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emf" ContentType="image/x-emf"/>
  <Default Extension="tiff" ContentType="image/tiff"/>
  <Default Extension="rels" ContentType="application/vnd.openxmlformats-package.relationships+xml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6"/>
  </p:notesMasterIdLst>
  <p:sldIdLst>
    <p:sldId id="277" r:id="rId2"/>
    <p:sldId id="302" r:id="rId3"/>
    <p:sldId id="303" r:id="rId4"/>
    <p:sldId id="310" r:id="rId5"/>
    <p:sldId id="274" r:id="rId6"/>
    <p:sldId id="275" r:id="rId7"/>
    <p:sldId id="292" r:id="rId8"/>
    <p:sldId id="294" r:id="rId9"/>
    <p:sldId id="299" r:id="rId10"/>
    <p:sldId id="305" r:id="rId11"/>
    <p:sldId id="298" r:id="rId12"/>
    <p:sldId id="295" r:id="rId13"/>
    <p:sldId id="296" r:id="rId14"/>
    <p:sldId id="276" r:id="rId15"/>
    <p:sldId id="285" r:id="rId16"/>
    <p:sldId id="297" r:id="rId17"/>
    <p:sldId id="286" r:id="rId18"/>
    <p:sldId id="311" r:id="rId19"/>
    <p:sldId id="271" r:id="rId20"/>
    <p:sldId id="308" r:id="rId21"/>
    <p:sldId id="301" r:id="rId22"/>
    <p:sldId id="268" r:id="rId23"/>
    <p:sldId id="263" r:id="rId24"/>
    <p:sldId id="269" r:id="rId25"/>
    <p:sldId id="307" r:id="rId26"/>
    <p:sldId id="287" r:id="rId27"/>
    <p:sldId id="272" r:id="rId28"/>
    <p:sldId id="300" r:id="rId29"/>
    <p:sldId id="289" r:id="rId30"/>
    <p:sldId id="312" r:id="rId31"/>
    <p:sldId id="313" r:id="rId32"/>
    <p:sldId id="314" r:id="rId33"/>
    <p:sldId id="281" r:id="rId34"/>
    <p:sldId id="309" r:id="rId35"/>
  </p:sldIdLst>
  <p:sldSz cx="12192000" cy="6858000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CCFF"/>
    <a:srgbClr val="66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199"/>
    <p:restoredTop sz="91743"/>
  </p:normalViewPr>
  <p:slideViewPr>
    <p:cSldViewPr>
      <p:cViewPr>
        <p:scale>
          <a:sx n="113" d="100"/>
          <a:sy n="113" d="100"/>
        </p:scale>
        <p:origin x="3752" y="1704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presProps" Target="presProps.xml"/><Relationship Id="rId38" Type="http://schemas.openxmlformats.org/officeDocument/2006/relationships/viewProps" Target="viewProps.xml"/><Relationship Id="rId39" Type="http://schemas.openxmlformats.org/officeDocument/2006/relationships/theme" Target="theme/theme1.xml"/><Relationship Id="rId4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BE810E-4A51-4E0F-B6F9-2D9A65CE2B68}" type="datetimeFigureOut">
              <a:rPr lang="en-US" smtClean="0"/>
              <a:pPr/>
              <a:t>9/13/21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385714B-FA73-4B91-8030-9D447141FDD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45708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2.xml"/><Relationship Id="rId3" Type="http://schemas.openxmlformats.org/officeDocument/2006/relationships/hyperlink" Target="mailto:kt@cern.ch" TargetMode="Externa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85714B-FA73-4B91-8030-9D447141FDDB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44126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Espace réservé de l'image des diapositives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5" name="Espace réservé des notes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 marL="171450" indent="-171450">
              <a:buFont typeface="Arial"/>
              <a:buChar char="•"/>
              <a:defRPr/>
            </a:pPr>
            <a:r>
              <a:rPr lang="en-US" sz="1200" b="0" dirty="0">
                <a:latin typeface="Helvetica"/>
              </a:rPr>
              <a:t>CERN’s mission extends beyond science: it also aims to advance the frontiers of technology, to train the next generation of scientists and engineers, and to bring nations together. </a:t>
            </a:r>
            <a:endParaRPr dirty="0"/>
          </a:p>
          <a:p>
            <a:pPr marL="171450" marR="0" lvl="0" indent="-17145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defRPr/>
            </a:pPr>
            <a:r>
              <a:rPr lang="en-GB" b="0" dirty="0"/>
              <a:t>Society can benefit from the result of CERN’s research and know-how which demonstrates the </a:t>
            </a:r>
            <a:r>
              <a:rPr lang="en-US" sz="1200" dirty="0">
                <a:solidFill>
                  <a:srgbClr val="434DD6"/>
                </a:solidFill>
                <a:latin typeface="Arial"/>
                <a:ea typeface="ＭＳ Ｐゴシック"/>
              </a:rPr>
              <a:t>importance of investing in basic research (also with a view to future, larger projects)</a:t>
            </a:r>
            <a:endParaRPr dirty="0"/>
          </a:p>
          <a:p>
            <a:pPr marL="285750" indent="-285750">
              <a:buFont typeface="Arial"/>
              <a:buChar char="•"/>
              <a:defRPr b="1"/>
            </a:pPr>
            <a:endParaRPr lang="en-GB" sz="1200" b="0" dirty="0"/>
          </a:p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defRPr/>
            </a:pPr>
            <a:r>
              <a:rPr lang="en-GB" sz="1200" b="1" dirty="0"/>
              <a:t>[Illustration]</a:t>
            </a:r>
            <a:endParaRPr lang="en-GB" sz="1200" b="0" dirty="0"/>
          </a:p>
          <a:p>
            <a:pPr marL="285750" indent="-285750">
              <a:buFont typeface="Arial"/>
              <a:buChar char="•"/>
              <a:defRPr/>
            </a:pPr>
            <a:r>
              <a:rPr lang="en-GB" sz="1200" b="0" i="0" dirty="0">
                <a:latin typeface="Helvetica Neue"/>
                <a:ea typeface="Helvetica Neue"/>
                <a:cs typeface="Helvetica Neue"/>
              </a:rPr>
              <a:t>CERN's expertise builds broadly on three technical fields: accelerators, detectors and computing. </a:t>
            </a:r>
            <a:endParaRPr dirty="0"/>
          </a:p>
          <a:p>
            <a:pPr marL="285750" indent="-285750">
              <a:buFont typeface="Arial"/>
              <a:buChar char="•"/>
              <a:defRPr/>
            </a:pPr>
            <a:r>
              <a:rPr lang="en-GB" sz="1200" b="0" i="0" dirty="0">
                <a:latin typeface="Helvetica Neue"/>
                <a:ea typeface="Helvetica Neue"/>
                <a:cs typeface="Helvetica Neue"/>
              </a:rPr>
              <a:t>Behind these three pillars of technology, lies a great number of areas of expertise: from cryogenics to ultra-high vacuums, from particle tracking and radiation monitoring to superconductivity and many more. </a:t>
            </a:r>
            <a:endParaRPr lang="en-GB" sz="1200" b="0" i="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285750" marR="0" lvl="0" indent="-28575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defRPr/>
            </a:pPr>
            <a:r>
              <a:rPr lang="en-GB" sz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These technologies and know-how associated with them </a:t>
            </a:r>
            <a:r>
              <a:rPr lang="en-GB" sz="1200" b="0" i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translate into positive impact on society </a:t>
            </a:r>
            <a:r>
              <a:rPr lang="en-GB" sz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 diverse fields ranging from medical and biomedical technologies, aerospace applications, cultural heritage and safety.</a:t>
            </a:r>
            <a:r>
              <a:rPr lang="en-GB" sz="1200" b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endParaRPr lang="en-GB" sz="1200" b="0" i="0" dirty="0">
              <a:latin typeface="Helvetica Neue"/>
              <a:ea typeface="Helvetica Neue"/>
              <a:cs typeface="Helvetica Neue"/>
            </a:endParaRPr>
          </a:p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en-GB" sz="1200" b="0" dirty="0"/>
          </a:p>
          <a:p>
            <a:pPr marL="342900" indent="-342900">
              <a:buFont typeface="Arial"/>
              <a:buChar char="•"/>
              <a:defRPr/>
            </a:pPr>
            <a:endParaRPr lang="en-GB" sz="1200" b="0" dirty="0"/>
          </a:p>
          <a:p>
            <a:pPr marL="342900" indent="-342900">
              <a:buFont typeface="Arial"/>
              <a:buChar char="•"/>
              <a:defRPr/>
            </a:pPr>
            <a:endParaRPr lang="en-GB" sz="1200" b="0" i="0" u="none" strike="noStrike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342900" indent="-342900">
              <a:buFont typeface="Arial"/>
              <a:buChar char="•"/>
              <a:defRPr/>
            </a:pPr>
            <a:endParaRPr lang="en-GB" sz="1200" b="0" i="0" u="none" strike="noStrike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0" indent="0">
              <a:buFont typeface="Arial"/>
              <a:buNone/>
              <a:defRPr/>
            </a:pPr>
            <a:endParaRPr lang="fr-CH" sz="1200" b="0" i="0" u="none" strike="noStrike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6" name="Espace réservé du numéro de diapositive 3"/>
          <p:cNvSpPr>
            <a:spLocks noGrp="1"/>
          </p:cNvSpPr>
          <p:nvPr>
            <p:ph type="sldNum" sz="quarter" idx="5"/>
          </p:nvPr>
        </p:nvSpPr>
        <p:spPr bwMode="auto"/>
        <p:txBody>
          <a:bodyPr/>
          <a:lstStyle/>
          <a:p>
            <a:pPr>
              <a:defRPr/>
            </a:pPr>
            <a:fld id="{8CB0EE9E-52B8-AA4F-8DD5-ED0FB4E5CBCC}" type="slidenum">
              <a:rPr lang="en-US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665215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5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>
            <a:normAutofit lnSpcReduction="10000"/>
          </a:bodyPr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GB" sz="1200" b="1"/>
              <a:t>[From left to right]</a:t>
            </a:r>
            <a:endParaRPr/>
          </a:p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en-GB" sz="1200" b="0"/>
          </a:p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GB" sz="1200" b="0"/>
              <a:t>1) </a:t>
            </a:r>
            <a:r>
              <a:rPr lang="en-US" sz="1200" b="0" i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New 3D colour X-rays made possible with CERN detector technology (Medipix3 is a CMOS pixel detector readout chip designed to be connected to a segmented semiconductor sensor): https://home.cern/news/news/knowledge-sharing/new-3d-colour-x-rays-made-possible-cern-technology  </a:t>
            </a:r>
            <a:endParaRPr/>
          </a:p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en-GB" sz="1200" b="0"/>
          </a:p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GB" sz="1200" b="0"/>
              <a:t>2) CERN partnered with a local hospital to develop an </a:t>
            </a:r>
            <a:r>
              <a:rPr lang="en-US" sz="1200" b="0"/>
              <a:t>i</a:t>
            </a:r>
            <a:r>
              <a:rPr lang="en-US"/>
              <a:t>nnovative radiotherapy facility (</a:t>
            </a:r>
            <a:r>
              <a:rPr lang="en-US" sz="1200" b="0" i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FLASH radiotherapy with electrons</a:t>
            </a:r>
            <a:r>
              <a:rPr lang="en-US"/>
              <a:t>) based on </a:t>
            </a:r>
            <a:r>
              <a:rPr lang="en-US" sz="1200" b="0" i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Compact Linear Collider (CLIC)</a:t>
            </a:r>
            <a:r>
              <a:rPr lang="en-US"/>
              <a:t> technology: https://home.cern/news/news/knowledge-sharing/cern-and-lausanne-university-hospital-collaborate-pioneering-new-cancer </a:t>
            </a:r>
            <a:endParaRPr/>
          </a:p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en-US"/>
          </a:p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/>
              <a:t>3) </a:t>
            </a:r>
            <a:r>
              <a:rPr lang="en-US" sz="1200" b="0" i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CERN’s Timepix particle detector, microchips developed for detectors at the LHC, helped unravel the secret of a long-lost painting by the great Renaissance master, Raphael (The Madonna and Child): </a:t>
            </a:r>
            <a:r>
              <a:rPr lang="en-US"/>
              <a:t>https://medipix.web.cern.ch/news/news/timepix/cern-technology-helps-rediscover-lost-painting-raphael </a:t>
            </a:r>
            <a:endParaRPr/>
          </a:p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en-US"/>
          </a:p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sz="1200" b="0" i="0" u="none" strike="noStrike" cap="none" spc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4) A global air monitoring network which aims to provide an end to end solution to generate, validate, analyze and record air quality data made possible with the help of </a:t>
            </a:r>
            <a:r>
              <a:rPr lang="en-US" sz="1200" b="0" i="0" u="none" strike="noStrike" cap="none" spc="0"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a data acquisition framework developed at CERN</a:t>
            </a:r>
            <a:r>
              <a:rPr lang="en-US" sz="1200" b="0" i="0" u="none" strike="noStrike" cap="none" spc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</a:t>
            </a:r>
            <a:r>
              <a:rPr sz="1200" b="0" i="0" u="none"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The project's ambition is to provide city and public health administrators, industry as well as citizens with accurate, timely and easy to understand information about air quality:  </a:t>
            </a:r>
            <a:r>
              <a:rPr lang="en-US" sz="1200" b="0" i="0" u="none" strike="noStrike" cap="none" spc="0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https://kt.cern/article/cern-air-quality-data-analysis-spin-raises-12-million-euros-funding</a:t>
            </a:r>
            <a:endParaRPr sz="120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18BCC6D2-7F7E-F6A1-F413-3C044C14EF98}" type="slidenum">
              <a:rPr lang="en-US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962576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5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>
            <a:normAutofit fontScale="92500" lnSpcReduction="20000"/>
          </a:bodyPr>
          <a:lstStyle/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sz="1200" b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 dedicated </a:t>
            </a:r>
            <a:r>
              <a:rPr lang="en-US" sz="1200" b="0" i="0" dirty="0">
                <a:latin typeface="Helvetica Neue"/>
                <a:ea typeface="Helvetica Neue"/>
                <a:cs typeface="Helvetica Neue"/>
              </a:rPr>
              <a:t>Knowledge Transfer (KT) group </a:t>
            </a:r>
            <a:r>
              <a:rPr lang="en-US" dirty="0"/>
              <a:t>in the Industry, Procurement and Knowledge Transfer Department</a:t>
            </a:r>
            <a:r>
              <a:rPr lang="en-US" sz="1200" b="0" i="0" dirty="0">
                <a:latin typeface="Helvetica Neue"/>
                <a:ea typeface="Helvetica Neue"/>
                <a:cs typeface="Helvetica Neue"/>
              </a:rPr>
              <a:t> f</a:t>
            </a:r>
            <a:r>
              <a:rPr lang="en-US" sz="1200" b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acilitates knowledge transfer </a:t>
            </a:r>
            <a:r>
              <a:rPr lang="en-US" sz="1200" b="0" i="0" dirty="0">
                <a:latin typeface="Helvetica Neue"/>
                <a:ea typeface="Helvetica Neue"/>
                <a:cs typeface="Helvetica Neue"/>
              </a:rPr>
              <a:t>at CERN. The group aims to engage with experts in science, technology and industry in order to create opportunities for the transfer of CERN’s technology and know-how. </a:t>
            </a:r>
            <a:endParaRPr dirty="0"/>
          </a:p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en-GB" dirty="0">
              <a:solidFill>
                <a:schemeClr val="bg2">
                  <a:lumMod val="10000"/>
                </a:schemeClr>
              </a:solidFill>
            </a:endParaRPr>
          </a:p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GB" dirty="0">
                <a:solidFill>
                  <a:schemeClr val="bg2">
                    <a:lumMod val="10000"/>
                  </a:schemeClr>
                </a:solidFill>
              </a:rPr>
              <a:t>If your work could be applied outside of particle physics, do not hesitate to contact the KT group</a:t>
            </a:r>
            <a:r>
              <a:rPr lang="en-GB" dirty="0"/>
              <a:t>: </a:t>
            </a:r>
            <a:r>
              <a:rPr lang="en-GB" u="sng" dirty="0">
                <a:hlinkClick r:id="rId3" tooltip="mailto:kt@cern.ch"/>
              </a:rPr>
              <a:t>kt@cern.ch</a:t>
            </a:r>
            <a:endParaRPr lang="en-GB" dirty="0"/>
          </a:p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en-GB" sz="1200" b="1" dirty="0"/>
          </a:p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GB" sz="1200" b="0" dirty="0"/>
              <a:t>CERN’s Knowledge Transfer group can help you:</a:t>
            </a:r>
            <a:endParaRPr dirty="0"/>
          </a:p>
          <a:p>
            <a:pPr marL="171450" marR="0" lvl="0" indent="-17145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/>
              <a:buChar char="Ø"/>
              <a:defRPr/>
            </a:pPr>
            <a:r>
              <a:rPr lang="en-GB" sz="1200" b="0" dirty="0"/>
              <a:t>take your technology from the laboratory to the market </a:t>
            </a:r>
            <a:endParaRPr dirty="0"/>
          </a:p>
          <a:p>
            <a:pPr marL="171450" marR="0" lvl="0" indent="-17145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/>
              <a:buChar char="Ø"/>
              <a:defRPr/>
            </a:pPr>
            <a:r>
              <a:rPr lang="en-US" sz="1200" b="0" dirty="0" smtClean="0"/>
              <a:t>navigate your start-up journey beyond CERN </a:t>
            </a:r>
            <a:endParaRPr lang="en-US" dirty="0" smtClean="0"/>
          </a:p>
          <a:p>
            <a:pPr marL="628650" marR="0" lvl="1" indent="-17145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/>
              <a:buChar char="Ø"/>
              <a:tabLst/>
              <a:defRPr/>
            </a:pPr>
            <a:r>
              <a:rPr lang="en-US" sz="1200" b="0" dirty="0" smtClean="0"/>
              <a:t>11 Entrepreneurship Meet-Ups in 2020</a:t>
            </a:r>
          </a:p>
          <a:p>
            <a:pPr marL="628650" marR="0" lvl="1" indent="-17145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/>
              <a:buChar char="Ø"/>
              <a:tabLst/>
              <a:defRPr/>
            </a:pPr>
            <a:r>
              <a:rPr lang="en-US" sz="1200" b="0" dirty="0" smtClean="0"/>
              <a:t>9 Business Incubation </a:t>
            </a:r>
            <a:r>
              <a:rPr lang="en-US" sz="1200" b="0" dirty="0" err="1" smtClean="0"/>
              <a:t>Centres</a:t>
            </a:r>
            <a:r>
              <a:rPr lang="en-US" sz="1200" b="0" dirty="0" smtClean="0"/>
              <a:t> (BICs) in CERN Member States </a:t>
            </a:r>
            <a:endParaRPr lang="en-US" dirty="0" smtClean="0"/>
          </a:p>
          <a:p>
            <a:pPr marL="628649" marR="0" lvl="1" indent="-17145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/>
              <a:buChar char="Ø"/>
              <a:defRPr/>
            </a:pPr>
            <a:r>
              <a:rPr lang="en-US" sz="1200" b="0" dirty="0" smtClean="0"/>
              <a:t>6 start-ups accepted into BICs in 2020</a:t>
            </a:r>
            <a:endParaRPr lang="en-US" dirty="0" smtClean="0"/>
          </a:p>
          <a:p>
            <a:pPr marL="628649" marR="0" lvl="1" indent="-17145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/>
              <a:buChar char="Ø"/>
              <a:defRPr/>
            </a:pPr>
            <a:r>
              <a:rPr lang="en-US" sz="1200" b="0" dirty="0" smtClean="0"/>
              <a:t>Entrepreneurship training </a:t>
            </a:r>
            <a:r>
              <a:rPr lang="en-US" sz="1200" b="0" dirty="0" err="1" smtClean="0"/>
              <a:t>programmes</a:t>
            </a:r>
            <a:endParaRPr lang="en-US" dirty="0" smtClean="0"/>
          </a:p>
          <a:p>
            <a:pPr marL="171450" marR="0" lvl="0" indent="-17145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/>
              <a:buChar char="Ø"/>
              <a:defRPr/>
            </a:pPr>
            <a:r>
              <a:rPr lang="en-GB" sz="1200" b="0" dirty="0" smtClean="0"/>
              <a:t>train </a:t>
            </a:r>
            <a:r>
              <a:rPr lang="en-GB" sz="1200" b="0" dirty="0"/>
              <a:t>in business, entrepreneurship and intellectual property</a:t>
            </a:r>
            <a:endParaRPr dirty="0"/>
          </a:p>
          <a:p>
            <a:pPr marL="628650" marR="0" lvl="1" indent="-17145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/>
              <a:buChar char="Ø"/>
              <a:defRPr/>
            </a:pPr>
            <a:r>
              <a:rPr lang="en-US" b="0" i="1" dirty="0"/>
              <a:t> </a:t>
            </a:r>
            <a:r>
              <a:rPr lang="en-US" b="0" dirty="0"/>
              <a:t>A variety of training courses to help CERN personnel in their knowledge transfer journey are </a:t>
            </a:r>
            <a:r>
              <a:rPr lang="en-US" b="0" dirty="0" err="1"/>
              <a:t>organised</a:t>
            </a:r>
            <a:r>
              <a:rPr lang="en-US" b="0" dirty="0"/>
              <a:t> by the KT </a:t>
            </a:r>
            <a:r>
              <a:rPr lang="en-US" b="0" dirty="0" smtClean="0"/>
              <a:t>group</a:t>
            </a:r>
            <a:r>
              <a:rPr lang="en-US" b="0" baseline="0" dirty="0" smtClean="0"/>
              <a:t> e.g. </a:t>
            </a:r>
            <a:r>
              <a:rPr lang="en-US" b="0" dirty="0" smtClean="0"/>
              <a:t>'Finding </a:t>
            </a:r>
            <a:r>
              <a:rPr lang="en-US" b="0" dirty="0"/>
              <a:t>Happiness in Patent Information Databases',  'Introduction to Knowledge Transfer Tools' , 'Drafting Clearer Contracts</a:t>
            </a:r>
            <a:r>
              <a:rPr lang="en-US" b="0" dirty="0" smtClean="0"/>
              <a:t>'</a:t>
            </a:r>
            <a:endParaRPr lang="en-US" b="0" i="1" dirty="0" smtClean="0">
              <a:solidFill>
                <a:schemeClr val="accent1"/>
              </a:solidFill>
            </a:endParaRPr>
          </a:p>
          <a:p>
            <a:pPr marL="171450" marR="0" lvl="0" indent="-17145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/>
              <a:buChar char="Ø"/>
              <a:defRPr/>
            </a:pPr>
            <a:r>
              <a:rPr lang="en-US" sz="1200" b="0" dirty="0" smtClean="0"/>
              <a:t>find resources to develop projects with a positive impact on society</a:t>
            </a:r>
          </a:p>
          <a:p>
            <a:pPr marL="628650" marR="0" lvl="1" indent="-17145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/>
              <a:buChar char="Ø"/>
              <a:defRPr/>
            </a:pPr>
            <a:r>
              <a:rPr lang="en-US" dirty="0" smtClean="0"/>
              <a:t>KT and Medical Applications funds for CERN personnel:</a:t>
            </a:r>
            <a:r>
              <a:rPr lang="en-US" sz="1200" b="0" dirty="0" smtClean="0"/>
              <a:t> </a:t>
            </a:r>
            <a:endParaRPr lang="en-US" dirty="0" smtClean="0"/>
          </a:p>
          <a:p>
            <a:pPr marL="914400" marR="0" lvl="2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dirty="0" smtClean="0"/>
              <a:t>~ 1.3 MCHF/year | </a:t>
            </a:r>
          </a:p>
          <a:p>
            <a:pPr marL="914400" marR="0" lvl="2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dirty="0" smtClean="0"/>
              <a:t>10 projects funded in 2020  </a:t>
            </a:r>
          </a:p>
          <a:p>
            <a:pPr marL="914400" marR="0" lvl="2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dirty="0" smtClean="0"/>
              <a:t>100 projects since 2011</a:t>
            </a:r>
            <a:endParaRPr lang="en-US" sz="1200" b="0" dirty="0" smtClean="0"/>
          </a:p>
          <a:p>
            <a:pPr marL="457200" marR="0" lvl="1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en-US" sz="1200" b="0" dirty="0" smtClean="0"/>
          </a:p>
          <a:p>
            <a:pPr marL="457200" marR="0" lvl="1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sz="1200" b="0" dirty="0" smtClean="0"/>
              <a:t>L</a:t>
            </a:r>
            <a:r>
              <a:rPr lang="en-US" b="0" dirty="0" smtClean="0"/>
              <a:t>earn </a:t>
            </a:r>
            <a:r>
              <a:rPr lang="en-US" b="0" dirty="0"/>
              <a:t>more about knowledge-transfer </a:t>
            </a:r>
            <a:r>
              <a:rPr lang="en-US" b="0" dirty="0" smtClean="0"/>
              <a:t>by visiting </a:t>
            </a:r>
            <a:r>
              <a:rPr lang="en-US" b="0" dirty="0" err="1" smtClean="0"/>
              <a:t>kt.cern</a:t>
            </a:r>
            <a:r>
              <a:rPr lang="en-US" b="0" dirty="0" smtClean="0"/>
              <a:t> </a:t>
            </a:r>
            <a:endParaRPr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8CB0EE9E-52B8-AA4F-8DD5-ED0FB4E5CBCC}" type="slidenum">
              <a:rPr lang="en-US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055410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0349B39-E793-CC40-A333-C35A31BEFB22}" type="slidenum">
              <a:rPr lang="en-GB"/>
              <a:pPr/>
              <a:t>4</a:t>
            </a:fld>
            <a:endParaRPr lang="en-GB" dirty="0"/>
          </a:p>
        </p:txBody>
      </p:sp>
      <p:sp>
        <p:nvSpPr>
          <p:cNvPr id="17411" name="Rectangle 7"/>
          <p:cNvSpPr txBox="1">
            <a:spLocks noGrp="1" noChangeArrowheads="1"/>
          </p:cNvSpPr>
          <p:nvPr/>
        </p:nvSpPr>
        <p:spPr bwMode="auto">
          <a:xfrm>
            <a:off x="3852016" y="9431814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prstTxWarp prst="textNoShape">
              <a:avLst/>
            </a:prstTxWarp>
          </a:bodyPr>
          <a:lstStyle/>
          <a:p>
            <a:pPr algn="r"/>
            <a:fld id="{66ABDDD2-2266-1E4D-AD49-39AAE94C9749}" type="slidenum">
              <a:rPr lang="en-GB" sz="1200"/>
              <a:pPr algn="r"/>
              <a:t>4</a:t>
            </a:fld>
            <a:endParaRPr lang="en-GB" sz="1200" dirty="0"/>
          </a:p>
        </p:txBody>
      </p:sp>
      <p:sp>
        <p:nvSpPr>
          <p:cNvPr id="1741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17413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2409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EEB854E-987A-8C41-AFDE-3D82A02CA39E}" type="slidenum">
              <a:rPr lang="en-GB"/>
              <a:pPr/>
              <a:t>5</a:t>
            </a:fld>
            <a:endParaRPr lang="en-GB"/>
          </a:p>
        </p:txBody>
      </p:sp>
      <p:sp>
        <p:nvSpPr>
          <p:cNvPr id="204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solidFill>
            <a:srgbClr val="FFFFFF"/>
          </a:solidFill>
          <a:ln/>
        </p:spPr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dirty="0"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64473011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D84AED7-AE32-9447-885A-A5349C80AD37}" type="slidenum">
              <a:rPr lang="en-GB"/>
              <a:pPr/>
              <a:t>6</a:t>
            </a:fld>
            <a:endParaRPr lang="en-GB"/>
          </a:p>
        </p:txBody>
      </p:sp>
      <p:sp>
        <p:nvSpPr>
          <p:cNvPr id="22531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prstTxWarp prst="textNoShape">
              <a:avLst/>
            </a:prstTxWarp>
          </a:bodyPr>
          <a:lstStyle/>
          <a:p>
            <a:pPr algn="r"/>
            <a:fld id="{15E7909A-99AA-644A-B6FF-E5DE9B835504}" type="slidenum">
              <a:rPr lang="en-GB" sz="1200"/>
              <a:pPr algn="r"/>
              <a:t>6</a:t>
            </a:fld>
            <a:endParaRPr lang="en-GB" sz="1200"/>
          </a:p>
        </p:txBody>
      </p:sp>
      <p:sp>
        <p:nvSpPr>
          <p:cNvPr id="2253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solidFill>
            <a:srgbClr val="FFFFFF"/>
          </a:solidFill>
          <a:ln/>
        </p:spPr>
      </p:sp>
      <p:sp>
        <p:nvSpPr>
          <p:cNvPr id="22533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r>
              <a:rPr lang="de-CH">
                <a:latin typeface="Arial" pitchFamily="-112" charset="0"/>
                <a:ea typeface="ＭＳ Ｐゴシック" pitchFamily="-112" charset="-128"/>
                <a:cs typeface="ＭＳ Ｐゴシック" pitchFamily="-112" charset="-128"/>
              </a:rPr>
              <a:t>60 Grössenordnungen</a:t>
            </a:r>
          </a:p>
        </p:txBody>
      </p:sp>
    </p:spTree>
    <p:extLst>
      <p:ext uri="{BB962C8B-B14F-4D97-AF65-F5344CB8AC3E}">
        <p14:creationId xmlns:p14="http://schemas.microsoft.com/office/powerpoint/2010/main" val="28272335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6463DB0-E57E-2A47-8428-6117AF72A66A}" type="slidenum">
              <a:rPr lang="en-GB"/>
              <a:pPr/>
              <a:t>14</a:t>
            </a:fld>
            <a:endParaRPr lang="en-GB"/>
          </a:p>
        </p:txBody>
      </p:sp>
      <p:sp>
        <p:nvSpPr>
          <p:cNvPr id="24579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prstTxWarp prst="textNoShape">
              <a:avLst/>
            </a:prstTxWarp>
          </a:bodyPr>
          <a:lstStyle/>
          <a:p>
            <a:pPr algn="r"/>
            <a:fld id="{90732BC5-6EFE-B646-91E3-E64A8C0FECBE}" type="slidenum">
              <a:rPr lang="en-GB" sz="1200"/>
              <a:pPr algn="r"/>
              <a:t>14</a:t>
            </a:fld>
            <a:endParaRPr lang="en-GB" sz="1200"/>
          </a:p>
        </p:txBody>
      </p:sp>
      <p:sp>
        <p:nvSpPr>
          <p:cNvPr id="2458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solidFill>
            <a:srgbClr val="FFFFFF"/>
          </a:solidFill>
          <a:ln/>
        </p:spPr>
      </p:sp>
      <p:sp>
        <p:nvSpPr>
          <p:cNvPr id="24581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07566974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1CF52A2-A345-B54D-996A-57C633346C38}" type="slidenum">
              <a:rPr lang="en-US"/>
              <a:pPr/>
              <a:t>15</a:t>
            </a:fld>
            <a:endParaRPr lang="en-US"/>
          </a:p>
        </p:txBody>
      </p:sp>
      <p:sp>
        <p:nvSpPr>
          <p:cNvPr id="266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98544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85714B-FA73-4B91-8030-9D447141FDDB}" type="slidenum">
              <a:rPr lang="en-US" smtClean="0"/>
              <a:pPr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01003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85714B-FA73-4B91-8030-9D447141FDDB}" type="slidenum">
              <a:rPr lang="en-US" smtClean="0"/>
              <a:pPr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532474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defTabSz="915988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37931725" indent="-37474525" defTabSz="915988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>
              <a:defRPr/>
            </a:pPr>
            <a:fld id="{2EBADD1D-1864-AC46-B778-171961A8D4A9}" type="slidenum">
              <a:rPr lang="en-US" sz="1300" smtClean="0">
                <a:latin typeface="Times New Roman" charset="0"/>
              </a:rPr>
              <a:pPr>
                <a:defRPr/>
              </a:pPr>
              <a:t>29</a:t>
            </a:fld>
            <a:endParaRPr lang="en-US" sz="1300" smtClean="0">
              <a:latin typeface="Times New Roman" charset="0"/>
            </a:endParaRPr>
          </a:p>
        </p:txBody>
      </p:sp>
      <p:sp>
        <p:nvSpPr>
          <p:cNvPr id="634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6349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17016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emf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3767728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78901" y="152400"/>
            <a:ext cx="2603500" cy="5943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62052" y="152400"/>
            <a:ext cx="7613649" cy="5943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10253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_bod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0320807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slide_bod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9817456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6000" y="2181663"/>
            <a:ext cx="336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20445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userDrawn="1">
  <p:cSld name="2 Conten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fr-FR"/>
              <a:t>Modifiez le style du titre</a:t>
            </a:r>
            <a:endParaRPr lang="en-US"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2264"/>
            <a:ext cx="5616575" cy="4608512"/>
          </a:xfrm>
        </p:spPr>
        <p:txBody>
          <a:bodyPr/>
          <a:lstStyle/>
          <a:p>
            <a:pPr lvl="0">
              <a:defRPr/>
            </a:pPr>
            <a:r>
              <a:rPr lang="fr-FR"/>
              <a:t>Modifier les styles du texte du masque</a:t>
            </a:r>
            <a:br>
              <a:rPr lang="fr-FR"/>
            </a:br>
            <a:r>
              <a:rPr lang="fr-FR"/>
              <a:t>Deuxième niveau</a:t>
            </a:r>
            <a:br>
              <a:rPr lang="fr-FR"/>
            </a:br>
            <a:r>
              <a:rPr lang="fr-FR"/>
              <a:t>Troisième niveau</a:t>
            </a:r>
            <a:br>
              <a:rPr lang="fr-FR"/>
            </a:br>
            <a:r>
              <a:rPr lang="fr-FR"/>
              <a:t>Quatrième niveau</a:t>
            </a:r>
            <a:br>
              <a:rPr lang="fr-FR"/>
            </a:br>
            <a:r>
              <a:rPr lang="fr-FR"/>
              <a:t>Cinquième niveau</a:t>
            </a:r>
            <a:endParaRPr lang="en-US"/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6172199" y="1592264"/>
            <a:ext cx="5611813" cy="4608511"/>
          </a:xfrm>
        </p:spPr>
        <p:txBody>
          <a:bodyPr/>
          <a:lstStyle/>
          <a:p>
            <a:pPr lvl="0">
              <a:defRPr/>
            </a:pPr>
            <a:r>
              <a:rPr lang="fr-FR"/>
              <a:t>Modifier les styles du texte du masque</a:t>
            </a:r>
            <a:br>
              <a:rPr lang="fr-FR"/>
            </a:br>
            <a:r>
              <a:rPr lang="fr-FR"/>
              <a:t>Deuxième niveau</a:t>
            </a:r>
            <a:br>
              <a:rPr lang="fr-FR"/>
            </a:br>
            <a:r>
              <a:rPr lang="fr-FR"/>
              <a:t>Troisième niveau</a:t>
            </a:r>
            <a:br>
              <a:rPr lang="fr-FR"/>
            </a:br>
            <a:r>
              <a:rPr lang="fr-FR"/>
              <a:t>Quatrième niveau</a:t>
            </a:r>
            <a:br>
              <a:rPr lang="fr-FR"/>
            </a:br>
            <a:r>
              <a:rPr lang="fr-FR"/>
              <a:t>Cinquième niveau</a:t>
            </a:r>
            <a:endParaRPr lang="en-US"/>
          </a:p>
        </p:txBody>
      </p:sp>
      <p:sp>
        <p:nvSpPr>
          <p:cNvPr id="7" name="Date Placeholder 7"/>
          <p:cNvSpPr>
            <a:spLocks noGrp="1"/>
          </p:cNvSpPr>
          <p:nvPr>
            <p:ph type="dt" sz="half" idx="10"/>
          </p:nvPr>
        </p:nvSpPr>
        <p:spPr bwMode="auto">
          <a:xfrm>
            <a:off x="3485228" y="6350851"/>
            <a:ext cx="63116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23793A62-AA7E-5A4D-A43E-DF1B3593C4E5}" type="datetime1">
              <a:rPr lang="en-US"/>
              <a:t>9/13/21</a:t>
            </a:fld>
            <a:endParaRPr lang="en-US"/>
          </a:p>
        </p:txBody>
      </p:sp>
      <p:sp>
        <p:nvSpPr>
          <p:cNvPr id="8" name="Footer Placeholder 8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  <a:endParaRPr/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171062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userDrawn="1">
  <p:cSld name="Text and 3 Pictures with box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fr-FR"/>
              <a:t>Modifiez le style du titre</a:t>
            </a:r>
            <a:endParaRPr lang="en-US"/>
          </a:p>
        </p:txBody>
      </p:sp>
      <p:sp>
        <p:nvSpPr>
          <p:cNvPr id="5" name="Text Placeholder 2"/>
          <p:cNvSpPr>
            <a:spLocks noGrp="1"/>
          </p:cNvSpPr>
          <p:nvPr>
            <p:ph type="body" idx="15"/>
          </p:nvPr>
        </p:nvSpPr>
        <p:spPr bwMode="auto">
          <a:xfrm>
            <a:off x="4116386" y="1601376"/>
            <a:ext cx="3960000" cy="113121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fr-FR"/>
              <a:t>Modifier les styles du texte du masque</a:t>
            </a:r>
            <a:br>
              <a:rPr lang="fr-FR"/>
            </a:br>
            <a:r>
              <a:rPr lang="fr-FR"/>
              <a:t>Deuxième niveau</a:t>
            </a:r>
            <a:br>
              <a:rPr lang="fr-FR"/>
            </a:br>
            <a:r>
              <a:rPr lang="fr-FR"/>
              <a:t>Troisième niveau</a:t>
            </a:r>
            <a:br>
              <a:rPr lang="fr-FR"/>
            </a:br>
            <a:r>
              <a:rPr lang="fr-FR"/>
              <a:t>Quatrième niveau</a:t>
            </a:r>
            <a:br>
              <a:rPr lang="fr-FR"/>
            </a:br>
            <a:r>
              <a:rPr lang="fr-FR"/>
              <a:t>Cinquième niveau</a:t>
            </a:r>
            <a:endParaRPr lang="en-US"/>
          </a:p>
        </p:txBody>
      </p:sp>
      <p:sp>
        <p:nvSpPr>
          <p:cNvPr id="6" name="Picture Placeholder 10"/>
          <p:cNvSpPr>
            <a:spLocks noGrp="1"/>
          </p:cNvSpPr>
          <p:nvPr>
            <p:ph type="pic" sz="quarter" idx="16" hasCustomPrompt="1"/>
          </p:nvPr>
        </p:nvSpPr>
        <p:spPr bwMode="auto">
          <a:xfrm>
            <a:off x="4116386" y="2732442"/>
            <a:ext cx="3959225" cy="3477297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7"/>
          </p:nvPr>
        </p:nvSpPr>
        <p:spPr bwMode="auto">
          <a:xfrm>
            <a:off x="3485228" y="6350851"/>
            <a:ext cx="63116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23793A62-AA7E-5A4D-A43E-DF1B3593C4E5}" type="datetime1">
              <a:rPr lang="en-US"/>
              <a:t>9/13/21</a:t>
            </a:fld>
            <a:endParaRPr lang="en-US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8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  <a:endParaRPr/>
          </a:p>
        </p:txBody>
      </p:sp>
      <p:sp>
        <p:nvSpPr>
          <p:cNvPr id="9" name="Slide Number Placeholder 13"/>
          <p:cNvSpPr>
            <a:spLocks noGrp="1"/>
          </p:cNvSpPr>
          <p:nvPr>
            <p:ph type="sldNum" sz="quarter" idx="19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0" name="Text Placeholder 2"/>
          <p:cNvSpPr>
            <a:spLocks noGrp="1"/>
          </p:cNvSpPr>
          <p:nvPr>
            <p:ph type="body" idx="20"/>
          </p:nvPr>
        </p:nvSpPr>
        <p:spPr bwMode="auto">
          <a:xfrm>
            <a:off x="3275" y="5078524"/>
            <a:ext cx="3960000" cy="113121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fr-FR"/>
              <a:t>Modifier les styles du texte du masque</a:t>
            </a:r>
            <a:br>
              <a:rPr lang="fr-FR"/>
            </a:br>
            <a:r>
              <a:rPr lang="fr-FR"/>
              <a:t>Deuxième niveau</a:t>
            </a:r>
            <a:br>
              <a:rPr lang="fr-FR"/>
            </a:br>
            <a:r>
              <a:rPr lang="fr-FR"/>
              <a:t>Troisième niveau</a:t>
            </a:r>
            <a:br>
              <a:rPr lang="fr-FR"/>
            </a:br>
            <a:r>
              <a:rPr lang="fr-FR"/>
              <a:t>Quatrième niveau</a:t>
            </a:r>
            <a:br>
              <a:rPr lang="fr-FR"/>
            </a:br>
            <a:r>
              <a:rPr lang="fr-FR"/>
              <a:t>Cinquième niveau</a:t>
            </a:r>
            <a:endParaRPr lang="en-US"/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21" hasCustomPrompt="1"/>
          </p:nvPr>
        </p:nvSpPr>
        <p:spPr bwMode="auto">
          <a:xfrm>
            <a:off x="4050" y="1601376"/>
            <a:ext cx="3959225" cy="3477297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2" name="Text Placeholder 2"/>
          <p:cNvSpPr>
            <a:spLocks noGrp="1"/>
          </p:cNvSpPr>
          <p:nvPr>
            <p:ph type="body" idx="22"/>
          </p:nvPr>
        </p:nvSpPr>
        <p:spPr bwMode="auto">
          <a:xfrm>
            <a:off x="8232388" y="5078524"/>
            <a:ext cx="3960000" cy="113121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fr-FR"/>
              <a:t>Modifier les styles du texte du masque</a:t>
            </a:r>
            <a:br>
              <a:rPr lang="fr-FR"/>
            </a:br>
            <a:r>
              <a:rPr lang="fr-FR"/>
              <a:t>Deuxième niveau</a:t>
            </a:r>
            <a:br>
              <a:rPr lang="fr-FR"/>
            </a:br>
            <a:r>
              <a:rPr lang="fr-FR"/>
              <a:t>Troisième niveau</a:t>
            </a:r>
            <a:br>
              <a:rPr lang="fr-FR"/>
            </a:br>
            <a:r>
              <a:rPr lang="fr-FR"/>
              <a:t>Quatrième niveau</a:t>
            </a:r>
            <a:br>
              <a:rPr lang="fr-FR"/>
            </a:br>
            <a:r>
              <a:rPr lang="fr-FR"/>
              <a:t>Cinquième niveau</a:t>
            </a:r>
            <a:endParaRPr lang="en-US"/>
          </a:p>
        </p:txBody>
      </p:sp>
      <p:sp>
        <p:nvSpPr>
          <p:cNvPr id="13" name="Picture Placeholder 10"/>
          <p:cNvSpPr>
            <a:spLocks noGrp="1"/>
          </p:cNvSpPr>
          <p:nvPr>
            <p:ph type="pic" sz="quarter" idx="23" hasCustomPrompt="1"/>
          </p:nvPr>
        </p:nvSpPr>
        <p:spPr bwMode="auto">
          <a:xfrm>
            <a:off x="8232388" y="1601376"/>
            <a:ext cx="3959225" cy="3477297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5216252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393896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17084" y="1295400"/>
            <a:ext cx="50800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0285" y="1295400"/>
            <a:ext cx="5082116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85281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0529056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653232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7463631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839587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1850734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280876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theme" Target="../theme/theme1.xml"/><Relationship Id="rId17" Type="http://schemas.openxmlformats.org/officeDocument/2006/relationships/image" Target="../media/image1.jpeg"/><Relationship Id="rId18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65"/>
          <p:cNvSpPr>
            <a:spLocks noGrp="1" noChangeArrowheads="1"/>
          </p:cNvSpPr>
          <p:nvPr>
            <p:ph type="title"/>
          </p:nvPr>
        </p:nvSpPr>
        <p:spPr bwMode="auto">
          <a:xfrm>
            <a:off x="1162051" y="152400"/>
            <a:ext cx="10420349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66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17085" y="1295400"/>
            <a:ext cx="10365316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140" name="Rectangle 6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56000" y="6400800"/>
            <a:ext cx="4470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0967A4"/>
                </a:solidFill>
                <a:latin typeface="Helvetica" pitchFamily="-111" charset="0"/>
                <a:ea typeface="ＭＳ Ｐゴシック" pitchFamily="-111" charset="-128"/>
                <a:cs typeface="ＭＳ Ｐゴシック" pitchFamily="-111" charset="-128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141" name="Rectangle 6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9359900" y="6286500"/>
            <a:ext cx="254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0967A4"/>
                </a:solidFill>
                <a:latin typeface="Helvetica" pitchFamily="-111" charset="0"/>
                <a:ea typeface="ＭＳ Ｐゴシック" pitchFamily="-111" charset="-128"/>
                <a:cs typeface="ＭＳ Ｐゴシック" pitchFamily="-111" charset="-128"/>
              </a:defRPr>
            </a:lvl1pPr>
          </a:lstStyle>
          <a:p>
            <a:pPr>
              <a:defRPr/>
            </a:pPr>
            <a:fld id="{BCD80EBE-9844-8249-A766-B820430A377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1030" name="Picture 17" descr="CERNlogo-bleu"/>
          <p:cNvPicPr>
            <a:picLocks noChangeAspect="1" noChangeArrowheads="1"/>
          </p:cNvPicPr>
          <p:nvPr userDrawn="1"/>
        </p:nvPicPr>
        <p:blipFill>
          <a:blip r:embed="rId1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8000" y="6324601"/>
            <a:ext cx="711200" cy="51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43" name="Line 71"/>
          <p:cNvSpPr>
            <a:spLocks noChangeShapeType="1"/>
          </p:cNvSpPr>
          <p:nvPr userDrawn="1"/>
        </p:nvSpPr>
        <p:spPr bwMode="auto">
          <a:xfrm>
            <a:off x="1422400" y="6324600"/>
            <a:ext cx="9652000" cy="0"/>
          </a:xfrm>
          <a:prstGeom prst="line">
            <a:avLst/>
          </a:prstGeom>
          <a:noFill/>
          <a:ln w="12700">
            <a:solidFill>
              <a:srgbClr val="0967A4">
                <a:alpha val="74001"/>
              </a:srgbClr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eaLnBrk="0" hangingPunct="0">
              <a:defRPr/>
            </a:pPr>
            <a:endParaRPr lang="en-GB" sz="2400" dirty="0">
              <a:solidFill>
                <a:srgbClr val="000000"/>
              </a:solidFill>
              <a:latin typeface="Arial" pitchFamily="19" charset="0"/>
              <a:ea typeface="ＭＳ Ｐゴシック" pitchFamily="19" charset="-128"/>
              <a:cs typeface="ＭＳ Ｐゴシック" pitchFamily="19" charset="-128"/>
            </a:endParaRPr>
          </a:p>
        </p:txBody>
      </p:sp>
      <p:sp>
        <p:nvSpPr>
          <p:cNvPr id="3146" name="Rectangle 74"/>
          <p:cNvSpPr>
            <a:spLocks noChangeArrowheads="1"/>
          </p:cNvSpPr>
          <p:nvPr userDrawn="1"/>
        </p:nvSpPr>
        <p:spPr bwMode="auto">
          <a:xfrm>
            <a:off x="0" y="990600"/>
            <a:ext cx="9357784" cy="76200"/>
          </a:xfrm>
          <a:prstGeom prst="rect">
            <a:avLst/>
          </a:prstGeom>
          <a:solidFill>
            <a:schemeClr val="hlink"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>
              <a:defRPr/>
            </a:pPr>
            <a:endParaRPr kumimoji="1" lang="en-US" sz="2400" dirty="0">
              <a:solidFill>
                <a:srgbClr val="000000"/>
              </a:solidFill>
              <a:latin typeface="Helvetica" pitchFamily="-111" charset="0"/>
              <a:ea typeface="ＭＳ Ｐゴシック" pitchFamily="-111" charset="-128"/>
              <a:cs typeface="ＭＳ Ｐゴシック" pitchFamily="-111" charset="-128"/>
            </a:endParaRPr>
          </a:p>
        </p:txBody>
      </p:sp>
      <p:sp>
        <p:nvSpPr>
          <p:cNvPr id="9" name="Rectangle 1042"/>
          <p:cNvSpPr>
            <a:spLocks noChangeArrowheads="1"/>
          </p:cNvSpPr>
          <p:nvPr userDrawn="1"/>
        </p:nvSpPr>
        <p:spPr bwMode="auto">
          <a:xfrm>
            <a:off x="0" y="3175"/>
            <a:ext cx="12192000" cy="6858000"/>
          </a:xfrm>
          <a:prstGeom prst="rect">
            <a:avLst/>
          </a:prstGeom>
          <a:gradFill flip="none" rotWithShape="1">
            <a:gsLst>
              <a:gs pos="0">
                <a:schemeClr val="tx2"/>
              </a:gs>
              <a:gs pos="74000">
                <a:schemeClr val="tx2">
                  <a:lumMod val="50000"/>
                </a:schemeClr>
              </a:gs>
              <a:gs pos="99000">
                <a:srgbClr val="000F20"/>
              </a:gs>
            </a:gsLst>
            <a:path path="shape">
              <a:fillToRect l="50000" t="50000" r="50000" b="50000"/>
            </a:path>
            <a:tileRect/>
          </a:gra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 sz="2400" dirty="0">
              <a:solidFill>
                <a:srgbClr val="000000"/>
              </a:solidFill>
              <a:ea typeface="ＭＳ Ｐゴシック" charset="-128"/>
              <a:cs typeface="ＭＳ Ｐゴシック" pitchFamily="-112" charset="-128"/>
            </a:endParaRPr>
          </a:p>
        </p:txBody>
      </p:sp>
      <p:pic>
        <p:nvPicPr>
          <p:cNvPr id="11" name="Picture 10" descr="cern_logo_1.png"/>
          <p:cNvPicPr>
            <a:picLocks noChangeAspect="1"/>
          </p:cNvPicPr>
          <p:nvPr userDrawn="1"/>
        </p:nvPicPr>
        <p:blipFill>
          <a:blip r:embed="rId18" cstate="print">
            <a:lum bright="100000" contrast="-10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507" y="6285594"/>
            <a:ext cx="658493" cy="485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09110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2" r:id="rId11"/>
    <p:sldLayoutId id="2147483671" r:id="rId12"/>
    <p:sldLayoutId id="2147483673" r:id="rId13"/>
    <p:sldLayoutId id="2147483674" r:id="rId14"/>
    <p:sldLayoutId id="2147483675" r:id="rId15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+mj-lt"/>
          <a:ea typeface="ＭＳ Ｐゴシック" charset="-128"/>
          <a:cs typeface="ＭＳ Ｐゴシック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  <a:ea typeface="ＭＳ Ｐゴシック" charset="-128"/>
          <a:cs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  <a:ea typeface="ＭＳ Ｐゴシック" charset="-128"/>
          <a:cs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  <a:ea typeface="ＭＳ Ｐゴシック" charset="-128"/>
          <a:cs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  <a:ea typeface="ＭＳ Ｐゴシック" charset="-128"/>
          <a:cs typeface="ＭＳ Ｐゴシック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5000"/>
        <a:buFont typeface="Wingdings" charset="2"/>
        <a:buChar char="n"/>
        <a:defRPr sz="2800">
          <a:solidFill>
            <a:schemeClr val="tx2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charset="2"/>
        <a:buChar char="n"/>
        <a:defRPr sz="2400">
          <a:solidFill>
            <a:schemeClr val="tx2"/>
          </a:solidFill>
          <a:latin typeface="+mn-lt"/>
          <a:ea typeface="ＭＳ Ｐゴシック" pitchFamily="19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2"/>
          </a:solidFill>
          <a:latin typeface="+mn-lt"/>
          <a:ea typeface="ＭＳ Ｐゴシック" pitchFamily="19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2"/>
          </a:solidFill>
          <a:latin typeface="+mn-lt"/>
          <a:ea typeface="ＭＳ Ｐゴシック" pitchFamily="19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 sz="2000">
          <a:solidFill>
            <a:schemeClr val="tx2"/>
          </a:solidFill>
          <a:latin typeface="+mn-lt"/>
          <a:ea typeface="ＭＳ Ｐゴシック" pitchFamily="19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pitchFamily="19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pitchFamily="19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pitchFamily="19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pitchFamily="19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0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1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2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4" Type="http://schemas.openxmlformats.org/officeDocument/2006/relationships/image" Target="../media/image34.png"/><Relationship Id="rId5" Type="http://schemas.openxmlformats.org/officeDocument/2006/relationships/image" Target="../media/image35.jpeg"/><Relationship Id="rId6" Type="http://schemas.openxmlformats.org/officeDocument/2006/relationships/image" Target="../media/image36.pn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4" Type="http://schemas.openxmlformats.org/officeDocument/2006/relationships/image" Target="../media/image38.png"/><Relationship Id="rId5" Type="http://schemas.openxmlformats.org/officeDocument/2006/relationships/image" Target="../media/image39.png"/><Relationship Id="rId6" Type="http://schemas.openxmlformats.org/officeDocument/2006/relationships/image" Target="../media/image40.png"/><Relationship Id="rId7" Type="http://schemas.openxmlformats.org/officeDocument/2006/relationships/image" Target="../media/image41.png"/><Relationship Id="rId8" Type="http://schemas.openxmlformats.org/officeDocument/2006/relationships/image" Target="../media/image42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4" Type="http://schemas.openxmlformats.org/officeDocument/2006/relationships/image" Target="../media/image46.tiff"/><Relationship Id="rId5" Type="http://schemas.openxmlformats.org/officeDocument/2006/relationships/image" Target="../media/image47.jpe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44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48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49.jpeg"/><Relationship Id="rId3" Type="http://schemas.openxmlformats.org/officeDocument/2006/relationships/image" Target="../media/image50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4" Type="http://schemas.openxmlformats.org/officeDocument/2006/relationships/image" Target="../media/image53.png"/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51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48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4" Type="http://schemas.openxmlformats.org/officeDocument/2006/relationships/image" Target="../media/image56.png"/><Relationship Id="rId5" Type="http://schemas.openxmlformats.org/officeDocument/2006/relationships/image" Target="../media/image57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4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48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4" Type="http://schemas.openxmlformats.org/officeDocument/2006/relationships/image" Target="../media/image59.png"/><Relationship Id="rId5" Type="http://schemas.openxmlformats.org/officeDocument/2006/relationships/image" Target="../media/image60.png"/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8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4" Type="http://schemas.openxmlformats.org/officeDocument/2006/relationships/image" Target="../media/image63.png"/><Relationship Id="rId5" Type="http://schemas.openxmlformats.org/officeDocument/2006/relationships/image" Target="../media/image64.png"/><Relationship Id="rId1" Type="http://schemas.openxmlformats.org/officeDocument/2006/relationships/slideLayout" Target="../slideLayouts/slideLayout11.xml"/><Relationship Id="rId2" Type="http://schemas.openxmlformats.org/officeDocument/2006/relationships/image" Target="../media/image61.jpe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48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image" Target="../media/image65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66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g"/><Relationship Id="rId3" Type="http://schemas.openxmlformats.org/officeDocument/2006/relationships/image" Target="../media/image6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67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jpg"/><Relationship Id="rId4" Type="http://schemas.openxmlformats.org/officeDocument/2006/relationships/image" Target="../media/image69.png"/><Relationship Id="rId5" Type="http://schemas.openxmlformats.org/officeDocument/2006/relationships/image" Target="../media/image70.jpg"/><Relationship Id="rId6" Type="http://schemas.openxmlformats.org/officeDocument/2006/relationships/image" Target="../media/image71.png"/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11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4" Type="http://schemas.openxmlformats.org/officeDocument/2006/relationships/image" Target="../media/image73.png"/><Relationship Id="rId5" Type="http://schemas.openxmlformats.org/officeDocument/2006/relationships/image" Target="../media/image74.jpg"/><Relationship Id="rId6" Type="http://schemas.openxmlformats.org/officeDocument/2006/relationships/hyperlink" Target="mailto:kt@cern.ch" TargetMode="External"/><Relationship Id="rId7" Type="http://schemas.openxmlformats.org/officeDocument/2006/relationships/hyperlink" Target="https://kt.cern/" TargetMode="External"/><Relationship Id="rId8" Type="http://schemas.openxmlformats.org/officeDocument/2006/relationships/image" Target="../media/image75.png"/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76.png"/><Relationship Id="rId3" Type="http://schemas.openxmlformats.org/officeDocument/2006/relationships/image" Target="../media/image7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4" Type="http://schemas.openxmlformats.org/officeDocument/2006/relationships/image" Target="../media/image8.png"/><Relationship Id="rId5" Type="http://schemas.openxmlformats.org/officeDocument/2006/relationships/image" Target="../media/image9.png"/><Relationship Id="rId6" Type="http://schemas.openxmlformats.org/officeDocument/2006/relationships/image" Target="../media/image10.png"/><Relationship Id="rId7" Type="http://schemas.openxmlformats.org/officeDocument/2006/relationships/image" Target="../media/image11.png"/><Relationship Id="rId8" Type="http://schemas.openxmlformats.org/officeDocument/2006/relationships/image" Target="../media/image12.png"/><Relationship Id="rId9" Type="http://schemas.openxmlformats.org/officeDocument/2006/relationships/image" Target="../media/image13.jpeg"/><Relationship Id="rId10" Type="http://schemas.openxmlformats.org/officeDocument/2006/relationships/image" Target="../media/image14.jpe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4" Type="http://schemas.openxmlformats.org/officeDocument/2006/relationships/image" Target="../media/image17.png"/><Relationship Id="rId5" Type="http://schemas.openxmlformats.org/officeDocument/2006/relationships/image" Target="../media/image18.png"/><Relationship Id="rId6" Type="http://schemas.openxmlformats.org/officeDocument/2006/relationships/image" Target="../media/image19.jpeg"/><Relationship Id="rId7" Type="http://schemas.openxmlformats.org/officeDocument/2006/relationships/image" Target="../media/image20.png"/><Relationship Id="rId8" Type="http://schemas.openxmlformats.org/officeDocument/2006/relationships/image" Target="../media/image21.jpeg"/><Relationship Id="rId9" Type="http://schemas.openxmlformats.org/officeDocument/2006/relationships/image" Target="../media/image22.jpeg"/><Relationship Id="rId10" Type="http://schemas.openxmlformats.org/officeDocument/2006/relationships/image" Target="../media/image23.pn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4.png"/><Relationship Id="rId3" Type="http://schemas.openxmlformats.org/officeDocument/2006/relationships/image" Target="../media/image25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4" Type="http://schemas.openxmlformats.org/officeDocument/2006/relationships/image" Target="../media/image29.jpe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1905000"/>
            <a:ext cx="7772400" cy="1500187"/>
          </a:xfrm>
        </p:spPr>
        <p:txBody>
          <a:bodyPr/>
          <a:lstStyle/>
          <a:p>
            <a:pPr algn="ctr">
              <a:spcAft>
                <a:spcPts val="1200"/>
              </a:spcAft>
            </a:pPr>
            <a:r>
              <a:rPr lang="fr" sz="3600" dirty="0">
                <a:solidFill>
                  <a:schemeClr val="accent1"/>
                </a:solidFill>
              </a:rPr>
              <a:t>Le programme scientifique du CERN </a:t>
            </a:r>
            <a:r>
              <a:rPr lang="en-US" sz="3600" dirty="0">
                <a:solidFill>
                  <a:schemeClr val="accent1"/>
                </a:solidFill>
              </a:rPr>
              <a:t/>
            </a:r>
            <a:br>
              <a:rPr lang="en-US" sz="3600" dirty="0">
                <a:solidFill>
                  <a:schemeClr val="accent1"/>
                </a:solidFill>
              </a:rPr>
            </a:br>
            <a:endParaRPr lang="en-US" sz="3600" dirty="0" smtClean="0">
              <a:solidFill>
                <a:schemeClr val="accent1"/>
              </a:solidFill>
            </a:endParaRPr>
          </a:p>
          <a:p>
            <a:pPr algn="ctr"/>
            <a:r>
              <a:rPr lang="fr" sz="2400" i="1" dirty="0">
                <a:solidFill>
                  <a:schemeClr val="tx2">
                    <a:lumMod val="20000"/>
                    <a:lumOff val="80000"/>
                  </a:schemeClr>
                </a:solidFill>
              </a:rPr>
              <a:t>Tour d'horizon du Laboratoire</a:t>
            </a:r>
          </a:p>
          <a:p>
            <a:pPr algn="ctr"/>
            <a:endParaRPr lang="en-US" sz="2400" i="1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447800" y="3405187"/>
            <a:ext cx="10405413" cy="11439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Aft>
                <a:spcPts val="450"/>
              </a:spcAft>
            </a:pPr>
            <a:r>
              <a:rPr lang="fr" sz="2000" dirty="0">
                <a:solidFill>
                  <a:srgbClr val="FFFF00"/>
                </a:solidFill>
              </a:rPr>
              <a:t>Le CERN est le </a:t>
            </a:r>
            <a:r>
              <a:rPr lang="fr" sz="2000" dirty="0">
                <a:solidFill>
                  <a:srgbClr val="FFFF00"/>
                </a:solidFill>
                <a:latin typeface="Helvetica Neue" charset="0"/>
                <a:ea typeface="Helvetica Neue" charset="0"/>
                <a:cs typeface="Helvetica Neue" charset="0"/>
              </a:rPr>
              <a:t>plus grand</a:t>
            </a:r>
            <a:r>
              <a:rPr lang="fr" sz="2000" dirty="0">
                <a:solidFill>
                  <a:srgbClr val="FFFF00"/>
                </a:solidFill>
              </a:rPr>
              <a:t> laboratoire de recherche en physique des particules du monde</a:t>
            </a:r>
          </a:p>
          <a:p>
            <a:pPr>
              <a:spcAft>
                <a:spcPts val="450"/>
              </a:spcAft>
            </a:pPr>
            <a:r>
              <a:rPr lang="fr" sz="2000" dirty="0">
                <a:solidFill>
                  <a:srgbClr val="FFFF00"/>
                </a:solidFill>
              </a:rPr>
              <a:t>Le CERN exploite l’accélérateur de la plus haute énergie du monde (le LHC)</a:t>
            </a:r>
          </a:p>
          <a:p>
            <a:pPr>
              <a:spcAft>
                <a:spcPts val="450"/>
              </a:spcAft>
            </a:pPr>
            <a:r>
              <a:rPr lang="fr" sz="2000" dirty="0">
                <a:solidFill>
                  <a:srgbClr val="FFFF00"/>
                </a:solidFill>
              </a:rPr>
              <a:t>Le CERN a un programme scientifique très vaste</a:t>
            </a:r>
            <a:endParaRPr lang="en-GB" sz="2000" dirty="0">
              <a:solidFill>
                <a:srgbClr val="FFFF00"/>
              </a:solidFill>
            </a:endParaRPr>
          </a:p>
        </p:txBody>
      </p:sp>
      <p:sp>
        <p:nvSpPr>
          <p:cNvPr id="5" name="Text Placeholder 2"/>
          <p:cNvSpPr txBox="1">
            <a:spLocks/>
          </p:cNvSpPr>
          <p:nvPr/>
        </p:nvSpPr>
        <p:spPr bwMode="auto">
          <a:xfrm>
            <a:off x="2362200" y="4419601"/>
            <a:ext cx="7772400" cy="1500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algn="ctr">
              <a:spcBef>
                <a:spcPct val="20000"/>
              </a:spcBef>
              <a:defRPr/>
            </a:pPr>
            <a:r>
              <a:rPr lang="fr" sz="2400" kern="0" dirty="0">
                <a:solidFill>
                  <a:srgbClr val="92D050"/>
                </a:solidFill>
              </a:rPr>
              <a:t>Département de physique expérimentale (EP)</a:t>
            </a:r>
            <a:r>
              <a:rPr lang="en-US" sz="2400" kern="0" dirty="0" smtClean="0">
                <a:solidFill>
                  <a:srgbClr val="92D050"/>
                </a:solidFill>
                <a:latin typeface="+mn-lt"/>
              </a:rPr>
              <a:t>  </a:t>
            </a:r>
            <a:endParaRPr lang="en-US" sz="2400" kern="0" dirty="0">
              <a:solidFill>
                <a:srgbClr val="92D050"/>
              </a:solidFill>
              <a:latin typeface="+mn-lt"/>
            </a:endParaRPr>
          </a:p>
          <a:p>
            <a:pPr algn="ctr">
              <a:spcBef>
                <a:spcPct val="20000"/>
              </a:spcBef>
              <a:defRPr/>
            </a:pPr>
            <a:r>
              <a:rPr lang="en-US" sz="2000" i="1" kern="0" dirty="0">
                <a:solidFill>
                  <a:srgbClr val="92D050"/>
                </a:solidFill>
                <a:latin typeface="+mn-lt"/>
              </a:rPr>
              <a:t>Manfred </a:t>
            </a:r>
            <a:r>
              <a:rPr lang="en-US" sz="2000" i="1" kern="0" dirty="0" err="1">
                <a:solidFill>
                  <a:srgbClr val="92D050"/>
                </a:solidFill>
                <a:latin typeface="+mn-lt"/>
              </a:rPr>
              <a:t>Krammer</a:t>
            </a:r>
            <a:endParaRPr lang="en-US" sz="2000" i="1" kern="0" dirty="0">
              <a:solidFill>
                <a:srgbClr val="92D050"/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1295400" y="310514"/>
            <a:ext cx="10591800" cy="563562"/>
          </a:xfrm>
          <a:prstGeom prst="rect">
            <a:avLst/>
          </a:prstGeom>
        </p:spPr>
        <p:txBody>
          <a:bodyPr/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9pPr>
          </a:lstStyle>
          <a:p>
            <a:pPr algn="l"/>
            <a:r>
              <a:rPr lang="fr" sz="3600" kern="0">
                <a:solidFill>
                  <a:srgbClr val="FFFF00"/>
                </a:solidFill>
              </a:rPr>
              <a:t>La recherche en physique des particules a besoin:</a:t>
            </a:r>
            <a:endParaRPr lang="fr" sz="3600" kern="0" dirty="0">
              <a:solidFill>
                <a:srgbClr val="FFFF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352801" y="1447801"/>
            <a:ext cx="242758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14313" indent="-214313">
              <a:buFont typeface="Arial" charset="0"/>
              <a:buChar char="•"/>
            </a:pPr>
            <a:r>
              <a:rPr lang="fr" sz="3200" dirty="0">
                <a:solidFill>
                  <a:srgbClr val="FFFF00"/>
                </a:solidFill>
              </a:rPr>
              <a:t>de théories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369315" y="4449423"/>
            <a:ext cx="195470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14313" indent="-214313">
              <a:buFont typeface="Arial" charset="0"/>
              <a:buChar char="•"/>
            </a:pPr>
            <a:r>
              <a:rPr lang="fr" sz="2000" dirty="0">
                <a:solidFill>
                  <a:srgbClr val="FFFF00"/>
                </a:solidFill>
              </a:rPr>
              <a:t>de personnes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369316" y="2668479"/>
            <a:ext cx="604556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14313" indent="-214313">
              <a:buFont typeface="Arial" charset="0"/>
              <a:buChar char="•"/>
            </a:pPr>
            <a:r>
              <a:rPr lang="fr" sz="3200" dirty="0">
                <a:solidFill>
                  <a:srgbClr val="FFFF00"/>
                </a:solidFill>
              </a:rPr>
              <a:t>d'expériences et d'informatique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369315" y="2054819"/>
            <a:ext cx="583076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14313" indent="-214313">
              <a:buFont typeface="Arial" charset="0"/>
              <a:buChar char="•"/>
            </a:pPr>
            <a:r>
              <a:rPr lang="fr" sz="3200" dirty="0">
                <a:solidFill>
                  <a:srgbClr val="FFFF00"/>
                </a:solidFill>
              </a:rPr>
              <a:t>d'accélérateurs et d’ingénierie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369316" y="3252367"/>
            <a:ext cx="288284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14313" indent="-214313">
              <a:buFont typeface="Arial" charset="0"/>
              <a:buChar char="•"/>
            </a:pPr>
            <a:r>
              <a:rPr lang="fr" sz="3200" dirty="0">
                <a:solidFill>
                  <a:srgbClr val="FFFF00"/>
                </a:solidFill>
              </a:rPr>
              <a:t>de personnes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3369315" y="3884314"/>
            <a:ext cx="258307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14313" indent="-214313">
              <a:buFont typeface="Arial" charset="0"/>
              <a:buChar char="•"/>
            </a:pPr>
            <a:r>
              <a:rPr lang="fr" sz="2800" dirty="0">
                <a:solidFill>
                  <a:srgbClr val="FFFF00"/>
                </a:solidFill>
              </a:rPr>
              <a:t>de personnes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3369316" y="4953000"/>
            <a:ext cx="164372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14313" indent="-214313">
              <a:buFont typeface="Arial" charset="0"/>
              <a:buChar char="•"/>
            </a:pPr>
            <a:r>
              <a:rPr lang="fr" sz="1600" dirty="0">
                <a:solidFill>
                  <a:srgbClr val="FFFF00"/>
                </a:solidFill>
              </a:rPr>
              <a:t>de personnes</a:t>
            </a:r>
          </a:p>
        </p:txBody>
      </p:sp>
    </p:spTree>
    <p:extLst>
      <p:ext uri="{BB962C8B-B14F-4D97-AF65-F5344CB8AC3E}">
        <p14:creationId xmlns:p14="http://schemas.microsoft.com/office/powerpoint/2010/main" val="7051787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8" grpId="0"/>
      <p:bldP spid="9" grpId="0"/>
      <p:bldP spid="10" grpId="0"/>
      <p:bldP spid="11" grpId="0"/>
      <p:bldP spid="12" grpId="0"/>
      <p:bldP spid="1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auto"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hangingPunct="0"/>
            <a:endParaRPr lang="en-GB" sz="2400">
              <a:latin typeface="Arial" pitchFamily="19" charset="0"/>
              <a:ea typeface="ＭＳ Ｐゴシック" pitchFamily="19" charset="-128"/>
              <a:cs typeface="ＭＳ Ｐゴシック" pitchFamily="19" charset="-128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55900" y="118532"/>
            <a:ext cx="8229600" cy="762000"/>
          </a:xfrm>
        </p:spPr>
        <p:txBody>
          <a:bodyPr/>
          <a:lstStyle/>
          <a:p>
            <a:r>
              <a:rPr lang="fr">
                <a:solidFill>
                  <a:srgbClr val="0070C0"/>
                </a:solidFill>
              </a:rPr>
              <a:t>Les accélérateurs du CERN</a:t>
            </a:r>
            <a:endParaRPr lang="en-US" sz="3200" dirty="0">
              <a:solidFill>
                <a:srgbClr val="0070C0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3700" y="1023627"/>
            <a:ext cx="9321800" cy="57251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5533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LHCTunnel_200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32238" y="1808164"/>
            <a:ext cx="9144000" cy="5049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4"/>
          <p:cNvSpPr txBox="1">
            <a:spLocks noChangeArrowheads="1"/>
          </p:cNvSpPr>
          <p:nvPr/>
        </p:nvSpPr>
        <p:spPr bwMode="auto">
          <a:xfrm>
            <a:off x="1524000" y="1524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chemeClr val="tx2">
                <a:alpha val="74997"/>
              </a:schemeClr>
            </a:outerShdw>
          </a:effectLst>
        </p:spPr>
        <p:txBody>
          <a:bodyPr anchor="ctr">
            <a:prstTxWarp prst="textNoShape">
              <a:avLst/>
            </a:prstTxWarp>
          </a:bodyPr>
          <a:lstStyle/>
          <a:p>
            <a:pPr algn="ctr">
              <a:defRPr/>
            </a:pPr>
            <a:r>
              <a:rPr lang="fr" sz="3600" dirty="0">
                <a:solidFill>
                  <a:srgbClr val="FCF933"/>
                </a:solidFill>
                <a:latin typeface="Helvetica" pitchFamily="-112" charset="0"/>
              </a:rPr>
              <a:t>Le Grand collisionneur de hadrons</a:t>
            </a:r>
            <a:endParaRPr lang="fr" sz="4000" dirty="0">
              <a:solidFill>
                <a:schemeClr val="hlink"/>
              </a:solidFill>
              <a:latin typeface="Helvetica" pitchFamily="-112" charset="0"/>
            </a:endParaRPr>
          </a:p>
        </p:txBody>
      </p:sp>
      <p:sp>
        <p:nvSpPr>
          <p:cNvPr id="9" name="Rectangle 5"/>
          <p:cNvSpPr txBox="1">
            <a:spLocks noChangeArrowheads="1"/>
          </p:cNvSpPr>
          <p:nvPr/>
        </p:nvSpPr>
        <p:spPr bwMode="auto">
          <a:xfrm>
            <a:off x="1524000" y="685800"/>
            <a:ext cx="91440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7"/>
              </a:srgbClr>
            </a:outerShdw>
          </a:effectLst>
        </p:spPr>
        <p:txBody>
          <a:bodyPr>
            <a:prstTxWarp prst="textNoShape">
              <a:avLst/>
            </a:prstTxWarp>
          </a:bodyPr>
          <a:lstStyle/>
          <a:p>
            <a:pPr marL="342900" indent="-342900" algn="ctr">
              <a:lnSpc>
                <a:spcPct val="90000"/>
              </a:lnSpc>
              <a:spcBef>
                <a:spcPct val="20000"/>
              </a:spcBef>
              <a:buClr>
                <a:schemeClr val="folHlink"/>
              </a:buClr>
              <a:buSzPct val="75000"/>
              <a:defRPr/>
            </a:pPr>
            <a:r>
              <a:rPr lang="fr" sz="2000" dirty="0">
                <a:solidFill>
                  <a:srgbClr val="FFFFFF"/>
                </a:solidFill>
                <a:latin typeface="Helvetica" pitchFamily="-112" charset="0"/>
              </a:rPr>
              <a:t>Recherche du boson de </a:t>
            </a:r>
            <a:r>
              <a:rPr lang="fr" sz="2000" dirty="0" err="1">
                <a:solidFill>
                  <a:srgbClr val="FFFFFF"/>
                </a:solidFill>
                <a:latin typeface="Helvetica" pitchFamily="-112" charset="0"/>
              </a:rPr>
              <a:t>Higgs</a:t>
            </a:r>
            <a:r>
              <a:rPr lang="en-GB" sz="2000" dirty="0">
                <a:solidFill>
                  <a:srgbClr val="FFFFFF"/>
                </a:solidFill>
                <a:latin typeface="Helvetica" pitchFamily="-112" charset="0"/>
              </a:rPr>
              <a:t>, </a:t>
            </a:r>
            <a:r>
              <a:rPr lang="en-GB" sz="2000" dirty="0" err="1">
                <a:solidFill>
                  <a:srgbClr val="FFFFFF"/>
                </a:solidFill>
                <a:latin typeface="Helvetica" pitchFamily="-112" charset="0"/>
              </a:rPr>
              <a:t>étudier</a:t>
            </a:r>
            <a:r>
              <a:rPr lang="en-GB" sz="2000" dirty="0">
                <a:solidFill>
                  <a:srgbClr val="FFFFFF"/>
                </a:solidFill>
                <a:latin typeface="Helvetica" pitchFamily="-112" charset="0"/>
              </a:rPr>
              <a:t> les </a:t>
            </a:r>
            <a:r>
              <a:rPr lang="en-GB" sz="2000" dirty="0" err="1">
                <a:solidFill>
                  <a:srgbClr val="FFFFFF"/>
                </a:solidFill>
                <a:latin typeface="Helvetica" pitchFamily="-112" charset="0"/>
              </a:rPr>
              <a:t>particules</a:t>
            </a:r>
            <a:r>
              <a:rPr lang="en-GB" sz="2000" dirty="0">
                <a:solidFill>
                  <a:srgbClr val="FFFFFF"/>
                </a:solidFill>
                <a:latin typeface="Helvetica" pitchFamily="-112" charset="0"/>
              </a:rPr>
              <a:t> du </a:t>
            </a:r>
            <a:r>
              <a:rPr lang="en-GB" sz="2000" dirty="0" err="1" smtClean="0">
                <a:solidFill>
                  <a:srgbClr val="FFFFFF"/>
                </a:solidFill>
                <a:latin typeface="Helvetica" pitchFamily="-112" charset="0"/>
              </a:rPr>
              <a:t>Modèle</a:t>
            </a:r>
            <a:r>
              <a:rPr lang="en-GB" sz="2000" dirty="0" smtClean="0">
                <a:solidFill>
                  <a:srgbClr val="FFFFFF"/>
                </a:solidFill>
                <a:latin typeface="Helvetica" pitchFamily="-112" charset="0"/>
              </a:rPr>
              <a:t> </a:t>
            </a:r>
            <a:r>
              <a:rPr lang="en-GB" sz="2000" dirty="0">
                <a:solidFill>
                  <a:srgbClr val="FFFFFF"/>
                </a:solidFill>
                <a:latin typeface="Helvetica" pitchFamily="-112" charset="0"/>
              </a:rPr>
              <a:t>standard et </a:t>
            </a:r>
            <a:r>
              <a:rPr lang="en-GB" sz="2000" dirty="0" err="1">
                <a:solidFill>
                  <a:srgbClr val="FFFFFF"/>
                </a:solidFill>
                <a:latin typeface="Helvetica" pitchFamily="-112" charset="0"/>
              </a:rPr>
              <a:t>rechercher</a:t>
            </a:r>
            <a:r>
              <a:rPr lang="en-GB" sz="2000" dirty="0">
                <a:solidFill>
                  <a:srgbClr val="FFFFFF"/>
                </a:solidFill>
                <a:latin typeface="Helvetica" pitchFamily="-112" charset="0"/>
              </a:rPr>
              <a:t> </a:t>
            </a:r>
            <a:r>
              <a:rPr lang="en-GB" sz="2000" dirty="0" err="1">
                <a:solidFill>
                  <a:srgbClr val="FFFFFF"/>
                </a:solidFill>
                <a:latin typeface="Helvetica" pitchFamily="-112" charset="0"/>
              </a:rPr>
              <a:t>une</a:t>
            </a:r>
            <a:r>
              <a:rPr lang="en-GB" sz="2000" dirty="0">
                <a:solidFill>
                  <a:srgbClr val="FFFFFF"/>
                </a:solidFill>
                <a:latin typeface="Helvetica" pitchFamily="-112" charset="0"/>
              </a:rPr>
              <a:t> physique au-</a:t>
            </a:r>
            <a:r>
              <a:rPr lang="en-GB" sz="2000" dirty="0" err="1">
                <a:solidFill>
                  <a:srgbClr val="FFFFFF"/>
                </a:solidFill>
                <a:latin typeface="Helvetica" pitchFamily="-112" charset="0"/>
              </a:rPr>
              <a:t>delà</a:t>
            </a:r>
            <a:r>
              <a:rPr lang="en-GB" sz="2000" dirty="0">
                <a:solidFill>
                  <a:srgbClr val="FFFFFF"/>
                </a:solidFill>
                <a:latin typeface="Helvetica" pitchFamily="-112" charset="0"/>
              </a:rPr>
              <a:t> du </a:t>
            </a:r>
            <a:r>
              <a:rPr lang="en-GB" sz="2000" dirty="0" err="1" smtClean="0">
                <a:solidFill>
                  <a:srgbClr val="FFFFFF"/>
                </a:solidFill>
                <a:latin typeface="Helvetica" pitchFamily="-112" charset="0"/>
              </a:rPr>
              <a:t>Modèle</a:t>
            </a:r>
            <a:r>
              <a:rPr lang="en-GB" sz="2000" dirty="0" smtClean="0">
                <a:solidFill>
                  <a:srgbClr val="FFFFFF"/>
                </a:solidFill>
                <a:latin typeface="Helvetica" pitchFamily="-112" charset="0"/>
              </a:rPr>
              <a:t> </a:t>
            </a:r>
            <a:r>
              <a:rPr lang="en-GB" sz="2000" dirty="0">
                <a:solidFill>
                  <a:srgbClr val="FFFFFF"/>
                </a:solidFill>
                <a:latin typeface="Helvetica" pitchFamily="-112" charset="0"/>
              </a:rPr>
              <a:t>standard</a:t>
            </a:r>
            <a:endParaRPr lang="en-GB" sz="2000" dirty="0" smtClean="0">
              <a:solidFill>
                <a:srgbClr val="FFFFFF"/>
              </a:solidFill>
              <a:latin typeface="Helvetica" pitchFamily="-112" charset="0"/>
            </a:endParaRPr>
          </a:p>
          <a:p>
            <a:pPr marL="342900" indent="-342900" algn="ctr">
              <a:lnSpc>
                <a:spcPct val="90000"/>
              </a:lnSpc>
              <a:spcBef>
                <a:spcPct val="20000"/>
              </a:spcBef>
              <a:buClr>
                <a:schemeClr val="folHlink"/>
              </a:buClr>
              <a:buSzPct val="75000"/>
              <a:defRPr/>
            </a:pPr>
            <a:r>
              <a:rPr lang="en-GB" sz="2000" dirty="0" smtClean="0">
                <a:solidFill>
                  <a:schemeClr val="accent1"/>
                </a:solidFill>
              </a:rPr>
              <a:t>Exploration of a new energy frontier in p-p and </a:t>
            </a:r>
            <a:r>
              <a:rPr lang="en-GB" sz="2000" dirty="0" err="1" smtClean="0">
                <a:solidFill>
                  <a:schemeClr val="accent1"/>
                </a:solidFill>
              </a:rPr>
              <a:t>Pb-Pb</a:t>
            </a:r>
            <a:r>
              <a:rPr lang="en-GB" sz="2000" dirty="0" smtClean="0">
                <a:solidFill>
                  <a:schemeClr val="accent1"/>
                </a:solidFill>
              </a:rPr>
              <a:t> collisions</a:t>
            </a:r>
          </a:p>
          <a:p>
            <a:pPr marL="342900" indent="-342900" algn="ctr">
              <a:lnSpc>
                <a:spcPct val="90000"/>
              </a:lnSpc>
              <a:spcBef>
                <a:spcPct val="20000"/>
              </a:spcBef>
              <a:buClr>
                <a:schemeClr val="folHlink"/>
              </a:buClr>
              <a:buSzPct val="75000"/>
              <a:defRPr/>
            </a:pPr>
            <a:endParaRPr lang="en-GB" sz="2000" dirty="0">
              <a:solidFill>
                <a:srgbClr val="FFFFFF"/>
              </a:solidFill>
              <a:latin typeface="Helvetica" pitchFamily="-11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59997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aerial-view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1524000" y="0"/>
            <a:ext cx="9300576" cy="6858000"/>
          </a:xfrm>
          <a:prstGeom prst="rect">
            <a:avLst/>
          </a:prstGeom>
          <a:solidFill>
            <a:srgbClr val="FFFF00"/>
          </a:solidFill>
        </p:spPr>
      </p:pic>
      <p:sp>
        <p:nvSpPr>
          <p:cNvPr id="2" name="Oval 1"/>
          <p:cNvSpPr/>
          <p:nvPr/>
        </p:nvSpPr>
        <p:spPr>
          <a:xfrm>
            <a:off x="7031183" y="5137729"/>
            <a:ext cx="173181" cy="173181"/>
          </a:xfrm>
          <a:prstGeom prst="ellipse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4035797" y="5051138"/>
            <a:ext cx="173181" cy="173181"/>
          </a:xfrm>
          <a:prstGeom prst="ellipse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9551226" y="3575629"/>
            <a:ext cx="173181" cy="173181"/>
          </a:xfrm>
          <a:prstGeom prst="ellipse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5233226" y="1969986"/>
            <a:ext cx="173181" cy="173181"/>
          </a:xfrm>
          <a:prstGeom prst="ellipse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5177550" y="1600653"/>
            <a:ext cx="6976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>
                <a:solidFill>
                  <a:srgbClr val="FFFF00"/>
                </a:solidFill>
              </a:rPr>
              <a:t>CMS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739062" y="4687338"/>
            <a:ext cx="9370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>
                <a:solidFill>
                  <a:srgbClr val="FFFF00"/>
                </a:solidFill>
              </a:rPr>
              <a:t>ATLAS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8968721" y="3298197"/>
            <a:ext cx="8002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>
                <a:solidFill>
                  <a:srgbClr val="FFFF00"/>
                </a:solidFill>
              </a:rPr>
              <a:t>LHCb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872005" y="4681805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>
                <a:solidFill>
                  <a:srgbClr val="FFFF00"/>
                </a:solidFill>
              </a:rPr>
              <a:t>ALICE</a:t>
            </a:r>
          </a:p>
        </p:txBody>
      </p:sp>
      <p:sp>
        <p:nvSpPr>
          <p:cNvPr id="12" name="Rectangle 4"/>
          <p:cNvSpPr txBox="1">
            <a:spLocks noChangeArrowheads="1"/>
          </p:cNvSpPr>
          <p:nvPr/>
        </p:nvSpPr>
        <p:spPr bwMode="auto">
          <a:xfrm>
            <a:off x="1524000" y="54172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chemeClr val="tx2">
                <a:alpha val="74997"/>
              </a:schemeClr>
            </a:outerShdw>
          </a:effectLst>
        </p:spPr>
        <p:txBody>
          <a:bodyPr anchor="ctr">
            <a:prstTxWarp prst="textNoShape">
              <a:avLst/>
            </a:prstTxWarp>
          </a:bodyPr>
          <a:lstStyle/>
          <a:p>
            <a:pPr algn="ctr">
              <a:defRPr/>
            </a:pPr>
            <a:r>
              <a:rPr lang="fr" sz="3600" dirty="0">
                <a:solidFill>
                  <a:srgbClr val="FCF933"/>
                </a:solidFill>
                <a:latin typeface="Helvetica" pitchFamily="-112" charset="0"/>
              </a:rPr>
              <a:t>Expériences auprès du LHC</a:t>
            </a:r>
          </a:p>
        </p:txBody>
      </p:sp>
      <p:sp>
        <p:nvSpPr>
          <p:cNvPr id="8" name="Rounded Rectangle 7"/>
          <p:cNvSpPr/>
          <p:nvPr/>
        </p:nvSpPr>
        <p:spPr bwMode="auto">
          <a:xfrm>
            <a:off x="2459182" y="5920400"/>
            <a:ext cx="6380018" cy="556601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hangingPunct="0"/>
            <a:endParaRPr lang="en-US" sz="2400">
              <a:latin typeface="Arial" pitchFamily="19" charset="0"/>
              <a:ea typeface="ＭＳ Ｐゴシック" pitchFamily="19" charset="-128"/>
              <a:cs typeface="ＭＳ Ｐゴシック" pitchFamily="19" charset="-128"/>
            </a:endParaRPr>
          </a:p>
        </p:txBody>
      </p:sp>
      <p:sp>
        <p:nvSpPr>
          <p:cNvPr id="13" name="Rectangle 4"/>
          <p:cNvSpPr txBox="1">
            <a:spLocks noChangeArrowheads="1"/>
          </p:cNvSpPr>
          <p:nvPr/>
        </p:nvSpPr>
        <p:spPr bwMode="auto">
          <a:xfrm>
            <a:off x="2459182" y="5966801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chemeClr val="tx2">
                <a:alpha val="74997"/>
              </a:schemeClr>
            </a:outerShdw>
          </a:effectLst>
        </p:spPr>
        <p:txBody>
          <a:bodyPr anchor="ctr">
            <a:prstTxWarp prst="textNoShape">
              <a:avLst/>
            </a:prstTxWarp>
          </a:bodyPr>
          <a:lstStyle/>
          <a:p>
            <a:pPr eaLnBrk="1" hangingPunct="1">
              <a:defRPr/>
            </a:pPr>
            <a:r>
              <a:rPr lang="en-GB" sz="2400" dirty="0">
                <a:solidFill>
                  <a:srgbClr val="FFFF00"/>
                </a:solidFill>
                <a:latin typeface="Helvetica" pitchFamily="-112" charset="0"/>
              </a:rPr>
              <a:t>+ TOTEM, </a:t>
            </a:r>
            <a:r>
              <a:rPr lang="en-GB" sz="2400" dirty="0" err="1">
                <a:solidFill>
                  <a:srgbClr val="FFFF00"/>
                </a:solidFill>
                <a:latin typeface="Helvetica" pitchFamily="-112" charset="0"/>
              </a:rPr>
              <a:t>LHCf</a:t>
            </a:r>
            <a:r>
              <a:rPr lang="en-GB" sz="2400" dirty="0">
                <a:solidFill>
                  <a:srgbClr val="FFFF00"/>
                </a:solidFill>
                <a:latin typeface="Helvetica" pitchFamily="-112" charset="0"/>
              </a:rPr>
              <a:t>, </a:t>
            </a:r>
            <a:r>
              <a:rPr lang="en-GB" sz="2400" dirty="0" err="1" smtClean="0">
                <a:solidFill>
                  <a:srgbClr val="FFFF00"/>
                </a:solidFill>
                <a:latin typeface="Helvetica" pitchFamily="-112" charset="0"/>
              </a:rPr>
              <a:t>MoEDAL</a:t>
            </a:r>
            <a:r>
              <a:rPr lang="en-GB" sz="2400" dirty="0" smtClean="0">
                <a:solidFill>
                  <a:srgbClr val="FFFF00"/>
                </a:solidFill>
                <a:latin typeface="Helvetica" pitchFamily="-112" charset="0"/>
              </a:rPr>
              <a:t>, </a:t>
            </a:r>
            <a:r>
              <a:rPr lang="en-GB" sz="2400" dirty="0" err="1" smtClean="0">
                <a:solidFill>
                  <a:srgbClr val="FFFF00"/>
                </a:solidFill>
                <a:latin typeface="Helvetica" pitchFamily="-112" charset="0"/>
              </a:rPr>
              <a:t>Faser</a:t>
            </a:r>
            <a:r>
              <a:rPr lang="en-GB" sz="2400" dirty="0" smtClean="0">
                <a:solidFill>
                  <a:srgbClr val="FFFF00"/>
                </a:solidFill>
                <a:latin typeface="Helvetica" pitchFamily="-112" charset="0"/>
              </a:rPr>
              <a:t>, SND@LHC</a:t>
            </a:r>
            <a:endParaRPr lang="en-GB" sz="2400" dirty="0">
              <a:solidFill>
                <a:srgbClr val="FFFF00"/>
              </a:solidFill>
              <a:latin typeface="Helvetica" pitchFamily="-112" charset="0"/>
            </a:endParaRPr>
          </a:p>
        </p:txBody>
      </p:sp>
      <p:grpSp>
        <p:nvGrpSpPr>
          <p:cNvPr id="14" name="Group 13"/>
          <p:cNvGrpSpPr/>
          <p:nvPr/>
        </p:nvGrpSpPr>
        <p:grpSpPr>
          <a:xfrm>
            <a:off x="6400800" y="5334431"/>
            <a:ext cx="4423776" cy="1463367"/>
            <a:chOff x="6616433" y="5334431"/>
            <a:chExt cx="4423776" cy="1463367"/>
          </a:xfrm>
        </p:grpSpPr>
        <p:sp>
          <p:nvSpPr>
            <p:cNvPr id="15" name="Oval 14"/>
            <p:cNvSpPr/>
            <p:nvPr/>
          </p:nvSpPr>
          <p:spPr bwMode="auto">
            <a:xfrm>
              <a:off x="7280564" y="5890601"/>
              <a:ext cx="2092036" cy="662599"/>
            </a:xfrm>
            <a:prstGeom prst="ellipse">
              <a:avLst/>
            </a:prstGeom>
            <a:noFill/>
            <a:ln w="571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19" charset="0"/>
                <a:ea typeface="ＭＳ Ｐゴシック" pitchFamily="19" charset="-128"/>
                <a:cs typeface="ＭＳ Ｐゴシック" pitchFamily="19" charset="-128"/>
              </a:endParaRPr>
            </a:p>
          </p:txBody>
        </p:sp>
        <p:sp>
          <p:nvSpPr>
            <p:cNvPr id="16" name="Rounded Rectangle 15"/>
            <p:cNvSpPr/>
            <p:nvPr/>
          </p:nvSpPr>
          <p:spPr bwMode="auto">
            <a:xfrm>
              <a:off x="6616433" y="5334431"/>
              <a:ext cx="4343400" cy="526691"/>
            </a:xfrm>
            <a:prstGeom prst="roundRect">
              <a:avLst/>
            </a:prstGeom>
            <a:solidFill>
              <a:schemeClr val="accent5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19" charset="0"/>
                <a:ea typeface="ＭＳ Ｐゴシック" pitchFamily="19" charset="-128"/>
                <a:cs typeface="ＭＳ Ｐゴシック" pitchFamily="19" charset="-128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6730888" y="5403011"/>
              <a:ext cx="430932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000" b="1" dirty="0" smtClean="0">
                  <a:solidFill>
                    <a:srgbClr val="FF0000"/>
                  </a:solidFill>
                </a:rPr>
                <a:t>Nouveau! </a:t>
              </a:r>
              <a:r>
                <a:rPr lang="en-GB" sz="2000" b="1" dirty="0" err="1" smtClean="0">
                  <a:solidFill>
                    <a:srgbClr val="FF0000"/>
                  </a:solidFill>
                </a:rPr>
                <a:t>Approuv</a:t>
              </a:r>
              <a:r>
                <a:rPr lang="fr" sz="2000" b="1" dirty="0" err="1">
                  <a:solidFill>
                    <a:srgbClr val="FF0000"/>
                  </a:solidFill>
                  <a:latin typeface="Helvetica" pitchFamily="-112" charset="0"/>
                </a:rPr>
                <a:t>è</a:t>
              </a:r>
              <a:r>
                <a:rPr lang="en-GB" sz="2000" b="1" dirty="0" smtClean="0">
                  <a:solidFill>
                    <a:srgbClr val="FF0000"/>
                  </a:solidFill>
                </a:rPr>
                <a:t> </a:t>
              </a:r>
              <a:r>
                <a:rPr lang="en-GB" sz="2000" b="1" dirty="0" err="1" smtClean="0">
                  <a:solidFill>
                    <a:srgbClr val="FF0000"/>
                  </a:solidFill>
                </a:rPr>
                <a:t>en</a:t>
              </a:r>
              <a:r>
                <a:rPr lang="en-GB" sz="2000" b="1" dirty="0" smtClean="0">
                  <a:solidFill>
                    <a:srgbClr val="FF0000"/>
                  </a:solidFill>
                </a:rPr>
                <a:t> mars 2021</a:t>
              </a:r>
              <a:endParaRPr lang="en-GB" sz="2000" b="1" dirty="0">
                <a:solidFill>
                  <a:srgbClr val="FF0000"/>
                </a:solidFill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7357588" y="5966801"/>
              <a:ext cx="1765227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400" dirty="0">
                  <a:solidFill>
                    <a:srgbClr val="FF0000"/>
                  </a:solidFill>
                  <a:latin typeface="Helvetica" pitchFamily="-112" charset="0"/>
                </a:rPr>
                <a:t>SND@LHC</a:t>
              </a:r>
            </a:p>
            <a:p>
              <a:endParaRPr lang="en-GB" sz="2400" dirty="0">
                <a:solidFill>
                  <a:srgbClr val="FF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855602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23" name="Rectangle 31"/>
          <p:cNvSpPr>
            <a:spLocks noChangeArrowheads="1"/>
          </p:cNvSpPr>
          <p:nvPr/>
        </p:nvSpPr>
        <p:spPr bwMode="auto">
          <a:xfrm>
            <a:off x="1524000" y="3505200"/>
            <a:ext cx="9144000" cy="4524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chemeClr val="tx2">
                <a:alpha val="74997"/>
              </a:schemeClr>
            </a:outerShdw>
          </a:effectLst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lnSpc>
                <a:spcPct val="90000"/>
              </a:lnSpc>
              <a:defRPr/>
            </a:pPr>
            <a:endParaRPr lang="en-GB" sz="2600" dirty="0">
              <a:solidFill>
                <a:srgbClr val="FCF933"/>
              </a:solidFill>
            </a:endParaRPr>
          </a:p>
        </p:txBody>
      </p:sp>
      <p:pic>
        <p:nvPicPr>
          <p:cNvPr id="23587" name="Picture 79" descr="Picture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258025" y="3855536"/>
            <a:ext cx="3946007" cy="27930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83" name="Picture 86" descr="Picture 3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324600" y="3923810"/>
            <a:ext cx="3538581" cy="26293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76" name="Picture 94" descr="0511013_01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6287979" y="1325939"/>
            <a:ext cx="3796097" cy="25295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9" name="Rectangle 4"/>
          <p:cNvSpPr txBox="1">
            <a:spLocks noChangeArrowheads="1"/>
          </p:cNvSpPr>
          <p:nvPr/>
        </p:nvSpPr>
        <p:spPr bwMode="auto">
          <a:xfrm>
            <a:off x="1524000" y="1524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chemeClr val="tx2">
                <a:alpha val="74997"/>
              </a:schemeClr>
            </a:outerShdw>
          </a:effectLst>
        </p:spPr>
        <p:txBody>
          <a:bodyPr anchor="ctr">
            <a:prstTxWarp prst="textNoShape">
              <a:avLst/>
            </a:prstTxWarp>
          </a:bodyPr>
          <a:lstStyle/>
          <a:p>
            <a:pPr algn="ctr">
              <a:defRPr/>
            </a:pPr>
            <a:r>
              <a:rPr lang="fr" sz="3600" dirty="0">
                <a:solidFill>
                  <a:srgbClr val="FCF933"/>
                </a:solidFill>
                <a:latin typeface="Helvetica" pitchFamily="-112" charset="0"/>
              </a:rPr>
              <a:t>Expériences auprès du LHC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005236" y="653833"/>
            <a:ext cx="40719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" sz="24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Quatre grandes expériences</a:t>
            </a:r>
            <a:endParaRPr lang="en-GB" sz="24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5981" y="1337966"/>
            <a:ext cx="3955256" cy="2472035"/>
          </a:xfrm>
          <a:prstGeom prst="rect">
            <a:avLst/>
          </a:prstGeom>
        </p:spPr>
      </p:pic>
      <p:sp>
        <p:nvSpPr>
          <p:cNvPr id="22" name="Rectangle 21"/>
          <p:cNvSpPr/>
          <p:nvPr/>
        </p:nvSpPr>
        <p:spPr>
          <a:xfrm>
            <a:off x="1370443" y="1441908"/>
            <a:ext cx="75533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000" smtClean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CMS</a:t>
            </a:r>
            <a:endParaRPr lang="en-GB" sz="2000" dirty="0"/>
          </a:p>
        </p:txBody>
      </p:sp>
      <p:sp>
        <p:nvSpPr>
          <p:cNvPr id="23" name="Rectangle 22"/>
          <p:cNvSpPr/>
          <p:nvPr/>
        </p:nvSpPr>
        <p:spPr>
          <a:xfrm>
            <a:off x="10218710" y="1354360"/>
            <a:ext cx="98001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000" dirty="0" smtClean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ATLAS</a:t>
            </a:r>
            <a:endParaRPr lang="en-GB" sz="2000" dirty="0"/>
          </a:p>
        </p:txBody>
      </p:sp>
      <p:sp>
        <p:nvSpPr>
          <p:cNvPr id="24" name="TextBox 23"/>
          <p:cNvSpPr txBox="1"/>
          <p:nvPr/>
        </p:nvSpPr>
        <p:spPr>
          <a:xfrm>
            <a:off x="10183150" y="4061662"/>
            <a:ext cx="84189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LHCb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263201" y="4066430"/>
            <a:ext cx="209900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	ALICE</a:t>
            </a:r>
            <a:r>
              <a:rPr lang="en-GB" sz="1600" dirty="0" smtClean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 </a:t>
            </a:r>
          </a:p>
          <a:p>
            <a:endParaRPr lang="en-GB" sz="1600" dirty="0">
              <a:solidFill>
                <a:schemeClr val="accent1"/>
              </a:solidFill>
              <a:effectLst>
                <a:outerShdw blurRad="38100" dist="38100" dir="2700000">
                  <a:srgbClr val="000000"/>
                </a:outerShdw>
              </a:effectLst>
            </a:endParaRPr>
          </a:p>
          <a:p>
            <a:r>
              <a:rPr lang="en-GB" sz="1600" dirty="0" err="1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Dédié</a:t>
            </a:r>
            <a:r>
              <a:rPr lang="en-GB" sz="1600" dirty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 </a:t>
            </a:r>
            <a:r>
              <a:rPr lang="en-GB" sz="1600" dirty="0" err="1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à</a:t>
            </a:r>
            <a:r>
              <a:rPr lang="en-GB" sz="1600" dirty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 la physique des ions </a:t>
            </a:r>
            <a:r>
              <a:rPr lang="en-GB" sz="1600" dirty="0" err="1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lourds</a:t>
            </a:r>
            <a:r>
              <a:rPr lang="en-GB" sz="1600" dirty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 </a:t>
            </a:r>
            <a:endParaRPr lang="en-GB" sz="1600" dirty="0" smtClean="0">
              <a:solidFill>
                <a:schemeClr val="accent1"/>
              </a:solidFill>
              <a:effectLst>
                <a:outerShdw blurRad="38100" dist="38100" dir="2700000">
                  <a:srgbClr val="000000"/>
                </a:outerShdw>
              </a:effectLst>
            </a:endParaRPr>
          </a:p>
          <a:p>
            <a:r>
              <a:rPr lang="en-GB" sz="1600" dirty="0" smtClean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~ </a:t>
            </a:r>
            <a:r>
              <a:rPr lang="en-GB" sz="1600" dirty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1 </a:t>
            </a:r>
            <a:r>
              <a:rPr lang="en-GB" sz="1600" dirty="0" err="1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mois</a:t>
            </a:r>
            <a:r>
              <a:rPr lang="en-GB" sz="1600" dirty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 / </a:t>
            </a:r>
            <a:r>
              <a:rPr lang="en-GB" sz="1600" dirty="0" smtClean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an collisions </a:t>
            </a:r>
            <a:r>
              <a:rPr lang="en-GB" sz="1600" dirty="0" err="1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Pb-Pb</a:t>
            </a:r>
            <a:endParaRPr lang="en-GB" sz="1600" dirty="0">
              <a:solidFill>
                <a:schemeClr val="accent1"/>
              </a:solidFill>
              <a:effectLst>
                <a:outerShdw blurRad="38100" dist="38100" dir="2700000">
                  <a:srgbClr val="000000"/>
                </a:outerShdw>
              </a:effectLst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9906651" y="4685966"/>
            <a:ext cx="213294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>
                <a:solidFill>
                  <a:srgbClr val="FFFF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Calibri" panose="020F0502020204030204" pitchFamily="34" charset="0"/>
              </a:rPr>
              <a:t>Dédié</a:t>
            </a:r>
            <a:r>
              <a:rPr lang="en-US" dirty="0">
                <a:solidFill>
                  <a:srgbClr val="FFFF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Calibri" panose="020F0502020204030204" pitchFamily="34" charset="0"/>
              </a:rPr>
              <a:t> </a:t>
            </a:r>
            <a:r>
              <a:rPr lang="en-US" dirty="0" err="1">
                <a:solidFill>
                  <a:srgbClr val="FFFF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Calibri" panose="020F0502020204030204" pitchFamily="34" charset="0"/>
              </a:rPr>
              <a:t>à</a:t>
            </a:r>
            <a:r>
              <a:rPr lang="en-US" dirty="0">
                <a:solidFill>
                  <a:srgbClr val="FFFF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Calibri" panose="020F0502020204030204" pitchFamily="34" charset="0"/>
              </a:rPr>
              <a:t> la physique des </a:t>
            </a:r>
            <a:r>
              <a:rPr lang="fr" dirty="0">
                <a:solidFill>
                  <a:srgbClr val="FFFF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Calibri" panose="020F0502020204030204" pitchFamily="34" charset="0"/>
              </a:rPr>
              <a:t>saveurs</a:t>
            </a:r>
            <a:r>
              <a:rPr lang="en-US" dirty="0" smtClean="0">
                <a:solidFill>
                  <a:srgbClr val="FFFF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Calibri" panose="020F0502020204030204" pitchFamily="34" charset="0"/>
              </a:rPr>
              <a:t> </a:t>
            </a:r>
          </a:p>
          <a:p>
            <a:r>
              <a:rPr lang="en-US" dirty="0" smtClean="0">
                <a:solidFill>
                  <a:srgbClr val="FFFF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Calibri" panose="020F0502020204030204" pitchFamily="34" charset="0"/>
              </a:rPr>
              <a:t>(</a:t>
            </a:r>
            <a:r>
              <a:rPr lang="en-US" dirty="0">
                <a:solidFill>
                  <a:srgbClr val="FFFF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Calibri" panose="020F0502020204030204" pitchFamily="34" charset="0"/>
              </a:rPr>
              <a:t>quarks b et c)</a:t>
            </a:r>
            <a:endParaRPr lang="en-GB" dirty="0">
              <a:solidFill>
                <a:srgbClr val="FFFFFF"/>
              </a:solidFill>
              <a:effectLst>
                <a:outerShdw blurRad="38100" dist="38100" dir="2700000">
                  <a:srgbClr val="000000"/>
                </a:outerShdw>
              </a:effectLst>
              <a:latin typeface="Calibri" panose="020F0502020204030204" pitchFamily="3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6642" name="Rectangle 2"/>
          <p:cNvSpPr>
            <a:spLocks noGrp="1" noChangeArrowheads="1"/>
          </p:cNvSpPr>
          <p:nvPr>
            <p:ph type="title"/>
          </p:nvPr>
        </p:nvSpPr>
        <p:spPr>
          <a:xfrm>
            <a:off x="2114551" y="228600"/>
            <a:ext cx="8520112" cy="533400"/>
          </a:xfrm>
          <a:effectLst/>
        </p:spPr>
        <p:txBody>
          <a:bodyPr/>
          <a:lstStyle/>
          <a:p>
            <a:pPr algn="ctr" eaLnBrk="1" hangingPunct="1">
              <a:defRPr/>
            </a:pPr>
            <a:r>
              <a:rPr lang="fr" sz="3600" dirty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Arial"/>
                <a:cs typeface="Arial"/>
              </a:rPr>
              <a:t>Expériences auprès du LHC</a:t>
            </a:r>
            <a:endParaRPr lang="en-GB" sz="3600" i="1" dirty="0">
              <a:solidFill>
                <a:srgbClr val="0070C0"/>
              </a:solidFill>
              <a:effectLst>
                <a:outerShdw blurRad="38100" dist="38100" dir="2700000">
                  <a:srgbClr val="000000"/>
                </a:outerShdw>
              </a:effectLst>
              <a:latin typeface="Arial"/>
              <a:ea typeface="+mj-ea"/>
              <a:cs typeface="Arial"/>
            </a:endParaRPr>
          </a:p>
        </p:txBody>
      </p:sp>
      <p:sp>
        <p:nvSpPr>
          <p:cNvPr id="20" name="Content Placeholder 2"/>
          <p:cNvSpPr txBox="1">
            <a:spLocks/>
          </p:cNvSpPr>
          <p:nvPr/>
        </p:nvSpPr>
        <p:spPr bwMode="auto">
          <a:xfrm>
            <a:off x="1105693" y="767190"/>
            <a:ext cx="10588153" cy="1426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20000"/>
              </a:spcBef>
              <a:buSzPct val="75000"/>
              <a:defRPr/>
            </a:pPr>
            <a:r>
              <a:rPr lang="fr" sz="2000" kern="0" dirty="0" smtClean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Superbes performances du LHC, des expériences et de la Grille de calcul:</a:t>
            </a:r>
            <a:endParaRPr lang="en-US" sz="2000" kern="0" dirty="0" smtClean="0">
              <a:solidFill>
                <a:schemeClr val="accent1"/>
              </a:solidFill>
              <a:effectLst>
                <a:outerShdw blurRad="38100" dist="38100" dir="2700000">
                  <a:srgbClr val="000000"/>
                </a:outerShdw>
              </a:effectLst>
            </a:endParaRPr>
          </a:p>
          <a:p>
            <a:pPr>
              <a:spcBef>
                <a:spcPct val="20000"/>
              </a:spcBef>
              <a:buSzPct val="75000"/>
              <a:defRPr/>
            </a:pPr>
            <a:r>
              <a:rPr lang="fr" sz="2000" dirty="0" smtClean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Exploitation 1</a:t>
            </a:r>
            <a:r>
              <a:rPr lang="en-US" sz="2000" dirty="0" smtClean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,</a:t>
            </a:r>
            <a:r>
              <a:rPr lang="en-US" sz="2000" kern="0" dirty="0" smtClean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 </a:t>
            </a:r>
            <a:r>
              <a:rPr lang="en-US" sz="2000" dirty="0" smtClean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2011-2012 : </a:t>
            </a:r>
            <a:r>
              <a:rPr lang="en-US" sz="2000" i="1" dirty="0" err="1" smtClean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Calibri" panose="020F0502020204030204" pitchFamily="34" charset="0"/>
              </a:rPr>
              <a:t>E</a:t>
            </a:r>
            <a:r>
              <a:rPr lang="en-US" sz="2000" baseline="-25000" dirty="0" err="1" smtClean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Calibri" panose="020F0502020204030204" pitchFamily="34" charset="0"/>
              </a:rPr>
              <a:t>cm</a:t>
            </a:r>
            <a:r>
              <a:rPr lang="en-US" sz="2000" dirty="0" smtClean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 = 7– 8 </a:t>
            </a:r>
            <a:r>
              <a:rPr lang="en-US" sz="2000" dirty="0" err="1" smtClean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TeV</a:t>
            </a:r>
            <a:r>
              <a:rPr lang="en-US" sz="2000" dirty="0" smtClean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 	</a:t>
            </a:r>
            <a:r>
              <a:rPr lang="fr" sz="2000" dirty="0" smtClean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Exploitation</a:t>
            </a:r>
            <a:r>
              <a:rPr lang="fr" sz="2000" dirty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 </a:t>
            </a:r>
            <a:r>
              <a:rPr lang="en-US" sz="2000" dirty="0" smtClean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2, 2015-2018: </a:t>
            </a:r>
            <a:r>
              <a:rPr lang="en-US" sz="2000" i="1" dirty="0" err="1" smtClean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Calibri" panose="020F0502020204030204" pitchFamily="34" charset="0"/>
              </a:rPr>
              <a:t>E</a:t>
            </a:r>
            <a:r>
              <a:rPr lang="en-US" sz="2000" baseline="-25000" dirty="0" err="1" smtClean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Calibri" panose="020F0502020204030204" pitchFamily="34" charset="0"/>
              </a:rPr>
              <a:t>cm</a:t>
            </a:r>
            <a:r>
              <a:rPr lang="en-US" sz="2000" baseline="-25000" dirty="0" smtClean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Calibri" panose="020F0502020204030204" pitchFamily="34" charset="0"/>
              </a:rPr>
              <a:t> </a:t>
            </a:r>
            <a:r>
              <a:rPr lang="en-US" sz="2000" dirty="0" smtClean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= 13 </a:t>
            </a:r>
            <a:r>
              <a:rPr lang="en-US" sz="2000" dirty="0" err="1" smtClean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TeV</a:t>
            </a:r>
            <a:endParaRPr lang="en-US" sz="2000" dirty="0" smtClean="0">
              <a:solidFill>
                <a:schemeClr val="accent1"/>
              </a:solidFill>
              <a:effectLst>
                <a:outerShdw blurRad="38100" dist="38100" dir="2700000">
                  <a:srgbClr val="000000"/>
                </a:outerShdw>
              </a:effectLst>
            </a:endParaRPr>
          </a:p>
          <a:p>
            <a:pPr>
              <a:spcBef>
                <a:spcPct val="20000"/>
              </a:spcBef>
              <a:buSzPct val="75000"/>
              <a:defRPr/>
            </a:pPr>
            <a:r>
              <a:rPr lang="en-US" sz="2000" dirty="0" smtClean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La </a:t>
            </a:r>
            <a:r>
              <a:rPr lang="en-US" sz="2000" dirty="0" err="1" smtClean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pr</a:t>
            </a:r>
            <a:r>
              <a:rPr lang="fr" sz="2000" kern="0" dirty="0" err="1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é</a:t>
            </a:r>
            <a:r>
              <a:rPr lang="en-US" sz="2000" dirty="0" err="1" smtClean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paration</a:t>
            </a:r>
            <a:r>
              <a:rPr lang="en-US" sz="2000" dirty="0" smtClean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 pour  Exploitation 3, 2022-2024: </a:t>
            </a:r>
            <a:r>
              <a:rPr lang="en-US" sz="2000" i="1" dirty="0" err="1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Calibri" panose="020F0502020204030204" pitchFamily="34" charset="0"/>
              </a:rPr>
              <a:t>E</a:t>
            </a:r>
            <a:r>
              <a:rPr lang="en-US" sz="2000" baseline="-25000" dirty="0" err="1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Calibri" panose="020F0502020204030204" pitchFamily="34" charset="0"/>
              </a:rPr>
              <a:t>cm</a:t>
            </a:r>
            <a:r>
              <a:rPr lang="en-US" sz="2000" dirty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 = </a:t>
            </a:r>
            <a:r>
              <a:rPr lang="en-US" sz="2000" dirty="0" smtClean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13– 14 </a:t>
            </a:r>
            <a:r>
              <a:rPr lang="en-US" sz="2000" dirty="0" err="1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TeV</a:t>
            </a:r>
            <a:r>
              <a:rPr lang="en-US" sz="2000" dirty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 </a:t>
            </a:r>
            <a:r>
              <a:rPr lang="en-US" sz="2000" dirty="0" smtClean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(sera d</a:t>
            </a:r>
            <a:r>
              <a:rPr lang="fr" sz="2000" kern="0" dirty="0" err="1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é</a:t>
            </a:r>
            <a:r>
              <a:rPr lang="en-US" sz="2000" dirty="0" err="1" smtClean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cid</a:t>
            </a:r>
            <a:r>
              <a:rPr lang="fr" sz="2000" kern="0" dirty="0" err="1" smtClean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é</a:t>
            </a:r>
            <a:r>
              <a:rPr lang="en-US" sz="2000" dirty="0" smtClean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)</a:t>
            </a:r>
          </a:p>
          <a:p>
            <a:pPr>
              <a:spcBef>
                <a:spcPct val="20000"/>
              </a:spcBef>
              <a:buSzPct val="75000"/>
              <a:defRPr/>
            </a:pPr>
            <a:r>
              <a:rPr lang="fr" sz="2000" kern="0" dirty="0">
                <a:solidFill>
                  <a:srgbClr val="FF0000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Opération du LHC approuvé jusqu'en 2037</a:t>
            </a:r>
            <a:endParaRPr lang="en-GB" sz="2000" kern="0" dirty="0">
              <a:solidFill>
                <a:srgbClr val="FF0000"/>
              </a:solidFill>
              <a:effectLst>
                <a:outerShdw blurRad="38100" dist="38100" dir="2700000">
                  <a:srgbClr val="000000"/>
                </a:outerShdw>
              </a:effectLst>
            </a:endParaRPr>
          </a:p>
          <a:p>
            <a:pPr>
              <a:spcBef>
                <a:spcPct val="20000"/>
              </a:spcBef>
              <a:buSzPct val="75000"/>
              <a:defRPr/>
            </a:pPr>
            <a:endParaRPr lang="en-US" sz="2000" dirty="0" smtClean="0">
              <a:solidFill>
                <a:schemeClr val="accent1"/>
              </a:solidFill>
              <a:effectLst>
                <a:outerShdw blurRad="38100" dist="38100" dir="2700000">
                  <a:srgbClr val="000000"/>
                </a:outerShdw>
              </a:effectLst>
            </a:endParaRPr>
          </a:p>
          <a:p>
            <a:pPr>
              <a:spcBef>
                <a:spcPct val="20000"/>
              </a:spcBef>
              <a:buSzPct val="75000"/>
              <a:defRPr/>
            </a:pPr>
            <a:endParaRPr lang="en-US" sz="2200" kern="0" dirty="0">
              <a:solidFill>
                <a:schemeClr val="accent1"/>
              </a:solidFill>
              <a:effectLst>
                <a:outerShdw blurRad="38100" dist="38100" dir="2700000">
                  <a:srgbClr val="000000"/>
                </a:outerShdw>
              </a:effectLst>
            </a:endParaRPr>
          </a:p>
          <a:p>
            <a:pPr>
              <a:spcBef>
                <a:spcPct val="20000"/>
              </a:spcBef>
              <a:buSzPct val="75000"/>
              <a:defRPr/>
            </a:pPr>
            <a:endParaRPr lang="en-US" sz="2200" kern="0" dirty="0">
              <a:solidFill>
                <a:schemeClr val="accent1"/>
              </a:solidFill>
              <a:effectLst>
                <a:outerShdw blurRad="38100" dist="38100" dir="2700000">
                  <a:srgbClr val="000000"/>
                </a:outerShdw>
              </a:effectLst>
              <a:latin typeface="+mn-lt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0213714" y="4664600"/>
            <a:ext cx="84189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LHCb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1876462" y="4570071"/>
            <a:ext cx="248132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ALICE</a:t>
            </a:r>
            <a:r>
              <a:rPr lang="en-GB" sz="1600" dirty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 </a:t>
            </a:r>
            <a:endParaRPr lang="en-GB" sz="1600" dirty="0" smtClean="0">
              <a:solidFill>
                <a:schemeClr val="accent1"/>
              </a:solidFill>
              <a:effectLst>
                <a:outerShdw blurRad="38100" dist="38100" dir="2700000">
                  <a:srgbClr val="000000"/>
                </a:outerShdw>
              </a:effectLst>
            </a:endParaRPr>
          </a:p>
          <a:p>
            <a:endParaRPr lang="en-GB" sz="1600" dirty="0">
              <a:solidFill>
                <a:schemeClr val="accent1"/>
              </a:solidFill>
              <a:effectLst>
                <a:outerShdw blurRad="38100" dist="38100" dir="2700000">
                  <a:srgbClr val="000000"/>
                </a:outerShdw>
              </a:effectLst>
            </a:endParaRPr>
          </a:p>
        </p:txBody>
      </p:sp>
      <p:pic>
        <p:nvPicPr>
          <p:cNvPr id="24" name="Picture 23" descr="CMSgg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69143" y="2477387"/>
            <a:ext cx="2941057" cy="1988609"/>
          </a:xfrm>
          <a:prstGeom prst="rect">
            <a:avLst/>
          </a:prstGeom>
        </p:spPr>
      </p:pic>
      <p:pic>
        <p:nvPicPr>
          <p:cNvPr id="25" name="Picture 24" descr="ATLAS_Higgs_4e.png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30553"/>
          <a:stretch/>
        </p:blipFill>
        <p:spPr>
          <a:xfrm>
            <a:off x="5792344" y="2477387"/>
            <a:ext cx="2303332" cy="1988609"/>
          </a:xfrm>
          <a:prstGeom prst="rect">
            <a:avLst/>
          </a:prstGeom>
        </p:spPr>
      </p:pic>
      <p:sp>
        <p:nvSpPr>
          <p:cNvPr id="27" name="Rectangle 26"/>
          <p:cNvSpPr/>
          <p:nvPr/>
        </p:nvSpPr>
        <p:spPr>
          <a:xfrm>
            <a:off x="1672254" y="2451203"/>
            <a:ext cx="69762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CMS</a:t>
            </a:r>
            <a:endParaRPr lang="en-GB" dirty="0"/>
          </a:p>
        </p:txBody>
      </p:sp>
      <p:sp>
        <p:nvSpPr>
          <p:cNvPr id="28" name="Rectangle 27"/>
          <p:cNvSpPr/>
          <p:nvPr/>
        </p:nvSpPr>
        <p:spPr>
          <a:xfrm>
            <a:off x="8086137" y="2470806"/>
            <a:ext cx="89857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ATLAS</a:t>
            </a:r>
            <a:endParaRPr lang="en-GB" dirty="0"/>
          </a:p>
        </p:txBody>
      </p:sp>
      <p:grpSp>
        <p:nvGrpSpPr>
          <p:cNvPr id="29" name="Group 28"/>
          <p:cNvGrpSpPr/>
          <p:nvPr/>
        </p:nvGrpSpPr>
        <p:grpSpPr>
          <a:xfrm>
            <a:off x="2986350" y="4570071"/>
            <a:ext cx="2423850" cy="2124230"/>
            <a:chOff x="2699307" y="3991777"/>
            <a:chExt cx="3015694" cy="2491772"/>
          </a:xfrm>
        </p:grpSpPr>
        <p:pic>
          <p:nvPicPr>
            <p:cNvPr id="30" name="Picture 29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699307" y="3991777"/>
              <a:ext cx="3015694" cy="2491772"/>
            </a:xfrm>
            <a:prstGeom prst="rect">
              <a:avLst/>
            </a:prstGeom>
          </p:spPr>
        </p:pic>
        <p:pic>
          <p:nvPicPr>
            <p:cNvPr id="31" name="Picture 30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744521" y="4076700"/>
              <a:ext cx="395095" cy="495300"/>
            </a:xfrm>
            <a:prstGeom prst="rect">
              <a:avLst/>
            </a:prstGeom>
          </p:spPr>
        </p:pic>
      </p:grpSp>
      <p:grpSp>
        <p:nvGrpSpPr>
          <p:cNvPr id="7" name="Group 6"/>
          <p:cNvGrpSpPr/>
          <p:nvPr/>
        </p:nvGrpSpPr>
        <p:grpSpPr>
          <a:xfrm>
            <a:off x="5794535" y="4584623"/>
            <a:ext cx="4285150" cy="2166164"/>
            <a:chOff x="5794535" y="4584623"/>
            <a:chExt cx="4285150" cy="2166164"/>
          </a:xfrm>
        </p:grpSpPr>
        <p:pic>
          <p:nvPicPr>
            <p:cNvPr id="15" name="Picture 14" descr="Screen shot 2011-01-06 at 16.37.45.png"/>
            <p:cNvPicPr>
              <a:picLocks noChangeAspect="1"/>
            </p:cNvPicPr>
            <p:nvPr/>
          </p:nvPicPr>
          <p:blipFill>
            <a:blip r:embed="rId7" cstate="email"/>
            <a:stretch>
              <a:fillRect/>
            </a:stretch>
          </p:blipFill>
          <p:spPr>
            <a:xfrm>
              <a:off x="5794535" y="4584623"/>
              <a:ext cx="4285150" cy="2166164"/>
            </a:xfrm>
            <a:prstGeom prst="rect">
              <a:avLst/>
            </a:prstGeom>
            <a:effectLst>
              <a:outerShdw blurRad="50800" dist="38100" dir="2700000">
                <a:srgbClr val="000000"/>
              </a:outerShdw>
            </a:effectLst>
          </p:spPr>
        </p:pic>
        <p:pic>
          <p:nvPicPr>
            <p:cNvPr id="32" name="Picture 31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803119" y="6255487"/>
              <a:ext cx="2017239" cy="4953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3228690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 descr="gammagamma_run194108_evt564224000_ispy_3d-annotated-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0" y="-27384"/>
            <a:ext cx="9144000" cy="6885384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8023599" y="0"/>
            <a:ext cx="2124299" cy="16312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000" b="1" dirty="0">
                <a:solidFill>
                  <a:srgbClr val="FFFF00"/>
                </a:solidFill>
                <a:effectLst>
                  <a:reflection blurRad="6350" stA="55000" endA="300" endPos="45500" dir="5400000" sy="-100000" algn="bl" rotWithShape="0"/>
                </a:effectLst>
              </a:rPr>
              <a:t>H</a:t>
            </a:r>
            <a:r>
              <a:rPr lang="en-US" sz="4000" dirty="0">
                <a:solidFill>
                  <a:srgbClr val="FFFF00"/>
                </a:solidFill>
                <a:effectLst>
                  <a:reflection blurRad="6350" stA="55000" endA="300" endPos="45500" dir="5400000" sy="-100000" algn="bl" rotWithShape="0"/>
                </a:effectLst>
              </a:rPr>
              <a:t> </a:t>
            </a:r>
            <a:r>
              <a:rPr lang="en-US" sz="2800" dirty="0">
                <a:solidFill>
                  <a:srgbClr val="FFFF00"/>
                </a:solidFill>
                <a:effectLst>
                  <a:reflection blurRad="6350" stA="55000" endA="300" endPos="45500" dir="5400000" sy="-100000" algn="bl" rotWithShape="0"/>
                </a:effectLst>
                <a:latin typeface="Wingdings"/>
                <a:ea typeface="Wingdings"/>
                <a:cs typeface="Wingdings"/>
                <a:sym typeface="Wingdings"/>
              </a:rPr>
              <a:t></a:t>
            </a:r>
            <a:r>
              <a:rPr lang="en-US" sz="6000" dirty="0" err="1">
                <a:solidFill>
                  <a:srgbClr val="FFFF00"/>
                </a:solidFill>
                <a:effectLst>
                  <a:reflection blurRad="6350" stA="55000" endA="300" endPos="45500" dir="5400000" sy="-100000" algn="bl" rotWithShape="0"/>
                </a:effectLst>
                <a:latin typeface="Symbol" charset="2"/>
                <a:cs typeface="Symbol" charset="2"/>
              </a:rPr>
              <a:t>gg</a:t>
            </a:r>
            <a:endParaRPr lang="en-US" sz="4000" b="1" dirty="0">
              <a:solidFill>
                <a:srgbClr val="FFFF00"/>
              </a:solidFill>
              <a:effectLst>
                <a:reflection blurRad="6350" stA="55000" endA="300" endPos="45500" dir="5400000" sy="-100000" algn="bl" rotWithShape="0"/>
              </a:effectLst>
            </a:endParaRPr>
          </a:p>
          <a:p>
            <a:r>
              <a:rPr lang="fr" sz="4000" dirty="0">
                <a:solidFill>
                  <a:srgbClr val="FFFF00"/>
                </a:solidFill>
                <a:effectLst>
                  <a:reflection blurRad="6350" stA="55000" endA="300" endPos="45500" dir="5400000" sy="-100000" algn="bl" rotWithShape="0"/>
                </a:effectLst>
              </a:rPr>
              <a:t>candidat</a:t>
            </a:r>
          </a:p>
        </p:txBody>
      </p:sp>
      <p:sp>
        <p:nvSpPr>
          <p:cNvPr id="6" name="Rectangle 5"/>
          <p:cNvSpPr/>
          <p:nvPr/>
        </p:nvSpPr>
        <p:spPr bwMode="auto">
          <a:xfrm>
            <a:off x="-422276" y="-63960"/>
            <a:ext cx="2063750" cy="7162800"/>
          </a:xfrm>
          <a:prstGeom prst="rect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AT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19" charset="0"/>
              <a:ea typeface="ＭＳ Ｐゴシック" pitchFamily="19" charset="-128"/>
              <a:cs typeface="ＭＳ Ｐゴシック" pitchFamily="19" charset="-128"/>
            </a:endParaRPr>
          </a:p>
        </p:txBody>
      </p:sp>
      <p:sp>
        <p:nvSpPr>
          <p:cNvPr id="7" name="Rectangle 6"/>
          <p:cNvSpPr/>
          <p:nvPr/>
        </p:nvSpPr>
        <p:spPr bwMode="auto">
          <a:xfrm>
            <a:off x="10509250" y="0"/>
            <a:ext cx="2063750" cy="7162800"/>
          </a:xfrm>
          <a:prstGeom prst="rect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AT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19" charset="0"/>
              <a:ea typeface="ＭＳ Ｐゴシック" pitchFamily="19" charset="-128"/>
              <a:cs typeface="ＭＳ Ｐゴシック" pitchFamily="19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555996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00200" y="44625"/>
            <a:ext cx="9753600" cy="830997"/>
          </a:xfrm>
          <a:prstGeom prst="rect">
            <a:avLst/>
          </a:prstGeom>
          <a:noFill/>
          <a:effectLst>
            <a:outerShdw blurRad="38100" dist="38100" dir="2700000" algn="tl" rotWithShape="0">
              <a:prstClr val="black"/>
            </a:outerShdw>
          </a:effectLst>
        </p:spPr>
        <p:txBody>
          <a:bodyPr wrap="square" rtlCol="0">
            <a:spAutoFit/>
          </a:bodyPr>
          <a:lstStyle/>
          <a:p>
            <a:pPr algn="ctr" eaLnBrk="0" hangingPunct="0"/>
            <a:r>
              <a:rPr lang="fr" sz="2400" dirty="0">
                <a:solidFill>
                  <a:srgbClr val="FFFF00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  <a:latin typeface="Arial" pitchFamily="-112" charset="0"/>
                <a:ea typeface="ＭＳ Ｐゴシック" pitchFamily="-112" charset="-128"/>
                <a:cs typeface="ＭＳ Ｐゴシック" pitchFamily="-112" charset="-128"/>
              </a:rPr>
              <a:t>Juillet 2012: « ATLAS et CMS observent une nouvelle particule aux caractéristiques compatibles avec celles du boson de </a:t>
            </a:r>
            <a:r>
              <a:rPr lang="fr" sz="2400" dirty="0" err="1">
                <a:solidFill>
                  <a:srgbClr val="FFFF00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  <a:latin typeface="Arial" pitchFamily="-112" charset="0"/>
                <a:ea typeface="ＭＳ Ｐゴシック" pitchFamily="-112" charset="-128"/>
                <a:cs typeface="ＭＳ Ｐゴシック" pitchFamily="-112" charset="-128"/>
              </a:rPr>
              <a:t>Higgs</a:t>
            </a:r>
            <a:r>
              <a:rPr lang="fr" sz="2400" dirty="0">
                <a:solidFill>
                  <a:srgbClr val="FFFF00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  <a:latin typeface="Arial" pitchFamily="-112" charset="0"/>
                <a:ea typeface="ＭＳ Ｐゴシック" pitchFamily="-112" charset="-128"/>
                <a:cs typeface="ＭＳ Ｐゴシック" pitchFamily="-112" charset="-128"/>
              </a:rPr>
              <a:t> » </a:t>
            </a:r>
          </a:p>
        </p:txBody>
      </p:sp>
      <p:pic>
        <p:nvPicPr>
          <p:cNvPr id="5" name="Picture 4" descr="Figure_2b_HIggs_signal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90800" y="1143001"/>
            <a:ext cx="2971800" cy="2540889"/>
          </a:xfrm>
          <a:prstGeom prst="rect">
            <a:avLst/>
          </a:prstGeom>
          <a:effectLst>
            <a:innerShdw blurRad="63500" dist="50800" dir="2700000">
              <a:prstClr val="black">
                <a:alpha val="50000"/>
              </a:prstClr>
            </a:innerShdw>
          </a:effec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5600" y="1190625"/>
            <a:ext cx="2743200" cy="2631924"/>
          </a:xfrm>
          <a:prstGeom prst="rect">
            <a:avLst/>
          </a:prstGeom>
        </p:spPr>
      </p:pic>
      <p:pic>
        <p:nvPicPr>
          <p:cNvPr id="10" name="Content Placeholder 5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24" t="21567" r="5921" b="38848"/>
          <a:stretch/>
        </p:blipFill>
        <p:spPr bwMode="auto">
          <a:xfrm>
            <a:off x="5073200" y="3835099"/>
            <a:ext cx="4756601" cy="29371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" name="Content Placeholder 5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642" t="66864" b="19667"/>
          <a:stretch/>
        </p:blipFill>
        <p:spPr bwMode="auto">
          <a:xfrm>
            <a:off x="5410200" y="5169649"/>
            <a:ext cx="2971800" cy="16026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23592" y="4572000"/>
            <a:ext cx="2428875" cy="1885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77177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mv="urn:schemas-microsoft-com:mac:vml"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57400" y="2667000"/>
            <a:ext cx="9067800" cy="762000"/>
          </a:xfrm>
        </p:spPr>
        <p:txBody>
          <a:bodyPr/>
          <a:lstStyle/>
          <a:p>
            <a:r>
              <a:rPr lang="en-US" sz="3600" dirty="0" smtClean="0">
                <a:solidFill>
                  <a:srgbClr val="FFFF00"/>
                </a:solidFill>
              </a:rPr>
              <a:t>Le CERN </a:t>
            </a:r>
            <a:r>
              <a:rPr lang="en-US" sz="3600" dirty="0" err="1" smtClean="0">
                <a:solidFill>
                  <a:srgbClr val="FFFF00"/>
                </a:solidFill>
              </a:rPr>
              <a:t>n’est</a:t>
            </a:r>
            <a:r>
              <a:rPr lang="en-US" sz="3600" dirty="0" smtClean="0">
                <a:solidFill>
                  <a:srgbClr val="FFFF00"/>
                </a:solidFill>
              </a:rPr>
              <a:t> pas </a:t>
            </a:r>
            <a:r>
              <a:rPr lang="en-US" sz="3600" dirty="0" err="1" smtClean="0">
                <a:solidFill>
                  <a:srgbClr val="FFFF00"/>
                </a:solidFill>
              </a:rPr>
              <a:t>seulement</a:t>
            </a:r>
            <a:r>
              <a:rPr lang="en-US" sz="3600" dirty="0" smtClean="0">
                <a:solidFill>
                  <a:srgbClr val="FFFF00"/>
                </a:solidFill>
              </a:rPr>
              <a:t> le LHC !</a:t>
            </a:r>
            <a:endParaRPr lang="en-US" sz="36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367327"/>
      </p:ext>
    </p:extLst>
  </p:cSld>
  <p:clrMapOvr>
    <a:masterClrMapping/>
  </p:clrMapOvr>
  <p:transition advClick="0" advTm="4000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364068"/>
            <a:ext cx="9982200" cy="762000"/>
          </a:xfrm>
        </p:spPr>
        <p:txBody>
          <a:bodyPr/>
          <a:lstStyle/>
          <a:p>
            <a:pPr algn="ctr"/>
            <a:r>
              <a:rPr lang="en-US" sz="3200" dirty="0">
                <a:solidFill>
                  <a:srgbClr val="FFFF00"/>
                </a:solidFill>
              </a:rPr>
              <a:t>L</a:t>
            </a:r>
            <a:r>
              <a:rPr lang="fr" sz="3200" dirty="0">
                <a:solidFill>
                  <a:srgbClr val="FFFF00"/>
                </a:solidFill>
              </a:rPr>
              <a:t>e SPS: un injecteur pour le LHC et un accélérateur pour les expériences de la zone Nord</a:t>
            </a:r>
            <a:endParaRPr lang="en-US" sz="3200" dirty="0">
              <a:solidFill>
                <a:srgbClr val="FFFF00"/>
              </a:solidFill>
            </a:endParaRPr>
          </a:p>
        </p:txBody>
      </p:sp>
      <p:pic>
        <p:nvPicPr>
          <p:cNvPr id="7" name="Picture 6"/>
          <p:cNvPicPr preferRelativeResize="0"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0989" y="1219201"/>
            <a:ext cx="7730528" cy="5052851"/>
          </a:xfrm>
          <a:prstGeom prst="rect">
            <a:avLst/>
          </a:prstGeom>
        </p:spPr>
      </p:pic>
      <p:sp>
        <p:nvSpPr>
          <p:cNvPr id="3" name="Oval 2"/>
          <p:cNvSpPr/>
          <p:nvPr/>
        </p:nvSpPr>
        <p:spPr bwMode="auto">
          <a:xfrm>
            <a:off x="5486400" y="1905000"/>
            <a:ext cx="990600" cy="990600"/>
          </a:xfrm>
          <a:prstGeom prst="ellipse">
            <a:avLst/>
          </a:prstGeom>
          <a:noFill/>
          <a:ln w="762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19" charset="0"/>
              <a:ea typeface="ＭＳ Ｐゴシック" pitchFamily="19" charset="-128"/>
              <a:cs typeface="ＭＳ Ｐゴシック" pitchFamily="19" charset="-128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477000" y="1981200"/>
            <a:ext cx="21723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In CERN </a:t>
            </a:r>
            <a:r>
              <a:rPr lang="en-GB" dirty="0" err="1" smtClean="0">
                <a:solidFill>
                  <a:srgbClr val="FF0000"/>
                </a:solidFill>
              </a:rPr>
              <a:t>Prévessin</a:t>
            </a:r>
            <a:endParaRPr lang="en-GB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advClick="0" advTm="400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48488"/>
          </a:xfrm>
          <a:prstGeom prst="rect">
            <a:avLst/>
          </a:prstGeom>
        </p:spPr>
      </p:pic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76200" y="0"/>
            <a:ext cx="103632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prstTxWarp prst="textNoShape">
              <a:avLst/>
            </a:prstTxWarp>
          </a:bodyPr>
          <a:lstStyle/>
          <a:p>
            <a:pPr>
              <a:defRPr/>
            </a:pPr>
            <a:r>
              <a:rPr lang="fr" sz="3600" dirty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Helvetica Neue" charset="0"/>
                <a:ea typeface="Helvetica Neue" charset="0"/>
                <a:cs typeface="Helvetica Neue" charset="0"/>
              </a:rPr>
              <a:t>Le CERN a été fondé en 1954: </a:t>
            </a:r>
            <a:r>
              <a:rPr lang="fr" sz="3200" dirty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Helvetica Neue" charset="0"/>
                <a:ea typeface="Helvetica Neue" charset="0"/>
                <a:cs typeface="Helvetica Neue" charset="0"/>
              </a:rPr>
              <a:t>12 États européens</a:t>
            </a:r>
          </a:p>
          <a:p>
            <a:pPr>
              <a:defRPr/>
            </a:pPr>
            <a:r>
              <a:rPr lang="en-GB" sz="2800" dirty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Helvetica Neue" charset="0"/>
                <a:ea typeface="Helvetica Neue" charset="0"/>
                <a:cs typeface="Helvetica Neue" charset="0"/>
              </a:rPr>
              <a:t>	</a:t>
            </a:r>
            <a:r>
              <a:rPr lang="en-GB" sz="2800" dirty="0">
                <a:solidFill>
                  <a:srgbClr val="FFFF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Helvetica Neue" charset="0"/>
                <a:ea typeface="Helvetica Neue" charset="0"/>
                <a:cs typeface="Helvetica Neue" charset="0"/>
              </a:rPr>
              <a:t>    </a:t>
            </a:r>
            <a:r>
              <a:rPr lang="fr" sz="3600" dirty="0" smtClean="0">
                <a:solidFill>
                  <a:srgbClr val="FFFF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Helvetica Neue" charset="0"/>
                <a:ea typeface="Helvetica Neue" charset="0"/>
                <a:cs typeface="Helvetica Neue" charset="0"/>
              </a:rPr>
              <a:t>«</a:t>
            </a:r>
            <a:r>
              <a:rPr lang="fr" sz="3600" dirty="0">
                <a:solidFill>
                  <a:srgbClr val="FFFF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Helvetica Neue" charset="0"/>
                <a:ea typeface="Helvetica Neue" charset="0"/>
                <a:cs typeface="Helvetica Neue" charset="0"/>
              </a:rPr>
              <a:t> La science au service de la paix </a:t>
            </a:r>
            <a:r>
              <a:rPr lang="fr" sz="3600" dirty="0" smtClean="0">
                <a:solidFill>
                  <a:srgbClr val="FFFF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Helvetica Neue" charset="0"/>
                <a:ea typeface="Helvetica Neue" charset="0"/>
                <a:cs typeface="Helvetica Neue" charset="0"/>
              </a:rPr>
              <a:t>»</a:t>
            </a:r>
            <a:endParaRPr lang="en-GB" sz="1000" dirty="0">
              <a:solidFill>
                <a:srgbClr val="FFFF00"/>
              </a:solidFill>
              <a:effectLst>
                <a:outerShdw blurRad="38100" dist="38100" dir="2700000">
                  <a:srgbClr val="000000"/>
                </a:outerShdw>
              </a:effectLst>
              <a:latin typeface="Helvetica Neue" charset="0"/>
              <a:ea typeface="Helvetica Neue" charset="0"/>
              <a:cs typeface="Helvetica Neue" charset="0"/>
            </a:endParaRPr>
          </a:p>
          <a:p>
            <a:pPr>
              <a:defRPr/>
            </a:pPr>
            <a:r>
              <a:rPr lang="fr" sz="3200" dirty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Helvetica Neue" charset="0"/>
                <a:ea typeface="Helvetica Neue" charset="0"/>
                <a:cs typeface="Helvetica Neue" charset="0"/>
              </a:rPr>
              <a:t>Aujourd’hui: 2</a:t>
            </a:r>
            <a:r>
              <a:rPr lang="en-US" sz="3200" dirty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Helvetica Neue" charset="0"/>
                <a:ea typeface="Helvetica Neue" charset="0"/>
                <a:cs typeface="Helvetica Neue" charset="0"/>
              </a:rPr>
              <a:t>3</a:t>
            </a:r>
            <a:r>
              <a:rPr lang="fr" sz="3200" dirty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Helvetica Neue" charset="0"/>
                <a:ea typeface="Helvetica Neue" charset="0"/>
                <a:cs typeface="Helvetica Neue" charset="0"/>
              </a:rPr>
              <a:t> États membres</a:t>
            </a:r>
            <a:endParaRPr lang="fr" sz="3200" dirty="0">
              <a:solidFill>
                <a:srgbClr val="003366"/>
              </a:solidFill>
              <a:effectLst>
                <a:outerShdw blurRad="38100" dist="38100" dir="2700000">
                  <a:srgbClr val="000000"/>
                </a:outerShdw>
              </a:effectLst>
              <a:latin typeface="Helvetica Neue" charset="0"/>
              <a:ea typeface="Helvetica Neue" charset="0"/>
              <a:cs typeface="Helvetica Neue" charset="0"/>
            </a:endParaRPr>
          </a:p>
        </p:txBody>
      </p:sp>
      <p:sp>
        <p:nvSpPr>
          <p:cNvPr id="6" name="Rectangle 5"/>
          <p:cNvSpPr txBox="1">
            <a:spLocks noChangeArrowheads="1"/>
          </p:cNvSpPr>
          <p:nvPr/>
        </p:nvSpPr>
        <p:spPr bwMode="auto">
          <a:xfrm>
            <a:off x="3831844" y="3657600"/>
            <a:ext cx="8326628" cy="3200400"/>
          </a:xfrm>
          <a:prstGeom prst="rect">
            <a:avLst/>
          </a:prstGeom>
          <a:gradFill rotWithShape="1">
            <a:gsLst>
              <a:gs pos="0">
                <a:srgbClr val="235D81">
                  <a:alpha val="70000"/>
                </a:srgbClr>
              </a:gs>
              <a:gs pos="100000">
                <a:srgbClr val="4F81BD">
                  <a:alpha val="67000"/>
                </a:srgb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outerShdw blurRad="38100" dist="38099" dir="2700000" algn="ctr" rotWithShape="0">
              <a:srgbClr val="000000"/>
            </a:outerShdw>
          </a:effectLst>
        </p:spPr>
        <p:txBody>
          <a:bodyPr>
            <a:prstTxWarp prst="textNoShape">
              <a:avLst/>
            </a:prstTxWarp>
          </a:bodyPr>
          <a:lstStyle/>
          <a:p>
            <a:pPr marL="64294">
              <a:lnSpc>
                <a:spcPct val="90000"/>
              </a:lnSpc>
              <a:spcBef>
                <a:spcPts val="0"/>
              </a:spcBef>
              <a:buSzPct val="65000"/>
              <a:defRPr/>
            </a:pPr>
            <a:endParaRPr lang="en-US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ＭＳ Ｐゴシック" charset="-128"/>
            </a:endParaRPr>
          </a:p>
          <a:p>
            <a:pPr marL="64294">
              <a:lnSpc>
                <a:spcPct val="90000"/>
              </a:lnSpc>
              <a:spcBef>
                <a:spcPts val="0"/>
              </a:spcBef>
              <a:buSzPct val="65000"/>
              <a:defRPr/>
            </a:pPr>
            <a:r>
              <a:rPr lang="fr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États </a:t>
            </a:r>
            <a:r>
              <a:rPr lang="fr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membres:</a:t>
            </a:r>
            <a:r>
              <a:rPr lang="fr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 </a:t>
            </a:r>
            <a:r>
              <a:rPr lang="fr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l’Allemagne, l'Autriche, la Belgique, la Bulgarie, le Danemark, l'Espagne, la Finlande, la France, la Grèce, la Hongrie, Israël, </a:t>
            </a:r>
            <a:r>
              <a:rPr lang="fr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l'Italie</a:t>
            </a:r>
            <a:r>
              <a:rPr lang="fr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, </a:t>
            </a:r>
            <a:endParaRPr lang="en-US" dirty="0" smtClean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ＭＳ Ｐゴシック" charset="-128"/>
            </a:endParaRPr>
          </a:p>
          <a:p>
            <a:pPr marL="64294">
              <a:lnSpc>
                <a:spcPct val="90000"/>
              </a:lnSpc>
              <a:spcBef>
                <a:spcPts val="0"/>
              </a:spcBef>
              <a:buSzPct val="65000"/>
              <a:defRPr/>
            </a:pPr>
            <a:r>
              <a:rPr lang="fr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la </a:t>
            </a:r>
            <a:r>
              <a:rPr lang="fr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Norvège, les Pays-Bas, la Pologne, le Portugal, la Roumanie,</a:t>
            </a:r>
            <a:r>
              <a:rPr lang="en-US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 la </a:t>
            </a:r>
            <a:r>
              <a:rPr lang="en-US" dirty="0" err="1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Serbie</a:t>
            </a:r>
            <a:r>
              <a:rPr lang="en-US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,</a:t>
            </a:r>
            <a:r>
              <a:rPr lang="fr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 </a:t>
            </a:r>
            <a:endParaRPr lang="en-US" dirty="0" smtClean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ＭＳ Ｐゴシック" charset="-128"/>
            </a:endParaRPr>
          </a:p>
          <a:p>
            <a:pPr marL="64294">
              <a:lnSpc>
                <a:spcPct val="90000"/>
              </a:lnSpc>
              <a:spcBef>
                <a:spcPts val="0"/>
              </a:spcBef>
              <a:buSzPct val="65000"/>
              <a:defRPr/>
            </a:pPr>
            <a:r>
              <a:rPr lang="fr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la </a:t>
            </a:r>
            <a:r>
              <a:rPr lang="fr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Slovaquie, la République tchèque, le Royaume-Uni, la Suède et la Suisse</a:t>
            </a:r>
          </a:p>
          <a:p>
            <a:pPr marL="85725">
              <a:lnSpc>
                <a:spcPct val="90000"/>
              </a:lnSpc>
              <a:spcBef>
                <a:spcPts val="0"/>
              </a:spcBef>
              <a:buSzPct val="65000"/>
              <a:defRPr/>
            </a:pPr>
            <a:endParaRPr lang="en-GB" sz="8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ＭＳ Ｐゴシック" charset="-128"/>
            </a:endParaRPr>
          </a:p>
          <a:p>
            <a:pPr marL="85725">
              <a:lnSpc>
                <a:spcPct val="90000"/>
              </a:lnSpc>
              <a:spcBef>
                <a:spcPct val="20000"/>
              </a:spcBef>
              <a:buSzPct val="65000"/>
              <a:defRPr/>
            </a:pPr>
            <a:r>
              <a:rPr lang="fr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États membres associés: </a:t>
            </a:r>
            <a:r>
              <a:rPr lang="en-GB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la </a:t>
            </a:r>
            <a:r>
              <a:rPr lang="en-GB" dirty="0" err="1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Croatie</a:t>
            </a:r>
            <a:r>
              <a:rPr lang="en-GB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, C</a:t>
            </a:r>
            <a:r>
              <a:rPr lang="fr" dirty="0" err="1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hypre</a:t>
            </a:r>
            <a:r>
              <a:rPr lang="fr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, </a:t>
            </a:r>
            <a:r>
              <a:rPr lang="en-US" dirty="0" err="1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L’Estonie</a:t>
            </a:r>
            <a:r>
              <a:rPr lang="en-US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, </a:t>
            </a:r>
            <a:r>
              <a:rPr lang="fr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l'Inde</a:t>
            </a:r>
            <a:r>
              <a:rPr lang="fr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, </a:t>
            </a:r>
            <a:r>
              <a:rPr lang="en-US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la </a:t>
            </a:r>
            <a:r>
              <a:rPr lang="en-US" dirty="0" err="1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Lettonie</a:t>
            </a:r>
            <a:r>
              <a:rPr lang="en-US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,      </a:t>
            </a:r>
            <a:r>
              <a:rPr lang="fr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la </a:t>
            </a:r>
            <a:r>
              <a:rPr lang="fr" dirty="0" err="1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Lithuanie</a:t>
            </a:r>
            <a:r>
              <a:rPr lang="fr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, le Pakistan, </a:t>
            </a:r>
            <a:r>
              <a:rPr lang="fr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la </a:t>
            </a:r>
            <a:r>
              <a:rPr lang="fr" dirty="0" err="1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Slovenie</a:t>
            </a:r>
            <a:r>
              <a:rPr lang="en-US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,</a:t>
            </a:r>
            <a:r>
              <a:rPr lang="en-US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 </a:t>
            </a:r>
            <a:r>
              <a:rPr lang="fr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la </a:t>
            </a:r>
            <a:r>
              <a:rPr lang="fr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Turquie, </a:t>
            </a:r>
            <a:r>
              <a:rPr lang="fr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l'Ukraine</a:t>
            </a:r>
            <a:endParaRPr lang="en-US" dirty="0" smtClean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ＭＳ Ｐゴシック" charset="-128"/>
            </a:endParaRPr>
          </a:p>
          <a:p>
            <a:pPr marL="85725">
              <a:lnSpc>
                <a:spcPct val="90000"/>
              </a:lnSpc>
              <a:spcBef>
                <a:spcPct val="20000"/>
              </a:spcBef>
              <a:buSzPct val="65000"/>
              <a:defRPr/>
            </a:pPr>
            <a:endParaRPr lang="en-GB" sz="8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ＭＳ Ｐゴシック" charset="-128"/>
            </a:endParaRPr>
          </a:p>
          <a:p>
            <a:pPr marL="85725">
              <a:lnSpc>
                <a:spcPct val="90000"/>
              </a:lnSpc>
              <a:spcBef>
                <a:spcPct val="20000"/>
              </a:spcBef>
              <a:buSzPct val="65000"/>
              <a:defRPr/>
            </a:pPr>
            <a:endParaRPr lang="en-US" sz="8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ＭＳ Ｐゴシック" charset="-128"/>
            </a:endParaRPr>
          </a:p>
          <a:p>
            <a:pPr marL="64294">
              <a:lnSpc>
                <a:spcPct val="90000"/>
              </a:lnSpc>
              <a:spcBef>
                <a:spcPct val="20000"/>
              </a:spcBef>
              <a:buSzPct val="65000"/>
              <a:defRPr/>
            </a:pPr>
            <a:r>
              <a:rPr lang="fr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Observateurs auprès du Conseil: </a:t>
            </a:r>
            <a:r>
              <a:rPr lang="fr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 </a:t>
            </a:r>
            <a:r>
              <a:rPr lang="fr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les États-Unis d’Amérique, la Fédération de Russie, le Japon, la Commission européenne, le JINR et l’UNESCO</a:t>
            </a:r>
          </a:p>
          <a:p>
            <a:pPr marL="85725">
              <a:lnSpc>
                <a:spcPct val="90000"/>
              </a:lnSpc>
              <a:spcBef>
                <a:spcPct val="20000"/>
              </a:spcBef>
              <a:buSzPct val="65000"/>
              <a:defRPr/>
            </a:pPr>
            <a:endParaRPr lang="en-GB" sz="800" dirty="0" smtClean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ＭＳ Ｐゴシック" charset="-128"/>
            </a:endParaRPr>
          </a:p>
        </p:txBody>
      </p:sp>
      <p:sp>
        <p:nvSpPr>
          <p:cNvPr id="7" name="Rectangle 4"/>
          <p:cNvSpPr txBox="1">
            <a:spLocks noChangeArrowheads="1"/>
          </p:cNvSpPr>
          <p:nvPr/>
        </p:nvSpPr>
        <p:spPr bwMode="auto">
          <a:xfrm>
            <a:off x="533400" y="2209800"/>
            <a:ext cx="5943600" cy="1003176"/>
          </a:xfrm>
          <a:prstGeom prst="rect">
            <a:avLst/>
          </a:prstGeom>
          <a:gradFill rotWithShape="1">
            <a:gsLst>
              <a:gs pos="0">
                <a:schemeClr val="accent2">
                  <a:alpha val="70000"/>
                </a:schemeClr>
              </a:gs>
              <a:gs pos="100000">
                <a:srgbClr val="4F81BD">
                  <a:alpha val="67000"/>
                </a:srgb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outerShdw blurRad="38100" dist="38099" dir="2700000" algn="ctr" rotWithShape="0">
              <a:srgbClr val="000000"/>
            </a:outerShdw>
          </a:effectLst>
        </p:spPr>
        <p:txBody>
          <a:bodyPr>
            <a:prstTxWarp prst="textNoShape">
              <a:avLst/>
            </a:prstTxWarp>
          </a:bodyPr>
          <a:lstStyle/>
          <a:p>
            <a:pPr marL="128588" indent="-128588">
              <a:lnSpc>
                <a:spcPct val="80000"/>
              </a:lnSpc>
              <a:spcBef>
                <a:spcPct val="20000"/>
              </a:spcBef>
              <a:buSzPct val="65000"/>
              <a:defRPr/>
            </a:pPr>
            <a:r>
              <a:rPr lang="en-GB" sz="2000" dirty="0">
                <a:solidFill>
                  <a:srgbClr val="EAEAEA"/>
                </a:solidFill>
                <a:effectLst>
                  <a:outerShdw blurRad="50800" dist="38100" dir="2700000">
                    <a:srgbClr val="000000"/>
                  </a:outerShdw>
                </a:effectLst>
                <a:ea typeface="ＭＳ Ｐゴシック" charset="-128"/>
              </a:rPr>
              <a:t>  ~ </a:t>
            </a:r>
            <a:r>
              <a:rPr lang="en-GB" sz="2000" dirty="0" smtClean="0">
                <a:solidFill>
                  <a:srgbClr val="EAEAEA"/>
                </a:solidFill>
                <a:effectLst>
                  <a:outerShdw blurRad="50800" dist="38100" dir="2700000">
                    <a:srgbClr val="000000"/>
                  </a:outerShdw>
                </a:effectLst>
                <a:ea typeface="ＭＳ Ｐゴシック" charset="-128"/>
              </a:rPr>
              <a:t>2600 </a:t>
            </a:r>
            <a:r>
              <a:rPr lang="fr" sz="2000" dirty="0">
                <a:solidFill>
                  <a:srgbClr val="EAEAEA"/>
                </a:solidFill>
                <a:effectLst>
                  <a:outerShdw blurRad="50800" dist="38100" dir="2700000">
                    <a:srgbClr val="000000"/>
                  </a:outerShdw>
                </a:effectLst>
                <a:ea typeface="ＭＳ Ｐゴシック" charset="-128"/>
              </a:rPr>
              <a:t>membres du personnel titulaires</a:t>
            </a:r>
          </a:p>
          <a:p>
            <a:pPr marL="171450" indent="-171450">
              <a:lnSpc>
                <a:spcPct val="80000"/>
              </a:lnSpc>
              <a:spcBef>
                <a:spcPct val="20000"/>
              </a:spcBef>
              <a:buSzPct val="65000"/>
              <a:defRPr/>
            </a:pPr>
            <a:r>
              <a:rPr lang="en-GB" sz="2000" dirty="0" smtClean="0">
                <a:solidFill>
                  <a:srgbClr val="EAEAEA"/>
                </a:solidFill>
                <a:effectLst>
                  <a:outerShdw blurRad="50800" dist="38100" dir="2700000">
                    <a:srgbClr val="000000"/>
                  </a:outerShdw>
                </a:effectLst>
                <a:ea typeface="ＭＳ Ｐゴシック" charset="-128"/>
              </a:rPr>
              <a:t>  </a:t>
            </a:r>
            <a:r>
              <a:rPr lang="en-GB" sz="2000" dirty="0">
                <a:solidFill>
                  <a:srgbClr val="EAEAEA"/>
                </a:solidFill>
                <a:effectLst>
                  <a:outerShdw blurRad="50800" dist="38100" dir="2700000">
                    <a:srgbClr val="000000"/>
                  </a:outerShdw>
                </a:effectLst>
                <a:ea typeface="ＭＳ Ｐゴシック" charset="-128"/>
              </a:rPr>
              <a:t>~ </a:t>
            </a:r>
            <a:r>
              <a:rPr lang="en-GB" sz="2000" dirty="0" smtClean="0">
                <a:solidFill>
                  <a:srgbClr val="EAEAEA"/>
                </a:solidFill>
                <a:effectLst>
                  <a:outerShdw blurRad="50800" dist="38100" dir="2700000">
                    <a:srgbClr val="000000"/>
                  </a:outerShdw>
                </a:effectLst>
                <a:ea typeface="ＭＳ Ｐゴシック" charset="-128"/>
              </a:rPr>
              <a:t>1800 </a:t>
            </a:r>
            <a:r>
              <a:rPr lang="fr" sz="2000" dirty="0">
                <a:solidFill>
                  <a:srgbClr val="EAEAEA"/>
                </a:solidFill>
                <a:effectLst>
                  <a:outerShdw blurRad="50800" dist="38100" dir="2700000">
                    <a:srgbClr val="000000"/>
                  </a:outerShdw>
                </a:effectLst>
                <a:ea typeface="ＭＳ Ｐゴシック" charset="-128"/>
              </a:rPr>
              <a:t>autres membres du personnel </a:t>
            </a:r>
            <a:r>
              <a:rPr lang="fr" sz="2000" dirty="0" smtClean="0">
                <a:solidFill>
                  <a:srgbClr val="EAEAEA"/>
                </a:solidFill>
                <a:effectLst>
                  <a:outerShdw blurRad="50800" dist="38100" dir="2700000">
                    <a:srgbClr val="000000"/>
                  </a:outerShdw>
                </a:effectLst>
                <a:ea typeface="ＭＳ Ｐゴシック" charset="-128"/>
              </a:rPr>
              <a:t>rémunérés</a:t>
            </a:r>
            <a:endParaRPr lang="en-GB" sz="2000" dirty="0">
              <a:solidFill>
                <a:srgbClr val="EAEAEA"/>
              </a:solidFill>
              <a:effectLst>
                <a:outerShdw blurRad="50800" dist="38100" dir="2700000">
                  <a:srgbClr val="000000"/>
                </a:outerShdw>
              </a:effectLst>
              <a:ea typeface="ＭＳ Ｐゴシック" charset="-128"/>
            </a:endParaRPr>
          </a:p>
          <a:p>
            <a:pPr marL="171450" indent="-171450">
              <a:lnSpc>
                <a:spcPct val="80000"/>
              </a:lnSpc>
              <a:spcBef>
                <a:spcPct val="20000"/>
              </a:spcBef>
              <a:buSzPct val="65000"/>
              <a:defRPr/>
            </a:pPr>
            <a:r>
              <a:rPr lang="en-GB" sz="2000" dirty="0">
                <a:solidFill>
                  <a:srgbClr val="EAEAEA"/>
                </a:solidFill>
                <a:effectLst>
                  <a:outerShdw blurRad="50800" dist="38100" dir="2700000">
                    <a:srgbClr val="000000"/>
                  </a:outerShdw>
                </a:effectLst>
                <a:ea typeface="ＭＳ Ｐゴシック" charset="-128"/>
              </a:rPr>
              <a:t>  ~ </a:t>
            </a:r>
            <a:r>
              <a:rPr lang="en-GB" sz="2000" dirty="0" smtClean="0">
                <a:solidFill>
                  <a:srgbClr val="EAEAEA"/>
                </a:solidFill>
                <a:effectLst>
                  <a:outerShdw blurRad="50800" dist="38100" dir="2700000">
                    <a:srgbClr val="000000"/>
                  </a:outerShdw>
                </a:effectLst>
                <a:ea typeface="ＭＳ Ｐゴシック" charset="-128"/>
              </a:rPr>
              <a:t>12500 </a:t>
            </a:r>
            <a:r>
              <a:rPr lang="fr" sz="2000" dirty="0">
                <a:solidFill>
                  <a:srgbClr val="EAEAEA"/>
                </a:solidFill>
                <a:effectLst>
                  <a:outerShdw blurRad="50800" dist="38100" dir="2700000">
                    <a:srgbClr val="000000"/>
                  </a:outerShdw>
                </a:effectLst>
                <a:ea typeface="ＭＳ Ｐゴシック" charset="-128"/>
              </a:rPr>
              <a:t>utilisateurs scientifiques</a:t>
            </a:r>
            <a:endParaRPr lang="en-GB" sz="2000" dirty="0">
              <a:solidFill>
                <a:srgbClr val="EAEAEA"/>
              </a:solidFill>
              <a:effectLst>
                <a:outerShdw blurRad="50800" dist="38100" dir="2700000">
                  <a:srgbClr val="000000"/>
                </a:outerShdw>
              </a:effectLst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0373353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" dirty="0">
                <a:solidFill>
                  <a:srgbClr val="FFFF00"/>
                </a:solidFill>
              </a:rPr>
              <a:t>Programme de physique avec cibles fixes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076997" y="6096001"/>
            <a:ext cx="239873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Calibri" panose="020F0502020204030204" pitchFamily="34" charset="0"/>
              </a:rPr>
              <a:t>COMPASS in North Hall</a:t>
            </a:r>
          </a:p>
          <a:p>
            <a:r>
              <a:rPr lang="en-US" b="1" dirty="0" smtClean="0">
                <a:latin typeface="Calibri" panose="020F0502020204030204" pitchFamily="34" charset="0"/>
              </a:rPr>
              <a:t>(60 m long)</a:t>
            </a:r>
            <a:endParaRPr lang="en-US" b="1" dirty="0">
              <a:latin typeface="Calibri" panose="020F0502020204030204" pitchFamily="34" charset="0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0020" y="3657600"/>
            <a:ext cx="4346580" cy="3010131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617136" y="1843860"/>
            <a:ext cx="11049000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rgbClr val="99CCFF"/>
                </a:solidFill>
              </a:rPr>
              <a:t>6 </a:t>
            </a:r>
            <a:r>
              <a:rPr lang="en-US" sz="2000" dirty="0" err="1">
                <a:solidFill>
                  <a:srgbClr val="99CCFF"/>
                </a:solidFill>
              </a:rPr>
              <a:t>expériences</a:t>
            </a:r>
            <a:r>
              <a:rPr lang="en-US" sz="2000" dirty="0">
                <a:solidFill>
                  <a:srgbClr val="99CCFF"/>
                </a:solidFill>
              </a:rPr>
              <a:t> </a:t>
            </a:r>
            <a:r>
              <a:rPr lang="en-US" sz="2000" dirty="0" err="1">
                <a:solidFill>
                  <a:srgbClr val="99CCFF"/>
                </a:solidFill>
              </a:rPr>
              <a:t>approuvées</a:t>
            </a:r>
            <a:r>
              <a:rPr lang="en-US" sz="2000" dirty="0" smtClean="0">
                <a:solidFill>
                  <a:srgbClr val="99CCFF"/>
                </a:solidFill>
              </a:rPr>
              <a:t>:</a:t>
            </a:r>
            <a:endParaRPr lang="en-US" sz="1200" dirty="0">
              <a:solidFill>
                <a:schemeClr val="accent1"/>
              </a:solidFill>
            </a:endParaRPr>
          </a:p>
          <a:p>
            <a:pPr marL="285750" indent="-285750">
              <a:buFont typeface="Arial" charset="0"/>
              <a:buChar char="•"/>
            </a:pPr>
            <a:r>
              <a:rPr lang="en-US" sz="1600" dirty="0">
                <a:solidFill>
                  <a:schemeClr val="accent1"/>
                </a:solidFill>
              </a:rPr>
              <a:t>NA58 (COMPASS): </a:t>
            </a:r>
            <a:r>
              <a:rPr lang="fr" sz="1600" dirty="0">
                <a:solidFill>
                  <a:schemeClr val="accent1"/>
                </a:solidFill>
              </a:rPr>
              <a:t>physique sur le spin des muons, spectroscopie </a:t>
            </a:r>
            <a:r>
              <a:rPr lang="fr" sz="1600" dirty="0" smtClean="0">
                <a:solidFill>
                  <a:schemeClr val="accent1"/>
                </a:solidFill>
              </a:rPr>
              <a:t>hadronique</a:t>
            </a:r>
            <a:endParaRPr lang="en-US" sz="1600" dirty="0">
              <a:solidFill>
                <a:schemeClr val="accent1"/>
              </a:solidFill>
            </a:endParaRPr>
          </a:p>
          <a:p>
            <a:pPr marL="285750" indent="-285750">
              <a:buFont typeface="Arial" charset="0"/>
              <a:buChar char="•"/>
            </a:pPr>
            <a:r>
              <a:rPr lang="en-US" sz="1600" dirty="0">
                <a:solidFill>
                  <a:schemeClr val="accent1"/>
                </a:solidFill>
              </a:rPr>
              <a:t>NA61 (SHINE): </a:t>
            </a:r>
            <a:r>
              <a:rPr lang="fr" sz="1600" dirty="0">
                <a:solidFill>
                  <a:schemeClr val="accent1"/>
                </a:solidFill>
              </a:rPr>
              <a:t>interaction forte, plasma quarks-gluons, neutrinos et programme sur les rayons cosmiques </a:t>
            </a:r>
            <a:endParaRPr lang="en-US" sz="1600" dirty="0" smtClean="0">
              <a:solidFill>
                <a:schemeClr val="accent1"/>
              </a:solidFill>
            </a:endParaRPr>
          </a:p>
          <a:p>
            <a:pPr marL="285750" indent="-285750">
              <a:buFont typeface="Arial" charset="0"/>
              <a:buChar char="•"/>
            </a:pPr>
            <a:r>
              <a:rPr lang="en-US" sz="1600" dirty="0" smtClean="0">
                <a:solidFill>
                  <a:schemeClr val="accent1"/>
                </a:solidFill>
              </a:rPr>
              <a:t>NA62</a:t>
            </a:r>
            <a:r>
              <a:rPr lang="en-US" sz="1600" dirty="0">
                <a:solidFill>
                  <a:schemeClr val="accent1"/>
                </a:solidFill>
              </a:rPr>
              <a:t>: </a:t>
            </a:r>
            <a:r>
              <a:rPr lang="fr" sz="1600" dirty="0">
                <a:solidFill>
                  <a:schemeClr val="accent1"/>
                </a:solidFill>
              </a:rPr>
              <a:t>désintégrations rares du </a:t>
            </a:r>
            <a:r>
              <a:rPr lang="en-US" sz="1600" dirty="0" smtClean="0">
                <a:solidFill>
                  <a:schemeClr val="accent1"/>
                </a:solidFill>
              </a:rPr>
              <a:t>K BR(K</a:t>
            </a:r>
            <a:r>
              <a:rPr lang="en-US" sz="1600" baseline="30000" dirty="0">
                <a:solidFill>
                  <a:schemeClr val="accent1"/>
                </a:solidFill>
              </a:rPr>
              <a:t>+</a:t>
            </a:r>
            <a:r>
              <a:rPr lang="en-US" sz="1600" dirty="0">
                <a:solidFill>
                  <a:schemeClr val="accent1"/>
                </a:solidFill>
              </a:rPr>
              <a:t> </a:t>
            </a:r>
            <a:r>
              <a:rPr lang="en-US" sz="1600" kern="0" dirty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→</a:t>
            </a:r>
            <a:r>
              <a:rPr lang="en-US" sz="1600" dirty="0">
                <a:solidFill>
                  <a:schemeClr val="accent1"/>
                </a:solidFill>
              </a:rPr>
              <a:t> </a:t>
            </a:r>
            <a:r>
              <a:rPr lang="en-US" sz="1600" dirty="0" smtClean="0">
                <a:solidFill>
                  <a:schemeClr val="accent1"/>
                </a:solidFill>
              </a:rPr>
              <a:t>π</a:t>
            </a:r>
            <a:r>
              <a:rPr lang="en-US" sz="1600" baseline="30000" dirty="0" smtClean="0">
                <a:solidFill>
                  <a:schemeClr val="accent1"/>
                </a:solidFill>
              </a:rPr>
              <a:t>+</a:t>
            </a:r>
            <a:r>
              <a:rPr lang="en-US" sz="1600" dirty="0" err="1" smtClean="0">
                <a:solidFill>
                  <a:schemeClr val="accent1"/>
                </a:solidFill>
                <a:latin typeface="Symbol" charset="2"/>
                <a:ea typeface="Symbol" charset="2"/>
                <a:cs typeface="Symbol" charset="2"/>
              </a:rPr>
              <a:t>nn</a:t>
            </a:r>
            <a:r>
              <a:rPr lang="en-US" sz="1600" dirty="0" smtClean="0">
                <a:solidFill>
                  <a:schemeClr val="accent1"/>
                </a:solidFill>
              </a:rPr>
              <a:t>)</a:t>
            </a:r>
            <a:endParaRPr lang="en-US" sz="1600" dirty="0">
              <a:solidFill>
                <a:srgbClr val="FF0000"/>
              </a:solidFill>
            </a:endParaRPr>
          </a:p>
          <a:p>
            <a:pPr marL="285750" indent="-285750">
              <a:buFont typeface="Arial" charset="0"/>
              <a:buChar char="•"/>
            </a:pPr>
            <a:r>
              <a:rPr lang="en-US" sz="1600" dirty="0">
                <a:solidFill>
                  <a:schemeClr val="accent1"/>
                </a:solidFill>
              </a:rPr>
              <a:t>NA63: </a:t>
            </a:r>
            <a:r>
              <a:rPr lang="fr" sz="1600" dirty="0">
                <a:solidFill>
                  <a:schemeClr val="accent1"/>
                </a:solidFill>
              </a:rPr>
              <a:t>processus électromagnétiques dans les champs cristallins élevés</a:t>
            </a:r>
            <a:endParaRPr lang="en-US" sz="1600" dirty="0">
              <a:solidFill>
                <a:schemeClr val="accent1"/>
              </a:solidFill>
            </a:endParaRPr>
          </a:p>
          <a:p>
            <a:pPr marL="285750" indent="-285750">
              <a:buFont typeface="Arial" charset="0"/>
              <a:buChar char="•"/>
            </a:pPr>
            <a:r>
              <a:rPr lang="en-US" sz="1600" dirty="0" smtClean="0">
                <a:solidFill>
                  <a:schemeClr val="accent1"/>
                </a:solidFill>
              </a:rPr>
              <a:t>NA64:  </a:t>
            </a:r>
            <a:r>
              <a:rPr lang="fr" sz="1600" dirty="0">
                <a:solidFill>
                  <a:schemeClr val="accent1"/>
                </a:solidFill>
              </a:rPr>
              <a:t>recherche de secteurs sombres dans les événements présentant de l'énergie manquante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600" dirty="0" smtClean="0">
                <a:solidFill>
                  <a:schemeClr val="accent1"/>
                </a:solidFill>
              </a:rPr>
              <a:t>NA65 (</a:t>
            </a:r>
            <a:r>
              <a:rPr lang="en-US" sz="1600" dirty="0" err="1" smtClean="0">
                <a:solidFill>
                  <a:schemeClr val="accent1"/>
                </a:solidFill>
              </a:rPr>
              <a:t>DsTau</a:t>
            </a:r>
            <a:r>
              <a:rPr lang="en-US" sz="1600" dirty="0" smtClean="0">
                <a:solidFill>
                  <a:schemeClr val="accent1"/>
                </a:solidFill>
              </a:rPr>
              <a:t>): </a:t>
            </a:r>
            <a:r>
              <a:rPr lang="en-US" sz="1600" dirty="0" err="1">
                <a:solidFill>
                  <a:schemeClr val="accent1"/>
                </a:solidFill>
              </a:rPr>
              <a:t>étude</a:t>
            </a:r>
            <a:r>
              <a:rPr lang="en-US" sz="1600" dirty="0">
                <a:solidFill>
                  <a:schemeClr val="accent1"/>
                </a:solidFill>
              </a:rPr>
              <a:t> de la production de </a:t>
            </a:r>
            <a:r>
              <a:rPr lang="en-US" sz="1600" dirty="0" err="1">
                <a:solidFill>
                  <a:schemeClr val="accent1"/>
                </a:solidFill>
                <a:latin typeface="Symbol" charset="2"/>
                <a:ea typeface="Symbol" charset="2"/>
                <a:cs typeface="Symbol" charset="2"/>
              </a:rPr>
              <a:t>n</a:t>
            </a:r>
            <a:r>
              <a:rPr lang="en-US" sz="1600" baseline="-25000" dirty="0" err="1" smtClean="0">
                <a:solidFill>
                  <a:schemeClr val="accent1"/>
                </a:solidFill>
                <a:latin typeface="Symbol" charset="2"/>
                <a:ea typeface="Symbol" charset="2"/>
                <a:cs typeface="Symbol" charset="2"/>
              </a:rPr>
              <a:t>t</a:t>
            </a:r>
            <a:r>
              <a:rPr lang="en-US" sz="1600" dirty="0" smtClean="0">
                <a:solidFill>
                  <a:schemeClr val="accent1"/>
                </a:solidFill>
              </a:rPr>
              <a:t> </a:t>
            </a:r>
            <a:endParaRPr lang="en-US" sz="1600" dirty="0">
              <a:solidFill>
                <a:schemeClr val="accent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39443" y="3795898"/>
            <a:ext cx="21852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accent5"/>
                </a:solidFill>
              </a:rPr>
              <a:t>Par </a:t>
            </a:r>
            <a:r>
              <a:rPr lang="en-GB" dirty="0" err="1" smtClean="0">
                <a:solidFill>
                  <a:schemeClr val="accent5"/>
                </a:solidFill>
              </a:rPr>
              <a:t>exemple</a:t>
            </a:r>
            <a:r>
              <a:rPr lang="en-GB" dirty="0" smtClean="0">
                <a:solidFill>
                  <a:schemeClr val="accent5"/>
                </a:solidFill>
              </a:rPr>
              <a:t> NA62:</a:t>
            </a:r>
            <a:endParaRPr lang="en-GB" dirty="0">
              <a:solidFill>
                <a:schemeClr val="accent5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3230" y="4165230"/>
            <a:ext cx="5598563" cy="25400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609600" y="875623"/>
            <a:ext cx="11049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" sz="2000" dirty="0">
                <a:solidFill>
                  <a:srgbClr val="99CCFF"/>
                </a:solidFill>
              </a:rPr>
              <a:t>Les expériences à plus faible énergie auprès du PS ou du SPS (dans la gamme </a:t>
            </a:r>
            <a:r>
              <a:rPr lang="fr" sz="2000" dirty="0" smtClean="0">
                <a:solidFill>
                  <a:srgbClr val="99CCFF"/>
                </a:solidFill>
              </a:rPr>
              <a:t>1-</a:t>
            </a:r>
            <a:r>
              <a:rPr lang="en-US" sz="2000" dirty="0" smtClean="0">
                <a:solidFill>
                  <a:srgbClr val="99CCFF"/>
                </a:solidFill>
              </a:rPr>
              <a:t>4</a:t>
            </a:r>
            <a:r>
              <a:rPr lang="fr" sz="2000" dirty="0" smtClean="0">
                <a:solidFill>
                  <a:srgbClr val="99CCFF"/>
                </a:solidFill>
              </a:rPr>
              <a:t>00</a:t>
            </a:r>
            <a:r>
              <a:rPr lang="fr" sz="2000" dirty="0">
                <a:solidFill>
                  <a:srgbClr val="99CCFF"/>
                </a:solidFill>
              </a:rPr>
              <a:t> </a:t>
            </a:r>
            <a:r>
              <a:rPr lang="fr" sz="2000" dirty="0" err="1">
                <a:solidFill>
                  <a:srgbClr val="99CCFF"/>
                </a:solidFill>
              </a:rPr>
              <a:t>GeV</a:t>
            </a:r>
            <a:r>
              <a:rPr lang="fr" sz="2000" dirty="0">
                <a:solidFill>
                  <a:srgbClr val="99CCFF"/>
                </a:solidFill>
              </a:rPr>
              <a:t>) </a:t>
            </a:r>
            <a:br>
              <a:rPr lang="fr" sz="2000" dirty="0">
                <a:solidFill>
                  <a:srgbClr val="99CCFF"/>
                </a:solidFill>
              </a:rPr>
            </a:br>
            <a:r>
              <a:rPr lang="fr" sz="2000" dirty="0">
                <a:solidFill>
                  <a:srgbClr val="99CCFF"/>
                </a:solidFill>
              </a:rPr>
              <a:t>permettent des mesures de précision et des comparaisons avec la théorie</a:t>
            </a:r>
            <a:r>
              <a:rPr lang="fr" sz="2000" dirty="0">
                <a:solidFill>
                  <a:schemeClr val="accent1"/>
                </a:solidFill>
              </a:rPr>
              <a:t/>
            </a:r>
            <a:br>
              <a:rPr lang="fr" sz="2000" dirty="0">
                <a:solidFill>
                  <a:schemeClr val="accent1"/>
                </a:solidFill>
              </a:rPr>
            </a:br>
            <a:r>
              <a:rPr lang="fr" sz="2000" dirty="0">
                <a:solidFill>
                  <a:srgbClr val="99CCFF"/>
                </a:solidFill>
              </a:rPr>
              <a:t>Les écarts peuvent être le signe d'une nouvelle physique à des énergies plus élevées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181600" y="2518388"/>
            <a:ext cx="2616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mtClean="0">
                <a:solidFill>
                  <a:schemeClr val="accent5"/>
                </a:solidFill>
              </a:rPr>
              <a:t>-</a:t>
            </a:r>
            <a:endParaRPr lang="en-GB">
              <a:solidFill>
                <a:schemeClr val="accent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3863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2934" y="152400"/>
            <a:ext cx="10972800" cy="762000"/>
          </a:xfrm>
        </p:spPr>
        <p:txBody>
          <a:bodyPr/>
          <a:lstStyle/>
          <a:p>
            <a:r>
              <a:rPr lang="fr" dirty="0">
                <a:solidFill>
                  <a:srgbClr val="FFFF00"/>
                </a:solidFill>
              </a:rPr>
              <a:t>Plateforme </a:t>
            </a:r>
            <a:r>
              <a:rPr lang="fr" dirty="0" smtClean="0">
                <a:solidFill>
                  <a:srgbClr val="FFFF00"/>
                </a:solidFill>
              </a:rPr>
              <a:t>neutrino</a:t>
            </a:r>
            <a:r>
              <a:rPr lang="en-US" dirty="0" smtClean="0">
                <a:solidFill>
                  <a:srgbClr val="FFFF00"/>
                </a:solidFill>
              </a:rPr>
              <a:t> </a:t>
            </a:r>
            <a:r>
              <a:rPr lang="fr" sz="2400" dirty="0">
                <a:solidFill>
                  <a:srgbClr val="FFFF00"/>
                </a:solidFill>
              </a:rPr>
              <a:t>(nouvelle extension de la zone Nord)</a:t>
            </a:r>
            <a:endParaRPr lang="en-US" sz="2400" dirty="0">
              <a:solidFill>
                <a:srgbClr val="FFFF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21940" y="930782"/>
            <a:ext cx="114300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" dirty="0">
                <a:solidFill>
                  <a:schemeClr val="accent1"/>
                </a:solidFill>
                <a:ea typeface="Arial" charset="0"/>
                <a:cs typeface="Arial" charset="0"/>
              </a:rPr>
              <a:t>Tout comme les quarks ont des couleurs, les neutrinos ont différentes saveurs </a:t>
            </a:r>
            <a:r>
              <a:rPr lang="en-US" dirty="0" smtClean="0">
                <a:solidFill>
                  <a:schemeClr val="accent1"/>
                </a:solidFill>
                <a:latin typeface="Symbol" pitchFamily="18" charset="2"/>
              </a:rPr>
              <a:t>n</a:t>
            </a:r>
            <a:r>
              <a:rPr lang="en-US" baseline="-25000" dirty="0" smtClean="0">
                <a:solidFill>
                  <a:schemeClr val="accent1"/>
                </a:solidFill>
              </a:rPr>
              <a:t>e</a:t>
            </a:r>
            <a:r>
              <a:rPr lang="en-US" dirty="0" smtClean="0">
                <a:solidFill>
                  <a:schemeClr val="accent1"/>
                </a:solidFill>
                <a:ea typeface="Arial" charset="0"/>
                <a:cs typeface="Arial" charset="0"/>
              </a:rPr>
              <a:t> </a:t>
            </a:r>
            <a:r>
              <a:rPr lang="en-US" dirty="0" smtClean="0">
                <a:solidFill>
                  <a:schemeClr val="accent1"/>
                </a:solidFill>
                <a:latin typeface="Symbol" pitchFamily="18" charset="2"/>
              </a:rPr>
              <a:t>n</a:t>
            </a:r>
            <a:r>
              <a:rPr lang="en-US" baseline="-25000" dirty="0" smtClean="0">
                <a:solidFill>
                  <a:schemeClr val="accent1"/>
                </a:solidFill>
                <a:latin typeface="Symbol" pitchFamily="18" charset="2"/>
              </a:rPr>
              <a:t>m</a:t>
            </a:r>
            <a:r>
              <a:rPr lang="en-US" baseline="-25000" dirty="0" smtClean="0">
                <a:solidFill>
                  <a:schemeClr val="accent1"/>
                </a:solidFill>
                <a:ea typeface="Arial" charset="0"/>
                <a:cs typeface="Arial" charset="0"/>
              </a:rPr>
              <a:t> </a:t>
            </a:r>
            <a:r>
              <a:rPr lang="en-US" dirty="0" err="1">
                <a:solidFill>
                  <a:schemeClr val="accent1"/>
                </a:solidFill>
                <a:latin typeface="Symbol" pitchFamily="18" charset="2"/>
              </a:rPr>
              <a:t>n</a:t>
            </a:r>
            <a:r>
              <a:rPr lang="en-US" baseline="-25000" dirty="0" err="1">
                <a:solidFill>
                  <a:schemeClr val="accent1"/>
                </a:solidFill>
                <a:latin typeface="Symbol" pitchFamily="18" charset="2"/>
              </a:rPr>
              <a:t>t</a:t>
            </a:r>
            <a:r>
              <a:rPr lang="en-US" baseline="-25000" dirty="0" smtClean="0">
                <a:solidFill>
                  <a:schemeClr val="accent1"/>
                </a:solidFill>
                <a:ea typeface="Arial" charset="0"/>
                <a:cs typeface="Arial" charset="0"/>
              </a:rPr>
              <a:t> </a:t>
            </a:r>
          </a:p>
          <a:p>
            <a:r>
              <a:rPr lang="en-US" dirty="0" smtClean="0">
                <a:solidFill>
                  <a:schemeClr val="accent1"/>
                </a:solidFill>
                <a:ea typeface="Arial" charset="0"/>
                <a:cs typeface="Arial" charset="0"/>
              </a:rPr>
              <a:t>	</a:t>
            </a:r>
            <a:r>
              <a:rPr lang="fr" dirty="0">
                <a:solidFill>
                  <a:srgbClr val="FF0000"/>
                </a:solidFill>
                <a:ea typeface="Arial" charset="0"/>
                <a:cs typeface="Arial" charset="0"/>
              </a:rPr>
              <a:t> et leur saveur varie </a:t>
            </a:r>
            <a:r>
              <a:rPr lang="en-US" dirty="0" smtClean="0">
                <a:solidFill>
                  <a:srgbClr val="FF0000"/>
                </a:solidFill>
                <a:ea typeface="Arial" charset="0"/>
                <a:cs typeface="Arial" charset="0"/>
              </a:rPr>
              <a:t> </a:t>
            </a:r>
            <a:r>
              <a:rPr lang="en-US" dirty="0" smtClean="0">
                <a:solidFill>
                  <a:schemeClr val="accent1"/>
                </a:solidFill>
                <a:ea typeface="Arial" charset="0"/>
                <a:cs typeface="Arial" charset="0"/>
              </a:rPr>
              <a:t>	</a:t>
            </a:r>
            <a:r>
              <a:rPr lang="en-US" sz="2400" b="1" dirty="0" smtClean="0">
                <a:solidFill>
                  <a:schemeClr val="accent1"/>
                </a:solidFill>
                <a:latin typeface="Symbol" pitchFamily="18" charset="2"/>
              </a:rPr>
              <a:t>n</a:t>
            </a:r>
            <a:r>
              <a:rPr lang="en-US" sz="2400" b="1" baseline="-25000" dirty="0" smtClean="0">
                <a:solidFill>
                  <a:schemeClr val="accent1"/>
                </a:solidFill>
                <a:latin typeface="Symbol" pitchFamily="18" charset="2"/>
              </a:rPr>
              <a:t>m</a:t>
            </a:r>
            <a:r>
              <a:rPr lang="en-US" sz="2400" b="1" dirty="0">
                <a:solidFill>
                  <a:schemeClr val="accent1"/>
                </a:solidFill>
                <a:latin typeface="Symbol" pitchFamily="18" charset="2"/>
                <a:sym typeface="Symbol"/>
              </a:rPr>
              <a:t></a:t>
            </a:r>
            <a:r>
              <a:rPr lang="en-US" sz="2400" b="1" baseline="-25000" dirty="0">
                <a:solidFill>
                  <a:schemeClr val="accent1"/>
                </a:solidFill>
                <a:latin typeface="Symbol" pitchFamily="18" charset="2"/>
              </a:rPr>
              <a:t> </a:t>
            </a:r>
            <a:r>
              <a:rPr lang="en-US" sz="2400" b="1" dirty="0" err="1">
                <a:solidFill>
                  <a:schemeClr val="accent1"/>
                </a:solidFill>
                <a:latin typeface="Symbol" pitchFamily="18" charset="2"/>
              </a:rPr>
              <a:t>n</a:t>
            </a:r>
            <a:r>
              <a:rPr lang="en-US" sz="2400" b="1" baseline="-25000" dirty="0" err="1">
                <a:solidFill>
                  <a:schemeClr val="accent1"/>
                </a:solidFill>
                <a:latin typeface="Symbol" pitchFamily="18" charset="2"/>
              </a:rPr>
              <a:t>t</a:t>
            </a:r>
            <a:r>
              <a:rPr lang="en-US" sz="2400" b="1" baseline="-25000" dirty="0">
                <a:solidFill>
                  <a:schemeClr val="accent1"/>
                </a:solidFill>
                <a:latin typeface="Symbol" pitchFamily="18" charset="2"/>
              </a:rPr>
              <a:t>               </a:t>
            </a:r>
            <a:r>
              <a:rPr lang="en-US" sz="2400" dirty="0">
                <a:solidFill>
                  <a:schemeClr val="accent1"/>
                </a:solidFill>
                <a:latin typeface="Symbol" pitchFamily="18" charset="2"/>
              </a:rPr>
              <a:t>n</a:t>
            </a:r>
            <a:r>
              <a:rPr lang="en-US" sz="2400" baseline="-25000" dirty="0">
                <a:solidFill>
                  <a:schemeClr val="accent1"/>
                </a:solidFill>
                <a:latin typeface="Symbol" pitchFamily="18" charset="2"/>
              </a:rPr>
              <a:t>m</a:t>
            </a:r>
            <a:r>
              <a:rPr lang="en-US" sz="2400" dirty="0">
                <a:solidFill>
                  <a:schemeClr val="accent1"/>
                </a:solidFill>
                <a:latin typeface="Symbol" pitchFamily="18" charset="2"/>
                <a:sym typeface="Symbol"/>
              </a:rPr>
              <a:t></a:t>
            </a:r>
            <a:r>
              <a:rPr lang="en-US" sz="2400" baseline="-25000" dirty="0">
                <a:solidFill>
                  <a:schemeClr val="accent1"/>
                </a:solidFill>
                <a:latin typeface="Symbol" pitchFamily="18" charset="2"/>
              </a:rPr>
              <a:t> </a:t>
            </a:r>
            <a:r>
              <a:rPr lang="en-US" sz="2400" dirty="0">
                <a:solidFill>
                  <a:schemeClr val="accent1"/>
                </a:solidFill>
                <a:latin typeface="Symbol" pitchFamily="18" charset="2"/>
              </a:rPr>
              <a:t>n</a:t>
            </a:r>
            <a:r>
              <a:rPr lang="en-US" sz="2400" baseline="-25000" dirty="0">
                <a:solidFill>
                  <a:schemeClr val="accent1"/>
                </a:solidFill>
                <a:latin typeface="+mj-lt"/>
              </a:rPr>
              <a:t>e</a:t>
            </a:r>
            <a:r>
              <a:rPr lang="en-US" sz="2400" baseline="-25000" dirty="0">
                <a:solidFill>
                  <a:schemeClr val="accent1"/>
                </a:solidFill>
                <a:latin typeface="Symbol" pitchFamily="18" charset="2"/>
              </a:rPr>
              <a:t> </a:t>
            </a:r>
            <a:endParaRPr lang="en-US" dirty="0" smtClean="0">
              <a:solidFill>
                <a:schemeClr val="accent1"/>
              </a:solidFill>
              <a:ea typeface="Arial" charset="0"/>
              <a:cs typeface="Arial" charset="0"/>
            </a:endParaRPr>
          </a:p>
          <a:p>
            <a:r>
              <a:rPr lang="fr" dirty="0">
                <a:solidFill>
                  <a:schemeClr val="tx2">
                    <a:lumMod val="20000"/>
                    <a:lumOff val="80000"/>
                  </a:schemeClr>
                </a:solidFill>
                <a:ea typeface="Arial" charset="0"/>
                <a:cs typeface="Arial" charset="0"/>
              </a:rPr>
              <a:t>Elle a été étudiée avec des faisceaux de </a:t>
            </a:r>
            <a:r>
              <a:rPr lang="en-US" b="1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Symbol" pitchFamily="18" charset="2"/>
              </a:rPr>
              <a:t>n</a:t>
            </a:r>
            <a:r>
              <a:rPr lang="en-US" b="1" baseline="-25000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Symbol" pitchFamily="18" charset="2"/>
              </a:rPr>
              <a:t>m</a:t>
            </a:r>
            <a:r>
              <a:rPr lang="en-US" b="1" baseline="-25000" dirty="0" smtClean="0">
                <a:solidFill>
                  <a:schemeClr val="tx2">
                    <a:lumMod val="20000"/>
                    <a:lumOff val="80000"/>
                  </a:schemeClr>
                </a:solidFill>
                <a:ea typeface="Arial" charset="0"/>
                <a:cs typeface="Arial" charset="0"/>
              </a:rPr>
              <a:t> </a:t>
            </a:r>
            <a:r>
              <a:rPr lang="fr" dirty="0">
                <a:solidFill>
                  <a:schemeClr val="tx2">
                    <a:lumMod val="20000"/>
                    <a:lumOff val="80000"/>
                  </a:schemeClr>
                </a:solidFill>
                <a:ea typeface="Arial" charset="0"/>
                <a:cs typeface="Arial" charset="0"/>
              </a:rPr>
              <a:t>envoyés depuis le CERN jusqu’au </a:t>
            </a:r>
            <a:r>
              <a:rPr lang="fr" dirty="0" err="1">
                <a:solidFill>
                  <a:schemeClr val="tx2">
                    <a:lumMod val="20000"/>
                    <a:lumOff val="80000"/>
                  </a:schemeClr>
                </a:solidFill>
                <a:ea typeface="Arial" charset="0"/>
                <a:cs typeface="Arial" charset="0"/>
              </a:rPr>
              <a:t>Gran</a:t>
            </a:r>
            <a:r>
              <a:rPr lang="fr" dirty="0">
                <a:solidFill>
                  <a:schemeClr val="tx2">
                    <a:lumMod val="20000"/>
                    <a:lumOff val="80000"/>
                  </a:schemeClr>
                </a:solidFill>
                <a:ea typeface="Arial" charset="0"/>
                <a:cs typeface="Arial" charset="0"/>
              </a:rPr>
              <a:t> </a:t>
            </a:r>
            <a:r>
              <a:rPr lang="fr" dirty="0" err="1">
                <a:solidFill>
                  <a:schemeClr val="tx2">
                    <a:lumMod val="20000"/>
                    <a:lumOff val="80000"/>
                  </a:schemeClr>
                </a:solidFill>
                <a:ea typeface="Arial" charset="0"/>
                <a:cs typeface="Arial" charset="0"/>
              </a:rPr>
              <a:t>Sasso</a:t>
            </a:r>
            <a:r>
              <a:rPr lang="fr" dirty="0">
                <a:solidFill>
                  <a:schemeClr val="tx2">
                    <a:lumMod val="20000"/>
                    <a:lumOff val="80000"/>
                  </a:schemeClr>
                </a:solidFill>
                <a:ea typeface="Arial" charset="0"/>
                <a:cs typeface="Arial" charset="0"/>
              </a:rPr>
              <a:t>, en Italie (CNGS). </a:t>
            </a:r>
            <a:r>
              <a:rPr lang="en-US" dirty="0" smtClean="0">
                <a:solidFill>
                  <a:schemeClr val="tx2">
                    <a:lumMod val="20000"/>
                    <a:lumOff val="80000"/>
                  </a:schemeClr>
                </a:solidFill>
                <a:ea typeface="Arial" charset="0"/>
                <a:cs typeface="Arial" charset="0"/>
              </a:rPr>
              <a:t/>
            </a:r>
            <a:br>
              <a:rPr lang="en-US" dirty="0" smtClean="0">
                <a:solidFill>
                  <a:schemeClr val="tx2">
                    <a:lumMod val="20000"/>
                    <a:lumOff val="80000"/>
                  </a:schemeClr>
                </a:solidFill>
                <a:ea typeface="Arial" charset="0"/>
                <a:cs typeface="Arial" charset="0"/>
              </a:rPr>
            </a:br>
            <a:endParaRPr lang="en-US" dirty="0">
              <a:solidFill>
                <a:schemeClr val="accent1"/>
              </a:solidFill>
              <a:ea typeface="Arial" charset="0"/>
              <a:cs typeface="Arial" charset="0"/>
            </a:endParaRPr>
          </a:p>
          <a:p>
            <a:r>
              <a:rPr lang="fr" sz="1600" dirty="0">
                <a:solidFill>
                  <a:schemeClr val="accent1"/>
                </a:solidFill>
                <a:ea typeface="Arial" charset="0"/>
                <a:cs typeface="Arial" charset="0"/>
              </a:rPr>
              <a:t>La plateforme neutrino fonctionne comme une zone de test, avec des faisceaux chargés destinés à des détecteurs de neutrinos (par ex. pour la R&amp;D sur de grands détecteurs à argon liquide).</a:t>
            </a:r>
          </a:p>
          <a:p>
            <a:r>
              <a:rPr lang="fr" sz="1600" dirty="0">
                <a:solidFill>
                  <a:schemeClr val="accent1"/>
                </a:solidFill>
                <a:ea typeface="Arial" charset="0"/>
                <a:cs typeface="Arial" charset="0"/>
              </a:rPr>
              <a:t>Les expériences auront lieu aux États-Unis et au Japon.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7800" y="2995424"/>
            <a:ext cx="4267200" cy="2408834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9800" y="2995424"/>
            <a:ext cx="4267200" cy="2392680"/>
          </a:xfrm>
          <a:prstGeom prst="rect">
            <a:avLst/>
          </a:prstGeom>
        </p:spPr>
      </p:pic>
      <p:pic>
        <p:nvPicPr>
          <p:cNvPr id="6" name="Picture 5" descr="Screen Shot 2015-12-13 at 19.01.49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8087" y="5598018"/>
            <a:ext cx="3682283" cy="118378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752600" y="5598018"/>
            <a:ext cx="31854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5"/>
                </a:solidFill>
              </a:rPr>
              <a:t>LBNF/DUNE </a:t>
            </a:r>
            <a:r>
              <a:rPr lang="fr" dirty="0">
                <a:solidFill>
                  <a:schemeClr val="accent5"/>
                </a:solidFill>
              </a:rPr>
              <a:t>aux États-Unis </a:t>
            </a:r>
            <a:r>
              <a:rPr lang="en-US" dirty="0" smtClean="0">
                <a:solidFill>
                  <a:schemeClr val="accent5"/>
                </a:solidFill>
              </a:rPr>
              <a:t>:</a:t>
            </a:r>
            <a:endParaRPr lang="en-US" dirty="0">
              <a:solidFill>
                <a:schemeClr val="accent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9893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rgbClr val="FFFF00"/>
                </a:solidFill>
              </a:rPr>
              <a:t>ISOLDE et </a:t>
            </a:r>
            <a:r>
              <a:rPr lang="en-US" dirty="0" err="1" smtClean="0">
                <a:solidFill>
                  <a:srgbClr val="FFFF00"/>
                </a:solidFill>
              </a:rPr>
              <a:t>nTOF</a:t>
            </a:r>
            <a:endParaRPr lang="en-US" dirty="0">
              <a:solidFill>
                <a:srgbClr val="FFFF00"/>
              </a:solidFill>
            </a:endParaRPr>
          </a:p>
        </p:txBody>
      </p:sp>
      <p:pic>
        <p:nvPicPr>
          <p:cNvPr id="8" name="Picture 7"/>
          <p:cNvPicPr preferRelativeResize="0"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0989" y="1219201"/>
            <a:ext cx="7730528" cy="5052851"/>
          </a:xfrm>
          <a:prstGeom prst="rect">
            <a:avLst/>
          </a:prstGeom>
        </p:spPr>
      </p:pic>
      <p:sp>
        <p:nvSpPr>
          <p:cNvPr id="7" name="Oval 6"/>
          <p:cNvSpPr/>
          <p:nvPr/>
        </p:nvSpPr>
        <p:spPr bwMode="auto">
          <a:xfrm>
            <a:off x="3352800" y="4648200"/>
            <a:ext cx="990600" cy="990600"/>
          </a:xfrm>
          <a:prstGeom prst="ellipse">
            <a:avLst/>
          </a:prstGeom>
          <a:noFill/>
          <a:ln w="762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19" charset="0"/>
              <a:ea typeface="ＭＳ Ｐゴシック" pitchFamily="19" charset="-128"/>
              <a:cs typeface="ＭＳ Ｐゴシック" pitchFamily="19" charset="-128"/>
            </a:endParaRPr>
          </a:p>
        </p:txBody>
      </p:sp>
      <p:sp>
        <p:nvSpPr>
          <p:cNvPr id="10" name="Oval 9"/>
          <p:cNvSpPr/>
          <p:nvPr/>
        </p:nvSpPr>
        <p:spPr bwMode="auto">
          <a:xfrm>
            <a:off x="6934200" y="4152900"/>
            <a:ext cx="990600" cy="990600"/>
          </a:xfrm>
          <a:prstGeom prst="ellipse">
            <a:avLst/>
          </a:prstGeom>
          <a:noFill/>
          <a:ln w="762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19" charset="0"/>
              <a:ea typeface="ＭＳ Ｐゴシック" pitchFamily="19" charset="-128"/>
              <a:cs typeface="ＭＳ Ｐゴシック" pitchFamily="19" charset="-128"/>
            </a:endParaRPr>
          </a:p>
        </p:txBody>
      </p:sp>
    </p:spTree>
  </p:cSld>
  <p:clrMapOvr>
    <a:masterClrMapping/>
  </p:clrMapOvr>
  <p:transition advClick="0" advTm="4000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0" y="146488"/>
            <a:ext cx="10194131" cy="762000"/>
          </a:xfrm>
        </p:spPr>
        <p:txBody>
          <a:bodyPr/>
          <a:lstStyle/>
          <a:p>
            <a:r>
              <a:rPr lang="fr" dirty="0">
                <a:solidFill>
                  <a:srgbClr val="FFFF00"/>
                </a:solidFill>
              </a:rPr>
              <a:t>Physique nucléaire: ISOLDE et </a:t>
            </a:r>
            <a:r>
              <a:rPr lang="fr" dirty="0" err="1" smtClean="0">
                <a:solidFill>
                  <a:srgbClr val="FFFF00"/>
                </a:solidFill>
              </a:rPr>
              <a:t>nTOF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13335" y="924560"/>
            <a:ext cx="9829800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99CCFF"/>
                </a:solidFill>
              </a:rPr>
              <a:t>ISOLDE: </a:t>
            </a:r>
            <a:r>
              <a:rPr lang="fr" sz="2000" b="1" dirty="0">
                <a:solidFill>
                  <a:srgbClr val="99CCFF"/>
                </a:solidFill>
              </a:rPr>
              <a:t>faisceaux d’ions </a:t>
            </a:r>
            <a:r>
              <a:rPr lang="fr" sz="2000" b="1" dirty="0" smtClean="0">
                <a:solidFill>
                  <a:srgbClr val="99CCFF"/>
                </a:solidFill>
              </a:rPr>
              <a:t>radioactifs</a:t>
            </a:r>
            <a:endParaRPr lang="en-US" sz="2000" b="1" dirty="0" smtClean="0">
              <a:solidFill>
                <a:srgbClr val="99CCFF"/>
              </a:solidFill>
            </a:endParaRPr>
          </a:p>
          <a:p>
            <a:r>
              <a:rPr lang="en-US" dirty="0" smtClean="0">
                <a:solidFill>
                  <a:schemeClr val="accent1"/>
                </a:solidFill>
              </a:rPr>
              <a:t>1000 </a:t>
            </a:r>
            <a:r>
              <a:rPr lang="fr" dirty="0">
                <a:solidFill>
                  <a:schemeClr val="accent1"/>
                </a:solidFill>
              </a:rPr>
              <a:t>nucléides de plus de 75 éléments produits, environ 50 expériences chaque année</a:t>
            </a:r>
            <a:endParaRPr lang="en-US" dirty="0" smtClean="0">
              <a:solidFill>
                <a:schemeClr val="accent1"/>
              </a:solidFill>
            </a:endParaRPr>
          </a:p>
          <a:p>
            <a:pPr marL="285750" indent="-285750">
              <a:buFont typeface="Arial" charset="0"/>
              <a:buChar char="•"/>
            </a:pPr>
            <a:r>
              <a:rPr lang="fr" i="1" dirty="0">
                <a:solidFill>
                  <a:schemeClr val="accent5"/>
                </a:solidFill>
              </a:rPr>
              <a:t>Physique nucléaire </a:t>
            </a:r>
            <a:endParaRPr lang="en-US" i="1" dirty="0" smtClean="0">
              <a:solidFill>
                <a:schemeClr val="accent5"/>
              </a:solidFill>
            </a:endParaRPr>
          </a:p>
          <a:p>
            <a:pPr marL="285750" indent="-285750">
              <a:buFont typeface="Arial" charset="0"/>
              <a:buChar char="•"/>
            </a:pPr>
            <a:r>
              <a:rPr lang="en-US" i="1" dirty="0">
                <a:solidFill>
                  <a:schemeClr val="accent5"/>
                </a:solidFill>
              </a:rPr>
              <a:t>Interactions </a:t>
            </a:r>
            <a:r>
              <a:rPr lang="en-US" i="1" dirty="0" err="1" smtClean="0">
                <a:solidFill>
                  <a:schemeClr val="accent5"/>
                </a:solidFill>
              </a:rPr>
              <a:t>fondamentales</a:t>
            </a:r>
            <a:endParaRPr lang="en-US" i="1" dirty="0" smtClean="0">
              <a:solidFill>
                <a:schemeClr val="accent5"/>
              </a:solidFill>
            </a:endParaRPr>
          </a:p>
          <a:p>
            <a:pPr marL="285750" indent="-285750">
              <a:buFont typeface="Arial" charset="0"/>
              <a:buChar char="•"/>
            </a:pPr>
            <a:r>
              <a:rPr lang="en-US" i="1" dirty="0" err="1">
                <a:solidFill>
                  <a:schemeClr val="accent5"/>
                </a:solidFill>
              </a:rPr>
              <a:t>Astrophysique</a:t>
            </a:r>
            <a:r>
              <a:rPr lang="en-US" i="1" dirty="0">
                <a:solidFill>
                  <a:schemeClr val="accent5"/>
                </a:solidFill>
              </a:rPr>
              <a:t> </a:t>
            </a:r>
            <a:r>
              <a:rPr lang="en-US" i="1" dirty="0" err="1" smtClean="0">
                <a:solidFill>
                  <a:schemeClr val="accent5"/>
                </a:solidFill>
              </a:rPr>
              <a:t>nucléaire</a:t>
            </a:r>
            <a:endParaRPr lang="en-US" i="1" dirty="0" smtClean="0">
              <a:solidFill>
                <a:schemeClr val="accent5"/>
              </a:solidFill>
            </a:endParaRPr>
          </a:p>
          <a:p>
            <a:pPr marL="285750" indent="-285750">
              <a:buFont typeface="Arial" charset="0"/>
              <a:buChar char="•"/>
            </a:pPr>
            <a:r>
              <a:rPr lang="en-US" i="1" dirty="0" err="1" smtClean="0">
                <a:solidFill>
                  <a:schemeClr val="accent5"/>
                </a:solidFill>
              </a:rPr>
              <a:t>L’Application</a:t>
            </a:r>
            <a:r>
              <a:rPr lang="en-US" i="1" dirty="0" smtClean="0">
                <a:solidFill>
                  <a:schemeClr val="accent5"/>
                </a:solidFill>
              </a:rPr>
              <a:t> (</a:t>
            </a:r>
            <a:r>
              <a:rPr lang="fr" i="1" dirty="0" smtClean="0">
                <a:solidFill>
                  <a:schemeClr val="accent5"/>
                </a:solidFill>
                <a:ea typeface="Arial" charset="0"/>
                <a:cs typeface="Arial" charset="0"/>
              </a:rPr>
              <a:t>médicales</a:t>
            </a:r>
            <a:r>
              <a:rPr lang="en-US" i="1" dirty="0" smtClean="0">
                <a:solidFill>
                  <a:schemeClr val="accent5"/>
                </a:solidFill>
              </a:rPr>
              <a:t>, p</a:t>
            </a:r>
            <a:r>
              <a:rPr lang="fr" i="1" dirty="0" err="1" smtClean="0">
                <a:solidFill>
                  <a:schemeClr val="accent5"/>
                </a:solidFill>
              </a:rPr>
              <a:t>hysique</a:t>
            </a:r>
            <a:r>
              <a:rPr lang="fr" i="1" dirty="0" smtClean="0">
                <a:solidFill>
                  <a:schemeClr val="accent5"/>
                </a:solidFill>
              </a:rPr>
              <a:t> </a:t>
            </a:r>
            <a:r>
              <a:rPr lang="fr" i="1" dirty="0">
                <a:solidFill>
                  <a:schemeClr val="accent5"/>
                </a:solidFill>
              </a:rPr>
              <a:t>du </a:t>
            </a:r>
            <a:r>
              <a:rPr lang="fr" i="1" dirty="0" smtClean="0">
                <a:solidFill>
                  <a:schemeClr val="accent5"/>
                </a:solidFill>
              </a:rPr>
              <a:t>solide</a:t>
            </a:r>
            <a:r>
              <a:rPr lang="en-US" i="1" dirty="0" smtClean="0">
                <a:solidFill>
                  <a:schemeClr val="accent5"/>
                </a:solidFill>
              </a:rPr>
              <a:t>)</a:t>
            </a:r>
            <a:endParaRPr lang="en-US" dirty="0" smtClean="0">
              <a:solidFill>
                <a:schemeClr val="accent1"/>
              </a:solidFill>
              <a:latin typeface="Calibri" panose="020F0502020204030204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813335" y="2717197"/>
            <a:ext cx="6254435" cy="21852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" dirty="0">
                <a:solidFill>
                  <a:schemeClr val="accent5"/>
                </a:solidFill>
                <a:ea typeface="Arial" charset="0"/>
                <a:cs typeface="Arial" charset="0"/>
              </a:rPr>
              <a:t>Plus de 20 matériaux pour les cibles</a:t>
            </a:r>
            <a:r>
              <a:rPr lang="fr" dirty="0" smtClean="0">
                <a:solidFill>
                  <a:schemeClr val="accent5"/>
                </a:solidFill>
                <a:ea typeface="Arial" charset="0"/>
                <a:cs typeface="Arial" charset="0"/>
              </a:rPr>
              <a:t>:</a:t>
            </a:r>
            <a:endParaRPr lang="en-US" dirty="0" smtClean="0">
              <a:solidFill>
                <a:schemeClr val="accent5"/>
              </a:solidFill>
              <a:ea typeface="Arial" charset="0"/>
              <a:cs typeface="Arial" charset="0"/>
            </a:endParaRPr>
          </a:p>
          <a:p>
            <a:r>
              <a:rPr lang="en-US" dirty="0" smtClean="0">
                <a:solidFill>
                  <a:schemeClr val="accent5"/>
                </a:solidFill>
                <a:ea typeface="Arial" charset="0"/>
                <a:cs typeface="Arial" charset="0"/>
              </a:rPr>
              <a:t>   </a:t>
            </a:r>
            <a:r>
              <a:rPr lang="fr" dirty="0">
                <a:solidFill>
                  <a:schemeClr val="accent5"/>
                </a:solidFill>
                <a:ea typeface="Arial" charset="0"/>
                <a:cs typeface="Arial" charset="0"/>
              </a:rPr>
              <a:t>carbures, oxydes, métaux solides, </a:t>
            </a:r>
          </a:p>
          <a:p>
            <a:r>
              <a:rPr lang="fr" dirty="0">
                <a:solidFill>
                  <a:schemeClr val="accent5"/>
                </a:solidFill>
                <a:ea typeface="Arial" charset="0"/>
                <a:cs typeface="Arial" charset="0"/>
              </a:rPr>
              <a:t>   métaux en fusion et sels en </a:t>
            </a:r>
            <a:r>
              <a:rPr lang="fr" dirty="0" smtClean="0">
                <a:solidFill>
                  <a:schemeClr val="accent5"/>
                </a:solidFill>
                <a:ea typeface="Arial" charset="0"/>
                <a:cs typeface="Arial" charset="0"/>
              </a:rPr>
              <a:t>fusion</a:t>
            </a:r>
            <a:r>
              <a:rPr lang="en-US" dirty="0" smtClean="0">
                <a:solidFill>
                  <a:schemeClr val="accent5"/>
                </a:solidFill>
                <a:ea typeface="Arial" charset="0"/>
                <a:cs typeface="Arial" charset="0"/>
              </a:rPr>
              <a:t> (U, Ta, </a:t>
            </a:r>
            <a:r>
              <a:rPr lang="en-US" dirty="0" err="1" smtClean="0">
                <a:solidFill>
                  <a:schemeClr val="accent5"/>
                </a:solidFill>
                <a:ea typeface="Arial" charset="0"/>
                <a:cs typeface="Arial" charset="0"/>
              </a:rPr>
              <a:t>Zr</a:t>
            </a:r>
            <a:r>
              <a:rPr lang="en-US" dirty="0" smtClean="0">
                <a:solidFill>
                  <a:schemeClr val="accent5"/>
                </a:solidFill>
                <a:ea typeface="Arial" charset="0"/>
                <a:cs typeface="Arial" charset="0"/>
              </a:rPr>
              <a:t>, Y, </a:t>
            </a:r>
            <a:r>
              <a:rPr lang="en-US" dirty="0" err="1" smtClean="0">
                <a:solidFill>
                  <a:schemeClr val="accent5"/>
                </a:solidFill>
                <a:ea typeface="Arial" charset="0"/>
                <a:cs typeface="Arial" charset="0"/>
              </a:rPr>
              <a:t>Ti</a:t>
            </a:r>
            <a:r>
              <a:rPr lang="en-US" dirty="0" smtClean="0">
                <a:solidFill>
                  <a:schemeClr val="accent5"/>
                </a:solidFill>
                <a:ea typeface="Arial" charset="0"/>
                <a:cs typeface="Arial" charset="0"/>
              </a:rPr>
              <a:t>, Si, …)</a:t>
            </a:r>
            <a:endParaRPr lang="en-US" sz="1000" dirty="0">
              <a:solidFill>
                <a:schemeClr val="accent5"/>
              </a:solidFill>
              <a:ea typeface="Arial" charset="0"/>
              <a:cs typeface="Arial" charset="0"/>
            </a:endParaRPr>
          </a:p>
          <a:p>
            <a:r>
              <a:rPr lang="fr" dirty="0">
                <a:solidFill>
                  <a:schemeClr val="accent5"/>
                </a:solidFill>
                <a:ea typeface="Arial" charset="0"/>
                <a:cs typeface="Arial" charset="0"/>
              </a:rPr>
              <a:t>3 types de sources d'ions: surfaces, plasmas, </a:t>
            </a:r>
            <a:r>
              <a:rPr lang="fr" dirty="0" smtClean="0">
                <a:solidFill>
                  <a:schemeClr val="accent5"/>
                </a:solidFill>
                <a:ea typeface="Arial" charset="0"/>
                <a:cs typeface="Arial" charset="0"/>
              </a:rPr>
              <a:t>lasers</a:t>
            </a:r>
            <a:endParaRPr lang="en-US" dirty="0" smtClean="0">
              <a:solidFill>
                <a:schemeClr val="accent5"/>
              </a:solidFill>
              <a:ea typeface="Arial" charset="0"/>
              <a:cs typeface="Arial" charset="0"/>
            </a:endParaRPr>
          </a:p>
          <a:p>
            <a:endParaRPr lang="fr" sz="1000" dirty="0">
              <a:solidFill>
                <a:schemeClr val="accent5"/>
              </a:solidFill>
              <a:ea typeface="Arial" charset="0"/>
              <a:cs typeface="Arial" charset="0"/>
            </a:endParaRPr>
          </a:p>
          <a:p>
            <a:r>
              <a:rPr lang="en-US" dirty="0" smtClean="0">
                <a:solidFill>
                  <a:schemeClr val="accent1"/>
                </a:solidFill>
                <a:ea typeface="Arial" charset="0"/>
                <a:cs typeface="Arial" charset="0"/>
              </a:rPr>
              <a:t>HIE-ISOLDE (</a:t>
            </a:r>
            <a:r>
              <a:rPr lang="fr" dirty="0">
                <a:solidFill>
                  <a:schemeClr val="accent1"/>
                </a:solidFill>
                <a:latin typeface="Calibri" panose="020F0502020204030204" pitchFamily="34" charset="0"/>
              </a:rPr>
              <a:t>post-accélération jusqu'à</a:t>
            </a:r>
            <a:r>
              <a:rPr lang="en-US" dirty="0" smtClean="0">
                <a:solidFill>
                  <a:schemeClr val="accent1"/>
                </a:solidFill>
                <a:ea typeface="Arial" charset="0"/>
                <a:cs typeface="Arial" charset="0"/>
              </a:rPr>
              <a:t> </a:t>
            </a:r>
            <a:r>
              <a:rPr lang="en-US" dirty="0">
                <a:solidFill>
                  <a:schemeClr val="accent1"/>
                </a:solidFill>
                <a:ea typeface="Arial" charset="0"/>
                <a:cs typeface="Arial" charset="0"/>
              </a:rPr>
              <a:t>10 MeV/nucleon</a:t>
            </a:r>
            <a:r>
              <a:rPr lang="en-US" dirty="0" smtClean="0">
                <a:solidFill>
                  <a:schemeClr val="accent1"/>
                </a:solidFill>
                <a:ea typeface="Arial" charset="0"/>
                <a:cs typeface="Arial" charset="0"/>
              </a:rPr>
              <a:t>)</a:t>
            </a:r>
          </a:p>
          <a:p>
            <a:endParaRPr lang="en-US" dirty="0">
              <a:solidFill>
                <a:schemeClr val="accent1"/>
              </a:solidFill>
              <a:ea typeface="Arial" charset="0"/>
              <a:cs typeface="Arial" charset="0"/>
            </a:endParaRPr>
          </a:p>
          <a:p>
            <a:endParaRPr lang="de-AT" dirty="0">
              <a:ea typeface="Arial" charset="0"/>
              <a:cs typeface="Arial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96666" y="4526620"/>
            <a:ext cx="10921465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err="1" smtClean="0">
                <a:solidFill>
                  <a:srgbClr val="99CCFF"/>
                </a:solidFill>
              </a:rPr>
              <a:t>nTOF</a:t>
            </a:r>
            <a:r>
              <a:rPr lang="en-US" sz="2000" b="1" dirty="0" smtClean="0">
                <a:solidFill>
                  <a:srgbClr val="99CCFF"/>
                </a:solidFill>
              </a:rPr>
              <a:t> (</a:t>
            </a:r>
            <a:r>
              <a:rPr lang="fr" sz="2000" b="1" dirty="0">
                <a:solidFill>
                  <a:srgbClr val="99CCFF"/>
                </a:solidFill>
              </a:rPr>
              <a:t>expérience sur le temps de </a:t>
            </a:r>
            <a:endParaRPr lang="en-US" sz="2000" b="1" dirty="0" smtClean="0">
              <a:solidFill>
                <a:srgbClr val="99CCFF"/>
              </a:solidFill>
            </a:endParaRPr>
          </a:p>
          <a:p>
            <a:r>
              <a:rPr lang="en-US" sz="2000" b="1" dirty="0">
                <a:solidFill>
                  <a:srgbClr val="99CCFF"/>
                </a:solidFill>
              </a:rPr>
              <a:t>	</a:t>
            </a:r>
            <a:r>
              <a:rPr lang="fr" sz="2000" b="1" dirty="0" smtClean="0">
                <a:solidFill>
                  <a:srgbClr val="99CCFF"/>
                </a:solidFill>
              </a:rPr>
              <a:t>vol </a:t>
            </a:r>
            <a:r>
              <a:rPr lang="fr" sz="2000" b="1" dirty="0">
                <a:solidFill>
                  <a:srgbClr val="99CCFF"/>
                </a:solidFill>
              </a:rPr>
              <a:t>des neutrons</a:t>
            </a:r>
            <a:r>
              <a:rPr lang="en-US" sz="2000" b="1" dirty="0" smtClean="0">
                <a:solidFill>
                  <a:srgbClr val="99CCFF"/>
                </a:solidFill>
              </a:rPr>
              <a:t>)</a:t>
            </a:r>
          </a:p>
          <a:p>
            <a:r>
              <a:rPr lang="fr" dirty="0">
                <a:solidFill>
                  <a:schemeClr val="accent1"/>
                </a:solidFill>
              </a:rPr>
              <a:t>Mesure de la section efficace des neutrons</a:t>
            </a:r>
          </a:p>
          <a:p>
            <a:pPr marL="214313" indent="-214313">
              <a:buFont typeface="Arial" charset="0"/>
              <a:buChar char="•"/>
            </a:pPr>
            <a:r>
              <a:rPr lang="fr" i="1" dirty="0">
                <a:solidFill>
                  <a:schemeClr val="accent5"/>
                </a:solidFill>
              </a:rPr>
              <a:t>Astrophysique</a:t>
            </a:r>
          </a:p>
          <a:p>
            <a:pPr marL="214313" indent="-214313">
              <a:buFont typeface="Arial" charset="0"/>
              <a:buChar char="•"/>
            </a:pPr>
            <a:r>
              <a:rPr lang="fr" i="1" dirty="0">
                <a:solidFill>
                  <a:schemeClr val="accent5"/>
                </a:solidFill>
                <a:ea typeface="Arial" charset="0"/>
                <a:cs typeface="Arial" charset="0"/>
              </a:rPr>
              <a:t>Physique nucléaire</a:t>
            </a:r>
          </a:p>
          <a:p>
            <a:pPr marL="214313" indent="-214313">
              <a:buFont typeface="Arial" charset="0"/>
              <a:buChar char="•"/>
            </a:pPr>
            <a:r>
              <a:rPr lang="fr" i="1" dirty="0">
                <a:solidFill>
                  <a:schemeClr val="accent5"/>
                </a:solidFill>
                <a:ea typeface="Arial" charset="0"/>
                <a:cs typeface="Arial" charset="0"/>
              </a:rPr>
              <a:t>Applications médicales</a:t>
            </a:r>
          </a:p>
          <a:p>
            <a:pPr marL="214313" indent="-214313">
              <a:buFont typeface="Arial" charset="0"/>
              <a:buChar char="•"/>
            </a:pPr>
            <a:r>
              <a:rPr lang="fr" i="1" dirty="0">
                <a:solidFill>
                  <a:schemeClr val="accent5"/>
                </a:solidFill>
                <a:ea typeface="Arial" charset="0"/>
                <a:cs typeface="Arial" charset="0"/>
              </a:rPr>
              <a:t>Transmutation des déchets nucléaires</a:t>
            </a:r>
          </a:p>
        </p:txBody>
      </p:sp>
      <p:grpSp>
        <p:nvGrpSpPr>
          <p:cNvPr id="13" name="Group 12"/>
          <p:cNvGrpSpPr/>
          <p:nvPr/>
        </p:nvGrpSpPr>
        <p:grpSpPr>
          <a:xfrm>
            <a:off x="6668106" y="1703963"/>
            <a:ext cx="4729225" cy="2565400"/>
            <a:chOff x="4406537" y="2082462"/>
            <a:chExt cx="4729225" cy="2565400"/>
          </a:xfrm>
        </p:grpSpPr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06537" y="2082462"/>
              <a:ext cx="4729225" cy="2565400"/>
            </a:xfrm>
            <a:prstGeom prst="rect">
              <a:avLst/>
            </a:prstGeom>
          </p:spPr>
        </p:pic>
        <p:sp>
          <p:nvSpPr>
            <p:cNvPr id="15" name="TextBox 14"/>
            <p:cNvSpPr txBox="1"/>
            <p:nvPr/>
          </p:nvSpPr>
          <p:spPr>
            <a:xfrm>
              <a:off x="8382000" y="2209800"/>
              <a:ext cx="71846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AT" sz="1000">
                  <a:solidFill>
                    <a:schemeClr val="accent1"/>
                  </a:solidFill>
                </a:rPr>
                <a:t>MEDICIS</a:t>
              </a:r>
            </a:p>
          </p:txBody>
        </p:sp>
      </p:grpSp>
      <p:pic>
        <p:nvPicPr>
          <p:cNvPr id="16" name="Picture 1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52956" y="4586061"/>
            <a:ext cx="3088786" cy="2046272"/>
          </a:xfrm>
          <a:prstGeom prst="rect">
            <a:avLst/>
          </a:prstGeom>
        </p:spPr>
      </p:pic>
      <p:pic>
        <p:nvPicPr>
          <p:cNvPr id="17" name="Imagen 7" descr="Fig3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9186" y="1654415"/>
            <a:ext cx="3963616" cy="2664496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71643" y="4586060"/>
            <a:ext cx="3352800" cy="2046272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990600" y="152400"/>
            <a:ext cx="14611349" cy="762000"/>
          </a:xfrm>
        </p:spPr>
        <p:txBody>
          <a:bodyPr/>
          <a:lstStyle/>
          <a:p>
            <a:pPr algn="ctr"/>
            <a:r>
              <a:rPr lang="en-US" dirty="0">
                <a:solidFill>
                  <a:srgbClr val="FFFF00"/>
                </a:solidFill>
              </a:rPr>
              <a:t>Physique des antiprotons et des </a:t>
            </a:r>
            <a:r>
              <a:rPr lang="en-US" dirty="0" err="1">
                <a:solidFill>
                  <a:srgbClr val="FFFF00"/>
                </a:solidFill>
              </a:rPr>
              <a:t>antihydrogènes</a:t>
            </a:r>
            <a:endParaRPr lang="en-US" dirty="0">
              <a:solidFill>
                <a:srgbClr val="FFFF00"/>
              </a:solidFill>
            </a:endParaRPr>
          </a:p>
        </p:txBody>
      </p:sp>
      <p:pic>
        <p:nvPicPr>
          <p:cNvPr id="7" name="Picture 6"/>
          <p:cNvPicPr preferRelativeResize="0"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0989" y="1219201"/>
            <a:ext cx="7730528" cy="5052851"/>
          </a:xfrm>
          <a:prstGeom prst="rect">
            <a:avLst/>
          </a:prstGeom>
        </p:spPr>
      </p:pic>
      <p:sp>
        <p:nvSpPr>
          <p:cNvPr id="5" name="Oval 4"/>
          <p:cNvSpPr/>
          <p:nvPr/>
        </p:nvSpPr>
        <p:spPr bwMode="auto">
          <a:xfrm>
            <a:off x="4343400" y="3810000"/>
            <a:ext cx="1752600" cy="990600"/>
          </a:xfrm>
          <a:prstGeom prst="ellipse">
            <a:avLst/>
          </a:prstGeom>
          <a:noFill/>
          <a:ln w="762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19" charset="0"/>
              <a:ea typeface="ＭＳ Ｐゴシック" pitchFamily="19" charset="-128"/>
              <a:cs typeface="ＭＳ Ｐゴシック" pitchFamily="19" charset="-128"/>
            </a:endParaRPr>
          </a:p>
        </p:txBody>
      </p:sp>
    </p:spTree>
  </p:cSld>
  <p:clrMapOvr>
    <a:masterClrMapping/>
  </p:clrMapOvr>
  <p:transition advClick="0" advTm="4000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685800" y="266431"/>
            <a:ext cx="11658600" cy="563562"/>
          </a:xfrm>
          <a:prstGeom prst="rect">
            <a:avLst/>
          </a:prstGeom>
        </p:spPr>
        <p:txBody>
          <a:bodyPr/>
          <a:lstStyle/>
          <a:p>
            <a:r>
              <a:rPr lang="en-US" dirty="0">
                <a:solidFill>
                  <a:srgbClr val="FFFF00"/>
                </a:solidFill>
              </a:rPr>
              <a:t>Physique des antiprotons et des </a:t>
            </a:r>
            <a:r>
              <a:rPr lang="en-US" dirty="0" err="1">
                <a:solidFill>
                  <a:srgbClr val="FFFF00"/>
                </a:solidFill>
              </a:rPr>
              <a:t>antihydrogènes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30917" y="990600"/>
            <a:ext cx="11175076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" sz="2000" dirty="0" smtClean="0">
                <a:solidFill>
                  <a:srgbClr val="99CCFF"/>
                </a:solidFill>
                <a:ea typeface="Arial" charset="0"/>
                <a:cs typeface="Arial" charset="0"/>
              </a:rPr>
              <a:t>Comparaison </a:t>
            </a:r>
            <a:r>
              <a:rPr lang="fr" sz="2000" dirty="0">
                <a:solidFill>
                  <a:srgbClr val="99CCFF"/>
                </a:solidFill>
                <a:ea typeface="Arial" charset="0"/>
                <a:cs typeface="Arial" charset="0"/>
              </a:rPr>
              <a:t>matière-antimatière</a:t>
            </a:r>
          </a:p>
          <a:p>
            <a:pPr marL="285750" indent="-285750">
              <a:buFont typeface="Arial" charset="0"/>
              <a:buChar char="•"/>
            </a:pPr>
            <a:r>
              <a:rPr lang="en-US" dirty="0" smtClean="0">
                <a:solidFill>
                  <a:schemeClr val="accent1"/>
                </a:solidFill>
                <a:ea typeface="Arial" charset="0"/>
                <a:cs typeface="Arial" charset="0"/>
              </a:rPr>
              <a:t>Test </a:t>
            </a:r>
            <a:r>
              <a:rPr lang="en-US" dirty="0" err="1" smtClean="0">
                <a:solidFill>
                  <a:schemeClr val="accent1"/>
                </a:solidFill>
                <a:ea typeface="Arial" charset="0"/>
                <a:cs typeface="Arial" charset="0"/>
              </a:rPr>
              <a:t>l’invariance</a:t>
            </a:r>
            <a:r>
              <a:rPr lang="en-US" dirty="0" smtClean="0">
                <a:solidFill>
                  <a:schemeClr val="accent1"/>
                </a:solidFill>
                <a:ea typeface="Arial" charset="0"/>
                <a:cs typeface="Arial" charset="0"/>
              </a:rPr>
              <a:t> de CPT, la </a:t>
            </a:r>
            <a:r>
              <a:rPr lang="en-US" dirty="0" err="1" smtClean="0">
                <a:solidFill>
                  <a:schemeClr val="accent1"/>
                </a:solidFill>
                <a:ea typeface="Arial" charset="0"/>
                <a:cs typeface="Arial" charset="0"/>
              </a:rPr>
              <a:t>sym</a:t>
            </a:r>
            <a:r>
              <a:rPr lang="fr" dirty="0" err="1" smtClean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é</a:t>
            </a:r>
            <a:r>
              <a:rPr lang="en-US" dirty="0" err="1" smtClean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trie</a:t>
            </a:r>
            <a:r>
              <a:rPr lang="en-US" dirty="0" smtClean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 la plus </a:t>
            </a:r>
            <a:r>
              <a:rPr lang="en-US" dirty="0" err="1" smtClean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fondamentale</a:t>
            </a:r>
            <a:r>
              <a:rPr lang="en-US" dirty="0" smtClean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 de la </a:t>
            </a:r>
            <a:r>
              <a:rPr lang="en-US" dirty="0" err="1" smtClean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th</a:t>
            </a:r>
            <a:r>
              <a:rPr lang="fr" dirty="0" err="1" smtClean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é</a:t>
            </a:r>
            <a:r>
              <a:rPr lang="en-US" dirty="0" err="1" smtClean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orie</a:t>
            </a:r>
            <a:r>
              <a:rPr lang="en-US" dirty="0" smtClean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 </a:t>
            </a:r>
            <a:r>
              <a:rPr lang="en-US" dirty="0" err="1" smtClean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relativiste</a:t>
            </a:r>
            <a:r>
              <a:rPr lang="en-US" dirty="0" smtClean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 des champs </a:t>
            </a:r>
            <a:r>
              <a:rPr lang="en-US" dirty="0" err="1" smtClean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quantiques</a:t>
            </a:r>
            <a:r>
              <a:rPr lang="en-US" dirty="0" smtClean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   </a:t>
            </a:r>
          </a:p>
          <a:p>
            <a:pPr marL="285750" indent="-285750">
              <a:buFont typeface="Arial" charset="0"/>
              <a:buChar char="•"/>
            </a:pPr>
            <a:r>
              <a:rPr lang="en-US" dirty="0" smtClean="0">
                <a:solidFill>
                  <a:schemeClr val="accent1"/>
                </a:solidFill>
                <a:ea typeface="Arial" charset="0"/>
                <a:cs typeface="Arial" charset="0"/>
              </a:rPr>
              <a:t>Test du principle d’</a:t>
            </a:r>
            <a:r>
              <a:rPr lang="fr" dirty="0" err="1" smtClean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é</a:t>
            </a:r>
            <a:r>
              <a:rPr lang="en-US" dirty="0" err="1" smtClean="0">
                <a:solidFill>
                  <a:schemeClr val="accent1"/>
                </a:solidFill>
                <a:ea typeface="Arial" charset="0"/>
                <a:cs typeface="Arial" charset="0"/>
              </a:rPr>
              <a:t>quivalence</a:t>
            </a:r>
            <a:r>
              <a:rPr lang="en-US" dirty="0" smtClean="0">
                <a:solidFill>
                  <a:schemeClr val="accent1"/>
                </a:solidFill>
                <a:ea typeface="Arial" charset="0"/>
                <a:cs typeface="Arial" charset="0"/>
              </a:rPr>
              <a:t> </a:t>
            </a:r>
            <a:r>
              <a:rPr lang="en-US" dirty="0" err="1" smtClean="0">
                <a:solidFill>
                  <a:schemeClr val="accent1"/>
                </a:solidFill>
                <a:ea typeface="Arial" charset="0"/>
                <a:cs typeface="Arial" charset="0"/>
              </a:rPr>
              <a:t>faible</a:t>
            </a:r>
            <a:r>
              <a:rPr lang="en-US" dirty="0" smtClean="0">
                <a:solidFill>
                  <a:schemeClr val="accent1"/>
                </a:solidFill>
                <a:ea typeface="Arial" charset="0"/>
                <a:cs typeface="Arial" charset="0"/>
              </a:rPr>
              <a:t> </a:t>
            </a:r>
            <a:r>
              <a:rPr lang="en-US" dirty="0" err="1" smtClean="0">
                <a:solidFill>
                  <a:schemeClr val="accent1"/>
                </a:solidFill>
                <a:ea typeface="Arial" charset="0"/>
                <a:cs typeface="Arial" charset="0"/>
              </a:rPr>
              <a:t>en</a:t>
            </a:r>
            <a:r>
              <a:rPr lang="en-US" dirty="0" smtClean="0">
                <a:solidFill>
                  <a:schemeClr val="accent1"/>
                </a:solidFill>
                <a:ea typeface="Arial" charset="0"/>
                <a:cs typeface="Arial" charset="0"/>
              </a:rPr>
              <a:t> </a:t>
            </a:r>
            <a:r>
              <a:rPr lang="en-US" dirty="0" err="1" smtClean="0">
                <a:solidFill>
                  <a:schemeClr val="accent1"/>
                </a:solidFill>
                <a:ea typeface="Arial" charset="0"/>
                <a:cs typeface="Arial" charset="0"/>
              </a:rPr>
              <a:t>mesurant</a:t>
            </a:r>
            <a:r>
              <a:rPr lang="en-US" dirty="0" smtClean="0">
                <a:solidFill>
                  <a:schemeClr val="accent1"/>
                </a:solidFill>
                <a:ea typeface="Arial" charset="0"/>
                <a:cs typeface="Arial" charset="0"/>
              </a:rPr>
              <a:t> le </a:t>
            </a:r>
            <a:r>
              <a:rPr lang="en-US" dirty="0" err="1" smtClean="0">
                <a:solidFill>
                  <a:schemeClr val="accent1"/>
                </a:solidFill>
                <a:ea typeface="Arial" charset="0"/>
                <a:cs typeface="Arial" charset="0"/>
              </a:rPr>
              <a:t>comportement</a:t>
            </a:r>
            <a:r>
              <a:rPr lang="en-US" dirty="0" smtClean="0">
                <a:solidFill>
                  <a:schemeClr val="accent1"/>
                </a:solidFill>
                <a:ea typeface="Arial" charset="0"/>
                <a:cs typeface="Arial" charset="0"/>
              </a:rPr>
              <a:t> </a:t>
            </a:r>
            <a:r>
              <a:rPr lang="en-US" dirty="0" err="1" smtClean="0">
                <a:solidFill>
                  <a:schemeClr val="accent1"/>
                </a:solidFill>
                <a:ea typeface="Arial" charset="0"/>
                <a:cs typeface="Arial" charset="0"/>
              </a:rPr>
              <a:t>gravitationnel</a:t>
            </a:r>
            <a:r>
              <a:rPr lang="en-US" dirty="0" smtClean="0">
                <a:solidFill>
                  <a:schemeClr val="accent1"/>
                </a:solidFill>
                <a:ea typeface="Arial" charset="0"/>
                <a:cs typeface="Arial" charset="0"/>
              </a:rPr>
              <a:t> de </a:t>
            </a:r>
            <a:r>
              <a:rPr lang="en-US" dirty="0" err="1" smtClean="0">
                <a:solidFill>
                  <a:schemeClr val="accent1"/>
                </a:solidFill>
                <a:ea typeface="Arial" charset="0"/>
                <a:cs typeface="Arial" charset="0"/>
              </a:rPr>
              <a:t>l’antimati</a:t>
            </a:r>
            <a:r>
              <a:rPr lang="fr" dirty="0" err="1" smtClean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é</a:t>
            </a:r>
            <a:r>
              <a:rPr lang="en-US" dirty="0" smtClean="0">
                <a:solidFill>
                  <a:schemeClr val="accent1"/>
                </a:solidFill>
                <a:ea typeface="Arial" charset="0"/>
                <a:cs typeface="Arial" charset="0"/>
              </a:rPr>
              <a:t>re </a:t>
            </a:r>
          </a:p>
          <a:p>
            <a:pPr marL="285750" indent="-285750">
              <a:buFont typeface="Arial" charset="0"/>
              <a:buChar char="•"/>
            </a:pPr>
            <a:r>
              <a:rPr lang="en-US" dirty="0" err="1" smtClean="0">
                <a:solidFill>
                  <a:schemeClr val="accent1"/>
                </a:solidFill>
                <a:ea typeface="Arial" charset="0"/>
                <a:cs typeface="Arial" charset="0"/>
              </a:rPr>
              <a:t>Mesures</a:t>
            </a:r>
            <a:r>
              <a:rPr lang="en-US" dirty="0" smtClean="0">
                <a:solidFill>
                  <a:schemeClr val="accent1"/>
                </a:solidFill>
                <a:ea typeface="Arial" charset="0"/>
                <a:cs typeface="Arial" charset="0"/>
              </a:rPr>
              <a:t> de </a:t>
            </a:r>
            <a:r>
              <a:rPr lang="en-US" dirty="0" err="1" smtClean="0">
                <a:solidFill>
                  <a:schemeClr val="accent1"/>
                </a:solidFill>
                <a:ea typeface="Arial" charset="0"/>
                <a:cs typeface="Arial" charset="0"/>
              </a:rPr>
              <a:t>syst</a:t>
            </a:r>
            <a:r>
              <a:rPr lang="fr" dirty="0" err="1" smtClean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é</a:t>
            </a:r>
            <a:r>
              <a:rPr lang="en-US" dirty="0" err="1" smtClean="0">
                <a:solidFill>
                  <a:schemeClr val="accent1"/>
                </a:solidFill>
                <a:ea typeface="Arial" charset="0"/>
                <a:cs typeface="Arial" charset="0"/>
              </a:rPr>
              <a:t>mes</a:t>
            </a:r>
            <a:r>
              <a:rPr lang="en-US" dirty="0" smtClean="0">
                <a:solidFill>
                  <a:schemeClr val="accent1"/>
                </a:solidFill>
                <a:ea typeface="Arial" charset="0"/>
                <a:cs typeface="Arial" charset="0"/>
              </a:rPr>
              <a:t> de type “</a:t>
            </a:r>
            <a:r>
              <a:rPr lang="en-US" dirty="0" err="1" smtClean="0">
                <a:solidFill>
                  <a:schemeClr val="accent1"/>
                </a:solidFill>
                <a:ea typeface="Arial" charset="0"/>
                <a:cs typeface="Arial" charset="0"/>
              </a:rPr>
              <a:t>antihydrog</a:t>
            </a:r>
            <a:r>
              <a:rPr lang="fr" dirty="0" err="1" smtClean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é</a:t>
            </a:r>
            <a:r>
              <a:rPr lang="en-US" dirty="0" smtClean="0">
                <a:solidFill>
                  <a:schemeClr val="accent1"/>
                </a:solidFill>
                <a:ea typeface="Arial" charset="0"/>
                <a:cs typeface="Arial" charset="0"/>
              </a:rPr>
              <a:t>ne”: h</a:t>
            </a:r>
            <a:r>
              <a:rPr lang="fr" dirty="0" err="1" smtClean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é</a:t>
            </a:r>
            <a:r>
              <a:rPr lang="en-US" dirty="0" err="1" smtClean="0">
                <a:solidFill>
                  <a:schemeClr val="accent1"/>
                </a:solidFill>
                <a:ea typeface="Arial" charset="0"/>
                <a:cs typeface="Arial" charset="0"/>
              </a:rPr>
              <a:t>lium</a:t>
            </a:r>
            <a:r>
              <a:rPr lang="en-US" dirty="0" smtClean="0">
                <a:solidFill>
                  <a:schemeClr val="accent1"/>
                </a:solidFill>
                <a:ea typeface="Arial" charset="0"/>
                <a:cs typeface="Arial" charset="0"/>
              </a:rPr>
              <a:t> </a:t>
            </a:r>
            <a:r>
              <a:rPr lang="en-US" dirty="0" err="1" smtClean="0">
                <a:solidFill>
                  <a:schemeClr val="accent1"/>
                </a:solidFill>
                <a:ea typeface="Arial" charset="0"/>
                <a:cs typeface="Arial" charset="0"/>
              </a:rPr>
              <a:t>antiprotonique</a:t>
            </a:r>
            <a:r>
              <a:rPr lang="en-US" dirty="0" smtClean="0">
                <a:solidFill>
                  <a:schemeClr val="accent1"/>
                </a:solidFill>
                <a:ea typeface="Arial" charset="0"/>
                <a:cs typeface="Arial" charset="0"/>
              </a:rPr>
              <a:t> helium, </a:t>
            </a:r>
            <a:r>
              <a:rPr lang="en-US" dirty="0" err="1" smtClean="0">
                <a:solidFill>
                  <a:schemeClr val="accent1"/>
                </a:solidFill>
                <a:ea typeface="Arial" charset="0"/>
                <a:cs typeface="Arial" charset="0"/>
              </a:rPr>
              <a:t>positronium</a:t>
            </a:r>
            <a:r>
              <a:rPr lang="en-US" dirty="0" smtClean="0">
                <a:solidFill>
                  <a:schemeClr val="accent1"/>
                </a:solidFill>
                <a:ea typeface="Arial" charset="0"/>
                <a:cs typeface="Arial" charset="0"/>
              </a:rPr>
              <a:t>, </a:t>
            </a:r>
            <a:r>
              <a:rPr lang="en-US" dirty="0" err="1" smtClean="0">
                <a:solidFill>
                  <a:schemeClr val="accent1"/>
                </a:solidFill>
                <a:ea typeface="Arial" charset="0"/>
                <a:cs typeface="Arial" charset="0"/>
              </a:rPr>
              <a:t>protonium</a:t>
            </a:r>
            <a:endParaRPr lang="en-US" dirty="0">
              <a:solidFill>
                <a:schemeClr val="accent1"/>
              </a:solidFill>
              <a:ea typeface="Arial" charset="0"/>
              <a:cs typeface="Arial" charset="0"/>
            </a:endParaRPr>
          </a:p>
        </p:txBody>
      </p:sp>
      <p:cxnSp>
        <p:nvCxnSpPr>
          <p:cNvPr id="16" name="Straight Connector 15"/>
          <p:cNvCxnSpPr>
            <a:stCxn id="14" idx="0"/>
            <a:endCxn id="14" idx="0"/>
          </p:cNvCxnSpPr>
          <p:nvPr/>
        </p:nvCxnSpPr>
        <p:spPr>
          <a:xfrm>
            <a:off x="11462302" y="3852766"/>
            <a:ext cx="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Group 22"/>
          <p:cNvGrpSpPr/>
          <p:nvPr/>
        </p:nvGrpSpPr>
        <p:grpSpPr>
          <a:xfrm>
            <a:off x="8001000" y="2370650"/>
            <a:ext cx="3810000" cy="1861066"/>
            <a:chOff x="4714875" y="1295400"/>
            <a:chExt cx="4429125" cy="2105025"/>
          </a:xfrm>
        </p:grpSpPr>
        <p:pic>
          <p:nvPicPr>
            <p:cNvPr id="5" name="Picture 4" descr="aegis_1.png"/>
            <p:cNvPicPr>
              <a:picLocks noChangeAspect="1"/>
            </p:cNvPicPr>
            <p:nvPr/>
          </p:nvPicPr>
          <p:blipFill>
            <a:blip r:embed="rId3" cstate="screen"/>
            <a:stretch>
              <a:fillRect/>
            </a:stretch>
          </p:blipFill>
          <p:spPr>
            <a:xfrm>
              <a:off x="4714875" y="1295400"/>
              <a:ext cx="4429125" cy="2105025"/>
            </a:xfrm>
            <a:prstGeom prst="rect">
              <a:avLst/>
            </a:prstGeom>
          </p:spPr>
        </p:pic>
        <p:sp>
          <p:nvSpPr>
            <p:cNvPr id="14" name="TextBox 13"/>
            <p:cNvSpPr txBox="1"/>
            <p:nvPr/>
          </p:nvSpPr>
          <p:spPr>
            <a:xfrm>
              <a:off x="8534400" y="2971800"/>
              <a:ext cx="408477" cy="41774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dirty="0" smtClean="0">
                  <a:solidFill>
                    <a:schemeClr val="bg1"/>
                  </a:solidFill>
                  <a:latin typeface="Times New Roman Antimatter" pitchFamily="18" charset="0"/>
                </a:rPr>
                <a:t>H</a:t>
              </a:r>
              <a:endParaRPr lang="fr-FR" dirty="0">
                <a:solidFill>
                  <a:schemeClr val="bg1"/>
                </a:solidFill>
                <a:latin typeface="Times New Roman Antimatter" pitchFamily="18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4876800" y="2971800"/>
              <a:ext cx="408477" cy="41774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dirty="0" smtClean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H</a:t>
              </a:r>
              <a:endParaRPr lang="fr-FR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18" name="Straight Connector 17"/>
            <p:cNvCxnSpPr/>
            <p:nvPr/>
          </p:nvCxnSpPr>
          <p:spPr>
            <a:xfrm>
              <a:off x="8637029" y="3032144"/>
              <a:ext cx="152400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2895600"/>
            <a:ext cx="4080216" cy="338418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30917" y="2474932"/>
            <a:ext cx="6477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dirty="0" smtClean="0">
                <a:solidFill>
                  <a:schemeClr val="accent5"/>
                </a:solidFill>
              </a:rPr>
              <a:t>Le d</a:t>
            </a:r>
            <a:r>
              <a:rPr lang="fr" dirty="0" err="1" smtClean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é</a:t>
            </a:r>
            <a:r>
              <a:rPr lang="de-AT" dirty="0" smtClean="0">
                <a:solidFill>
                  <a:schemeClr val="accent5"/>
                </a:solidFill>
              </a:rPr>
              <a:t>c</a:t>
            </a:r>
            <a:r>
              <a:rPr lang="fr" dirty="0" err="1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é</a:t>
            </a:r>
            <a:r>
              <a:rPr lang="de-AT" dirty="0" smtClean="0">
                <a:solidFill>
                  <a:schemeClr val="accent5"/>
                </a:solidFill>
              </a:rPr>
              <a:t>l</a:t>
            </a:r>
            <a:r>
              <a:rPr lang="fr" dirty="0" err="1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é</a:t>
            </a:r>
            <a:r>
              <a:rPr lang="de-AT" dirty="0" err="1" smtClean="0">
                <a:solidFill>
                  <a:schemeClr val="accent5"/>
                </a:solidFill>
              </a:rPr>
              <a:t>rateur</a:t>
            </a:r>
            <a:r>
              <a:rPr lang="de-AT" dirty="0" smtClean="0">
                <a:solidFill>
                  <a:schemeClr val="accent5"/>
                </a:solidFill>
              </a:rPr>
              <a:t> d‘ </a:t>
            </a:r>
            <a:r>
              <a:rPr lang="de-AT" dirty="0" err="1" smtClean="0">
                <a:solidFill>
                  <a:schemeClr val="accent5"/>
                </a:solidFill>
              </a:rPr>
              <a:t>antiprotons</a:t>
            </a:r>
            <a:r>
              <a:rPr lang="de-AT" dirty="0" smtClean="0">
                <a:solidFill>
                  <a:schemeClr val="accent5"/>
                </a:solidFill>
              </a:rPr>
              <a:t> (AD): </a:t>
            </a:r>
            <a:r>
              <a:rPr lang="de-AT" dirty="0" err="1" smtClean="0">
                <a:solidFill>
                  <a:schemeClr val="accent5"/>
                </a:solidFill>
              </a:rPr>
              <a:t>antiprotons</a:t>
            </a:r>
            <a:r>
              <a:rPr lang="de-AT" dirty="0" smtClean="0">
                <a:solidFill>
                  <a:schemeClr val="accent5"/>
                </a:solidFill>
              </a:rPr>
              <a:t> </a:t>
            </a:r>
            <a:r>
              <a:rPr lang="fr" dirty="0">
                <a:solidFill>
                  <a:schemeClr val="accent5"/>
                </a:solidFill>
              </a:rPr>
              <a:t>à</a:t>
            </a:r>
            <a:r>
              <a:rPr lang="de-AT" dirty="0" smtClean="0">
                <a:solidFill>
                  <a:schemeClr val="accent5"/>
                </a:solidFill>
              </a:rPr>
              <a:t> 5.3 </a:t>
            </a:r>
            <a:r>
              <a:rPr lang="de-AT" dirty="0" err="1" smtClean="0">
                <a:solidFill>
                  <a:schemeClr val="accent5"/>
                </a:solidFill>
              </a:rPr>
              <a:t>MeV</a:t>
            </a:r>
            <a:endParaRPr lang="de-AT" dirty="0" smtClean="0">
              <a:solidFill>
                <a:schemeClr val="accent5"/>
              </a:solidFill>
            </a:endParaRPr>
          </a:p>
          <a:p>
            <a:endParaRPr lang="de-AT" dirty="0">
              <a:solidFill>
                <a:schemeClr val="accent5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868724" y="3720684"/>
            <a:ext cx="9412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mtClean="0">
                <a:solidFill>
                  <a:schemeClr val="accent5"/>
                </a:solidFill>
              </a:rPr>
              <a:t>ELENA</a:t>
            </a:r>
            <a:endParaRPr lang="de-AT">
              <a:solidFill>
                <a:schemeClr val="accent5"/>
              </a:solidFill>
            </a:endParaRPr>
          </a:p>
        </p:txBody>
      </p:sp>
      <p:grpSp>
        <p:nvGrpSpPr>
          <p:cNvPr id="12" name="Group 11"/>
          <p:cNvGrpSpPr/>
          <p:nvPr/>
        </p:nvGrpSpPr>
        <p:grpSpPr>
          <a:xfrm>
            <a:off x="2339366" y="4041898"/>
            <a:ext cx="9260101" cy="2637627"/>
            <a:chOff x="2339366" y="4041898"/>
            <a:chExt cx="9260101" cy="2637627"/>
          </a:xfrm>
        </p:grpSpPr>
        <p:grpSp>
          <p:nvGrpSpPr>
            <p:cNvPr id="11" name="Group 10"/>
            <p:cNvGrpSpPr/>
            <p:nvPr/>
          </p:nvGrpSpPr>
          <p:grpSpPr>
            <a:xfrm>
              <a:off x="2339366" y="4041898"/>
              <a:ext cx="5204434" cy="2236041"/>
              <a:chOff x="2339366" y="4041898"/>
              <a:chExt cx="5204434" cy="2236041"/>
            </a:xfrm>
          </p:grpSpPr>
          <p:pic>
            <p:nvPicPr>
              <p:cNvPr id="20" name="Picture 19"/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583339" y="4267200"/>
                <a:ext cx="2960461" cy="2010739"/>
              </a:xfrm>
              <a:prstGeom prst="rect">
                <a:avLst/>
              </a:prstGeom>
            </p:spPr>
          </p:pic>
          <p:cxnSp>
            <p:nvCxnSpPr>
              <p:cNvPr id="9" name="Straight Arrow Connector 8"/>
              <p:cNvCxnSpPr/>
              <p:nvPr/>
            </p:nvCxnSpPr>
            <p:spPr bwMode="auto">
              <a:xfrm flipH="1" flipV="1">
                <a:off x="2339366" y="4041898"/>
                <a:ext cx="2243973" cy="258001"/>
              </a:xfrm>
              <a:prstGeom prst="straightConnector1">
                <a:avLst/>
              </a:prstGeom>
              <a:solidFill>
                <a:schemeClr val="accent1"/>
              </a:solidFill>
              <a:ln w="762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/>
              </a:ln>
              <a:effectLst/>
            </p:spPr>
          </p:cxnSp>
        </p:grpSp>
        <p:sp>
          <p:nvSpPr>
            <p:cNvPr id="6" name="TextBox 5"/>
            <p:cNvSpPr txBox="1"/>
            <p:nvPr/>
          </p:nvSpPr>
          <p:spPr>
            <a:xfrm>
              <a:off x="7597409" y="4648200"/>
              <a:ext cx="4002058" cy="203132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err="1" smtClean="0">
                  <a:solidFill>
                    <a:schemeClr val="accent5"/>
                  </a:solidFill>
                </a:rPr>
                <a:t>En</a:t>
              </a:r>
              <a:r>
                <a:rPr lang="en-GB" dirty="0" smtClean="0">
                  <a:solidFill>
                    <a:schemeClr val="accent5"/>
                  </a:solidFill>
                </a:rPr>
                <a:t> </a:t>
              </a:r>
              <a:r>
                <a:rPr lang="en-GB" dirty="0" err="1" smtClean="0">
                  <a:solidFill>
                    <a:schemeClr val="accent5"/>
                  </a:solidFill>
                </a:rPr>
                <a:t>mettant</a:t>
              </a:r>
              <a:r>
                <a:rPr lang="en-GB" dirty="0" smtClean="0">
                  <a:solidFill>
                    <a:schemeClr val="accent5"/>
                  </a:solidFill>
                </a:rPr>
                <a:t> </a:t>
              </a:r>
              <a:r>
                <a:rPr lang="en-GB" dirty="0" err="1" smtClean="0">
                  <a:solidFill>
                    <a:schemeClr val="accent5"/>
                  </a:solidFill>
                </a:rPr>
                <a:t>en</a:t>
              </a:r>
              <a:r>
                <a:rPr lang="en-GB" dirty="0" smtClean="0">
                  <a:solidFill>
                    <a:schemeClr val="accent5"/>
                  </a:solidFill>
                </a:rPr>
                <a:t> service ELENA </a:t>
              </a:r>
            </a:p>
            <a:p>
              <a:r>
                <a:rPr lang="en-GB" dirty="0" smtClean="0">
                  <a:solidFill>
                    <a:schemeClr val="accent5"/>
                  </a:solidFill>
                </a:rPr>
                <a:t>Antiprotons </a:t>
              </a:r>
              <a:r>
                <a:rPr lang="fr" dirty="0">
                  <a:solidFill>
                    <a:schemeClr val="accent5"/>
                  </a:solidFill>
                </a:rPr>
                <a:t>à</a:t>
              </a:r>
              <a:r>
                <a:rPr lang="en-GB" dirty="0" smtClean="0">
                  <a:solidFill>
                    <a:schemeClr val="accent5"/>
                  </a:solidFill>
                </a:rPr>
                <a:t> </a:t>
              </a:r>
              <a:r>
                <a:rPr lang="en-GB" dirty="0" err="1" smtClean="0">
                  <a:solidFill>
                    <a:schemeClr val="accent5"/>
                  </a:solidFill>
                </a:rPr>
                <a:t>tr</a:t>
              </a:r>
              <a:r>
                <a:rPr lang="fr" dirty="0" err="1" smtClean="0">
                  <a:solidFill>
                    <a:schemeClr val="accent1"/>
                  </a:solidFill>
                  <a:latin typeface="Helvetica" charset="0"/>
                  <a:ea typeface="Helvetica" charset="0"/>
                  <a:cs typeface="Helvetica" charset="0"/>
                </a:rPr>
                <a:t>é</a:t>
              </a:r>
              <a:r>
                <a:rPr lang="en-GB" dirty="0" smtClean="0">
                  <a:solidFill>
                    <a:schemeClr val="accent5"/>
                  </a:solidFill>
                </a:rPr>
                <a:t>s </a:t>
              </a:r>
              <a:r>
                <a:rPr lang="en-GB" dirty="0" err="1" smtClean="0">
                  <a:solidFill>
                    <a:schemeClr val="accent5"/>
                  </a:solidFill>
                </a:rPr>
                <a:t>basse</a:t>
              </a:r>
              <a:r>
                <a:rPr lang="en-GB" dirty="0">
                  <a:solidFill>
                    <a:schemeClr val="accent5"/>
                  </a:solidFill>
                </a:rPr>
                <a:t> </a:t>
              </a:r>
              <a:r>
                <a:rPr lang="fr" dirty="0" err="1" smtClean="0">
                  <a:solidFill>
                    <a:schemeClr val="accent1"/>
                  </a:solidFill>
                  <a:latin typeface="Helvetica" charset="0"/>
                  <a:ea typeface="Helvetica" charset="0"/>
                  <a:cs typeface="Helvetica" charset="0"/>
                </a:rPr>
                <a:t>é</a:t>
              </a:r>
              <a:r>
                <a:rPr lang="en-GB" dirty="0" err="1" smtClean="0">
                  <a:solidFill>
                    <a:schemeClr val="accent5"/>
                  </a:solidFill>
                </a:rPr>
                <a:t>nergie</a:t>
              </a:r>
              <a:endParaRPr lang="en-GB" dirty="0" smtClean="0">
                <a:solidFill>
                  <a:schemeClr val="accent5"/>
                </a:solidFill>
              </a:endParaRPr>
            </a:p>
            <a:p>
              <a:r>
                <a:rPr lang="fr" dirty="0">
                  <a:solidFill>
                    <a:schemeClr val="accent5"/>
                  </a:solidFill>
                </a:rPr>
                <a:t>à</a:t>
              </a:r>
              <a:r>
                <a:rPr lang="en-GB" dirty="0" smtClean="0">
                  <a:solidFill>
                    <a:schemeClr val="accent5"/>
                  </a:solidFill>
                </a:rPr>
                <a:t> 100 </a:t>
              </a:r>
              <a:r>
                <a:rPr lang="en-GB" dirty="0" err="1" smtClean="0">
                  <a:solidFill>
                    <a:schemeClr val="accent5"/>
                  </a:solidFill>
                </a:rPr>
                <a:t>keV</a:t>
              </a:r>
              <a:endParaRPr lang="en-GB" dirty="0" smtClean="0">
                <a:solidFill>
                  <a:schemeClr val="accent5"/>
                </a:solidFill>
              </a:endParaRPr>
            </a:p>
            <a:p>
              <a:r>
                <a:rPr lang="en-GB" dirty="0" smtClean="0">
                  <a:solidFill>
                    <a:schemeClr val="accent5"/>
                  </a:solidFill>
                </a:rPr>
                <a:t> →10-100 x plus </a:t>
              </a:r>
              <a:r>
                <a:rPr lang="en-GB" dirty="0" err="1" smtClean="0">
                  <a:solidFill>
                    <a:schemeClr val="accent5"/>
                  </a:solidFill>
                </a:rPr>
                <a:t>grande</a:t>
              </a:r>
              <a:r>
                <a:rPr lang="en-GB" dirty="0" smtClean="0">
                  <a:solidFill>
                    <a:schemeClr val="accent5"/>
                  </a:solidFill>
                </a:rPr>
                <a:t> </a:t>
              </a:r>
              <a:r>
                <a:rPr lang="en-GB" dirty="0" err="1" smtClean="0">
                  <a:solidFill>
                    <a:schemeClr val="accent5"/>
                  </a:solidFill>
                </a:rPr>
                <a:t>efficacit</a:t>
              </a:r>
              <a:r>
                <a:rPr lang="fr" dirty="0" err="1" smtClean="0">
                  <a:solidFill>
                    <a:schemeClr val="accent1"/>
                  </a:solidFill>
                  <a:latin typeface="Helvetica" charset="0"/>
                  <a:ea typeface="Helvetica" charset="0"/>
                  <a:cs typeface="Helvetica" charset="0"/>
                </a:rPr>
                <a:t>é</a:t>
              </a:r>
              <a:r>
                <a:rPr lang="en-GB" dirty="0" smtClean="0">
                  <a:solidFill>
                    <a:schemeClr val="accent5"/>
                  </a:solidFill>
                </a:rPr>
                <a:t> de </a:t>
              </a:r>
            </a:p>
            <a:p>
              <a:r>
                <a:rPr lang="en-GB" smtClean="0">
                  <a:solidFill>
                    <a:schemeClr val="accent5"/>
                  </a:solidFill>
                </a:rPr>
                <a:t>     pi</a:t>
              </a:r>
              <a:r>
                <a:rPr lang="fr" dirty="0" err="1" smtClean="0">
                  <a:solidFill>
                    <a:schemeClr val="accent1"/>
                  </a:solidFill>
                  <a:latin typeface="Helvetica" charset="0"/>
                  <a:ea typeface="Helvetica" charset="0"/>
                  <a:cs typeface="Helvetica" charset="0"/>
                </a:rPr>
                <a:t>é</a:t>
              </a:r>
              <a:r>
                <a:rPr lang="en-GB" dirty="0" err="1" smtClean="0">
                  <a:solidFill>
                    <a:schemeClr val="accent5"/>
                  </a:solidFill>
                </a:rPr>
                <a:t>geage</a:t>
              </a:r>
              <a:endParaRPr lang="en-GB" dirty="0" smtClean="0">
                <a:solidFill>
                  <a:schemeClr val="accent5"/>
                </a:solidFill>
              </a:endParaRPr>
            </a:p>
            <a:p>
              <a:r>
                <a:rPr lang="en-GB" dirty="0" smtClean="0">
                  <a:solidFill>
                    <a:schemeClr val="accent5"/>
                  </a:solidFill>
                </a:rPr>
                <a:t> → Ex</a:t>
              </a:r>
              <a:r>
                <a:rPr lang="fr" dirty="0" err="1" smtClean="0">
                  <a:solidFill>
                    <a:schemeClr val="accent1"/>
                  </a:solidFill>
                  <a:latin typeface="Helvetica" charset="0"/>
                  <a:ea typeface="Helvetica" charset="0"/>
                  <a:cs typeface="Helvetica" charset="0"/>
                </a:rPr>
                <a:t>é</a:t>
              </a:r>
              <a:r>
                <a:rPr lang="en-GB" dirty="0" err="1" smtClean="0">
                  <a:solidFill>
                    <a:schemeClr val="accent5"/>
                  </a:solidFill>
                </a:rPr>
                <a:t>cution</a:t>
              </a:r>
              <a:r>
                <a:rPr lang="en-GB" dirty="0" smtClean="0">
                  <a:solidFill>
                    <a:schemeClr val="accent5"/>
                  </a:solidFill>
                </a:rPr>
                <a:t> </a:t>
              </a:r>
              <a:r>
                <a:rPr lang="en-GB" dirty="0" err="1" smtClean="0">
                  <a:solidFill>
                    <a:schemeClr val="accent5"/>
                  </a:solidFill>
                </a:rPr>
                <a:t>parall</a:t>
              </a:r>
              <a:r>
                <a:rPr lang="fr" dirty="0" err="1" smtClean="0">
                  <a:solidFill>
                    <a:schemeClr val="accent1"/>
                  </a:solidFill>
                  <a:latin typeface="Helvetica" charset="0"/>
                  <a:ea typeface="Helvetica" charset="0"/>
                  <a:cs typeface="Helvetica" charset="0"/>
                </a:rPr>
                <a:t>é</a:t>
              </a:r>
              <a:r>
                <a:rPr lang="en-GB" dirty="0" smtClean="0">
                  <a:solidFill>
                    <a:schemeClr val="accent5"/>
                  </a:solidFill>
                </a:rPr>
                <a:t>le </a:t>
              </a:r>
              <a:r>
                <a:rPr lang="en-GB" dirty="0" err="1" smtClean="0">
                  <a:solidFill>
                    <a:schemeClr val="accent5"/>
                  </a:solidFill>
                </a:rPr>
                <a:t>d’exp</a:t>
              </a:r>
              <a:r>
                <a:rPr lang="fr" dirty="0" err="1" smtClean="0">
                  <a:solidFill>
                    <a:schemeClr val="accent1"/>
                  </a:solidFill>
                  <a:latin typeface="Helvetica" charset="0"/>
                  <a:ea typeface="Helvetica" charset="0"/>
                  <a:cs typeface="Helvetica" charset="0"/>
                </a:rPr>
                <a:t>é</a:t>
              </a:r>
              <a:r>
                <a:rPr lang="en-GB" dirty="0" err="1" smtClean="0">
                  <a:solidFill>
                    <a:schemeClr val="accent5"/>
                  </a:solidFill>
                </a:rPr>
                <a:t>riences</a:t>
              </a:r>
              <a:endParaRPr lang="en-GB" dirty="0" smtClean="0">
                <a:solidFill>
                  <a:schemeClr val="accent5"/>
                </a:solidFill>
              </a:endParaRPr>
            </a:p>
            <a:p>
              <a:endParaRPr lang="en-GB" dirty="0"/>
            </a:p>
          </p:txBody>
        </p:sp>
      </p:grpSp>
    </p:spTree>
    <p:extLst>
      <p:ext uri="{BB962C8B-B14F-4D97-AF65-F5344CB8AC3E}">
        <p14:creationId xmlns:p14="http://schemas.microsoft.com/office/powerpoint/2010/main" val="1706215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1905000" y="274638"/>
            <a:ext cx="8457992" cy="563562"/>
          </a:xfrm>
          <a:prstGeom prst="rect">
            <a:avLst/>
          </a:prstGeom>
        </p:spPr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Antiproton &amp; </a:t>
            </a:r>
            <a:r>
              <a:rPr lang="en-US" dirty="0" err="1" smtClean="0">
                <a:solidFill>
                  <a:srgbClr val="FFFF00"/>
                </a:solidFill>
              </a:rPr>
              <a:t>Antihydrogen</a:t>
            </a:r>
            <a:r>
              <a:rPr lang="en-US" dirty="0" smtClean="0">
                <a:solidFill>
                  <a:srgbClr val="FFFF00"/>
                </a:solidFill>
              </a:rPr>
              <a:t> Physics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79404" y="914400"/>
            <a:ext cx="4523290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" sz="2400" dirty="0" smtClean="0">
                <a:solidFill>
                  <a:schemeClr val="accent1"/>
                </a:solidFill>
                <a:latin typeface="Calibri" panose="020F0502020204030204" pitchFamily="34" charset="0"/>
              </a:rPr>
              <a:t>Comparaison matière-antimatière</a:t>
            </a:r>
          </a:p>
          <a:p>
            <a:r>
              <a:rPr lang="fr" sz="2000" i="1" dirty="0">
                <a:solidFill>
                  <a:schemeClr val="tx2">
                    <a:lumMod val="20000"/>
                    <a:lumOff val="80000"/>
                  </a:schemeClr>
                </a:solidFill>
                <a:latin typeface="Calibri" panose="020F0502020204030204" pitchFamily="34" charset="0"/>
              </a:rPr>
              <a:t>Relation fondamentale dans la théorie </a:t>
            </a:r>
            <a:r>
              <a:rPr lang="en-US" sz="2000" i="1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Calibri" panose="020F0502020204030204" pitchFamily="34" charset="0"/>
              </a:rPr>
              <a:t/>
            </a:r>
            <a:br>
              <a:rPr lang="en-US" sz="2000" i="1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Calibri" panose="020F0502020204030204" pitchFamily="34" charset="0"/>
              </a:rPr>
            </a:br>
            <a:r>
              <a:rPr lang="fr" sz="2000" i="1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Calibri" panose="020F0502020204030204" pitchFamily="34" charset="0"/>
              </a:rPr>
              <a:t>actuelle</a:t>
            </a:r>
            <a:r>
              <a:rPr lang="fr" sz="2000" i="1" dirty="0">
                <a:solidFill>
                  <a:schemeClr val="tx2">
                    <a:lumMod val="20000"/>
                    <a:lumOff val="80000"/>
                  </a:schemeClr>
                </a:solidFill>
                <a:latin typeface="Calibri" panose="020F0502020204030204" pitchFamily="34" charset="0"/>
              </a:rPr>
              <a:t> de la physique:</a:t>
            </a:r>
            <a:r>
              <a:rPr lang="fr" sz="2000" dirty="0">
                <a:solidFill>
                  <a:schemeClr val="tx2">
                    <a:lumMod val="20000"/>
                    <a:lumOff val="80000"/>
                  </a:schemeClr>
                </a:solidFill>
                <a:latin typeface="Calibri" panose="020F0502020204030204" pitchFamily="34" charset="0"/>
              </a:rPr>
              <a:t> </a:t>
            </a:r>
            <a:r>
              <a:rPr lang="en-US" sz="2000" i="1" dirty="0" smtClean="0">
                <a:solidFill>
                  <a:srgbClr val="FF0000"/>
                </a:solidFill>
                <a:latin typeface="Calibri" panose="020F0502020204030204" pitchFamily="34" charset="0"/>
                <a:cs typeface="Times New Roman" pitchFamily="18" charset="0"/>
              </a:rPr>
              <a:t>m </a:t>
            </a:r>
            <a:r>
              <a:rPr lang="en-US" sz="2000" i="1" dirty="0" smtClean="0">
                <a:solidFill>
                  <a:srgbClr val="FF0000"/>
                </a:solidFill>
                <a:latin typeface="Calibri" panose="020F0502020204030204" pitchFamily="34" charset="0"/>
              </a:rPr>
              <a:t>= m, </a:t>
            </a:r>
            <a:r>
              <a:rPr lang="en-US" sz="2000" i="1" dirty="0" smtClean="0">
                <a:solidFill>
                  <a:srgbClr val="FF0000"/>
                </a:solidFill>
                <a:latin typeface="Calibri" panose="020F0502020204030204" pitchFamily="34" charset="0"/>
                <a:cs typeface="Times New Roman" pitchFamily="18" charset="0"/>
              </a:rPr>
              <a:t>g </a:t>
            </a:r>
            <a:r>
              <a:rPr lang="en-US" sz="2000" i="1" dirty="0" smtClean="0">
                <a:solidFill>
                  <a:srgbClr val="FF0000"/>
                </a:solidFill>
                <a:latin typeface="Calibri" panose="020F0502020204030204" pitchFamily="34" charset="0"/>
              </a:rPr>
              <a:t>= g</a:t>
            </a:r>
          </a:p>
          <a:p>
            <a:endParaRPr lang="en-US" sz="2000" dirty="0">
              <a:solidFill>
                <a:schemeClr val="accent1"/>
              </a:solidFill>
              <a:latin typeface="Calibri" panose="020F0502020204030204" pitchFamily="34" charset="0"/>
            </a:endParaRPr>
          </a:p>
        </p:txBody>
      </p:sp>
      <p:cxnSp>
        <p:nvCxnSpPr>
          <p:cNvPr id="37" name="Straight Connector 36"/>
          <p:cNvCxnSpPr/>
          <p:nvPr/>
        </p:nvCxnSpPr>
        <p:spPr>
          <a:xfrm rot="10800000" flipV="1">
            <a:off x="4057648" y="1676402"/>
            <a:ext cx="76202" cy="1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 rot="10800000" flipV="1">
            <a:off x="4724398" y="1676401"/>
            <a:ext cx="76202" cy="1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>
            <a:stCxn id="14" idx="0"/>
            <a:endCxn id="14" idx="0"/>
          </p:cNvCxnSpPr>
          <p:nvPr/>
        </p:nvCxnSpPr>
        <p:spPr>
          <a:xfrm>
            <a:off x="10319302" y="2725096"/>
            <a:ext cx="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77400" y="3124200"/>
            <a:ext cx="2440449" cy="36606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" name="TextBox 25"/>
          <p:cNvSpPr txBox="1"/>
          <p:nvPr/>
        </p:nvSpPr>
        <p:spPr>
          <a:xfrm>
            <a:off x="8743950" y="3352800"/>
            <a:ext cx="702436" cy="369332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err="1" smtClean="0">
                <a:solidFill>
                  <a:schemeClr val="bg1"/>
                </a:solidFill>
                <a:latin typeface="Calibri" panose="020F0502020204030204" pitchFamily="34" charset="0"/>
              </a:rPr>
              <a:t>AEgIS</a:t>
            </a:r>
            <a:endParaRPr lang="en-GB" dirty="0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35630" y="992374"/>
            <a:ext cx="2810756" cy="2036780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1004804" y="2173513"/>
            <a:ext cx="5298016" cy="41242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6</a:t>
            </a:r>
            <a:r>
              <a:rPr lang="en-US" dirty="0" smtClean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 </a:t>
            </a:r>
            <a:r>
              <a:rPr lang="fr" dirty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 expériences</a:t>
            </a:r>
            <a:r>
              <a:rPr lang="en-US" dirty="0" smtClean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:</a:t>
            </a:r>
          </a:p>
          <a:p>
            <a:endParaRPr lang="en-US" sz="1000" b="1" i="1" dirty="0">
              <a:solidFill>
                <a:schemeClr val="accent1"/>
              </a:solidFill>
              <a:latin typeface="Helvetica" charset="0"/>
              <a:ea typeface="Helvetica" charset="0"/>
              <a:cs typeface="Helvetica" charset="0"/>
            </a:endParaRPr>
          </a:p>
          <a:p>
            <a:pPr marL="285750" indent="-285750">
              <a:buFont typeface="Arial" charset="0"/>
              <a:buChar char="•"/>
            </a:pPr>
            <a:r>
              <a:rPr lang="en-US" b="1" dirty="0" smtClean="0">
                <a:solidFill>
                  <a:srgbClr val="99CCFF"/>
                </a:solidFill>
                <a:latin typeface="Helvetica" charset="0"/>
                <a:ea typeface="Helvetica" charset="0"/>
                <a:cs typeface="Helvetica" charset="0"/>
              </a:rPr>
              <a:t>ASACUSA</a:t>
            </a:r>
            <a:r>
              <a:rPr lang="en-US" b="1" dirty="0" smtClean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 </a:t>
            </a:r>
            <a:r>
              <a:rPr lang="fr" dirty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spectroscopie d'atomes exotiques </a:t>
            </a:r>
            <a:endParaRPr lang="en-US" dirty="0" smtClean="0">
              <a:solidFill>
                <a:schemeClr val="accent1"/>
              </a:solidFill>
              <a:latin typeface="Helvetica" charset="0"/>
              <a:ea typeface="Helvetica" charset="0"/>
              <a:cs typeface="Helvetica" charset="0"/>
            </a:endParaRPr>
          </a:p>
          <a:p>
            <a:r>
              <a:rPr lang="en-US" dirty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 </a:t>
            </a:r>
            <a:r>
              <a:rPr lang="en-US" dirty="0" smtClean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      </a:t>
            </a:r>
            <a:r>
              <a:rPr lang="fr" dirty="0" smtClean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(</a:t>
            </a:r>
            <a:r>
              <a:rPr lang="fr" dirty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hélium </a:t>
            </a:r>
            <a:r>
              <a:rPr lang="fr" dirty="0" err="1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antiprotonique</a:t>
            </a:r>
            <a:r>
              <a:rPr lang="fr" dirty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) et section efficace de </a:t>
            </a:r>
            <a:r>
              <a:rPr lang="en-US" dirty="0" smtClean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 </a:t>
            </a:r>
          </a:p>
          <a:p>
            <a:r>
              <a:rPr lang="en-US" dirty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 </a:t>
            </a:r>
            <a:r>
              <a:rPr lang="en-US" dirty="0" smtClean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      </a:t>
            </a:r>
            <a:r>
              <a:rPr lang="fr" dirty="0" smtClean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collisions </a:t>
            </a:r>
            <a:r>
              <a:rPr lang="fr" dirty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de noyaux </a:t>
            </a:r>
            <a:endParaRPr lang="en-US" dirty="0" smtClean="0">
              <a:solidFill>
                <a:schemeClr val="accent1"/>
              </a:solidFill>
              <a:latin typeface="Helvetica" charset="0"/>
              <a:ea typeface="Helvetica" charset="0"/>
              <a:cs typeface="Helvetica" charset="0"/>
            </a:endParaRPr>
          </a:p>
          <a:p>
            <a:pPr marL="285750" indent="-285750">
              <a:buFont typeface="Arial" charset="0"/>
              <a:buChar char="•"/>
            </a:pPr>
            <a:r>
              <a:rPr lang="en-US" b="1" dirty="0" smtClean="0">
                <a:solidFill>
                  <a:srgbClr val="99CCFF"/>
                </a:solidFill>
                <a:latin typeface="Helvetica" charset="0"/>
                <a:ea typeface="Helvetica" charset="0"/>
                <a:cs typeface="Helvetica" charset="0"/>
              </a:rPr>
              <a:t>BASE</a:t>
            </a:r>
            <a:r>
              <a:rPr lang="en-US" b="1" dirty="0" smtClean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 </a:t>
            </a:r>
            <a:r>
              <a:rPr lang="fr" dirty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moment magnétique de l'antiproton </a:t>
            </a:r>
            <a:r>
              <a:rPr lang="en-US" b="1" dirty="0" smtClean="0">
                <a:solidFill>
                  <a:srgbClr val="99CCFF"/>
                </a:solidFill>
                <a:latin typeface="Helvetica" charset="0"/>
                <a:ea typeface="Helvetica" charset="0"/>
                <a:cs typeface="Helvetica" charset="0"/>
              </a:rPr>
              <a:t>ALPHA/ALPHA-g</a:t>
            </a:r>
            <a:r>
              <a:rPr lang="en-US" b="1" dirty="0" smtClean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 </a:t>
            </a:r>
            <a:r>
              <a:rPr lang="fr" dirty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spectroscopie et </a:t>
            </a:r>
            <a:r>
              <a:rPr lang="fr" dirty="0" smtClean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gravité</a:t>
            </a:r>
            <a:endParaRPr lang="en-US" dirty="0" smtClean="0">
              <a:solidFill>
                <a:schemeClr val="accent1"/>
              </a:solidFill>
              <a:latin typeface="Helvetica" charset="0"/>
              <a:ea typeface="Helvetica" charset="0"/>
              <a:cs typeface="Helvetica" charset="0"/>
            </a:endParaRPr>
          </a:p>
          <a:p>
            <a:pPr marL="285750" indent="-285750">
              <a:buFont typeface="Arial" charset="0"/>
              <a:buChar char="•"/>
            </a:pPr>
            <a:r>
              <a:rPr lang="en-US" b="1" dirty="0" err="1" smtClean="0">
                <a:solidFill>
                  <a:srgbClr val="99CCFF"/>
                </a:solidFill>
                <a:latin typeface="Helvetica" charset="0"/>
                <a:ea typeface="Helvetica" charset="0"/>
                <a:cs typeface="Helvetica" charset="0"/>
              </a:rPr>
              <a:t>AEgIS</a:t>
            </a:r>
            <a:r>
              <a:rPr lang="en-US" b="1" dirty="0" smtClean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 </a:t>
            </a:r>
            <a:r>
              <a:rPr lang="fr" dirty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spectroscopie, expérience sur l’effet de </a:t>
            </a:r>
            <a:endParaRPr lang="en-US" dirty="0" smtClean="0">
              <a:solidFill>
                <a:schemeClr val="accent1"/>
              </a:solidFill>
              <a:latin typeface="Helvetica" charset="0"/>
              <a:ea typeface="Helvetica" charset="0"/>
              <a:cs typeface="Helvetica" charset="0"/>
            </a:endParaRPr>
          </a:p>
          <a:p>
            <a:r>
              <a:rPr lang="en-US" dirty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 </a:t>
            </a:r>
            <a:r>
              <a:rPr lang="en-US" dirty="0" smtClean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      </a:t>
            </a:r>
            <a:r>
              <a:rPr lang="fr" dirty="0" smtClean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la </a:t>
            </a:r>
            <a:r>
              <a:rPr lang="fr" dirty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gravité sur l'antimatière </a:t>
            </a:r>
            <a:endParaRPr lang="en-US" dirty="0" smtClean="0">
              <a:solidFill>
                <a:schemeClr val="accent1"/>
              </a:solidFill>
              <a:latin typeface="Helvetica" charset="0"/>
              <a:ea typeface="Helvetica" charset="0"/>
              <a:cs typeface="Helvetica" charset="0"/>
            </a:endParaRPr>
          </a:p>
          <a:p>
            <a:pPr marL="214313" indent="-214313">
              <a:buFont typeface="Arial" charset="0"/>
              <a:buChar char="•"/>
            </a:pPr>
            <a:r>
              <a:rPr lang="en-US" b="1" dirty="0" smtClean="0">
                <a:solidFill>
                  <a:srgbClr val="99CCFF"/>
                </a:solidFill>
                <a:latin typeface="Helvetica" charset="0"/>
                <a:ea typeface="Helvetica" charset="0"/>
                <a:cs typeface="Helvetica" charset="0"/>
              </a:rPr>
              <a:t>GBAR</a:t>
            </a:r>
            <a:r>
              <a:rPr lang="en-US" b="1" dirty="0" smtClean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 </a:t>
            </a:r>
            <a:r>
              <a:rPr lang="fr" dirty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expérience sur l’effet de la</a:t>
            </a:r>
          </a:p>
          <a:p>
            <a:r>
              <a:rPr lang="fr" dirty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    </a:t>
            </a:r>
            <a:r>
              <a:rPr lang="en-US" dirty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 </a:t>
            </a:r>
            <a:r>
              <a:rPr lang="en-US" dirty="0" smtClean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  </a:t>
            </a:r>
            <a:r>
              <a:rPr lang="fr" dirty="0" smtClean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gravité </a:t>
            </a:r>
            <a:r>
              <a:rPr lang="fr" dirty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sur </a:t>
            </a:r>
            <a:r>
              <a:rPr lang="fr" dirty="0" smtClean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l'antimatière</a:t>
            </a:r>
            <a:endParaRPr lang="en-US" dirty="0" smtClean="0">
              <a:solidFill>
                <a:schemeClr val="accent1"/>
              </a:solidFill>
              <a:latin typeface="Helvetica" charset="0"/>
              <a:ea typeface="Helvetica" charset="0"/>
              <a:cs typeface="Helvetica" charset="0"/>
            </a:endParaRPr>
          </a:p>
          <a:p>
            <a:pPr marL="285750" indent="-285750">
              <a:buFont typeface="Arial" charset="0"/>
              <a:buChar char="•"/>
            </a:pPr>
            <a:r>
              <a:rPr lang="en-US" b="1" dirty="0" smtClean="0">
                <a:solidFill>
                  <a:srgbClr val="99CCFF"/>
                </a:solidFill>
                <a:latin typeface="Helvetica" charset="0"/>
                <a:ea typeface="Helvetica" charset="0"/>
                <a:cs typeface="Helvetica" charset="0"/>
              </a:rPr>
              <a:t>PUMA</a:t>
            </a:r>
            <a:r>
              <a:rPr lang="en-US" dirty="0" smtClean="0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</a:rPr>
              <a:t> </a:t>
            </a:r>
            <a:r>
              <a:rPr lang="en-US" dirty="0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</a:rPr>
              <a:t>transport </a:t>
            </a:r>
            <a:r>
              <a:rPr lang="en-US" dirty="0" err="1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</a:rPr>
              <a:t>d'antiprotons</a:t>
            </a:r>
            <a:r>
              <a:rPr lang="en-US" dirty="0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</a:rPr>
              <a:t> de </a:t>
            </a:r>
            <a:r>
              <a:rPr lang="en-US" dirty="0" err="1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</a:rPr>
              <a:t>l'AD</a:t>
            </a:r>
            <a:r>
              <a:rPr lang="en-US" dirty="0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</a:rPr>
              <a:t> </a:t>
            </a:r>
            <a:r>
              <a:rPr lang="en-US" dirty="0" err="1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</a:rPr>
              <a:t>vers</a:t>
            </a:r>
            <a:r>
              <a:rPr lang="en-US" dirty="0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</a:rPr>
              <a:t> ISOLDE</a:t>
            </a:r>
            <a:endParaRPr lang="fr" dirty="0">
              <a:solidFill>
                <a:schemeClr val="bg1"/>
              </a:solidFill>
              <a:latin typeface="Helvetica" charset="0"/>
              <a:ea typeface="Helvetica" charset="0"/>
              <a:cs typeface="Helvetica" charset="0"/>
            </a:endParaRPr>
          </a:p>
          <a:p>
            <a:pPr marL="285750" indent="-285750">
              <a:buFont typeface="Arial" charset="0"/>
              <a:buChar char="•"/>
            </a:pPr>
            <a:endParaRPr lang="en-US" i="1" dirty="0" smtClean="0">
              <a:solidFill>
                <a:srgbClr val="FF0000"/>
              </a:solidFill>
              <a:latin typeface="Helvetica" charset="0"/>
              <a:ea typeface="Helvetica" charset="0"/>
              <a:cs typeface="Helvetica" charset="0"/>
            </a:endParaRPr>
          </a:p>
          <a:p>
            <a:endParaRPr lang="en-US" dirty="0">
              <a:solidFill>
                <a:schemeClr val="accent1"/>
              </a:solidFill>
              <a:latin typeface="Helvetica" charset="0"/>
              <a:ea typeface="Helvetica" charset="0"/>
              <a:cs typeface="Helvetica" charset="0"/>
            </a:endParaRPr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9400" y="4977538"/>
            <a:ext cx="2943459" cy="1807336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9400" y="3124200"/>
            <a:ext cx="2943459" cy="175829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8251460" y="3120611"/>
            <a:ext cx="12875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mtClean="0"/>
              <a:t>ASACUSA</a:t>
            </a:r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8631576" y="6019800"/>
            <a:ext cx="9412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mtClean="0"/>
              <a:t>ALPHA</a:t>
            </a:r>
            <a:endParaRPr lang="en-GB"/>
          </a:p>
        </p:txBody>
      </p:sp>
      <p:sp>
        <p:nvSpPr>
          <p:cNvPr id="6" name="TextBox 5"/>
          <p:cNvSpPr txBox="1"/>
          <p:nvPr/>
        </p:nvSpPr>
        <p:spPr>
          <a:xfrm>
            <a:off x="9753600" y="3168134"/>
            <a:ext cx="8386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mtClean="0">
                <a:solidFill>
                  <a:schemeClr val="accent5"/>
                </a:solidFill>
              </a:rPr>
              <a:t>AEgIS</a:t>
            </a:r>
            <a:endParaRPr lang="en-GB" dirty="0">
              <a:solidFill>
                <a:schemeClr val="accent5"/>
              </a:solidFill>
            </a:endParaRPr>
          </a:p>
        </p:txBody>
      </p:sp>
      <p:grpSp>
        <p:nvGrpSpPr>
          <p:cNvPr id="18" name="Group 17"/>
          <p:cNvGrpSpPr/>
          <p:nvPr/>
        </p:nvGrpSpPr>
        <p:grpSpPr>
          <a:xfrm>
            <a:off x="1021411" y="5029200"/>
            <a:ext cx="5671893" cy="934266"/>
            <a:chOff x="1948013" y="5928873"/>
            <a:chExt cx="5671893" cy="934266"/>
          </a:xfrm>
        </p:grpSpPr>
        <p:sp>
          <p:nvSpPr>
            <p:cNvPr id="23" name="Oval 22"/>
            <p:cNvSpPr/>
            <p:nvPr/>
          </p:nvSpPr>
          <p:spPr bwMode="auto">
            <a:xfrm>
              <a:off x="1948013" y="5928873"/>
              <a:ext cx="1461937" cy="460259"/>
            </a:xfrm>
            <a:prstGeom prst="ellipse">
              <a:avLst/>
            </a:prstGeom>
            <a:noFill/>
            <a:ln w="571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19" charset="0"/>
                <a:ea typeface="ＭＳ Ｐゴシック" pitchFamily="19" charset="-128"/>
                <a:cs typeface="ＭＳ Ｐゴシック" pitchFamily="19" charset="-128"/>
              </a:endParaRPr>
            </a:p>
          </p:txBody>
        </p:sp>
        <p:sp>
          <p:nvSpPr>
            <p:cNvPr id="24" name="Rounded Rectangle 23"/>
            <p:cNvSpPr/>
            <p:nvPr/>
          </p:nvSpPr>
          <p:spPr bwMode="auto">
            <a:xfrm>
              <a:off x="3261430" y="6336448"/>
              <a:ext cx="4294572" cy="526691"/>
            </a:xfrm>
            <a:prstGeom prst="roundRect">
              <a:avLst/>
            </a:prstGeom>
            <a:solidFill>
              <a:schemeClr val="accent5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19" charset="0"/>
                <a:ea typeface="ＭＳ Ｐゴシック" pitchFamily="19" charset="-128"/>
                <a:cs typeface="ＭＳ Ｐゴシック" pitchFamily="19" charset="-128"/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3310585" y="6386829"/>
              <a:ext cx="430932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000" b="1" dirty="0">
                  <a:solidFill>
                    <a:srgbClr val="FF0000"/>
                  </a:solidFill>
                </a:rPr>
                <a:t>Nouveau! </a:t>
              </a:r>
              <a:r>
                <a:rPr lang="en-GB" sz="2000" b="1" dirty="0" err="1">
                  <a:solidFill>
                    <a:srgbClr val="FF0000"/>
                  </a:solidFill>
                </a:rPr>
                <a:t>Approuv</a:t>
              </a:r>
              <a:r>
                <a:rPr lang="fr" sz="2000" b="1" dirty="0" err="1">
                  <a:solidFill>
                    <a:srgbClr val="FF0000"/>
                  </a:solidFill>
                  <a:latin typeface="Helvetica" pitchFamily="-112" charset="0"/>
                </a:rPr>
                <a:t>è</a:t>
              </a:r>
              <a:r>
                <a:rPr lang="en-GB" sz="2000" b="1" dirty="0">
                  <a:solidFill>
                    <a:srgbClr val="FF0000"/>
                  </a:solidFill>
                </a:rPr>
                <a:t> </a:t>
              </a:r>
              <a:r>
                <a:rPr lang="en-GB" sz="2000" b="1" dirty="0" err="1">
                  <a:solidFill>
                    <a:srgbClr val="FF0000"/>
                  </a:solidFill>
                </a:rPr>
                <a:t>en</a:t>
              </a:r>
              <a:r>
                <a:rPr lang="en-GB" sz="2000" b="1" dirty="0">
                  <a:solidFill>
                    <a:srgbClr val="FF0000"/>
                  </a:solidFill>
                </a:rPr>
                <a:t> mars 2021</a:t>
              </a:r>
            </a:p>
          </p:txBody>
        </p:sp>
        <p:sp>
          <p:nvSpPr>
            <p:cNvPr id="27" name="Rectangle 26"/>
            <p:cNvSpPr/>
            <p:nvPr/>
          </p:nvSpPr>
          <p:spPr>
            <a:xfrm>
              <a:off x="2215760" y="5952183"/>
              <a:ext cx="864339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b="1">
                  <a:solidFill>
                    <a:srgbClr val="FF0000"/>
                  </a:solidFill>
                  <a:latin typeface="Helvetica" charset="0"/>
                  <a:ea typeface="Helvetica" charset="0"/>
                  <a:cs typeface="Helvetica" charset="0"/>
                </a:rPr>
                <a:t>PUMA</a:t>
              </a:r>
              <a:endParaRPr lang="en-US">
                <a:solidFill>
                  <a:srgbClr val="FF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806367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rgbClr val="FFFF00"/>
                </a:solidFill>
              </a:rPr>
              <a:t>PS Hall Est</a:t>
            </a:r>
            <a:endParaRPr lang="en-US" dirty="0">
              <a:solidFill>
                <a:srgbClr val="FFFF00"/>
              </a:solidFill>
            </a:endParaRPr>
          </a:p>
        </p:txBody>
      </p:sp>
      <p:pic>
        <p:nvPicPr>
          <p:cNvPr id="7" name="Picture 6"/>
          <p:cNvPicPr preferRelativeResize="0"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4789" y="1173893"/>
            <a:ext cx="7730528" cy="5052851"/>
          </a:xfrm>
          <a:prstGeom prst="rect">
            <a:avLst/>
          </a:prstGeom>
        </p:spPr>
      </p:pic>
      <p:sp>
        <p:nvSpPr>
          <p:cNvPr id="6" name="Oval 5"/>
          <p:cNvSpPr/>
          <p:nvPr/>
        </p:nvSpPr>
        <p:spPr bwMode="auto">
          <a:xfrm>
            <a:off x="8763000" y="4495800"/>
            <a:ext cx="990600" cy="990600"/>
          </a:xfrm>
          <a:prstGeom prst="ellipse">
            <a:avLst/>
          </a:prstGeom>
          <a:noFill/>
          <a:ln w="762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19" charset="0"/>
              <a:ea typeface="ＭＳ Ｐゴシック" pitchFamily="19" charset="-128"/>
              <a:cs typeface="ＭＳ Ｐゴシック" pitchFamily="19" charset="-128"/>
            </a:endParaRPr>
          </a:p>
        </p:txBody>
      </p:sp>
    </p:spTree>
  </p:cSld>
  <p:clrMapOvr>
    <a:masterClrMapping/>
  </p:clrMapOvr>
  <p:transition advClick="0" advTm="4000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2057400" y="228601"/>
            <a:ext cx="7696200" cy="563563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fr" dirty="0">
                <a:solidFill>
                  <a:srgbClr val="FFFF00"/>
                </a:solidFill>
              </a:rPr>
              <a:t>Physique de l’environnement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14399" y="1568995"/>
            <a:ext cx="3765233" cy="31572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450"/>
              </a:spcAft>
            </a:pPr>
            <a:r>
              <a:rPr lang="fr" dirty="0">
                <a:solidFill>
                  <a:schemeClr val="accent1"/>
                </a:solidFill>
              </a:rPr>
              <a:t>Nuages créés dans une grande chambre </a:t>
            </a:r>
            <a:r>
              <a:rPr lang="fr" dirty="0" smtClean="0">
                <a:solidFill>
                  <a:schemeClr val="accent1"/>
                </a:solidFill>
              </a:rPr>
              <a:t>climatique</a:t>
            </a:r>
            <a:endParaRPr lang="en-US" dirty="0" smtClean="0">
              <a:solidFill>
                <a:schemeClr val="accent1"/>
              </a:solidFill>
            </a:endParaRPr>
          </a:p>
          <a:p>
            <a:pPr>
              <a:spcAft>
                <a:spcPts val="600"/>
              </a:spcAft>
            </a:pPr>
            <a:endParaRPr lang="en-US" dirty="0">
              <a:solidFill>
                <a:schemeClr val="accent1"/>
              </a:solidFill>
            </a:endParaRPr>
          </a:p>
          <a:p>
            <a:pPr>
              <a:spcAft>
                <a:spcPts val="600"/>
              </a:spcAft>
            </a:pPr>
            <a:r>
              <a:rPr lang="fr" dirty="0" smtClean="0">
                <a:solidFill>
                  <a:schemeClr val="accent1"/>
                </a:solidFill>
              </a:rPr>
              <a:t>Étude </a:t>
            </a:r>
            <a:r>
              <a:rPr lang="fr" dirty="0">
                <a:solidFill>
                  <a:schemeClr val="accent1"/>
                </a:solidFill>
              </a:rPr>
              <a:t>de l'influence des aérosols naturels et créés par l'homme sur le développement des nuages, au moyen de rayons cosmiques « simulés » par un faisceau du PS </a:t>
            </a:r>
          </a:p>
          <a:p>
            <a:pPr>
              <a:spcAft>
                <a:spcPts val="600"/>
              </a:spcAft>
            </a:pPr>
            <a:r>
              <a:rPr lang="en-US" dirty="0" smtClean="0">
                <a:solidFill>
                  <a:schemeClr val="accent1"/>
                </a:solidFill>
              </a:rPr>
              <a:t> </a:t>
            </a:r>
          </a:p>
          <a:p>
            <a:pPr>
              <a:spcAft>
                <a:spcPts val="600"/>
              </a:spcAft>
            </a:pPr>
            <a:endParaRPr lang="en-US" dirty="0" smtClean="0">
              <a:solidFill>
                <a:schemeClr val="accent1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0600" y="1570865"/>
            <a:ext cx="5607368" cy="37338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920382" y="928817"/>
            <a:ext cx="809292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99CCFF"/>
                </a:solidFill>
              </a:rPr>
              <a:t>CLOUD </a:t>
            </a:r>
            <a:r>
              <a:rPr lang="en-US" dirty="0">
                <a:solidFill>
                  <a:srgbClr val="99CCFF"/>
                </a:solidFill>
              </a:rPr>
              <a:t>- </a:t>
            </a:r>
            <a:r>
              <a:rPr lang="fr" dirty="0">
                <a:solidFill>
                  <a:srgbClr val="99CCFF"/>
                </a:solidFill>
              </a:rPr>
              <a:t>étudie les effets des rayons cosmiques sur la formation des nuages</a:t>
            </a:r>
          </a:p>
          <a:p>
            <a:endParaRPr lang="fr" b="1" dirty="0"/>
          </a:p>
          <a:p>
            <a:endParaRPr lang="de-AT" b="1" dirty="0"/>
          </a:p>
        </p:txBody>
      </p:sp>
      <p:sp>
        <p:nvSpPr>
          <p:cNvPr id="9" name="TextBox 8"/>
          <p:cNvSpPr txBox="1"/>
          <p:nvPr/>
        </p:nvSpPr>
        <p:spPr>
          <a:xfrm>
            <a:off x="876300" y="5029200"/>
            <a:ext cx="10058400" cy="15927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0"/>
              </a:spcAft>
            </a:pPr>
            <a:r>
              <a:rPr lang="fr" dirty="0">
                <a:solidFill>
                  <a:srgbClr val="FF0000"/>
                </a:solidFill>
              </a:rPr>
              <a:t>Résultat notable de CLOUD: </a:t>
            </a:r>
          </a:p>
          <a:p>
            <a:pPr>
              <a:spcAft>
                <a:spcPts val="0"/>
              </a:spcAft>
            </a:pPr>
            <a:endParaRPr lang="fr" sz="750" dirty="0"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fr" dirty="0">
                <a:solidFill>
                  <a:srgbClr val="FF0000"/>
                </a:solidFill>
              </a:rPr>
              <a:t>La formation des nuages était plus importante que ce que l'on pensait pendant l'ère </a:t>
            </a:r>
            <a:r>
              <a:rPr lang="fr" dirty="0" err="1">
                <a:solidFill>
                  <a:srgbClr val="FF0000"/>
                </a:solidFill>
              </a:rPr>
              <a:t>pré-industrielle</a:t>
            </a:r>
            <a:r>
              <a:rPr lang="fr" dirty="0">
                <a:solidFill>
                  <a:srgbClr val="FF0000"/>
                </a:solidFill>
              </a:rPr>
              <a:t>, et elle est influencée par les rayons cosmiques. </a:t>
            </a:r>
          </a:p>
          <a:p>
            <a:pPr>
              <a:spcAft>
                <a:spcPts val="0"/>
              </a:spcAft>
            </a:pPr>
            <a:r>
              <a:rPr lang="fr" dirty="0">
                <a:solidFill>
                  <a:srgbClr val="FF0000"/>
                </a:solidFill>
              </a:rPr>
              <a:t>Ce résultat est important pour réduire les incertitudes dans les modèles climatiques actuels. </a:t>
            </a:r>
          </a:p>
          <a:p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990526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 bwMode="auto">
          <a:xfrm>
            <a:off x="1981200" y="228600"/>
            <a:ext cx="8229600" cy="563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>
              <a:defRPr/>
            </a:pPr>
            <a:endParaRPr lang="en-US" sz="3200" b="1" i="1" kern="0" dirty="0">
              <a:solidFill>
                <a:srgbClr val="000090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 idx="4294967295"/>
          </p:nvPr>
        </p:nvSpPr>
        <p:spPr>
          <a:xfrm>
            <a:off x="1004751" y="417908"/>
            <a:ext cx="7772400" cy="563563"/>
          </a:xfrm>
          <a:prstGeom prst="rect">
            <a:avLst/>
          </a:prstGeom>
        </p:spPr>
        <p:txBody>
          <a:bodyPr/>
          <a:lstStyle/>
          <a:p>
            <a:r>
              <a:rPr lang="fr" dirty="0">
                <a:solidFill>
                  <a:srgbClr val="FFFF00"/>
                </a:solidFill>
              </a:rPr>
              <a:t>Les futurs accélérateurs</a:t>
            </a:r>
            <a:endParaRPr lang="en-GB" dirty="0">
              <a:solidFill>
                <a:srgbClr val="FFFF00"/>
              </a:solidFill>
            </a:endParaRPr>
          </a:p>
        </p:txBody>
      </p:sp>
      <p:sp>
        <p:nvSpPr>
          <p:cNvPr id="13" name="Content Placeholder 4"/>
          <p:cNvSpPr txBox="1">
            <a:spLocks/>
          </p:cNvSpPr>
          <p:nvPr/>
        </p:nvSpPr>
        <p:spPr bwMode="auto">
          <a:xfrm>
            <a:off x="533400" y="981470"/>
            <a:ext cx="5867400" cy="4821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5000"/>
              <a:buFont typeface="Wingdings" charset="2"/>
              <a:buChar char="n"/>
              <a:defRPr sz="2800">
                <a:solidFill>
                  <a:schemeClr val="tx2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Wingdings" charset="2"/>
              <a:buChar char="n"/>
              <a:defRPr sz="2400">
                <a:solidFill>
                  <a:schemeClr val="tx2"/>
                </a:solidFill>
                <a:latin typeface="+mn-lt"/>
                <a:ea typeface="ＭＳ Ｐゴシック" pitchFamily="19" charset="-128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2"/>
                </a:solidFill>
                <a:latin typeface="+mn-lt"/>
                <a:ea typeface="ＭＳ Ｐゴシック" pitchFamily="19" charset="-128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2"/>
                </a:solidFill>
                <a:latin typeface="+mn-lt"/>
                <a:ea typeface="ＭＳ Ｐゴシック" pitchFamily="19" charset="-128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5000"/>
              <a:buChar char="•"/>
              <a:defRPr sz="2000">
                <a:solidFill>
                  <a:schemeClr val="tx2"/>
                </a:solidFill>
                <a:latin typeface="+mn-lt"/>
                <a:ea typeface="ＭＳ Ｐゴシック" pitchFamily="19" charset="-128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5000"/>
              <a:buChar char="•"/>
              <a:defRPr>
                <a:solidFill>
                  <a:schemeClr val="tx2"/>
                </a:solidFill>
                <a:latin typeface="+mn-lt"/>
                <a:ea typeface="ＭＳ Ｐゴシック" pitchFamily="19" charset="-128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5000"/>
              <a:buChar char="•"/>
              <a:defRPr>
                <a:solidFill>
                  <a:schemeClr val="tx2"/>
                </a:solidFill>
                <a:latin typeface="+mn-lt"/>
                <a:ea typeface="ＭＳ Ｐゴシック" pitchFamily="19" charset="-128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5000"/>
              <a:buChar char="•"/>
              <a:defRPr>
                <a:solidFill>
                  <a:schemeClr val="tx2"/>
                </a:solidFill>
                <a:latin typeface="+mn-lt"/>
                <a:ea typeface="ＭＳ Ｐゴシック" pitchFamily="19" charset="-128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5000"/>
              <a:buChar char="•"/>
              <a:defRPr>
                <a:solidFill>
                  <a:schemeClr val="tx2"/>
                </a:solidFill>
                <a:latin typeface="+mn-lt"/>
                <a:ea typeface="ＭＳ Ｐゴシック" pitchFamily="19" charset="-128"/>
              </a:defRPr>
            </a:lvl9pPr>
          </a:lstStyle>
          <a:p>
            <a:pPr marL="0" indent="0">
              <a:spcAft>
                <a:spcPts val="900"/>
              </a:spcAft>
              <a:buClr>
                <a:schemeClr val="accent1"/>
              </a:buClr>
              <a:buSzPct val="100000"/>
              <a:buNone/>
            </a:pPr>
            <a:r>
              <a:rPr lang="fr" sz="1800" kern="0" dirty="0">
                <a:solidFill>
                  <a:schemeClr val="tx2">
                    <a:lumMod val="20000"/>
                    <a:lumOff val="80000"/>
                  </a:schemeClr>
                </a:solidFill>
                <a:latin typeface="Calibri" panose="020F0502020204030204" pitchFamily="34" charset="0"/>
              </a:rPr>
              <a:t>Le LHC et son amélioration en vue d’une plus haute luminosité sont des éléments centraux du programme du CERN pour la ou les prochaines décennies.</a:t>
            </a:r>
            <a:r>
              <a:rPr lang="fr" sz="1800" kern="0" dirty="0">
                <a:solidFill>
                  <a:schemeClr val="accent1"/>
                </a:solidFill>
                <a:latin typeface="Calibri" panose="020F0502020204030204" pitchFamily="34" charset="0"/>
              </a:rPr>
              <a:t/>
            </a:r>
            <a:br>
              <a:rPr lang="fr" sz="1800" kern="0" dirty="0">
                <a:solidFill>
                  <a:schemeClr val="accent1"/>
                </a:solidFill>
                <a:latin typeface="Calibri" panose="020F0502020204030204" pitchFamily="34" charset="0"/>
              </a:rPr>
            </a:br>
            <a:r>
              <a:rPr lang="fr" sz="1800" kern="0" dirty="0">
                <a:solidFill>
                  <a:schemeClr val="accent1"/>
                </a:solidFill>
                <a:latin typeface="Calibri" panose="020F0502020204030204" pitchFamily="34" charset="0"/>
              </a:rPr>
              <a:t>Mais il faut préparer ce qui viendra </a:t>
            </a:r>
            <a:r>
              <a:rPr lang="fr" sz="1800" kern="0" dirty="0" smtClean="0">
                <a:solidFill>
                  <a:schemeClr val="accent1"/>
                </a:solidFill>
                <a:latin typeface="Calibri" panose="020F0502020204030204" pitchFamily="34" charset="0"/>
              </a:rPr>
              <a:t>après</a:t>
            </a:r>
            <a:r>
              <a:rPr lang="en-US" sz="1800" kern="0" dirty="0" smtClean="0">
                <a:solidFill>
                  <a:schemeClr val="accent1"/>
                </a:solidFill>
                <a:latin typeface="Calibri" panose="020F0502020204030204" pitchFamily="34" charset="0"/>
              </a:rPr>
              <a:t>.</a:t>
            </a:r>
          </a:p>
          <a:p>
            <a:pPr marL="0" indent="0">
              <a:spcAft>
                <a:spcPts val="900"/>
              </a:spcAft>
              <a:buClr>
                <a:schemeClr val="accent1"/>
              </a:buClr>
              <a:buSzPct val="100000"/>
              <a:buNone/>
            </a:pPr>
            <a:r>
              <a:rPr lang="fr" sz="1000" kern="0" dirty="0">
                <a:solidFill>
                  <a:schemeClr val="tx2">
                    <a:lumMod val="20000"/>
                    <a:lumOff val="80000"/>
                  </a:schemeClr>
                </a:solidFill>
                <a:latin typeface="Calibri" panose="020F0502020204030204" pitchFamily="34" charset="0"/>
              </a:rPr>
              <a:t/>
            </a:r>
            <a:br>
              <a:rPr lang="fr" sz="1000" kern="0" dirty="0">
                <a:solidFill>
                  <a:schemeClr val="tx2">
                    <a:lumMod val="20000"/>
                    <a:lumOff val="80000"/>
                  </a:schemeClr>
                </a:solidFill>
                <a:latin typeface="Calibri" panose="020F0502020204030204" pitchFamily="34" charset="0"/>
              </a:rPr>
            </a:br>
            <a:r>
              <a:rPr lang="fr" sz="1800" kern="0" dirty="0">
                <a:solidFill>
                  <a:schemeClr val="accent1"/>
                </a:solidFill>
                <a:latin typeface="Calibri" panose="020F0502020204030204" pitchFamily="34" charset="0"/>
              </a:rPr>
              <a:t>Suite à la mise à jour de la stratégie européenne pour la physique des particules en juin 2020, poursuivez avec deux études</a:t>
            </a:r>
            <a:r>
              <a:rPr lang="fr" sz="1800" kern="0" dirty="0" smtClean="0">
                <a:solidFill>
                  <a:schemeClr val="accent1"/>
                </a:solidFill>
                <a:latin typeface="Calibri" panose="020F0502020204030204" pitchFamily="34" charset="0"/>
              </a:rPr>
              <a:t>:</a:t>
            </a:r>
            <a:endParaRPr lang="en-US" sz="1800" kern="0" dirty="0" smtClean="0">
              <a:solidFill>
                <a:schemeClr val="accent1"/>
              </a:solidFill>
              <a:latin typeface="Calibri" panose="020F0502020204030204" pitchFamily="34" charset="0"/>
            </a:endParaRPr>
          </a:p>
          <a:p>
            <a:pPr>
              <a:spcAft>
                <a:spcPts val="1200"/>
              </a:spcAft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</a:pPr>
            <a:r>
              <a:rPr lang="fr" sz="1800" kern="0" dirty="0" smtClean="0">
                <a:solidFill>
                  <a:srgbClr val="FFFF00"/>
                </a:solidFill>
                <a:latin typeface="Calibri" panose="020F0502020204030204" pitchFamily="34" charset="0"/>
              </a:rPr>
              <a:t>FCC </a:t>
            </a:r>
            <a:r>
              <a:rPr lang="fr" sz="1800" kern="0" dirty="0">
                <a:solidFill>
                  <a:srgbClr val="FFFF00"/>
                </a:solidFill>
                <a:latin typeface="Calibri" panose="020F0502020204030204" pitchFamily="34" charset="0"/>
              </a:rPr>
              <a:t>- Futur accélérateur circulaire </a:t>
            </a:r>
            <a:r>
              <a:rPr lang="en-US" sz="1800" kern="0" dirty="0">
                <a:solidFill>
                  <a:schemeClr val="accent1"/>
                </a:solidFill>
                <a:latin typeface="Calibri" panose="020F0502020204030204" pitchFamily="34" charset="0"/>
              </a:rPr>
              <a:t/>
            </a:r>
            <a:br>
              <a:rPr lang="en-US" sz="1800" kern="0" dirty="0">
                <a:solidFill>
                  <a:schemeClr val="accent1"/>
                </a:solidFill>
                <a:latin typeface="Calibri" panose="020F0502020204030204" pitchFamily="34" charset="0"/>
              </a:rPr>
            </a:br>
            <a:r>
              <a:rPr lang="en-GB" sz="1800" kern="0" dirty="0" err="1" smtClean="0">
                <a:solidFill>
                  <a:schemeClr val="tx2">
                    <a:lumMod val="20000"/>
                    <a:lumOff val="80000"/>
                  </a:schemeClr>
                </a:solidFill>
                <a:latin typeface="Calibri" panose="020F0502020204030204" pitchFamily="34" charset="0"/>
              </a:rPr>
              <a:t>É</a:t>
            </a:r>
            <a:r>
              <a:rPr lang="fr" sz="1800" kern="0" dirty="0" err="1" smtClean="0">
                <a:solidFill>
                  <a:schemeClr val="tx2">
                    <a:lumMod val="20000"/>
                    <a:lumOff val="80000"/>
                  </a:schemeClr>
                </a:solidFill>
                <a:latin typeface="Calibri" panose="020F0502020204030204" pitchFamily="34" charset="0"/>
              </a:rPr>
              <a:t>tude</a:t>
            </a:r>
            <a:r>
              <a:rPr lang="fr" sz="1800" kern="0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Calibri" panose="020F0502020204030204" pitchFamily="34" charset="0"/>
              </a:rPr>
              <a:t> </a:t>
            </a:r>
            <a:r>
              <a:rPr lang="en-US" sz="1800" kern="0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Calibri" panose="020F0502020204030204" pitchFamily="34" charset="0"/>
              </a:rPr>
              <a:t>de </a:t>
            </a:r>
            <a:r>
              <a:rPr lang="en-US" sz="1800" kern="0" dirty="0" err="1" smtClean="0">
                <a:solidFill>
                  <a:schemeClr val="tx2">
                    <a:lumMod val="20000"/>
                    <a:lumOff val="80000"/>
                  </a:schemeClr>
                </a:solidFill>
                <a:latin typeface="Calibri" panose="020F0502020204030204" pitchFamily="34" charset="0"/>
              </a:rPr>
              <a:t>faisabilit</a:t>
            </a:r>
            <a:r>
              <a:rPr lang="fr" sz="1800" kern="0" dirty="0" err="1">
                <a:solidFill>
                  <a:srgbClr val="99CCFF"/>
                </a:solidFill>
                <a:latin typeface="Calibri" panose="020F0502020204030204" pitchFamily="34" charset="0"/>
              </a:rPr>
              <a:t>é</a:t>
            </a:r>
            <a:r>
              <a:rPr lang="en-US" sz="1800" kern="0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Calibri" panose="020F0502020204030204" pitchFamily="34" charset="0"/>
              </a:rPr>
              <a:t> </a:t>
            </a:r>
            <a:r>
              <a:rPr lang="fr" sz="1800" kern="0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Calibri" panose="020F0502020204030204" pitchFamily="34" charset="0"/>
              </a:rPr>
              <a:t>sur </a:t>
            </a:r>
            <a:r>
              <a:rPr lang="fr" sz="1800" kern="0" dirty="0">
                <a:solidFill>
                  <a:schemeClr val="tx2">
                    <a:lumMod val="20000"/>
                    <a:lumOff val="80000"/>
                  </a:schemeClr>
                </a:solidFill>
                <a:latin typeface="Calibri" panose="020F0502020204030204" pitchFamily="34" charset="0"/>
              </a:rPr>
              <a:t>une machine de 100 km de circonférence </a:t>
            </a:r>
            <a:br>
              <a:rPr lang="fr" sz="1800" kern="0" dirty="0">
                <a:solidFill>
                  <a:schemeClr val="tx2">
                    <a:lumMod val="20000"/>
                    <a:lumOff val="80000"/>
                  </a:schemeClr>
                </a:solidFill>
                <a:latin typeface="Calibri" panose="020F0502020204030204" pitchFamily="34" charset="0"/>
              </a:rPr>
            </a:br>
            <a:r>
              <a:rPr lang="en-GB" sz="1800" kern="0" dirty="0" err="1" smtClean="0">
                <a:solidFill>
                  <a:schemeClr val="tx2">
                    <a:lumMod val="20000"/>
                    <a:lumOff val="80000"/>
                  </a:schemeClr>
                </a:solidFill>
                <a:latin typeface="Calibri" panose="020F0502020204030204" pitchFamily="34" charset="0"/>
              </a:rPr>
              <a:t>Éventuellement</a:t>
            </a:r>
            <a:r>
              <a:rPr lang="en-GB" sz="1800" kern="0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Calibri" panose="020F0502020204030204" pitchFamily="34" charset="0"/>
              </a:rPr>
              <a:t> </a:t>
            </a:r>
            <a:r>
              <a:rPr lang="fr" sz="1800" kern="0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Calibri" panose="020F0502020204030204" pitchFamily="34" charset="0"/>
              </a:rPr>
              <a:t>pour </a:t>
            </a:r>
            <a:r>
              <a:rPr lang="en-US" sz="1800" kern="0" dirty="0" err="1" smtClean="0">
                <a:solidFill>
                  <a:schemeClr val="tx2">
                    <a:lumMod val="20000"/>
                    <a:lumOff val="80000"/>
                  </a:schemeClr>
                </a:solidFill>
                <a:latin typeface="Calibri" panose="020F0502020204030204" pitchFamily="34" charset="0"/>
              </a:rPr>
              <a:t>une</a:t>
            </a:r>
            <a:r>
              <a:rPr lang="en-US" sz="1800" kern="0" dirty="0">
                <a:solidFill>
                  <a:schemeClr val="tx2">
                    <a:lumMod val="20000"/>
                    <a:lumOff val="80000"/>
                  </a:schemeClr>
                </a:solidFill>
                <a:latin typeface="Calibri" panose="020F0502020204030204" pitchFamily="34" charset="0"/>
              </a:rPr>
              <a:t> </a:t>
            </a:r>
            <a:r>
              <a:rPr lang="en-US" sz="1800" kern="0" dirty="0" err="1">
                <a:solidFill>
                  <a:schemeClr val="tx2">
                    <a:lumMod val="20000"/>
                    <a:lumOff val="80000"/>
                  </a:schemeClr>
                </a:solidFill>
                <a:latin typeface="Calibri" panose="020F0502020204030204" pitchFamily="34" charset="0"/>
              </a:rPr>
              <a:t>collisioneur</a:t>
            </a:r>
            <a:r>
              <a:rPr lang="en-US" sz="1800" kern="0" dirty="0">
                <a:solidFill>
                  <a:schemeClr val="tx2">
                    <a:lumMod val="20000"/>
                    <a:lumOff val="80000"/>
                  </a:schemeClr>
                </a:solidFill>
                <a:latin typeface="Calibri" panose="020F0502020204030204" pitchFamily="34" charset="0"/>
              </a:rPr>
              <a:t> </a:t>
            </a:r>
            <a:r>
              <a:rPr lang="en-US" sz="1800" kern="0" dirty="0" err="1">
                <a:solidFill>
                  <a:schemeClr val="tx2">
                    <a:lumMod val="20000"/>
                    <a:lumOff val="80000"/>
                  </a:schemeClr>
                </a:solidFill>
                <a:latin typeface="Calibri" panose="020F0502020204030204" pitchFamily="34" charset="0"/>
              </a:rPr>
              <a:t>e</a:t>
            </a:r>
            <a:r>
              <a:rPr lang="en-US" sz="1800" kern="0" baseline="30000" dirty="0" err="1">
                <a:solidFill>
                  <a:schemeClr val="tx2">
                    <a:lumMod val="20000"/>
                    <a:lumOff val="80000"/>
                  </a:schemeClr>
                </a:solidFill>
                <a:latin typeface="Calibri" panose="020F0502020204030204" pitchFamily="34" charset="0"/>
              </a:rPr>
              <a:t>+</a:t>
            </a:r>
            <a:r>
              <a:rPr lang="en-US" sz="1800" kern="0" dirty="0" err="1">
                <a:solidFill>
                  <a:schemeClr val="tx2">
                    <a:lumMod val="20000"/>
                    <a:lumOff val="80000"/>
                  </a:schemeClr>
                </a:solidFill>
                <a:latin typeface="Calibri" panose="020F0502020204030204" pitchFamily="34" charset="0"/>
              </a:rPr>
              <a:t>e</a:t>
            </a:r>
            <a:r>
              <a:rPr lang="en-US" sz="1800" kern="0" baseline="30000" dirty="0">
                <a:solidFill>
                  <a:schemeClr val="tx2">
                    <a:lumMod val="20000"/>
                    <a:lumOff val="80000"/>
                  </a:schemeClr>
                </a:solidFill>
                <a:latin typeface="Calibri" panose="020F0502020204030204" pitchFamily="34" charset="0"/>
              </a:rPr>
              <a:t>-</a:t>
            </a:r>
            <a:r>
              <a:rPr lang="en-US" sz="1800" kern="0" dirty="0">
                <a:solidFill>
                  <a:schemeClr val="tx2">
                    <a:lumMod val="20000"/>
                    <a:lumOff val="80000"/>
                  </a:schemeClr>
                </a:solidFill>
                <a:latin typeface="Calibri" panose="020F0502020204030204" pitchFamily="34" charset="0"/>
              </a:rPr>
              <a:t> de premier </a:t>
            </a:r>
            <a:r>
              <a:rPr lang="fr" sz="1800" kern="0" dirty="0" err="1">
                <a:solidFill>
                  <a:schemeClr val="tx2">
                    <a:lumMod val="20000"/>
                    <a:lumOff val="80000"/>
                  </a:schemeClr>
                </a:solidFill>
                <a:latin typeface="Calibri" panose="020F0502020204030204" pitchFamily="34" charset="0"/>
              </a:rPr>
              <a:t>é</a:t>
            </a:r>
            <a:r>
              <a:rPr lang="en-US" sz="1800" kern="0" dirty="0">
                <a:solidFill>
                  <a:schemeClr val="tx2">
                    <a:lumMod val="20000"/>
                    <a:lumOff val="80000"/>
                  </a:schemeClr>
                </a:solidFill>
                <a:latin typeface="Calibri" panose="020F0502020204030204" pitchFamily="34" charset="0"/>
              </a:rPr>
              <a:t>tape (90-365 GeV, </a:t>
            </a:r>
            <a:r>
              <a:rPr lang="en-US" sz="1800" kern="0" dirty="0" err="1">
                <a:solidFill>
                  <a:schemeClr val="tx2">
                    <a:lumMod val="20000"/>
                    <a:lumOff val="80000"/>
                  </a:schemeClr>
                </a:solidFill>
                <a:latin typeface="Calibri" panose="020F0502020204030204" pitchFamily="34" charset="0"/>
              </a:rPr>
              <a:t>usine</a:t>
            </a:r>
            <a:r>
              <a:rPr lang="en-US" sz="1800" kern="0" dirty="0">
                <a:solidFill>
                  <a:schemeClr val="tx2">
                    <a:lumMod val="20000"/>
                    <a:lumOff val="80000"/>
                  </a:schemeClr>
                </a:solidFill>
                <a:latin typeface="Calibri" panose="020F0502020204030204" pitchFamily="34" charset="0"/>
              </a:rPr>
              <a:t> de Higgs</a:t>
            </a:r>
            <a:r>
              <a:rPr lang="en-US" sz="1800" kern="0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Calibri" panose="020F0502020204030204" pitchFamily="34" charset="0"/>
              </a:rPr>
              <a:t>) et </a:t>
            </a:r>
            <a:r>
              <a:rPr lang="en-US" sz="1800" kern="0" dirty="0" err="1" smtClean="0">
                <a:solidFill>
                  <a:schemeClr val="tx2">
                    <a:lumMod val="20000"/>
                    <a:lumOff val="80000"/>
                  </a:schemeClr>
                </a:solidFill>
                <a:latin typeface="Calibri" panose="020F0502020204030204" pitchFamily="34" charset="0"/>
              </a:rPr>
              <a:t>suivi</a:t>
            </a:r>
            <a:r>
              <a:rPr lang="en-US" sz="1800" kern="0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Calibri" panose="020F0502020204030204" pitchFamily="34" charset="0"/>
              </a:rPr>
              <a:t> par </a:t>
            </a:r>
            <a:r>
              <a:rPr lang="en-US" sz="1800" kern="0" dirty="0" err="1" smtClean="0">
                <a:solidFill>
                  <a:schemeClr val="tx2">
                    <a:lumMod val="20000"/>
                    <a:lumOff val="80000"/>
                  </a:schemeClr>
                </a:solidFill>
                <a:latin typeface="Calibri" panose="020F0502020204030204" pitchFamily="34" charset="0"/>
              </a:rPr>
              <a:t>une</a:t>
            </a:r>
            <a:r>
              <a:rPr lang="en-US" sz="1800" kern="0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Calibri" panose="020F0502020204030204" pitchFamily="34" charset="0"/>
              </a:rPr>
              <a:t> </a:t>
            </a:r>
            <a:r>
              <a:rPr lang="en-US" sz="1800" kern="0" dirty="0" err="1" smtClean="0">
                <a:solidFill>
                  <a:schemeClr val="tx2">
                    <a:lumMod val="20000"/>
                    <a:lumOff val="80000"/>
                  </a:schemeClr>
                </a:solidFill>
                <a:latin typeface="Calibri" panose="020F0502020204030204" pitchFamily="34" charset="0"/>
              </a:rPr>
              <a:t>collisioneur</a:t>
            </a:r>
            <a:r>
              <a:rPr lang="en-US" sz="1800" kern="0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Calibri" panose="020F0502020204030204" pitchFamily="34" charset="0"/>
              </a:rPr>
              <a:t> </a:t>
            </a:r>
            <a:r>
              <a:rPr lang="fr" sz="1800" kern="0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Calibri" panose="020F0502020204030204" pitchFamily="34" charset="0"/>
              </a:rPr>
              <a:t>pp </a:t>
            </a:r>
            <a:r>
              <a:rPr lang="fr" sz="1800" kern="0" dirty="0">
                <a:solidFill>
                  <a:schemeClr val="tx2">
                    <a:lumMod val="20000"/>
                    <a:lumOff val="80000"/>
                  </a:schemeClr>
                </a:solidFill>
                <a:latin typeface="Calibri" panose="020F0502020204030204" pitchFamily="34" charset="0"/>
              </a:rPr>
              <a:t>à </a:t>
            </a:r>
            <a:r>
              <a:rPr lang="en-US" sz="1800" kern="0" dirty="0">
                <a:solidFill>
                  <a:schemeClr val="tx2">
                    <a:lumMod val="20000"/>
                    <a:lumOff val="80000"/>
                  </a:schemeClr>
                </a:solidFill>
                <a:latin typeface="Calibri" panose="020F0502020204030204" pitchFamily="34" charset="0"/>
              </a:rPr>
              <a:t>&gt;</a:t>
            </a:r>
            <a:r>
              <a:rPr lang="fr" sz="1800" kern="0" dirty="0">
                <a:solidFill>
                  <a:schemeClr val="tx2">
                    <a:lumMod val="20000"/>
                    <a:lumOff val="80000"/>
                  </a:schemeClr>
                </a:solidFill>
                <a:latin typeface="Calibri" panose="020F0502020204030204" pitchFamily="34" charset="0"/>
              </a:rPr>
              <a:t>100 </a:t>
            </a:r>
            <a:r>
              <a:rPr lang="fr" sz="1800" kern="0" dirty="0" err="1">
                <a:solidFill>
                  <a:schemeClr val="tx2">
                    <a:lumMod val="20000"/>
                    <a:lumOff val="80000"/>
                  </a:schemeClr>
                </a:solidFill>
                <a:latin typeface="Calibri" panose="020F0502020204030204" pitchFamily="34" charset="0"/>
              </a:rPr>
              <a:t>TeV</a:t>
            </a:r>
            <a:endParaRPr lang="en-US" sz="1800" kern="0" dirty="0">
              <a:solidFill>
                <a:schemeClr val="tx2">
                  <a:lumMod val="20000"/>
                  <a:lumOff val="80000"/>
                </a:schemeClr>
              </a:solidFill>
              <a:latin typeface="Calibri" panose="020F0502020204030204" pitchFamily="34" charset="0"/>
            </a:endParaRPr>
          </a:p>
          <a:p>
            <a:pPr>
              <a:spcAft>
                <a:spcPts val="1200"/>
              </a:spcAft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</a:pPr>
            <a:r>
              <a:rPr lang="fr" sz="1800" kern="0" dirty="0" smtClean="0">
                <a:solidFill>
                  <a:srgbClr val="FFFF00"/>
                </a:solidFill>
                <a:latin typeface="Calibri" panose="020F0502020204030204" pitchFamily="34" charset="0"/>
              </a:rPr>
              <a:t>La </a:t>
            </a:r>
            <a:r>
              <a:rPr lang="fr" sz="1800" kern="0" dirty="0">
                <a:solidFill>
                  <a:srgbClr val="FFFF00"/>
                </a:solidFill>
                <a:latin typeface="Calibri" panose="020F0502020204030204" pitchFamily="34" charset="0"/>
              </a:rPr>
              <a:t>physique au-delà des </a:t>
            </a:r>
            <a:r>
              <a:rPr lang="fr" sz="1800" kern="0" dirty="0" smtClean="0">
                <a:solidFill>
                  <a:srgbClr val="FFFF00"/>
                </a:solidFill>
                <a:latin typeface="Calibri" panose="020F0502020204030204" pitchFamily="34" charset="0"/>
              </a:rPr>
              <a:t>collisionneurs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None/>
            </a:pPr>
            <a:r>
              <a:rPr lang="en-US" sz="1800" kern="0" dirty="0" smtClean="0">
                <a:solidFill>
                  <a:schemeClr val="accent1"/>
                </a:solidFill>
                <a:latin typeface="Calibri" panose="020F0502020204030204" pitchFamily="34" charset="0"/>
              </a:rPr>
              <a:t>       </a:t>
            </a:r>
            <a:r>
              <a:rPr lang="en-GB" sz="1800" kern="0" dirty="0" err="1" smtClean="0">
                <a:solidFill>
                  <a:srgbClr val="99CCFF"/>
                </a:solidFill>
                <a:latin typeface="Calibri" panose="020F0502020204030204" pitchFamily="34" charset="0"/>
              </a:rPr>
              <a:t>É</a:t>
            </a:r>
            <a:r>
              <a:rPr lang="fr" sz="1800" kern="0" dirty="0" err="1" smtClean="0">
                <a:solidFill>
                  <a:srgbClr val="99CCFF"/>
                </a:solidFill>
                <a:latin typeface="Calibri" panose="020F0502020204030204" pitchFamily="34" charset="0"/>
              </a:rPr>
              <a:t>tude</a:t>
            </a:r>
            <a:r>
              <a:rPr lang="fr" sz="1800" kern="0" dirty="0" smtClean="0">
                <a:solidFill>
                  <a:srgbClr val="99CCFF"/>
                </a:solidFill>
                <a:latin typeface="Calibri" panose="020F0502020204030204" pitchFamily="34" charset="0"/>
              </a:rPr>
              <a:t> qui explore les perspectives possibles en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None/>
            </a:pPr>
            <a:r>
              <a:rPr lang="fr" sz="1800" kern="0" dirty="0" smtClean="0">
                <a:solidFill>
                  <a:srgbClr val="99CCFF"/>
                </a:solidFill>
                <a:latin typeface="Calibri" panose="020F0502020204030204" pitchFamily="34" charset="0"/>
              </a:rPr>
              <a:t>       </a:t>
            </a:r>
            <a:r>
              <a:rPr lang="fr" sz="1800" kern="0" dirty="0">
                <a:solidFill>
                  <a:srgbClr val="99CCFF"/>
                </a:solidFill>
                <a:latin typeface="Calibri" panose="020F0502020204030204" pitchFamily="34" charset="0"/>
              </a:rPr>
              <a:t>utilisant les parties hors collisionneurs du complexe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None/>
            </a:pPr>
            <a:r>
              <a:rPr lang="fr" sz="1800" kern="0" dirty="0">
                <a:solidFill>
                  <a:srgbClr val="99CCFF"/>
                </a:solidFill>
                <a:latin typeface="Calibri" panose="020F0502020204030204" pitchFamily="34" charset="0"/>
              </a:rPr>
              <a:t>      d'accélérateurs du CERN </a:t>
            </a:r>
            <a:endParaRPr lang="en-US" sz="1800" kern="0" dirty="0" smtClean="0">
              <a:solidFill>
                <a:srgbClr val="99CCFF"/>
              </a:solidFill>
              <a:latin typeface="Calibri" panose="020F0502020204030204" pitchFamily="34" charset="0"/>
            </a:endParaRPr>
          </a:p>
          <a:p>
            <a:pPr marL="0" indent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None/>
            </a:pPr>
            <a:endParaRPr lang="fr" sz="1000" kern="0" dirty="0">
              <a:solidFill>
                <a:srgbClr val="99CCFF"/>
              </a:solidFill>
              <a:latin typeface="Calibri" panose="020F0502020204030204" pitchFamily="34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7000" y="1752600"/>
            <a:ext cx="5549334" cy="3657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48627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xmlns="" id="{EEA57F81-F423-8644-BEA4-6567E1B9954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800" y="821730"/>
            <a:ext cx="8460000" cy="5796666"/>
          </a:xfrm>
          <a:prstGeom prst="rect">
            <a:avLst/>
          </a:prstGeom>
        </p:spPr>
      </p:pic>
      <p:sp>
        <p:nvSpPr>
          <p:cNvPr id="5" name="Title 1"/>
          <p:cNvSpPr txBox="1">
            <a:spLocks/>
          </p:cNvSpPr>
          <p:nvPr/>
        </p:nvSpPr>
        <p:spPr bwMode="auto">
          <a:xfrm>
            <a:off x="1676400" y="149823"/>
            <a:ext cx="9982200" cy="563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fr" sz="3200" kern="0">
                <a:solidFill>
                  <a:srgbClr val="FFFF00"/>
                </a:solidFill>
              </a:rPr>
              <a:t>Le CERN attire des scientifiques du monde entier </a:t>
            </a:r>
            <a:endParaRPr lang="fr" sz="3200" kern="0" dirty="0">
              <a:solidFill>
                <a:srgbClr val="FFFF00"/>
              </a:solidFill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5486400" y="1295400"/>
            <a:ext cx="4814138" cy="461665"/>
            <a:chOff x="5410200" y="1752600"/>
            <a:chExt cx="4814138" cy="461665"/>
          </a:xfrm>
        </p:grpSpPr>
        <p:sp>
          <p:nvSpPr>
            <p:cNvPr id="8" name="Rectangle 7"/>
            <p:cNvSpPr/>
            <p:nvPr/>
          </p:nvSpPr>
          <p:spPr bwMode="auto">
            <a:xfrm>
              <a:off x="5410200" y="1752600"/>
              <a:ext cx="4814138" cy="461665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eaLnBrk="0" hangingPunct="0"/>
              <a:endParaRPr lang="en-US" sz="2400">
                <a:latin typeface="Arial" pitchFamily="19" charset="0"/>
                <a:ea typeface="ＭＳ Ｐゴシック" pitchFamily="19" charset="-128"/>
                <a:cs typeface="ＭＳ Ｐゴシック" pitchFamily="19" charset="-128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5638800" y="1790342"/>
              <a:ext cx="456112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 smtClean="0">
                  <a:solidFill>
                    <a:srgbClr val="FF0000"/>
                  </a:solidFill>
                </a:rPr>
                <a:t>~</a:t>
              </a:r>
              <a:r>
                <a:rPr lang="fr" sz="2000" dirty="0" smtClean="0">
                  <a:solidFill>
                    <a:srgbClr val="FF0000"/>
                  </a:solidFill>
                </a:rPr>
                <a:t> 1</a:t>
              </a:r>
              <a:r>
                <a:rPr lang="en-US" sz="2000" dirty="0" smtClean="0">
                  <a:solidFill>
                    <a:srgbClr val="FF0000"/>
                  </a:solidFill>
                </a:rPr>
                <a:t>2</a:t>
              </a:r>
              <a:r>
                <a:rPr lang="fr" sz="2000" dirty="0">
                  <a:solidFill>
                    <a:srgbClr val="FF0000"/>
                  </a:solidFill>
                </a:rPr>
                <a:t> </a:t>
              </a:r>
              <a:r>
                <a:rPr lang="en-US" sz="2000" dirty="0" smtClean="0">
                  <a:solidFill>
                    <a:srgbClr val="FF0000"/>
                  </a:solidFill>
                </a:rPr>
                <a:t>5</a:t>
              </a:r>
              <a:r>
                <a:rPr lang="fr" sz="2000" dirty="0" smtClean="0">
                  <a:solidFill>
                    <a:srgbClr val="FF0000"/>
                  </a:solidFill>
                </a:rPr>
                <a:t>00 </a:t>
              </a:r>
              <a:r>
                <a:rPr lang="fr" sz="2000" dirty="0">
                  <a:solidFill>
                    <a:srgbClr val="FF0000"/>
                  </a:solidFill>
                </a:rPr>
                <a:t>utilisateurs de </a:t>
              </a:r>
              <a:r>
                <a:rPr lang="en-US" sz="2000" smtClean="0">
                  <a:solidFill>
                    <a:srgbClr val="FF0000"/>
                  </a:solidFill>
                </a:rPr>
                <a:t>116</a:t>
              </a:r>
              <a:r>
                <a:rPr lang="fr" sz="2000" smtClean="0">
                  <a:solidFill>
                    <a:srgbClr val="FF0000"/>
                  </a:solidFill>
                </a:rPr>
                <a:t> </a:t>
              </a:r>
              <a:r>
                <a:rPr lang="en-US" sz="2000" dirty="0" err="1" smtClean="0">
                  <a:solidFill>
                    <a:srgbClr val="FF0000"/>
                  </a:solidFill>
                </a:rPr>
                <a:t>nationalit</a:t>
              </a:r>
              <a:r>
                <a:rPr lang="fr" sz="2000" dirty="0" err="1">
                  <a:solidFill>
                    <a:srgbClr val="FF0000"/>
                  </a:solidFill>
                </a:rPr>
                <a:t>é</a:t>
              </a:r>
              <a:endParaRPr lang="en-US" sz="2000" dirty="0">
                <a:solidFill>
                  <a:srgbClr val="FF0000"/>
                </a:solidFill>
              </a:endParaRPr>
            </a:p>
          </p:txBody>
        </p:sp>
      </p:grpSp>
      <p:pic>
        <p:nvPicPr>
          <p:cNvPr id="11" name="Picture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95726" y="3276600"/>
            <a:ext cx="5740400" cy="33417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17610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>
            <a:spLocks noGrp="1"/>
          </p:cNvSpPr>
          <p:nvPr>
            <p:ph type="title"/>
          </p:nvPr>
        </p:nvSpPr>
        <p:spPr bwMode="auto">
          <a:xfrm>
            <a:off x="581025" y="144464"/>
            <a:ext cx="11029949" cy="762000"/>
          </a:xfrm>
        </p:spPr>
        <p:txBody>
          <a:bodyPr/>
          <a:lstStyle/>
          <a:p>
            <a:pPr>
              <a:defRPr/>
            </a:pPr>
            <a:r>
              <a:rPr lang="en-US" dirty="0">
                <a:solidFill>
                  <a:srgbClr val="FFFF00"/>
                </a:solidFill>
              </a:rPr>
              <a:t>La mission du CERN </a:t>
            </a:r>
            <a:r>
              <a:rPr lang="en-US" dirty="0" err="1">
                <a:solidFill>
                  <a:srgbClr val="FFFF00"/>
                </a:solidFill>
              </a:rPr>
              <a:t>va</a:t>
            </a:r>
            <a:r>
              <a:rPr lang="en-US" dirty="0">
                <a:solidFill>
                  <a:srgbClr val="FFFF00"/>
                </a:solidFill>
              </a:rPr>
              <a:t> au-</a:t>
            </a:r>
            <a:r>
              <a:rPr lang="en-US" dirty="0" err="1">
                <a:solidFill>
                  <a:srgbClr val="FFFF00"/>
                </a:solidFill>
              </a:rPr>
              <a:t>delà</a:t>
            </a:r>
            <a:r>
              <a:rPr lang="en-US" dirty="0">
                <a:solidFill>
                  <a:srgbClr val="FFFF00"/>
                </a:solidFill>
              </a:rPr>
              <a:t> de la science</a:t>
            </a:r>
            <a:endParaRPr lang="en-GB" dirty="0">
              <a:solidFill>
                <a:srgbClr val="FFFF00"/>
              </a:solidFill>
            </a:endParaRP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 bwMode="auto">
          <a:xfrm>
            <a:off x="3485227" y="6350850"/>
            <a:ext cx="717545" cy="303600"/>
          </a:xfrm>
        </p:spPr>
        <p:txBody>
          <a:bodyPr/>
          <a:lstStyle/>
          <a:p>
            <a:pPr>
              <a:defRPr/>
            </a:pPr>
            <a:fld id="{23793A62-AA7E-5A4D-A43E-DF1B3593C4E5}" type="datetime1">
              <a:rPr lang="en-US"/>
              <a:t>9/13/21</a:t>
            </a:fld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3983" y="906464"/>
            <a:ext cx="9404034" cy="52897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69036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m="http://schemas.openxmlformats.org/officeDocument/2006/math" xmlns:w="http://schemas.openxmlformats.org/wordprocessingml/2006/main"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74904"/>
            <a:ext cx="11380810" cy="1084261"/>
          </a:xfrm>
        </p:spPr>
        <p:txBody>
          <a:bodyPr/>
          <a:lstStyle/>
          <a:p>
            <a:pPr>
              <a:defRPr/>
            </a:pPr>
            <a:r>
              <a:rPr lang="en-GB" sz="3600" dirty="0" err="1">
                <a:solidFill>
                  <a:srgbClr val="FFFF00"/>
                </a:solidFill>
                <a:ea typeface="+mj-ea"/>
                <a:cs typeface="+mj-cs"/>
              </a:rPr>
              <a:t>Exemples</a:t>
            </a:r>
            <a:r>
              <a:rPr lang="en-GB" sz="3600" dirty="0">
                <a:solidFill>
                  <a:srgbClr val="FFFF00"/>
                </a:solidFill>
                <a:ea typeface="+mj-ea"/>
                <a:cs typeface="+mj-cs"/>
              </a:rPr>
              <a:t> de technologies du CERN </a:t>
            </a:r>
            <a:r>
              <a:rPr lang="en-GB" sz="3600" dirty="0" err="1">
                <a:solidFill>
                  <a:srgbClr val="FFFF00"/>
                </a:solidFill>
                <a:ea typeface="+mj-ea"/>
                <a:cs typeface="+mj-cs"/>
              </a:rPr>
              <a:t>ayant</a:t>
            </a:r>
            <a:r>
              <a:rPr lang="en-GB" sz="3600" dirty="0">
                <a:solidFill>
                  <a:srgbClr val="FFFF00"/>
                </a:solidFill>
                <a:ea typeface="+mj-ea"/>
                <a:cs typeface="+mj-cs"/>
              </a:rPr>
              <a:t> un impact </a:t>
            </a:r>
            <a:r>
              <a:rPr lang="en-GB" sz="3600" dirty="0" err="1">
                <a:solidFill>
                  <a:srgbClr val="FFFF00"/>
                </a:solidFill>
                <a:ea typeface="+mj-ea"/>
                <a:cs typeface="+mj-cs"/>
              </a:rPr>
              <a:t>positif</a:t>
            </a:r>
            <a:r>
              <a:rPr lang="en-GB" sz="3600" dirty="0">
                <a:solidFill>
                  <a:srgbClr val="FFFF00"/>
                </a:solidFill>
                <a:ea typeface="+mj-ea"/>
                <a:cs typeface="+mj-cs"/>
              </a:rPr>
              <a:t> sur la </a:t>
            </a:r>
            <a:r>
              <a:rPr lang="en-GB" sz="3600" dirty="0" err="1">
                <a:solidFill>
                  <a:srgbClr val="FFFF00"/>
                </a:solidFill>
                <a:ea typeface="+mj-ea"/>
                <a:cs typeface="+mj-cs"/>
              </a:rPr>
              <a:t>société</a:t>
            </a:r>
            <a:endParaRPr dirty="0">
              <a:solidFill>
                <a:srgbClr val="FFFF00"/>
              </a:solidFill>
            </a:endParaRPr>
          </a:p>
        </p:txBody>
      </p:sp>
      <p:sp>
        <p:nvSpPr>
          <p:cNvPr id="5" name="Text Placeholder 2"/>
          <p:cNvSpPr>
            <a:spLocks noGrp="1"/>
          </p:cNvSpPr>
          <p:nvPr>
            <p:ph type="body" idx="15"/>
          </p:nvPr>
        </p:nvSpPr>
        <p:spPr bwMode="auto">
          <a:xfrm>
            <a:off x="3299697" y="1609847"/>
            <a:ext cx="2853923" cy="1779049"/>
          </a:xfrm>
        </p:spPr>
        <p:txBody>
          <a:bodyPr/>
          <a:lstStyle/>
          <a:p>
            <a:pPr>
              <a:defRPr/>
            </a:pPr>
            <a:r>
              <a:rPr lang="en-GB" sz="2000" dirty="0"/>
              <a:t>Le CERN </a:t>
            </a:r>
            <a:r>
              <a:rPr lang="en-GB" sz="2000" dirty="0" err="1"/>
              <a:t>s'est</a:t>
            </a:r>
            <a:r>
              <a:rPr lang="en-GB" sz="2000" dirty="0"/>
              <a:t> </a:t>
            </a:r>
            <a:r>
              <a:rPr lang="en-GB" sz="2000" dirty="0" err="1"/>
              <a:t>associé</a:t>
            </a:r>
            <a:r>
              <a:rPr lang="en-GB" sz="2000" dirty="0"/>
              <a:t> </a:t>
            </a:r>
            <a:r>
              <a:rPr lang="en-GB" sz="2000" dirty="0" err="1"/>
              <a:t>à</a:t>
            </a:r>
            <a:r>
              <a:rPr lang="en-GB" sz="2000" dirty="0"/>
              <a:t> </a:t>
            </a:r>
            <a:r>
              <a:rPr lang="en-GB" sz="2000" dirty="0" err="1"/>
              <a:t>l'hôpital</a:t>
            </a:r>
            <a:r>
              <a:rPr lang="en-GB" sz="2000" dirty="0"/>
              <a:t> de Lausanne pour </a:t>
            </a:r>
            <a:r>
              <a:rPr lang="en-GB" sz="2000" dirty="0" err="1"/>
              <a:t>développer</a:t>
            </a:r>
            <a:r>
              <a:rPr lang="en-GB" sz="2000" dirty="0"/>
              <a:t> </a:t>
            </a:r>
            <a:r>
              <a:rPr lang="en-GB" sz="2000" dirty="0" err="1"/>
              <a:t>une</a:t>
            </a:r>
            <a:r>
              <a:rPr lang="en-GB" sz="2000" dirty="0"/>
              <a:t> installation </a:t>
            </a:r>
            <a:r>
              <a:rPr lang="en-GB" sz="2000" dirty="0" err="1"/>
              <a:t>innovante</a:t>
            </a:r>
            <a:r>
              <a:rPr lang="en-GB" sz="2000" dirty="0"/>
              <a:t> de </a:t>
            </a:r>
            <a:r>
              <a:rPr lang="en-GB" sz="2000" dirty="0" err="1"/>
              <a:t>radiothérapie</a:t>
            </a:r>
            <a:r>
              <a:rPr lang="en-GB" sz="2000" dirty="0"/>
              <a:t> </a:t>
            </a:r>
            <a:r>
              <a:rPr lang="en-GB" sz="2000" dirty="0" err="1" smtClean="0"/>
              <a:t>électrones</a:t>
            </a:r>
            <a:endParaRPr sz="2000" dirty="0"/>
          </a:p>
        </p:txBody>
      </p:sp>
      <p:pic>
        <p:nvPicPr>
          <p:cNvPr id="6" name="Espace réservé pour une image  18"/>
          <p:cNvPicPr>
            <a:picLocks noGrp="1" noChangeAspect="1"/>
          </p:cNvPicPr>
          <p:nvPr>
            <p:ph type="pic" sz="quarter" idx="16"/>
          </p:nvPr>
        </p:nvPicPr>
        <p:blipFill>
          <a:blip r:embed="rId3"/>
          <a:stretch/>
        </p:blipFill>
        <p:spPr bwMode="auto">
          <a:xfrm>
            <a:off x="3299697" y="3713865"/>
            <a:ext cx="2853923" cy="2507194"/>
          </a:xfrm>
          <a:prstGeom prst="rect">
            <a:avLst/>
          </a:prstGeom>
        </p:spPr>
      </p:pic>
      <p:sp>
        <p:nvSpPr>
          <p:cNvPr id="9" name="Text Placeholder 7"/>
          <p:cNvSpPr>
            <a:spLocks noGrp="1"/>
          </p:cNvSpPr>
          <p:nvPr>
            <p:ph type="body" idx="20"/>
          </p:nvPr>
        </p:nvSpPr>
        <p:spPr bwMode="auto">
          <a:xfrm>
            <a:off x="209893" y="4343400"/>
            <a:ext cx="2966486" cy="1815516"/>
          </a:xfrm>
        </p:spPr>
        <p:txBody>
          <a:bodyPr/>
          <a:lstStyle/>
          <a:p>
            <a:pPr>
              <a:defRPr/>
            </a:pPr>
            <a:r>
              <a:rPr lang="en-GB" sz="2000" dirty="0"/>
              <a:t>Les </a:t>
            </a:r>
            <a:r>
              <a:rPr lang="en-GB" sz="2000" dirty="0" err="1"/>
              <a:t>nouvelles</a:t>
            </a:r>
            <a:r>
              <a:rPr lang="en-GB" sz="2000" dirty="0"/>
              <a:t> radiographies 3D </a:t>
            </a:r>
            <a:r>
              <a:rPr lang="en-GB" sz="2000" dirty="0" err="1"/>
              <a:t>couleur</a:t>
            </a:r>
            <a:r>
              <a:rPr lang="en-GB" sz="2000" dirty="0"/>
              <a:t> </a:t>
            </a:r>
            <a:r>
              <a:rPr lang="en-GB" sz="2000" dirty="0" err="1"/>
              <a:t>humaine</a:t>
            </a:r>
            <a:r>
              <a:rPr lang="en-GB" sz="2000" dirty="0"/>
              <a:t> </a:t>
            </a:r>
            <a:r>
              <a:rPr lang="en-GB" sz="2000" dirty="0" err="1"/>
              <a:t>rendues</a:t>
            </a:r>
            <a:r>
              <a:rPr lang="en-GB" sz="2000" dirty="0"/>
              <a:t> </a:t>
            </a:r>
            <a:r>
              <a:rPr lang="en-GB" sz="2000" dirty="0" err="1"/>
              <a:t>possibles</a:t>
            </a:r>
            <a:r>
              <a:rPr lang="en-GB" sz="2000" dirty="0"/>
              <a:t> grâce </a:t>
            </a:r>
            <a:r>
              <a:rPr lang="en-GB" sz="2000" dirty="0" err="1"/>
              <a:t>à</a:t>
            </a:r>
            <a:r>
              <a:rPr lang="en-GB" sz="2000" dirty="0"/>
              <a:t> la </a:t>
            </a:r>
            <a:r>
              <a:rPr lang="en-GB" sz="2000" dirty="0" err="1"/>
              <a:t>technologie</a:t>
            </a:r>
            <a:r>
              <a:rPr lang="en-GB" sz="2000" dirty="0"/>
              <a:t> Medipix3 du CERN</a:t>
            </a:r>
            <a:endParaRPr sz="2000" dirty="0"/>
          </a:p>
        </p:txBody>
      </p:sp>
      <p:pic>
        <p:nvPicPr>
          <p:cNvPr id="10" name="Espace réservé pour une image  16"/>
          <p:cNvPicPr>
            <a:picLocks noGrp="1" noChangeAspect="1"/>
          </p:cNvPicPr>
          <p:nvPr>
            <p:ph type="pic" sz="quarter" idx="21"/>
          </p:nvPr>
        </p:nvPicPr>
        <p:blipFill>
          <a:blip r:embed="rId4"/>
          <a:stretch/>
        </p:blipFill>
        <p:spPr bwMode="auto">
          <a:xfrm>
            <a:off x="210196" y="1605232"/>
            <a:ext cx="2966184" cy="2605132"/>
          </a:xfrm>
          <a:prstGeom prst="rect">
            <a:avLst/>
          </a:prstGeom>
        </p:spPr>
      </p:pic>
      <p:sp>
        <p:nvSpPr>
          <p:cNvPr id="11" name="Text Placeholder 9"/>
          <p:cNvSpPr>
            <a:spLocks noGrp="1"/>
          </p:cNvSpPr>
          <p:nvPr>
            <p:ph type="body" idx="22"/>
          </p:nvPr>
        </p:nvSpPr>
        <p:spPr bwMode="auto">
          <a:xfrm>
            <a:off x="6250276" y="4018665"/>
            <a:ext cx="2853923" cy="2458335"/>
          </a:xfrm>
          <a:prstGeom prst="rect">
            <a:avLst/>
          </a:prstGeom>
          <a:solidFill>
            <a:schemeClr val="tx1"/>
          </a:solidFill>
        </p:spPr>
        <p:txBody>
          <a:bodyPr/>
          <a:lstStyle/>
          <a:p>
            <a:pPr>
              <a:defRPr/>
            </a:pPr>
            <a:r>
              <a:rPr lang="en-US" sz="2000" dirty="0"/>
              <a:t>Les </a:t>
            </a:r>
            <a:r>
              <a:rPr lang="en-US" sz="2000" dirty="0" err="1"/>
              <a:t>détecteurs</a:t>
            </a:r>
            <a:r>
              <a:rPr lang="en-US" sz="2000" dirty="0"/>
              <a:t> de </a:t>
            </a:r>
            <a:r>
              <a:rPr lang="en-US" sz="2000" dirty="0" err="1"/>
              <a:t>particules</a:t>
            </a:r>
            <a:r>
              <a:rPr lang="en-US" sz="2000" dirty="0"/>
              <a:t> </a:t>
            </a:r>
            <a:r>
              <a:rPr lang="en-US" sz="2000" dirty="0" err="1"/>
              <a:t>Timepix</a:t>
            </a:r>
            <a:r>
              <a:rPr lang="en-US" sz="2000" dirty="0"/>
              <a:t> du CERN </a:t>
            </a:r>
            <a:r>
              <a:rPr lang="en-US" sz="2000" dirty="0" err="1"/>
              <a:t>utilisés</a:t>
            </a:r>
            <a:r>
              <a:rPr lang="en-US" sz="2000" dirty="0"/>
              <a:t> pour </a:t>
            </a:r>
            <a:r>
              <a:rPr lang="en-US" sz="2000" dirty="0" err="1"/>
              <a:t>percer</a:t>
            </a:r>
            <a:r>
              <a:rPr lang="en-US" sz="2000" dirty="0"/>
              <a:t> le secret d'un tableau perdu </a:t>
            </a:r>
            <a:r>
              <a:rPr lang="en-US" sz="2000" dirty="0" err="1"/>
              <a:t>depuis</a:t>
            </a:r>
            <a:r>
              <a:rPr lang="en-US" sz="2000" dirty="0"/>
              <a:t> </a:t>
            </a:r>
            <a:r>
              <a:rPr lang="en-US" sz="2000" dirty="0" err="1"/>
              <a:t>longtemps</a:t>
            </a:r>
            <a:r>
              <a:rPr lang="en-US" sz="2000" dirty="0"/>
              <a:t> du grand maître de la Renaissance, Raphael</a:t>
            </a:r>
            <a:endParaRPr sz="2000" dirty="0"/>
          </a:p>
        </p:txBody>
      </p:sp>
      <p:pic>
        <p:nvPicPr>
          <p:cNvPr id="12" name="Espace réservé pour une image  20"/>
          <p:cNvPicPr>
            <a:picLocks noGrp="1" noChangeAspect="1"/>
          </p:cNvPicPr>
          <p:nvPr>
            <p:ph type="pic" sz="quarter" idx="23"/>
          </p:nvPr>
        </p:nvPicPr>
        <p:blipFill>
          <a:blip r:embed="rId5"/>
          <a:stretch/>
        </p:blipFill>
        <p:spPr bwMode="auto">
          <a:xfrm>
            <a:off x="6250881" y="1524000"/>
            <a:ext cx="2853318" cy="2532901"/>
          </a:xfrm>
          <a:prstGeom prst="rect">
            <a:avLst/>
          </a:prstGeom>
        </p:spPr>
      </p:pic>
      <p:sp>
        <p:nvSpPr>
          <p:cNvPr id="13" name="Text Placeholder 9"/>
          <p:cNvSpPr/>
          <p:nvPr/>
        </p:nvSpPr>
        <p:spPr bwMode="auto">
          <a:xfrm>
            <a:off x="9228119" y="1600200"/>
            <a:ext cx="2868660" cy="228931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txBody>
          <a:bodyPr vert="horz" lIns="36000" tIns="36000" rIns="36000" bIns="36000" rtlCol="0" anchor="ctr" anchorCtr="0">
            <a:noAutofit/>
          </a:bodyPr>
          <a:lstStyle>
            <a:lvl1pPr marL="0" indent="0" algn="ctr" defTabSz="91440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 typeface="Arial"/>
              <a:buNone/>
              <a:defRPr sz="2100" b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>
              <a:lnSpc>
                <a:spcPct val="100000"/>
              </a:lnSpc>
              <a:spcBef>
                <a:spcPts val="498"/>
              </a:spcBef>
              <a:spcAft>
                <a:spcPts val="298"/>
              </a:spcAft>
              <a:buFont typeface="Arial"/>
              <a:buNone/>
              <a:defRPr sz="2000" b="1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>
              <a:lnSpc>
                <a:spcPct val="100000"/>
              </a:lnSpc>
              <a:spcBef>
                <a:spcPts val="498"/>
              </a:spcBef>
              <a:spcAft>
                <a:spcPts val="298"/>
              </a:spcAft>
              <a:buFont typeface="Arial"/>
              <a:buNone/>
              <a:defRPr sz="1800" b="1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>
              <a:lnSpc>
                <a:spcPct val="100000"/>
              </a:lnSpc>
              <a:spcBef>
                <a:spcPts val="498"/>
              </a:spcBef>
              <a:spcAft>
                <a:spcPts val="298"/>
              </a:spcAft>
              <a:buFont typeface="Arial"/>
              <a:buNone/>
              <a:defRPr sz="1600" b="1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>
              <a:lnSpc>
                <a:spcPct val="90000"/>
              </a:lnSpc>
              <a:spcBef>
                <a:spcPts val="498"/>
              </a:spcBef>
              <a:buFont typeface="Arial"/>
              <a:buNone/>
              <a:defRPr sz="1600" b="1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>
              <a:lnSpc>
                <a:spcPct val="90000"/>
              </a:lnSpc>
              <a:spcBef>
                <a:spcPts val="498"/>
              </a:spcBef>
              <a:buFont typeface="Arial"/>
              <a:buNone/>
              <a:defRPr sz="16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>
              <a:lnSpc>
                <a:spcPct val="90000"/>
              </a:lnSpc>
              <a:spcBef>
                <a:spcPts val="498"/>
              </a:spcBef>
              <a:buFont typeface="Arial"/>
              <a:buNone/>
              <a:defRPr sz="16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>
              <a:lnSpc>
                <a:spcPct val="90000"/>
              </a:lnSpc>
              <a:spcBef>
                <a:spcPts val="498"/>
              </a:spcBef>
              <a:buFont typeface="Arial"/>
              <a:buNone/>
              <a:defRPr sz="16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>
              <a:lnSpc>
                <a:spcPct val="90000"/>
              </a:lnSpc>
              <a:spcBef>
                <a:spcPts val="498"/>
              </a:spcBef>
              <a:buFont typeface="Arial"/>
              <a:buNone/>
              <a:defRPr sz="16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457200">
              <a:defRPr/>
            </a:pPr>
            <a:r>
              <a:rPr lang="en-US" sz="2000" dirty="0" err="1"/>
              <a:t>Réseau</a:t>
            </a:r>
            <a:r>
              <a:rPr lang="en-US" sz="2000" dirty="0"/>
              <a:t> </a:t>
            </a:r>
            <a:r>
              <a:rPr lang="en-US" sz="2000" dirty="0" err="1"/>
              <a:t>mondial</a:t>
            </a:r>
            <a:r>
              <a:rPr lang="en-US" sz="2000" dirty="0"/>
              <a:t> de surveillance de </a:t>
            </a:r>
            <a:r>
              <a:rPr lang="en-US" sz="2000" dirty="0" err="1"/>
              <a:t>l'air</a:t>
            </a:r>
            <a:r>
              <a:rPr lang="en-US" sz="2000" dirty="0"/>
              <a:t> pour </a:t>
            </a:r>
            <a:r>
              <a:rPr lang="en-US" sz="2000" dirty="0" err="1"/>
              <a:t>détecter</a:t>
            </a:r>
            <a:r>
              <a:rPr lang="en-US" sz="2000" dirty="0"/>
              <a:t> la pollution </a:t>
            </a:r>
            <a:r>
              <a:rPr lang="en-US" sz="2000" dirty="0" err="1"/>
              <a:t>construit</a:t>
            </a:r>
            <a:r>
              <a:rPr lang="en-US" sz="2000" dirty="0"/>
              <a:t> </a:t>
            </a:r>
            <a:r>
              <a:rPr lang="en-US" sz="2000" dirty="0" err="1"/>
              <a:t>à</a:t>
            </a:r>
            <a:r>
              <a:rPr lang="en-US" sz="2000" dirty="0"/>
              <a:t> </a:t>
            </a:r>
            <a:r>
              <a:rPr lang="en-US" sz="2000" dirty="0" err="1"/>
              <a:t>l'aide</a:t>
            </a:r>
            <a:r>
              <a:rPr lang="en-US" sz="2000" dirty="0"/>
              <a:t> du cadre </a:t>
            </a:r>
            <a:r>
              <a:rPr lang="en-US" sz="2000" dirty="0" err="1"/>
              <a:t>d'acquisition</a:t>
            </a:r>
            <a:r>
              <a:rPr lang="en-US" sz="2000" dirty="0"/>
              <a:t> de </a:t>
            </a:r>
            <a:r>
              <a:rPr lang="en-US" sz="2000" dirty="0" err="1"/>
              <a:t>données</a:t>
            </a:r>
            <a:r>
              <a:rPr lang="en-US" sz="2000" dirty="0"/>
              <a:t> du CERN</a:t>
            </a:r>
            <a:endParaRPr lang="en-US" sz="2000" dirty="0">
              <a:solidFill>
                <a:schemeClr val="bg2"/>
              </a:solidFill>
              <a:latin typeface="Arial"/>
              <a:ea typeface="ＭＳ Ｐゴシック"/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6"/>
          <a:stretch/>
        </p:blipFill>
        <p:spPr bwMode="auto">
          <a:xfrm>
            <a:off x="9228119" y="4214486"/>
            <a:ext cx="2881708" cy="19832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67750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m="http://schemas.openxmlformats.org/officeDocument/2006/math" xmlns:w="http://schemas.openxmlformats.org/wordprocessingml/2006/main"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6329688" y="3728356"/>
            <a:ext cx="4562125" cy="256946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/>
        </p:blipFill>
        <p:spPr bwMode="auto">
          <a:xfrm>
            <a:off x="635050" y="3724965"/>
            <a:ext cx="4567934" cy="2569464"/>
          </a:xfrm>
          <a:prstGeom prst="rect">
            <a:avLst/>
          </a:prstGeom>
        </p:spPr>
      </p:pic>
      <p:pic>
        <p:nvPicPr>
          <p:cNvPr id="8" name="Picture 11"/>
          <p:cNvPicPr>
            <a:picLocks noChangeAspect="1"/>
          </p:cNvPicPr>
          <p:nvPr/>
        </p:nvPicPr>
        <p:blipFill>
          <a:blip r:embed="rId5"/>
          <a:stretch/>
        </p:blipFill>
        <p:spPr bwMode="auto">
          <a:xfrm>
            <a:off x="635051" y="1022020"/>
            <a:ext cx="4572827" cy="2572215"/>
          </a:xfrm>
          <a:prstGeom prst="rect">
            <a:avLst/>
          </a:prstGeom>
        </p:spPr>
      </p:pic>
      <p:sp>
        <p:nvSpPr>
          <p:cNvPr id="9" name="Titre 1"/>
          <p:cNvSpPr>
            <a:spLocks noGrp="1"/>
          </p:cNvSpPr>
          <p:nvPr>
            <p:ph type="title"/>
          </p:nvPr>
        </p:nvSpPr>
        <p:spPr bwMode="auto">
          <a:xfrm>
            <a:off x="480265" y="-48193"/>
            <a:ext cx="11631612" cy="1065742"/>
          </a:xfrm>
        </p:spPr>
        <p:txBody>
          <a:bodyPr/>
          <a:lstStyle/>
          <a:p>
            <a:pPr lvl="0">
              <a:lnSpc>
                <a:spcPct val="100000"/>
              </a:lnSpc>
              <a:spcBef>
                <a:spcPts val="0"/>
              </a:spcBef>
              <a:defRPr/>
            </a:pPr>
            <a:r>
              <a:rPr lang="en-US" sz="3200" dirty="0">
                <a:solidFill>
                  <a:srgbClr val="FFFF00"/>
                </a:solidFill>
                <a:ea typeface="Helvetica Neue"/>
                <a:cs typeface="Helvetica Neue"/>
              </a:rPr>
              <a:t>Le </a:t>
            </a:r>
            <a:r>
              <a:rPr lang="en-US" sz="3200" dirty="0" err="1">
                <a:solidFill>
                  <a:srgbClr val="FFFF00"/>
                </a:solidFill>
                <a:ea typeface="Helvetica Neue"/>
                <a:cs typeface="Helvetica Neue"/>
              </a:rPr>
              <a:t>groupe</a:t>
            </a:r>
            <a:r>
              <a:rPr lang="en-US" sz="3200" dirty="0">
                <a:solidFill>
                  <a:srgbClr val="FFFF00"/>
                </a:solidFill>
                <a:ea typeface="Helvetica Neue"/>
                <a:cs typeface="Helvetica Neue"/>
              </a:rPr>
              <a:t> de </a:t>
            </a:r>
            <a:r>
              <a:rPr lang="en-US" sz="3200" dirty="0" err="1">
                <a:solidFill>
                  <a:srgbClr val="FFFF00"/>
                </a:solidFill>
                <a:ea typeface="Helvetica Neue"/>
                <a:cs typeface="Helvetica Neue"/>
              </a:rPr>
              <a:t>transfert</a:t>
            </a:r>
            <a:r>
              <a:rPr lang="en-US" sz="3200" dirty="0">
                <a:solidFill>
                  <a:srgbClr val="FFFF00"/>
                </a:solidFill>
                <a:ea typeface="Helvetica Neue"/>
                <a:cs typeface="Helvetica Neue"/>
              </a:rPr>
              <a:t> des </a:t>
            </a:r>
            <a:r>
              <a:rPr lang="en-US" sz="3200" dirty="0" err="1">
                <a:solidFill>
                  <a:srgbClr val="FFFF00"/>
                </a:solidFill>
                <a:ea typeface="Helvetica Neue"/>
                <a:cs typeface="Helvetica Neue"/>
              </a:rPr>
              <a:t>connaissances</a:t>
            </a:r>
            <a:r>
              <a:rPr lang="en-US" sz="3200" dirty="0">
                <a:solidFill>
                  <a:srgbClr val="FFFF00"/>
                </a:solidFill>
                <a:ea typeface="Helvetica Neue"/>
                <a:cs typeface="Helvetica Neue"/>
              </a:rPr>
              <a:t> du CERN </a:t>
            </a:r>
            <a:r>
              <a:rPr lang="en-US" sz="3200" dirty="0" err="1">
                <a:solidFill>
                  <a:srgbClr val="FFFF00"/>
                </a:solidFill>
                <a:ea typeface="Helvetica Neue"/>
                <a:cs typeface="Helvetica Neue"/>
              </a:rPr>
              <a:t>peut</a:t>
            </a:r>
            <a:r>
              <a:rPr lang="en-US" sz="3200" dirty="0">
                <a:solidFill>
                  <a:srgbClr val="FFFF00"/>
                </a:solidFill>
                <a:ea typeface="Helvetica Neue"/>
                <a:cs typeface="Helvetica Neue"/>
              </a:rPr>
              <a:t> </a:t>
            </a:r>
            <a:r>
              <a:rPr lang="en-US" sz="3200" dirty="0" err="1">
                <a:solidFill>
                  <a:srgbClr val="FFFF00"/>
                </a:solidFill>
                <a:ea typeface="Helvetica Neue"/>
                <a:cs typeface="Helvetica Neue"/>
              </a:rPr>
              <a:t>vous</a:t>
            </a:r>
            <a:r>
              <a:rPr lang="en-US" sz="3200" dirty="0">
                <a:solidFill>
                  <a:srgbClr val="FFFF00"/>
                </a:solidFill>
                <a:ea typeface="Helvetica Neue"/>
                <a:cs typeface="Helvetica Neue"/>
              </a:rPr>
              <a:t> aider ...</a:t>
            </a:r>
            <a:endParaRPr sz="3200" dirty="0">
              <a:solidFill>
                <a:srgbClr val="FFFF00"/>
              </a:solidFill>
            </a:endParaRPr>
          </a:p>
        </p:txBody>
      </p:sp>
      <p:sp>
        <p:nvSpPr>
          <p:cNvPr id="10" name="TextBox 9"/>
          <p:cNvSpPr/>
          <p:nvPr/>
        </p:nvSpPr>
        <p:spPr bwMode="auto">
          <a:xfrm>
            <a:off x="9912424" y="5775919"/>
            <a:ext cx="2232248" cy="53340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91440" tIns="0" rIns="0" bIns="0" rtlCol="0">
            <a:noAutofit/>
          </a:bodyPr>
          <a:lstStyle/>
          <a:p>
            <a:pPr>
              <a:defRPr/>
            </a:pPr>
            <a:r>
              <a:rPr lang="en-GB" sz="1600" dirty="0" smtClean="0">
                <a:solidFill>
                  <a:schemeClr val="bg2">
                    <a:lumMod val="10000"/>
                  </a:schemeClr>
                </a:solidFill>
              </a:rPr>
              <a:t>Contact</a:t>
            </a:r>
            <a:r>
              <a:rPr lang="en-GB" sz="1600" dirty="0"/>
              <a:t>: </a:t>
            </a:r>
            <a:r>
              <a:rPr lang="en-GB" sz="1600" u="sng" dirty="0" smtClean="0">
                <a:hlinkClick r:id="rId6" tooltip="mailto:kt@cern.ch"/>
              </a:rPr>
              <a:t>kt@cern.ch</a:t>
            </a:r>
            <a:endParaRPr lang="en-GB" sz="1600" dirty="0">
              <a:solidFill>
                <a:schemeClr val="bg2">
                  <a:lumMod val="10000"/>
                </a:schemeClr>
              </a:solidFill>
            </a:endParaRPr>
          </a:p>
          <a:p>
            <a:pPr>
              <a:defRPr/>
            </a:pPr>
            <a:r>
              <a:rPr lang="en-GB" sz="1600" dirty="0" err="1" smtClean="0">
                <a:solidFill>
                  <a:schemeClr val="bg2">
                    <a:lumMod val="10000"/>
                  </a:schemeClr>
                </a:solidFill>
              </a:rPr>
              <a:t>En</a:t>
            </a:r>
            <a:r>
              <a:rPr lang="en-GB" sz="1600" dirty="0" smtClean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GB" sz="1600" dirty="0">
                <a:solidFill>
                  <a:schemeClr val="bg2">
                    <a:lumMod val="10000"/>
                  </a:schemeClr>
                </a:solidFill>
              </a:rPr>
              <a:t>savoir plus</a:t>
            </a:r>
            <a:r>
              <a:rPr lang="en-GB" sz="1600" dirty="0" smtClean="0"/>
              <a:t>: </a:t>
            </a:r>
            <a:r>
              <a:rPr lang="en-GB" sz="1600" u="sng" dirty="0">
                <a:hlinkClick r:id="rId7" tooltip="https://kt.cern/"/>
              </a:rPr>
              <a:t>kt.cern</a:t>
            </a:r>
            <a:endParaRPr lang="en-GB" sz="1600" u="sng" dirty="0"/>
          </a:p>
        </p:txBody>
      </p:sp>
      <p:pic>
        <p:nvPicPr>
          <p:cNvPr id="11" name="Picture 1"/>
          <p:cNvPicPr>
            <a:picLocks noChangeAspect="1"/>
          </p:cNvPicPr>
          <p:nvPr/>
        </p:nvPicPr>
        <p:blipFill>
          <a:blip r:embed="rId8"/>
          <a:stretch/>
        </p:blipFill>
        <p:spPr bwMode="auto">
          <a:xfrm>
            <a:off x="6318464" y="1017549"/>
            <a:ext cx="4567934" cy="25694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7357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m="http://schemas.openxmlformats.org/officeDocument/2006/math" xmlns:w="http://schemas.openxmlformats.org/wordprocessingml/2006/main"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00338" y="228600"/>
            <a:ext cx="7815262" cy="762000"/>
          </a:xfrm>
        </p:spPr>
        <p:txBody>
          <a:bodyPr/>
          <a:lstStyle/>
          <a:p>
            <a:pPr algn="ctr"/>
            <a:r>
              <a:rPr lang="fr" dirty="0">
                <a:solidFill>
                  <a:srgbClr val="FFFF00"/>
                </a:solidFill>
              </a:rPr>
              <a:t>En bref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1143000"/>
            <a:ext cx="9601200" cy="5029200"/>
          </a:xfrm>
        </p:spPr>
        <p:txBody>
          <a:bodyPr/>
          <a:lstStyle/>
          <a:p>
            <a:pPr marL="342900" lvl="1" indent="0">
              <a:buClr>
                <a:schemeClr val="accent1"/>
              </a:buClr>
              <a:buSzPct val="100000"/>
              <a:buNone/>
            </a:pPr>
            <a:r>
              <a:rPr lang="fr" dirty="0">
                <a:solidFill>
                  <a:schemeClr val="accent1"/>
                </a:solidFill>
              </a:rPr>
              <a:t>Le programme scientifique du CERN:</a:t>
            </a:r>
          </a:p>
          <a:p>
            <a:pPr marL="0" indent="0" algn="ctr">
              <a:buClr>
                <a:schemeClr val="accent1"/>
              </a:buClr>
              <a:buSzPct val="100000"/>
              <a:buNone/>
            </a:pPr>
            <a:endParaRPr lang="en-US" sz="2000" dirty="0" smtClean="0">
              <a:solidFill>
                <a:schemeClr val="accent1"/>
              </a:solidFill>
            </a:endParaRPr>
          </a:p>
          <a:p>
            <a:pPr lvl="1">
              <a:spcAft>
                <a:spcPts val="450"/>
              </a:spcAft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</a:pPr>
            <a:r>
              <a:rPr lang="fr" dirty="0">
                <a:solidFill>
                  <a:schemeClr val="tx2">
                    <a:lumMod val="20000"/>
                    <a:lumOff val="80000"/>
                  </a:schemeClr>
                </a:solidFill>
              </a:rPr>
              <a:t>Est riche et varié</a:t>
            </a:r>
          </a:p>
          <a:p>
            <a:pPr lvl="1">
              <a:spcAft>
                <a:spcPts val="450"/>
              </a:spcAft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</a:pPr>
            <a:r>
              <a:rPr lang="fr" dirty="0">
                <a:solidFill>
                  <a:schemeClr val="tx2">
                    <a:lumMod val="20000"/>
                    <a:lumOff val="80000"/>
                  </a:schemeClr>
                </a:solidFill>
              </a:rPr>
              <a:t>Couvre une vaste gamme d'énergies, de la physique atomique à la frontière des plus hautes énergies</a:t>
            </a:r>
          </a:p>
          <a:p>
            <a:pPr lvl="1">
              <a:spcAft>
                <a:spcPts val="600"/>
              </a:spcAft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</a:pPr>
            <a:r>
              <a:rPr lang="fr" dirty="0">
                <a:solidFill>
                  <a:schemeClr val="tx2">
                    <a:lumMod val="20000"/>
                    <a:lumOff val="80000"/>
                  </a:schemeClr>
                </a:solidFill>
              </a:rPr>
              <a:t>S'engage activement pour le transfert de technologies et l'éducation, et est pertinent pour proposer des solutions à des problèmes de société (technologies de l'information, santé, climat, énergie, etc</a:t>
            </a:r>
            <a:r>
              <a:rPr lang="fr" dirty="0" smtClean="0">
                <a:solidFill>
                  <a:schemeClr val="tx2">
                    <a:lumMod val="20000"/>
                    <a:lumOff val="80000"/>
                  </a:schemeClr>
                </a:solidFill>
              </a:rPr>
              <a:t>.</a:t>
            </a:r>
            <a:r>
              <a:rPr lang="en-US" dirty="0" smtClean="0">
                <a:solidFill>
                  <a:schemeClr val="tx2">
                    <a:lumMod val="20000"/>
                    <a:lumOff val="80000"/>
                  </a:schemeClr>
                </a:solidFill>
              </a:rPr>
              <a:t/>
            </a:r>
            <a:br>
              <a:rPr lang="en-US" dirty="0" smtClean="0">
                <a:solidFill>
                  <a:schemeClr val="tx2">
                    <a:lumMod val="20000"/>
                    <a:lumOff val="80000"/>
                  </a:schemeClr>
                </a:solidFill>
              </a:rPr>
            </a:br>
            <a:endParaRPr lang="en-US" sz="1400" dirty="0">
              <a:solidFill>
                <a:schemeClr val="accent1"/>
              </a:solidFill>
            </a:endParaRPr>
          </a:p>
          <a:p>
            <a:pPr marL="457200" lvl="1" indent="0">
              <a:spcAft>
                <a:spcPts val="600"/>
              </a:spcAft>
              <a:buClr>
                <a:schemeClr val="accent1"/>
              </a:buClr>
              <a:buSzPct val="100000"/>
              <a:buNone/>
            </a:pPr>
            <a:r>
              <a:rPr lang="fr" dirty="0">
                <a:solidFill>
                  <a:schemeClr val="accent1"/>
                </a:solidFill>
              </a:rPr>
              <a:t>Le succès du CERN s’est construit sur son personnel </a:t>
            </a:r>
            <a:endParaRPr lang="en-US" dirty="0" smtClean="0">
              <a:solidFill>
                <a:schemeClr val="accent1"/>
              </a:solidFill>
            </a:endParaRPr>
          </a:p>
          <a:p>
            <a:pPr marL="342900" lvl="1" indent="0">
              <a:spcAft>
                <a:spcPts val="450"/>
              </a:spcAft>
              <a:buClr>
                <a:schemeClr val="accent1"/>
              </a:buClr>
              <a:buSzPct val="100000"/>
              <a:buNone/>
            </a:pPr>
            <a:r>
              <a:rPr lang="en-US" sz="1400" dirty="0" smtClean="0">
                <a:solidFill>
                  <a:schemeClr val="accent1"/>
                </a:solidFill>
              </a:rPr>
              <a:t/>
            </a:r>
            <a:br>
              <a:rPr lang="en-US" sz="1400" dirty="0" smtClean="0">
                <a:solidFill>
                  <a:schemeClr val="accent1"/>
                </a:solidFill>
              </a:rPr>
            </a:br>
            <a:r>
              <a:rPr lang="fr" dirty="0">
                <a:solidFill>
                  <a:srgbClr val="FF0000"/>
                </a:solidFill>
              </a:rPr>
              <a:t>Bienvenue dans l'aventure ! </a:t>
            </a:r>
            <a:r>
              <a:rPr lang="fr" i="1" dirty="0" err="1">
                <a:solidFill>
                  <a:srgbClr val="FF0000"/>
                </a:solidFill>
              </a:rPr>
              <a:t>Welcome</a:t>
            </a:r>
            <a:r>
              <a:rPr lang="fr" i="1" dirty="0">
                <a:solidFill>
                  <a:srgbClr val="FF0000"/>
                </a:solidFill>
              </a:rPr>
              <a:t>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1000" y="2133599"/>
            <a:ext cx="4800600" cy="2988129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1000" y="914400"/>
            <a:ext cx="3619500" cy="36195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979203" y="5121728"/>
            <a:ext cx="404309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 err="1" smtClean="0"/>
              <a:t>Merci</a:t>
            </a:r>
            <a:r>
              <a:rPr lang="en-GB" sz="2800" dirty="0" smtClean="0"/>
              <a:t> de </a:t>
            </a:r>
            <a:r>
              <a:rPr lang="en-GB" sz="2800" dirty="0" err="1" smtClean="0"/>
              <a:t>votre</a:t>
            </a:r>
            <a:r>
              <a:rPr lang="en-GB" sz="2800" dirty="0" smtClean="0"/>
              <a:t> attention!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1027504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1" name="Rectangle 1027"/>
          <p:cNvSpPr>
            <a:spLocks noGrp="1" noChangeArrowheads="1"/>
          </p:cNvSpPr>
          <p:nvPr>
            <p:ph type="title" idx="4294967295"/>
          </p:nvPr>
        </p:nvSpPr>
        <p:spPr>
          <a:xfrm>
            <a:off x="3702413" y="228600"/>
            <a:ext cx="6705600" cy="685800"/>
          </a:xfrm>
          <a:effectLst>
            <a:outerShdw blurRad="63500" dist="38099" dir="2700000" algn="ctr" rotWithShape="0">
              <a:schemeClr val="tx1">
                <a:alpha val="74997"/>
              </a:schemeClr>
            </a:outerShdw>
          </a:effectLst>
        </p:spPr>
        <p:txBody>
          <a:bodyPr anchor="ctr"/>
          <a:lstStyle/>
          <a:p>
            <a:pPr eaLnBrk="1" hangingPunct="1">
              <a:defRPr/>
            </a:pPr>
            <a:r>
              <a:rPr lang="fr" dirty="0">
                <a:solidFill>
                  <a:srgbClr val="FCF933"/>
                </a:solidFill>
              </a:rPr>
              <a:t>Les missions du CERN</a:t>
            </a:r>
            <a:endParaRPr lang="en-GB" dirty="0">
              <a:solidFill>
                <a:srgbClr val="FFFF00"/>
              </a:solidFill>
              <a:effectLst>
                <a:outerShdw blurRad="38100" dist="38100" dir="2700000">
                  <a:srgbClr val="000000"/>
                </a:outerShdw>
              </a:effectLst>
              <a:ea typeface="+mj-ea"/>
              <a:cs typeface="+mj-cs"/>
            </a:endParaRPr>
          </a:p>
        </p:txBody>
      </p:sp>
      <p:sp>
        <p:nvSpPr>
          <p:cNvPr id="37892" name="Rectangle 1028"/>
          <p:cNvSpPr>
            <a:spLocks noGrp="1" noChangeArrowheads="1"/>
          </p:cNvSpPr>
          <p:nvPr>
            <p:ph type="body" idx="4294967295"/>
          </p:nvPr>
        </p:nvSpPr>
        <p:spPr>
          <a:xfrm>
            <a:off x="702768" y="1524000"/>
            <a:ext cx="7206432" cy="51816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ClrTx/>
              <a:buFont typeface="Wingdings" charset="2"/>
              <a:buChar char="q"/>
              <a:defRPr/>
            </a:pPr>
            <a:r>
              <a:rPr lang="fr" sz="2400" dirty="0">
                <a:solidFill>
                  <a:srgbClr val="FCF933"/>
                </a:solidFill>
              </a:rPr>
              <a:t>Repousser </a:t>
            </a:r>
            <a:r>
              <a:rPr lang="fr" sz="2400" dirty="0">
                <a:solidFill>
                  <a:srgbClr val="FFFFFF"/>
                </a:solidFill>
              </a:rPr>
              <a:t>les limites de la connaissance</a:t>
            </a:r>
          </a:p>
          <a:p>
            <a:pPr eaLnBrk="1" hangingPunct="1">
              <a:lnSpc>
                <a:spcPct val="90000"/>
              </a:lnSpc>
              <a:buClrTx/>
              <a:buNone/>
              <a:defRPr/>
            </a:pPr>
            <a:r>
              <a:rPr lang="en-GB" sz="2400" dirty="0" smtClean="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  <a:ea typeface="+mn-ea"/>
                <a:cs typeface="+mn-cs"/>
              </a:rPr>
              <a:t>	</a:t>
            </a:r>
            <a:r>
              <a:rPr lang="fr" sz="1600" dirty="0">
                <a:solidFill>
                  <a:srgbClr val="FFFFFF"/>
                </a:solidFill>
              </a:rPr>
              <a:t>Étudier la structure de la matière aux échelles les plus petites et aux énergies les plus élevées... </a:t>
            </a:r>
            <a:r>
              <a:rPr lang="en-US" sz="1600" dirty="0" err="1">
                <a:solidFill>
                  <a:srgbClr val="FFFFFF"/>
                </a:solidFill>
              </a:rPr>
              <a:t>À</a:t>
            </a:r>
            <a:r>
              <a:rPr lang="fr" sz="1600" dirty="0">
                <a:solidFill>
                  <a:srgbClr val="FFFFFF"/>
                </a:solidFill>
              </a:rPr>
              <a:t> quoi ressemblait la matière pendant les premiers instants de l'Univers ?</a:t>
            </a:r>
          </a:p>
          <a:p>
            <a:pPr eaLnBrk="1" hangingPunct="1">
              <a:lnSpc>
                <a:spcPct val="90000"/>
              </a:lnSpc>
              <a:buClrTx/>
              <a:defRPr/>
            </a:pPr>
            <a:endParaRPr lang="en-GB" sz="1600" dirty="0">
              <a:solidFill>
                <a:srgbClr val="FFFFFF"/>
              </a:solidFill>
              <a:effectLst>
                <a:outerShdw blurRad="50800" dist="38100" dir="2700000" algn="tl" rotWithShape="0">
                  <a:srgbClr val="000000"/>
                </a:outerShdw>
              </a:effectLst>
              <a:ea typeface="+mn-ea"/>
              <a:cs typeface="+mn-cs"/>
            </a:endParaRPr>
          </a:p>
          <a:p>
            <a:pPr eaLnBrk="1" hangingPunct="1">
              <a:lnSpc>
                <a:spcPct val="90000"/>
              </a:lnSpc>
              <a:buClrTx/>
              <a:buFont typeface="Wingdings" charset="2"/>
              <a:buChar char="q"/>
              <a:defRPr/>
            </a:pPr>
            <a:r>
              <a:rPr lang="fr" sz="2400" dirty="0">
                <a:solidFill>
                  <a:srgbClr val="FCF933"/>
                </a:solidFill>
              </a:rPr>
              <a:t>Développer</a:t>
            </a:r>
            <a:r>
              <a:rPr lang="fr" sz="2400" dirty="0">
                <a:solidFill>
                  <a:srgbClr val="FFFFFF"/>
                </a:solidFill>
              </a:rPr>
              <a:t> de nouvelles technologies pour les accélérateurs et les détecteurs</a:t>
            </a:r>
          </a:p>
          <a:p>
            <a:pPr eaLnBrk="1" hangingPunct="1">
              <a:lnSpc>
                <a:spcPct val="90000"/>
              </a:lnSpc>
              <a:buClrTx/>
              <a:buNone/>
              <a:defRPr/>
            </a:pPr>
            <a:r>
              <a:rPr lang="en-GB" sz="2400" dirty="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  <a:ea typeface="+mn-ea"/>
                <a:cs typeface="+mn-cs"/>
              </a:rPr>
              <a:t>	</a:t>
            </a:r>
            <a:r>
              <a:rPr lang="en-GB" sz="1600" dirty="0" err="1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</a:rPr>
              <a:t>Avantages</a:t>
            </a:r>
            <a:r>
              <a:rPr lang="en-GB" sz="1600" dirty="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</a:rPr>
              <a:t> pour la </a:t>
            </a:r>
            <a:r>
              <a:rPr lang="en-GB" sz="1600" dirty="0" err="1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</a:rPr>
              <a:t>soci</a:t>
            </a:r>
            <a:r>
              <a:rPr lang="fr" sz="1600" dirty="0" err="1">
                <a:solidFill>
                  <a:srgbClr val="FFFFFF"/>
                </a:solidFill>
              </a:rPr>
              <a:t>é</a:t>
            </a:r>
            <a:r>
              <a:rPr lang="en-GB" sz="1600" dirty="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</a:rPr>
              <a:t>t</a:t>
            </a:r>
            <a:r>
              <a:rPr lang="fr" sz="1600" dirty="0" err="1">
                <a:solidFill>
                  <a:srgbClr val="FFFFFF"/>
                </a:solidFill>
              </a:rPr>
              <a:t>é</a:t>
            </a:r>
            <a:r>
              <a:rPr lang="en-GB" sz="1600" dirty="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</a:rPr>
              <a:t>: p. ex. </a:t>
            </a:r>
            <a:r>
              <a:rPr lang="en-GB" sz="1600" dirty="0" err="1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</a:rPr>
              <a:t>technologie</a:t>
            </a:r>
            <a:r>
              <a:rPr lang="en-GB" sz="1600" dirty="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</a:rPr>
              <a:t> </a:t>
            </a:r>
            <a:r>
              <a:rPr lang="en-GB" sz="1600" dirty="0" err="1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</a:rPr>
              <a:t>d’acc</a:t>
            </a:r>
            <a:r>
              <a:rPr lang="fr" sz="1600" dirty="0" err="1">
                <a:solidFill>
                  <a:srgbClr val="FFFFFF"/>
                </a:solidFill>
              </a:rPr>
              <a:t>é</a:t>
            </a:r>
            <a:r>
              <a:rPr lang="en-GB" sz="1600" dirty="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</a:rPr>
              <a:t>l</a:t>
            </a:r>
            <a:r>
              <a:rPr lang="fr" sz="1600" dirty="0" err="1">
                <a:solidFill>
                  <a:srgbClr val="FFFFFF"/>
                </a:solidFill>
              </a:rPr>
              <a:t>é</a:t>
            </a:r>
            <a:r>
              <a:rPr lang="en-GB" sz="1600" dirty="0" err="1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</a:rPr>
              <a:t>rateur</a:t>
            </a:r>
            <a:r>
              <a:rPr lang="en-GB" sz="1600" dirty="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</a:rPr>
              <a:t>, d</a:t>
            </a:r>
            <a:r>
              <a:rPr lang="fr" sz="1600" dirty="0" err="1">
                <a:solidFill>
                  <a:srgbClr val="FFFFFF"/>
                </a:solidFill>
              </a:rPr>
              <a:t>é</a:t>
            </a:r>
            <a:r>
              <a:rPr lang="en-GB" sz="1600" dirty="0" err="1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</a:rPr>
              <a:t>tecteurs</a:t>
            </a:r>
            <a:r>
              <a:rPr lang="en-GB" sz="1600" dirty="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</a:rPr>
              <a:t> pour la m</a:t>
            </a:r>
            <a:r>
              <a:rPr lang="fr" sz="1600" dirty="0" err="1">
                <a:solidFill>
                  <a:srgbClr val="FFFFFF"/>
                </a:solidFill>
              </a:rPr>
              <a:t>é</a:t>
            </a:r>
            <a:r>
              <a:rPr lang="en-GB" sz="1600" dirty="0" err="1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</a:rPr>
              <a:t>decine</a:t>
            </a:r>
            <a:r>
              <a:rPr lang="en-GB" sz="1600" dirty="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</a:rPr>
              <a:t>, </a:t>
            </a:r>
            <a:r>
              <a:rPr lang="en-US" sz="1600" dirty="0">
                <a:solidFill>
                  <a:srgbClr val="FFFFFF"/>
                </a:solidFill>
              </a:rPr>
              <a:t>t</a:t>
            </a:r>
            <a:r>
              <a:rPr lang="fr" sz="1600" dirty="0" err="1">
                <a:solidFill>
                  <a:srgbClr val="FFFFFF"/>
                </a:solidFill>
              </a:rPr>
              <a:t>echnologies</a:t>
            </a:r>
            <a:r>
              <a:rPr lang="fr" sz="1600" dirty="0">
                <a:solidFill>
                  <a:srgbClr val="FFFFFF"/>
                </a:solidFill>
              </a:rPr>
              <a:t> de l'information - le web et la </a:t>
            </a:r>
            <a:r>
              <a:rPr lang="en-US" sz="1600" dirty="0" smtClean="0">
                <a:solidFill>
                  <a:srgbClr val="FFFFFF"/>
                </a:solidFill>
              </a:rPr>
              <a:t>G</a:t>
            </a:r>
            <a:r>
              <a:rPr lang="fr" sz="1600" dirty="0" err="1" smtClean="0">
                <a:solidFill>
                  <a:srgbClr val="FFFFFF"/>
                </a:solidFill>
              </a:rPr>
              <a:t>rille</a:t>
            </a:r>
            <a:endParaRPr lang="en-GB" sz="1600" dirty="0">
              <a:solidFill>
                <a:srgbClr val="FFFFFF"/>
              </a:solidFill>
              <a:effectLst>
                <a:outerShdw blurRad="50800" dist="38100" dir="2700000" algn="tl" rotWithShape="0">
                  <a:srgbClr val="000000"/>
                </a:outerShdw>
              </a:effectLst>
            </a:endParaRPr>
          </a:p>
          <a:p>
            <a:pPr eaLnBrk="1" hangingPunct="1">
              <a:lnSpc>
                <a:spcPct val="90000"/>
              </a:lnSpc>
              <a:buClrTx/>
              <a:defRPr/>
            </a:pPr>
            <a:endParaRPr lang="en-GB" sz="1600" dirty="0">
              <a:solidFill>
                <a:srgbClr val="FFFFFF"/>
              </a:solidFill>
              <a:effectLst>
                <a:outerShdw blurRad="50800" dist="38100" dir="2700000" algn="tl" rotWithShape="0">
                  <a:srgbClr val="000000"/>
                </a:outerShdw>
              </a:effectLst>
              <a:ea typeface="+mn-ea"/>
              <a:cs typeface="+mn-cs"/>
            </a:endParaRPr>
          </a:p>
          <a:p>
            <a:pPr eaLnBrk="1" hangingPunct="1">
              <a:lnSpc>
                <a:spcPct val="90000"/>
              </a:lnSpc>
              <a:buClrTx/>
              <a:buFont typeface="Wingdings" charset="2"/>
              <a:buChar char="q"/>
              <a:defRPr/>
            </a:pPr>
            <a:r>
              <a:rPr lang="en-GB" sz="2400" dirty="0" smtClean="0">
                <a:solidFill>
                  <a:srgbClr val="FCF933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  <a:ea typeface="+mn-ea"/>
                <a:cs typeface="+mn-cs"/>
              </a:rPr>
              <a:t>Former</a:t>
            </a:r>
            <a:r>
              <a:rPr lang="en-GB" sz="2400" dirty="0" smtClean="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  <a:ea typeface="+mn-ea"/>
                <a:cs typeface="+mn-cs"/>
              </a:rPr>
              <a:t> </a:t>
            </a:r>
            <a:r>
              <a:rPr lang="fr" sz="2400" dirty="0">
                <a:solidFill>
                  <a:srgbClr val="FFFFFF"/>
                </a:solidFill>
              </a:rPr>
              <a:t>les scientifiques et ingénieurs de </a:t>
            </a:r>
            <a:r>
              <a:rPr lang="fr" sz="2400" dirty="0" smtClean="0">
                <a:solidFill>
                  <a:srgbClr val="FFFFFF"/>
                </a:solidFill>
              </a:rPr>
              <a:t>demain</a:t>
            </a:r>
            <a:endParaRPr lang="en-US" sz="2400" dirty="0" smtClean="0">
              <a:solidFill>
                <a:srgbClr val="FFFFFF"/>
              </a:solidFill>
            </a:endParaRPr>
          </a:p>
          <a:p>
            <a:pPr eaLnBrk="1" hangingPunct="1">
              <a:lnSpc>
                <a:spcPct val="90000"/>
              </a:lnSpc>
              <a:buClrTx/>
              <a:buFont typeface="Wingdings" charset="2"/>
              <a:buChar char="q"/>
              <a:defRPr/>
            </a:pPr>
            <a:endParaRPr lang="en-GB" sz="1600" dirty="0">
              <a:solidFill>
                <a:srgbClr val="FFFFFF"/>
              </a:solidFill>
              <a:effectLst>
                <a:outerShdw blurRad="50800" dist="38100" dir="2700000" algn="tl" rotWithShape="0">
                  <a:srgbClr val="000000"/>
                </a:outerShdw>
              </a:effectLst>
              <a:ea typeface="+mn-ea"/>
              <a:cs typeface="+mn-cs"/>
            </a:endParaRPr>
          </a:p>
          <a:p>
            <a:pPr eaLnBrk="1" hangingPunct="1">
              <a:lnSpc>
                <a:spcPct val="90000"/>
              </a:lnSpc>
              <a:buClrTx/>
              <a:buFont typeface="Wingdings" charset="2"/>
              <a:buChar char="q"/>
              <a:defRPr/>
            </a:pPr>
            <a:r>
              <a:rPr lang="en-GB" sz="2400" dirty="0" err="1" smtClean="0">
                <a:solidFill>
                  <a:srgbClr val="FCF933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  <a:ea typeface="+mn-ea"/>
                <a:cs typeface="+mn-cs"/>
              </a:rPr>
              <a:t>Ras</a:t>
            </a:r>
            <a:r>
              <a:rPr lang="fr" sz="2400" dirty="0">
                <a:solidFill>
                  <a:srgbClr val="FCF933"/>
                </a:solidFill>
              </a:rPr>
              <a:t>sembler</a:t>
            </a:r>
            <a:r>
              <a:rPr lang="en-GB" sz="2400" dirty="0" smtClean="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  <a:ea typeface="+mn-ea"/>
                <a:cs typeface="+mn-cs"/>
              </a:rPr>
              <a:t> </a:t>
            </a:r>
            <a:r>
              <a:rPr lang="fr" sz="2400" dirty="0">
                <a:solidFill>
                  <a:srgbClr val="FFFFFF"/>
                </a:solidFill>
              </a:rPr>
              <a:t>des personnes de cultures et de pays différents</a:t>
            </a:r>
            <a:endParaRPr lang="en-GB" sz="2000" dirty="0">
              <a:solidFill>
                <a:srgbClr val="FFFFFF"/>
              </a:solidFill>
              <a:effectLst>
                <a:outerShdw blurRad="50800" dist="38100" dir="2700000" algn="tl" rotWithShape="0">
                  <a:srgbClr val="000000"/>
                </a:outerShdw>
              </a:effectLst>
              <a:ea typeface="+mn-ea"/>
              <a:cs typeface="+mn-cs"/>
            </a:endParaRPr>
          </a:p>
        </p:txBody>
      </p:sp>
      <p:pic>
        <p:nvPicPr>
          <p:cNvPr id="37894" name="Picture 1030" descr="einstein-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374188" y="990600"/>
            <a:ext cx="1217612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7"/>
              </a:srgbClr>
            </a:outerShdw>
          </a:effectLst>
        </p:spPr>
      </p:pic>
      <p:pic>
        <p:nvPicPr>
          <p:cNvPr id="37896" name="Picture 1032" descr="PET_Alzheimer"/>
          <p:cNvPicPr>
            <a:picLocks noChangeAspect="1" noChangeArrowheads="1"/>
          </p:cNvPicPr>
          <p:nvPr/>
        </p:nvPicPr>
        <p:blipFill rotWithShape="1">
          <a:blip r:embed="rId4"/>
          <a:srcRect l="853" b="-1647"/>
          <a:stretch/>
        </p:blipFill>
        <p:spPr bwMode="auto">
          <a:xfrm>
            <a:off x="9693000" y="2819400"/>
            <a:ext cx="18132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7"/>
              </a:srgbClr>
            </a:outerShdw>
          </a:effectLst>
        </p:spPr>
      </p:pic>
      <p:pic>
        <p:nvPicPr>
          <p:cNvPr id="37897" name="Picture 1033" descr="Grid_globe_V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001000" y="2819401"/>
            <a:ext cx="1600200" cy="1349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7"/>
              </a:srgbClr>
            </a:outerShdw>
          </a:effectLst>
        </p:spPr>
      </p:pic>
      <p:pic>
        <p:nvPicPr>
          <p:cNvPr id="37905" name="Picture 1041" descr="Picture 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8004175" y="1219201"/>
            <a:ext cx="1265238" cy="1255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7"/>
              </a:srgbClr>
            </a:outerShdw>
          </a:effectLst>
        </p:spPr>
      </p:pic>
      <p:grpSp>
        <p:nvGrpSpPr>
          <p:cNvPr id="2" name="Group 15"/>
          <p:cNvGrpSpPr/>
          <p:nvPr/>
        </p:nvGrpSpPr>
        <p:grpSpPr>
          <a:xfrm>
            <a:off x="1524000" y="1"/>
            <a:ext cx="1714500" cy="1304925"/>
            <a:chOff x="0" y="0"/>
            <a:chExt cx="1714500" cy="1304925"/>
          </a:xfrm>
        </p:grpSpPr>
        <p:sp>
          <p:nvSpPr>
            <p:cNvPr id="16389" name="Rectangle 3"/>
            <p:cNvSpPr>
              <a:spLocks noChangeArrowheads="1"/>
            </p:cNvSpPr>
            <p:nvPr/>
          </p:nvSpPr>
          <p:spPr bwMode="auto">
            <a:xfrm>
              <a:off x="609600" y="457200"/>
              <a:ext cx="533400" cy="381000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pic>
          <p:nvPicPr>
            <p:cNvPr id="16399" name="Picture 13" descr="Picture 21"/>
            <p:cNvPicPr>
              <a:picLocks noChangeAspect="1" noChangeArrowheads="1"/>
            </p:cNvPicPr>
            <p:nvPr/>
          </p:nvPicPr>
          <p:blipFill>
            <a:blip r:embed="rId7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0" y="0"/>
              <a:ext cx="1714500" cy="13049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8"/>
          <a:srcRect t="4680" b="15027"/>
          <a:stretch/>
        </p:blipFill>
        <p:spPr>
          <a:xfrm>
            <a:off x="8001000" y="5540070"/>
            <a:ext cx="2376264" cy="1273307"/>
          </a:xfrm>
          <a:prstGeom prst="rect">
            <a:avLst/>
          </a:prstGeom>
        </p:spPr>
      </p:pic>
      <p:grpSp>
        <p:nvGrpSpPr>
          <p:cNvPr id="4" name="Grouper 3"/>
          <p:cNvGrpSpPr/>
          <p:nvPr/>
        </p:nvGrpSpPr>
        <p:grpSpPr>
          <a:xfrm>
            <a:off x="8001000" y="4293097"/>
            <a:ext cx="3520800" cy="1128881"/>
            <a:chOff x="6477000" y="4293096"/>
            <a:chExt cx="3520800" cy="1128881"/>
          </a:xfrm>
        </p:grpSpPr>
        <p:pic>
          <p:nvPicPr>
            <p:cNvPr id="14" name="Picture 2" descr="ttps://cds.cern.ch/record/2138941/files/DSC_0088.jpg?subformat=icon-640"/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77000" y="4293096"/>
              <a:ext cx="1692000" cy="112359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5" name="Picture 6" descr="ttps://cds.cern.ch/record/2210064/files/summerstudents-5.jpg?subformat=icon-640"/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305800" y="4293096"/>
              <a:ext cx="1692000" cy="112888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5" name="TextBox 4"/>
          <p:cNvSpPr txBox="1"/>
          <p:nvPr/>
        </p:nvSpPr>
        <p:spPr>
          <a:xfrm>
            <a:off x="6726621" y="6421821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383218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78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789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79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78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789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789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78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378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3789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000"/>
                            </p:stCondLst>
                            <p:childTnLst>
                              <p:par>
                                <p:cTn id="4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3789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1000"/>
                            </p:stCondLst>
                            <p:childTnLst>
                              <p:par>
                                <p:cTn id="5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92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Footer Placeholder 3"/>
          <p:cNvSpPr txBox="1">
            <a:spLocks noGrp="1"/>
          </p:cNvSpPr>
          <p:nvPr/>
        </p:nvSpPr>
        <p:spPr bwMode="auto">
          <a:xfrm>
            <a:off x="4419600" y="6400800"/>
            <a:ext cx="3429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prstTxWarp prst="textNoShape">
              <a:avLst/>
            </a:prstTxWarp>
          </a:bodyPr>
          <a:lstStyle/>
          <a:p>
            <a:pPr algn="ctr" eaLnBrk="1" hangingPunct="1"/>
            <a:r>
              <a:rPr lang="en-US" sz="1200">
                <a:solidFill>
                  <a:srgbClr val="0967A4"/>
                </a:solidFill>
                <a:latin typeface="Helvetica" pitchFamily="-112" charset="0"/>
              </a:rPr>
              <a:t>Germany and CERN | May 2009</a:t>
            </a:r>
            <a:endParaRPr lang="en-US" sz="1200">
              <a:latin typeface="Helvetica" pitchFamily="-112" charset="0"/>
            </a:endParaRPr>
          </a:p>
        </p:txBody>
      </p:sp>
      <p:sp>
        <p:nvSpPr>
          <p:cNvPr id="19461" name="Rectangle 2"/>
          <p:cNvSpPr>
            <a:spLocks noChangeArrowheads="1"/>
          </p:cNvSpPr>
          <p:nvPr/>
        </p:nvSpPr>
        <p:spPr bwMode="auto">
          <a:xfrm>
            <a:off x="1524000" y="-76200"/>
            <a:ext cx="9144000" cy="68580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9462" name="Picture 3" descr="CMB_Timeline150nt"/>
          <p:cNvPicPr>
            <a:picLocks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524000" y="609600"/>
            <a:ext cx="9144000" cy="594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9156" name="Rectangle 4"/>
          <p:cNvSpPr>
            <a:spLocks noChangeArrowheads="1"/>
          </p:cNvSpPr>
          <p:nvPr/>
        </p:nvSpPr>
        <p:spPr bwMode="auto">
          <a:xfrm>
            <a:off x="1908813" y="2563814"/>
            <a:ext cx="1117912" cy="402291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prstTxWarp prst="textNoShape">
              <a:avLst/>
            </a:prstTxWarp>
            <a:spAutoFit/>
          </a:bodyPr>
          <a:lstStyle/>
          <a:p>
            <a:pPr algn="ctr" eaLnBrk="1" hangingPunct="1">
              <a:defRPr/>
            </a:pPr>
            <a:r>
              <a:rPr lang="en-GB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Big Bang</a:t>
            </a:r>
            <a:endParaRPr lang="de-DE" sz="2000">
              <a:solidFill>
                <a:schemeClr val="bg1"/>
              </a:solidFill>
            </a:endParaRPr>
          </a:p>
        </p:txBody>
      </p:sp>
      <p:sp>
        <p:nvSpPr>
          <p:cNvPr id="19464" name="Rectangle 5"/>
          <p:cNvSpPr>
            <a:spLocks noChangeArrowheads="1"/>
          </p:cNvSpPr>
          <p:nvPr/>
        </p:nvSpPr>
        <p:spPr bwMode="auto">
          <a:xfrm>
            <a:off x="1758951" y="0"/>
            <a:ext cx="5684867" cy="132562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lIns="90000" tIns="46800" rIns="90000" bIns="46800">
            <a:prstTxWarp prst="textNoShape">
              <a:avLst/>
            </a:prstTxWarp>
            <a:spAutoFit/>
          </a:bodyPr>
          <a:lstStyle/>
          <a:p>
            <a:r>
              <a:rPr lang="fr" sz="4000" dirty="0">
                <a:solidFill>
                  <a:srgbClr val="FFFF00"/>
                </a:solidFill>
              </a:rPr>
              <a:t>La physique au </a:t>
            </a:r>
            <a:r>
              <a:rPr lang="fr" sz="4000" dirty="0" smtClean="0">
                <a:solidFill>
                  <a:srgbClr val="FFFF00"/>
                </a:solidFill>
              </a:rPr>
              <a:t>CERN: </a:t>
            </a:r>
            <a:endParaRPr lang="en-US" sz="4000" dirty="0" smtClean="0">
              <a:solidFill>
                <a:srgbClr val="FFFF00"/>
              </a:solidFill>
            </a:endParaRPr>
          </a:p>
          <a:p>
            <a:r>
              <a:rPr lang="fr" sz="4000" dirty="0" smtClean="0">
                <a:solidFill>
                  <a:srgbClr val="FFFF00"/>
                </a:solidFill>
              </a:rPr>
              <a:t>comprendre </a:t>
            </a:r>
            <a:r>
              <a:rPr lang="fr" sz="4000" dirty="0">
                <a:solidFill>
                  <a:srgbClr val="FFFF00"/>
                </a:solidFill>
              </a:rPr>
              <a:t>l'Univers</a:t>
            </a:r>
          </a:p>
        </p:txBody>
      </p:sp>
      <p:grpSp>
        <p:nvGrpSpPr>
          <p:cNvPr id="2" name="Group 6"/>
          <p:cNvGrpSpPr>
            <a:grpSpLocks/>
          </p:cNvGrpSpPr>
          <p:nvPr/>
        </p:nvGrpSpPr>
        <p:grpSpPr bwMode="auto">
          <a:xfrm>
            <a:off x="3352800" y="5181601"/>
            <a:ext cx="7127876" cy="889000"/>
            <a:chOff x="1152" y="3384"/>
            <a:chExt cx="4490" cy="560"/>
          </a:xfrm>
        </p:grpSpPr>
        <p:sp>
          <p:nvSpPr>
            <p:cNvPr id="19466" name="Line 7"/>
            <p:cNvSpPr>
              <a:spLocks noChangeShapeType="1"/>
            </p:cNvSpPr>
            <p:nvPr/>
          </p:nvSpPr>
          <p:spPr bwMode="auto">
            <a:xfrm>
              <a:off x="1152" y="3702"/>
              <a:ext cx="3648" cy="0"/>
            </a:xfrm>
            <a:prstGeom prst="line">
              <a:avLst/>
            </a:prstGeom>
            <a:noFill/>
            <a:ln w="25400">
              <a:solidFill>
                <a:schemeClr val="bg1"/>
              </a:solidFill>
              <a:round/>
              <a:headEnd/>
              <a:tailEnd type="triangle" w="med" len="med"/>
            </a:ln>
          </p:spPr>
          <p:txBody>
            <a:bodyPr wrap="none" lIns="90000" tIns="46800" rIns="90000" bIns="46800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160" name="Rectangle 8"/>
            <p:cNvSpPr>
              <a:spLocks noChangeArrowheads="1"/>
            </p:cNvSpPr>
            <p:nvPr/>
          </p:nvSpPr>
          <p:spPr bwMode="auto">
            <a:xfrm>
              <a:off x="4800" y="3552"/>
              <a:ext cx="842" cy="234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 wrap="none" lIns="90000" tIns="46800" rIns="90000" bIns="46800">
              <a:prstTxWarp prst="textNoShape">
                <a:avLst/>
              </a:prstTxWarp>
              <a:spAutoFit/>
            </a:bodyPr>
            <a:lstStyle/>
            <a:p>
              <a:pPr algn="ctr">
                <a:defRPr/>
              </a:pPr>
              <a:r>
                <a:rPr lang="fr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Aujourd’hui</a:t>
              </a:r>
              <a:endParaRPr lang="fr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49161" name="Rectangle 9"/>
            <p:cNvSpPr>
              <a:spLocks noChangeArrowheads="1"/>
            </p:cNvSpPr>
            <p:nvPr/>
          </p:nvSpPr>
          <p:spPr bwMode="auto">
            <a:xfrm>
              <a:off x="2106" y="3384"/>
              <a:ext cx="1601" cy="234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 wrap="none" lIns="90000" tIns="46800" rIns="90000" bIns="46800">
              <a:prstTxWarp prst="textNoShape">
                <a:avLst/>
              </a:prstTxWarp>
              <a:spAutoFit/>
            </a:bodyPr>
            <a:lstStyle/>
            <a:p>
              <a:pPr algn="ctr" eaLnBrk="1" hangingPunct="1">
                <a:defRPr/>
              </a:pPr>
              <a:r>
                <a:rPr lang="en-GB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13.7 </a:t>
              </a:r>
              <a:r>
                <a:rPr lang="fr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milliards d’années</a:t>
              </a:r>
              <a:endParaRPr lang="en-GB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49162" name="Rectangle 10"/>
            <p:cNvSpPr>
              <a:spLocks noChangeArrowheads="1"/>
            </p:cNvSpPr>
            <p:nvPr/>
          </p:nvSpPr>
          <p:spPr bwMode="auto">
            <a:xfrm>
              <a:off x="2600" y="3710"/>
              <a:ext cx="617" cy="234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 wrap="none" lIns="90000" tIns="46800" rIns="90000" bIns="46800">
              <a:prstTxWarp prst="textNoShape">
                <a:avLst/>
              </a:prstTxWarp>
              <a:spAutoFit/>
            </a:bodyPr>
            <a:lstStyle/>
            <a:p>
              <a:pPr algn="ctr" eaLnBrk="1" hangingPunct="1">
                <a:defRPr/>
              </a:pPr>
              <a:r>
                <a:rPr lang="de-DE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10</a:t>
              </a:r>
              <a:r>
                <a:rPr lang="de-DE" baseline="300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28</a:t>
              </a:r>
              <a:r>
                <a:rPr lang="de-DE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 cm</a:t>
              </a:r>
              <a:endParaRPr lang="en-US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9470" name="Line 11"/>
            <p:cNvSpPr>
              <a:spLocks noChangeShapeType="1"/>
            </p:cNvSpPr>
            <p:nvPr/>
          </p:nvSpPr>
          <p:spPr bwMode="auto">
            <a:xfrm>
              <a:off x="1152" y="3552"/>
              <a:ext cx="0" cy="288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3575720" y="4419603"/>
            <a:ext cx="7854280" cy="2701329"/>
            <a:chOff x="2051720" y="4581128"/>
            <a:chExt cx="7854280" cy="1641035"/>
          </a:xfrm>
        </p:grpSpPr>
        <p:cxnSp>
          <p:nvCxnSpPr>
            <p:cNvPr id="14" name="Straight Arrow Connector 13"/>
            <p:cNvCxnSpPr/>
            <p:nvPr/>
          </p:nvCxnSpPr>
          <p:spPr bwMode="auto">
            <a:xfrm flipV="1">
              <a:off x="2051720" y="4581128"/>
              <a:ext cx="0" cy="1296144"/>
            </a:xfrm>
            <a:prstGeom prst="straightConnector1">
              <a:avLst/>
            </a:prstGeom>
            <a:solidFill>
              <a:schemeClr val="accent1"/>
            </a:solidFill>
            <a:ln w="38100" cap="flat" cmpd="sng" algn="ctr">
              <a:solidFill>
                <a:srgbClr val="FFFF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sp>
          <p:nvSpPr>
            <p:cNvPr id="15" name="TextBox 14"/>
            <p:cNvSpPr txBox="1"/>
            <p:nvPr/>
          </p:nvSpPr>
          <p:spPr>
            <a:xfrm>
              <a:off x="2123728" y="5661248"/>
              <a:ext cx="7782272" cy="5609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rgbClr val="FFFF00"/>
                  </a:solidFill>
                </a:rPr>
                <a:t>380,000 </a:t>
              </a:r>
              <a:r>
                <a:rPr lang="en-US" dirty="0" err="1" smtClean="0">
                  <a:solidFill>
                    <a:srgbClr val="FFFF00"/>
                  </a:solidFill>
                </a:rPr>
                <a:t>ans</a:t>
              </a:r>
              <a:r>
                <a:rPr lang="en-US" dirty="0" smtClean="0">
                  <a:solidFill>
                    <a:srgbClr val="FFFF00"/>
                  </a:solidFill>
                </a:rPr>
                <a:t> </a:t>
              </a:r>
            </a:p>
            <a:p>
              <a:r>
                <a:rPr lang="en-US" dirty="0" smtClean="0">
                  <a:solidFill>
                    <a:srgbClr val="FFFF00"/>
                  </a:solidFill>
                </a:rPr>
                <a:t> Les </a:t>
              </a:r>
              <a:r>
                <a:rPr lang="en-US" dirty="0" err="1" smtClean="0">
                  <a:solidFill>
                    <a:srgbClr val="FFFF00"/>
                  </a:solidFill>
                </a:rPr>
                <a:t>atomes</a:t>
              </a:r>
              <a:r>
                <a:rPr lang="en-US" dirty="0" smtClean="0">
                  <a:solidFill>
                    <a:srgbClr val="FFFF00"/>
                  </a:solidFill>
                </a:rPr>
                <a:t> </a:t>
              </a:r>
              <a:r>
                <a:rPr lang="en-US" dirty="0" err="1" smtClean="0">
                  <a:solidFill>
                    <a:srgbClr val="FFFF00"/>
                  </a:solidFill>
                </a:rPr>
                <a:t>sont</a:t>
              </a:r>
              <a:r>
                <a:rPr lang="en-US" dirty="0" smtClean="0">
                  <a:solidFill>
                    <a:srgbClr val="FFFF00"/>
                  </a:solidFill>
                </a:rPr>
                <a:t> g</a:t>
              </a:r>
              <a:r>
                <a:rPr lang="fr" dirty="0" err="1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é</a:t>
              </a:r>
              <a:r>
                <a:rPr lang="en-US" dirty="0" smtClean="0">
                  <a:solidFill>
                    <a:srgbClr val="FFFF00"/>
                  </a:solidFill>
                </a:rPr>
                <a:t>n</a:t>
              </a:r>
              <a:r>
                <a:rPr lang="fr" dirty="0" err="1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é</a:t>
              </a:r>
              <a:r>
                <a:rPr lang="en-US" dirty="0" smtClean="0">
                  <a:solidFill>
                    <a:srgbClr val="FFFF00"/>
                  </a:solidFill>
                </a:rPr>
                <a:t>r</a:t>
              </a:r>
              <a:r>
                <a:rPr lang="fr" dirty="0" err="1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é</a:t>
              </a:r>
              <a:r>
                <a:rPr lang="en-US" dirty="0" smtClean="0">
                  <a:solidFill>
                    <a:srgbClr val="FFFF00"/>
                  </a:solidFill>
                </a:rPr>
                <a:t>s et </a:t>
              </a:r>
              <a:r>
                <a:rPr lang="en-US" dirty="0" err="1" smtClean="0">
                  <a:solidFill>
                    <a:srgbClr val="FFFF00"/>
                  </a:solidFill>
                </a:rPr>
                <a:t>l’univers</a:t>
              </a:r>
              <a:r>
                <a:rPr lang="en-US" dirty="0" smtClean="0">
                  <a:solidFill>
                    <a:srgbClr val="FFFF00"/>
                  </a:solidFill>
                </a:rPr>
                <a:t> </a:t>
              </a:r>
              <a:r>
                <a:rPr lang="en-US" dirty="0" err="1" smtClean="0">
                  <a:solidFill>
                    <a:srgbClr val="FFFF00"/>
                  </a:solidFill>
                </a:rPr>
                <a:t>devient</a:t>
              </a:r>
              <a:r>
                <a:rPr lang="en-US" dirty="0" smtClean="0">
                  <a:solidFill>
                    <a:srgbClr val="FFFF00"/>
                  </a:solidFill>
                </a:rPr>
                <a:t> transparent</a:t>
              </a:r>
              <a:endParaRPr lang="en-US" dirty="0">
                <a:solidFill>
                  <a:srgbClr val="FFFF00"/>
                </a:solidFill>
              </a:endParaRPr>
            </a:p>
            <a:p>
              <a:endParaRPr lang="en-US" dirty="0">
                <a:solidFill>
                  <a:srgbClr val="FFFF00"/>
                </a:solidFill>
              </a:endParaRPr>
            </a:p>
          </p:txBody>
        </p:sp>
      </p:grpSp>
      <p:sp>
        <p:nvSpPr>
          <p:cNvPr id="16" name="Rectangle 15"/>
          <p:cNvSpPr/>
          <p:nvPr/>
        </p:nvSpPr>
        <p:spPr bwMode="auto">
          <a:xfrm>
            <a:off x="-457200" y="-152400"/>
            <a:ext cx="2063750" cy="7162800"/>
          </a:xfrm>
          <a:prstGeom prst="rect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AT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19" charset="0"/>
              <a:ea typeface="ＭＳ Ｐゴシック" pitchFamily="19" charset="-128"/>
              <a:cs typeface="ＭＳ Ｐゴシック" pitchFamily="19" charset="-128"/>
            </a:endParaRPr>
          </a:p>
        </p:txBody>
      </p:sp>
      <p:sp>
        <p:nvSpPr>
          <p:cNvPr id="17" name="Rectangle 16"/>
          <p:cNvSpPr/>
          <p:nvPr/>
        </p:nvSpPr>
        <p:spPr bwMode="auto">
          <a:xfrm>
            <a:off x="10370650" y="0"/>
            <a:ext cx="2063750" cy="7162800"/>
          </a:xfrm>
          <a:prstGeom prst="rect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AT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19" charset="0"/>
              <a:ea typeface="ＭＳ Ｐゴシック" pitchFamily="19" charset="-128"/>
              <a:cs typeface="ＭＳ Ｐゴシック" pitchFamily="19" charset="-128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Footer Placeholder 1"/>
          <p:cNvSpPr txBox="1">
            <a:spLocks noGrp="1"/>
          </p:cNvSpPr>
          <p:nvPr/>
        </p:nvSpPr>
        <p:spPr bwMode="auto">
          <a:xfrm>
            <a:off x="4419600" y="6400800"/>
            <a:ext cx="3429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prstTxWarp prst="textNoShape">
              <a:avLst/>
            </a:prstTxWarp>
          </a:bodyPr>
          <a:lstStyle/>
          <a:p>
            <a:pPr algn="ctr" eaLnBrk="1" hangingPunct="1"/>
            <a:r>
              <a:rPr lang="en-US" sz="1200">
                <a:solidFill>
                  <a:srgbClr val="0967A4"/>
                </a:solidFill>
                <a:latin typeface="Helvetica" pitchFamily="-112" charset="0"/>
              </a:rPr>
              <a:t>Germany and CERN | May 2009</a:t>
            </a:r>
            <a:endParaRPr lang="en-US" sz="1200">
              <a:latin typeface="Helvetica" pitchFamily="-112" charset="0"/>
            </a:endParaRPr>
          </a:p>
        </p:txBody>
      </p:sp>
      <p:sp>
        <p:nvSpPr>
          <p:cNvPr id="21509" name="Rectangle 2"/>
          <p:cNvSpPr>
            <a:spLocks noChangeArrowheads="1"/>
          </p:cNvSpPr>
          <p:nvPr/>
        </p:nvSpPr>
        <p:spPr bwMode="auto">
          <a:xfrm>
            <a:off x="1524000" y="0"/>
            <a:ext cx="9144000" cy="6858000"/>
          </a:xfrm>
          <a:prstGeom prst="rect">
            <a:avLst/>
          </a:prstGeom>
          <a:gradFill rotWithShape="0">
            <a:gsLst>
              <a:gs pos="0">
                <a:srgbClr val="1B056B"/>
              </a:gs>
              <a:gs pos="100000">
                <a:srgbClr val="2074AC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2" name="Group 46"/>
          <p:cNvGrpSpPr>
            <a:grpSpLocks/>
          </p:cNvGrpSpPr>
          <p:nvPr/>
        </p:nvGrpSpPr>
        <p:grpSpPr bwMode="auto">
          <a:xfrm>
            <a:off x="7467600" y="4953000"/>
            <a:ext cx="2825750" cy="1606550"/>
            <a:chOff x="3696" y="3264"/>
            <a:chExt cx="1780" cy="1012"/>
          </a:xfrm>
        </p:grpSpPr>
        <p:grpSp>
          <p:nvGrpSpPr>
            <p:cNvPr id="3" name="Group 47"/>
            <p:cNvGrpSpPr>
              <a:grpSpLocks/>
            </p:cNvGrpSpPr>
            <p:nvPr/>
          </p:nvGrpSpPr>
          <p:grpSpPr bwMode="auto">
            <a:xfrm>
              <a:off x="3696" y="3264"/>
              <a:ext cx="604" cy="558"/>
              <a:chOff x="3744" y="3408"/>
              <a:chExt cx="604" cy="558"/>
            </a:xfrm>
          </p:grpSpPr>
          <p:pic>
            <p:nvPicPr>
              <p:cNvPr id="21557" name="Picture 48"/>
              <p:cNvPicPr>
                <a:picLocks noChangeAspect="1" noChangeArrowheads="1"/>
              </p:cNvPicPr>
              <p:nvPr/>
            </p:nvPicPr>
            <p:blipFill>
              <a:blip r:embed="rId3" cstate="screen"/>
              <a:srcRect/>
              <a:stretch>
                <a:fillRect/>
              </a:stretch>
            </p:blipFill>
            <p:spPr bwMode="auto">
              <a:xfrm>
                <a:off x="3744" y="3408"/>
                <a:ext cx="604" cy="5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21558" name="Text Box 49"/>
              <p:cNvSpPr txBox="1">
                <a:spLocks noChangeArrowheads="1"/>
              </p:cNvSpPr>
              <p:nvPr/>
            </p:nvSpPr>
            <p:spPr bwMode="auto">
              <a:xfrm>
                <a:off x="3840" y="3792"/>
                <a:ext cx="417" cy="17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r>
                  <a:rPr lang="de-CH" sz="1200">
                    <a:solidFill>
                      <a:schemeClr val="bg1"/>
                    </a:solidFill>
                    <a:latin typeface="Tahoma" pitchFamily="-112" charset="0"/>
                  </a:rPr>
                  <a:t>Hubble</a:t>
                </a:r>
              </a:p>
            </p:txBody>
          </p:sp>
        </p:grpSp>
        <p:grpSp>
          <p:nvGrpSpPr>
            <p:cNvPr id="4" name="Group 50"/>
            <p:cNvGrpSpPr>
              <a:grpSpLocks/>
            </p:cNvGrpSpPr>
            <p:nvPr/>
          </p:nvGrpSpPr>
          <p:grpSpPr bwMode="auto">
            <a:xfrm>
              <a:off x="4927" y="3744"/>
              <a:ext cx="549" cy="486"/>
              <a:chOff x="4848" y="3792"/>
              <a:chExt cx="549" cy="486"/>
            </a:xfrm>
          </p:grpSpPr>
          <p:pic>
            <p:nvPicPr>
              <p:cNvPr id="21555" name="Picture 51" descr="Picture 2"/>
              <p:cNvPicPr>
                <a:picLocks noChangeAspect="1" noChangeArrowheads="1"/>
              </p:cNvPicPr>
              <p:nvPr/>
            </p:nvPicPr>
            <p:blipFill>
              <a:blip r:embed="rId4" cstate="screen"/>
              <a:srcRect/>
              <a:stretch>
                <a:fillRect/>
              </a:stretch>
            </p:blipFill>
            <p:spPr bwMode="auto">
              <a:xfrm>
                <a:off x="4848" y="3815"/>
                <a:ext cx="528" cy="46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9508" name="Text Box 52"/>
              <p:cNvSpPr txBox="1">
                <a:spLocks noChangeArrowheads="1"/>
              </p:cNvSpPr>
              <p:nvPr/>
            </p:nvSpPr>
            <p:spPr bwMode="auto">
              <a:xfrm>
                <a:off x="5040" y="3792"/>
                <a:ext cx="357" cy="16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pPr>
                  <a:lnSpc>
                    <a:spcPct val="90000"/>
                  </a:lnSpc>
                  <a:defRPr/>
                </a:pPr>
                <a:r>
                  <a:rPr lang="de-CH" sz="1200">
                    <a:solidFill>
                      <a:schemeClr val="bg1"/>
                    </a:solidFill>
                    <a:latin typeface="Tahoma" pitchFamily="-112" charset="0"/>
                  </a:rPr>
                  <a:t>ALMA</a:t>
                </a:r>
                <a:endParaRPr lang="de-CH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ahoma" pitchFamily="-112" charset="0"/>
                </a:endParaRPr>
              </a:p>
            </p:txBody>
          </p:sp>
        </p:grpSp>
        <p:grpSp>
          <p:nvGrpSpPr>
            <p:cNvPr id="5" name="Group 53"/>
            <p:cNvGrpSpPr>
              <a:grpSpLocks/>
            </p:cNvGrpSpPr>
            <p:nvPr/>
          </p:nvGrpSpPr>
          <p:grpSpPr bwMode="auto">
            <a:xfrm>
              <a:off x="4320" y="3933"/>
              <a:ext cx="576" cy="343"/>
              <a:chOff x="4128" y="3933"/>
              <a:chExt cx="576" cy="343"/>
            </a:xfrm>
          </p:grpSpPr>
          <p:pic>
            <p:nvPicPr>
              <p:cNvPr id="21553" name="Picture 54" descr="Picture 3"/>
              <p:cNvPicPr>
                <a:picLocks noChangeAspect="1" noChangeArrowheads="1"/>
              </p:cNvPicPr>
              <p:nvPr/>
            </p:nvPicPr>
            <p:blipFill>
              <a:blip r:embed="rId5" cstate="screen"/>
              <a:srcRect/>
              <a:stretch>
                <a:fillRect/>
              </a:stretch>
            </p:blipFill>
            <p:spPr bwMode="auto">
              <a:xfrm>
                <a:off x="4176" y="3933"/>
                <a:ext cx="528" cy="34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21554" name="Text Box 55"/>
              <p:cNvSpPr txBox="1">
                <a:spLocks noChangeArrowheads="1"/>
              </p:cNvSpPr>
              <p:nvPr/>
            </p:nvSpPr>
            <p:spPr bwMode="auto">
              <a:xfrm>
                <a:off x="4128" y="4099"/>
                <a:ext cx="277" cy="17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r>
                  <a:rPr lang="de-CH" sz="1200">
                    <a:solidFill>
                      <a:schemeClr val="bg1"/>
                    </a:solidFill>
                    <a:latin typeface="Tahoma" pitchFamily="-112" charset="0"/>
                  </a:rPr>
                  <a:t>VLT</a:t>
                </a:r>
              </a:p>
            </p:txBody>
          </p:sp>
        </p:grpSp>
        <p:grpSp>
          <p:nvGrpSpPr>
            <p:cNvPr id="6" name="Group 56"/>
            <p:cNvGrpSpPr>
              <a:grpSpLocks/>
            </p:cNvGrpSpPr>
            <p:nvPr/>
          </p:nvGrpSpPr>
          <p:grpSpPr bwMode="auto">
            <a:xfrm>
              <a:off x="4224" y="3600"/>
              <a:ext cx="669" cy="339"/>
              <a:chOff x="4371" y="3885"/>
              <a:chExt cx="669" cy="339"/>
            </a:xfrm>
          </p:grpSpPr>
          <p:pic>
            <p:nvPicPr>
              <p:cNvPr id="21551" name="Picture 57"/>
              <p:cNvPicPr>
                <a:picLocks noChangeAspect="1" noChangeArrowheads="1"/>
              </p:cNvPicPr>
              <p:nvPr/>
            </p:nvPicPr>
            <p:blipFill>
              <a:blip r:embed="rId6" cstate="screen"/>
              <a:srcRect/>
              <a:stretch>
                <a:fillRect/>
              </a:stretch>
            </p:blipFill>
            <p:spPr bwMode="auto">
              <a:xfrm>
                <a:off x="4371" y="3885"/>
                <a:ext cx="669" cy="33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9514" name="Text Box 58"/>
              <p:cNvSpPr txBox="1">
                <a:spLocks noChangeArrowheads="1"/>
              </p:cNvSpPr>
              <p:nvPr/>
            </p:nvSpPr>
            <p:spPr bwMode="auto">
              <a:xfrm>
                <a:off x="4371" y="3932"/>
                <a:ext cx="391" cy="16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pPr>
                  <a:lnSpc>
                    <a:spcPct val="90000"/>
                  </a:lnSpc>
                  <a:defRPr/>
                </a:pPr>
                <a:r>
                  <a:rPr lang="de-CH" sz="1200">
                    <a:solidFill>
                      <a:schemeClr val="bg1"/>
                    </a:solidFill>
                    <a:latin typeface="Tahoma" pitchFamily="-112" charset="0"/>
                  </a:rPr>
                  <a:t>WMAP</a:t>
                </a:r>
                <a:endParaRPr lang="de-CH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ahoma" pitchFamily="-112" charset="0"/>
                </a:endParaRPr>
              </a:p>
            </p:txBody>
          </p:sp>
        </p:grpSp>
      </p:grpSp>
      <p:grpSp>
        <p:nvGrpSpPr>
          <p:cNvPr id="7" name="Group 62"/>
          <p:cNvGrpSpPr>
            <a:grpSpLocks/>
          </p:cNvGrpSpPr>
          <p:nvPr/>
        </p:nvGrpSpPr>
        <p:grpSpPr bwMode="auto">
          <a:xfrm>
            <a:off x="2589214" y="631825"/>
            <a:ext cx="7959725" cy="5038725"/>
            <a:chOff x="671" y="424"/>
            <a:chExt cx="5014" cy="3174"/>
          </a:xfrm>
        </p:grpSpPr>
        <p:pic>
          <p:nvPicPr>
            <p:cNvPr id="21528" name="Picture 62" descr="Picture 1"/>
            <p:cNvPicPr>
              <a:picLocks noChangeAspect="1" noChangeArrowheads="1"/>
            </p:cNvPicPr>
            <p:nvPr/>
          </p:nvPicPr>
          <p:blipFill>
            <a:blip r:embed="rId7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671" y="445"/>
              <a:ext cx="4657" cy="31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8" name="Group 59"/>
            <p:cNvGrpSpPr>
              <a:grpSpLocks/>
            </p:cNvGrpSpPr>
            <p:nvPr/>
          </p:nvGrpSpPr>
          <p:grpSpPr bwMode="auto">
            <a:xfrm>
              <a:off x="895" y="424"/>
              <a:ext cx="1624" cy="701"/>
              <a:chOff x="895" y="424"/>
              <a:chExt cx="1624" cy="701"/>
            </a:xfrm>
          </p:grpSpPr>
          <p:sp>
            <p:nvSpPr>
              <p:cNvPr id="21541" name="Line 67"/>
              <p:cNvSpPr>
                <a:spLocks noChangeShapeType="1"/>
              </p:cNvSpPr>
              <p:nvPr/>
            </p:nvSpPr>
            <p:spPr bwMode="auto">
              <a:xfrm rot="21300000" flipV="1">
                <a:off x="1664" y="954"/>
                <a:ext cx="139" cy="46"/>
              </a:xfrm>
              <a:prstGeom prst="line">
                <a:avLst/>
              </a:prstGeom>
              <a:noFill/>
              <a:ln w="19050">
                <a:solidFill>
                  <a:srgbClr val="C62017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542" name="Line 68"/>
              <p:cNvSpPr>
                <a:spLocks noChangeShapeType="1"/>
              </p:cNvSpPr>
              <p:nvPr/>
            </p:nvSpPr>
            <p:spPr bwMode="auto">
              <a:xfrm rot="21420000" flipV="1">
                <a:off x="895" y="554"/>
                <a:ext cx="144" cy="48"/>
              </a:xfrm>
              <a:prstGeom prst="line">
                <a:avLst/>
              </a:prstGeom>
              <a:noFill/>
              <a:ln w="19050">
                <a:solidFill>
                  <a:srgbClr val="C62017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543" name="Rectangle 72"/>
              <p:cNvSpPr>
                <a:spLocks noChangeArrowheads="1"/>
              </p:cNvSpPr>
              <p:nvPr/>
            </p:nvSpPr>
            <p:spPr bwMode="auto">
              <a:xfrm>
                <a:off x="2029" y="912"/>
                <a:ext cx="490" cy="21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r>
                  <a:rPr lang="de-DE" sz="1600" dirty="0" smtClean="0">
                    <a:solidFill>
                      <a:srgbClr val="C62017"/>
                    </a:solidFill>
                  </a:rPr>
                  <a:t>Atome</a:t>
                </a:r>
                <a:endParaRPr lang="de-DE" sz="1600" dirty="0">
                  <a:solidFill>
                    <a:srgbClr val="C62017"/>
                  </a:solidFill>
                </a:endParaRPr>
              </a:p>
            </p:txBody>
          </p:sp>
          <p:sp>
            <p:nvSpPr>
              <p:cNvPr id="21544" name="Rectangle 73"/>
              <p:cNvSpPr>
                <a:spLocks noChangeArrowheads="1"/>
              </p:cNvSpPr>
              <p:nvPr/>
            </p:nvSpPr>
            <p:spPr bwMode="auto">
              <a:xfrm>
                <a:off x="1794" y="790"/>
                <a:ext cx="493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r>
                  <a:rPr lang="de-DE" sz="1600" dirty="0">
                    <a:solidFill>
                      <a:srgbClr val="C62017"/>
                    </a:solidFill>
                  </a:rPr>
                  <a:t>Proton</a:t>
                </a:r>
              </a:p>
            </p:txBody>
          </p:sp>
          <p:sp>
            <p:nvSpPr>
              <p:cNvPr id="21545" name="Rectangle 74"/>
              <p:cNvSpPr>
                <a:spLocks noChangeArrowheads="1"/>
              </p:cNvSpPr>
              <p:nvPr/>
            </p:nvSpPr>
            <p:spPr bwMode="auto">
              <a:xfrm>
                <a:off x="1040" y="424"/>
                <a:ext cx="636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r>
                  <a:rPr lang="de-DE" sz="1600">
                    <a:solidFill>
                      <a:srgbClr val="C62017"/>
                    </a:solidFill>
                  </a:rPr>
                  <a:t>Big Bang</a:t>
                </a:r>
              </a:p>
            </p:txBody>
          </p:sp>
          <p:sp>
            <p:nvSpPr>
              <p:cNvPr id="21546" name="Line 79"/>
              <p:cNvSpPr>
                <a:spLocks noChangeShapeType="1"/>
              </p:cNvSpPr>
              <p:nvPr/>
            </p:nvSpPr>
            <p:spPr bwMode="auto">
              <a:xfrm rot="21180000" flipV="1">
                <a:off x="1880" y="1056"/>
                <a:ext cx="139" cy="46"/>
              </a:xfrm>
              <a:prstGeom prst="line">
                <a:avLst/>
              </a:prstGeom>
              <a:noFill/>
              <a:ln w="19050">
                <a:solidFill>
                  <a:srgbClr val="C62017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9" name="Group 61"/>
            <p:cNvGrpSpPr>
              <a:grpSpLocks/>
            </p:cNvGrpSpPr>
            <p:nvPr/>
          </p:nvGrpSpPr>
          <p:grpSpPr bwMode="auto">
            <a:xfrm>
              <a:off x="2899" y="1296"/>
              <a:ext cx="2786" cy="2246"/>
              <a:chOff x="2899" y="1296"/>
              <a:chExt cx="2786" cy="2246"/>
            </a:xfrm>
          </p:grpSpPr>
          <p:sp>
            <p:nvSpPr>
              <p:cNvPr id="21531" name="Line 63"/>
              <p:cNvSpPr>
                <a:spLocks noChangeShapeType="1"/>
              </p:cNvSpPr>
              <p:nvPr/>
            </p:nvSpPr>
            <p:spPr bwMode="auto">
              <a:xfrm rot="21360000" flipV="1">
                <a:off x="4337" y="2238"/>
                <a:ext cx="240" cy="96"/>
              </a:xfrm>
              <a:prstGeom prst="line">
                <a:avLst/>
              </a:prstGeom>
              <a:noFill/>
              <a:ln w="19050">
                <a:solidFill>
                  <a:srgbClr val="2E9029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532" name="Line 64"/>
              <p:cNvSpPr>
                <a:spLocks noChangeShapeType="1"/>
              </p:cNvSpPr>
              <p:nvPr/>
            </p:nvSpPr>
            <p:spPr bwMode="auto">
              <a:xfrm flipV="1">
                <a:off x="3373" y="1764"/>
                <a:ext cx="192" cy="96"/>
              </a:xfrm>
              <a:prstGeom prst="line">
                <a:avLst/>
              </a:prstGeom>
              <a:noFill/>
              <a:ln w="19050">
                <a:solidFill>
                  <a:srgbClr val="2E9029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533" name="Line 65"/>
              <p:cNvSpPr>
                <a:spLocks noChangeShapeType="1"/>
              </p:cNvSpPr>
              <p:nvPr/>
            </p:nvSpPr>
            <p:spPr bwMode="auto">
              <a:xfrm flipV="1">
                <a:off x="2899" y="1520"/>
                <a:ext cx="192" cy="96"/>
              </a:xfrm>
              <a:prstGeom prst="line">
                <a:avLst/>
              </a:prstGeom>
              <a:noFill/>
              <a:ln w="19050">
                <a:solidFill>
                  <a:srgbClr val="2E9029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534" name="Line 69"/>
              <p:cNvSpPr>
                <a:spLocks noChangeShapeType="1"/>
              </p:cNvSpPr>
              <p:nvPr/>
            </p:nvSpPr>
            <p:spPr bwMode="auto">
              <a:xfrm>
                <a:off x="4913" y="2446"/>
                <a:ext cx="624" cy="0"/>
              </a:xfrm>
              <a:prstGeom prst="line">
                <a:avLst/>
              </a:prstGeom>
              <a:noFill/>
              <a:ln w="19050">
                <a:solidFill>
                  <a:srgbClr val="2E9029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535" name="Line 70"/>
              <p:cNvSpPr>
                <a:spLocks noChangeShapeType="1"/>
              </p:cNvSpPr>
              <p:nvPr/>
            </p:nvSpPr>
            <p:spPr bwMode="auto">
              <a:xfrm rot="5400000">
                <a:off x="4973" y="2762"/>
                <a:ext cx="624" cy="0"/>
              </a:xfrm>
              <a:prstGeom prst="line">
                <a:avLst/>
              </a:prstGeom>
              <a:noFill/>
              <a:ln w="19050">
                <a:solidFill>
                  <a:srgbClr val="2E9029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536" name="Rectangle 75"/>
              <p:cNvSpPr>
                <a:spLocks noChangeArrowheads="1"/>
              </p:cNvSpPr>
              <p:nvPr/>
            </p:nvSpPr>
            <p:spPr bwMode="auto">
              <a:xfrm>
                <a:off x="2999" y="1296"/>
                <a:ext cx="1134" cy="21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r>
                  <a:rPr lang="en-GB" sz="1600" dirty="0" smtClean="0">
                    <a:solidFill>
                      <a:srgbClr val="2E9029"/>
                    </a:solidFill>
                  </a:rPr>
                  <a:t>Rayon de la Terre</a:t>
                </a:r>
                <a:endParaRPr lang="de-DE" sz="1600" dirty="0">
                  <a:solidFill>
                    <a:srgbClr val="2E9029"/>
                  </a:solidFill>
                </a:endParaRPr>
              </a:p>
            </p:txBody>
          </p:sp>
          <p:sp>
            <p:nvSpPr>
              <p:cNvPr id="21537" name="Rectangle 76"/>
              <p:cNvSpPr>
                <a:spLocks noChangeArrowheads="1"/>
              </p:cNvSpPr>
              <p:nvPr/>
            </p:nvSpPr>
            <p:spPr bwMode="auto">
              <a:xfrm>
                <a:off x="4443" y="2047"/>
                <a:ext cx="1242" cy="18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pPr>
                  <a:lnSpc>
                    <a:spcPct val="80000"/>
                  </a:lnSpc>
                </a:pPr>
                <a:r>
                  <a:rPr lang="en-GB" sz="1600" dirty="0" smtClean="0">
                    <a:solidFill>
                      <a:srgbClr val="2E9029"/>
                    </a:solidFill>
                  </a:rPr>
                  <a:t>Rayon des galaxies</a:t>
                </a:r>
                <a:endParaRPr lang="de-DE" sz="1600" dirty="0">
                  <a:solidFill>
                    <a:srgbClr val="2E9029"/>
                  </a:solidFill>
                </a:endParaRPr>
              </a:p>
            </p:txBody>
          </p:sp>
          <p:sp>
            <p:nvSpPr>
              <p:cNvPr id="21538" name="Rectangle 77"/>
              <p:cNvSpPr>
                <a:spLocks noChangeArrowheads="1"/>
              </p:cNvSpPr>
              <p:nvPr/>
            </p:nvSpPr>
            <p:spPr bwMode="auto">
              <a:xfrm>
                <a:off x="3565" y="1658"/>
                <a:ext cx="1304" cy="21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r>
                  <a:rPr lang="en-GB" sz="1600" smtClean="0">
                    <a:solidFill>
                      <a:srgbClr val="2E9029"/>
                    </a:solidFill>
                  </a:rPr>
                  <a:t>Distance Terre-Soleil</a:t>
                </a:r>
                <a:endParaRPr lang="en-GB" sz="1600" dirty="0">
                  <a:solidFill>
                    <a:srgbClr val="2E9029"/>
                  </a:solidFill>
                </a:endParaRPr>
              </a:p>
            </p:txBody>
          </p:sp>
          <p:sp>
            <p:nvSpPr>
              <p:cNvPr id="21539" name="Rectangle 78"/>
              <p:cNvSpPr>
                <a:spLocks noChangeArrowheads="1"/>
              </p:cNvSpPr>
              <p:nvPr/>
            </p:nvSpPr>
            <p:spPr bwMode="auto">
              <a:xfrm>
                <a:off x="4916" y="2287"/>
                <a:ext cx="554" cy="18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pPr>
                  <a:lnSpc>
                    <a:spcPct val="80000"/>
                  </a:lnSpc>
                </a:pPr>
                <a:r>
                  <a:rPr lang="en-GB" sz="1600" dirty="0" err="1" smtClean="0">
                    <a:solidFill>
                      <a:srgbClr val="2E9029"/>
                    </a:solidFill>
                  </a:rPr>
                  <a:t>Univers</a:t>
                </a:r>
                <a:endParaRPr lang="en-GB" sz="1600" dirty="0">
                  <a:solidFill>
                    <a:srgbClr val="2E9029"/>
                  </a:solidFill>
                </a:endParaRPr>
              </a:p>
            </p:txBody>
          </p:sp>
          <p:sp>
            <p:nvSpPr>
              <p:cNvPr id="21540" name="Rectangle 42"/>
              <p:cNvSpPr>
                <a:spLocks noChangeArrowheads="1"/>
              </p:cNvSpPr>
              <p:nvPr/>
            </p:nvSpPr>
            <p:spPr bwMode="auto">
              <a:xfrm rot="-1857825">
                <a:off x="5136" y="3361"/>
                <a:ext cx="287" cy="18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pPr>
                  <a:lnSpc>
                    <a:spcPct val="80000"/>
                  </a:lnSpc>
                </a:pPr>
                <a:r>
                  <a:rPr lang="de-DE" sz="1600">
                    <a:solidFill>
                      <a:srgbClr val="2E9029"/>
                    </a:solidFill>
                  </a:rPr>
                  <a:t>cm</a:t>
                </a:r>
              </a:p>
            </p:txBody>
          </p:sp>
        </p:grpSp>
      </p:grpSp>
      <p:pic>
        <p:nvPicPr>
          <p:cNvPr id="28694" name="Picture 22" descr="sriimg20040301_4754942_0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8458200" y="1189039"/>
            <a:ext cx="1905000" cy="1398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chemeClr val="tx1">
                <a:alpha val="74997"/>
              </a:schemeClr>
            </a:outerShdw>
          </a:effectLst>
        </p:spPr>
      </p:pic>
      <p:grpSp>
        <p:nvGrpSpPr>
          <p:cNvPr id="10" name="Group 51"/>
          <p:cNvGrpSpPr>
            <a:grpSpLocks/>
          </p:cNvGrpSpPr>
          <p:nvPr/>
        </p:nvGrpSpPr>
        <p:grpSpPr bwMode="auto">
          <a:xfrm>
            <a:off x="1752600" y="5060948"/>
            <a:ext cx="5638800" cy="1573777"/>
            <a:chOff x="228600" y="5060948"/>
            <a:chExt cx="5638800" cy="1573777"/>
          </a:xfrm>
        </p:grpSpPr>
        <p:sp>
          <p:nvSpPr>
            <p:cNvPr id="46" name="Rectangle 41"/>
            <p:cNvSpPr>
              <a:spLocks noChangeArrowheads="1"/>
            </p:cNvSpPr>
            <p:nvPr/>
          </p:nvSpPr>
          <p:spPr bwMode="auto">
            <a:xfrm>
              <a:off x="228600" y="5480050"/>
              <a:ext cx="5638800" cy="11546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>
                <a:lnSpc>
                  <a:spcPct val="110000"/>
                </a:lnSpc>
                <a:defRPr/>
              </a:pPr>
              <a:r>
                <a:rPr lang="fr" sz="1600" dirty="0">
                  <a:solidFill>
                    <a:schemeClr val="accent1"/>
                  </a:solidFill>
                </a:rPr>
                <a:t>Ils étudient les lois de la physique dans des conditions semblables à celles qui prévalaient juste après le </a:t>
              </a:r>
              <a:r>
                <a:rPr lang="fr" sz="1600" dirty="0" err="1">
                  <a:solidFill>
                    <a:schemeClr val="accent1"/>
                  </a:solidFill>
                </a:rPr>
                <a:t>Big</a:t>
              </a:r>
              <a:r>
                <a:rPr lang="fr" sz="1600" dirty="0">
                  <a:solidFill>
                    <a:schemeClr val="accent1"/>
                  </a:solidFill>
                </a:rPr>
                <a:t> Bang</a:t>
              </a:r>
            </a:p>
            <a:p>
              <a:pPr>
                <a:lnSpc>
                  <a:spcPct val="110000"/>
                </a:lnSpc>
                <a:defRPr/>
              </a:pPr>
              <a:r>
                <a:rPr lang="en-US" sz="1600" dirty="0">
                  <a:solidFill>
                    <a:schemeClr val="accent1"/>
                  </a:solidFill>
                </a:rPr>
                <a:t>R</a:t>
              </a:r>
              <a:r>
                <a:rPr lang="fr" sz="1600" dirty="0" err="1">
                  <a:solidFill>
                    <a:schemeClr val="accent1"/>
                  </a:solidFill>
                </a:rPr>
                <a:t>enforcement</a:t>
              </a:r>
              <a:r>
                <a:rPr lang="fr" sz="1600" dirty="0">
                  <a:solidFill>
                    <a:schemeClr val="accent1"/>
                  </a:solidFill>
                </a:rPr>
                <a:t> des synergies entre la physique des particules, l'astrophysique et la cosmologie</a:t>
              </a:r>
              <a:endParaRPr lang="fr" sz="160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21527" name="AutoShape 42"/>
            <p:cNvSpPr>
              <a:spLocks noChangeArrowheads="1"/>
            </p:cNvSpPr>
            <p:nvPr/>
          </p:nvSpPr>
          <p:spPr bwMode="auto">
            <a:xfrm rot="5400000">
              <a:off x="1135062" y="5068886"/>
              <a:ext cx="501652" cy="485775"/>
            </a:xfrm>
            <a:custGeom>
              <a:avLst/>
              <a:gdLst>
                <a:gd name="T0" fmla="*/ 2147483647 w 21600"/>
                <a:gd name="T1" fmla="*/ 0 h 21600"/>
                <a:gd name="T2" fmla="*/ 0 w 21600"/>
                <a:gd name="T3" fmla="*/ 2147483647 h 21600"/>
                <a:gd name="T4" fmla="*/ 2147483647 w 21600"/>
                <a:gd name="T5" fmla="*/ 2147483647 h 21600"/>
                <a:gd name="T6" fmla="*/ 2147483647 w 21600"/>
                <a:gd name="T7" fmla="*/ 2147483647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3375 w 21600"/>
                <a:gd name="T13" fmla="*/ 5400 h 21600"/>
                <a:gd name="T14" fmla="*/ 18900 w 21600"/>
                <a:gd name="T15" fmla="*/ 16200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6200" y="0"/>
                  </a:moveTo>
                  <a:lnTo>
                    <a:pt x="16200" y="5400"/>
                  </a:lnTo>
                  <a:lnTo>
                    <a:pt x="3375" y="5400"/>
                  </a:lnTo>
                  <a:lnTo>
                    <a:pt x="3375" y="16200"/>
                  </a:lnTo>
                  <a:lnTo>
                    <a:pt x="16200" y="16200"/>
                  </a:lnTo>
                  <a:lnTo>
                    <a:pt x="16200" y="21600"/>
                  </a:lnTo>
                  <a:lnTo>
                    <a:pt x="21600" y="10800"/>
                  </a:lnTo>
                  <a:close/>
                </a:path>
                <a:path w="21600" h="21600">
                  <a:moveTo>
                    <a:pt x="1350" y="5400"/>
                  </a:moveTo>
                  <a:lnTo>
                    <a:pt x="1350" y="16200"/>
                  </a:lnTo>
                  <a:lnTo>
                    <a:pt x="2700" y="16200"/>
                  </a:lnTo>
                  <a:lnTo>
                    <a:pt x="2700" y="5400"/>
                  </a:lnTo>
                  <a:close/>
                </a:path>
                <a:path w="21600" h="21600">
                  <a:moveTo>
                    <a:pt x="0" y="5400"/>
                  </a:moveTo>
                  <a:lnTo>
                    <a:pt x="0" y="16200"/>
                  </a:lnTo>
                  <a:lnTo>
                    <a:pt x="675" y="16200"/>
                  </a:lnTo>
                  <a:lnTo>
                    <a:pt x="675" y="5400"/>
                  </a:lnTo>
                  <a:close/>
                </a:path>
              </a:pathLst>
            </a:custGeom>
            <a:gradFill rotWithShape="0">
              <a:gsLst>
                <a:gs pos="0">
                  <a:srgbClr val="3A62AB"/>
                </a:gs>
                <a:gs pos="100000">
                  <a:schemeClr val="bg1"/>
                </a:gs>
              </a:gsLst>
              <a:lin ang="5400000" scaled="1"/>
            </a:gradFill>
            <a:ln w="9525">
              <a:solidFill>
                <a:schemeClr val="accent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1" name="Group 54"/>
          <p:cNvGrpSpPr>
            <a:grpSpLocks/>
          </p:cNvGrpSpPr>
          <p:nvPr/>
        </p:nvGrpSpPr>
        <p:grpSpPr bwMode="auto">
          <a:xfrm>
            <a:off x="1528765" y="2098675"/>
            <a:ext cx="4365631" cy="2947988"/>
            <a:chOff x="3" y="1322"/>
            <a:chExt cx="2750" cy="1857"/>
          </a:xfrm>
        </p:grpSpPr>
        <p:sp>
          <p:nvSpPr>
            <p:cNvPr id="21519" name="Line 45"/>
            <p:cNvSpPr>
              <a:spLocks noChangeShapeType="1"/>
            </p:cNvSpPr>
            <p:nvPr/>
          </p:nvSpPr>
          <p:spPr bwMode="auto">
            <a:xfrm>
              <a:off x="1500" y="1322"/>
              <a:ext cx="0" cy="144"/>
            </a:xfrm>
            <a:prstGeom prst="line">
              <a:avLst/>
            </a:prstGeom>
            <a:noFill/>
            <a:ln w="19050">
              <a:solidFill>
                <a:srgbClr val="3A62AB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520" name="Line 46"/>
            <p:cNvSpPr>
              <a:spLocks noChangeShapeType="1"/>
            </p:cNvSpPr>
            <p:nvPr/>
          </p:nvSpPr>
          <p:spPr bwMode="auto">
            <a:xfrm>
              <a:off x="692" y="1466"/>
              <a:ext cx="0" cy="336"/>
            </a:xfrm>
            <a:prstGeom prst="line">
              <a:avLst/>
            </a:prstGeom>
            <a:noFill/>
            <a:ln w="19050">
              <a:solidFill>
                <a:srgbClr val="3A62AB"/>
              </a:solidFill>
              <a:round/>
              <a:headEnd/>
              <a:tailEnd type="triangle" w="med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521" name="Line 48"/>
            <p:cNvSpPr>
              <a:spLocks noChangeShapeType="1"/>
            </p:cNvSpPr>
            <p:nvPr/>
          </p:nvSpPr>
          <p:spPr bwMode="auto">
            <a:xfrm>
              <a:off x="684" y="1463"/>
              <a:ext cx="816" cy="0"/>
            </a:xfrm>
            <a:prstGeom prst="line">
              <a:avLst/>
            </a:prstGeom>
            <a:noFill/>
            <a:ln w="19050">
              <a:solidFill>
                <a:srgbClr val="3A62AB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721" name="Rectangle 49"/>
            <p:cNvSpPr>
              <a:spLocks noChangeArrowheads="1"/>
            </p:cNvSpPr>
            <p:nvPr/>
          </p:nvSpPr>
          <p:spPr bwMode="auto">
            <a:xfrm>
              <a:off x="3" y="2761"/>
              <a:ext cx="2750" cy="4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ctr">
                <a:lnSpc>
                  <a:spcPct val="107000"/>
                </a:lnSpc>
                <a:defRPr/>
              </a:pPr>
              <a:r>
                <a:rPr lang="fr" dirty="0">
                  <a:solidFill>
                    <a:srgbClr val="C7EEF0"/>
                  </a:solidFill>
                </a:rPr>
                <a:t>Les accélérateurs fonctionnent comme</a:t>
              </a:r>
            </a:p>
            <a:p>
              <a:pPr algn="ctr">
                <a:lnSpc>
                  <a:spcPct val="107000"/>
                </a:lnSpc>
                <a:defRPr/>
              </a:pPr>
              <a:r>
                <a:rPr lang="fr" dirty="0">
                  <a:solidFill>
                    <a:srgbClr val="C7EEF0"/>
                  </a:solidFill>
                </a:rPr>
                <a:t>des microscopes extrêmement puissants</a:t>
              </a:r>
              <a:endParaRPr lang="fr" sz="1500" dirty="0">
                <a:solidFill>
                  <a:srgbClr val="3A62AB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pic>
          <p:nvPicPr>
            <p:cNvPr id="21524" name="Picture 7" descr="interconnect"/>
            <p:cNvPicPr>
              <a:picLocks noChangeAspect="1" noChangeArrowheads="1"/>
            </p:cNvPicPr>
            <p:nvPr/>
          </p:nvPicPr>
          <p:blipFill>
            <a:blip r:embed="rId9" cstate="screen"/>
            <a:srcRect/>
            <a:stretch>
              <a:fillRect/>
            </a:stretch>
          </p:blipFill>
          <p:spPr bwMode="auto">
            <a:xfrm>
              <a:off x="144" y="1814"/>
              <a:ext cx="1488" cy="9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2341" name="Picture 9"/>
            <p:cNvPicPr>
              <a:picLocks noChangeAspect="1"/>
            </p:cNvPicPr>
            <p:nvPr/>
          </p:nvPicPr>
          <p:blipFill>
            <a:blip r:embed="rId10" cstate="screen"/>
            <a:srcRect/>
            <a:stretch>
              <a:fillRect/>
            </a:stretch>
          </p:blipFill>
          <p:spPr bwMode="auto">
            <a:xfrm>
              <a:off x="162" y="1326"/>
              <a:ext cx="432" cy="4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blurRad="63500" dist="38099" dir="2700000" algn="ctr" rotWithShape="0">
                <a:srgbClr val="000000">
                  <a:alpha val="74997"/>
                </a:srgbClr>
              </a:outerShdw>
            </a:effectLst>
          </p:spPr>
        </p:pic>
        <p:sp>
          <p:nvSpPr>
            <p:cNvPr id="21523" name="Text Box 50"/>
            <p:cNvSpPr txBox="1">
              <a:spLocks noChangeArrowheads="1"/>
            </p:cNvSpPr>
            <p:nvPr/>
          </p:nvSpPr>
          <p:spPr bwMode="auto">
            <a:xfrm>
              <a:off x="1202" y="1814"/>
              <a:ext cx="440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>
                <a:lnSpc>
                  <a:spcPct val="90000"/>
                </a:lnSpc>
              </a:pPr>
              <a:r>
                <a:rPr lang="de-CH" sz="2000" dirty="0">
                  <a:solidFill>
                    <a:srgbClr val="C7EEF0"/>
                  </a:solidFill>
                </a:rPr>
                <a:t>LHC</a:t>
              </a:r>
            </a:p>
          </p:txBody>
        </p:sp>
      </p:grpSp>
      <p:sp>
        <p:nvSpPr>
          <p:cNvPr id="56" name="Rectangle 5"/>
          <p:cNvSpPr>
            <a:spLocks noChangeArrowheads="1"/>
          </p:cNvSpPr>
          <p:nvPr/>
        </p:nvSpPr>
        <p:spPr bwMode="auto">
          <a:xfrm>
            <a:off x="1434944" y="76200"/>
            <a:ext cx="9261167" cy="64851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lIns="90000" tIns="46800" rIns="90000" bIns="46800">
            <a:prstTxWarp prst="textNoShape">
              <a:avLst/>
            </a:prstTxWarp>
            <a:spAutoFit/>
          </a:bodyPr>
          <a:lstStyle/>
          <a:p>
            <a:pPr algn="ctr"/>
            <a:r>
              <a:rPr lang="fr" sz="3600" dirty="0">
                <a:solidFill>
                  <a:srgbClr val="FFFF00"/>
                </a:solidFill>
              </a:rPr>
              <a:t>Des plus petites aux plus grandes structures</a:t>
            </a:r>
            <a:endParaRPr lang="fr" sz="3600" dirty="0">
              <a:solidFill>
                <a:schemeClr val="tx2">
                  <a:lumMod val="20000"/>
                  <a:lumOff val="80000"/>
                </a:schemeClr>
              </a:solidFill>
              <a:latin typeface="TheSans 6-SemiBold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86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2057400" y="152400"/>
            <a:ext cx="8001000" cy="563562"/>
          </a:xfrm>
          <a:prstGeom prst="rect">
            <a:avLst/>
          </a:prstGeom>
        </p:spPr>
        <p:txBody>
          <a:bodyPr/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9pPr>
          </a:lstStyle>
          <a:p>
            <a:r>
              <a:rPr lang="fr" sz="3600" kern="0" dirty="0">
                <a:solidFill>
                  <a:srgbClr val="FFFF00"/>
                </a:solidFill>
              </a:rPr>
              <a:t>Composition de la matière</a:t>
            </a: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1219200" y="3048000"/>
            <a:ext cx="11658600" cy="2921132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spcAft>
                <a:spcPts val="450"/>
              </a:spcAft>
            </a:pPr>
            <a:r>
              <a:rPr lang="fr" sz="2400" kern="0" dirty="0">
                <a:solidFill>
                  <a:schemeClr val="accent1"/>
                </a:solidFill>
              </a:rPr>
              <a:t>Toute la matière est composée d'atomes</a:t>
            </a:r>
          </a:p>
          <a:p>
            <a:pPr>
              <a:spcAft>
                <a:spcPts val="450"/>
              </a:spcAft>
            </a:pPr>
            <a:r>
              <a:rPr lang="fr" sz="2400" kern="0" dirty="0">
                <a:solidFill>
                  <a:schemeClr val="accent1"/>
                </a:solidFill>
              </a:rPr>
              <a:t>Les atomes sont composés d’un noyau et d’</a:t>
            </a:r>
            <a:r>
              <a:rPr lang="fr" sz="2400" kern="0" dirty="0">
                <a:solidFill>
                  <a:srgbClr val="FF0000"/>
                </a:solidFill>
              </a:rPr>
              <a:t>électrons</a:t>
            </a:r>
          </a:p>
          <a:p>
            <a:pPr>
              <a:spcAft>
                <a:spcPts val="450"/>
              </a:spcAft>
            </a:pPr>
            <a:r>
              <a:rPr lang="fr" sz="2400" kern="0" dirty="0">
                <a:solidFill>
                  <a:schemeClr val="accent1"/>
                </a:solidFill>
              </a:rPr>
              <a:t>Le noyau est composé de neutrons et de protons</a:t>
            </a:r>
          </a:p>
          <a:p>
            <a:pPr>
              <a:spcAft>
                <a:spcPts val="450"/>
              </a:spcAft>
            </a:pPr>
            <a:r>
              <a:rPr lang="fr" sz="2400" kern="0" dirty="0">
                <a:solidFill>
                  <a:schemeClr val="accent1"/>
                </a:solidFill>
              </a:rPr>
              <a:t>Les neutrons et les protons sont formés de </a:t>
            </a:r>
            <a:r>
              <a:rPr lang="fr" sz="2400" kern="0" dirty="0">
                <a:solidFill>
                  <a:srgbClr val="FF0000"/>
                </a:solidFill>
              </a:rPr>
              <a:t>quarks u</a:t>
            </a:r>
            <a:r>
              <a:rPr lang="fr" sz="2400" kern="0" dirty="0">
                <a:solidFill>
                  <a:schemeClr val="accent1"/>
                </a:solidFill>
              </a:rPr>
              <a:t> et de </a:t>
            </a:r>
            <a:r>
              <a:rPr lang="fr" sz="2400" kern="0" dirty="0">
                <a:solidFill>
                  <a:srgbClr val="FF0000"/>
                </a:solidFill>
              </a:rPr>
              <a:t>quarks </a:t>
            </a:r>
            <a:r>
              <a:rPr lang="en-US" sz="2400" kern="0" dirty="0">
                <a:solidFill>
                  <a:srgbClr val="FF0000"/>
                </a:solidFill>
              </a:rPr>
              <a:t>d</a:t>
            </a:r>
            <a:endParaRPr lang="fr" sz="2400" kern="0" dirty="0">
              <a:solidFill>
                <a:schemeClr val="accent1"/>
              </a:solidFill>
            </a:endParaRPr>
          </a:p>
          <a:p>
            <a:pPr marL="0" indent="0">
              <a:spcAft>
                <a:spcPts val="600"/>
              </a:spcAft>
              <a:buNone/>
            </a:pPr>
            <a:r>
              <a:rPr lang="en-US" sz="2400" kern="0" dirty="0" smtClean="0">
                <a:solidFill>
                  <a:srgbClr val="FF0000"/>
                </a:solidFill>
              </a:rPr>
              <a:t> </a:t>
            </a:r>
            <a:endParaRPr lang="en-US" sz="2400" kern="0" dirty="0" smtClean="0">
              <a:solidFill>
                <a:schemeClr val="accent1"/>
              </a:solidFill>
            </a:endParaRPr>
          </a:p>
          <a:p>
            <a:pPr marL="0" indent="0">
              <a:spcAft>
                <a:spcPts val="450"/>
              </a:spcAft>
              <a:buNone/>
            </a:pPr>
            <a:r>
              <a:rPr lang="fr" sz="2400" kern="0" dirty="0">
                <a:solidFill>
                  <a:srgbClr val="FF0000"/>
                </a:solidFill>
              </a:rPr>
              <a:t>Les particules fondamentales de la matière: </a:t>
            </a:r>
            <a:br>
              <a:rPr lang="fr" sz="2400" kern="0" dirty="0">
                <a:solidFill>
                  <a:srgbClr val="FF0000"/>
                </a:solidFill>
              </a:rPr>
            </a:br>
            <a:r>
              <a:rPr lang="en-US" sz="2400" kern="0" dirty="0" smtClean="0">
                <a:solidFill>
                  <a:srgbClr val="FF0000"/>
                </a:solidFill>
              </a:rPr>
              <a:t>			</a:t>
            </a:r>
            <a:r>
              <a:rPr lang="fr" sz="2400" kern="0" dirty="0" smtClean="0">
                <a:solidFill>
                  <a:srgbClr val="FF0000"/>
                </a:solidFill>
              </a:rPr>
              <a:t>les </a:t>
            </a:r>
            <a:r>
              <a:rPr lang="fr" sz="2400" kern="0" dirty="0">
                <a:solidFill>
                  <a:srgbClr val="FF0000"/>
                </a:solidFill>
              </a:rPr>
              <a:t>électrons, les quarks u, les quarks d</a:t>
            </a:r>
            <a:endParaRPr lang="fr" sz="2400" kern="0" dirty="0">
              <a:solidFill>
                <a:schemeClr val="bg1"/>
              </a:solidFill>
            </a:endParaRPr>
          </a:p>
        </p:txBody>
      </p:sp>
      <p:pic>
        <p:nvPicPr>
          <p:cNvPr id="13" name="Picture 6" descr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1" y="1223830"/>
            <a:ext cx="5667375" cy="1671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7" descr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2800" y="1219200"/>
            <a:ext cx="3505200" cy="1671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25951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/>
          <p:cNvPicPr>
            <a:picLocks noChangeAspect="1"/>
          </p:cNvPicPr>
          <p:nvPr/>
        </p:nvPicPr>
        <p:blipFill>
          <a:blip r:embed="rId2"/>
          <a:srcRect t="6042" r="6967" b="5062"/>
          <a:stretch>
            <a:fillRect/>
          </a:stretch>
        </p:blipFill>
        <p:spPr bwMode="auto">
          <a:xfrm>
            <a:off x="1066800" y="1179668"/>
            <a:ext cx="4524928" cy="3859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990600" y="143674"/>
            <a:ext cx="10591800" cy="563562"/>
          </a:xfrm>
          <a:prstGeom prst="rect">
            <a:avLst/>
          </a:prstGeom>
        </p:spPr>
        <p:txBody>
          <a:bodyPr/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9pPr>
          </a:lstStyle>
          <a:p>
            <a:pPr algn="l"/>
            <a:r>
              <a:rPr lang="fr" sz="3600" kern="0">
                <a:solidFill>
                  <a:srgbClr val="FFFF00"/>
                </a:solidFill>
              </a:rPr>
              <a:t>Le Modèle standard de la physique des  particules</a:t>
            </a:r>
            <a:endParaRPr lang="fr" sz="3600" kern="0" dirty="0">
              <a:solidFill>
                <a:srgbClr val="FFFF00"/>
              </a:solidFill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6159610" y="1312530"/>
            <a:ext cx="5498990" cy="3810000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spcAft>
                <a:spcPts val="450"/>
              </a:spcAft>
              <a:buNone/>
            </a:pPr>
            <a:r>
              <a:rPr lang="fr" sz="2000" kern="0" dirty="0">
                <a:solidFill>
                  <a:srgbClr val="FF0000"/>
                </a:solidFill>
              </a:rPr>
              <a:t>Les fermions</a:t>
            </a:r>
            <a:r>
              <a:rPr lang="fr" sz="2000" kern="0" dirty="0">
                <a:solidFill>
                  <a:schemeClr val="bg1"/>
                </a:solidFill>
              </a:rPr>
              <a:t> (spin ½), qui comprennent les quarks et les leptons, sont les constituants de la </a:t>
            </a:r>
            <a:r>
              <a:rPr lang="fr" sz="2000" kern="0" dirty="0" smtClean="0">
                <a:solidFill>
                  <a:schemeClr val="bg1"/>
                </a:solidFill>
              </a:rPr>
              <a:t>matière</a:t>
            </a:r>
            <a:endParaRPr lang="en-US" sz="2000" kern="0" dirty="0">
              <a:solidFill>
                <a:schemeClr val="bg1"/>
              </a:solidFill>
            </a:endParaRPr>
          </a:p>
          <a:p>
            <a:pPr marL="0" indent="0">
              <a:spcAft>
                <a:spcPts val="450"/>
              </a:spcAft>
              <a:buNone/>
            </a:pPr>
            <a:r>
              <a:rPr lang="fr" sz="2000" kern="0" dirty="0">
                <a:solidFill>
                  <a:srgbClr val="FF0000"/>
                </a:solidFill>
              </a:rPr>
              <a:t>Les bosons</a:t>
            </a:r>
            <a:r>
              <a:rPr lang="fr" sz="2000" kern="0" dirty="0">
                <a:solidFill>
                  <a:schemeClr val="bg1"/>
                </a:solidFill>
              </a:rPr>
              <a:t> (spin entier) sont les porteurs de force : force électromagnétique (photon), force faible (W, Z) et force forte (gluons)</a:t>
            </a:r>
          </a:p>
          <a:p>
            <a:pPr marL="0" indent="0">
              <a:spcAft>
                <a:spcPts val="600"/>
              </a:spcAft>
              <a:buNone/>
            </a:pPr>
            <a:r>
              <a:rPr lang="en-US" sz="2000" kern="0" dirty="0">
                <a:solidFill>
                  <a:schemeClr val="bg1"/>
                </a:solidFill>
              </a:rPr>
              <a:t/>
            </a:r>
            <a:br>
              <a:rPr lang="en-US" sz="2000" kern="0" dirty="0">
                <a:solidFill>
                  <a:schemeClr val="bg1"/>
                </a:solidFill>
              </a:rPr>
            </a:br>
            <a:r>
              <a:rPr lang="fr" sz="2000" kern="0" dirty="0">
                <a:solidFill>
                  <a:srgbClr val="FF0000"/>
                </a:solidFill>
              </a:rPr>
              <a:t>Le boson de </a:t>
            </a:r>
            <a:r>
              <a:rPr lang="fr" sz="2000" kern="0" dirty="0" err="1">
                <a:solidFill>
                  <a:srgbClr val="FF0000"/>
                </a:solidFill>
              </a:rPr>
              <a:t>Higgs</a:t>
            </a:r>
            <a:r>
              <a:rPr lang="fr" sz="2000" kern="0" dirty="0">
                <a:solidFill>
                  <a:schemeClr val="bg1"/>
                </a:solidFill>
              </a:rPr>
              <a:t> </a:t>
            </a:r>
            <a:r>
              <a:rPr lang="en-US" sz="2000" kern="0" dirty="0" smtClean="0">
                <a:solidFill>
                  <a:schemeClr val="bg1"/>
                </a:solidFill>
              </a:rPr>
              <a:t>(spin 0) </a:t>
            </a:r>
            <a:r>
              <a:rPr lang="fr" sz="2000" kern="0" dirty="0" smtClean="0">
                <a:solidFill>
                  <a:schemeClr val="bg1"/>
                </a:solidFill>
              </a:rPr>
              <a:t>donne </a:t>
            </a:r>
            <a:r>
              <a:rPr lang="fr" sz="2000" kern="0" dirty="0">
                <a:solidFill>
                  <a:schemeClr val="bg1"/>
                </a:solidFill>
              </a:rPr>
              <a:t>leur masse aux particules</a:t>
            </a:r>
          </a:p>
          <a:p>
            <a:pPr marL="0" indent="0">
              <a:spcAft>
                <a:spcPts val="600"/>
              </a:spcAft>
              <a:buNone/>
            </a:pPr>
            <a:endParaRPr lang="en-GB" sz="2000" kern="0" dirty="0">
              <a:solidFill>
                <a:schemeClr val="bg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280160" y="5746650"/>
            <a:ext cx="7192313" cy="9771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450"/>
              </a:spcAft>
            </a:pPr>
            <a:r>
              <a:rPr lang="fr-CH" sz="2000" kern="0" dirty="0">
                <a:solidFill>
                  <a:schemeClr val="bg1"/>
                </a:solidFill>
              </a:rPr>
              <a:t>C</a:t>
            </a:r>
            <a:r>
              <a:rPr lang="fr" sz="2000" kern="0" dirty="0" err="1">
                <a:solidFill>
                  <a:schemeClr val="bg1"/>
                </a:solidFill>
              </a:rPr>
              <a:t>haque</a:t>
            </a:r>
            <a:r>
              <a:rPr lang="fr" sz="2000" kern="0" dirty="0">
                <a:solidFill>
                  <a:schemeClr val="bg1"/>
                </a:solidFill>
              </a:rPr>
              <a:t> particule possède </a:t>
            </a:r>
            <a:r>
              <a:rPr lang="fr" sz="2000" kern="0" dirty="0" smtClean="0">
                <a:solidFill>
                  <a:schemeClr val="bg1"/>
                </a:solidFill>
              </a:rPr>
              <a:t>également </a:t>
            </a:r>
            <a:r>
              <a:rPr lang="fr" sz="2000" kern="0" dirty="0">
                <a:solidFill>
                  <a:schemeClr val="bg1"/>
                </a:solidFill>
              </a:rPr>
              <a:t>un partenaire </a:t>
            </a:r>
          </a:p>
          <a:p>
            <a:pPr>
              <a:spcAft>
                <a:spcPts val="450"/>
              </a:spcAft>
            </a:pPr>
            <a:r>
              <a:rPr lang="en-GB" sz="2000" kern="0" dirty="0">
                <a:solidFill>
                  <a:schemeClr val="bg1"/>
                </a:solidFill>
              </a:rPr>
              <a:t>d</a:t>
            </a:r>
            <a:r>
              <a:rPr lang="fr" sz="2000" kern="0" dirty="0">
                <a:solidFill>
                  <a:schemeClr val="bg1"/>
                </a:solidFill>
              </a:rPr>
              <a:t>’antimatière</a:t>
            </a:r>
            <a:br>
              <a:rPr lang="fr" sz="2000" kern="0" dirty="0">
                <a:solidFill>
                  <a:schemeClr val="bg1"/>
                </a:solidFill>
              </a:rPr>
            </a:br>
            <a:endParaRPr lang="en-US" sz="2000" kern="0" baseline="30000" dirty="0">
              <a:solidFill>
                <a:srgbClr val="FFFF00"/>
              </a:solidFill>
              <a:latin typeface="Symbol" panose="05050102010706020507" pitchFamily="18" charset="2"/>
            </a:endParaRPr>
          </a:p>
        </p:txBody>
      </p:sp>
      <p:grpSp>
        <p:nvGrpSpPr>
          <p:cNvPr id="14" name="Group 13"/>
          <p:cNvGrpSpPr/>
          <p:nvPr/>
        </p:nvGrpSpPr>
        <p:grpSpPr>
          <a:xfrm>
            <a:off x="1295400" y="1419228"/>
            <a:ext cx="8805759" cy="4327422"/>
            <a:chOff x="643041" y="1419228"/>
            <a:chExt cx="8805759" cy="4327422"/>
          </a:xfrm>
        </p:grpSpPr>
        <p:sp>
          <p:nvSpPr>
            <p:cNvPr id="7" name="Oval 6"/>
            <p:cNvSpPr/>
            <p:nvPr/>
          </p:nvSpPr>
          <p:spPr>
            <a:xfrm>
              <a:off x="643041" y="1419228"/>
              <a:ext cx="800469" cy="2454560"/>
            </a:xfrm>
            <a:prstGeom prst="ellipse">
              <a:avLst/>
            </a:prstGeom>
            <a:noFill/>
            <a:ln w="57150" cmpd="sng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8" name="Straight Arrow Connector 7"/>
            <p:cNvCxnSpPr/>
            <p:nvPr/>
          </p:nvCxnSpPr>
          <p:spPr>
            <a:xfrm flipH="1" flipV="1">
              <a:off x="1443511" y="3026504"/>
              <a:ext cx="4423889" cy="2251820"/>
            </a:xfrm>
            <a:prstGeom prst="straightConnector1">
              <a:avLst/>
            </a:prstGeom>
            <a:ln w="57150" cmpd="sng"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TextBox 8"/>
            <p:cNvSpPr txBox="1"/>
            <p:nvPr/>
          </p:nvSpPr>
          <p:spPr>
            <a:xfrm>
              <a:off x="5867400" y="5038764"/>
              <a:ext cx="358140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" sz="2000" b="1" dirty="0">
                  <a:solidFill>
                    <a:srgbClr val="FF0000"/>
                  </a:solidFill>
                </a:rPr>
                <a:t>Cela suffit à expliquer la matière qui nous entoure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1007316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1716024" y="152400"/>
            <a:ext cx="8839200" cy="563562"/>
          </a:xfrm>
          <a:prstGeom prst="rect">
            <a:avLst/>
          </a:prstGeom>
        </p:spPr>
        <p:txBody>
          <a:bodyPr/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9pPr>
          </a:lstStyle>
          <a:p>
            <a:r>
              <a:rPr lang="fr" sz="3600" kern="0" dirty="0">
                <a:solidFill>
                  <a:srgbClr val="FFFF00"/>
                </a:solidFill>
              </a:rPr>
              <a:t>Que reste-t-il à découvrir ?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685800" y="939800"/>
            <a:ext cx="8153400" cy="6006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" sz="2000" dirty="0">
                <a:solidFill>
                  <a:srgbClr val="99CCFF"/>
                </a:solidFill>
              </a:rPr>
              <a:t>Plusieurs observations et mystères indiquent que le Modèle standard n'est pas la théorie finale:</a:t>
            </a:r>
          </a:p>
          <a:p>
            <a:endParaRPr lang="en-GB" sz="2000" dirty="0" smtClean="0">
              <a:solidFill>
                <a:srgbClr val="99CCFF"/>
              </a:solidFill>
            </a:endParaRPr>
          </a:p>
          <a:p>
            <a:pPr marL="257175" indent="-257175">
              <a:spcAft>
                <a:spcPts val="450"/>
              </a:spcAft>
              <a:buFont typeface="Arial" charset="0"/>
              <a:buChar char="•"/>
            </a:pPr>
            <a:r>
              <a:rPr lang="fr" sz="2000" kern="0" dirty="0">
                <a:solidFill>
                  <a:schemeClr val="bg1"/>
                </a:solidFill>
              </a:rPr>
              <a:t>La matière noire (telle qu’elle est « observée » en astrophysique) n'est pas expliquée: faut-il pour cela de nouvelles particules ? Il y a cinq fois plus de matière noire que de matière « normale ».</a:t>
            </a:r>
          </a:p>
          <a:p>
            <a:pPr marL="257175" indent="-257175">
              <a:spcAft>
                <a:spcPts val="450"/>
              </a:spcAft>
              <a:buFont typeface="Arial" charset="0"/>
              <a:buChar char="•"/>
            </a:pPr>
            <a:endParaRPr lang="fr" sz="800" kern="0" dirty="0">
              <a:solidFill>
                <a:schemeClr val="bg1"/>
              </a:solidFill>
            </a:endParaRPr>
          </a:p>
          <a:p>
            <a:pPr marL="257175" indent="-257175">
              <a:buFont typeface="Arial" charset="0"/>
              <a:buChar char="•"/>
            </a:pPr>
            <a:r>
              <a:rPr lang="fr" sz="2000" dirty="0">
                <a:solidFill>
                  <a:schemeClr val="accent5"/>
                </a:solidFill>
              </a:rPr>
              <a:t>L'asymétrie entre la matière et l'antimatière: p</a:t>
            </a:r>
            <a:r>
              <a:rPr lang="fr" sz="2000" kern="0" dirty="0">
                <a:solidFill>
                  <a:schemeClr val="bg1"/>
                </a:solidFill>
              </a:rPr>
              <a:t>ourquoi l'Univers est-il composé de matière, alors que matière et antimatière auraient été produites en quantités égales lors du </a:t>
            </a:r>
            <a:r>
              <a:rPr lang="fr" sz="2000" kern="0" dirty="0" err="1">
                <a:solidFill>
                  <a:schemeClr val="bg1"/>
                </a:solidFill>
              </a:rPr>
              <a:t>Big</a:t>
            </a:r>
            <a:r>
              <a:rPr lang="fr" sz="2000" kern="0" dirty="0">
                <a:solidFill>
                  <a:schemeClr val="bg1"/>
                </a:solidFill>
              </a:rPr>
              <a:t> Bang ?</a:t>
            </a:r>
          </a:p>
          <a:p>
            <a:pPr marL="257175" indent="-257175">
              <a:buFont typeface="Arial" charset="0"/>
              <a:buChar char="•"/>
            </a:pPr>
            <a:endParaRPr lang="fr" sz="800" kern="0" dirty="0">
              <a:solidFill>
                <a:schemeClr val="bg1"/>
              </a:solidFill>
            </a:endParaRPr>
          </a:p>
          <a:p>
            <a:pPr marL="257175" indent="-257175">
              <a:buFont typeface="Arial" charset="0"/>
              <a:buChar char="•"/>
            </a:pPr>
            <a:r>
              <a:rPr lang="fr" sz="2000" dirty="0">
                <a:solidFill>
                  <a:schemeClr val="accent5"/>
                </a:solidFill>
              </a:rPr>
              <a:t>La masse des neutrinos n'est pas expliqués par le Modèle standard: il existe trois « saveurs » différentes de neutrinos - s'ils changent de saveur, ils doivent donc avoir une masse</a:t>
            </a:r>
          </a:p>
          <a:p>
            <a:pPr marL="257175" indent="-257175">
              <a:buFont typeface="Arial" charset="0"/>
              <a:buChar char="•"/>
            </a:pPr>
            <a:r>
              <a:rPr lang="fr" sz="2000" dirty="0" smtClean="0">
                <a:solidFill>
                  <a:schemeClr val="accent5"/>
                </a:solidFill>
              </a:rPr>
              <a:t>…</a:t>
            </a:r>
            <a:endParaRPr lang="en-US" sz="2000" dirty="0" smtClean="0">
              <a:solidFill>
                <a:schemeClr val="accent5"/>
              </a:solidFill>
            </a:endParaRPr>
          </a:p>
          <a:p>
            <a:pPr marL="257175" indent="-257175">
              <a:buFont typeface="Arial" charset="0"/>
              <a:buChar char="•"/>
            </a:pPr>
            <a:endParaRPr lang="fr" sz="800" dirty="0">
              <a:solidFill>
                <a:schemeClr val="accent5"/>
              </a:solidFill>
            </a:endParaRPr>
          </a:p>
          <a:p>
            <a:pPr marL="214313" indent="-214313">
              <a:buFont typeface="Arial" charset="0"/>
              <a:buChar char="•"/>
            </a:pPr>
            <a:r>
              <a:rPr lang="fr" sz="2000" dirty="0">
                <a:solidFill>
                  <a:schemeClr val="accent5"/>
                </a:solidFill>
              </a:rPr>
              <a:t>Et enfin, l'intégration de la gravité dans la théorie finale</a:t>
            </a:r>
            <a:r>
              <a:rPr lang="fr" sz="2000" dirty="0" smtClean="0">
                <a:solidFill>
                  <a:schemeClr val="accent5"/>
                </a:solidFill>
              </a:rPr>
              <a:t>.</a:t>
            </a:r>
            <a:endParaRPr lang="en-US" sz="2000" dirty="0" smtClean="0">
              <a:solidFill>
                <a:schemeClr val="accent5"/>
              </a:solidFill>
            </a:endParaRPr>
          </a:p>
          <a:p>
            <a:pPr marL="214313" indent="-214313">
              <a:buFont typeface="Arial" charset="0"/>
              <a:buChar char="•"/>
            </a:pPr>
            <a:endParaRPr lang="en-GB" sz="2000" dirty="0">
              <a:solidFill>
                <a:schemeClr val="accent5"/>
              </a:solidFill>
            </a:endParaRPr>
          </a:p>
          <a:p>
            <a:r>
              <a:rPr lang="fr" sz="2000" dirty="0">
                <a:solidFill>
                  <a:srgbClr val="99CCFF"/>
                </a:solidFill>
              </a:rPr>
              <a:t>Il y a encore d'immenses territoires à explorer et de mesures à effectuer pour ramener un prix Nobel !</a:t>
            </a: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67800" y="990600"/>
            <a:ext cx="2988046" cy="218556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67800" y="4724400"/>
            <a:ext cx="3025983" cy="17526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67800" y="2964844"/>
            <a:ext cx="2988046" cy="1759556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675518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_Bold Stripes">
  <a:themeElements>
    <a:clrScheme name="Bold Stripes 2">
      <a:dk1>
        <a:srgbClr val="000000"/>
      </a:dk1>
      <a:lt1>
        <a:srgbClr val="EAEAEA"/>
      </a:lt1>
      <a:dk2>
        <a:srgbClr val="003366"/>
      </a:dk2>
      <a:lt2>
        <a:srgbClr val="EAEAEA"/>
      </a:lt2>
      <a:accent1>
        <a:srgbClr val="FFFFFF"/>
      </a:accent1>
      <a:accent2>
        <a:srgbClr val="DDDDDD"/>
      </a:accent2>
      <a:accent3>
        <a:srgbClr val="F3F3F3"/>
      </a:accent3>
      <a:accent4>
        <a:srgbClr val="000000"/>
      </a:accent4>
      <a:accent5>
        <a:srgbClr val="FFFFFF"/>
      </a:accent5>
      <a:accent6>
        <a:srgbClr val="C8C8C8"/>
      </a:accent6>
      <a:hlink>
        <a:srgbClr val="336699"/>
      </a:hlink>
      <a:folHlink>
        <a:srgbClr val="9A0000"/>
      </a:folHlink>
    </a:clrScheme>
    <a:fontScheme name="Bold Stripes">
      <a:majorFont>
        <a:latin typeface="Helvetica"/>
        <a:ea typeface=""/>
        <a:cs typeface=""/>
      </a:majorFont>
      <a:minorFont>
        <a:latin typeface="Helvetic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19" charset="0"/>
            <a:ea typeface="ＭＳ Ｐゴシック" pitchFamily="19" charset="-128"/>
            <a:cs typeface="ＭＳ Ｐゴシック" pitchFamily="19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19" charset="0"/>
            <a:ea typeface="ＭＳ Ｐゴシック" pitchFamily="19" charset="-128"/>
            <a:cs typeface="ＭＳ Ｐゴシック" pitchFamily="19" charset="-128"/>
          </a:defRPr>
        </a:defPPr>
      </a:lstStyle>
    </a:lnDef>
  </a:objectDefaults>
  <a:extraClrSchemeLst>
    <a:extraClrScheme>
      <a:clrScheme name="Bold Stripes 1">
        <a:dk1>
          <a:srgbClr val="356677"/>
        </a:dk1>
        <a:lt1>
          <a:srgbClr val="FFFFFF"/>
        </a:lt1>
        <a:dk2>
          <a:srgbClr val="3E798E"/>
        </a:dk2>
        <a:lt2>
          <a:srgbClr val="FFFFCC"/>
        </a:lt2>
        <a:accent1>
          <a:srgbClr val="7FA0B1"/>
        </a:accent1>
        <a:accent2>
          <a:srgbClr val="3A7184"/>
        </a:accent2>
        <a:accent3>
          <a:srgbClr val="AFBEC6"/>
        </a:accent3>
        <a:accent4>
          <a:srgbClr val="DADADA"/>
        </a:accent4>
        <a:accent5>
          <a:srgbClr val="C0CDD5"/>
        </a:accent5>
        <a:accent6>
          <a:srgbClr val="346677"/>
        </a:accent6>
        <a:hlink>
          <a:srgbClr val="FFBF0B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old Stripes 2">
        <a:dk1>
          <a:srgbClr val="000000"/>
        </a:dk1>
        <a:lt1>
          <a:srgbClr val="EAEAEA"/>
        </a:lt1>
        <a:dk2>
          <a:srgbClr val="003366"/>
        </a:dk2>
        <a:lt2>
          <a:srgbClr val="EAEAEA"/>
        </a:lt2>
        <a:accent1>
          <a:srgbClr val="FFFFFF"/>
        </a:accent1>
        <a:accent2>
          <a:srgbClr val="DDDDDD"/>
        </a:accent2>
        <a:accent3>
          <a:srgbClr val="F3F3F3"/>
        </a:accent3>
        <a:accent4>
          <a:srgbClr val="000000"/>
        </a:accent4>
        <a:accent5>
          <a:srgbClr val="FFFFFF"/>
        </a:accent5>
        <a:accent6>
          <a:srgbClr val="C8C8C8"/>
        </a:accent6>
        <a:hlink>
          <a:srgbClr val="336699"/>
        </a:hlink>
        <a:folHlink>
          <a:srgbClr val="9A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old Stripes 3">
        <a:dk1>
          <a:srgbClr val="000000"/>
        </a:dk1>
        <a:lt1>
          <a:srgbClr val="EAEAEA"/>
        </a:lt1>
        <a:dk2>
          <a:srgbClr val="000000"/>
        </a:dk2>
        <a:lt2>
          <a:srgbClr val="EAEAEA"/>
        </a:lt2>
        <a:accent1>
          <a:srgbClr val="FFFFFF"/>
        </a:accent1>
        <a:accent2>
          <a:srgbClr val="DDDDDD"/>
        </a:accent2>
        <a:accent3>
          <a:srgbClr val="F3F3F3"/>
        </a:accent3>
        <a:accent4>
          <a:srgbClr val="000000"/>
        </a:accent4>
        <a:accent5>
          <a:srgbClr val="FFFFFF"/>
        </a:accent5>
        <a:accent6>
          <a:srgbClr val="C8C8C8"/>
        </a:accent6>
        <a:hlink>
          <a:srgbClr val="777777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old Stripes 4">
        <a:dk1>
          <a:srgbClr val="492417"/>
        </a:dk1>
        <a:lt1>
          <a:srgbClr val="D4D5C3"/>
        </a:lt1>
        <a:dk2>
          <a:srgbClr val="6E4900"/>
        </a:dk2>
        <a:lt2>
          <a:srgbClr val="B9BA9C"/>
        </a:lt2>
        <a:accent1>
          <a:srgbClr val="DBD8CF"/>
        </a:accent1>
        <a:accent2>
          <a:srgbClr val="C7C8B0"/>
        </a:accent2>
        <a:accent3>
          <a:srgbClr val="E6E7DE"/>
        </a:accent3>
        <a:accent4>
          <a:srgbClr val="3D1D12"/>
        </a:accent4>
        <a:accent5>
          <a:srgbClr val="EAE9E4"/>
        </a:accent5>
        <a:accent6>
          <a:srgbClr val="B4B59F"/>
        </a:accent6>
        <a:hlink>
          <a:srgbClr val="CC9900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10691</TotalTime>
  <Words>1685</Words>
  <Application>Microsoft Macintosh PowerPoint</Application>
  <PresentationFormat>Widescreen</PresentationFormat>
  <Paragraphs>307</Paragraphs>
  <Slides>34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34</vt:i4>
      </vt:variant>
    </vt:vector>
  </HeadingPairs>
  <TitlesOfParts>
    <vt:vector size="46" baseType="lpstr">
      <vt:lpstr>Calibri</vt:lpstr>
      <vt:lpstr>Helvetica</vt:lpstr>
      <vt:lpstr>Helvetica Neue</vt:lpstr>
      <vt:lpstr>ＭＳ Ｐゴシック</vt:lpstr>
      <vt:lpstr>Symbol</vt:lpstr>
      <vt:lpstr>Tahoma</vt:lpstr>
      <vt:lpstr>TheSans 6-SemiBold</vt:lpstr>
      <vt:lpstr>Times New Roman</vt:lpstr>
      <vt:lpstr>Times New Roman Antimatter</vt:lpstr>
      <vt:lpstr>Wingdings</vt:lpstr>
      <vt:lpstr>Arial</vt:lpstr>
      <vt:lpstr>2_Bold Stripes</vt:lpstr>
      <vt:lpstr>PowerPoint Presentation</vt:lpstr>
      <vt:lpstr>PowerPoint Presentation</vt:lpstr>
      <vt:lpstr>PowerPoint Presentation</vt:lpstr>
      <vt:lpstr>Les missions du CERN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Les accélérateurs du CERN</vt:lpstr>
      <vt:lpstr>PowerPoint Presentation</vt:lpstr>
      <vt:lpstr>PowerPoint Presentation</vt:lpstr>
      <vt:lpstr>PowerPoint Presentation</vt:lpstr>
      <vt:lpstr>Expériences auprès du LHC</vt:lpstr>
      <vt:lpstr>PowerPoint Presentation</vt:lpstr>
      <vt:lpstr>PowerPoint Presentation</vt:lpstr>
      <vt:lpstr>Le CERN n’est pas seulement le LHC !</vt:lpstr>
      <vt:lpstr>Le SPS: un injecteur pour le LHC et un accélérateur pour les expériences de la zone Nord</vt:lpstr>
      <vt:lpstr>Programme de physique avec cibles fixes</vt:lpstr>
      <vt:lpstr>Plateforme neutrino (nouvelle extension de la zone Nord)</vt:lpstr>
      <vt:lpstr>ISOLDE et nTOF</vt:lpstr>
      <vt:lpstr>Physique nucléaire: ISOLDE et nTOF</vt:lpstr>
      <vt:lpstr>Physique des antiprotons et des antihydrogènes</vt:lpstr>
      <vt:lpstr>Physique des antiprotons et des antihydrogènes</vt:lpstr>
      <vt:lpstr>Antiproton &amp; Antihydrogen Physics</vt:lpstr>
      <vt:lpstr>PS Hall Est</vt:lpstr>
      <vt:lpstr>Physique de l’environnement</vt:lpstr>
      <vt:lpstr>Les futurs accélérateurs</vt:lpstr>
      <vt:lpstr>La mission du CERN va au-delà de la science</vt:lpstr>
      <vt:lpstr>Exemples de technologies du CERN ayant un impact positif sur la société</vt:lpstr>
      <vt:lpstr>Le groupe de transfert des connaissances du CERN peut vous aider ...</vt:lpstr>
      <vt:lpstr>En bref</vt:lpstr>
      <vt:lpstr>PowerPoint Presentation</vt:lpstr>
    </vt:vector>
  </TitlesOfParts>
  <Company>CERN</Company>
  <LinksUpToDate>false</LinksUpToDate>
  <SharedDoc>false</SharedDoc>
  <HyperlinksChanged>false</HyperlinksChanged>
  <AppVersion>15.0037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blochp</dc:creator>
  <cp:lastModifiedBy>Microsoft Office User</cp:lastModifiedBy>
  <cp:revision>439</cp:revision>
  <cp:lastPrinted>2011-05-16T11:08:40Z</cp:lastPrinted>
  <dcterms:created xsi:type="dcterms:W3CDTF">2014-11-24T13:35:18Z</dcterms:created>
  <dcterms:modified xsi:type="dcterms:W3CDTF">2021-09-13T15:01:40Z</dcterms:modified>
</cp:coreProperties>
</file>