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61" r:id="rId3"/>
    <p:sldId id="376" r:id="rId4"/>
    <p:sldId id="296" r:id="rId5"/>
    <p:sldId id="353" r:id="rId6"/>
    <p:sldId id="354" r:id="rId7"/>
    <p:sldId id="379" r:id="rId8"/>
    <p:sldId id="346" r:id="rId9"/>
    <p:sldId id="349" r:id="rId10"/>
    <p:sldId id="380" r:id="rId11"/>
    <p:sldId id="351" r:id="rId12"/>
    <p:sldId id="352" r:id="rId13"/>
    <p:sldId id="377" r:id="rId14"/>
    <p:sldId id="359" r:id="rId15"/>
    <p:sldId id="360" r:id="rId16"/>
    <p:sldId id="378" r:id="rId17"/>
    <p:sldId id="365" r:id="rId18"/>
    <p:sldId id="366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5" r:id="rId27"/>
    <p:sldId id="288" r:id="rId28"/>
    <p:sldId id="345" r:id="rId29"/>
    <p:sldId id="348" r:id="rId30"/>
    <p:sldId id="35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66"/>
    <p:restoredTop sz="94686"/>
  </p:normalViewPr>
  <p:slideViewPr>
    <p:cSldViewPr snapToGrid="0" snapToObjects="1">
      <p:cViewPr varScale="1">
        <p:scale>
          <a:sx n="124" d="100"/>
          <a:sy n="124" d="100"/>
        </p:scale>
        <p:origin x="192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9/14/21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9/14/21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7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Rende Steerenberg | Complexe d'accélérateurs du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tiff"/><Relationship Id="rId3" Type="http://schemas.openxmlformats.org/officeDocument/2006/relationships/image" Target="../media/image25.png"/><Relationship Id="rId7" Type="http://schemas.openxmlformats.org/officeDocument/2006/relationships/image" Target="../media/image27.tif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6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8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d'accélérateurs</a:t>
            </a:r>
            <a:r>
              <a:rPr lang="en-GB" dirty="0"/>
              <a:t> du CERN</a:t>
            </a:r>
            <a:br>
              <a:rPr lang="en-GB" dirty="0"/>
            </a:br>
            <a:r>
              <a:rPr lang="en-GB" sz="3600" dirty="0" err="1"/>
              <a:t>relier</a:t>
            </a:r>
            <a:r>
              <a:rPr lang="en-GB" sz="3600" dirty="0"/>
              <a:t> les points…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Rende Steerenberg</a:t>
            </a:r>
          </a:p>
          <a:p>
            <a:pPr algn="l"/>
            <a:r>
              <a:rPr lang="en-US" sz="1800" dirty="0"/>
              <a:t>14 September 2021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C39E6-63D8-5E46-B4B7-B1B332990C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0" y="-1"/>
            <a:ext cx="12206110" cy="271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94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73F309-69FD-C54A-8D88-2ACC2FE72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97927"/>
            <a:ext cx="11376024" cy="20028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err="1"/>
              <a:t>Situé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moyenne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~ 100 m sous </a:t>
            </a:r>
            <a:r>
              <a:rPr lang="en-US" dirty="0" err="1"/>
              <a:t>terre</a:t>
            </a:r>
            <a:endParaRPr lang="en-US" dirty="0"/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Quatre </a:t>
            </a:r>
            <a:r>
              <a:rPr lang="en-US" dirty="0" err="1"/>
              <a:t>expériences</a:t>
            </a:r>
            <a:r>
              <a:rPr lang="en-US" dirty="0"/>
              <a:t> majeures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err="1"/>
              <a:t>Circonférence</a:t>
            </a:r>
            <a:r>
              <a:rPr lang="en-US" dirty="0"/>
              <a:t> 26,7 km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Deux </a:t>
            </a:r>
            <a:r>
              <a:rPr lang="en-US" dirty="0" err="1"/>
              <a:t>faisceaux</a:t>
            </a:r>
            <a:r>
              <a:rPr lang="en-US" dirty="0"/>
              <a:t> </a:t>
            </a:r>
            <a:r>
              <a:rPr lang="en-US" dirty="0" err="1"/>
              <a:t>séparés</a:t>
            </a:r>
            <a:r>
              <a:rPr lang="en-US" dirty="0"/>
              <a:t> </a:t>
            </a:r>
            <a:r>
              <a:rPr lang="en-US" dirty="0" err="1"/>
              <a:t>traversant</a:t>
            </a:r>
            <a:r>
              <a:rPr lang="en-US" dirty="0"/>
              <a:t> la </a:t>
            </a:r>
            <a:r>
              <a:rPr lang="en-US" dirty="0" err="1"/>
              <a:t>même</a:t>
            </a:r>
            <a:r>
              <a:rPr lang="en-US" dirty="0"/>
              <a:t> masse </a:t>
            </a:r>
            <a:r>
              <a:rPr lang="en-US" dirty="0" err="1"/>
              <a:t>froide</a:t>
            </a:r>
            <a:r>
              <a:rPr lang="en-US" dirty="0"/>
              <a:t> </a:t>
            </a:r>
            <a:r>
              <a:rPr lang="en-US" dirty="0" err="1"/>
              <a:t>distants</a:t>
            </a:r>
            <a:r>
              <a:rPr lang="en-US" dirty="0"/>
              <a:t> de 19,4 cm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150 </a:t>
            </a:r>
            <a:r>
              <a:rPr lang="en-US" dirty="0" err="1"/>
              <a:t>tonnes</a:t>
            </a:r>
            <a:r>
              <a:rPr lang="en-US" dirty="0"/>
              <a:t> </a:t>
            </a:r>
            <a:r>
              <a:rPr lang="en-US" dirty="0" err="1"/>
              <a:t>d'hélium</a:t>
            </a:r>
            <a:r>
              <a:rPr lang="en-US" dirty="0"/>
              <a:t> </a:t>
            </a:r>
            <a:r>
              <a:rPr lang="en-US" dirty="0" err="1"/>
              <a:t>liquide</a:t>
            </a:r>
            <a:r>
              <a:rPr lang="en-US" dirty="0"/>
              <a:t> pour </a:t>
            </a:r>
            <a:r>
              <a:rPr lang="en-US" dirty="0" err="1"/>
              <a:t>maintenir</a:t>
            </a:r>
            <a:r>
              <a:rPr lang="en-US" dirty="0"/>
              <a:t> les </a:t>
            </a:r>
            <a:r>
              <a:rPr lang="en-US" dirty="0" err="1"/>
              <a:t>aimants</a:t>
            </a:r>
            <a:r>
              <a:rPr lang="en-US" dirty="0"/>
              <a:t> </a:t>
            </a:r>
            <a:r>
              <a:rPr lang="en-US" dirty="0" err="1"/>
              <a:t>froids</a:t>
            </a:r>
            <a:r>
              <a:rPr lang="en-US" dirty="0"/>
              <a:t> et </a:t>
            </a:r>
            <a:r>
              <a:rPr lang="en-US" dirty="0" err="1"/>
              <a:t>supraconducteurs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248D1-F706-D94F-A0F6-1FECDF0A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BFE42-37D7-D849-A0A6-0F126C7DC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8D411-47AF-384F-A235-020F19BB1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1F50-8EF5-854B-B3E2-32CFF95B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2" descr="Aerial view">
            <a:extLst>
              <a:ext uri="{FF2B5EF4-FFF2-40B4-BE49-F238E27FC236}">
                <a16:creationId xmlns:a16="http://schemas.microsoft.com/office/drawing/2014/main" id="{2E899626-79C9-1544-922F-93FDA2117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037" y="240818"/>
            <a:ext cx="5157348" cy="3879321"/>
          </a:xfrm>
          <a:prstGeom prst="rect">
            <a:avLst/>
          </a:prstGeom>
          <a:noFill/>
        </p:spPr>
      </p:pic>
      <p:pic>
        <p:nvPicPr>
          <p:cNvPr id="8" name="Picture 4" descr="Picture1.jpg">
            <a:extLst>
              <a:ext uri="{FF2B5EF4-FFF2-40B4-BE49-F238E27FC236}">
                <a16:creationId xmlns:a16="http://schemas.microsoft.com/office/drawing/2014/main" id="{BAB6A3FC-F1BA-7E42-9DBF-2FF0F58368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370" y="240818"/>
            <a:ext cx="4983812" cy="5081014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2260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HC_tunnel">
            <a:extLst>
              <a:ext uri="{FF2B5EF4-FFF2-40B4-BE49-F238E27FC236}">
                <a16:creationId xmlns:a16="http://schemas.microsoft.com/office/drawing/2014/main" id="{ED57478D-6911-C246-81DB-9835FD109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>
            <a:off x="20" y="-29980"/>
            <a:ext cx="12191980" cy="6351588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A27D66B-8895-4D8A-ABBB-739E79615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492" y="-52466"/>
            <a:ext cx="4904508" cy="6370820"/>
          </a:xfrm>
        </p:spPr>
        <p:txBody>
          <a:bodyPr/>
          <a:lstStyle/>
          <a:p>
            <a:r>
              <a:rPr lang="en-US" dirty="0"/>
              <a:t>LHC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1232 </a:t>
            </a:r>
            <a:r>
              <a:rPr lang="en-US" sz="2000" b="0" dirty="0" err="1"/>
              <a:t>dipôles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de 15 m </a:t>
            </a:r>
            <a:r>
              <a:rPr lang="en-US" sz="2000" b="0" dirty="0" err="1"/>
              <a:t>chacun</a:t>
            </a:r>
            <a:r>
              <a:rPr lang="en-US" sz="2000" b="0" dirty="0"/>
              <a:t> qui </a:t>
            </a:r>
            <a:r>
              <a:rPr lang="en-US" sz="2000" b="0" dirty="0" err="1"/>
              <a:t>dévient</a:t>
            </a:r>
            <a:r>
              <a:rPr lang="en-US" sz="2000" b="0" dirty="0"/>
              <a:t> les </a:t>
            </a:r>
            <a:r>
              <a:rPr lang="en-US" sz="2000" b="0" dirty="0" err="1"/>
              <a:t>faisceaux</a:t>
            </a:r>
            <a:r>
              <a:rPr lang="en-US" sz="2000" b="0" dirty="0"/>
              <a:t> sur la </a:t>
            </a:r>
            <a:r>
              <a:rPr lang="en-US" sz="2000" b="0" dirty="0" err="1"/>
              <a:t>circonférence</a:t>
            </a:r>
            <a:r>
              <a:rPr lang="en-US" sz="2000" b="0" dirty="0"/>
              <a:t> de 27 km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858 </a:t>
            </a:r>
            <a:r>
              <a:rPr lang="en-US" sz="2000" b="0" dirty="0" err="1"/>
              <a:t>quadripôles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qui </a:t>
            </a:r>
            <a:r>
              <a:rPr lang="en-US" sz="2000" b="0" dirty="0" err="1"/>
              <a:t>maintiennent</a:t>
            </a:r>
            <a:r>
              <a:rPr lang="en-US" sz="2000" b="0" dirty="0"/>
              <a:t>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focalisé</a:t>
            </a:r>
            <a:endParaRPr lang="en-US" sz="2000" b="0" dirty="0"/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6000 </a:t>
            </a:r>
            <a:r>
              <a:rPr lang="en-US" sz="2000" b="0" dirty="0" err="1"/>
              <a:t>aimants</a:t>
            </a:r>
            <a:r>
              <a:rPr lang="en-US" sz="2000" b="0" dirty="0"/>
              <a:t> </a:t>
            </a:r>
            <a:r>
              <a:rPr lang="en-US" sz="2000" b="0" dirty="0" err="1"/>
              <a:t>correcteurs</a:t>
            </a:r>
            <a:r>
              <a:rPr lang="en-US" sz="2000" b="0" dirty="0"/>
              <a:t> pour </a:t>
            </a:r>
            <a:r>
              <a:rPr lang="en-US" sz="2000" b="0" dirty="0" err="1"/>
              <a:t>préserver</a:t>
            </a:r>
            <a:r>
              <a:rPr lang="en-US" sz="2000" b="0" dirty="0"/>
              <a:t> la </a:t>
            </a:r>
            <a:r>
              <a:rPr lang="en-US" sz="2000" b="0" dirty="0" err="1"/>
              <a:t>qualité</a:t>
            </a:r>
            <a:r>
              <a:rPr lang="en-US" sz="2000" b="0" dirty="0"/>
              <a:t> du </a:t>
            </a:r>
            <a:r>
              <a:rPr lang="en-US" sz="2000" b="0" dirty="0" err="1"/>
              <a:t>faisceau</a:t>
            </a:r>
            <a:endParaRPr lang="en-US" sz="2000" b="0" dirty="0"/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Les </a:t>
            </a:r>
            <a:r>
              <a:rPr lang="en-US" sz="2000" b="0" dirty="0" err="1"/>
              <a:t>aimants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</a:t>
            </a:r>
            <a:r>
              <a:rPr lang="en-US" sz="2000" b="0" dirty="0" err="1"/>
              <a:t>utilisent</a:t>
            </a:r>
            <a:r>
              <a:rPr lang="en-US" sz="2000" b="0" dirty="0"/>
              <a:t> des </a:t>
            </a:r>
            <a:r>
              <a:rPr lang="en-US" sz="2000" b="0" dirty="0" err="1"/>
              <a:t>câbles</a:t>
            </a:r>
            <a:r>
              <a:rPr lang="en-US" sz="2000" b="0" dirty="0"/>
              <a:t> </a:t>
            </a:r>
            <a:r>
              <a:rPr lang="en-US" sz="2000" b="0" dirty="0" err="1"/>
              <a:t>supraconducteurs</a:t>
            </a:r>
            <a:r>
              <a:rPr lang="en-US" sz="2000" b="0" dirty="0"/>
              <a:t> (Cu-</a:t>
            </a:r>
            <a:r>
              <a:rPr lang="en-US" sz="2000" b="0" dirty="0" err="1"/>
              <a:t>plaqués</a:t>
            </a:r>
            <a:r>
              <a:rPr lang="en-US" sz="2000" b="0" dirty="0"/>
              <a:t> Nb-</a:t>
            </a:r>
            <a:r>
              <a:rPr lang="en-US" sz="2000" b="0" dirty="0" err="1"/>
              <a:t>Ti</a:t>
            </a:r>
            <a:r>
              <a:rPr lang="en-US" sz="2000" b="0" dirty="0"/>
              <a:t>)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12'000 A </a:t>
            </a:r>
            <a:r>
              <a:rPr lang="en-US" sz="2000" b="0" dirty="0" err="1"/>
              <a:t>fournit</a:t>
            </a:r>
            <a:r>
              <a:rPr lang="en-US" sz="2000" b="0" dirty="0"/>
              <a:t> un champ nominal de 8,33 Tesla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 err="1"/>
              <a:t>Fonctionnant</a:t>
            </a:r>
            <a:r>
              <a:rPr lang="en-US" sz="2000" b="0" dirty="0"/>
              <a:t> </a:t>
            </a:r>
            <a:r>
              <a:rPr lang="en-US" sz="2000" b="0" dirty="0" err="1"/>
              <a:t>en</a:t>
            </a:r>
            <a:r>
              <a:rPr lang="en-US" sz="2000" b="0" dirty="0"/>
              <a:t> </a:t>
            </a:r>
            <a:r>
              <a:rPr lang="en-US" sz="2000" b="0" dirty="0" err="1"/>
              <a:t>hélium</a:t>
            </a:r>
            <a:r>
              <a:rPr lang="en-US" sz="2000" b="0" dirty="0"/>
              <a:t> </a:t>
            </a:r>
            <a:r>
              <a:rPr lang="en-US" sz="2000" b="0" dirty="0" err="1"/>
              <a:t>superfluide</a:t>
            </a:r>
            <a:r>
              <a:rPr lang="en-US" sz="2000" b="0" dirty="0"/>
              <a:t> </a:t>
            </a:r>
            <a:r>
              <a:rPr lang="en-US" sz="2000" b="0" dirty="0" err="1"/>
              <a:t>à</a:t>
            </a:r>
            <a:r>
              <a:rPr lang="en-US" sz="2000" b="0" dirty="0"/>
              <a:t> 1,9 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2997B-6E9D-CC41-BA93-0505872863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14.09.2021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A886D-1827-044E-8BD2-2A73CF27A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Complexe d'accélérateurs du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7B9FF-D8E7-3A4E-B3CA-5D36AB711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4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endParaRPr lang="en-GB" sz="2800" dirty="0"/>
          </a:p>
          <a:p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principaux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ingrédients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d'un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</a:t>
            </a:r>
            <a:endParaRPr lang="en-GB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99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D258F3-DCB4-0C45-942A-17F71A5A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 cycle du 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F08F5-FB22-984F-9A1B-E42B9EA3B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EB5D6-1C47-EE49-8480-6EC64175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A0935-64C5-7543-AEC1-9B82FA0E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DA7513-0AF9-3140-9E8A-FC1D41A90811}"/>
              </a:ext>
            </a:extLst>
          </p:cNvPr>
          <p:cNvGrpSpPr/>
          <p:nvPr/>
        </p:nvGrpSpPr>
        <p:grpSpPr>
          <a:xfrm>
            <a:off x="407986" y="1305292"/>
            <a:ext cx="11118995" cy="4953429"/>
            <a:chOff x="340822" y="2199449"/>
            <a:chExt cx="8701724" cy="34369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47341A-E96B-804F-B159-F9381D1E266D}"/>
                </a:ext>
              </a:extLst>
            </p:cNvPr>
            <p:cNvGrpSpPr/>
            <p:nvPr/>
          </p:nvGrpSpPr>
          <p:grpSpPr>
            <a:xfrm>
              <a:off x="340822" y="2199449"/>
              <a:ext cx="8701724" cy="2739906"/>
              <a:chOff x="461080" y="2482383"/>
              <a:chExt cx="8701724" cy="273990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0D7261F-24DF-7F43-83A8-AA38F536DA57}"/>
                  </a:ext>
                </a:extLst>
              </p:cNvPr>
              <p:cNvSpPr txBox="1"/>
              <p:nvPr/>
            </p:nvSpPr>
            <p:spPr>
              <a:xfrm>
                <a:off x="8184861" y="3044782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6.5 </a:t>
                </a:r>
                <a:r>
                  <a:rPr lang="en-GB" sz="1400" dirty="0" err="1"/>
                  <a:t>TeV</a:t>
                </a:r>
                <a:endParaRPr lang="en-GB" sz="14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E6207BC-C9DD-9648-9CE9-925997B6DBD2}"/>
                  </a:ext>
                </a:extLst>
              </p:cNvPr>
              <p:cNvSpPr txBox="1"/>
              <p:nvPr/>
            </p:nvSpPr>
            <p:spPr>
              <a:xfrm>
                <a:off x="461080" y="4874886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450 </a:t>
                </a:r>
                <a:r>
                  <a:rPr lang="en-GB" sz="1400" dirty="0" err="1"/>
                  <a:t>GeV</a:t>
                </a:r>
                <a:endParaRPr lang="en-GB" sz="1400" dirty="0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416400AE-C36F-4E40-AF61-D86C605B4043}"/>
                  </a:ext>
                </a:extLst>
              </p:cNvPr>
              <p:cNvGrpSpPr/>
              <p:nvPr/>
            </p:nvGrpSpPr>
            <p:grpSpPr>
              <a:xfrm>
                <a:off x="962184" y="2482383"/>
                <a:ext cx="7946414" cy="2739906"/>
                <a:chOff x="962184" y="2482383"/>
                <a:chExt cx="7946414" cy="2739906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FEF1E1A3-B507-4B4E-BC97-F480F8BB97F8}"/>
                    </a:ext>
                  </a:extLst>
                </p:cNvPr>
                <p:cNvGrpSpPr/>
                <p:nvPr/>
              </p:nvGrpSpPr>
              <p:grpSpPr>
                <a:xfrm>
                  <a:off x="7529913" y="2482383"/>
                  <a:ext cx="1214508" cy="307777"/>
                  <a:chOff x="6857479" y="5760589"/>
                  <a:chExt cx="1214508" cy="307777"/>
                </a:xfrm>
              </p:grpSpPr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D6319642-3DE7-694F-8943-80CE6F1D6C27}"/>
                      </a:ext>
                    </a:extLst>
                  </p:cNvPr>
                  <p:cNvCxnSpPr/>
                  <p:nvPr/>
                </p:nvCxnSpPr>
                <p:spPr>
                  <a:xfrm>
                    <a:off x="7507072" y="5992516"/>
                    <a:ext cx="564915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60000"/>
                        <a:lumOff val="40000"/>
                      </a:schemeClr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F1F8FC9A-851C-824D-8511-7E04E2098645}"/>
                      </a:ext>
                    </a:extLst>
                  </p:cNvPr>
                  <p:cNvSpPr txBox="1"/>
                  <p:nvPr/>
                </p:nvSpPr>
                <p:spPr>
                  <a:xfrm>
                    <a:off x="6857479" y="5760589"/>
                    <a:ext cx="67733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Time</a:t>
                    </a:r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013EF97A-9A58-6344-8FA6-B367728FFD00}"/>
                    </a:ext>
                  </a:extLst>
                </p:cNvPr>
                <p:cNvGrpSpPr/>
                <p:nvPr/>
              </p:nvGrpSpPr>
              <p:grpSpPr>
                <a:xfrm>
                  <a:off x="962184" y="3009019"/>
                  <a:ext cx="7946414" cy="2213270"/>
                  <a:chOff x="962184" y="3009019"/>
                  <a:chExt cx="7946414" cy="2213270"/>
                </a:xfrm>
              </p:grpSpPr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97370F3D-D1EF-1E46-B4B2-BE2883847EAE}"/>
                      </a:ext>
                    </a:extLst>
                  </p:cNvPr>
                  <p:cNvGrpSpPr/>
                  <p:nvPr/>
                </p:nvGrpSpPr>
                <p:grpSpPr>
                  <a:xfrm>
                    <a:off x="962184" y="3185774"/>
                    <a:ext cx="7946414" cy="2036515"/>
                    <a:chOff x="962184" y="3185774"/>
                    <a:chExt cx="7946414" cy="2036515"/>
                  </a:xfrm>
                </p:grpSpPr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79C476FC-7A4A-0946-839C-74DDADDBF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2184" y="3185774"/>
                      <a:ext cx="7946414" cy="2036515"/>
                      <a:chOff x="1962771" y="1728501"/>
                      <a:chExt cx="7946414" cy="2036515"/>
                    </a:xfrm>
                  </p:grpSpPr>
                  <p:cxnSp>
                    <p:nvCxnSpPr>
                      <p:cNvPr id="112" name="Straight Connector 111">
                        <a:extLst>
                          <a:ext uri="{FF2B5EF4-FFF2-40B4-BE49-F238E27FC236}">
                            <a16:creationId xmlns:a16="http://schemas.microsoft.com/office/drawing/2014/main" id="{F986424D-613F-7144-A90F-BA54997C622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1962771" y="3758270"/>
                        <a:ext cx="1628616" cy="6746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011F0053-AEF8-164E-AF86-7E1709D048CD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3599541" y="1728501"/>
                        <a:ext cx="1149156" cy="2029769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85735C03-2F56-8444-93C9-54F77A5FE3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748697" y="1748061"/>
                        <a:ext cx="2035120" cy="0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>
                        <a:extLst>
                          <a:ext uri="{FF2B5EF4-FFF2-40B4-BE49-F238E27FC236}">
                            <a16:creationId xmlns:a16="http://schemas.microsoft.com/office/drawing/2014/main" id="{CA37E7E3-F0DE-CB44-B80F-8539CA39F62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86463" y="1772174"/>
                        <a:ext cx="568936" cy="1987203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>
                        <a:extLst>
                          <a:ext uri="{FF2B5EF4-FFF2-40B4-BE49-F238E27FC236}">
                            <a16:creationId xmlns:a16="http://schemas.microsoft.com/office/drawing/2014/main" id="{7ACBF8B6-0C75-D84C-9703-6AA011984A7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645778" y="3759377"/>
                        <a:ext cx="263407" cy="1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1" name="Straight Connector 110">
                      <a:extLst>
                        <a:ext uri="{FF2B5EF4-FFF2-40B4-BE49-F238E27FC236}">
                          <a16:creationId xmlns:a16="http://schemas.microsoft.com/office/drawing/2014/main" id="{A9E0D36A-3C33-4544-821A-D89012925BB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011311" y="3229447"/>
                      <a:ext cx="2074565" cy="0"/>
                    </a:xfrm>
                    <a:prstGeom prst="line">
                      <a:avLst/>
                    </a:prstGeom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7BFDC1D3-C467-A544-A6DF-C27E111784B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79630" y="3009019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0527BB92-8CA0-3F4C-90D0-0CD04D1D3C9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83230" y="3009151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1534027-8010-3E43-B40C-208F5D33B5F3}"/>
                </a:ext>
              </a:extLst>
            </p:cNvPr>
            <p:cNvGrpSpPr/>
            <p:nvPr/>
          </p:nvGrpSpPr>
          <p:grpSpPr>
            <a:xfrm>
              <a:off x="933372" y="2675566"/>
              <a:ext cx="7988916" cy="2960819"/>
              <a:chOff x="1053630" y="2958500"/>
              <a:chExt cx="7988916" cy="296081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B67C6974-8D0B-FE46-97E2-4F1882D05C49}"/>
                  </a:ext>
                </a:extLst>
              </p:cNvPr>
              <p:cNvGrpSpPr/>
              <p:nvPr/>
            </p:nvGrpSpPr>
            <p:grpSpPr>
              <a:xfrm>
                <a:off x="1159393" y="5373630"/>
                <a:ext cx="7883153" cy="545689"/>
                <a:chOff x="1167408" y="5378391"/>
                <a:chExt cx="7883153" cy="545689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4691600-7546-A94C-B8E4-62B37A6A5CD8}"/>
                    </a:ext>
                  </a:extLst>
                </p:cNvPr>
                <p:cNvSpPr txBox="1"/>
                <p:nvPr/>
              </p:nvSpPr>
              <p:spPr>
                <a:xfrm>
                  <a:off x="1167408" y="5395450"/>
                  <a:ext cx="12935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8A20ECAB-61C6-F342-8749-DEDF248E88DC}"/>
                    </a:ext>
                  </a:extLst>
                </p:cNvPr>
                <p:cNvSpPr txBox="1"/>
                <p:nvPr/>
              </p:nvSpPr>
              <p:spPr>
                <a:xfrm>
                  <a:off x="2460988" y="5398540"/>
                  <a:ext cx="13359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Ramp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A520D54D-86EC-094C-B14A-F41E91A22FC3}"/>
                    </a:ext>
                  </a:extLst>
                </p:cNvPr>
                <p:cNvSpPr txBox="1"/>
                <p:nvPr/>
              </p:nvSpPr>
              <p:spPr>
                <a:xfrm>
                  <a:off x="3598296" y="5378391"/>
                  <a:ext cx="1365453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Squeeze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Adjust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35C6F63B-D780-3844-8C30-AC160E68F4AB}"/>
                    </a:ext>
                  </a:extLst>
                </p:cNvPr>
                <p:cNvSpPr txBox="1"/>
                <p:nvPr/>
              </p:nvSpPr>
              <p:spPr>
                <a:xfrm>
                  <a:off x="4770134" y="5394101"/>
                  <a:ext cx="27544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Stable beams for physics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35EBE42-2525-634F-BBB1-3CB2625C5DB7}"/>
                    </a:ext>
                  </a:extLst>
                </p:cNvPr>
                <p:cNvSpPr txBox="1"/>
                <p:nvPr/>
              </p:nvSpPr>
              <p:spPr>
                <a:xfrm>
                  <a:off x="7529913" y="5379315"/>
                  <a:ext cx="1520648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Dump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Ramp down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E14931F5-9829-CF48-B1F1-5DEE9B1F6672}"/>
                  </a:ext>
                </a:extLst>
              </p:cNvPr>
              <p:cNvGrpSpPr/>
              <p:nvPr/>
            </p:nvGrpSpPr>
            <p:grpSpPr>
              <a:xfrm>
                <a:off x="1053630" y="2958500"/>
                <a:ext cx="7824634" cy="2789464"/>
                <a:chOff x="1053630" y="2958500"/>
                <a:chExt cx="7824634" cy="2789464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678027C3-D842-B140-9EDE-18CBE1C93D45}"/>
                    </a:ext>
                  </a:extLst>
                </p:cNvPr>
                <p:cNvCxnSpPr/>
                <p:nvPr/>
              </p:nvCxnSpPr>
              <p:spPr>
                <a:xfrm>
                  <a:off x="1053630" y="5365751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3AC393F0-638A-384A-AB9D-8684FD89E1A5}"/>
                    </a:ext>
                  </a:extLst>
                </p:cNvPr>
                <p:cNvCxnSpPr/>
                <p:nvPr/>
              </p:nvCxnSpPr>
              <p:spPr>
                <a:xfrm>
                  <a:off x="2440437" y="3023177"/>
                  <a:ext cx="0" cy="2724787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5F6D80A-97CD-B24E-8483-7D1AC1716CB8}"/>
                    </a:ext>
                  </a:extLst>
                </p:cNvPr>
                <p:cNvCxnSpPr/>
                <p:nvPr/>
              </p:nvCxnSpPr>
              <p:spPr>
                <a:xfrm>
                  <a:off x="3788923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1BA8B730-DA5A-3C41-A634-B4FD671A9AEE}"/>
                    </a:ext>
                  </a:extLst>
                </p:cNvPr>
                <p:cNvCxnSpPr/>
                <p:nvPr/>
              </p:nvCxnSpPr>
              <p:spPr>
                <a:xfrm>
                  <a:off x="4762119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EB89990C-05ED-F245-A692-3F027D66A9D2}"/>
                    </a:ext>
                  </a:extLst>
                </p:cNvPr>
                <p:cNvCxnSpPr/>
                <p:nvPr/>
              </p:nvCxnSpPr>
              <p:spPr>
                <a:xfrm>
                  <a:off x="7497738" y="2958500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C06B9093-F7BB-774F-9D22-910D5BD9FFF3}"/>
                    </a:ext>
                  </a:extLst>
                </p:cNvPr>
                <p:cNvCxnSpPr/>
                <p:nvPr/>
              </p:nvCxnSpPr>
              <p:spPr>
                <a:xfrm>
                  <a:off x="2440437" y="5362153"/>
                  <a:ext cx="1348486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>
                  <a:extLst>
                    <a:ext uri="{FF2B5EF4-FFF2-40B4-BE49-F238E27FC236}">
                      <a16:creationId xmlns:a16="http://schemas.microsoft.com/office/drawing/2014/main" id="{2EED6F4B-1291-2649-9723-68C49E87EEC0}"/>
                    </a:ext>
                  </a:extLst>
                </p:cNvPr>
                <p:cNvCxnSpPr/>
                <p:nvPr/>
              </p:nvCxnSpPr>
              <p:spPr>
                <a:xfrm flipV="1">
                  <a:off x="3788923" y="5356344"/>
                  <a:ext cx="982249" cy="5809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CAA7D64E-7C6F-5D49-BF16-EA3DB4FFB5A7}"/>
                    </a:ext>
                  </a:extLst>
                </p:cNvPr>
                <p:cNvCxnSpPr/>
                <p:nvPr/>
              </p:nvCxnSpPr>
              <p:spPr>
                <a:xfrm>
                  <a:off x="4771172" y="5356745"/>
                  <a:ext cx="2755017" cy="540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38436219-A716-AE41-860D-9954B1D8C532}"/>
                    </a:ext>
                  </a:extLst>
                </p:cNvPr>
                <p:cNvCxnSpPr/>
                <p:nvPr/>
              </p:nvCxnSpPr>
              <p:spPr>
                <a:xfrm>
                  <a:off x="7491457" y="5356502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B7D961-9CCB-8F47-86B9-337A906FE09D}"/>
                </a:ext>
              </a:extLst>
            </p:cNvPr>
            <p:cNvGrpSpPr/>
            <p:nvPr/>
          </p:nvGrpSpPr>
          <p:grpSpPr>
            <a:xfrm>
              <a:off x="1002849" y="3093766"/>
              <a:ext cx="6403082" cy="1853279"/>
              <a:chOff x="1123107" y="3376700"/>
              <a:chExt cx="6403082" cy="1853279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1814821-9C7F-6B4D-BD64-7BF21ACC9166}"/>
                  </a:ext>
                </a:extLst>
              </p:cNvPr>
              <p:cNvCxnSpPr>
                <a:stCxn id="64" idx="2"/>
              </p:cNvCxnSpPr>
              <p:nvPr/>
            </p:nvCxnSpPr>
            <p:spPr>
              <a:xfrm>
                <a:off x="7526189" y="4522235"/>
                <a:ext cx="0" cy="707744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BA39BEA-E6C9-5B43-9FC6-409410472058}"/>
                  </a:ext>
                </a:extLst>
              </p:cNvPr>
              <p:cNvGrpSpPr/>
              <p:nvPr/>
            </p:nvGrpSpPr>
            <p:grpSpPr>
              <a:xfrm>
                <a:off x="1123107" y="3376700"/>
                <a:ext cx="6403082" cy="1847641"/>
                <a:chOff x="1123107" y="3376700"/>
                <a:chExt cx="6403082" cy="184764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704451ED-65F9-6547-B02F-28D206851DE1}"/>
                    </a:ext>
                  </a:extLst>
                </p:cNvPr>
                <p:cNvGrpSpPr/>
                <p:nvPr/>
              </p:nvGrpSpPr>
              <p:grpSpPr>
                <a:xfrm>
                  <a:off x="1159393" y="3395844"/>
                  <a:ext cx="6366796" cy="1828497"/>
                  <a:chOff x="1159393" y="3388154"/>
                  <a:chExt cx="6366796" cy="1828497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C9EDDC66-331B-414E-B98D-3B1F8B317CE6}"/>
                      </a:ext>
                    </a:extLst>
                  </p:cNvPr>
                  <p:cNvCxnSpPr>
                    <a:endCxn id="64" idx="0"/>
                  </p:cNvCxnSpPr>
                  <p:nvPr/>
                </p:nvCxnSpPr>
                <p:spPr>
                  <a:xfrm>
                    <a:off x="2393239" y="3395816"/>
                    <a:ext cx="2215442" cy="5312"/>
                  </a:xfrm>
                  <a:prstGeom prst="line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9AD4A3B8-4AA3-9745-A7C2-25BA1DB80A53}"/>
                      </a:ext>
                    </a:extLst>
                  </p:cNvPr>
                  <p:cNvGrpSpPr/>
                  <p:nvPr/>
                </p:nvGrpSpPr>
                <p:grpSpPr>
                  <a:xfrm>
                    <a:off x="1159393" y="3388154"/>
                    <a:ext cx="1281044" cy="1828497"/>
                    <a:chOff x="1891496" y="3657569"/>
                    <a:chExt cx="1281044" cy="1828497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D1949E07-24D0-7C40-97C4-73A0C22B03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4" name="Straight Connector 83">
                        <a:extLst>
                          <a:ext uri="{FF2B5EF4-FFF2-40B4-BE49-F238E27FC236}">
                            <a16:creationId xmlns:a16="http://schemas.microsoft.com/office/drawing/2014/main" id="{60B615A3-D7D4-5945-93C3-6D5E3C6444D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>
                        <a:extLst>
                          <a:ext uri="{FF2B5EF4-FFF2-40B4-BE49-F238E27FC236}">
                            <a16:creationId xmlns:a16="http://schemas.microsoft.com/office/drawing/2014/main" id="{2E1069A3-6096-5D4B-AEE0-085132AD79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B6F8D0C2-BBD5-8D40-82CD-CD90A29D6DC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91496" y="5480428"/>
                      <a:ext cx="307230" cy="5638"/>
                    </a:xfrm>
                    <a:prstGeom prst="line">
                      <a:avLst/>
                    </a:prstGeom>
                    <a:ln>
                      <a:solidFill>
                        <a:srgbClr val="3366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D74DEADC-7DCF-4B44-AFE5-4E21589C1D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5276392E-890C-BE4B-8AB1-EF121E6CAA3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>
                        <a:extLst>
                          <a:ext uri="{FF2B5EF4-FFF2-40B4-BE49-F238E27FC236}">
                            <a16:creationId xmlns:a16="http://schemas.microsoft.com/office/drawing/2014/main" id="{1A28EFD7-2899-B147-9EAA-2F37CAEEA25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5DF3699A-E667-2145-803A-B48C54D692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0" name="Straight Connector 79">
                        <a:extLst>
                          <a:ext uri="{FF2B5EF4-FFF2-40B4-BE49-F238E27FC236}">
                            <a16:creationId xmlns:a16="http://schemas.microsoft.com/office/drawing/2014/main" id="{BAEB2F13-B238-9848-AD47-C48E1B30AB06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DBC584F3-B2FF-ED4F-901D-6D5F137F841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C47FA7DB-BE7B-C740-A449-4EDE427D91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1DBE025E-EF5C-CC4B-858E-764521815AE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2C601AF2-0BF8-5743-8558-CDE4FD98AB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40851EFF-56F9-7341-9DF5-F42096A467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D27E4A93-046C-8F4D-B9D3-976DE842B23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>
                        <a:extLst>
                          <a:ext uri="{FF2B5EF4-FFF2-40B4-BE49-F238E27FC236}">
                            <a16:creationId xmlns:a16="http://schemas.microsoft.com/office/drawing/2014/main" id="{865652B2-3C9B-FB47-A62F-56A38750C1D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id="{CCB7D576-638B-6A43-9023-FA869BD589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007127A3-BE4B-C845-B8AD-75265190DF9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CB190188-6E3C-F541-8DAA-16B6F0DBD96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1708412F-FFD8-3748-A3F6-DC65220069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EB2CD3FA-8B2A-BD4E-9C43-4931B9B76D5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>
                        <a:extLst>
                          <a:ext uri="{FF2B5EF4-FFF2-40B4-BE49-F238E27FC236}">
                            <a16:creationId xmlns:a16="http://schemas.microsoft.com/office/drawing/2014/main" id="{89E4502D-8ABB-B94A-A522-DC8085E58DA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23A197B2-648D-EF45-A022-6C9AC089C0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0" name="Straight Connector 69">
                        <a:extLst>
                          <a:ext uri="{FF2B5EF4-FFF2-40B4-BE49-F238E27FC236}">
                            <a16:creationId xmlns:a16="http://schemas.microsoft.com/office/drawing/2014/main" id="{F867465A-D0ED-F940-BCAC-5E0958CF5C4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67C1BF07-9127-CC4B-B2E3-F45ECFECDA9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03327367-02AF-6641-9639-5F2EA96E20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8" name="Straight Connector 67">
                        <a:extLst>
                          <a:ext uri="{FF2B5EF4-FFF2-40B4-BE49-F238E27FC236}">
                            <a16:creationId xmlns:a16="http://schemas.microsoft.com/office/drawing/2014/main" id="{AD01C268-7780-3F40-BE08-216E139CAF6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62CF427E-133D-8B41-876A-98A741C0DCE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id="{5E181F16-1182-FD44-ACD8-A698F167B6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973438E0-5885-7D40-AF1B-1952B505EFB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EF1BD2E2-D6BD-4346-A34D-11191825D6E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F0D884E3-4B06-8A49-B90F-23A57798C768}"/>
                      </a:ext>
                    </a:extLst>
                  </p:cNvPr>
                  <p:cNvSpPr/>
                  <p:nvPr/>
                </p:nvSpPr>
                <p:spPr>
                  <a:xfrm>
                    <a:off x="4608681" y="3401128"/>
                    <a:ext cx="2917508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7B48EDF-1003-0D4C-B5B1-16145E174DAD}"/>
                    </a:ext>
                  </a:extLst>
                </p:cNvPr>
                <p:cNvGrpSpPr/>
                <p:nvPr/>
              </p:nvGrpSpPr>
              <p:grpSpPr>
                <a:xfrm>
                  <a:off x="1123107" y="3376700"/>
                  <a:ext cx="6393419" cy="1834569"/>
                  <a:chOff x="1123107" y="3376700"/>
                  <a:chExt cx="6393419" cy="1834569"/>
                </a:xfrm>
              </p:grpSpPr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BB5AF486-1392-3046-B00F-7AF5D764956D}"/>
                      </a:ext>
                    </a:extLst>
                  </p:cNvPr>
                  <p:cNvCxnSpPr>
                    <a:endCxn id="29" idx="0"/>
                  </p:cNvCxnSpPr>
                  <p:nvPr/>
                </p:nvCxnSpPr>
                <p:spPr>
                  <a:xfrm flipV="1">
                    <a:off x="2393239" y="3376700"/>
                    <a:ext cx="2215442" cy="6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302EE059-3BB8-BB43-9A86-09BCAE60DF14}"/>
                      </a:ext>
                    </a:extLst>
                  </p:cNvPr>
                  <p:cNvGrpSpPr/>
                  <p:nvPr/>
                </p:nvGrpSpPr>
                <p:grpSpPr>
                  <a:xfrm>
                    <a:off x="1123107" y="3382772"/>
                    <a:ext cx="1270132" cy="1828497"/>
                    <a:chOff x="1902408" y="3657569"/>
                    <a:chExt cx="1270132" cy="1828497"/>
                  </a:xfrm>
                </p:grpSpPr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518AA7EC-F9E8-D04E-9DD7-0660B2C6D6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E80ABF3E-D3EB-3544-9C1B-F5A94BAA832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F525050E-EDE7-E34F-96E7-31EF887DCC0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A35ACD4F-AE96-174D-B926-65CDF73DB35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02408" y="5480428"/>
                      <a:ext cx="296318" cy="5638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F33BAABC-7FBE-5944-AC74-9D2273AFC3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26BE973A-86DA-6945-A242-4FC4BF03956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4F0D2D57-450E-6A40-9E22-9E816EC6B55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48E138C5-E937-B34F-982C-9EB0978674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E5CE5DAB-890F-F54B-A37A-CEBF8A93003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1133282C-53E5-CB4E-9AA2-6DF1A30A7C4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7CA2C006-CAEF-914B-A0F9-A3A6F5B840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9AC2E2BE-D24F-6D42-A243-9FB9933BF09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0CAE79C2-2597-4A46-B361-19CCBE3D73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26F5A4D9-613D-A243-9550-55490D1A37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CC0DBC51-5DF0-1D4E-887E-45D7FDCE15F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66FB922C-9D75-974B-B74E-E5C830F6B07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240C61E2-F301-394B-8898-9BD1E7AEBD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0" name="Straight Connector 39">
                        <a:extLst>
                          <a:ext uri="{FF2B5EF4-FFF2-40B4-BE49-F238E27FC236}">
                            <a16:creationId xmlns:a16="http://schemas.microsoft.com/office/drawing/2014/main" id="{C767C245-B1FC-EA4D-908D-B376442ACF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F09B1CB0-2E0E-A445-AA72-777B570E4D2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D5BB476B-10AD-E048-849F-288D0BEE06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F997F5CC-FF3A-CF44-AB29-77CE501DD4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>
                        <a:extLst>
                          <a:ext uri="{FF2B5EF4-FFF2-40B4-BE49-F238E27FC236}">
                            <a16:creationId xmlns:a16="http://schemas.microsoft.com/office/drawing/2014/main" id="{B35AA93C-0F6F-4644-ADC2-5F15FFD66B2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5E0C36C4-FEB2-734C-8C2D-F23F901B3F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A3099DF3-521C-7A43-B08C-8296E0B8796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>
                        <a:extLst>
                          <a:ext uri="{FF2B5EF4-FFF2-40B4-BE49-F238E27FC236}">
                            <a16:creationId xmlns:a16="http://schemas.microsoft.com/office/drawing/2014/main" id="{C645750E-987A-C344-8282-FB12B7E492B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5291148C-A355-424E-AD75-677B171CB2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84D949F4-290A-2A44-88C2-DFA750437A9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>
                        <a:extLst>
                          <a:ext uri="{FF2B5EF4-FFF2-40B4-BE49-F238E27FC236}">
                            <a16:creationId xmlns:a16="http://schemas.microsoft.com/office/drawing/2014/main" id="{FB68E87B-6E4E-A341-BFA0-92F21D79FE3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7BB7FC87-2086-5C47-A793-474FACDCED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56BEF5F3-2398-4547-B581-E9E62FF3228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65A7AE9F-9AB1-5746-A36E-6D2B891E2E9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8CC2AEA1-945A-6245-B776-B6DD249BEF22}"/>
                      </a:ext>
                    </a:extLst>
                  </p:cNvPr>
                  <p:cNvSpPr/>
                  <p:nvPr/>
                </p:nvSpPr>
                <p:spPr>
                  <a:xfrm>
                    <a:off x="4608681" y="3376700"/>
                    <a:ext cx="2907845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25CF2503-DFF4-694D-B03B-8347C2A1423F}"/>
                      </a:ext>
                    </a:extLst>
                  </p:cNvPr>
                  <p:cNvCxnSpPr/>
                  <p:nvPr/>
                </p:nvCxnSpPr>
                <p:spPr>
                  <a:xfrm>
                    <a:off x="7497738" y="4502174"/>
                    <a:ext cx="0" cy="70774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702F9B2-4864-2044-BF00-56B60AAD7275}"/>
                </a:ext>
              </a:extLst>
            </p:cNvPr>
            <p:cNvCxnSpPr/>
            <p:nvPr/>
          </p:nvCxnSpPr>
          <p:spPr>
            <a:xfrm flipH="1">
              <a:off x="5458735" y="3521705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2CDB075-2F08-1445-9272-43D182AA5D0A}"/>
                </a:ext>
              </a:extLst>
            </p:cNvPr>
            <p:cNvCxnSpPr/>
            <p:nvPr/>
          </p:nvCxnSpPr>
          <p:spPr>
            <a:xfrm flipH="1">
              <a:off x="5536801" y="3524557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EDF0329-BFF1-7640-BE01-E6954D4455B2}"/>
              </a:ext>
            </a:extLst>
          </p:cNvPr>
          <p:cNvGrpSpPr/>
          <p:nvPr/>
        </p:nvGrpSpPr>
        <p:grpSpPr>
          <a:xfrm>
            <a:off x="7208589" y="134058"/>
            <a:ext cx="5564464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9F15338-CDAE-7E4F-9BAC-F22D7EF06E97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646331"/>
              <a:chOff x="929775" y="1674522"/>
              <a:chExt cx="4281077" cy="646331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E32B5CF-6BBD-5248-B725-E9DD44CDF493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E19D9B29-1EE9-8D42-B34B-24D83A3FC2F2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Champ dans les </a:t>
                </a:r>
                <a:r>
                  <a:rPr lang="en-GB" dirty="0" err="1"/>
                  <a:t>aimants</a:t>
                </a:r>
                <a:r>
                  <a:rPr lang="en-GB" dirty="0"/>
                  <a:t> </a:t>
                </a:r>
                <a:r>
                  <a:rPr lang="en-GB" dirty="0" err="1"/>
                  <a:t>principaux</a:t>
                </a:r>
                <a:endParaRPr lang="en-GB" dirty="0"/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3BDD5D6-3608-7849-8981-A36BCEB2E1C2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16AE28F3-AFC8-B74D-8FD2-9EE4D4B40516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83D5A22-4FF3-FC4E-8D7C-E3CE9250DE78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</a:t>
                </a:r>
                <a:r>
                  <a:rPr lang="en-GB" dirty="0" err="1"/>
                  <a:t>Intensité</a:t>
                </a:r>
                <a:r>
                  <a:rPr lang="en-GB" dirty="0"/>
                  <a:t> du </a:t>
                </a:r>
                <a:r>
                  <a:rPr lang="en-GB" dirty="0" err="1"/>
                  <a:t>faisceau</a:t>
                </a:r>
                <a:r>
                  <a:rPr lang="en-GB" dirty="0"/>
                  <a:t> 1 (courant)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ABACE78-9981-9E43-AC43-19FEF15A1BEE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</a:t>
                </a:r>
                <a:r>
                  <a:rPr lang="en-GB" dirty="0" err="1"/>
                  <a:t>Intensité</a:t>
                </a:r>
                <a:r>
                  <a:rPr lang="en-GB" dirty="0"/>
                  <a:t> du </a:t>
                </a:r>
                <a:r>
                  <a:rPr lang="en-GB" dirty="0" err="1"/>
                  <a:t>faisceau</a:t>
                </a:r>
                <a:r>
                  <a:rPr lang="en-GB" dirty="0"/>
                  <a:t> 2 (courant)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F6E7BD9-1906-AF4C-B9A8-BA8048D672E3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5284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5BFEA8-6524-3A44-A47C-D14000DD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/>
              <a:t>Remplir</a:t>
            </a:r>
            <a:r>
              <a:rPr lang="en-US" sz="3200" dirty="0"/>
              <a:t> le LHC et </a:t>
            </a:r>
            <a:r>
              <a:rPr lang="en-US" sz="3200" dirty="0" err="1"/>
              <a:t>satisfaire</a:t>
            </a:r>
            <a:r>
              <a:rPr lang="en-US" sz="3200" dirty="0"/>
              <a:t> les </a:t>
            </a:r>
            <a:r>
              <a:rPr lang="en-US" sz="3200" dirty="0" err="1"/>
              <a:t>utilisateurs</a:t>
            </a:r>
            <a:r>
              <a:rPr lang="en-US" sz="3200" dirty="0"/>
              <a:t> de </a:t>
            </a:r>
            <a:r>
              <a:rPr lang="en-US" sz="3200" dirty="0" err="1"/>
              <a:t>cible</a:t>
            </a:r>
            <a:r>
              <a:rPr lang="en-US" sz="3200" dirty="0"/>
              <a:t> fixe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F5D26-A51A-A140-820A-4F225EEF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266A9-775E-7D4F-9421-376EC6926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16874-CFC1-6949-90F4-FB086ABC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4A2418A-37C2-F24B-82BF-308FD050B229}"/>
              </a:ext>
            </a:extLst>
          </p:cNvPr>
          <p:cNvGrpSpPr/>
          <p:nvPr/>
        </p:nvGrpSpPr>
        <p:grpSpPr>
          <a:xfrm>
            <a:off x="3247171" y="5742798"/>
            <a:ext cx="1821889" cy="433393"/>
            <a:chOff x="2259412" y="5734900"/>
            <a:chExt cx="1437348" cy="433393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FA42F71-3E62-F545-AB0A-50356B573CF6}"/>
                </a:ext>
              </a:extLst>
            </p:cNvPr>
            <p:cNvCxnSpPr>
              <a:cxnSpLocks/>
            </p:cNvCxnSpPr>
            <p:nvPr/>
          </p:nvCxnSpPr>
          <p:spPr>
            <a:xfrm>
              <a:off x="2836361" y="5734900"/>
              <a:ext cx="401113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1FFCD1-4633-9A43-BFC3-0EA1D7D1E54E}"/>
                </a:ext>
              </a:extLst>
            </p:cNvPr>
            <p:cNvSpPr txBox="1"/>
            <p:nvPr/>
          </p:nvSpPr>
          <p:spPr>
            <a:xfrm>
              <a:off x="2259412" y="5798961"/>
              <a:ext cx="1437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1.2 </a:t>
              </a:r>
              <a:r>
                <a:rPr lang="en-GB" dirty="0" err="1"/>
                <a:t>secondes</a:t>
              </a:r>
              <a:endParaRPr lang="en-GB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F40E1A1-93AA-6843-A4BD-16CD9DCDEF22}"/>
              </a:ext>
            </a:extLst>
          </p:cNvPr>
          <p:cNvSpPr txBox="1"/>
          <p:nvPr/>
        </p:nvSpPr>
        <p:spPr>
          <a:xfrm>
            <a:off x="1480432" y="5161732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711BDE-3AF9-934B-8D84-B2885F1E62D2}"/>
              </a:ext>
            </a:extLst>
          </p:cNvPr>
          <p:cNvSpPr txBox="1"/>
          <p:nvPr/>
        </p:nvSpPr>
        <p:spPr>
          <a:xfrm>
            <a:off x="1475345" y="4416260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DC2142-B0BD-D746-85AC-13A1DE0BFB2A}"/>
              </a:ext>
            </a:extLst>
          </p:cNvPr>
          <p:cNvSpPr txBox="1"/>
          <p:nvPr/>
        </p:nvSpPr>
        <p:spPr>
          <a:xfrm>
            <a:off x="1428496" y="3488621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D52860-FB7E-E844-B565-538E4F3CFBE4}"/>
              </a:ext>
            </a:extLst>
          </p:cNvPr>
          <p:cNvGrpSpPr/>
          <p:nvPr/>
        </p:nvGrpSpPr>
        <p:grpSpPr>
          <a:xfrm>
            <a:off x="2495883" y="2543469"/>
            <a:ext cx="7544729" cy="1324576"/>
            <a:chOff x="1373493" y="2434802"/>
            <a:chExt cx="7544729" cy="13245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42E693-38A8-D04D-84F3-222FB659FC35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61F14F1-691B-3846-AC8F-23FFB58889E5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D55C2B7-6F8E-F944-B360-554465DC6CB4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634BA20-97D7-804A-8046-73A23282A3CB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8509EBA-8244-4846-BF0B-56F9E5306D96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087026-09F9-2A41-8E72-0941D5347BC8}"/>
              </a:ext>
            </a:extLst>
          </p:cNvPr>
          <p:cNvGrpSpPr/>
          <p:nvPr/>
        </p:nvGrpSpPr>
        <p:grpSpPr>
          <a:xfrm>
            <a:off x="2011201" y="5163080"/>
            <a:ext cx="8029411" cy="418277"/>
            <a:chOff x="888811" y="5054413"/>
            <a:chExt cx="8029411" cy="4182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5562581-85F4-1B43-B042-F5085A94EA37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28D264A-9472-2047-B47E-4942BC309178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72AAB37-BD2C-9243-BD32-796B7C716070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06E998E-881A-8245-B53E-C50BE02C6596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19B2B94-45E8-7541-89D4-26CC90A66BE5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C8FBEFD-CF9A-8242-B5B0-FD783B1F061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D0F2EDC1-2807-354E-8E60-A2696B9E7F2D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5D3E3CFB-CC54-B34E-A15A-15C9C3236B9A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2241C67-59E0-CE44-9007-A576C9BA98D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DAD71AD-E8B0-3F4B-8CB2-6F72AB4D2ED0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57E1F4AB-AA49-4F42-B324-96068CE9100B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37B23D88-166A-6047-B11C-A24BEF71FA4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C1DD81ED-971C-F247-B520-2BFC26E7B5B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ADC22D0A-91F2-B34F-9FDA-5F61B02C4DA1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85DEBB2-4E50-7047-AFAD-71AA78FA9055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4B4F0D4-E844-1A47-83D3-51320FDA2CF5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88208873-B5CB-6644-80A3-A31B2B54FDFF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8E62A3C-1100-5B46-9DB8-5BAFF8C2890B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14628999-8371-F341-83DF-C75D926ABF7C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A631A921-4AB9-B148-B3EA-7E62A139E626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CFC291-2091-4941-BF8B-250E80FE54A1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087FD7A4-BDFA-444E-B04E-877F6DF4629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B156C292-66FC-8542-9142-D4DBBFE80C6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143365B2-D940-CF48-8F1E-294A382EB34F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A39F543F-1C37-B341-A3E6-CB0766C53D7B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40D2640B-1D5A-7F4A-829A-CD9F88A215A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5090D1C-3C03-FA41-AEA2-0A3EB899BC3E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FE9BA13-139A-C44C-9015-50378D29F08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341160A-DAC7-5D40-A609-998A3AE59766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400D1B5-4C6B-ED46-BD8F-8F99CDA6E2B4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1428D7CB-12C0-D040-90B4-9F2559385BBD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21007701-9685-9645-ABAE-A15C670BB46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B314646A-FD30-7040-9437-2CE592D589E3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EC45BA9-A24F-7147-BBB5-B9C94393B7C3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8079104-6ED2-4442-AE6A-2BDEA980C5CF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D1BFA43-8540-0048-BAC3-18429137B6B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170D5E11-80B5-464D-A902-5650EFC3A624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FD90604-E4F5-E640-A82E-52C4D9774220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81B8D645-177E-DA4F-BE16-04F3AC0C4015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BB5323B-2EB9-0C44-9FC3-CAE6E311AEDF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80847A9-3C22-D34C-BF82-FFB3AB42C8E7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201D73DB-F52C-9446-A1F6-BFB74E4DAB1C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A725401-FF29-6E48-87E0-4C3B4903BAE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97F797C-69BC-6D49-9A62-6BBEBFE9665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A63F3D5-1BD2-F84C-83FB-FF86A75AF9B4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163191B-CD35-CE46-88FF-86A1CDA5F590}"/>
              </a:ext>
            </a:extLst>
          </p:cNvPr>
          <p:cNvGrpSpPr/>
          <p:nvPr/>
        </p:nvGrpSpPr>
        <p:grpSpPr>
          <a:xfrm>
            <a:off x="7847232" y="5624901"/>
            <a:ext cx="1572913" cy="369332"/>
            <a:chOff x="6499074" y="5807850"/>
            <a:chExt cx="1572913" cy="369331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40CFC66-3D75-3F48-BE94-BF27B2929C12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FC4A644-BFB7-8540-A8B1-32C6F269732A}"/>
                </a:ext>
              </a:extLst>
            </p:cNvPr>
            <p:cNvSpPr txBox="1"/>
            <p:nvPr/>
          </p:nvSpPr>
          <p:spPr>
            <a:xfrm>
              <a:off x="6499074" y="5807850"/>
              <a:ext cx="1022277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Temps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683274B-723B-4243-9BFA-4C39B61192D0}"/>
              </a:ext>
            </a:extLst>
          </p:cNvPr>
          <p:cNvGrpSpPr/>
          <p:nvPr/>
        </p:nvGrpSpPr>
        <p:grpSpPr>
          <a:xfrm>
            <a:off x="2011201" y="4121881"/>
            <a:ext cx="8029411" cy="790221"/>
            <a:chOff x="888811" y="4013214"/>
            <a:chExt cx="8029411" cy="7902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972FD6E-904C-C441-B24C-1755FCB5B453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36B0D170-454E-BD4E-AEF1-979C100CFB2B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3A5DA1D3-9F83-E748-ADDC-40A10BCE5B0A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91C14F0D-8DA8-2E4B-82B0-F12AD05F9198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B54295B7-057A-1149-9B44-9849DC73CC38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5FE6AC6-502C-E14C-889E-BFEF79FBD425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7A5884B-D181-BC4A-ADE4-5E5820A799AC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8BB14C5-2783-B848-88FA-0372DAD2811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8CC4BBF-9FCF-114A-A48A-F808F270E31C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9CF03752-7714-AF45-8EE6-35043061A198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A1F6457-FC8C-0445-BBD0-DB879B6C804C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26F08B-1D8A-1E4F-94BE-F9B0AD8D3801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8F28BC8-4013-5841-9727-732FB8D7BD63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A92F80B2-27B2-3140-88EF-A3983F4068E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D2C2B84-074D-9141-B755-5354A45754C9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3FB9C29-19FB-4048-B430-CDAF487F4E35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5B67D91-A001-5C42-811C-D268B1116E13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18824CB-0885-C144-A9C9-DEF083C705DB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F73796AD-CA4B-BA45-B429-154A64C2DBCD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28F8218-56D4-B044-8357-40BD20F24036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D48B321-BD69-F74E-AAE3-1FB9EC954C46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B9173A6-18F5-9D43-8930-06B30FDF3AD6}"/>
              </a:ext>
            </a:extLst>
          </p:cNvPr>
          <p:cNvGrpSpPr/>
          <p:nvPr/>
        </p:nvGrpSpPr>
        <p:grpSpPr>
          <a:xfrm>
            <a:off x="2860916" y="2390716"/>
            <a:ext cx="7095031" cy="1482967"/>
            <a:chOff x="1738526" y="2282049"/>
            <a:chExt cx="7095030" cy="148296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9319D57-204D-C445-9188-50352CFAEB42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5A2C9CB-129A-B447-96F9-5817F2B8EE9C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EAC9C6E-03F0-DB44-9C04-79E94DF177C1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ADF2F75-93F5-B64A-A42D-E2CF1122C83E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873ADBC-B60D-EE41-9CD2-4569C8D8D743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D31F99D-B39A-CC40-B8CE-071BA000AA95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D9099C5-EE32-1D4D-AC82-A36419EA964D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47C2F81-B398-C14C-B9BF-9BF62664C77C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484EA37-6F5D-B244-98C0-1158DEDE858A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762691B-1B40-8246-927C-C40038603F21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AA4F8D3-34A1-7547-89C9-643ECC69422C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49B2812-3976-7F48-8165-4EE2841CF8AA}"/>
              </a:ext>
            </a:extLst>
          </p:cNvPr>
          <p:cNvGrpSpPr/>
          <p:nvPr/>
        </p:nvGrpSpPr>
        <p:grpSpPr>
          <a:xfrm>
            <a:off x="2098549" y="4821812"/>
            <a:ext cx="6349517" cy="759545"/>
            <a:chOff x="957171" y="4710723"/>
            <a:chExt cx="6349517" cy="75954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21424FF-845B-7C4E-A964-85333AC45C11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75F9421-CF6A-B940-84D6-E87106704C55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E3E69518-95BB-C442-838D-9D5CB0ED5C75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1D3075C4-58B3-BC4E-8689-56855AB3EA80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01F2F079-3897-A942-84C4-DA0AECC1ACFD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946C50C0-5801-A543-B1E6-4AE9A9F028A5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A9F524F1-7439-914F-A27D-90C0F1FA9DB2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7C44BDD3-150B-9041-A532-EA3FF488520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17F0D7A5-4B87-3341-82A5-CB427324EADE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59190967-8265-8149-8E99-6E16AF694A27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C74794D1-F563-5C4C-B423-17AB8B0B638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14ABE63E-68CB-F842-93D8-F5F6346C851A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DDBD0F86-7F99-B041-9262-94F14B4120DB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6FA18D27-E6EE-2541-89D9-F0B3A9F635CF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EC5C6F09-622C-9C4B-9B6F-D7A60A2F3597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CF910E35-3E4E-9646-B2FF-E47214C92FD4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1F54C76E-AB1F-3C4D-A526-B55B67CE2EDA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C1FB14D1-7187-4A49-AB44-ABF1892D5E0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E85F9B9E-8C28-9340-B6C7-15B716FD398C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47F0A562-68BE-4345-BE01-CCDD145D74F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31E04675-6536-3D43-BE46-263A2AA02E48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6D663D6B-5044-AC4B-B823-82B875B368A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0B56BACC-4012-6945-8093-7B14F4F28C5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864EDE29-BC6B-204B-891A-0184B547E88E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12573C81-270E-0C4B-92C3-15348614195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03C527A1-1844-2742-B30F-E3E879DFF63A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28E98C6-CD3D-5F49-8667-B254BC4B44A2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D173831C-33B5-7642-A6ED-F5EBC3C82041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D92C05E6-83BA-C543-8538-B5E8343319F0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85CD630B-2D64-6B42-BA5E-E084E0C4655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F6B375A3-6AE2-F74C-908F-BE7F36838866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25FD5530-C009-7945-AD66-EC5684314DAA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D0D6473A-906B-0E49-9C67-3B9E3E995661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713F3E18-E91C-9C4E-89FA-C07877983EE7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CA218108-8400-6E4D-ADBB-6ED890858A1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711514B1-6CC4-3B41-9F4C-57DC0ED6A90E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DB3D4F39-A174-084B-842E-D674264674BC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CFCE16E8-D206-5845-9997-0A521F7843CD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17C81136-311F-6442-A065-A2049B1E2F03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87613E7-D3F8-0B44-AAB3-4B4BADFF9D3D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CA3A5A7F-AFA4-F54E-9113-B4556589B884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9967712D-A815-4147-86DF-C1023E47E12D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46CCEABF-9A2F-5F48-8E67-0FA85BE5FF13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6DF2F83-7D8C-9549-B0BB-7C67C86B991A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FC21BDFB-B5B9-CC4D-B6AA-626B776DC002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FE7F2559-0C22-1C4D-B141-B4CBE2659A3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25C50AA9-581F-A44E-8BF3-CEC1664C5D7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5AFCBDC5-7AB2-D94C-92E8-5EE802E6CE4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228E7231-455F-E140-BC5D-4820BAD4ACB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983A15C1-E5E4-AC4F-ACE4-95054A8B4B28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C87D3D04-C271-3C4D-9CBF-B84FBEA3FE6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1391F542-0BC9-264F-8A89-04DBE1751767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F4BB604-F711-9641-BFA9-BCB9148E5E76}"/>
              </a:ext>
            </a:extLst>
          </p:cNvPr>
          <p:cNvGrpSpPr/>
          <p:nvPr/>
        </p:nvGrpSpPr>
        <p:grpSpPr>
          <a:xfrm>
            <a:off x="2411631" y="2850903"/>
            <a:ext cx="5992091" cy="2063875"/>
            <a:chOff x="1289242" y="2742238"/>
            <a:chExt cx="5992091" cy="2063874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D5151BD-3F9F-0441-AAEF-3565EA8AB52E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45A475A3-596B-0F4E-BB9F-E58A53D52D06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36F9A7CB-0C58-AC42-9022-FA7A96F9DC10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B6572916-AEAE-AA42-9F3F-83F8B054278C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D47398C3-EA29-1543-862F-066F6DBED37C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BACA435E-74EE-9A48-817E-6F2B723C8B91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BBB92456-9C08-1148-8201-9088DA0B770E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9309110-1BF5-C14A-ADE8-0A55C361620D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299FC4E9-36B9-F94D-9EE0-28DF31793B8D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FC11E20E-9DE0-A64D-B8C4-AAC3C2BD850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8B15FC8D-36F1-9C49-AAF7-16DD26C4EDD0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F0759961-9337-9644-B326-A0BA8C40D9DF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93A1EC81-2B20-7A40-9EFB-98C83D8BEAA2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40A9C07-F04D-834D-8348-BC1BD268F213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D05270DA-467B-4A4D-AB27-14D998C91687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26FE67AD-7335-AA4A-8196-1CD56B17217E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3EEF9C84-2BC5-2742-83ED-26585BDC86AE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B112C850-12CC-314D-895C-48F58A29EC3B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A197D7BD-A8F3-954D-9E2A-14F5B4C8BAD4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5A618601-9D14-3F4C-AAD4-F3A3532933D2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D5874C44-BBCB-F548-8D59-44EAC04F541B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2788BDC7-03BA-F547-BE35-E0235B04E9E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AB4D05E5-27CB-6F49-8F93-FE3B9CE54094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4E899896-AD31-E74A-A3C6-C827BA07EA02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3AA33F20-D992-C84E-BC09-5A0725F2BE47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D9EF8FF3-9548-054C-8668-609C9F29D776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978BB14F-C01D-6042-80D9-4E15353CB08F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E2D78775-8514-284B-A04B-2A8B78AF56B1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3A69D609-EA81-1347-91BE-89FDFBBCAC58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88B3DB15-F639-9F46-8825-37003D002C9E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C4B19A27-EF7B-4E40-B427-5100E59304CF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C2626049-B308-DF4E-B09F-249D1B4FFBE1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6220452D-87AF-DF41-802E-51107D068EAA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AF0D73F-BC75-F345-8558-C56C286884A3}"/>
              </a:ext>
            </a:extLst>
          </p:cNvPr>
          <p:cNvGrpSpPr/>
          <p:nvPr/>
        </p:nvGrpSpPr>
        <p:grpSpPr>
          <a:xfrm>
            <a:off x="1874358" y="1691968"/>
            <a:ext cx="5354931" cy="646331"/>
            <a:chOff x="963502" y="1674522"/>
            <a:chExt cx="3008150" cy="646328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F7E15C10-8057-2547-A888-05BFE6CA3D90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C637B719-9DD7-4840-9B00-9AD7A361AC6F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646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Champ dans les </a:t>
              </a:r>
              <a:r>
                <a:rPr lang="en-GB" dirty="0" err="1"/>
                <a:t>aimants</a:t>
              </a:r>
              <a:r>
                <a:rPr lang="en-GB" dirty="0"/>
                <a:t> </a:t>
              </a:r>
              <a:r>
                <a:rPr lang="en-GB" dirty="0" err="1"/>
                <a:t>principaux</a:t>
              </a:r>
              <a:endParaRPr lang="en-GB" dirty="0"/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36AB648-BC2F-4B4F-BB8E-3D46C8E93B16}"/>
              </a:ext>
            </a:extLst>
          </p:cNvPr>
          <p:cNvGrpSpPr/>
          <p:nvPr/>
        </p:nvGrpSpPr>
        <p:grpSpPr>
          <a:xfrm>
            <a:off x="1874359" y="2054404"/>
            <a:ext cx="5484118" cy="737613"/>
            <a:chOff x="751969" y="1945739"/>
            <a:chExt cx="4451129" cy="737612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DE111B0-2F24-8D4C-BC6F-6D78B58C567B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44A17CE7-28AF-224E-B30A-053B004E1571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CE1A06C-48CE-9B43-BD36-8DF3F40BBEAD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</a:t>
              </a:r>
              <a:r>
                <a:rPr lang="en-GB" dirty="0" err="1"/>
                <a:t>Intensité</a:t>
              </a:r>
              <a:r>
                <a:rPr lang="en-GB" dirty="0"/>
                <a:t> du </a:t>
              </a:r>
              <a:r>
                <a:rPr lang="en-GB" dirty="0" err="1"/>
                <a:t>faisceau</a:t>
              </a:r>
              <a:r>
                <a:rPr lang="en-GB" dirty="0"/>
                <a:t> de protons (courant)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825F36FE-0993-1C4E-AAEC-5B2392D3B19F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</a:t>
              </a:r>
              <a:r>
                <a:rPr lang="en-GB" dirty="0" err="1"/>
                <a:t>Transfert</a:t>
              </a:r>
              <a:r>
                <a:rPr lang="en-GB" dirty="0"/>
                <a:t> de </a:t>
              </a:r>
              <a:r>
                <a:rPr lang="en-GB" dirty="0" err="1"/>
                <a:t>faisceau</a:t>
              </a:r>
              <a:endParaRPr lang="en-GB" dirty="0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83065B53-FB1D-E348-B9F3-0E963EB1D110}"/>
              </a:ext>
            </a:extLst>
          </p:cNvPr>
          <p:cNvGrpSpPr/>
          <p:nvPr/>
        </p:nvGrpSpPr>
        <p:grpSpPr>
          <a:xfrm>
            <a:off x="7489007" y="1261613"/>
            <a:ext cx="3523361" cy="1106703"/>
            <a:chOff x="6702411" y="1403206"/>
            <a:chExt cx="2640056" cy="1106702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7AD09D25-FEF1-EE47-9D0A-7DB536D88534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68B145A1-0001-3D46-A2E5-A5AE88B1235A}"/>
                </a:ext>
              </a:extLst>
            </p:cNvPr>
            <p:cNvSpPr txBox="1"/>
            <p:nvPr/>
          </p:nvSpPr>
          <p:spPr>
            <a:xfrm>
              <a:off x="6702411" y="1403206"/>
              <a:ext cx="2640056" cy="923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/>
                <a:t>Vers</a:t>
              </a:r>
              <a:r>
                <a:rPr lang="en-GB" dirty="0"/>
                <a:t> le LHC dans le </a:t>
              </a:r>
              <a:r>
                <a:rPr lang="en-GB" dirty="0" err="1"/>
                <a:t>sens</a:t>
              </a:r>
              <a:r>
                <a:rPr lang="en-GB" dirty="0"/>
                <a:t> </a:t>
              </a:r>
              <a:r>
                <a:rPr lang="en-GB" dirty="0" err="1"/>
                <a:t>horaire</a:t>
              </a:r>
              <a:r>
                <a:rPr lang="en-GB" dirty="0"/>
                <a:t> </a:t>
              </a:r>
              <a:r>
                <a:rPr lang="en-GB" dirty="0" err="1"/>
                <a:t>ou</a:t>
              </a:r>
              <a:r>
                <a:rPr lang="en-GB" dirty="0"/>
                <a:t> </a:t>
              </a:r>
              <a:r>
                <a:rPr lang="en-GB" dirty="0" err="1"/>
                <a:t>antihoraire</a:t>
              </a:r>
              <a:endParaRPr lang="en-GB" dirty="0"/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5E05F770-0CBE-CC4D-8E48-1473B8363A89}"/>
              </a:ext>
            </a:extLst>
          </p:cNvPr>
          <p:cNvSpPr txBox="1"/>
          <p:nvPr/>
        </p:nvSpPr>
        <p:spPr>
          <a:xfrm>
            <a:off x="9328436" y="2231849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73E41B1-543A-3D4C-A6BB-C5F111518368}"/>
              </a:ext>
            </a:extLst>
          </p:cNvPr>
          <p:cNvSpPr txBox="1"/>
          <p:nvPr/>
        </p:nvSpPr>
        <p:spPr>
          <a:xfrm>
            <a:off x="7951648" y="3946621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C05C97C-EAFB-F240-9671-312C4BBF64A1}"/>
              </a:ext>
            </a:extLst>
          </p:cNvPr>
          <p:cNvSpPr txBox="1"/>
          <p:nvPr/>
        </p:nvSpPr>
        <p:spPr>
          <a:xfrm>
            <a:off x="7247047" y="4970894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</a:t>
            </a:r>
            <a:r>
              <a:rPr lang="en-GB" dirty="0" err="1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690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GB" sz="2800" dirty="0"/>
          </a:p>
          <a:p>
            <a:r>
              <a:rPr lang="en-GB" sz="2800" dirty="0"/>
              <a:t>Les </a:t>
            </a:r>
            <a:r>
              <a:rPr lang="en-GB" sz="2800" dirty="0" err="1"/>
              <a:t>principaux</a:t>
            </a:r>
            <a:r>
              <a:rPr lang="en-GB" sz="2800" dirty="0"/>
              <a:t> </a:t>
            </a:r>
            <a:r>
              <a:rPr lang="en-GB" sz="2800" dirty="0" err="1"/>
              <a:t>ingrédients</a:t>
            </a:r>
            <a:r>
              <a:rPr lang="en-GB" sz="2800" dirty="0"/>
              <a:t> d'un </a:t>
            </a:r>
            <a:r>
              <a:rPr lang="en-GB" sz="2800" dirty="0" err="1"/>
              <a:t>accélérateur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868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DE2D52-9C5D-E547-8F2B-B424D744A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L'accélérateur</a:t>
            </a:r>
            <a:r>
              <a:rPr lang="en-GB" dirty="0"/>
              <a:t> LEIR </a:t>
            </a:r>
            <a:r>
              <a:rPr lang="en-GB" dirty="0" err="1"/>
              <a:t>comme</a:t>
            </a:r>
            <a:r>
              <a:rPr lang="en-GB" dirty="0"/>
              <a:t> </a:t>
            </a:r>
            <a:r>
              <a:rPr lang="en-GB" dirty="0" err="1"/>
              <a:t>exemple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F21FC-6CBE-2B4E-BCEE-D050E33D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89A24-6804-B244-AE9E-28621B9C3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950B2-D5AF-EE46-BF29-7D9CDB318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LEIR-A5-at-72-dpi.jpg">
            <a:extLst>
              <a:ext uri="{FF2B5EF4-FFF2-40B4-BE49-F238E27FC236}">
                <a16:creationId xmlns:a16="http://schemas.microsoft.com/office/drawing/2014/main" id="{C72BA3B8-A230-F248-998E-E8349C007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826" y="1095159"/>
            <a:ext cx="7780423" cy="5076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2C33-C540-0E4C-8143-766D2A586D5B}"/>
              </a:ext>
            </a:extLst>
          </p:cNvPr>
          <p:cNvCxnSpPr/>
          <p:nvPr/>
        </p:nvCxnSpPr>
        <p:spPr>
          <a:xfrm flipH="1">
            <a:off x="3062081" y="2340303"/>
            <a:ext cx="1815089" cy="0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069762C-832B-2644-9C1C-8240C660BD25}"/>
              </a:ext>
            </a:extLst>
          </p:cNvPr>
          <p:cNvSpPr/>
          <p:nvPr/>
        </p:nvSpPr>
        <p:spPr>
          <a:xfrm>
            <a:off x="3592576" y="2184761"/>
            <a:ext cx="5889975" cy="1709307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>
            <a:glow rad="101600">
              <a:srgbClr val="FFFF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A21948-A7D1-9049-B638-6D18DADF71B5}"/>
              </a:ext>
            </a:extLst>
          </p:cNvPr>
          <p:cNvCxnSpPr/>
          <p:nvPr/>
        </p:nvCxnSpPr>
        <p:spPr>
          <a:xfrm>
            <a:off x="2610087" y="2340303"/>
            <a:ext cx="1127607" cy="890264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EDBE375-4C47-9E4B-A3FD-D38C162A0714}"/>
              </a:ext>
            </a:extLst>
          </p:cNvPr>
          <p:cNvSpPr txBox="1"/>
          <p:nvPr/>
        </p:nvSpPr>
        <p:spPr>
          <a:xfrm>
            <a:off x="7920514" y="1178296"/>
            <a:ext cx="208113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FF0000"/>
                </a:solidFill>
              </a:rPr>
              <a:t>bâtiment</a:t>
            </a:r>
            <a:r>
              <a:rPr lang="en-US" sz="2400" b="1" dirty="0">
                <a:solidFill>
                  <a:srgbClr val="FF0000"/>
                </a:solidFill>
              </a:rPr>
              <a:t> 150</a:t>
            </a:r>
          </a:p>
        </p:txBody>
      </p:sp>
    </p:spTree>
    <p:extLst>
      <p:ext uri="{BB962C8B-B14F-4D97-AF65-F5344CB8AC3E}">
        <p14:creationId xmlns:p14="http://schemas.microsoft.com/office/powerpoint/2010/main" val="13030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E00A0-E57C-6045-A148-0F5A1F492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Faire </a:t>
            </a:r>
            <a:r>
              <a:rPr lang="en-GB" dirty="0" err="1"/>
              <a:t>circuler</a:t>
            </a:r>
            <a:r>
              <a:rPr lang="en-GB" dirty="0"/>
              <a:t> les </a:t>
            </a:r>
            <a:r>
              <a:rPr lang="en-GB" dirty="0" err="1"/>
              <a:t>particules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D7CF-E2CD-7F4A-9EB2-5C5F8D019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A75D5-50D5-CB42-8836-5ACC2811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05CB7-5B01-1349-A51C-DE1D8AF8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D6203-4D21-7F49-98BB-F73C8E9E778F}"/>
              </a:ext>
            </a:extLst>
          </p:cNvPr>
          <p:cNvGrpSpPr/>
          <p:nvPr/>
        </p:nvGrpSpPr>
        <p:grpSpPr>
          <a:xfrm>
            <a:off x="2205788" y="1090196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8" name="Picture 7" descr="LEIR-A5-at-72-dpi.jpg">
              <a:extLst>
                <a:ext uri="{FF2B5EF4-FFF2-40B4-BE49-F238E27FC236}">
                  <a16:creationId xmlns:a16="http://schemas.microsoft.com/office/drawing/2014/main" id="{15D14404-6535-6546-ABCD-E0CE13AC5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9" name="Rectangular Callout 8">
              <a:extLst>
                <a:ext uri="{FF2B5EF4-FFF2-40B4-BE49-F238E27FC236}">
                  <a16:creationId xmlns:a16="http://schemas.microsoft.com/office/drawing/2014/main" id="{67A609B6-803B-E34B-B44E-966613B83BC8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54746"/>
                <a:gd name="adj2" fmla="val 144699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A4D2A6CE-DBB5-3749-A6A8-38A354AB4156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139425"/>
              <a:gd name="adj2" fmla="val -73822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FFD93F6-1CC6-1741-AAF9-35B25573DAE3}"/>
              </a:ext>
            </a:extLst>
          </p:cNvPr>
          <p:cNvSpPr/>
          <p:nvPr/>
        </p:nvSpPr>
        <p:spPr>
          <a:xfrm>
            <a:off x="5078459" y="2976222"/>
            <a:ext cx="2035609" cy="532343"/>
          </a:xfrm>
          <a:prstGeom prst="wedgeRectCallout">
            <a:avLst>
              <a:gd name="adj1" fmla="val 10561"/>
              <a:gd name="adj2" fmla="val -1630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FEFEF6D4-20E5-534F-9EEC-22E1BEC8DF0F}"/>
              </a:ext>
            </a:extLst>
          </p:cNvPr>
          <p:cNvSpPr/>
          <p:nvPr/>
        </p:nvSpPr>
        <p:spPr>
          <a:xfrm>
            <a:off x="4696691" y="2976755"/>
            <a:ext cx="2840182" cy="532343"/>
          </a:xfrm>
          <a:prstGeom prst="wedgeRectCallout">
            <a:avLst>
              <a:gd name="adj1" fmla="val -86131"/>
              <a:gd name="adj2" fmla="val -12362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Dipôles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principaux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185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E106936-FDDA-404D-B1F9-13718DEE0A23}"/>
              </a:ext>
            </a:extLst>
          </p:cNvPr>
          <p:cNvSpPr/>
          <p:nvPr/>
        </p:nvSpPr>
        <p:spPr>
          <a:xfrm>
            <a:off x="8257315" y="0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EC24B-A106-ED4E-9F1C-FD03DD88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Dévier</a:t>
            </a:r>
            <a:r>
              <a:rPr lang="en-GB" dirty="0"/>
              <a:t> les </a:t>
            </a:r>
            <a:r>
              <a:rPr lang="en-GB" dirty="0" err="1"/>
              <a:t>particules</a:t>
            </a:r>
            <a:r>
              <a:rPr lang="en-GB" dirty="0"/>
              <a:t> </a:t>
            </a:r>
            <a:r>
              <a:rPr lang="en-GB" dirty="0" err="1"/>
              <a:t>chargées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8414F-D6B1-4C4A-9AEF-8190D475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2EDA59-06F3-164B-93C5-CA2BA935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6E114-3CAF-4144-8CF1-332251C6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9D864A-B12F-9B4C-9DDD-54281211C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6878" y="577060"/>
            <a:ext cx="3580536" cy="29112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E00728-BE0E-0F45-AA58-4D448E1195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6096" y="3789807"/>
            <a:ext cx="3591318" cy="2020116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F0ACE20-34E8-E243-8F0D-8D1773C053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26966"/>
              </p:ext>
            </p:extLst>
          </p:nvPr>
        </p:nvGraphicFramePr>
        <p:xfrm>
          <a:off x="5015909" y="4969910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6" name="Equation" r:id="rId5" imgW="774700" imgH="228600" progId="Equation.3">
                  <p:embed/>
                </p:oleObj>
              </mc:Choice>
              <mc:Fallback>
                <p:oleObj name="Equation" r:id="rId5" imgW="774700" imgH="2286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15909" y="4969910"/>
                        <a:ext cx="2673364" cy="78921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40595B6-6172-3A44-BB62-04546FB8110A}"/>
              </a:ext>
            </a:extLst>
          </p:cNvPr>
          <p:cNvSpPr txBox="1"/>
          <p:nvPr/>
        </p:nvSpPr>
        <p:spPr>
          <a:xfrm>
            <a:off x="743896" y="5154320"/>
            <a:ext cx="427841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400" dirty="0"/>
              <a:t>Force </a:t>
            </a:r>
            <a:r>
              <a:rPr lang="en-GB" sz="2400" dirty="0" err="1"/>
              <a:t>magnétique</a:t>
            </a:r>
            <a:r>
              <a:rPr lang="en-GB" sz="2400" dirty="0"/>
              <a:t> de Lorentz 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F55339-7839-D449-9F88-0DC0A6AD7E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3199" y="2788062"/>
            <a:ext cx="2505289" cy="1908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9799C-5F84-B94E-9F1E-C63A65ABEC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40653" y="2788062"/>
            <a:ext cx="2147629" cy="1794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0501E3-B93E-EA4A-995B-65EBE92DAC2B}"/>
              </a:ext>
            </a:extLst>
          </p:cNvPr>
          <p:cNvSpPr txBox="1"/>
          <p:nvPr/>
        </p:nvSpPr>
        <p:spPr>
          <a:xfrm>
            <a:off x="532684" y="1265629"/>
            <a:ext cx="7156589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Les </a:t>
            </a:r>
            <a:r>
              <a:rPr lang="en-GB" sz="2800" dirty="0" err="1"/>
              <a:t>particules</a:t>
            </a:r>
            <a:r>
              <a:rPr lang="en-GB" sz="2800" dirty="0"/>
              <a:t> </a:t>
            </a:r>
            <a:r>
              <a:rPr lang="en-GB" sz="2800" dirty="0" err="1"/>
              <a:t>chargées</a:t>
            </a:r>
            <a:r>
              <a:rPr lang="en-GB" sz="2800" dirty="0"/>
              <a:t> </a:t>
            </a:r>
            <a:r>
              <a:rPr lang="en-GB" sz="2800" dirty="0" err="1"/>
              <a:t>en</a:t>
            </a:r>
            <a:r>
              <a:rPr lang="en-GB" sz="2800" dirty="0"/>
              <a:t> </a:t>
            </a:r>
            <a:r>
              <a:rPr lang="en-GB" sz="2800" dirty="0" err="1"/>
              <a:t>mouvement</a:t>
            </a:r>
            <a:r>
              <a:rPr lang="en-GB" sz="2800" dirty="0"/>
              <a:t> </a:t>
            </a:r>
            <a:r>
              <a:rPr lang="en-GB" sz="2800" dirty="0" err="1"/>
              <a:t>sont</a:t>
            </a:r>
            <a:r>
              <a:rPr lang="en-GB" sz="2800" dirty="0"/>
              <a:t> </a:t>
            </a:r>
            <a:r>
              <a:rPr lang="en-GB" sz="2800" dirty="0" err="1"/>
              <a:t>déviées</a:t>
            </a:r>
            <a:endParaRPr lang="en-GB" sz="2800" dirty="0"/>
          </a:p>
          <a:p>
            <a:pPr algn="ctr"/>
            <a:r>
              <a:rPr lang="en-GB" sz="2800" dirty="0"/>
              <a:t>dans un champ </a:t>
            </a:r>
            <a:r>
              <a:rPr lang="en-GB" sz="2800" dirty="0" err="1"/>
              <a:t>magnétique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56973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endParaRPr lang="en-GB" sz="2800" dirty="0"/>
          </a:p>
          <a:p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endParaRPr lang="en-GB" sz="2800" dirty="0"/>
          </a:p>
          <a:p>
            <a:r>
              <a:rPr lang="en-GB" sz="2800" dirty="0"/>
              <a:t>Les </a:t>
            </a:r>
            <a:r>
              <a:rPr lang="en-GB" sz="2800" dirty="0" err="1"/>
              <a:t>principaux</a:t>
            </a:r>
            <a:r>
              <a:rPr lang="en-GB" sz="2800" dirty="0"/>
              <a:t> </a:t>
            </a:r>
            <a:r>
              <a:rPr lang="en-GB" sz="2800" dirty="0" err="1"/>
              <a:t>ingrédients</a:t>
            </a:r>
            <a:r>
              <a:rPr lang="en-GB" sz="2800" dirty="0"/>
              <a:t> d'un </a:t>
            </a:r>
            <a:r>
              <a:rPr lang="en-GB" sz="2800" dirty="0" err="1"/>
              <a:t>accélérateur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83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6D95-4706-E741-BFBD-3BAF1634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Mouvement</a:t>
            </a:r>
            <a:r>
              <a:rPr lang="en-GB" dirty="0"/>
              <a:t> </a:t>
            </a:r>
            <a:r>
              <a:rPr lang="en-GB" dirty="0" err="1"/>
              <a:t>oscillatoire</a:t>
            </a:r>
            <a:r>
              <a:rPr lang="en-GB" dirty="0"/>
              <a:t> dans le plan horizontal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9BB4F-95C1-4240-9176-A238CB238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E1B82-D07A-4843-84D8-F068A373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846C4-14FC-5B43-89BC-4C9DA261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0FEFE3-0ABA-6D48-B344-8FB33A73254B}"/>
              </a:ext>
            </a:extLst>
          </p:cNvPr>
          <p:cNvSpPr txBox="1"/>
          <p:nvPr/>
        </p:nvSpPr>
        <p:spPr>
          <a:xfrm>
            <a:off x="7433996" y="1224958"/>
            <a:ext cx="261129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Horizontal motion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8BE1EE-285D-9E43-93E9-6F248ACAC66D}"/>
              </a:ext>
            </a:extLst>
          </p:cNvPr>
          <p:cNvSpPr txBox="1"/>
          <p:nvPr/>
        </p:nvSpPr>
        <p:spPr>
          <a:xfrm>
            <a:off x="403959" y="5008601"/>
            <a:ext cx="11376024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solidFill>
                  <a:srgbClr val="1F497D"/>
                </a:solidFill>
              </a:rPr>
              <a:t>Différentes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particules</a:t>
            </a:r>
            <a:r>
              <a:rPr lang="en-GB" sz="2400" dirty="0">
                <a:solidFill>
                  <a:srgbClr val="1F497D"/>
                </a:solidFill>
              </a:rPr>
              <a:t> avec des conditions </a:t>
            </a:r>
            <a:r>
              <a:rPr lang="en-GB" sz="2400" dirty="0" err="1">
                <a:solidFill>
                  <a:srgbClr val="1F497D"/>
                </a:solidFill>
              </a:rPr>
              <a:t>initiales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différentes</a:t>
            </a:r>
            <a:r>
              <a:rPr lang="en-GB" sz="2400" dirty="0">
                <a:solidFill>
                  <a:srgbClr val="1F497D"/>
                </a:solidFill>
              </a:rPr>
              <a:t> dans un champ </a:t>
            </a:r>
            <a:r>
              <a:rPr lang="en-GB" sz="2400" dirty="0" err="1">
                <a:solidFill>
                  <a:srgbClr val="1F497D"/>
                </a:solidFill>
              </a:rPr>
              <a:t>magnétique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homogène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provoqueront</a:t>
            </a:r>
            <a:r>
              <a:rPr lang="en-GB" sz="2400" dirty="0">
                <a:solidFill>
                  <a:srgbClr val="1F497D"/>
                </a:solidFill>
              </a:rPr>
              <a:t> un </a:t>
            </a:r>
            <a:r>
              <a:rPr lang="en-GB" sz="2400" dirty="0" err="1">
                <a:solidFill>
                  <a:srgbClr val="1F497D"/>
                </a:solidFill>
              </a:rPr>
              <a:t>mouvement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oscillatoire</a:t>
            </a:r>
            <a:r>
              <a:rPr lang="en-GB" sz="2400" dirty="0">
                <a:solidFill>
                  <a:srgbClr val="1F497D"/>
                </a:solidFill>
              </a:rPr>
              <a:t> dans le plan horizontal </a:t>
            </a:r>
            <a:r>
              <a:rPr lang="en-GB" sz="2400" dirty="0">
                <a:solidFill>
                  <a:srgbClr val="1F497D"/>
                </a:solidFill>
                <a:sym typeface="Wingdings"/>
              </a:rPr>
              <a:t> </a:t>
            </a:r>
            <a:r>
              <a:rPr lang="en-GB" sz="2400" b="1" u="sng" dirty="0">
                <a:solidFill>
                  <a:schemeClr val="accent3"/>
                </a:solidFill>
                <a:sym typeface="Wingdings"/>
              </a:rPr>
              <a:t>Oscillations </a:t>
            </a:r>
            <a:r>
              <a:rPr lang="en-GB" sz="2400" b="1" u="sng" dirty="0" err="1">
                <a:solidFill>
                  <a:schemeClr val="accent3"/>
                </a:solidFill>
                <a:sym typeface="Wingdings"/>
              </a:rPr>
              <a:t>Betatronique</a:t>
            </a:r>
            <a:endParaRPr lang="en-GB" sz="2400" b="1" u="sng" dirty="0">
              <a:solidFill>
                <a:schemeClr val="accent3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CBE5F3-5698-AF4C-895E-DBE57A69E772}"/>
              </a:ext>
            </a:extLst>
          </p:cNvPr>
          <p:cNvGrpSpPr/>
          <p:nvPr/>
        </p:nvGrpSpPr>
        <p:grpSpPr>
          <a:xfrm>
            <a:off x="6096000" y="2130344"/>
            <a:ext cx="5052435" cy="2402739"/>
            <a:chOff x="1215539" y="2292419"/>
            <a:chExt cx="5052436" cy="2402739"/>
          </a:xfrm>
        </p:grpSpPr>
        <p:sp>
          <p:nvSpPr>
            <p:cNvPr id="9" name="Rectangle 105">
              <a:extLst>
                <a:ext uri="{FF2B5EF4-FFF2-40B4-BE49-F238E27FC236}">
                  <a16:creationId xmlns:a16="http://schemas.microsoft.com/office/drawing/2014/main" id="{F35D770E-88F2-584D-BA8B-E3B5BF66C2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94755" y="463160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310">
              <a:extLst>
                <a:ext uri="{FF2B5EF4-FFF2-40B4-BE49-F238E27FC236}">
                  <a16:creationId xmlns:a16="http://schemas.microsoft.com/office/drawing/2014/main" id="{1678490A-B3F1-3B47-9D1D-529904E294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48280" y="2747237"/>
              <a:ext cx="0" cy="15874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11">
              <a:extLst>
                <a:ext uri="{FF2B5EF4-FFF2-40B4-BE49-F238E27FC236}">
                  <a16:creationId xmlns:a16="http://schemas.microsoft.com/office/drawing/2014/main" id="{2F880D0A-5410-A64A-95F6-D2FB4599C7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7667" y="2802799"/>
              <a:ext cx="0" cy="14922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2">
              <a:extLst>
                <a:ext uri="{FF2B5EF4-FFF2-40B4-BE49-F238E27FC236}">
                  <a16:creationId xmlns:a16="http://schemas.microsoft.com/office/drawing/2014/main" id="{5F7EC691-1B5D-E645-B88B-DCE5F5D1C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8280" y="3525112"/>
              <a:ext cx="3869387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26">
              <a:extLst>
                <a:ext uri="{FF2B5EF4-FFF2-40B4-BE49-F238E27FC236}">
                  <a16:creationId xmlns:a16="http://schemas.microsoft.com/office/drawing/2014/main" id="{EF69BD7F-5A09-A648-ADCD-24DC0E3C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8280" y="2850425"/>
              <a:ext cx="3869387" cy="1381124"/>
            </a:xfrm>
            <a:custGeom>
              <a:avLst/>
              <a:gdLst>
                <a:gd name="T0" fmla="*/ 0 w 2939"/>
                <a:gd name="T1" fmla="*/ 425 h 870"/>
                <a:gd name="T2" fmla="*/ 735 w 2939"/>
                <a:gd name="T3" fmla="*/ 1 h 870"/>
                <a:gd name="T4" fmla="*/ 1470 w 2939"/>
                <a:gd name="T5" fmla="*/ 418 h 870"/>
                <a:gd name="T6" fmla="*/ 2211 w 2939"/>
                <a:gd name="T7" fmla="*/ 869 h 870"/>
                <a:gd name="T8" fmla="*/ 2939 w 2939"/>
                <a:gd name="T9" fmla="*/ 425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39"/>
                <a:gd name="T16" fmla="*/ 0 h 870"/>
                <a:gd name="T17" fmla="*/ 2939 w 2939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39" h="870">
                  <a:moveTo>
                    <a:pt x="0" y="425"/>
                  </a:moveTo>
                  <a:cubicBezTo>
                    <a:pt x="245" y="213"/>
                    <a:pt x="490" y="2"/>
                    <a:pt x="735" y="1"/>
                  </a:cubicBezTo>
                  <a:cubicBezTo>
                    <a:pt x="980" y="0"/>
                    <a:pt x="1224" y="273"/>
                    <a:pt x="1470" y="418"/>
                  </a:cubicBezTo>
                  <a:cubicBezTo>
                    <a:pt x="1716" y="563"/>
                    <a:pt x="1966" y="868"/>
                    <a:pt x="2211" y="869"/>
                  </a:cubicBezTo>
                  <a:cubicBezTo>
                    <a:pt x="2456" y="870"/>
                    <a:pt x="2697" y="647"/>
                    <a:pt x="2939" y="425"/>
                  </a:cubicBezTo>
                </a:path>
              </a:pathLst>
            </a:custGeom>
            <a:noFill/>
            <a:ln w="50800">
              <a:solidFill>
                <a:schemeClr val="tx1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329">
              <a:extLst>
                <a:ext uri="{FF2B5EF4-FFF2-40B4-BE49-F238E27FC236}">
                  <a16:creationId xmlns:a16="http://schemas.microsoft.com/office/drawing/2014/main" id="{B1E187A5-7FB7-3248-BD45-FBA93313A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421" y="2292419"/>
              <a:ext cx="1304364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36404"/>
                <a:gd name="adj5" fmla="val 196575"/>
                <a:gd name="adj6" fmla="val -6094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1F497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Particle B</a:t>
              </a:r>
            </a:p>
          </p:txBody>
        </p:sp>
        <p:sp>
          <p:nvSpPr>
            <p:cNvPr id="15" name="AutoShape 330">
              <a:extLst>
                <a:ext uri="{FF2B5EF4-FFF2-40B4-BE49-F238E27FC236}">
                  <a16:creationId xmlns:a16="http://schemas.microsoft.com/office/drawing/2014/main" id="{3672AF4A-DC2A-8044-8996-9E73F3ACA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890" y="2298417"/>
              <a:ext cx="1242085" cy="441325"/>
            </a:xfrm>
            <a:prstGeom prst="borderCallout2">
              <a:avLst>
                <a:gd name="adj1" fmla="val 25898"/>
                <a:gd name="adj2" fmla="val -7477"/>
                <a:gd name="adj3" fmla="val 25541"/>
                <a:gd name="adj4" fmla="val -22131"/>
                <a:gd name="adj5" fmla="val 272003"/>
                <a:gd name="adj6" fmla="val -5456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Particle A</a:t>
              </a:r>
            </a:p>
          </p:txBody>
        </p:sp>
        <p:sp>
          <p:nvSpPr>
            <p:cNvPr id="16" name="Text Box 331">
              <a:extLst>
                <a:ext uri="{FF2B5EF4-FFF2-40B4-BE49-F238E27FC236}">
                  <a16:creationId xmlns:a16="http://schemas.microsoft.com/office/drawing/2014/main" id="{6B9F638E-CAE9-CE47-B083-5D2EBA0ED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8075" y="4231548"/>
              <a:ext cx="5984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Times New Roman" charset="0"/>
                  <a:sym typeface="Math1" charset="0"/>
                </a:rPr>
                <a:t>2π</a:t>
              </a:r>
              <a:endParaRPr lang="en-US" sz="2000" dirty="0">
                <a:latin typeface="Times New Roman" charset="0"/>
              </a:endParaRPr>
            </a:p>
          </p:txBody>
        </p:sp>
        <p:sp>
          <p:nvSpPr>
            <p:cNvPr id="17" name="Text Box 332">
              <a:extLst>
                <a:ext uri="{FF2B5EF4-FFF2-40B4-BE49-F238E27FC236}">
                  <a16:creationId xmlns:a16="http://schemas.microsoft.com/office/drawing/2014/main" id="{944D7CA5-AA4F-8F4A-9512-809AF578B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9126" y="4295048"/>
              <a:ext cx="3129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8" name="Text Box 335">
              <a:extLst>
                <a:ext uri="{FF2B5EF4-FFF2-40B4-BE49-F238E27FC236}">
                  <a16:creationId xmlns:a16="http://schemas.microsoft.com/office/drawing/2014/main" id="{BBEB0D0D-E512-BF4C-A749-7D7565695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39664" y="3378673"/>
              <a:ext cx="17980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dirty="0">
                  <a:latin typeface="+mn-lt"/>
                </a:rPr>
                <a:t>Horizontal </a:t>
              </a:r>
            </a:p>
            <a:p>
              <a:pPr algn="ctr"/>
              <a:r>
                <a:rPr lang="en-US" sz="1800" dirty="0">
                  <a:latin typeface="+mn-lt"/>
                </a:rPr>
                <a:t>displacement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B8D2F2-FFDB-4948-AFE0-AA7345D9DE9D}"/>
                </a:ext>
              </a:extLst>
            </p:cNvPr>
            <p:cNvSpPr txBox="1"/>
            <p:nvPr/>
          </p:nvSpPr>
          <p:spPr>
            <a:xfrm>
              <a:off x="2094962" y="4231549"/>
              <a:ext cx="3528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Machine circumference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E662B-B8A3-8A4D-B787-97AC32ABA231}"/>
              </a:ext>
            </a:extLst>
          </p:cNvPr>
          <p:cNvGrpSpPr/>
          <p:nvPr/>
        </p:nvGrpSpPr>
        <p:grpSpPr>
          <a:xfrm>
            <a:off x="403959" y="1221569"/>
            <a:ext cx="5347855" cy="3714695"/>
            <a:chOff x="4166611" y="1397357"/>
            <a:chExt cx="5347855" cy="371469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DC9C350-71D2-DA4C-84BC-DE04130BC1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472032" y="2470254"/>
              <a:ext cx="2671577" cy="2484000"/>
              <a:chOff x="3293" y="1449"/>
              <a:chExt cx="1878" cy="1801"/>
            </a:xfrm>
          </p:grpSpPr>
          <p:sp>
            <p:nvSpPr>
              <p:cNvPr id="26" name="Oval 7">
                <a:extLst>
                  <a:ext uri="{FF2B5EF4-FFF2-40B4-BE49-F238E27FC236}">
                    <a16:creationId xmlns:a16="http://schemas.microsoft.com/office/drawing/2014/main" id="{321B2FA6-03DF-6A40-96AD-9DCFF2AAF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449"/>
                <a:ext cx="1631" cy="1580"/>
              </a:xfrm>
              <a:prstGeom prst="ellips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Oval 8">
                <a:extLst>
                  <a:ext uri="{FF2B5EF4-FFF2-40B4-BE49-F238E27FC236}">
                    <a16:creationId xmlns:a16="http://schemas.microsoft.com/office/drawing/2014/main" id="{6AB257F3-B661-0B49-BFEA-3EDE10163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3" y="1454"/>
                <a:ext cx="1631" cy="1580"/>
              </a:xfrm>
              <a:prstGeom prst="ellipse">
                <a:avLst/>
              </a:prstGeom>
              <a:noFill/>
              <a:ln w="50800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Line 9">
                <a:extLst>
                  <a:ext uri="{FF2B5EF4-FFF2-40B4-BE49-F238E27FC236}">
                    <a16:creationId xmlns:a16="http://schemas.microsoft.com/office/drawing/2014/main" id="{B9A7B3A9-2308-2447-8762-7C131C2FA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5" y="2277"/>
                <a:ext cx="0" cy="973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7720A02E-09CF-9A44-BB04-6859F9C09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2423"/>
                <a:ext cx="239" cy="159"/>
              </a:xfrm>
              <a:custGeom>
                <a:avLst/>
                <a:gdLst>
                  <a:gd name="T0" fmla="*/ 239 w 239"/>
                  <a:gd name="T1" fmla="*/ 145 h 159"/>
                  <a:gd name="T2" fmla="*/ 186 w 239"/>
                  <a:gd name="T3" fmla="*/ 159 h 159"/>
                  <a:gd name="T4" fmla="*/ 139 w 239"/>
                  <a:gd name="T5" fmla="*/ 145 h 159"/>
                  <a:gd name="T6" fmla="*/ 100 w 239"/>
                  <a:gd name="T7" fmla="*/ 132 h 159"/>
                  <a:gd name="T8" fmla="*/ 66 w 239"/>
                  <a:gd name="T9" fmla="*/ 99 h 159"/>
                  <a:gd name="T10" fmla="*/ 27 w 239"/>
                  <a:gd name="T11" fmla="*/ 53 h 159"/>
                  <a:gd name="T12" fmla="*/ 0 w 239"/>
                  <a:gd name="T13" fmla="*/ 0 h 1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9"/>
                  <a:gd name="T22" fmla="*/ 0 h 159"/>
                  <a:gd name="T23" fmla="*/ 239 w 239"/>
                  <a:gd name="T24" fmla="*/ 159 h 1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9" h="159">
                    <a:moveTo>
                      <a:pt x="239" y="145"/>
                    </a:moveTo>
                    <a:cubicBezTo>
                      <a:pt x="221" y="152"/>
                      <a:pt x="203" y="159"/>
                      <a:pt x="186" y="159"/>
                    </a:cubicBezTo>
                    <a:cubicBezTo>
                      <a:pt x="169" y="159"/>
                      <a:pt x="153" y="150"/>
                      <a:pt x="139" y="145"/>
                    </a:cubicBezTo>
                    <a:cubicBezTo>
                      <a:pt x="125" y="140"/>
                      <a:pt x="112" y="140"/>
                      <a:pt x="100" y="132"/>
                    </a:cubicBezTo>
                    <a:cubicBezTo>
                      <a:pt x="88" y="124"/>
                      <a:pt x="78" y="112"/>
                      <a:pt x="66" y="99"/>
                    </a:cubicBezTo>
                    <a:cubicBezTo>
                      <a:pt x="54" y="86"/>
                      <a:pt x="38" y="70"/>
                      <a:pt x="27" y="53"/>
                    </a:cubicBezTo>
                    <a:cubicBezTo>
                      <a:pt x="16" y="36"/>
                      <a:pt x="4" y="9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1F497D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F4F446-E105-B74C-B2AD-1496E7B1A391}"/>
                </a:ext>
              </a:extLst>
            </p:cNvPr>
            <p:cNvSpPr txBox="1"/>
            <p:nvPr/>
          </p:nvSpPr>
          <p:spPr>
            <a:xfrm>
              <a:off x="4166611" y="1397357"/>
              <a:ext cx="5347855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rgbClr val="1F497D"/>
                  </a:solidFill>
                </a:rPr>
                <a:t>Deux </a:t>
              </a:r>
              <a:r>
                <a:rPr lang="en-GB" sz="2400" dirty="0" err="1">
                  <a:solidFill>
                    <a:srgbClr val="1F497D"/>
                  </a:solidFill>
                </a:rPr>
                <a:t>particules</a:t>
              </a:r>
              <a:r>
                <a:rPr lang="en-GB" sz="2400" dirty="0">
                  <a:solidFill>
                    <a:srgbClr val="1F497D"/>
                  </a:solidFill>
                </a:rPr>
                <a:t> </a:t>
              </a:r>
              <a:r>
                <a:rPr lang="en-GB" sz="2400" dirty="0" err="1">
                  <a:solidFill>
                    <a:srgbClr val="1F497D"/>
                  </a:solidFill>
                </a:rPr>
                <a:t>chargées</a:t>
              </a:r>
              <a:r>
                <a:rPr lang="en-GB" sz="2400" dirty="0">
                  <a:solidFill>
                    <a:srgbClr val="1F497D"/>
                  </a:solidFill>
                </a:rPr>
                <a:t> dans un champ </a:t>
              </a:r>
              <a:r>
                <a:rPr lang="en-GB" sz="2400" dirty="0" err="1">
                  <a:solidFill>
                    <a:srgbClr val="1F497D"/>
                  </a:solidFill>
                </a:rPr>
                <a:t>magnétique</a:t>
              </a:r>
              <a:r>
                <a:rPr lang="en-GB" sz="2400" dirty="0">
                  <a:solidFill>
                    <a:srgbClr val="1F497D"/>
                  </a:solidFill>
                </a:rPr>
                <a:t> </a:t>
              </a:r>
              <a:r>
                <a:rPr lang="en-GB" sz="2400" dirty="0" err="1">
                  <a:solidFill>
                    <a:srgbClr val="1F497D"/>
                  </a:solidFill>
                </a:rPr>
                <a:t>homogène</a:t>
              </a:r>
              <a:endParaRPr lang="en-GB" sz="2400" dirty="0">
                <a:solidFill>
                  <a:srgbClr val="1F497D"/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EAF53B4-799E-4647-B336-DBFABFDC5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3672" y="4697712"/>
              <a:ext cx="2816227" cy="414339"/>
              <a:chOff x="1066" y="1734"/>
              <a:chExt cx="1774" cy="261"/>
            </a:xfrm>
          </p:grpSpPr>
          <p:sp>
            <p:nvSpPr>
              <p:cNvPr id="24" name="Text Box 13">
                <a:extLst>
                  <a:ext uri="{FF2B5EF4-FFF2-40B4-BE49-F238E27FC236}">
                    <a16:creationId xmlns:a16="http://schemas.microsoft.com/office/drawing/2014/main" id="{8267DD88-CA77-1243-91B8-D1BA672DAA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5" y="1734"/>
                <a:ext cx="85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Particle A</a:t>
                </a:r>
              </a:p>
            </p:txBody>
          </p:sp>
          <p:sp>
            <p:nvSpPr>
              <p:cNvPr id="25" name="Text Box 14">
                <a:extLst>
                  <a:ext uri="{FF2B5EF4-FFF2-40B4-BE49-F238E27FC236}">
                    <a16:creationId xmlns:a16="http://schemas.microsoft.com/office/drawing/2014/main" id="{AC1D41B8-1029-6148-BEAA-56A9D5C186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" y="1743"/>
                <a:ext cx="861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n-lt"/>
                  </a:rPr>
                  <a:t>Particle 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3622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1CF49-3E17-1643-A6B5-3EEEF37CC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Mouvement</a:t>
            </a:r>
            <a:r>
              <a:rPr lang="en-GB" dirty="0"/>
              <a:t> </a:t>
            </a:r>
            <a:r>
              <a:rPr lang="en-GB" dirty="0" err="1"/>
              <a:t>oscillatoire</a:t>
            </a:r>
            <a:r>
              <a:rPr lang="en-GB" dirty="0"/>
              <a:t> dans le plan vertical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674FA-6F66-5444-9F39-EE88C1CD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05244-AC94-104A-87BC-DDCDEF914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B09813-65C9-634C-B6ED-F43AB368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B7E680-125D-1944-89DD-49A0708D3655}"/>
              </a:ext>
            </a:extLst>
          </p:cNvPr>
          <p:cNvSpPr txBox="1"/>
          <p:nvPr/>
        </p:nvSpPr>
        <p:spPr>
          <a:xfrm>
            <a:off x="409704" y="1386821"/>
            <a:ext cx="1150520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1F497D"/>
                </a:solidFill>
              </a:rPr>
              <a:t>Le </a:t>
            </a:r>
            <a:r>
              <a:rPr lang="en-GB" sz="2400" b="1" dirty="0" err="1">
                <a:solidFill>
                  <a:srgbClr val="1F497D"/>
                </a:solidFill>
              </a:rPr>
              <a:t>mouvement</a:t>
            </a:r>
            <a:r>
              <a:rPr lang="en-GB" sz="2400" b="1" dirty="0">
                <a:solidFill>
                  <a:srgbClr val="1F497D"/>
                </a:solidFill>
              </a:rPr>
              <a:t> horizontal </a:t>
            </a:r>
            <a:r>
              <a:rPr lang="en-GB" sz="2400" b="1" dirty="0" err="1">
                <a:solidFill>
                  <a:srgbClr val="1F497D"/>
                </a:solidFill>
              </a:rPr>
              <a:t>semble</a:t>
            </a:r>
            <a:r>
              <a:rPr lang="en-GB" sz="2400" b="1" dirty="0">
                <a:solidFill>
                  <a:srgbClr val="1F497D"/>
                </a:solidFill>
              </a:rPr>
              <a:t> </a:t>
            </a:r>
            <a:r>
              <a:rPr lang="en-GB" sz="2400" b="1" dirty="0" err="1">
                <a:solidFill>
                  <a:srgbClr val="1F497D"/>
                </a:solidFill>
              </a:rPr>
              <a:t>être</a:t>
            </a:r>
            <a:r>
              <a:rPr lang="en-GB" sz="2400" b="1" dirty="0">
                <a:solidFill>
                  <a:srgbClr val="1F497D"/>
                </a:solidFill>
              </a:rPr>
              <a:t> «stable»…. Et le plan vertical?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B2A444-E178-6648-BF5A-AC388D6A97A7}"/>
              </a:ext>
            </a:extLst>
          </p:cNvPr>
          <p:cNvGrpSpPr/>
          <p:nvPr/>
        </p:nvGrpSpPr>
        <p:grpSpPr>
          <a:xfrm>
            <a:off x="2978727" y="2190272"/>
            <a:ext cx="7024255" cy="3751428"/>
            <a:chOff x="-22652" y="2523683"/>
            <a:chExt cx="4858509" cy="220837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AE4DFC8-EED3-5740-8A08-6E577A7D578D}"/>
                </a:ext>
              </a:extLst>
            </p:cNvPr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0D7664F-426F-EE49-A0EB-E468DE9E4B8D}"/>
                </a:ext>
              </a:extLst>
            </p:cNvPr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D4661EE-A401-A049-8574-BCAB04311FD2}"/>
                </a:ext>
              </a:extLst>
            </p:cNvPr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074C10C-EA78-304D-B63E-3379425D56DA}"/>
                </a:ext>
              </a:extLst>
            </p:cNvPr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57EC345-DC42-F943-9D60-3BC839A41FE2}"/>
                </a:ext>
              </a:extLst>
            </p:cNvPr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79B5D08-7DC6-FC4A-B2FC-520EE5A5BB66}"/>
                </a:ext>
              </a:extLst>
            </p:cNvPr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3A3A04-79B6-A34C-A6DF-7E9A9F8DD26F}"/>
                </a:ext>
              </a:extLst>
            </p:cNvPr>
            <p:cNvSpPr txBox="1"/>
            <p:nvPr/>
          </p:nvSpPr>
          <p:spPr>
            <a:xfrm>
              <a:off x="-22652" y="2523683"/>
              <a:ext cx="4858509" cy="2355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Beaucoup de </a:t>
              </a:r>
              <a:r>
                <a:rPr lang="en-GB" sz="2000" dirty="0" err="1">
                  <a:solidFill>
                    <a:srgbClr val="1F497D"/>
                  </a:solidFill>
                </a:rPr>
                <a:t>particules</a:t>
              </a:r>
              <a:r>
                <a:rPr lang="en-GB" sz="2000" dirty="0">
                  <a:solidFill>
                    <a:srgbClr val="1F497D"/>
                  </a:solidFill>
                </a:rPr>
                <a:t>, de </a:t>
              </a:r>
              <a:r>
                <a:rPr lang="en-GB" sz="2000" dirty="0" err="1">
                  <a:solidFill>
                    <a:srgbClr val="1F497D"/>
                  </a:solidFill>
                </a:rPr>
                <a:t>nombreuses</a:t>
              </a:r>
              <a:r>
                <a:rPr lang="en-GB" sz="2000" dirty="0">
                  <a:solidFill>
                    <a:srgbClr val="1F497D"/>
                  </a:solidFill>
                </a:rPr>
                <a:t> conditions </a:t>
              </a:r>
              <a:r>
                <a:rPr lang="en-GB" sz="2000" dirty="0" err="1">
                  <a:solidFill>
                    <a:srgbClr val="1F497D"/>
                  </a:solidFill>
                </a:rPr>
                <a:t>initiales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4A034D9-812C-5541-B741-9BD406B52AA2}"/>
                </a:ext>
              </a:extLst>
            </p:cNvPr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335">
              <a:extLst>
                <a:ext uri="{FF2B5EF4-FFF2-40B4-BE49-F238E27FC236}">
                  <a16:creationId xmlns:a16="http://schemas.microsoft.com/office/drawing/2014/main" id="{958FD271-222E-F248-9F36-33D0EAEE6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0787" y="3503735"/>
              <a:ext cx="1240527" cy="573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7" name="Text Box 335">
              <a:extLst>
                <a:ext uri="{FF2B5EF4-FFF2-40B4-BE49-F238E27FC236}">
                  <a16:creationId xmlns:a16="http://schemas.microsoft.com/office/drawing/2014/main" id="{59CA5107-BAED-6542-85E4-1ADC556FD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29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1F4EDA-690A-3646-9FC3-35C8DA10DFF2}"/>
                </a:ext>
              </a:extLst>
            </p:cNvPr>
            <p:cNvSpPr txBox="1"/>
            <p:nvPr/>
          </p:nvSpPr>
          <p:spPr>
            <a:xfrm>
              <a:off x="3351403" y="3675943"/>
              <a:ext cx="672364" cy="270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4E874A-6742-7141-8B2B-73220E51108A}"/>
                </a:ext>
              </a:extLst>
            </p:cNvPr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5741FB-A7D5-3F48-A89F-7ECB8F55CCF0}"/>
                </a:ext>
              </a:extLst>
            </p:cNvPr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C253E0A-7AA8-C545-BA29-0B917F4CEF7A}"/>
                </a:ext>
              </a:extLst>
            </p:cNvPr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43AAE4-C5FE-D94D-B19C-94F210AB12E9}"/>
                </a:ext>
              </a:extLst>
            </p:cNvPr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EE94038-CDA6-A44E-8D9E-12B9B677F310}"/>
                </a:ext>
              </a:extLst>
            </p:cNvPr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68530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620850B8-227F-0546-8A87-8FE0D53734B3}"/>
              </a:ext>
            </a:extLst>
          </p:cNvPr>
          <p:cNvSpPr/>
          <p:nvPr/>
        </p:nvSpPr>
        <p:spPr>
          <a:xfrm>
            <a:off x="-683" y="-32408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79B46-8629-E649-9C5F-B69F0596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88" y="373593"/>
            <a:ext cx="7867794" cy="1065742"/>
          </a:xfrm>
        </p:spPr>
        <p:txBody>
          <a:bodyPr/>
          <a:lstStyle/>
          <a:p>
            <a:r>
              <a:rPr lang="en-GB" sz="3200" dirty="0"/>
              <a:t>Focalisation des </a:t>
            </a:r>
            <a:r>
              <a:rPr lang="en-GB" sz="3200" dirty="0" err="1"/>
              <a:t>faisceaux</a:t>
            </a:r>
            <a:r>
              <a:rPr lang="en-GB" sz="3200" dirty="0"/>
              <a:t> de </a:t>
            </a:r>
            <a:r>
              <a:rPr lang="en-GB" sz="3200" dirty="0" err="1"/>
              <a:t>particules</a:t>
            </a:r>
            <a:r>
              <a:rPr lang="en-GB" sz="3200" dirty="0"/>
              <a:t>, </a:t>
            </a:r>
            <a:r>
              <a:rPr lang="en-GB" sz="2400" dirty="0"/>
              <a:t>un </a:t>
            </a:r>
            <a:r>
              <a:rPr lang="en-GB" sz="2400" dirty="0" err="1"/>
              <a:t>peu</a:t>
            </a:r>
            <a:r>
              <a:rPr lang="en-GB" sz="2400" dirty="0"/>
              <a:t> </a:t>
            </a:r>
            <a:r>
              <a:rPr lang="en-GB" sz="2400" dirty="0" err="1"/>
              <a:t>comme</a:t>
            </a:r>
            <a:r>
              <a:rPr lang="en-GB" sz="2400" dirty="0"/>
              <a:t> </a:t>
            </a:r>
            <a:r>
              <a:rPr lang="en-GB" sz="2400" dirty="0" err="1"/>
              <a:t>une</a:t>
            </a:r>
            <a:r>
              <a:rPr lang="en-GB" sz="2400" dirty="0"/>
              <a:t> </a:t>
            </a:r>
            <a:r>
              <a:rPr lang="en-GB" sz="2400" dirty="0" err="1"/>
              <a:t>lentille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E3519-5BA6-0443-84C2-87C9A5CAC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1FB71-10EB-AB42-A080-0B7D56C5C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0FDCD-EC40-6042-9715-5DFEF7BCC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A532C08-43C7-994E-BAE2-7A80F7A73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83" y="539931"/>
            <a:ext cx="2857380" cy="3127807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139B3F57-4390-AF44-8795-D37D23C5731F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5683813" y="3816079"/>
            <a:ext cx="2480776" cy="2088000"/>
            <a:chOff x="4458539" y="3938800"/>
            <a:chExt cx="2350113" cy="1978025"/>
          </a:xfrm>
        </p:grpSpPr>
        <p:pic>
          <p:nvPicPr>
            <p:cNvPr id="49" name="Picture 21" descr="Graphic6">
              <a:extLst>
                <a:ext uri="{FF2B5EF4-FFF2-40B4-BE49-F238E27FC236}">
                  <a16:creationId xmlns:a16="http://schemas.microsoft.com/office/drawing/2014/main" id="{A8449DC6-BA37-1C43-9F6D-5FDE82297F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4A0ECB6-B7C6-CD47-B1A8-07042E2D057E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1" name="Down Arrow 17">
              <a:extLst>
                <a:ext uri="{FF2B5EF4-FFF2-40B4-BE49-F238E27FC236}">
                  <a16:creationId xmlns:a16="http://schemas.microsoft.com/office/drawing/2014/main" id="{D90FE77E-3CA8-0140-BB9C-6C8B32310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2" name="Down Arrow 18">
              <a:extLst>
                <a:ext uri="{FF2B5EF4-FFF2-40B4-BE49-F238E27FC236}">
                  <a16:creationId xmlns:a16="http://schemas.microsoft.com/office/drawing/2014/main" id="{25198EF6-E773-A149-9AE1-C7C97033E5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3" name="Down Arrow 19">
              <a:extLst>
                <a:ext uri="{FF2B5EF4-FFF2-40B4-BE49-F238E27FC236}">
                  <a16:creationId xmlns:a16="http://schemas.microsoft.com/office/drawing/2014/main" id="{9311CE0D-BFF0-8347-8655-CCC800C35F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4" name="Down Arrow 20">
              <a:extLst>
                <a:ext uri="{FF2B5EF4-FFF2-40B4-BE49-F238E27FC236}">
                  <a16:creationId xmlns:a16="http://schemas.microsoft.com/office/drawing/2014/main" id="{644538A1-B595-7942-B5FB-580AC0B219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16D4AE8-21FF-A846-9FF4-C5CECDDEAEBD}"/>
              </a:ext>
            </a:extLst>
          </p:cNvPr>
          <p:cNvGrpSpPr>
            <a:grpSpLocks noChangeAspect="1"/>
          </p:cNvGrpSpPr>
          <p:nvPr/>
        </p:nvGrpSpPr>
        <p:grpSpPr>
          <a:xfrm>
            <a:off x="5699981" y="1341000"/>
            <a:ext cx="2480776" cy="2088000"/>
            <a:chOff x="4458539" y="3938800"/>
            <a:chExt cx="2350113" cy="1978025"/>
          </a:xfrm>
        </p:grpSpPr>
        <p:pic>
          <p:nvPicPr>
            <p:cNvPr id="56" name="Picture 21" descr="Graphic6">
              <a:extLst>
                <a:ext uri="{FF2B5EF4-FFF2-40B4-BE49-F238E27FC236}">
                  <a16:creationId xmlns:a16="http://schemas.microsoft.com/office/drawing/2014/main" id="{8B5FEA17-A10F-B241-B89E-7EBBE2225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4041FE1-3413-C84E-A429-D348D7E6C9AD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8" name="Down Arrow 17">
              <a:extLst>
                <a:ext uri="{FF2B5EF4-FFF2-40B4-BE49-F238E27FC236}">
                  <a16:creationId xmlns:a16="http://schemas.microsoft.com/office/drawing/2014/main" id="{184A48FF-B596-0542-8D70-658519EFB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9" name="Down Arrow 18">
              <a:extLst>
                <a:ext uri="{FF2B5EF4-FFF2-40B4-BE49-F238E27FC236}">
                  <a16:creationId xmlns:a16="http://schemas.microsoft.com/office/drawing/2014/main" id="{7F420FEB-7898-B143-AF42-D9612D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0" name="Down Arrow 19">
              <a:extLst>
                <a:ext uri="{FF2B5EF4-FFF2-40B4-BE49-F238E27FC236}">
                  <a16:creationId xmlns:a16="http://schemas.microsoft.com/office/drawing/2014/main" id="{2CADE706-3C01-DA40-B6C3-11BAEA9715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1" name="Down Arrow 20">
              <a:extLst>
                <a:ext uri="{FF2B5EF4-FFF2-40B4-BE49-F238E27FC236}">
                  <a16:creationId xmlns:a16="http://schemas.microsoft.com/office/drawing/2014/main" id="{69827051-FD7B-E04F-AE7F-1AD573C54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62" name="AutoShape 8">
            <a:extLst>
              <a:ext uri="{FF2B5EF4-FFF2-40B4-BE49-F238E27FC236}">
                <a16:creationId xmlns:a16="http://schemas.microsoft.com/office/drawing/2014/main" id="{32F10027-551C-BE44-A5BD-41AECF03BB0E}"/>
              </a:ext>
            </a:extLst>
          </p:cNvPr>
          <p:cNvSpPr>
            <a:spLocks/>
          </p:cNvSpPr>
          <p:nvPr/>
        </p:nvSpPr>
        <p:spPr bwMode="auto">
          <a:xfrm>
            <a:off x="7955007" y="1354866"/>
            <a:ext cx="1337497" cy="528924"/>
          </a:xfrm>
          <a:prstGeom prst="borderCallout2">
            <a:avLst>
              <a:gd name="adj1" fmla="val 18750"/>
              <a:gd name="adj2" fmla="val -6265"/>
              <a:gd name="adj3" fmla="val 18750"/>
              <a:gd name="adj4" fmla="val -14816"/>
              <a:gd name="adj5" fmla="val 190073"/>
              <a:gd name="adj6" fmla="val -57188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/>
            </a:solidFill>
            <a:miter lim="800000"/>
            <a:headEnd/>
            <a:tailEnd type="stealth" w="lg" len="lg"/>
          </a:ln>
        </p:spPr>
        <p:txBody>
          <a:bodyPr anchor="ctr"/>
          <a:lstStyle/>
          <a:p>
            <a:pPr algn="ctr" eaLnBrk="0" hangingPunct="0"/>
            <a:r>
              <a:rPr lang="en-US" sz="1400" dirty="0">
                <a:solidFill>
                  <a:schemeClr val="tx2"/>
                </a:solidFill>
              </a:rPr>
              <a:t>Force sur les </a:t>
            </a:r>
            <a:r>
              <a:rPr lang="en-US" sz="1400" dirty="0" err="1">
                <a:solidFill>
                  <a:schemeClr val="tx2"/>
                </a:solidFill>
              </a:rPr>
              <a:t>particules</a:t>
            </a:r>
            <a:endParaRPr lang="en-US" sz="1400" dirty="0">
              <a:solidFill>
                <a:schemeClr val="tx2"/>
              </a:solidFill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FE805D8-FEA9-A34B-A1C2-A976998BC237}"/>
              </a:ext>
            </a:extLst>
          </p:cNvPr>
          <p:cNvGrpSpPr/>
          <p:nvPr/>
        </p:nvGrpSpPr>
        <p:grpSpPr>
          <a:xfrm>
            <a:off x="8231370" y="2207966"/>
            <a:ext cx="3143214" cy="2793943"/>
            <a:chOff x="2681740" y="3163140"/>
            <a:chExt cx="3143214" cy="279394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C45B5C5-59E6-FC4C-A126-E0FBA45A3BFD}"/>
                </a:ext>
              </a:extLst>
            </p:cNvPr>
            <p:cNvSpPr txBox="1"/>
            <p:nvPr/>
          </p:nvSpPr>
          <p:spPr>
            <a:xfrm>
              <a:off x="2777906" y="3163140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Quadrupôle</a:t>
              </a:r>
              <a:r>
                <a:rPr lang="en-GB" sz="2000" dirty="0">
                  <a:solidFill>
                    <a:srgbClr val="1F497D"/>
                  </a:solidFill>
                </a:rPr>
                <a:t> </a:t>
              </a:r>
              <a:r>
                <a:rPr lang="en-GB" sz="2000" dirty="0" err="1">
                  <a:solidFill>
                    <a:srgbClr val="1F497D"/>
                  </a:solidFill>
                </a:rPr>
                <a:t>focalisant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3FBCECF-12D9-7F48-B199-47528E0F22EE}"/>
                </a:ext>
              </a:extLst>
            </p:cNvPr>
            <p:cNvSpPr txBox="1"/>
            <p:nvPr/>
          </p:nvSpPr>
          <p:spPr>
            <a:xfrm>
              <a:off x="2681740" y="5556973"/>
              <a:ext cx="3143214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Quadrupôle</a:t>
              </a:r>
              <a:r>
                <a:rPr lang="en-GB" sz="2000" dirty="0">
                  <a:solidFill>
                    <a:srgbClr val="1F497D"/>
                  </a:solidFill>
                </a:rPr>
                <a:t> de-</a:t>
              </a:r>
              <a:r>
                <a:rPr lang="en-GB" sz="2000" dirty="0" err="1">
                  <a:solidFill>
                    <a:srgbClr val="1F497D"/>
                  </a:solidFill>
                </a:rPr>
                <a:t>focalisant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DFFC13D-2327-2A4D-B711-F3CFF2E584D3}"/>
                </a:ext>
              </a:extLst>
            </p:cNvPr>
            <p:cNvSpPr txBox="1"/>
            <p:nvPr/>
          </p:nvSpPr>
          <p:spPr>
            <a:xfrm>
              <a:off x="3282118" y="4358755"/>
              <a:ext cx="1959082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Tourné</a:t>
              </a:r>
              <a:r>
                <a:rPr lang="en-GB" sz="2000" dirty="0">
                  <a:solidFill>
                    <a:srgbClr val="1F497D"/>
                  </a:solidFill>
                </a:rPr>
                <a:t> par 90º</a:t>
              </a:r>
            </a:p>
          </p:txBody>
        </p:sp>
        <p:sp>
          <p:nvSpPr>
            <p:cNvPr id="67" name="Up-Down Arrow 5">
              <a:extLst>
                <a:ext uri="{FF2B5EF4-FFF2-40B4-BE49-F238E27FC236}">
                  <a16:creationId xmlns:a16="http://schemas.microsoft.com/office/drawing/2014/main" id="{498378D9-45C7-724C-BEA3-73CBC2A1A809}"/>
                </a:ext>
              </a:extLst>
            </p:cNvPr>
            <p:cNvSpPr/>
            <p:nvPr/>
          </p:nvSpPr>
          <p:spPr>
            <a:xfrm>
              <a:off x="4109733" y="3737257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Up-Down Arrow 104">
              <a:extLst>
                <a:ext uri="{FF2B5EF4-FFF2-40B4-BE49-F238E27FC236}">
                  <a16:creationId xmlns:a16="http://schemas.microsoft.com/office/drawing/2014/main" id="{9A52F1F5-F871-E14F-8F4A-8021769BF3EE}"/>
                </a:ext>
              </a:extLst>
            </p:cNvPr>
            <p:cNvSpPr/>
            <p:nvPr/>
          </p:nvSpPr>
          <p:spPr>
            <a:xfrm>
              <a:off x="4099895" y="4914609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6CBBAE55-2FC8-8249-A637-FE316ECAA71F}"/>
              </a:ext>
            </a:extLst>
          </p:cNvPr>
          <p:cNvSpPr/>
          <p:nvPr/>
        </p:nvSpPr>
        <p:spPr>
          <a:xfrm>
            <a:off x="263236" y="4184072"/>
            <a:ext cx="3374986" cy="1787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EC1CA6-783E-7C41-9EED-653B7F05E18F}"/>
              </a:ext>
            </a:extLst>
          </p:cNvPr>
          <p:cNvGrpSpPr/>
          <p:nvPr/>
        </p:nvGrpSpPr>
        <p:grpSpPr>
          <a:xfrm>
            <a:off x="484583" y="4352682"/>
            <a:ext cx="3030236" cy="1515562"/>
            <a:chOff x="1264834" y="4735032"/>
            <a:chExt cx="2772326" cy="1373923"/>
          </a:xfrm>
        </p:grpSpPr>
        <p:sp>
          <p:nvSpPr>
            <p:cNvPr id="37" name="Oval 28">
              <a:extLst>
                <a:ext uri="{FF2B5EF4-FFF2-40B4-BE49-F238E27FC236}">
                  <a16:creationId xmlns:a16="http://schemas.microsoft.com/office/drawing/2014/main" id="{F7E792BB-A1D7-9744-9161-7351A9743C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2507">
              <a:off x="1955374" y="5183169"/>
              <a:ext cx="1054184" cy="215900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3C390FA4-C16D-C943-857B-3B1AF20AC605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924869" y="5094644"/>
              <a:ext cx="1081174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1">
              <a:extLst>
                <a:ext uri="{FF2B5EF4-FFF2-40B4-BE49-F238E27FC236}">
                  <a16:creationId xmlns:a16="http://schemas.microsoft.com/office/drawing/2014/main" id="{8D35C469-2853-2F4E-ADF2-1B690582A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4834" y="5276368"/>
              <a:ext cx="2614184" cy="1589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0" name="Text Box 48">
              <a:extLst>
                <a:ext uri="{FF2B5EF4-FFF2-40B4-BE49-F238E27FC236}">
                  <a16:creationId xmlns:a16="http://schemas.microsoft.com/office/drawing/2014/main" id="{B00AF731-763E-3041-B668-07B57FC54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2434" y="5746238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1" name="Text Box 48">
              <a:extLst>
                <a:ext uri="{FF2B5EF4-FFF2-40B4-BE49-F238E27FC236}">
                  <a16:creationId xmlns:a16="http://schemas.microsoft.com/office/drawing/2014/main" id="{06D2E253-12A7-E44C-AD28-DBDFEBEB1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6693" y="5733343"/>
              <a:ext cx="520925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QD</a:t>
              </a:r>
            </a:p>
          </p:txBody>
        </p:sp>
        <p:sp>
          <p:nvSpPr>
            <p:cNvPr id="42" name="Text Box 48">
              <a:extLst>
                <a:ext uri="{FF2B5EF4-FFF2-40B4-BE49-F238E27FC236}">
                  <a16:creationId xmlns:a16="http://schemas.microsoft.com/office/drawing/2014/main" id="{8F1A1874-4C60-A646-B8CA-A9B37F60F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2633" y="5739673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3B3EF78B-631A-EE49-A649-2BBF4DF84556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2896068" y="5124007"/>
              <a:ext cx="1081088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CA30F42F-B656-344C-AC51-D78E5DF5D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1" y="4877125"/>
              <a:ext cx="971058" cy="2566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:a16="http://schemas.microsoft.com/office/drawing/2014/main" id="{9972D481-ACE7-7644-A364-B9BC67AFB9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4043" y="5390476"/>
              <a:ext cx="941015" cy="2341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6" name="Line 31">
              <a:extLst>
                <a:ext uri="{FF2B5EF4-FFF2-40B4-BE49-F238E27FC236}">
                  <a16:creationId xmlns:a16="http://schemas.microsoft.com/office/drawing/2014/main" id="{461C6CA2-8C55-204A-9895-E78A61C50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5059" y="5025709"/>
              <a:ext cx="972129" cy="108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7" name="Line 31">
              <a:extLst>
                <a:ext uri="{FF2B5EF4-FFF2-40B4-BE49-F238E27FC236}">
                  <a16:creationId xmlns:a16="http://schemas.microsoft.com/office/drawing/2014/main" id="{66ACEEA7-C683-E441-8029-913FCF9D38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5058" y="5390476"/>
              <a:ext cx="97213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1750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132A-9163-394B-ABC5-AAAED16F5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Focalisation des </a:t>
            </a:r>
            <a:r>
              <a:rPr lang="en-GB" dirty="0" err="1"/>
              <a:t>faisceaux</a:t>
            </a:r>
            <a:r>
              <a:rPr lang="en-GB" dirty="0"/>
              <a:t> de </a:t>
            </a:r>
            <a:r>
              <a:rPr lang="en-GB" dirty="0" err="1"/>
              <a:t>particules</a:t>
            </a:r>
            <a:r>
              <a:rPr lang="en-GB" dirty="0"/>
              <a:t> dans LEIR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8B2A6-AD4B-044E-8AFD-40245BBD1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A050A-FB13-774F-9C91-77093EAD0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56FE9-85BF-A448-8797-0102E520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5C5427-E001-9444-8C7D-8BC13700DC8E}"/>
              </a:ext>
            </a:extLst>
          </p:cNvPr>
          <p:cNvGrpSpPr/>
          <p:nvPr/>
        </p:nvGrpSpPr>
        <p:grpSpPr>
          <a:xfrm>
            <a:off x="2205788" y="1104051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D7D419EA-1A1D-EE49-A449-B5FAEAFEE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7909803-5274-9D43-81E0-C1F002D63FF2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105475"/>
                <a:gd name="adj2" fmla="val 24290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245F8E58-AE8F-4840-B3DC-E11A536E6718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79366"/>
              <a:gd name="adj2" fmla="val 88954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3777772D-F489-9C41-B7D4-314D907CD555}"/>
              </a:ext>
            </a:extLst>
          </p:cNvPr>
          <p:cNvSpPr/>
          <p:nvPr/>
        </p:nvSpPr>
        <p:spPr>
          <a:xfrm>
            <a:off x="5078459" y="2990077"/>
            <a:ext cx="2035609" cy="532343"/>
          </a:xfrm>
          <a:prstGeom prst="wedgeRectCallout">
            <a:avLst>
              <a:gd name="adj1" fmla="val 106189"/>
              <a:gd name="adj2" fmla="val -10726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06F4A0A7-05C5-0D4D-967A-774F28526C42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-73404"/>
              <a:gd name="adj2" fmla="val -140716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Quadrupôles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0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049FC-AE24-AF4C-AB59-CE893F3DA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 err="1"/>
              <a:t>Accélérer</a:t>
            </a:r>
            <a:r>
              <a:rPr lang="en-GB" sz="3000" dirty="0"/>
              <a:t> les </a:t>
            </a:r>
            <a:r>
              <a:rPr lang="en-GB" sz="3000" dirty="0" err="1"/>
              <a:t>particules</a:t>
            </a:r>
            <a:r>
              <a:rPr lang="en-GB" sz="3000" dirty="0"/>
              <a:t>, </a:t>
            </a:r>
            <a:r>
              <a:rPr lang="en-GB" sz="3000" dirty="0" err="1"/>
              <a:t>en</a:t>
            </a:r>
            <a:r>
              <a:rPr lang="en-GB" sz="3000" dirty="0"/>
              <a:t> </a:t>
            </a:r>
            <a:r>
              <a:rPr lang="en-GB" sz="3000" dirty="0" err="1"/>
              <a:t>utilisant</a:t>
            </a:r>
            <a:r>
              <a:rPr lang="en-GB" sz="3000" dirty="0"/>
              <a:t> les champs </a:t>
            </a:r>
            <a:r>
              <a:rPr lang="en-GB" sz="3000" dirty="0" err="1"/>
              <a:t>électriques</a:t>
            </a:r>
            <a:endParaRPr lang="en-GB" sz="3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36497E-4E89-DD42-99BE-64600A57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10565-E7CA-3B4C-BD71-1CDAC70C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BC6B6-8F6F-8D4A-B2EE-C78D57B04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D44CC5-98BD-F349-884F-551134C8419E}"/>
              </a:ext>
            </a:extLst>
          </p:cNvPr>
          <p:cNvGrpSpPr/>
          <p:nvPr/>
        </p:nvGrpSpPr>
        <p:grpSpPr>
          <a:xfrm>
            <a:off x="2071985" y="1090196"/>
            <a:ext cx="7780423" cy="5076000"/>
            <a:chOff x="800971" y="1284160"/>
            <a:chExt cx="7780423" cy="5076000"/>
          </a:xfrm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6369F54E-B8F6-3C45-A9DA-DEC98DA6E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961FB6C-B55D-6F41-A484-C03BB8157F1F}"/>
                </a:ext>
              </a:extLst>
            </p:cNvPr>
            <p:cNvSpPr/>
            <p:nvPr/>
          </p:nvSpPr>
          <p:spPr>
            <a:xfrm>
              <a:off x="4824988" y="3620406"/>
              <a:ext cx="2035609" cy="735952"/>
            </a:xfrm>
            <a:prstGeom prst="wedgeRectCallout">
              <a:avLst>
                <a:gd name="adj1" fmla="val -81477"/>
                <a:gd name="adj2" fmla="val -175989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Accelerating</a:t>
              </a:r>
            </a:p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Cavity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8BD5FC7-53EC-8746-92D3-ADC793E7F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627946"/>
            <a:ext cx="579120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98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D73DF-C39C-6744-B292-B699BC14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Cavité</a:t>
            </a:r>
            <a:r>
              <a:rPr lang="en-GB" dirty="0"/>
              <a:t> de </a:t>
            </a:r>
            <a:r>
              <a:rPr lang="en-GB" dirty="0" err="1"/>
              <a:t>radiofréquence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59AE1-3CA0-F844-9FF7-F531DDC8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C8D8A-BE8E-FD42-9B6B-563D824D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4EB0B-5DFC-534F-865E-5CEB0D14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7B907D-BE8E-7845-8A40-2923FD5C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39335"/>
            <a:ext cx="7690717" cy="426927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0D7C9E-CB16-7E40-9049-E1B2FB7BE88D}"/>
              </a:ext>
            </a:extLst>
          </p:cNvPr>
          <p:cNvSpPr txBox="1">
            <a:spLocks/>
          </p:cNvSpPr>
          <p:nvPr/>
        </p:nvSpPr>
        <p:spPr>
          <a:xfrm>
            <a:off x="8506690" y="-52466"/>
            <a:ext cx="3685309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Les </a:t>
            </a:r>
            <a:r>
              <a:rPr lang="en-US" sz="2400" dirty="0" err="1">
                <a:solidFill>
                  <a:schemeClr val="bg1"/>
                </a:solidFill>
              </a:rPr>
              <a:t>particules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chargées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sont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accélérées</a:t>
            </a:r>
            <a:r>
              <a:rPr lang="en-US" sz="2400" dirty="0">
                <a:solidFill>
                  <a:schemeClr val="bg1"/>
                </a:solidFill>
              </a:rPr>
              <a:t> par un champ </a:t>
            </a:r>
            <a:r>
              <a:rPr lang="en-US" sz="2400" dirty="0" err="1">
                <a:solidFill>
                  <a:schemeClr val="bg1"/>
                </a:solidFill>
              </a:rPr>
              <a:t>électrique</a:t>
            </a:r>
            <a:r>
              <a:rPr lang="en-US" sz="2400" dirty="0">
                <a:solidFill>
                  <a:schemeClr val="bg1"/>
                </a:solidFill>
              </a:rPr>
              <a:t> longitudinal</a:t>
            </a: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Le champ </a:t>
            </a:r>
            <a:r>
              <a:rPr lang="en-US" sz="2400" dirty="0" err="1">
                <a:solidFill>
                  <a:schemeClr val="bg1"/>
                </a:solidFill>
              </a:rPr>
              <a:t>électrique</a:t>
            </a:r>
            <a:r>
              <a:rPr lang="en-US" sz="2400" dirty="0">
                <a:solidFill>
                  <a:schemeClr val="bg1"/>
                </a:solidFill>
              </a:rPr>
              <a:t> doit </a:t>
            </a:r>
            <a:r>
              <a:rPr lang="en-US" sz="2400" dirty="0" err="1">
                <a:solidFill>
                  <a:schemeClr val="bg1"/>
                </a:solidFill>
              </a:rPr>
              <a:t>alterner</a:t>
            </a:r>
            <a:r>
              <a:rPr lang="en-US" sz="2400" dirty="0">
                <a:solidFill>
                  <a:schemeClr val="bg1"/>
                </a:solidFill>
              </a:rPr>
              <a:t> avec </a:t>
            </a:r>
            <a:r>
              <a:rPr lang="en-US" sz="2400" dirty="0" err="1">
                <a:solidFill>
                  <a:schemeClr val="bg1"/>
                </a:solidFill>
              </a:rPr>
              <a:t>une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harmonique</a:t>
            </a:r>
            <a:r>
              <a:rPr lang="en-US" sz="2400" dirty="0">
                <a:solidFill>
                  <a:schemeClr val="bg1"/>
                </a:solidFill>
              </a:rPr>
              <a:t> de la </a:t>
            </a:r>
            <a:r>
              <a:rPr lang="en-US" sz="2400" dirty="0" err="1">
                <a:solidFill>
                  <a:schemeClr val="bg1"/>
                </a:solidFill>
              </a:rPr>
              <a:t>fréquence</a:t>
            </a:r>
            <a:r>
              <a:rPr lang="en-US" sz="2400" dirty="0">
                <a:solidFill>
                  <a:schemeClr val="bg1"/>
                </a:solidFill>
              </a:rPr>
              <a:t> de </a:t>
            </a:r>
            <a:r>
              <a:rPr lang="en-US" sz="2400" dirty="0" err="1">
                <a:solidFill>
                  <a:schemeClr val="bg1"/>
                </a:solidFill>
              </a:rPr>
              <a:t>révolution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95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D455B42-FAB3-B04B-B0F8-11FEF496B4AD}"/>
              </a:ext>
            </a:extLst>
          </p:cNvPr>
          <p:cNvSpPr/>
          <p:nvPr/>
        </p:nvSpPr>
        <p:spPr>
          <a:xfrm>
            <a:off x="7384473" y="0"/>
            <a:ext cx="4793672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34B397-D994-4740-BE97-9FBD0A5B6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76399"/>
            <a:ext cx="6297612" cy="419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Beam instrumentation to measure beam properties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intensity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size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Luminosity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Possible limitations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Machine imperfections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Collective effects and instabilities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B2EAB8-413C-C24E-98F8-E6E0AA5EE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…. et bien plus 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DEC9-099C-664E-B4E1-48BCD252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F73BC-4D6B-1240-8822-9814BAB1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81BA-8C4B-5F45-9F31-D15E25396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8C42B-F844-9C4D-B059-09F44A62F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9456" y="340012"/>
            <a:ext cx="3600000" cy="26727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1EC261-F211-4840-8EE3-32B2F733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456" y="3202206"/>
            <a:ext cx="3600000" cy="29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944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2F18EC-CD3B-2A47-AA59-C8EE67D91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999" y="1201450"/>
            <a:ext cx="8906360" cy="425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C575AA5-E3F6-AC4C-8B8A-FD9C4ACC1081}"/>
              </a:ext>
            </a:extLst>
          </p:cNvPr>
          <p:cNvSpPr/>
          <p:nvPr/>
        </p:nvSpPr>
        <p:spPr>
          <a:xfrm>
            <a:off x="1792999" y="5458690"/>
            <a:ext cx="8906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798763" algn="l"/>
              </a:tabLst>
            </a:pPr>
            <a:r>
              <a:rPr lang="en-GB" dirty="0"/>
              <a:t>“</a:t>
            </a:r>
            <a:r>
              <a:rPr lang="en-GB" i="1" dirty="0"/>
              <a:t>Tout doit </a:t>
            </a:r>
            <a:r>
              <a:rPr lang="en-GB" i="1" dirty="0" err="1"/>
              <a:t>être</a:t>
            </a:r>
            <a:r>
              <a:rPr lang="en-GB" i="1" dirty="0"/>
              <a:t> </a:t>
            </a:r>
            <a:r>
              <a:rPr lang="en-GB" i="1" dirty="0" err="1"/>
              <a:t>rendu</a:t>
            </a:r>
            <a:r>
              <a:rPr lang="en-GB" i="1" dirty="0"/>
              <a:t> </a:t>
            </a:r>
            <a:r>
              <a:rPr lang="en-GB" i="1" dirty="0" err="1"/>
              <a:t>aussi</a:t>
            </a:r>
            <a:r>
              <a:rPr lang="en-GB" i="1" dirty="0"/>
              <a:t> simple que possible, </a:t>
            </a:r>
            <a:r>
              <a:rPr lang="en-GB" i="1" dirty="0" err="1"/>
              <a:t>mais</a:t>
            </a:r>
            <a:r>
              <a:rPr lang="en-GB" i="1" dirty="0"/>
              <a:t> pas plus simple.</a:t>
            </a:r>
            <a:r>
              <a:rPr lang="en-GB" dirty="0"/>
              <a:t>”</a:t>
            </a:r>
          </a:p>
          <a:p>
            <a:pPr algn="r"/>
            <a:r>
              <a:rPr lang="en-GB" i="1" dirty="0"/>
              <a:t>Albert Einstein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FE88AE-F748-2C46-AF31-FDF7EB123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5" y="3990109"/>
            <a:ext cx="11243687" cy="2210665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Le </a:t>
            </a:r>
            <a:r>
              <a:rPr lang="en-US" sz="2000" dirty="0" err="1"/>
              <a:t>faisceau</a:t>
            </a:r>
            <a:r>
              <a:rPr lang="en-US" sz="2000" dirty="0"/>
              <a:t> de protons du PSB frappe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cible</a:t>
            </a:r>
            <a:r>
              <a:rPr lang="en-US" sz="2000" dirty="0"/>
              <a:t> </a:t>
            </a:r>
            <a:r>
              <a:rPr lang="en-US" sz="2000" dirty="0" err="1"/>
              <a:t>produisant</a:t>
            </a:r>
            <a:r>
              <a:rPr lang="en-US" sz="2000" dirty="0"/>
              <a:t>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gamme</a:t>
            </a:r>
            <a:r>
              <a:rPr lang="en-US" sz="2000" dirty="0"/>
              <a:t> </a:t>
            </a:r>
            <a:r>
              <a:rPr lang="en-US" sz="2000" dirty="0" err="1"/>
              <a:t>d'isotopes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Deux </a:t>
            </a:r>
            <a:r>
              <a:rPr lang="en-US" sz="2000" dirty="0" err="1"/>
              <a:t>séparateurs</a:t>
            </a:r>
            <a:r>
              <a:rPr lang="en-US" sz="2000" dirty="0"/>
              <a:t> de masse (GPS et HRS) </a:t>
            </a:r>
            <a:r>
              <a:rPr lang="en-US" sz="2000" dirty="0" err="1"/>
              <a:t>permettent</a:t>
            </a:r>
            <a:r>
              <a:rPr lang="en-US" sz="2000" dirty="0"/>
              <a:t> la </a:t>
            </a:r>
            <a:r>
              <a:rPr lang="en-US" sz="2000" dirty="0" err="1"/>
              <a:t>sélection</a:t>
            </a:r>
            <a:r>
              <a:rPr lang="en-US" sz="2000" dirty="0"/>
              <a:t> des isotopes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Possibilité</a:t>
            </a:r>
            <a:r>
              <a:rPr lang="en-US" sz="2000" dirty="0"/>
              <a:t> de post-</a:t>
            </a:r>
            <a:r>
              <a:rPr lang="en-US" sz="2000" dirty="0" err="1"/>
              <a:t>accélération</a:t>
            </a:r>
            <a:r>
              <a:rPr lang="en-US" sz="2000" dirty="0"/>
              <a:t> des isotopes</a:t>
            </a:r>
          </a:p>
          <a:p>
            <a:pPr marL="609750" lvl="1" indent="-285750"/>
            <a:r>
              <a:rPr lang="en-US" dirty="0"/>
              <a:t>REX, structures </a:t>
            </a:r>
            <a:r>
              <a:rPr lang="en-US" dirty="0" err="1"/>
              <a:t>accélératrices</a:t>
            </a:r>
            <a:r>
              <a:rPr lang="en-US" dirty="0"/>
              <a:t> conductrices </a:t>
            </a:r>
            <a:r>
              <a:rPr lang="en-US" dirty="0" err="1"/>
              <a:t>normales</a:t>
            </a:r>
            <a:endParaRPr lang="en-US" dirty="0"/>
          </a:p>
          <a:p>
            <a:pPr marL="609750" lvl="1" indent="-285750"/>
            <a:r>
              <a:rPr lang="en-US" dirty="0"/>
              <a:t>HIE-ISOLDE, LINAC super </a:t>
            </a:r>
            <a:r>
              <a:rPr lang="en-US" dirty="0" err="1"/>
              <a:t>conducteur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8B6CF4-BA77-3E40-967D-9C65B5FE9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/ HIE-ISOLDE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D5B64-20C7-1C4E-91AD-4609558D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74E99-7498-2940-86B3-ADAD5F68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8C4CF-9B2F-6A41-AAD4-E4B8ED3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BBB9398-AB31-314D-9476-E62367521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795" y="121032"/>
            <a:ext cx="6588449" cy="36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E7D5BB12-A7C5-844C-B0F6-8A62947F0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6" y="1185448"/>
            <a:ext cx="4488873" cy="251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5790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F31D5A-A7BD-E844-876F-109C85382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677" y="1315172"/>
            <a:ext cx="5965102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Reçoit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de protons extrait </a:t>
            </a:r>
            <a:r>
              <a:rPr lang="en-US" sz="2000" dirty="0" err="1"/>
              <a:t>rapidement</a:t>
            </a:r>
            <a:r>
              <a:rPr lang="en-US" sz="2000" dirty="0"/>
              <a:t> du PS </a:t>
            </a:r>
            <a:r>
              <a:rPr lang="en-US" sz="2000" dirty="0" err="1"/>
              <a:t>à</a:t>
            </a:r>
            <a:r>
              <a:rPr lang="en-US" sz="2000" dirty="0"/>
              <a:t> 26 GeV / c sur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cible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Chaque</a:t>
            </a:r>
            <a:r>
              <a:rPr lang="en-US" sz="2000" dirty="0"/>
              <a:t> million de protons </a:t>
            </a:r>
            <a:r>
              <a:rPr lang="en-US" sz="2000" dirty="0" err="1"/>
              <a:t>donne</a:t>
            </a:r>
            <a:r>
              <a:rPr lang="en-US" sz="2000" dirty="0"/>
              <a:t> environ un antiproton </a:t>
            </a:r>
            <a:r>
              <a:rPr lang="en-US" sz="2000" dirty="0" err="1"/>
              <a:t>utilisable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3,5 GeV / c.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L'AD </a:t>
            </a:r>
            <a:r>
              <a:rPr lang="en-US" sz="2000" dirty="0" err="1"/>
              <a:t>décélère</a:t>
            </a:r>
            <a:r>
              <a:rPr lang="en-US" sz="2000" dirty="0"/>
              <a:t> le </a:t>
            </a:r>
            <a:r>
              <a:rPr lang="en-US" sz="2000" dirty="0" err="1"/>
              <a:t>faisceau</a:t>
            </a:r>
            <a:r>
              <a:rPr lang="en-US" sz="2000" dirty="0"/>
              <a:t> par étapes </a:t>
            </a:r>
            <a:r>
              <a:rPr lang="en-US" sz="2000" dirty="0" err="1"/>
              <a:t>jusqu'à</a:t>
            </a:r>
            <a:r>
              <a:rPr lang="en-US" sz="2000" dirty="0"/>
              <a:t> 5,3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ELENA </a:t>
            </a:r>
            <a:r>
              <a:rPr lang="en-US" sz="2000" dirty="0" err="1"/>
              <a:t>va</a:t>
            </a:r>
            <a:r>
              <a:rPr lang="en-US" sz="2000" dirty="0"/>
              <a:t> encore </a:t>
            </a:r>
            <a:r>
              <a:rPr lang="en-US" sz="2000" dirty="0" err="1"/>
              <a:t>décélérer</a:t>
            </a:r>
            <a:r>
              <a:rPr lang="en-US" sz="2000" dirty="0"/>
              <a:t> </a:t>
            </a:r>
            <a:r>
              <a:rPr lang="en-US" sz="2000" dirty="0" err="1"/>
              <a:t>jusqu'à</a:t>
            </a:r>
            <a:r>
              <a:rPr lang="en-US" sz="2000" dirty="0"/>
              <a:t> 100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Expériences</a:t>
            </a:r>
            <a:r>
              <a:rPr lang="en-US" sz="2000" dirty="0"/>
              <a:t>:</a:t>
            </a:r>
          </a:p>
          <a:p>
            <a:pPr marL="609750" lvl="1" indent="-285750"/>
            <a:r>
              <a:rPr lang="en-US" sz="1700" dirty="0"/>
              <a:t>ASACUSA, ALPHA, AEGIS, BASE, GBAR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A546EE-D75E-4A49-8563-32B113D8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AD-ELENA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10E45-F6BE-854B-972F-A2048DB11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F18CD-2FE1-584A-A0F9-67A9CDF6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ED066-3023-9048-8D1B-12719A97F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 descr="ELENA_new_layout_4.jpg">
            <a:extLst>
              <a:ext uri="{FF2B5EF4-FFF2-40B4-BE49-F238E27FC236}">
                <a16:creationId xmlns:a16="http://schemas.microsoft.com/office/drawing/2014/main" id="{F3FC8152-E7B3-3A48-8314-0D377D9E337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4404" y="1052946"/>
            <a:ext cx="5203632" cy="437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02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principaux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ingrédients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d'un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</a:t>
            </a:r>
            <a:endParaRPr lang="en-GB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9836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5A42C2-8B01-1C4D-BC63-60776937C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047999"/>
            <a:ext cx="6242193" cy="3152775"/>
          </a:xfrm>
        </p:spPr>
        <p:txBody>
          <a:bodyPr/>
          <a:lstStyle/>
          <a:p>
            <a:r>
              <a:rPr lang="en-GB" sz="2000" dirty="0"/>
              <a:t>Maximiser la </a:t>
            </a:r>
            <a:r>
              <a:rPr lang="en-GB" sz="2000" dirty="0" err="1"/>
              <a:t>luminosité</a:t>
            </a:r>
            <a:r>
              <a:rPr lang="en-GB" sz="2000" dirty="0"/>
              <a:t>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Intensité</a:t>
            </a:r>
            <a:r>
              <a:rPr lang="en-GB" sz="2000" dirty="0"/>
              <a:t> du bunch (</a:t>
            </a:r>
            <a:r>
              <a:rPr lang="en-GB" sz="2000" dirty="0" err="1"/>
              <a:t>pacquet</a:t>
            </a:r>
            <a:r>
              <a:rPr lang="en-GB" sz="2000" dirty="0"/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Taille du </a:t>
            </a:r>
            <a:r>
              <a:rPr lang="en-GB" sz="2000" dirty="0" err="1"/>
              <a:t>faisceau</a:t>
            </a:r>
            <a:r>
              <a:rPr lang="en-GB" sz="2000" dirty="0"/>
              <a:t> transversal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Taille du </a:t>
            </a:r>
            <a:r>
              <a:rPr lang="en-GB" sz="2000" dirty="0" err="1"/>
              <a:t>faisceau</a:t>
            </a:r>
            <a:r>
              <a:rPr lang="en-GB" sz="2000" dirty="0"/>
              <a:t> aux points de collision (</a:t>
            </a:r>
            <a:r>
              <a:rPr lang="en-GB" sz="2000" dirty="0" err="1"/>
              <a:t>fonctions</a:t>
            </a:r>
            <a:r>
              <a:rPr lang="en-GB" sz="2000" dirty="0"/>
              <a:t> </a:t>
            </a:r>
            <a:r>
              <a:rPr lang="en-GB" sz="2000" dirty="0" err="1"/>
              <a:t>optiques</a:t>
            </a:r>
            <a:r>
              <a:rPr lang="en-GB" sz="2000" dirty="0"/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Angle de </a:t>
            </a:r>
            <a:r>
              <a:rPr lang="en-GB" sz="2000" dirty="0" err="1"/>
              <a:t>croisement</a:t>
            </a:r>
            <a:endParaRPr lang="en-GB" sz="20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Disponibilité</a:t>
            </a:r>
            <a:r>
              <a:rPr lang="en-GB" sz="2000" dirty="0"/>
              <a:t> de la machine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928AAA-F896-4241-BC5A-BD44CEB1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</a:t>
            </a:r>
            <a:r>
              <a:rPr lang="en-GB" dirty="0" err="1"/>
              <a:t>Luminosité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7629F-D37E-EC47-B984-5DA2DC6F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4ECD4-D864-C440-9D53-0B14FF52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4DDDC-03AB-9D43-AA25-1485BE95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51">
            <a:extLst>
              <a:ext uri="{FF2B5EF4-FFF2-40B4-BE49-F238E27FC236}">
                <a16:creationId xmlns:a16="http://schemas.microsoft.com/office/drawing/2014/main" id="{2B9659B1-6F05-524E-8614-F8053A3D8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682" y="2729764"/>
            <a:ext cx="5111318" cy="347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A42BBDA-6A55-CC4D-9896-07E959C7F7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41281" y="1091052"/>
          <a:ext cx="6774805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3" name="Equation" r:id="rId4" imgW="2489200" imgH="508000" progId="Equation.3">
                  <p:embed/>
                </p:oleObj>
              </mc:Choice>
              <mc:Fallback>
                <p:oleObj name="Equation" r:id="rId4" imgW="2489200" imgH="508000" progId="Equation.3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A42BBDA-6A55-CC4D-9896-07E959C7F7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41281" y="1091052"/>
                        <a:ext cx="6774805" cy="1360487"/>
                      </a:xfrm>
                      <a:prstGeom prst="rect">
                        <a:avLst/>
                      </a:prstGeom>
                      <a:solidFill>
                        <a:srgbClr val="C6D9F1"/>
                      </a:solidFill>
                      <a:ln>
                        <a:solidFill>
                          <a:srgbClr val="1F497D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182F2BD6-49AA-FE48-ACED-91FF809B5B5F}"/>
              </a:ext>
            </a:extLst>
          </p:cNvPr>
          <p:cNvSpPr/>
          <p:nvPr/>
        </p:nvSpPr>
        <p:spPr>
          <a:xfrm>
            <a:off x="6799938" y="1219150"/>
            <a:ext cx="1004959" cy="6113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ne Callout 2 9">
            <a:extLst>
              <a:ext uri="{FF2B5EF4-FFF2-40B4-BE49-F238E27FC236}">
                <a16:creationId xmlns:a16="http://schemas.microsoft.com/office/drawing/2014/main" id="{96DDFFBE-564F-8A4C-970B-D92FF5219BD2}"/>
              </a:ext>
            </a:extLst>
          </p:cNvPr>
          <p:cNvSpPr/>
          <p:nvPr/>
        </p:nvSpPr>
        <p:spPr>
          <a:xfrm>
            <a:off x="5698951" y="621966"/>
            <a:ext cx="1315616" cy="635097"/>
          </a:xfrm>
          <a:prstGeom prst="borderCallout2">
            <a:avLst>
              <a:gd name="adj1" fmla="val 21688"/>
              <a:gd name="adj2" fmla="val 110816"/>
              <a:gd name="adj3" fmla="val 19410"/>
              <a:gd name="adj4" fmla="val 121877"/>
              <a:gd name="adj5" fmla="val 102365"/>
              <a:gd name="adj6" fmla="val 139902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Intensity per bunch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DF3347-C1DE-994F-84E0-C4049805846E}"/>
              </a:ext>
            </a:extLst>
          </p:cNvPr>
          <p:cNvSpPr/>
          <p:nvPr/>
        </p:nvSpPr>
        <p:spPr>
          <a:xfrm>
            <a:off x="7374660" y="1926388"/>
            <a:ext cx="1069315" cy="4912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2 11">
            <a:extLst>
              <a:ext uri="{FF2B5EF4-FFF2-40B4-BE49-F238E27FC236}">
                <a16:creationId xmlns:a16="http://schemas.microsoft.com/office/drawing/2014/main" id="{A7FA1755-F529-6248-AE4D-95ACADBD9769}"/>
              </a:ext>
            </a:extLst>
          </p:cNvPr>
          <p:cNvSpPr/>
          <p:nvPr/>
        </p:nvSpPr>
        <p:spPr>
          <a:xfrm>
            <a:off x="9016084" y="2218689"/>
            <a:ext cx="1315616" cy="635097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10550"/>
              <a:gd name="adj6" fmla="val -4908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Beam dimensions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C9ED40F-7826-5F4F-906B-47C9C8FF3A51}"/>
              </a:ext>
            </a:extLst>
          </p:cNvPr>
          <p:cNvSpPr/>
          <p:nvPr/>
        </p:nvSpPr>
        <p:spPr>
          <a:xfrm>
            <a:off x="8127333" y="1360575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ine Callout 2 13">
            <a:extLst>
              <a:ext uri="{FF2B5EF4-FFF2-40B4-BE49-F238E27FC236}">
                <a16:creationId xmlns:a16="http://schemas.microsoft.com/office/drawing/2014/main" id="{836E7628-B1C9-3C43-8E17-0396B93BEAB9}"/>
              </a:ext>
            </a:extLst>
          </p:cNvPr>
          <p:cNvSpPr/>
          <p:nvPr/>
        </p:nvSpPr>
        <p:spPr>
          <a:xfrm>
            <a:off x="8999305" y="455955"/>
            <a:ext cx="1173885" cy="635097"/>
          </a:xfrm>
          <a:prstGeom prst="borderCallout2">
            <a:avLst>
              <a:gd name="adj1" fmla="val 24626"/>
              <a:gd name="adj2" fmla="val -5496"/>
              <a:gd name="adj3" fmla="val 24627"/>
              <a:gd name="adj4" fmla="val -22341"/>
              <a:gd name="adj5" fmla="val 135588"/>
              <a:gd name="adj6" fmla="val -5462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Number of bunches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EF9AEAC-552D-AD46-806B-590C275108CF}"/>
              </a:ext>
            </a:extLst>
          </p:cNvPr>
          <p:cNvSpPr/>
          <p:nvPr/>
        </p:nvSpPr>
        <p:spPr>
          <a:xfrm>
            <a:off x="8601981" y="1551359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ine Callout 2 15">
            <a:extLst>
              <a:ext uri="{FF2B5EF4-FFF2-40B4-BE49-F238E27FC236}">
                <a16:creationId xmlns:a16="http://schemas.microsoft.com/office/drawing/2014/main" id="{4E2B16A0-6BA7-8144-BA3C-B9452EFA6CFF}"/>
              </a:ext>
            </a:extLst>
          </p:cNvPr>
          <p:cNvSpPr/>
          <p:nvPr/>
        </p:nvSpPr>
        <p:spPr>
          <a:xfrm>
            <a:off x="9657112" y="1293694"/>
            <a:ext cx="1315616" cy="727579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45328"/>
              <a:gd name="adj6" fmla="val -5412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Geometrical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Correction 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factors</a:t>
            </a:r>
          </a:p>
        </p:txBody>
      </p:sp>
    </p:spTree>
    <p:extLst>
      <p:ext uri="{BB962C8B-B14F-4D97-AF65-F5344CB8AC3E}">
        <p14:creationId xmlns:p14="http://schemas.microsoft.com/office/powerpoint/2010/main" val="42384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7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2E70E03-F626-B847-A845-EC1053E256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0968" b="10968"/>
          <a:stretch/>
        </p:blipFill>
        <p:spPr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44971"/>
            <a:ext cx="4116387" cy="6370820"/>
          </a:xfrm>
        </p:spPr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4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Source </a:t>
            </a:r>
            <a:r>
              <a:rPr lang="en-US" sz="2000" b="0" dirty="0" err="1"/>
              <a:t>d'ions</a:t>
            </a:r>
            <a:r>
              <a:rPr lang="en-US" sz="2000" b="0" dirty="0"/>
              <a:t> H- </a:t>
            </a:r>
            <a:r>
              <a:rPr lang="en-US" sz="2000" b="0" dirty="0" err="1"/>
              <a:t>à</a:t>
            </a:r>
            <a:r>
              <a:rPr lang="en-US" sz="2000" b="0" dirty="0"/>
              <a:t> 95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 err="1"/>
              <a:t>Accélère</a:t>
            </a:r>
            <a:r>
              <a:rPr lang="en-US" sz="2000" b="0" dirty="0"/>
              <a:t>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jusqu'à</a:t>
            </a:r>
            <a:r>
              <a:rPr lang="en-US" sz="2000" b="0" dirty="0"/>
              <a:t> 160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Le </a:t>
            </a:r>
            <a:r>
              <a:rPr lang="en-US" sz="2000" b="0" dirty="0" err="1"/>
              <a:t>schéma</a:t>
            </a:r>
            <a:r>
              <a:rPr lang="en-US" sz="2000" b="0" dirty="0"/>
              <a:t> de </a:t>
            </a:r>
            <a:r>
              <a:rPr lang="en-US" sz="2000" b="0" dirty="0" err="1"/>
              <a:t>hachage</a:t>
            </a:r>
            <a:r>
              <a:rPr lang="en-US" sz="2000" b="0" dirty="0"/>
              <a:t> </a:t>
            </a:r>
            <a:r>
              <a:rPr lang="en-US" sz="2000" b="0" dirty="0" err="1"/>
              <a:t>permet</a:t>
            </a:r>
            <a:r>
              <a:rPr lang="en-US" sz="2000" b="0" dirty="0"/>
              <a:t> de </a:t>
            </a:r>
            <a:r>
              <a:rPr lang="en-US" sz="2000" b="0" dirty="0" err="1"/>
              <a:t>retirer</a:t>
            </a:r>
            <a:r>
              <a:rPr lang="en-US" sz="2000" b="0" dirty="0"/>
              <a:t> </a:t>
            </a:r>
            <a:r>
              <a:rPr lang="en-US" sz="2000" b="0" dirty="0" err="1"/>
              <a:t>certains</a:t>
            </a:r>
            <a:r>
              <a:rPr lang="en-US" sz="2000" b="0" dirty="0"/>
              <a:t> des </a:t>
            </a:r>
            <a:r>
              <a:rPr lang="en-US" sz="2000" b="0" dirty="0" err="1"/>
              <a:t>paquets</a:t>
            </a:r>
            <a:r>
              <a:rPr lang="en-US" sz="2000" b="0" dirty="0"/>
              <a:t> </a:t>
            </a:r>
            <a:r>
              <a:rPr lang="en-US" sz="2000" b="0" dirty="0" err="1"/>
              <a:t>Linac</a:t>
            </a:r>
            <a:r>
              <a:rPr lang="en-US" sz="2000" b="0" dirty="0"/>
              <a:t> pour que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s'intègre</a:t>
            </a:r>
            <a:r>
              <a:rPr lang="en-US" sz="2000" b="0" dirty="0"/>
              <a:t> dans les godets RF PS Booster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 err="1"/>
              <a:t>Taux</a:t>
            </a:r>
            <a:r>
              <a:rPr lang="en-US" sz="2000" b="0" dirty="0"/>
              <a:t> de pulsation: 1.2 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6D8E9C-2EF2-3A45-9B58-EFCF8F647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883" y="4323909"/>
            <a:ext cx="7061118" cy="177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3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19F341-7D8A-7B45-AB7B-9E2395C9057F}"/>
              </a:ext>
            </a:extLst>
          </p:cNvPr>
          <p:cNvSpPr/>
          <p:nvPr/>
        </p:nvSpPr>
        <p:spPr>
          <a:xfrm>
            <a:off x="5054832" y="1775349"/>
            <a:ext cx="2525307" cy="2108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B23A965-B7A5-9140-B009-430E4281EA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prstGeom prst="rect">
            <a:avLst/>
          </a:prstGeom>
          <a:pattFill prst="pct5"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-50867"/>
            <a:ext cx="4583380" cy="6370820"/>
          </a:xfrm>
        </p:spPr>
        <p:txBody>
          <a:bodyPr/>
          <a:lstStyle/>
          <a:p>
            <a:r>
              <a:rPr lang="en-US" dirty="0"/>
              <a:t>PS Booster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1er synchrotron </a:t>
            </a:r>
            <a:r>
              <a:rPr lang="en-US" sz="2000" b="0" dirty="0" err="1"/>
              <a:t>à</a:t>
            </a:r>
            <a:r>
              <a:rPr lang="en-US" sz="2000" b="0" dirty="0"/>
              <a:t> 4 </a:t>
            </a:r>
            <a:r>
              <a:rPr lang="en-US" sz="2000" b="0" dirty="0" err="1"/>
              <a:t>anneaux</a:t>
            </a:r>
            <a:r>
              <a:rPr lang="en-US" sz="2000" b="0" dirty="0"/>
              <a:t> superposes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Circonférence</a:t>
            </a:r>
            <a:r>
              <a:rPr lang="en-US" sz="2000" b="0" dirty="0"/>
              <a:t> de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Circonférence</a:t>
            </a:r>
            <a:r>
              <a:rPr lang="en-US" sz="2000" b="0" dirty="0"/>
              <a:t> de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Peut</a:t>
            </a:r>
            <a:r>
              <a:rPr lang="en-US" sz="2000" b="0" dirty="0"/>
              <a:t> faire un cycle </a:t>
            </a:r>
            <a:r>
              <a:rPr lang="en-US" sz="2000" b="0" dirty="0" err="1"/>
              <a:t>toutes</a:t>
            </a:r>
            <a:r>
              <a:rPr lang="en-US" sz="2000" b="0" dirty="0"/>
              <a:t> les 1,2 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Chaque</a:t>
            </a:r>
            <a:r>
              <a:rPr lang="en-US" sz="2000" b="0" dirty="0"/>
              <a:t> </a:t>
            </a:r>
            <a:r>
              <a:rPr lang="en-US" sz="2000" b="0" dirty="0" err="1"/>
              <a:t>anneau</a:t>
            </a:r>
            <a:r>
              <a:rPr lang="en-US" sz="2000" b="0" dirty="0"/>
              <a:t> </a:t>
            </a:r>
            <a:r>
              <a:rPr lang="en-US" sz="2000" b="0" dirty="0" err="1"/>
              <a:t>injectera</a:t>
            </a:r>
            <a:r>
              <a:rPr lang="en-US" sz="2000" b="0" dirty="0"/>
              <a:t> sur </a:t>
            </a:r>
            <a:r>
              <a:rPr lang="en-US" sz="2000" b="0" dirty="0" err="1"/>
              <a:t>plusieurs</a:t>
            </a:r>
            <a:r>
              <a:rPr lang="en-US" sz="2000" b="0" dirty="0"/>
              <a:t> tours, </a:t>
            </a:r>
            <a:r>
              <a:rPr lang="en-US" sz="2000" b="0" dirty="0" err="1"/>
              <a:t>en</a:t>
            </a:r>
            <a:r>
              <a:rPr lang="en-US" sz="2000" b="0" dirty="0"/>
              <a:t> </a:t>
            </a:r>
            <a:r>
              <a:rPr lang="en-US" sz="2000" b="0" dirty="0" err="1"/>
              <a:t>utilisant</a:t>
            </a:r>
            <a:r>
              <a:rPr lang="en-US" sz="2000" b="0" dirty="0"/>
              <a:t> </a:t>
            </a:r>
            <a:r>
              <a:rPr lang="en-US" sz="2000" b="0" dirty="0" err="1"/>
              <a:t>l'injection</a:t>
            </a:r>
            <a:r>
              <a:rPr lang="en-US" sz="2000" b="0" dirty="0"/>
              <a:t> </a:t>
            </a:r>
            <a:r>
              <a:rPr lang="en-US" sz="2000" b="0" dirty="0" err="1"/>
              <a:t>d'échange</a:t>
            </a:r>
            <a:r>
              <a:rPr lang="en-US" sz="2000" b="0" dirty="0"/>
              <a:t> de charge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CB7670-0BDA-8648-86CD-63864F1A1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86" y="3642215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5B6F645-6B45-0741-812C-83AF9D469570}"/>
              </a:ext>
            </a:extLst>
          </p:cNvPr>
          <p:cNvGrpSpPr/>
          <p:nvPr/>
        </p:nvGrpSpPr>
        <p:grpSpPr>
          <a:xfrm>
            <a:off x="5036863" y="3678787"/>
            <a:ext cx="2770909" cy="2521527"/>
            <a:chOff x="5036863" y="3678787"/>
            <a:chExt cx="2770909" cy="2521527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BCD1833E-C877-D945-9CAE-0C8A8710BA30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E3F7FFA-CB11-F642-84AE-B7FC752B319F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F1AA79B7-FABB-D449-82C8-20935F63AF62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81" name="Group 1081">
                  <a:extLst>
                    <a:ext uri="{FF2B5EF4-FFF2-40B4-BE49-F238E27FC236}">
                      <a16:creationId xmlns:a16="http://schemas.microsoft.com/office/drawing/2014/main" id="{C9189734-4106-2B40-A7A4-55F11E1DD7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07" name="Text Box 1029">
                    <a:extLst>
                      <a:ext uri="{FF2B5EF4-FFF2-40B4-BE49-F238E27FC236}">
                        <a16:creationId xmlns:a16="http://schemas.microsoft.com/office/drawing/2014/main" id="{ACD280CF-B994-6A43-B6B7-F01D3121943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08" name="Text Box 1030">
                    <a:extLst>
                      <a:ext uri="{FF2B5EF4-FFF2-40B4-BE49-F238E27FC236}">
                        <a16:creationId xmlns:a16="http://schemas.microsoft.com/office/drawing/2014/main" id="{832FF795-870C-7042-AE8A-1410502222E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09" name="Oval 1031">
                    <a:extLst>
                      <a:ext uri="{FF2B5EF4-FFF2-40B4-BE49-F238E27FC236}">
                        <a16:creationId xmlns:a16="http://schemas.microsoft.com/office/drawing/2014/main" id="{AD195B25-3B49-BB49-9968-75BA50EC5A1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10" name="Line 1032">
                    <a:extLst>
                      <a:ext uri="{FF2B5EF4-FFF2-40B4-BE49-F238E27FC236}">
                        <a16:creationId xmlns:a16="http://schemas.microsoft.com/office/drawing/2014/main" id="{558CB6C7-2BF8-804B-8F73-26D8BAC0FE05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" name="Line 1037">
                    <a:extLst>
                      <a:ext uri="{FF2B5EF4-FFF2-40B4-BE49-F238E27FC236}">
                        <a16:creationId xmlns:a16="http://schemas.microsoft.com/office/drawing/2014/main" id="{2632D0DE-CB15-9147-947F-AFDE87AFCCB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EA4F1F7-E145-3848-B3BE-1D275381A8B2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97AB008-253D-4449-B864-88769C2577E8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A3C1791-D639-9140-9D7E-9822F9A8A0B7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250DD94-DEB3-7A4B-9321-D44205FC0C35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EF21B355-E237-C340-8D90-ABB11C821D7E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445CE35-0AC4-A446-89CD-913D562A7072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CD8B575-A69D-D04E-A996-268D4F3F7A6A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3C1AF93F-7D72-0540-A533-4C67819627CD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421259C-D2B9-A641-B0F9-FF19A3ADDBB0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D56D35D3-2DF7-954F-8BB0-B62A095BA1BC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12772286-E66C-BB47-96DE-A5C0043EF869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D2E2E597-C9B5-EB4D-840A-476F14755DAE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5A78558F-ABCA-754F-A73E-6999B2C02CED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1A8AD823-A7A2-FE4F-89FE-DDAEC0E7E3A9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D99CE9DE-86D1-1A4E-9D5F-0BD6D1EECFB6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57AD49EE-9A47-4146-B6B3-29BB01C36B2D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6E021783-AF09-DB40-AC6D-5533CF6D661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7811B5B3-570D-1B43-ACD9-047BB9CC15B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A5B3DDA4-4F67-B14A-9E7F-B2B852B48DAA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9D320A8E-DC1F-8246-976E-0B61E61E34CD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537E32EF-CE55-E048-B288-49DB4FF85351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5BF95758-54E1-E24F-BAD2-F2A254405815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41C5B5A-14C3-114F-8636-541BEF1DF747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85DD3A0D-A7AB-E646-B6D5-BFAE56C0E244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0EB717FD-6478-8E4B-8A95-CF9DF4644A21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6AAEBAB-3E59-7047-98AD-268B990306A3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B6C8D17-BACB-F143-8731-886FC4CDA437}"/>
              </a:ext>
            </a:extLst>
          </p:cNvPr>
          <p:cNvSpPr/>
          <p:nvPr/>
        </p:nvSpPr>
        <p:spPr>
          <a:xfrm>
            <a:off x="8238991" y="3695881"/>
            <a:ext cx="2770909" cy="25215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95D0A1A-E95B-E242-BEC7-5CBDA12FA326}"/>
              </a:ext>
            </a:extLst>
          </p:cNvPr>
          <p:cNvGrpSpPr/>
          <p:nvPr/>
        </p:nvGrpSpPr>
        <p:grpSpPr>
          <a:xfrm>
            <a:off x="8496069" y="3818323"/>
            <a:ext cx="2389561" cy="2164425"/>
            <a:chOff x="6483008" y="3878068"/>
            <a:chExt cx="2389561" cy="2164425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AFD05DCA-E07A-9548-9181-33FBA3E3F967}"/>
                </a:ext>
              </a:extLst>
            </p:cNvPr>
            <p:cNvGrpSpPr/>
            <p:nvPr/>
          </p:nvGrpSpPr>
          <p:grpSpPr>
            <a:xfrm>
              <a:off x="6483008" y="4145685"/>
              <a:ext cx="2389561" cy="1896808"/>
              <a:chOff x="6389570" y="3551289"/>
              <a:chExt cx="2389561" cy="1896808"/>
            </a:xfrm>
          </p:grpSpPr>
          <p:grpSp>
            <p:nvGrpSpPr>
              <p:cNvPr id="119" name="Group 1081">
                <a:extLst>
                  <a:ext uri="{FF2B5EF4-FFF2-40B4-BE49-F238E27FC236}">
                    <a16:creationId xmlns:a16="http://schemas.microsoft.com/office/drawing/2014/main" id="{D113E49F-243B-CE4E-B0BB-86B3D52742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9570" y="3551289"/>
                <a:ext cx="2389561" cy="1896808"/>
                <a:chOff x="803" y="965"/>
                <a:chExt cx="1628" cy="1329"/>
              </a:xfrm>
            </p:grpSpPr>
            <p:sp>
              <p:nvSpPr>
                <p:cNvPr id="145" name="Text Box 1029">
                  <a:extLst>
                    <a:ext uri="{FF2B5EF4-FFF2-40B4-BE49-F238E27FC236}">
                      <a16:creationId xmlns:a16="http://schemas.microsoft.com/office/drawing/2014/main" id="{2C6C0E46-7EB2-0047-8AD6-E9B849F79D78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599" y="965"/>
                  <a:ext cx="26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  <a:r>
                    <a:rPr lang="ja-JP" altLang="en-US" sz="1600" dirty="0">
                      <a:latin typeface="Times New Roman" charset="0"/>
                    </a:rPr>
                    <a:t>’</a:t>
                  </a:r>
                  <a:endParaRPr lang="en-US" sz="1600" dirty="0">
                    <a:latin typeface="Times New Roman" charset="0"/>
                  </a:endParaRPr>
                </a:p>
              </p:txBody>
            </p:sp>
            <p:sp>
              <p:nvSpPr>
                <p:cNvPr id="146" name="Text Box 1030">
                  <a:extLst>
                    <a:ext uri="{FF2B5EF4-FFF2-40B4-BE49-F238E27FC236}">
                      <a16:creationId xmlns:a16="http://schemas.microsoft.com/office/drawing/2014/main" id="{2AA58541-B5E8-1848-AC8C-1244C822A675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35" y="1668"/>
                  <a:ext cx="19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147" name="Oval 1031">
                  <a:extLst>
                    <a:ext uri="{FF2B5EF4-FFF2-40B4-BE49-F238E27FC236}">
                      <a16:creationId xmlns:a16="http://schemas.microsoft.com/office/drawing/2014/main" id="{0A54EA6A-6731-034E-A904-272E446725D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9925711">
                  <a:off x="854" y="1367"/>
                  <a:ext cx="1491" cy="60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endParaRPr lang="fr-FR" sz="1600">
                    <a:latin typeface="Times New Roman" charset="0"/>
                  </a:endParaRPr>
                </a:p>
              </p:txBody>
            </p:sp>
            <p:sp>
              <p:nvSpPr>
                <p:cNvPr id="148" name="Line 1032">
                  <a:extLst>
                    <a:ext uri="{FF2B5EF4-FFF2-40B4-BE49-F238E27FC236}">
                      <a16:creationId xmlns:a16="http://schemas.microsoft.com/office/drawing/2014/main" id="{46FBA710-4C1E-FB4E-8B8B-868D7B781A7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99" y="1043"/>
                  <a:ext cx="0" cy="1251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9" name="Line 1037">
                  <a:extLst>
                    <a:ext uri="{FF2B5EF4-FFF2-40B4-BE49-F238E27FC236}">
                      <a16:creationId xmlns:a16="http://schemas.microsoft.com/office/drawing/2014/main" id="{F27252BC-991E-DD48-B19E-C1348512F8C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03" y="1660"/>
                  <a:ext cx="1593" cy="0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5C621F0D-76CF-ED45-9812-558C4608336C}"/>
                  </a:ext>
                </a:extLst>
              </p:cNvPr>
              <p:cNvSpPr txBox="1"/>
              <p:nvPr/>
            </p:nvSpPr>
            <p:spPr>
              <a:xfrm>
                <a:off x="6842860" y="476588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B22FB014-CCFC-C64B-8752-71220B1A0CC8}"/>
                  </a:ext>
                </a:extLst>
              </p:cNvPr>
              <p:cNvSpPr txBox="1"/>
              <p:nvPr/>
            </p:nvSpPr>
            <p:spPr>
              <a:xfrm>
                <a:off x="7896467" y="392032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093DCCB6-4096-2D40-908B-F76799B96951}"/>
                  </a:ext>
                </a:extLst>
              </p:cNvPr>
              <p:cNvSpPr txBox="1"/>
              <p:nvPr/>
            </p:nvSpPr>
            <p:spPr>
              <a:xfrm>
                <a:off x="6995260" y="485629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0103E51A-3C79-0941-AFC2-3EAD062EA8B9}"/>
                  </a:ext>
                </a:extLst>
              </p:cNvPr>
              <p:cNvSpPr txBox="1"/>
              <p:nvPr/>
            </p:nvSpPr>
            <p:spPr>
              <a:xfrm>
                <a:off x="6995260" y="460057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9DD36279-5F09-2B4C-A3ED-40003772A114}"/>
                  </a:ext>
                </a:extLst>
              </p:cNvPr>
              <p:cNvSpPr txBox="1"/>
              <p:nvPr/>
            </p:nvSpPr>
            <p:spPr>
              <a:xfrm>
                <a:off x="6995260" y="429835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C5591DB7-5E1D-6E46-8E9F-864B1DBED311}"/>
                  </a:ext>
                </a:extLst>
              </p:cNvPr>
              <p:cNvSpPr txBox="1"/>
              <p:nvPr/>
            </p:nvSpPr>
            <p:spPr>
              <a:xfrm>
                <a:off x="7204485" y="473230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E015E809-A363-8D40-B23D-6CD8CAF787CF}"/>
                  </a:ext>
                </a:extLst>
              </p:cNvPr>
              <p:cNvSpPr txBox="1"/>
              <p:nvPr/>
            </p:nvSpPr>
            <p:spPr>
              <a:xfrm>
                <a:off x="7227725" y="447658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FAF04C74-FBCF-3841-8779-CF06198D55DA}"/>
                  </a:ext>
                </a:extLst>
              </p:cNvPr>
              <p:cNvSpPr txBox="1"/>
              <p:nvPr/>
            </p:nvSpPr>
            <p:spPr>
              <a:xfrm>
                <a:off x="7279145" y="4109738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E2A0555C-9D0F-7443-9B77-95A24EB04362}"/>
                  </a:ext>
                </a:extLst>
              </p:cNvPr>
              <p:cNvSpPr txBox="1"/>
              <p:nvPr/>
            </p:nvSpPr>
            <p:spPr>
              <a:xfrm>
                <a:off x="6693578" y="455546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C4F03F24-D26A-0D41-8245-8DCBD78AB471}"/>
                  </a:ext>
                </a:extLst>
              </p:cNvPr>
              <p:cNvSpPr txBox="1"/>
              <p:nvPr/>
            </p:nvSpPr>
            <p:spPr>
              <a:xfrm>
                <a:off x="7661262" y="3997395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465B4AA6-42FB-F241-BE36-0A5E1571D1A9}"/>
                  </a:ext>
                </a:extLst>
              </p:cNvPr>
              <p:cNvSpPr txBox="1"/>
              <p:nvPr/>
            </p:nvSpPr>
            <p:spPr>
              <a:xfrm>
                <a:off x="8041714" y="391785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6499FB27-CC50-974B-90B0-9D29082DB1D8}"/>
                  </a:ext>
                </a:extLst>
              </p:cNvPr>
              <p:cNvSpPr txBox="1"/>
              <p:nvPr/>
            </p:nvSpPr>
            <p:spPr>
              <a:xfrm>
                <a:off x="7907702" y="423054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97806F71-5B6F-8641-AEEE-E3912A95F14D}"/>
                  </a:ext>
                </a:extLst>
              </p:cNvPr>
              <p:cNvSpPr txBox="1"/>
              <p:nvPr/>
            </p:nvSpPr>
            <p:spPr>
              <a:xfrm>
                <a:off x="7761872" y="450058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102FA1A2-1C41-3440-A3DB-7CBC647A6B76}"/>
                  </a:ext>
                </a:extLst>
              </p:cNvPr>
              <p:cNvSpPr txBox="1"/>
              <p:nvPr/>
            </p:nvSpPr>
            <p:spPr>
              <a:xfrm>
                <a:off x="7615831" y="424980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51EB82A0-932D-4C46-B7D9-25FBBB04DAB3}"/>
                  </a:ext>
                </a:extLst>
              </p:cNvPr>
              <p:cNvSpPr txBox="1"/>
              <p:nvPr/>
            </p:nvSpPr>
            <p:spPr>
              <a:xfrm>
                <a:off x="7548135" y="461881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6A2497F0-A520-354C-B23B-7678A45EE62B}"/>
                  </a:ext>
                </a:extLst>
              </p:cNvPr>
              <p:cNvSpPr txBox="1"/>
              <p:nvPr/>
            </p:nvSpPr>
            <p:spPr>
              <a:xfrm>
                <a:off x="8212594" y="403521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F4BB88F1-68DA-3E41-8C11-F43312F90C5C}"/>
                  </a:ext>
                </a:extLst>
              </p:cNvPr>
              <p:cNvSpPr txBox="1"/>
              <p:nvPr/>
            </p:nvSpPr>
            <p:spPr>
              <a:xfrm>
                <a:off x="8100162" y="423219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5DF437AA-C442-7146-8E12-A1F8D57D3A40}"/>
                  </a:ext>
                </a:extLst>
              </p:cNvPr>
              <p:cNvSpPr txBox="1"/>
              <p:nvPr/>
            </p:nvSpPr>
            <p:spPr>
              <a:xfrm>
                <a:off x="7567824" y="408052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F1BFC024-EC80-404D-ABE7-F37DD5A0BB8E}"/>
                  </a:ext>
                </a:extLst>
              </p:cNvPr>
              <p:cNvSpPr txBox="1"/>
              <p:nvPr/>
            </p:nvSpPr>
            <p:spPr>
              <a:xfrm>
                <a:off x="7785280" y="41474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BFDB7333-1B87-6F45-8DD9-FEEFA7D421FA}"/>
                  </a:ext>
                </a:extLst>
              </p:cNvPr>
              <p:cNvSpPr txBox="1"/>
              <p:nvPr/>
            </p:nvSpPr>
            <p:spPr>
              <a:xfrm>
                <a:off x="7607338" y="447522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28AC1F6-6F54-A54A-A68A-F9388A686D3E}"/>
                  </a:ext>
                </a:extLst>
              </p:cNvPr>
              <p:cNvSpPr txBox="1"/>
              <p:nvPr/>
            </p:nvSpPr>
            <p:spPr>
              <a:xfrm>
                <a:off x="7297061" y="423633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7D140881-E088-2947-B0C7-D79CAD26F97E}"/>
                  </a:ext>
                </a:extLst>
              </p:cNvPr>
              <p:cNvSpPr txBox="1"/>
              <p:nvPr/>
            </p:nvSpPr>
            <p:spPr>
              <a:xfrm>
                <a:off x="7305448" y="459209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FC0F6D07-2C48-534E-ACDA-1F4B4DADF6D6}"/>
                  </a:ext>
                </a:extLst>
              </p:cNvPr>
              <p:cNvSpPr txBox="1"/>
              <p:nvPr/>
            </p:nvSpPr>
            <p:spPr>
              <a:xfrm>
                <a:off x="6901567" y="444325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E972E1A9-59BC-6A42-8EB3-03833F396AEE}"/>
                  </a:ext>
                </a:extLst>
              </p:cNvPr>
              <p:cNvSpPr txBox="1"/>
              <p:nvPr/>
            </p:nvSpPr>
            <p:spPr>
              <a:xfrm>
                <a:off x="6631681" y="478044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08EF2404-9E8B-0F44-9AAB-DA4E9F893B66}"/>
                  </a:ext>
                </a:extLst>
              </p:cNvPr>
              <p:cNvSpPr txBox="1"/>
              <p:nvPr/>
            </p:nvSpPr>
            <p:spPr>
              <a:xfrm>
                <a:off x="6839875" y="48962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7B060742-1F78-3E41-B71E-1029360864E0}"/>
                </a:ext>
              </a:extLst>
            </p:cNvPr>
            <p:cNvSpPr txBox="1"/>
            <p:nvPr/>
          </p:nvSpPr>
          <p:spPr>
            <a:xfrm>
              <a:off x="6557417" y="3878068"/>
              <a:ext cx="2198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Behind stripping foil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4398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089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529D42-0A67-0549-A127-087D7F6AD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BA94B8-73B8-A846-A168-484E2FFB7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114" y="1439334"/>
            <a:ext cx="5616575" cy="4407617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dirty="0"/>
              <a:t>Le plus </a:t>
            </a:r>
            <a:r>
              <a:rPr lang="en-US" sz="1800" dirty="0" err="1"/>
              <a:t>ancien</a:t>
            </a:r>
            <a:r>
              <a:rPr lang="en-US" sz="1800" dirty="0"/>
              <a:t> synchrotron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fonctionnement</a:t>
            </a:r>
            <a:r>
              <a:rPr lang="en-US" sz="1800" dirty="0"/>
              <a:t> au CERN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Circonférence</a:t>
            </a:r>
            <a:r>
              <a:rPr lang="en-US" sz="1800" dirty="0"/>
              <a:t> de 628m</a:t>
            </a:r>
          </a:p>
          <a:p>
            <a:pPr marL="609600" lvl="1" indent="-285750"/>
            <a:r>
              <a:rPr lang="en-US" sz="1400" dirty="0"/>
              <a:t>4 x </a:t>
            </a:r>
            <a:r>
              <a:rPr lang="en-US" sz="1400" dirty="0" err="1"/>
              <a:t>circonférence</a:t>
            </a:r>
            <a:r>
              <a:rPr lang="en-US" sz="1400" dirty="0"/>
              <a:t> PSB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Augmente</a:t>
            </a:r>
            <a:r>
              <a:rPr lang="en-US" sz="1800" dirty="0"/>
              <a:t> </a:t>
            </a:r>
            <a:r>
              <a:rPr lang="en-US" sz="1800" dirty="0" err="1"/>
              <a:t>l'énergie</a:t>
            </a:r>
            <a:r>
              <a:rPr lang="en-US" sz="1800" dirty="0"/>
              <a:t> des protons de 2 GeV </a:t>
            </a:r>
            <a:r>
              <a:rPr lang="en-US" sz="1800" dirty="0" err="1"/>
              <a:t>à</a:t>
            </a:r>
            <a:r>
              <a:rPr lang="en-US" sz="1800" dirty="0"/>
              <a:t> max. 26 GeV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/>
              <a:t>La durée du cycle </a:t>
            </a:r>
            <a:r>
              <a:rPr lang="en-US" sz="1800" dirty="0" err="1"/>
              <a:t>varie</a:t>
            </a:r>
            <a:r>
              <a:rPr lang="en-US" sz="1800" dirty="0"/>
              <a:t> de 1,2 s </a:t>
            </a:r>
            <a:r>
              <a:rPr lang="en-US" sz="1800" dirty="0" err="1"/>
              <a:t>à</a:t>
            </a:r>
            <a:r>
              <a:rPr lang="en-US" sz="1800" dirty="0"/>
              <a:t> 3,6 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/>
              <a:t>De </a:t>
            </a:r>
            <a:r>
              <a:rPr lang="en-US" sz="1800" dirty="0" err="1"/>
              <a:t>nombreux</a:t>
            </a:r>
            <a:r>
              <a:rPr lang="en-US" sz="1800" dirty="0"/>
              <a:t> </a:t>
            </a:r>
            <a:r>
              <a:rPr lang="en-US" sz="1800" dirty="0" err="1"/>
              <a:t>systèmes</a:t>
            </a:r>
            <a:r>
              <a:rPr lang="en-US" sz="1800" dirty="0"/>
              <a:t> RF </a:t>
            </a:r>
            <a:r>
              <a:rPr lang="en-US" sz="1800" dirty="0" err="1"/>
              <a:t>permettent</a:t>
            </a:r>
            <a:r>
              <a:rPr lang="en-US" sz="1800" dirty="0"/>
              <a:t> </a:t>
            </a:r>
            <a:r>
              <a:rPr lang="en-US" sz="1800" dirty="0" err="1"/>
              <a:t>une</a:t>
            </a:r>
            <a:r>
              <a:rPr lang="en-US" sz="1800" dirty="0"/>
              <a:t> </a:t>
            </a:r>
            <a:r>
              <a:rPr lang="en-US" sz="1800" dirty="0" err="1"/>
              <a:t>gymnastique</a:t>
            </a:r>
            <a:r>
              <a:rPr lang="en-US" sz="1800" dirty="0"/>
              <a:t> RF </a:t>
            </a:r>
            <a:r>
              <a:rPr lang="en-US" sz="1800" dirty="0" err="1"/>
              <a:t>complexe</a:t>
            </a:r>
            <a:endParaRPr lang="en-US" sz="1800" dirty="0"/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Différents</a:t>
            </a:r>
            <a:r>
              <a:rPr lang="en-US" sz="1800" dirty="0"/>
              <a:t> types </a:t>
            </a:r>
            <a:r>
              <a:rPr lang="en-US" sz="1800" dirty="0" err="1"/>
              <a:t>d'extractions</a:t>
            </a:r>
            <a:r>
              <a:rPr lang="en-US" sz="1800" dirty="0"/>
              <a:t>:</a:t>
            </a:r>
          </a:p>
          <a:p>
            <a:pPr marL="609600" lvl="1" indent="-285750"/>
            <a:r>
              <a:rPr lang="en-US" sz="1400" dirty="0"/>
              <a:t>Extraction </a:t>
            </a:r>
            <a:r>
              <a:rPr lang="en-US" sz="1400" dirty="0" err="1"/>
              <a:t>rapide</a:t>
            </a:r>
            <a:endParaRPr lang="en-US" sz="1400" dirty="0"/>
          </a:p>
          <a:p>
            <a:pPr marL="609600" lvl="1" indent="-285750"/>
            <a:r>
              <a:rPr lang="en-US" sz="1400" dirty="0"/>
              <a:t>Extraction multi-tours (MTE)</a:t>
            </a:r>
          </a:p>
          <a:p>
            <a:pPr marL="609600" lvl="1" indent="-285750"/>
            <a:r>
              <a:rPr lang="en-US" sz="1400" dirty="0"/>
              <a:t>Extraction </a:t>
            </a:r>
            <a:r>
              <a:rPr lang="en-US" sz="1400" dirty="0" err="1"/>
              <a:t>lente</a:t>
            </a:r>
            <a:endParaRPr lang="en-GB" sz="1400" dirty="0"/>
          </a:p>
        </p:txBody>
      </p:sp>
      <p:pic>
        <p:nvPicPr>
          <p:cNvPr id="7" name="Picture 4" descr="benedikt-alvarez_Page_32">
            <a:extLst>
              <a:ext uri="{FF2B5EF4-FFF2-40B4-BE49-F238E27FC236}">
                <a16:creationId xmlns:a16="http://schemas.microsoft.com/office/drawing/2014/main" id="{2D7096D0-67B9-C441-83A8-991E3B494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05"/>
          <a:stretch/>
        </p:blipFill>
        <p:spPr bwMode="auto">
          <a:xfrm>
            <a:off x="6167438" y="10"/>
            <a:ext cx="6024562" cy="63179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1ED46-B5D3-2F4D-BD49-EFD9DD28E81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14.09.2021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D4CAE-75FC-4C4D-9BC1-321785EB2C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Complexe d'accélérateurs du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8EA80-658B-2049-B144-DDA61E4947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74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486D93-3987-1041-8790-F3A180EF4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88131"/>
            <a:ext cx="6338973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Le premier synchrotron de la </a:t>
            </a:r>
            <a:r>
              <a:rPr lang="en-US" sz="2000" dirty="0" err="1"/>
              <a:t>chaîne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~ 30 m sous </a:t>
            </a:r>
            <a:r>
              <a:rPr lang="en-US" sz="2000" dirty="0" err="1"/>
              <a:t>terre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Circonférence</a:t>
            </a:r>
            <a:r>
              <a:rPr lang="en-US" sz="2000" dirty="0"/>
              <a:t> de 6,9 km</a:t>
            </a:r>
          </a:p>
          <a:p>
            <a:pPr marL="609750" lvl="1" indent="-285750"/>
            <a:r>
              <a:rPr lang="en-US" sz="2000" dirty="0"/>
              <a:t>11 x </a:t>
            </a:r>
            <a:r>
              <a:rPr lang="en-US" sz="2000" dirty="0" err="1"/>
              <a:t>circonférence</a:t>
            </a:r>
            <a:r>
              <a:rPr lang="en-US" sz="2000" dirty="0"/>
              <a:t> PS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Augmente</a:t>
            </a:r>
            <a:r>
              <a:rPr lang="en-US" sz="2000" dirty="0"/>
              <a:t> </a:t>
            </a:r>
            <a:r>
              <a:rPr lang="en-US" sz="2000" dirty="0" err="1"/>
              <a:t>l'énergie</a:t>
            </a:r>
            <a:r>
              <a:rPr lang="en-US" sz="2000" dirty="0"/>
              <a:t> du </a:t>
            </a:r>
            <a:r>
              <a:rPr lang="en-US" sz="2000" dirty="0" err="1"/>
              <a:t>faisceau</a:t>
            </a:r>
            <a:r>
              <a:rPr lang="en-US" sz="2000" dirty="0"/>
              <a:t> de protons </a:t>
            </a:r>
            <a:r>
              <a:rPr lang="en-US" sz="2000" dirty="0" err="1"/>
              <a:t>jusqu'à</a:t>
            </a:r>
            <a:r>
              <a:rPr lang="en-US" sz="2000" dirty="0"/>
              <a:t> 450 GeV avec </a:t>
            </a:r>
            <a:r>
              <a:rPr lang="en-US" sz="2000" dirty="0" err="1"/>
              <a:t>jusqu'à</a:t>
            </a:r>
            <a:r>
              <a:rPr lang="en-US" sz="2000" dirty="0"/>
              <a:t> ~ 5x1013 protons par cycle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Fournit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extrait </a:t>
            </a:r>
            <a:r>
              <a:rPr lang="en-US" sz="2000" dirty="0" err="1"/>
              <a:t>lentement</a:t>
            </a:r>
            <a:r>
              <a:rPr lang="en-US" sz="2000" dirty="0"/>
              <a:t> </a:t>
            </a:r>
            <a:r>
              <a:rPr lang="en-US" sz="2000" dirty="0" err="1"/>
              <a:t>vers</a:t>
            </a:r>
            <a:r>
              <a:rPr lang="en-US" sz="2000" dirty="0"/>
              <a:t> la zone </a:t>
            </a:r>
            <a:r>
              <a:rPr lang="en-US" sz="2000" dirty="0" err="1"/>
              <a:t>nord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Fournit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extrait </a:t>
            </a:r>
            <a:r>
              <a:rPr lang="en-US" sz="2000" dirty="0" err="1"/>
              <a:t>rapidement</a:t>
            </a:r>
            <a:r>
              <a:rPr lang="en-US" sz="2000" dirty="0"/>
              <a:t> au LHC, AWAKE et </a:t>
            </a:r>
            <a:r>
              <a:rPr lang="en-US" sz="2000" dirty="0" err="1"/>
              <a:t>HiRadMat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35F924-0644-EF46-B73F-6F8214264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0E38A-ADDB-B047-9ECF-8AFE47DD9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804A7-7536-804C-9A2A-90689DF68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E3A27-F49F-1547-AC11-8B784EC4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sps">
            <a:extLst>
              <a:ext uri="{FF2B5EF4-FFF2-40B4-BE49-F238E27FC236}">
                <a16:creationId xmlns:a16="http://schemas.microsoft.com/office/drawing/2014/main" id="{1F42AC49-E359-5542-B993-4AD747867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156" y="136525"/>
            <a:ext cx="5037053" cy="345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873C9-160C-2249-AEDF-F2F4E99AC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624" y="3736840"/>
            <a:ext cx="3712585" cy="247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1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908</TotalTime>
  <Words>1204</Words>
  <Application>Microsoft Macintosh PowerPoint</Application>
  <PresentationFormat>Widescreen</PresentationFormat>
  <Paragraphs>333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Comic Sans MS</vt:lpstr>
      <vt:lpstr>Times New Roman</vt:lpstr>
      <vt:lpstr>Office Theme</vt:lpstr>
      <vt:lpstr>Equation</vt:lpstr>
      <vt:lpstr>Complexe d'accélérateurs du CERN relier les points…</vt:lpstr>
      <vt:lpstr>Content</vt:lpstr>
      <vt:lpstr>Content</vt:lpstr>
      <vt:lpstr>Le complexe d'accélérateurs du CERN</vt:lpstr>
      <vt:lpstr>PowerPoint Presentation</vt:lpstr>
      <vt:lpstr>PowerPoint Presentation</vt:lpstr>
      <vt:lpstr>Le complexe d'accélérateurs du CERN</vt:lpstr>
      <vt:lpstr>PS</vt:lpstr>
      <vt:lpstr>SPS</vt:lpstr>
      <vt:lpstr>Le complexe d'accélérateurs du CERN</vt:lpstr>
      <vt:lpstr>LHC</vt:lpstr>
      <vt:lpstr>PowerPoint Presentation</vt:lpstr>
      <vt:lpstr>Content</vt:lpstr>
      <vt:lpstr>Le cycle du LHC</vt:lpstr>
      <vt:lpstr>Remplir le LHC et satisfaire les utilisateurs de cible fixe</vt:lpstr>
      <vt:lpstr>Content</vt:lpstr>
      <vt:lpstr>L'accélérateur LEIR comme exemple</vt:lpstr>
      <vt:lpstr>Faire circuler les particules</vt:lpstr>
      <vt:lpstr>Dévier les particules chargées</vt:lpstr>
      <vt:lpstr>Mouvement oscillatoire dans le plan horizontal</vt:lpstr>
      <vt:lpstr>Mouvement oscillatoire dans le plan vertical</vt:lpstr>
      <vt:lpstr>Focalisation des faisceaux de particules, un peu comme une lentille</vt:lpstr>
      <vt:lpstr>Focalisation des faisceaux de particules dans LEIR</vt:lpstr>
      <vt:lpstr>Accélérer les particules, en utilisant les champs électriques</vt:lpstr>
      <vt:lpstr>Cavité de radiofréquence</vt:lpstr>
      <vt:lpstr>…. et bien plus …</vt:lpstr>
      <vt:lpstr>PowerPoint Presentation</vt:lpstr>
      <vt:lpstr>ISOLDE / HIE-ISOLDE</vt:lpstr>
      <vt:lpstr>AD-ELENA</vt:lpstr>
      <vt:lpstr>LHC: Luminosité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Rende Steerenberg</dc:creator>
  <cp:lastModifiedBy>Rende Steerenberg</cp:lastModifiedBy>
  <cp:revision>70</cp:revision>
  <dcterms:created xsi:type="dcterms:W3CDTF">2021-05-17T19:21:29Z</dcterms:created>
  <dcterms:modified xsi:type="dcterms:W3CDTF">2021-09-14T07:28:32Z</dcterms:modified>
</cp:coreProperties>
</file>