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9" r:id="rId3"/>
    <p:sldMasterId id="2147483693" r:id="rId4"/>
    <p:sldMasterId id="2147483707" r:id="rId5"/>
  </p:sldMasterIdLst>
  <p:notesMasterIdLst>
    <p:notesMasterId r:id="rId25"/>
  </p:notesMasterIdLst>
  <p:sldIdLst>
    <p:sldId id="417" r:id="rId6"/>
    <p:sldId id="418" r:id="rId7"/>
    <p:sldId id="420" r:id="rId8"/>
    <p:sldId id="421" r:id="rId9"/>
    <p:sldId id="423" r:id="rId10"/>
    <p:sldId id="424" r:id="rId11"/>
    <p:sldId id="433" r:id="rId12"/>
    <p:sldId id="422" r:id="rId13"/>
    <p:sldId id="437" r:id="rId14"/>
    <p:sldId id="434" r:id="rId15"/>
    <p:sldId id="428" r:id="rId16"/>
    <p:sldId id="440" r:id="rId17"/>
    <p:sldId id="438" r:id="rId18"/>
    <p:sldId id="447" r:id="rId19"/>
    <p:sldId id="449" r:id="rId20"/>
    <p:sldId id="450" r:id="rId21"/>
    <p:sldId id="445" r:id="rId22"/>
    <p:sldId id="446" r:id="rId23"/>
    <p:sldId id="44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7" userDrawn="1">
          <p15:clr>
            <a:srgbClr val="A4A3A4"/>
          </p15:clr>
        </p15:guide>
        <p15:guide id="2" pos="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AFF"/>
    <a:srgbClr val="2200FF"/>
    <a:srgbClr val="FF0000"/>
    <a:srgbClr val="00EE00"/>
    <a:srgbClr val="FF7500"/>
    <a:srgbClr val="FF9D00"/>
    <a:srgbClr val="EAF400"/>
    <a:srgbClr val="FFC500"/>
    <a:srgbClr val="FFAD00"/>
    <a:srgbClr val="FB74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53" autoAdjust="0"/>
    <p:restoredTop sz="93000" autoAdjust="0"/>
  </p:normalViewPr>
  <p:slideViewPr>
    <p:cSldViewPr snapToGrid="0">
      <p:cViewPr>
        <p:scale>
          <a:sx n="100" d="100"/>
          <a:sy n="100" d="100"/>
        </p:scale>
        <p:origin x="496" y="168"/>
      </p:cViewPr>
      <p:guideLst>
        <p:guide orient="horz" pos="867"/>
        <p:guide pos="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1C282-011C-43ED-BEB3-3561CE035E9A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BDB75-5B39-4E19-A202-510FDA819E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670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717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BDB75-5B39-4E19-A202-510FDA819E92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191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265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jp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jp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jp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jpe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11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1.jpe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1.jpe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jp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jpe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11.jpe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jpe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0111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94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B366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-1" y="5778968"/>
            <a:ext cx="12192001" cy="11983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371" y="301235"/>
            <a:ext cx="1162830" cy="8040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5756" y="229086"/>
            <a:ext cx="2573188" cy="85772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350" y="451832"/>
            <a:ext cx="787606" cy="787606"/>
          </a:xfrm>
          <a:prstGeom prst="rect">
            <a:avLst/>
          </a:prstGeom>
        </p:spPr>
      </p:pic>
      <p:pic>
        <p:nvPicPr>
          <p:cNvPr id="15" name="Shape 10"/>
          <p:cNvPicPr preferRelativeResize="0"/>
          <p:nvPr userDrawn="1"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269" y="474565"/>
            <a:ext cx="1080285" cy="674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6779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61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771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5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6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57" name="Picture 8" descr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Текст заголовка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9" name="Уровень текста 1…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0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762627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8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9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70" name="Picture 8" descr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Текст заголовка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2" name="Уровень текста 1…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74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886901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0111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4644635"/>
            <a:ext cx="12192000" cy="476545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94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B366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-1" y="5778968"/>
            <a:ext cx="12192001" cy="11983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370" y="5358338"/>
            <a:ext cx="1561885" cy="10799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5755" y="5286189"/>
            <a:ext cx="3456245" cy="11520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349" y="5508934"/>
            <a:ext cx="1057893" cy="1057893"/>
          </a:xfrm>
          <a:prstGeom prst="rect">
            <a:avLst/>
          </a:prstGeom>
        </p:spPr>
      </p:pic>
      <p:pic>
        <p:nvPicPr>
          <p:cNvPr id="15" name="Shape 10"/>
          <p:cNvPicPr preferRelativeResize="0"/>
          <p:nvPr userDrawn="1"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269" y="5531667"/>
            <a:ext cx="1815852" cy="906603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381"/>
            <a:ext cx="10515600" cy="10201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3591" y="6537813"/>
            <a:ext cx="1207064" cy="320187"/>
          </a:xfrm>
        </p:spPr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2320" y="6530791"/>
            <a:ext cx="3840480" cy="327209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 dirty="0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752437" y="0"/>
            <a:ext cx="6056398" cy="782654"/>
            <a:chOff x="2989663" y="5277302"/>
            <a:chExt cx="8915130" cy="1152081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9663" y="5277302"/>
              <a:ext cx="3456246" cy="115208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1151" y="5427261"/>
              <a:ext cx="1893642" cy="96646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604" y="5528056"/>
              <a:ext cx="2471016" cy="65057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971354"/>
            <a:ext cx="10515600" cy="1676414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B366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765964"/>
            <a:ext cx="10515600" cy="157268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-6350" y="803409"/>
            <a:ext cx="12192000" cy="1838045"/>
            <a:chOff x="-6350" y="1348346"/>
            <a:chExt cx="12192000" cy="1838045"/>
          </a:xfrm>
        </p:grpSpPr>
        <p:sp>
          <p:nvSpPr>
            <p:cNvPr id="13" name="Rectangle 12"/>
            <p:cNvSpPr/>
            <p:nvPr userDrawn="1"/>
          </p:nvSpPr>
          <p:spPr>
            <a:xfrm>
              <a:off x="-6350" y="1348346"/>
              <a:ext cx="12192000" cy="1838045"/>
            </a:xfrm>
            <a:prstGeom prst="rect">
              <a:avLst/>
            </a:prstGeom>
            <a:solidFill>
              <a:srgbClr val="1B36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9713" y="1657491"/>
              <a:ext cx="2853159" cy="1314820"/>
            </a:xfrm>
            <a:prstGeom prst="rect">
              <a:avLst/>
            </a:prstGeom>
          </p:spPr>
        </p:pic>
        <p:sp>
          <p:nvSpPr>
            <p:cNvPr id="16" name="Title Placeholder 1"/>
            <p:cNvSpPr txBox="1">
              <a:spLocks/>
            </p:cNvSpPr>
            <p:nvPr userDrawn="1"/>
          </p:nvSpPr>
          <p:spPr>
            <a:xfrm>
              <a:off x="3906981" y="1757304"/>
              <a:ext cx="8017164" cy="102012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5400" dirty="0"/>
                <a:t>HE-LHC Design Report 2018</a:t>
              </a:r>
              <a:endParaRPr lang="en-GB" sz="5400" dirty="0"/>
            </a:p>
          </p:txBody>
        </p:sp>
      </p:grp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381"/>
            <a:ext cx="10515600" cy="10201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3591" y="6537813"/>
            <a:ext cx="1207064" cy="320187"/>
          </a:xfrm>
        </p:spPr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2320" y="6530791"/>
            <a:ext cx="3840480" cy="327209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12327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5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6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57" name="Picture 8" descr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Текст заголовка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9" name="Уровень текста 1…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0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/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8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9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70" name="Picture 8" descr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Текст заголовка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2" name="Уровень текста 1…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74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/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0111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4644635"/>
            <a:ext cx="12192000" cy="476545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94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B366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-1" y="5778968"/>
            <a:ext cx="12192001" cy="11983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370" y="5358338"/>
            <a:ext cx="1561885" cy="10799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5755" y="5286189"/>
            <a:ext cx="3456245" cy="11520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349" y="5508934"/>
            <a:ext cx="1057893" cy="1057893"/>
          </a:xfrm>
          <a:prstGeom prst="rect">
            <a:avLst/>
          </a:prstGeom>
        </p:spPr>
      </p:pic>
      <p:pic>
        <p:nvPicPr>
          <p:cNvPr id="15" name="Shape 10"/>
          <p:cNvPicPr preferRelativeResize="0"/>
          <p:nvPr userDrawn="1"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269" y="5531667"/>
            <a:ext cx="1815852" cy="906603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381"/>
            <a:ext cx="10515600" cy="10201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3591" y="6537813"/>
            <a:ext cx="1207064" cy="320187"/>
          </a:xfrm>
        </p:spPr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2320" y="6530791"/>
            <a:ext cx="3840480" cy="327209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E. Senes - Status of ChDR BPM project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 dirty="0"/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752437" y="0"/>
            <a:ext cx="6056398" cy="782654"/>
            <a:chOff x="2989663" y="5277302"/>
            <a:chExt cx="8915130" cy="1152081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9663" y="5277302"/>
              <a:ext cx="3456246" cy="115208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1151" y="5427261"/>
              <a:ext cx="1893642" cy="96646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604" y="5528056"/>
              <a:ext cx="2471016" cy="65057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971354"/>
            <a:ext cx="10515600" cy="1676414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B366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765964"/>
            <a:ext cx="10515600" cy="157268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22/05/2021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67DA39F-C903-4FFD-B425-CA8B494E3432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-6350" y="803409"/>
            <a:ext cx="12192000" cy="1838045"/>
            <a:chOff x="-6350" y="1348346"/>
            <a:chExt cx="12192000" cy="1838045"/>
          </a:xfrm>
        </p:grpSpPr>
        <p:sp>
          <p:nvSpPr>
            <p:cNvPr id="13" name="Rectangle 12"/>
            <p:cNvSpPr/>
            <p:nvPr userDrawn="1"/>
          </p:nvSpPr>
          <p:spPr>
            <a:xfrm>
              <a:off x="-6350" y="1348346"/>
              <a:ext cx="12192000" cy="1838045"/>
            </a:xfrm>
            <a:prstGeom prst="rect">
              <a:avLst/>
            </a:prstGeom>
            <a:solidFill>
              <a:srgbClr val="1B36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9713" y="1657491"/>
              <a:ext cx="2853159" cy="1314820"/>
            </a:xfrm>
            <a:prstGeom prst="rect">
              <a:avLst/>
            </a:prstGeom>
          </p:spPr>
        </p:pic>
        <p:sp>
          <p:nvSpPr>
            <p:cNvPr id="16" name="Title Placeholder 1"/>
            <p:cNvSpPr txBox="1">
              <a:spLocks/>
            </p:cNvSpPr>
            <p:nvPr userDrawn="1"/>
          </p:nvSpPr>
          <p:spPr>
            <a:xfrm>
              <a:off x="3906981" y="1757304"/>
              <a:ext cx="8017164" cy="102012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5400" dirty="0">
                  <a:solidFill>
                    <a:prstClr val="white"/>
                  </a:solidFill>
                </a:rPr>
                <a:t>HE-LHC Design Report 2018</a:t>
              </a:r>
              <a:endParaRPr lang="en-GB" sz="5400" dirty="0">
                <a:solidFill>
                  <a:prstClr val="white"/>
                </a:solidFill>
              </a:endParaRPr>
            </a:p>
          </p:txBody>
        </p:sp>
      </p:grp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752437" y="0"/>
            <a:ext cx="6056398" cy="782654"/>
            <a:chOff x="2989663" y="5277302"/>
            <a:chExt cx="8915130" cy="1152081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9663" y="5277302"/>
              <a:ext cx="3456246" cy="115208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1151" y="5427261"/>
              <a:ext cx="1893642" cy="96646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604" y="5528056"/>
              <a:ext cx="2471016" cy="65057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971354"/>
            <a:ext cx="10515600" cy="1676414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B366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765964"/>
            <a:ext cx="10515600" cy="157268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-6350" y="803409"/>
            <a:ext cx="12192000" cy="1838045"/>
            <a:chOff x="-6350" y="1348346"/>
            <a:chExt cx="12192000" cy="1838045"/>
          </a:xfrm>
        </p:grpSpPr>
        <p:sp>
          <p:nvSpPr>
            <p:cNvPr id="13" name="Rectangle 12"/>
            <p:cNvSpPr/>
            <p:nvPr userDrawn="1"/>
          </p:nvSpPr>
          <p:spPr>
            <a:xfrm>
              <a:off x="-6350" y="1348346"/>
              <a:ext cx="12192000" cy="1838045"/>
            </a:xfrm>
            <a:prstGeom prst="rect">
              <a:avLst/>
            </a:prstGeom>
            <a:solidFill>
              <a:srgbClr val="1B36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9713" y="1657491"/>
              <a:ext cx="2853159" cy="1314820"/>
            </a:xfrm>
            <a:prstGeom prst="rect">
              <a:avLst/>
            </a:prstGeom>
          </p:spPr>
        </p:pic>
        <p:sp>
          <p:nvSpPr>
            <p:cNvPr id="16" name="Title Placeholder 1"/>
            <p:cNvSpPr txBox="1">
              <a:spLocks/>
            </p:cNvSpPr>
            <p:nvPr userDrawn="1"/>
          </p:nvSpPr>
          <p:spPr>
            <a:xfrm>
              <a:off x="3906981" y="1757304"/>
              <a:ext cx="8017164" cy="102012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5400" dirty="0"/>
                <a:t>HE-LHC Design Report 2018</a:t>
              </a:r>
              <a:endParaRPr lang="en-GB" sz="5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375286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55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56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pic>
        <p:nvPicPr>
          <p:cNvPr id="57" name="Picture 8" descr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Текст заголовка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9" name="Уровень текста 1…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0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68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69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pic>
        <p:nvPicPr>
          <p:cNvPr id="70" name="Picture 8" descr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Текст заголовка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2" name="Уровень текста 1…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74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5440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0111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4644635"/>
            <a:ext cx="12192000" cy="476545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94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B366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-1" y="5778968"/>
            <a:ext cx="12192001" cy="11983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370" y="5358338"/>
            <a:ext cx="1561885" cy="10799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5755" y="5286189"/>
            <a:ext cx="3456245" cy="11520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349" y="5508934"/>
            <a:ext cx="1057893" cy="1057893"/>
          </a:xfrm>
          <a:prstGeom prst="rect">
            <a:avLst/>
          </a:prstGeom>
        </p:spPr>
      </p:pic>
      <p:pic>
        <p:nvPicPr>
          <p:cNvPr id="15" name="Shape 10"/>
          <p:cNvPicPr preferRelativeResize="0"/>
          <p:nvPr userDrawn="1"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269" y="5531667"/>
            <a:ext cx="1815852" cy="906603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381"/>
            <a:ext cx="10515600" cy="10201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3591" y="6537813"/>
            <a:ext cx="1207064" cy="320187"/>
          </a:xfrm>
        </p:spPr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2320" y="6530791"/>
            <a:ext cx="3840480" cy="327209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E. Senes - Status of ChDR BPM project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 dirty="0"/>
          </a:p>
        </p:txBody>
      </p:sp>
    </p:spTree>
    <p:extLst/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752437" y="0"/>
            <a:ext cx="6056398" cy="782654"/>
            <a:chOff x="2989663" y="5277302"/>
            <a:chExt cx="8915130" cy="1152081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9663" y="5277302"/>
              <a:ext cx="3456246" cy="115208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1151" y="5427261"/>
              <a:ext cx="1893642" cy="96646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604" y="5528056"/>
              <a:ext cx="2471016" cy="65057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971354"/>
            <a:ext cx="10515600" cy="1676414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B366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765964"/>
            <a:ext cx="10515600" cy="157268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22/05/2021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67DA39F-C903-4FFD-B425-CA8B494E3432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-6350" y="803409"/>
            <a:ext cx="12192000" cy="1838045"/>
            <a:chOff x="-6350" y="1348346"/>
            <a:chExt cx="12192000" cy="1838045"/>
          </a:xfrm>
        </p:grpSpPr>
        <p:sp>
          <p:nvSpPr>
            <p:cNvPr id="13" name="Rectangle 12"/>
            <p:cNvSpPr/>
            <p:nvPr userDrawn="1"/>
          </p:nvSpPr>
          <p:spPr>
            <a:xfrm>
              <a:off x="-6350" y="1348346"/>
              <a:ext cx="12192000" cy="1838045"/>
            </a:xfrm>
            <a:prstGeom prst="rect">
              <a:avLst/>
            </a:prstGeom>
            <a:solidFill>
              <a:srgbClr val="1B36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9713" y="1657491"/>
              <a:ext cx="2853159" cy="1314820"/>
            </a:xfrm>
            <a:prstGeom prst="rect">
              <a:avLst/>
            </a:prstGeom>
          </p:spPr>
        </p:pic>
        <p:sp>
          <p:nvSpPr>
            <p:cNvPr id="16" name="Title Placeholder 1"/>
            <p:cNvSpPr txBox="1">
              <a:spLocks/>
            </p:cNvSpPr>
            <p:nvPr userDrawn="1"/>
          </p:nvSpPr>
          <p:spPr>
            <a:xfrm>
              <a:off x="3906981" y="1757304"/>
              <a:ext cx="8017164" cy="102012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5400" dirty="0">
                  <a:solidFill>
                    <a:prstClr val="white"/>
                  </a:solidFill>
                </a:rPr>
                <a:t>HE-LHC Design Report 2018</a:t>
              </a:r>
              <a:endParaRPr lang="en-GB" sz="5400" dirty="0">
                <a:solidFill>
                  <a:prstClr val="white"/>
                </a:solidFill>
              </a:endParaRPr>
            </a:p>
          </p:txBody>
        </p:sp>
      </p:grpSp>
    </p:spTree>
    <p:extLst/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1067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55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56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pic>
        <p:nvPicPr>
          <p:cNvPr id="57" name="Picture 8" descr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Текст заголовка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9" name="Уровень текста 1…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0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68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69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pic>
        <p:nvPicPr>
          <p:cNvPr id="70" name="Picture 8" descr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Текст заголовка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2" name="Уровень текста 1…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74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0111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4644635"/>
            <a:ext cx="12192000" cy="476545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94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B366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-1" y="5778968"/>
            <a:ext cx="12192001" cy="11983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370" y="5358338"/>
            <a:ext cx="1561885" cy="10799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5755" y="5286189"/>
            <a:ext cx="3456245" cy="11520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349" y="5508934"/>
            <a:ext cx="1057893" cy="1057893"/>
          </a:xfrm>
          <a:prstGeom prst="rect">
            <a:avLst/>
          </a:prstGeom>
        </p:spPr>
      </p:pic>
      <p:pic>
        <p:nvPicPr>
          <p:cNvPr id="15" name="Shape 10"/>
          <p:cNvPicPr preferRelativeResize="0"/>
          <p:nvPr userDrawn="1"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269" y="5531667"/>
            <a:ext cx="1815852" cy="906603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381"/>
            <a:ext cx="10515600" cy="10201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3591" y="6537813"/>
            <a:ext cx="1207064" cy="320187"/>
          </a:xfrm>
        </p:spPr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2320" y="6530791"/>
            <a:ext cx="3840480" cy="327209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E. Senes - Status of ChDR BPM project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 dirty="0"/>
          </a:p>
        </p:txBody>
      </p:sp>
    </p:spTree>
    <p:extLst/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752437" y="0"/>
            <a:ext cx="6056398" cy="782654"/>
            <a:chOff x="2989663" y="5277302"/>
            <a:chExt cx="8915130" cy="1152081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9663" y="5277302"/>
              <a:ext cx="3456246" cy="115208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1151" y="5427261"/>
              <a:ext cx="1893642" cy="96646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604" y="5528056"/>
              <a:ext cx="2471016" cy="65057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971354"/>
            <a:ext cx="10515600" cy="1676414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B366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765964"/>
            <a:ext cx="10515600" cy="157268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22/05/2021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67DA39F-C903-4FFD-B425-CA8B494E3432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-6350" y="803409"/>
            <a:ext cx="12192000" cy="1838045"/>
            <a:chOff x="-6350" y="1348346"/>
            <a:chExt cx="12192000" cy="1838045"/>
          </a:xfrm>
        </p:grpSpPr>
        <p:sp>
          <p:nvSpPr>
            <p:cNvPr id="13" name="Rectangle 12"/>
            <p:cNvSpPr/>
            <p:nvPr userDrawn="1"/>
          </p:nvSpPr>
          <p:spPr>
            <a:xfrm>
              <a:off x="-6350" y="1348346"/>
              <a:ext cx="12192000" cy="1838045"/>
            </a:xfrm>
            <a:prstGeom prst="rect">
              <a:avLst/>
            </a:prstGeom>
            <a:solidFill>
              <a:srgbClr val="1B36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9713" y="1657491"/>
              <a:ext cx="2853159" cy="1314820"/>
            </a:xfrm>
            <a:prstGeom prst="rect">
              <a:avLst/>
            </a:prstGeom>
          </p:spPr>
        </p:pic>
        <p:sp>
          <p:nvSpPr>
            <p:cNvPr id="16" name="Title Placeholder 1"/>
            <p:cNvSpPr txBox="1">
              <a:spLocks/>
            </p:cNvSpPr>
            <p:nvPr userDrawn="1"/>
          </p:nvSpPr>
          <p:spPr>
            <a:xfrm>
              <a:off x="3906981" y="1757304"/>
              <a:ext cx="8017164" cy="102012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5400" dirty="0">
                  <a:solidFill>
                    <a:prstClr val="white"/>
                  </a:solidFill>
                </a:rPr>
                <a:t>HE-LHC Design Report 2018</a:t>
              </a:r>
              <a:endParaRPr lang="en-GB" sz="5400" dirty="0">
                <a:solidFill>
                  <a:prstClr val="white"/>
                </a:solidFill>
              </a:endParaRPr>
            </a:p>
          </p:txBody>
        </p:sp>
      </p:grpSp>
    </p:spTree>
    <p:extLst/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986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55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56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pic>
        <p:nvPicPr>
          <p:cNvPr id="57" name="Picture 8" descr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Текст заголовка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9" name="Уровень текста 1…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0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68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69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pic>
        <p:nvPicPr>
          <p:cNvPr id="70" name="Picture 8" descr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Текст заголовка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2" name="Уровень текста 1…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74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44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875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198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9.xml"/><Relationship Id="rId14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2.xml"/><Relationship Id="rId14" Type="http://schemas.openxmlformats.org/officeDocument/2006/relationships/theme" Target="../theme/theme4.xml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5.xml"/><Relationship Id="rId14" Type="http://schemas.openxmlformats.org/officeDocument/2006/relationships/theme" Target="../theme/theme5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Relationship Id="rId3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7.xml"/><Relationship Id="rId6" Type="http://schemas.openxmlformats.org/officeDocument/2006/relationships/slideLayout" Target="../slideLayouts/slideLayout58.xml"/><Relationship Id="rId7" Type="http://schemas.openxmlformats.org/officeDocument/2006/relationships/slideLayout" Target="../slideLayouts/slideLayout59.xml"/><Relationship Id="rId8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6573520"/>
            <a:ext cx="12192000" cy="284480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033590" y="6570972"/>
            <a:ext cx="2158409" cy="297661"/>
          </a:xfrm>
          <a:prstGeom prst="rect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1016000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4128"/>
            <a:ext cx="10515600" cy="1020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7440"/>
            <a:ext cx="10515600" cy="5069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33591" y="6537812"/>
            <a:ext cx="103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6721" y="6530791"/>
            <a:ext cx="1125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11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95916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033590" y="6570972"/>
            <a:ext cx="2158409" cy="297661"/>
          </a:xfrm>
          <a:prstGeom prst="rect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4128"/>
            <a:ext cx="10515600" cy="1020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7440"/>
            <a:ext cx="10515600" cy="5069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33591" y="6537812"/>
            <a:ext cx="103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6721" y="6530791"/>
            <a:ext cx="1125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031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95916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033590" y="6570972"/>
            <a:ext cx="2158409" cy="297661"/>
          </a:xfrm>
          <a:prstGeom prst="rect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4128"/>
            <a:ext cx="10515600" cy="1020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7440"/>
            <a:ext cx="10515600" cy="5069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33591" y="6537812"/>
            <a:ext cx="103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6721" y="6530791"/>
            <a:ext cx="1125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70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6573520"/>
            <a:ext cx="12192000" cy="284480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033590" y="6570972"/>
            <a:ext cx="2158409" cy="297661"/>
          </a:xfrm>
          <a:prstGeom prst="rect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1016000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4128"/>
            <a:ext cx="10515600" cy="1020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7440"/>
            <a:ext cx="10515600" cy="5069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33591" y="6537812"/>
            <a:ext cx="103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6721" y="6530791"/>
            <a:ext cx="1125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0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95916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033590" y="6570972"/>
            <a:ext cx="2158409" cy="297661"/>
          </a:xfrm>
          <a:prstGeom prst="rect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4128"/>
            <a:ext cx="10515600" cy="1020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7440"/>
            <a:ext cx="10515600" cy="5069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33591" y="6537812"/>
            <a:ext cx="103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 Senes - Status of ChDR BPM project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6721" y="6530791"/>
            <a:ext cx="1125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380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e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tiff"/><Relationship Id="rId3" Type="http://schemas.openxmlformats.org/officeDocument/2006/relationships/image" Target="../media/image4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tiff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tiff"/><Relationship Id="rId5" Type="http://schemas.openxmlformats.org/officeDocument/2006/relationships/image" Target="../media/image25.jpeg"/><Relationship Id="rId6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747" y="665082"/>
            <a:ext cx="10522953" cy="1768620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Development of a </a:t>
            </a:r>
            <a:r>
              <a:rPr lang="en-GB" dirty="0" err="1" smtClean="0"/>
              <a:t>ChDR</a:t>
            </a:r>
            <a:r>
              <a:rPr lang="en-GB" dirty="0" smtClean="0"/>
              <a:t> BPM for the AWAKE experiment -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5447" y="3162300"/>
            <a:ext cx="10349144" cy="1189475"/>
          </a:xfrm>
        </p:spPr>
        <p:txBody>
          <a:bodyPr>
            <a:normAutofit/>
          </a:bodyPr>
          <a:lstStyle/>
          <a:p>
            <a:pPr algn="l"/>
            <a:r>
              <a:rPr lang="en-GB" sz="3200" dirty="0" smtClean="0"/>
              <a:t>Eugenio Senes</a:t>
            </a:r>
            <a:r>
              <a:rPr lang="en-GB" sz="3200" dirty="0"/>
              <a:t/>
            </a:r>
            <a:br>
              <a:rPr lang="en-GB" sz="3200" dirty="0"/>
            </a:br>
            <a:r>
              <a:rPr lang="en-GB" sz="2800" dirty="0" smtClean="0"/>
              <a:t>for the BI AWAKE &amp; Cherenkov teams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4692945" y="6460350"/>
            <a:ext cx="2806109" cy="295792"/>
          </a:xfrm>
        </p:spPr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22/05/2021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11066721" y="6530791"/>
            <a:ext cx="1125279" cy="365125"/>
          </a:xfrm>
        </p:spPr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1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424947" y="4049922"/>
            <a:ext cx="7525753" cy="1189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mr-IN" sz="2800" dirty="0" smtClean="0"/>
              <a:t>…</a:t>
            </a:r>
            <a:r>
              <a:rPr lang="en-US" sz="2800" dirty="0" smtClean="0"/>
              <a:t> with many thanks to CLEAR OP for the support ! 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47497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657698" y="3963687"/>
            <a:ext cx="10971662" cy="2504364"/>
            <a:chOff x="382138" y="4080681"/>
            <a:chExt cx="10971662" cy="2504364"/>
          </a:xfrm>
        </p:grpSpPr>
        <p:sp>
          <p:nvSpPr>
            <p:cNvPr id="7" name="Rounded Rectangle 6"/>
            <p:cNvSpPr/>
            <p:nvPr/>
          </p:nvSpPr>
          <p:spPr>
            <a:xfrm>
              <a:off x="382138" y="4080681"/>
              <a:ext cx="10971662" cy="2504364"/>
            </a:xfrm>
            <a:prstGeom prst="round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460307" y="4364729"/>
              <a:ext cx="2317506" cy="1936267"/>
            </a:xfrm>
            <a:prstGeom prst="rect">
              <a:avLst/>
            </a:prstGeom>
            <a:ln w="50800"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 rot="16200000">
              <a:off x="277309" y="5009698"/>
              <a:ext cx="114646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HORN</a:t>
              </a:r>
              <a:br>
                <a:rPr lang="en-US" b="1" dirty="0" smtClean="0"/>
              </a:br>
              <a:r>
                <a:rPr lang="en-US" b="1" dirty="0" smtClean="0"/>
                <a:t>ANTENNA</a:t>
              </a:r>
              <a:endParaRPr lang="en-US" b="1" dirty="0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42715" y="4155132"/>
              <a:ext cx="1921191" cy="2375660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9755657" y="4985035"/>
            <a:ext cx="1510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429±65 </a:t>
            </a:r>
            <a:r>
              <a:rPr lang="en-US" sz="2400" dirty="0" err="1" smtClean="0"/>
              <a:t>pC</a:t>
            </a:r>
            <a:endParaRPr lang="en-US" sz="24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645912" y="1238535"/>
            <a:ext cx="10983447" cy="2504364"/>
            <a:chOff x="382137" y="1238535"/>
            <a:chExt cx="10983447" cy="2504364"/>
          </a:xfrm>
        </p:grpSpPr>
        <p:sp>
          <p:nvSpPr>
            <p:cNvPr id="8" name="Rounded Rectangle 7"/>
            <p:cNvSpPr/>
            <p:nvPr/>
          </p:nvSpPr>
          <p:spPr>
            <a:xfrm>
              <a:off x="382137" y="1238535"/>
              <a:ext cx="10983447" cy="2504364"/>
            </a:xfrm>
            <a:prstGeom prst="roundRect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163494" y="2167551"/>
              <a:ext cx="137409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WAVEGUIDE</a:t>
              </a:r>
              <a:br>
                <a:rPr lang="en-US" b="1" dirty="0" smtClean="0"/>
              </a:br>
              <a:r>
                <a:rPr lang="en-US" b="1" dirty="0" smtClean="0"/>
                <a:t>TRANSITION</a:t>
              </a:r>
              <a:endParaRPr lang="en-US" b="1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0307" y="1325562"/>
              <a:ext cx="2312496" cy="229454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42715" y="1355378"/>
              <a:ext cx="1976731" cy="2326388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9755657" y="2551165"/>
            <a:ext cx="1510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121±15 </a:t>
            </a:r>
            <a:r>
              <a:rPr lang="en-US" sz="2400" dirty="0" err="1" smtClean="0"/>
              <a:t>pC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Horn antenna vs transition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9477024" y="1451765"/>
            <a:ext cx="20676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To get similar </a:t>
            </a:r>
          </a:p>
          <a:p>
            <a:pPr algn="ctr"/>
            <a:r>
              <a:rPr lang="en-US" sz="2400" b="1" dirty="0" smtClean="0"/>
              <a:t>output voltage</a:t>
            </a:r>
            <a:endParaRPr lang="en-US" sz="2400" dirty="0" smtClean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8805" y="1365174"/>
            <a:ext cx="1965995" cy="23165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629" y="4026656"/>
            <a:ext cx="1963171" cy="238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2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2186" y="1196340"/>
            <a:ext cx="10859814" cy="2299649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Different channels </a:t>
            </a:r>
            <a:r>
              <a:rPr lang="en-US" dirty="0" smtClean="0"/>
              <a:t>might present </a:t>
            </a:r>
            <a:r>
              <a:rPr lang="en-US" b="1" dirty="0" smtClean="0"/>
              <a:t>rather large attenuation differences</a:t>
            </a:r>
          </a:p>
          <a:p>
            <a:pPr lvl="1"/>
            <a:r>
              <a:rPr lang="en-US" dirty="0" smtClean="0"/>
              <a:t>Buttons asymmetry</a:t>
            </a:r>
          </a:p>
          <a:p>
            <a:pPr lvl="1"/>
            <a:r>
              <a:rPr lang="en-US" dirty="0" smtClean="0"/>
              <a:t>Transitions asymmetry</a:t>
            </a:r>
          </a:p>
          <a:p>
            <a:pPr lvl="1"/>
            <a:r>
              <a:rPr lang="en-US" dirty="0" smtClean="0"/>
              <a:t>Waveguide length difference</a:t>
            </a:r>
          </a:p>
          <a:p>
            <a:pPr lvl="1"/>
            <a:r>
              <a:rPr lang="en-US" dirty="0" smtClean="0"/>
              <a:t>Unknown assembly tolerances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8" name="Chevron 7"/>
          <p:cNvSpPr/>
          <p:nvPr/>
        </p:nvSpPr>
        <p:spPr>
          <a:xfrm>
            <a:off x="570706" y="1504630"/>
            <a:ext cx="534987" cy="921070"/>
          </a:xfrm>
          <a:prstGeom prst="chevron">
            <a:avLst>
              <a:gd name="adj" fmla="val 59495"/>
            </a:avLst>
          </a:prstGeom>
          <a:solidFill>
            <a:srgbClr val="00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332186" y="3416301"/>
            <a:ext cx="10859814" cy="1851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Reduced dependence on bunch length</a:t>
            </a:r>
          </a:p>
          <a:p>
            <a:pPr lvl="1"/>
            <a:r>
              <a:rPr lang="en-US" dirty="0" smtClean="0"/>
              <a:t>Expected 32% difference in power</a:t>
            </a:r>
          </a:p>
          <a:p>
            <a:pPr lvl="1"/>
            <a:r>
              <a:rPr lang="en-US" dirty="0" smtClean="0"/>
              <a:t>Bunch shape might play a role </a:t>
            </a:r>
          </a:p>
        </p:txBody>
      </p:sp>
      <p:sp>
        <p:nvSpPr>
          <p:cNvPr id="10" name="Chevron 9"/>
          <p:cNvSpPr/>
          <p:nvPr/>
        </p:nvSpPr>
        <p:spPr>
          <a:xfrm>
            <a:off x="570706" y="3610290"/>
            <a:ext cx="534987" cy="921070"/>
          </a:xfrm>
          <a:prstGeom prst="chevron">
            <a:avLst>
              <a:gd name="adj" fmla="val 59495"/>
            </a:avLst>
          </a:prstGeom>
          <a:solidFill>
            <a:srgbClr val="00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332186" y="4906938"/>
            <a:ext cx="10859814" cy="1392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Dramatic signal increase with transitions</a:t>
            </a:r>
          </a:p>
          <a:p>
            <a:pPr lvl="1"/>
            <a:r>
              <a:rPr lang="en-US" dirty="0" smtClean="0"/>
              <a:t>Compared to horn antennas, same signal with factor ~4 charge difference</a:t>
            </a:r>
          </a:p>
          <a:p>
            <a:pPr lvl="1"/>
            <a:r>
              <a:rPr lang="en-US" dirty="0" smtClean="0"/>
              <a:t>Early transition prototype, still reflecting ~40% of the power</a:t>
            </a:r>
          </a:p>
        </p:txBody>
      </p:sp>
      <p:sp>
        <p:nvSpPr>
          <p:cNvPr id="12" name="Chevron 11"/>
          <p:cNvSpPr/>
          <p:nvPr/>
        </p:nvSpPr>
        <p:spPr>
          <a:xfrm>
            <a:off x="570706" y="5069152"/>
            <a:ext cx="534987" cy="921070"/>
          </a:xfrm>
          <a:prstGeom prst="chevron">
            <a:avLst>
              <a:gd name="adj" fmla="val 59495"/>
            </a:avLst>
          </a:prstGeom>
          <a:solidFill>
            <a:srgbClr val="00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99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Transition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0800" y="1498600"/>
            <a:ext cx="6019800" cy="952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Large simulation work done by </a:t>
            </a:r>
            <a:r>
              <a:rPr lang="en-US" b="1" dirty="0" smtClean="0"/>
              <a:t>Collette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9" name="Chevron 8"/>
          <p:cNvSpPr/>
          <p:nvPr/>
        </p:nvSpPr>
        <p:spPr>
          <a:xfrm>
            <a:off x="570706" y="1376363"/>
            <a:ext cx="546894" cy="749300"/>
          </a:xfrm>
          <a:prstGeom prst="chevron">
            <a:avLst>
              <a:gd name="adj" fmla="val 52528"/>
            </a:avLst>
          </a:prstGeom>
          <a:solidFill>
            <a:srgbClr val="00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77400" y="4597400"/>
            <a:ext cx="2223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CST Studio Suite 2020</a:t>
            </a:r>
            <a:endParaRPr lang="en-US" dirty="0"/>
          </a:p>
        </p:txBody>
      </p:sp>
      <p:sp>
        <p:nvSpPr>
          <p:cNvPr id="14" name="Chevron 13"/>
          <p:cNvSpPr/>
          <p:nvPr/>
        </p:nvSpPr>
        <p:spPr>
          <a:xfrm>
            <a:off x="570706" y="2412505"/>
            <a:ext cx="546894" cy="749300"/>
          </a:xfrm>
          <a:prstGeom prst="chevron">
            <a:avLst>
              <a:gd name="adj" fmla="val 52528"/>
            </a:avLst>
          </a:prstGeom>
          <a:solidFill>
            <a:srgbClr val="00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5369" y="3653771"/>
            <a:ext cx="842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Level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28848" y="4115436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CAFF"/>
                </a:solidFill>
              </a:rPr>
              <a:t>0</a:t>
            </a:r>
            <a:endParaRPr lang="en-US" sz="3600" b="1" dirty="0">
              <a:solidFill>
                <a:srgbClr val="00CAFF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844205" y="2197084"/>
            <a:ext cx="6170448" cy="3126889"/>
            <a:chOff x="5844205" y="2197084"/>
            <a:chExt cx="6170448" cy="312688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44205" y="2197084"/>
              <a:ext cx="6170448" cy="3126889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6477000" y="2571734"/>
              <a:ext cx="127000" cy="247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299829" y="4207769"/>
            <a:ext cx="1859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No transition</a:t>
            </a:r>
            <a:endParaRPr lang="en-US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023707" y="4201496"/>
            <a:ext cx="1418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</a:t>
            </a:r>
            <a:r>
              <a:rPr lang="en-US" sz="2400" baseline="-25000" dirty="0" err="1" smtClean="0"/>
              <a:t>tra</a:t>
            </a:r>
            <a:r>
              <a:rPr lang="en-US" sz="2400" dirty="0" smtClean="0"/>
              <a:t> = 53%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628848" y="4815282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CAFF"/>
                </a:solidFill>
              </a:rPr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99829" y="4907615"/>
            <a:ext cx="2191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Single dielectric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023707" y="4901342"/>
            <a:ext cx="1401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</a:t>
            </a:r>
            <a:r>
              <a:rPr lang="en-US" sz="2400" baseline="-25000" dirty="0" err="1" smtClean="0"/>
              <a:t>tra</a:t>
            </a:r>
            <a:r>
              <a:rPr lang="en-US" sz="2400" dirty="0" smtClean="0"/>
              <a:t> = 64%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628848" y="5501506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CAFF"/>
                </a:solidFill>
              </a:rPr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99829" y="5593839"/>
            <a:ext cx="2640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Multiple dielectrics</a:t>
            </a:r>
            <a:endParaRPr lang="en-US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023707" y="5587566"/>
            <a:ext cx="1401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</a:t>
            </a:r>
            <a:r>
              <a:rPr lang="en-US" sz="2400" baseline="-25000" dirty="0" err="1" smtClean="0"/>
              <a:t>tra</a:t>
            </a:r>
            <a:r>
              <a:rPr lang="en-US" sz="2400" dirty="0" smtClean="0"/>
              <a:t> = 99%</a:t>
            </a:r>
            <a:endParaRPr lang="en-US" sz="24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320800" y="2326165"/>
            <a:ext cx="4775200" cy="1250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Just showing worst case</a:t>
            </a:r>
            <a:r>
              <a:rPr lang="en-US" smtClean="0"/>
              <a:t>, details </a:t>
            </a:r>
            <a:r>
              <a:rPr lang="en-US" dirty="0" smtClean="0"/>
              <a:t>in a separate talk of Collette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05694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2186" y="1682429"/>
            <a:ext cx="10859814" cy="186064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 design with waveguide transition is desirable</a:t>
            </a:r>
          </a:p>
          <a:p>
            <a:pPr lvl="1"/>
            <a:r>
              <a:rPr lang="en-US" dirty="0" smtClean="0"/>
              <a:t>Alumina buttons ø6 mm are the preferred choice</a:t>
            </a:r>
          </a:p>
          <a:p>
            <a:pPr lvl="1"/>
            <a:r>
              <a:rPr lang="en-US" dirty="0" smtClean="0"/>
              <a:t>Button + alumina is vacuum tight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8" name="Chevron 7"/>
          <p:cNvSpPr/>
          <p:nvPr/>
        </p:nvSpPr>
        <p:spPr>
          <a:xfrm>
            <a:off x="570706" y="1682430"/>
            <a:ext cx="534987" cy="921070"/>
          </a:xfrm>
          <a:prstGeom prst="chevron">
            <a:avLst>
              <a:gd name="adj" fmla="val 59495"/>
            </a:avLst>
          </a:prstGeom>
          <a:solidFill>
            <a:srgbClr val="00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332186" y="3225909"/>
            <a:ext cx="10859814" cy="1851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Important effort in transition R&amp;D</a:t>
            </a:r>
          </a:p>
          <a:p>
            <a:pPr lvl="1"/>
            <a:r>
              <a:rPr lang="en-US" dirty="0" smtClean="0"/>
              <a:t>Modular design: the transition slides onto the alumina, outside the vacuum</a:t>
            </a:r>
          </a:p>
          <a:p>
            <a:pPr lvl="1"/>
            <a:r>
              <a:rPr lang="en-US" dirty="0" smtClean="0"/>
              <a:t>Large efforts to understand the impact of tolerances</a:t>
            </a:r>
          </a:p>
        </p:txBody>
      </p:sp>
      <p:sp>
        <p:nvSpPr>
          <p:cNvPr id="10" name="Chevron 9"/>
          <p:cNvSpPr/>
          <p:nvPr/>
        </p:nvSpPr>
        <p:spPr>
          <a:xfrm>
            <a:off x="570706" y="3419898"/>
            <a:ext cx="534987" cy="921070"/>
          </a:xfrm>
          <a:prstGeom prst="chevron">
            <a:avLst>
              <a:gd name="adj" fmla="val 59495"/>
            </a:avLst>
          </a:prstGeom>
          <a:solidFill>
            <a:srgbClr val="00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725122">
            <a:off x="9031381" y="1280186"/>
            <a:ext cx="2131721" cy="2087245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332186" y="4838868"/>
            <a:ext cx="10859814" cy="16129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Studies pending</a:t>
            </a:r>
          </a:p>
          <a:p>
            <a:pPr lvl="1"/>
            <a:r>
              <a:rPr lang="en-US" dirty="0" smtClean="0"/>
              <a:t>Possible additional test campaign at CLEAR for stability studies </a:t>
            </a:r>
          </a:p>
        </p:txBody>
      </p:sp>
      <p:sp>
        <p:nvSpPr>
          <p:cNvPr id="14" name="Chevron 13"/>
          <p:cNvSpPr/>
          <p:nvPr/>
        </p:nvSpPr>
        <p:spPr>
          <a:xfrm>
            <a:off x="570706" y="4838869"/>
            <a:ext cx="534987" cy="921070"/>
          </a:xfrm>
          <a:prstGeom prst="chevron">
            <a:avLst>
              <a:gd name="adj" fmla="val 59495"/>
            </a:avLst>
          </a:prstGeom>
          <a:solidFill>
            <a:srgbClr val="00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stCxn id="18" idx="3"/>
          </p:cNvCxnSpPr>
          <p:nvPr/>
        </p:nvCxnSpPr>
        <p:spPr>
          <a:xfrm flipV="1">
            <a:off x="9093200" y="2491954"/>
            <a:ext cx="1141485" cy="5474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706602" y="2854771"/>
            <a:ext cx="138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Brazed collar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BPM project 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4769"/>
            <a:ext cx="12192000" cy="406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5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BPM project 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4769"/>
            <a:ext cx="12192000" cy="40675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3100" y="1043727"/>
            <a:ext cx="368300" cy="40675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4800" y="1043727"/>
            <a:ext cx="393700" cy="3159973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8323268" y="2555292"/>
            <a:ext cx="2831012" cy="288030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 smtClean="0"/>
              <a:t>BPM412346 (</a:t>
            </a:r>
            <a:r>
              <a:rPr lang="en-US" sz="2000" b="1" dirty="0" err="1" smtClean="0"/>
              <a:t>ChDR</a:t>
            </a:r>
            <a:r>
              <a:rPr lang="en-US" sz="2000" b="1" dirty="0" smtClean="0"/>
              <a:t> #1)</a:t>
            </a:r>
          </a:p>
          <a:p>
            <a:pPr marL="228600" lvl="1"/>
            <a:r>
              <a:rPr lang="en-US" sz="1800" dirty="0" err="1" smtClean="0"/>
              <a:t>Beampipe</a:t>
            </a:r>
            <a:r>
              <a:rPr lang="en-US" sz="1800" dirty="0" smtClean="0"/>
              <a:t> resizing done</a:t>
            </a:r>
          </a:p>
          <a:p>
            <a:pPr marL="228600" lvl="1"/>
            <a:r>
              <a:rPr lang="en-US" sz="1800" dirty="0" smtClean="0"/>
              <a:t>Support in manufacturing</a:t>
            </a:r>
            <a:br>
              <a:rPr lang="en-US" sz="1800" dirty="0" smtClean="0"/>
            </a:br>
            <a:r>
              <a:rPr lang="en-US" sz="1800" dirty="0" smtClean="0"/>
              <a:t>(end of June) </a:t>
            </a:r>
          </a:p>
          <a:p>
            <a:pPr marL="228600" lvl="1"/>
            <a:r>
              <a:rPr lang="en-US" sz="1800" dirty="0" smtClean="0"/>
              <a:t>Body installation once tested with buttons</a:t>
            </a:r>
          </a:p>
          <a:p>
            <a:pPr marL="228600" lvl="1"/>
            <a:r>
              <a:rPr lang="en-US" sz="1800" dirty="0" smtClean="0"/>
              <a:t>Buttons final design pending (end of June)</a:t>
            </a:r>
          </a:p>
        </p:txBody>
      </p:sp>
      <p:sp>
        <p:nvSpPr>
          <p:cNvPr id="11" name="Chevron 10"/>
          <p:cNvSpPr/>
          <p:nvPr/>
        </p:nvSpPr>
        <p:spPr>
          <a:xfrm rot="10800000">
            <a:off x="7583338" y="2723188"/>
            <a:ext cx="534987" cy="921070"/>
          </a:xfrm>
          <a:prstGeom prst="chevron">
            <a:avLst>
              <a:gd name="adj" fmla="val 59495"/>
            </a:avLst>
          </a:prstGeom>
          <a:solidFill>
            <a:srgbClr val="00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642382" y="4584264"/>
            <a:ext cx="2711450" cy="161295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 smtClean="0"/>
              <a:t>BPM412352 (</a:t>
            </a:r>
            <a:r>
              <a:rPr lang="en-US" sz="2000" b="1" dirty="0" err="1" smtClean="0"/>
              <a:t>ChDR</a:t>
            </a:r>
            <a:r>
              <a:rPr lang="en-US" sz="2000" b="1" dirty="0" smtClean="0"/>
              <a:t> #2)</a:t>
            </a:r>
          </a:p>
          <a:p>
            <a:pPr marL="228600" lvl="1"/>
            <a:r>
              <a:rPr lang="en-US" sz="1800" dirty="0" smtClean="0"/>
              <a:t>Body installed</a:t>
            </a:r>
            <a:endParaRPr lang="en-US" sz="1800" dirty="0"/>
          </a:p>
          <a:p>
            <a:pPr marL="228600" lvl="1"/>
            <a:r>
              <a:rPr lang="en-US" sz="1800" dirty="0"/>
              <a:t>Buttons final design pending (end of June)</a:t>
            </a:r>
          </a:p>
        </p:txBody>
      </p:sp>
      <p:sp>
        <p:nvSpPr>
          <p:cNvPr id="14" name="Chevron 13"/>
          <p:cNvSpPr/>
          <p:nvPr/>
        </p:nvSpPr>
        <p:spPr>
          <a:xfrm rot="16200000">
            <a:off x="3198397" y="3685512"/>
            <a:ext cx="534987" cy="921070"/>
          </a:xfrm>
          <a:prstGeom prst="chevron">
            <a:avLst>
              <a:gd name="adj" fmla="val 59495"/>
            </a:avLst>
          </a:prstGeom>
          <a:solidFill>
            <a:srgbClr val="00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4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BPM project 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4769"/>
            <a:ext cx="12192000" cy="40675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8700" y="1043727"/>
            <a:ext cx="494100" cy="3058373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251384" y="2489141"/>
            <a:ext cx="3105216" cy="1612959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BPM412351</a:t>
            </a:r>
          </a:p>
          <a:p>
            <a:pPr marL="228600" lvl="1"/>
            <a:r>
              <a:rPr lang="en-US" sz="1800" dirty="0" smtClean="0"/>
              <a:t>Will detect both p</a:t>
            </a:r>
            <a:r>
              <a:rPr lang="en-US" sz="1800" baseline="30000" dirty="0" smtClean="0"/>
              <a:t>+</a:t>
            </a:r>
            <a:r>
              <a:rPr lang="en-US" sz="1800" dirty="0" smtClean="0"/>
              <a:t> and e</a:t>
            </a:r>
            <a:r>
              <a:rPr lang="en-US" sz="1800" baseline="30000" dirty="0" smtClean="0"/>
              <a:t>-</a:t>
            </a:r>
          </a:p>
          <a:p>
            <a:pPr marL="228600" lvl="1"/>
            <a:r>
              <a:rPr lang="en-US" sz="1800" dirty="0" smtClean="0"/>
              <a:t>Discussions pending for signal splitting</a:t>
            </a:r>
          </a:p>
        </p:txBody>
      </p:sp>
      <p:sp>
        <p:nvSpPr>
          <p:cNvPr id="16" name="Chevron 15"/>
          <p:cNvSpPr/>
          <p:nvPr/>
        </p:nvSpPr>
        <p:spPr>
          <a:xfrm rot="10800000">
            <a:off x="4467614" y="2598018"/>
            <a:ext cx="534987" cy="921070"/>
          </a:xfrm>
          <a:prstGeom prst="chevron">
            <a:avLst>
              <a:gd name="adj" fmla="val 59495"/>
            </a:avLst>
          </a:prstGeom>
          <a:solidFill>
            <a:srgbClr val="00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41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 GHz buttons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5270500" cy="106227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 the past the use of high frequency buttons was discussed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E. Senes - Status of </a:t>
            </a:r>
            <a:r>
              <a:rPr lang="en-GB" dirty="0" err="1" smtClean="0"/>
              <a:t>ChDR</a:t>
            </a:r>
            <a:r>
              <a:rPr lang="en-GB" dirty="0" smtClean="0"/>
              <a:t>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17</a:t>
            </a:fld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7031315" y="1457777"/>
            <a:ext cx="4960044" cy="1919054"/>
            <a:chOff x="7031315" y="1457777"/>
            <a:chExt cx="4960044" cy="191905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31315" y="1457777"/>
              <a:ext cx="4960044" cy="190772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0831233" y="2730500"/>
              <a:ext cx="11601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CST studio</a:t>
              </a:r>
            </a:p>
            <a:p>
              <a:r>
                <a:rPr lang="en-US" dirty="0" smtClean="0"/>
                <a:t>M. Wendt</a:t>
              </a:r>
              <a:endParaRPr lang="en-US" dirty="0"/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1013101" y="4975773"/>
            <a:ext cx="6375649" cy="1263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dirty="0" smtClean="0"/>
              <a:t>Mitigate the risk on </a:t>
            </a:r>
            <a:r>
              <a:rPr lang="en-US" dirty="0" err="1" smtClean="0"/>
              <a:t>ChDR</a:t>
            </a:r>
            <a:r>
              <a:rPr lang="en-US" dirty="0" smtClean="0"/>
              <a:t> BPM project</a:t>
            </a:r>
          </a:p>
          <a:p>
            <a:pPr>
              <a:buFontTx/>
              <a:buChar char="-"/>
            </a:pPr>
            <a:r>
              <a:rPr lang="en-US" dirty="0" smtClean="0"/>
              <a:t>Compare the two technologies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  <p:sp>
        <p:nvSpPr>
          <p:cNvPr id="12" name="Chevron 11"/>
          <p:cNvSpPr/>
          <p:nvPr/>
        </p:nvSpPr>
        <p:spPr>
          <a:xfrm>
            <a:off x="331965" y="2446573"/>
            <a:ext cx="468135" cy="537927"/>
          </a:xfrm>
          <a:prstGeom prst="chevron">
            <a:avLst>
              <a:gd name="adj" fmla="val 59495"/>
            </a:avLst>
          </a:prstGeom>
          <a:solidFill>
            <a:srgbClr val="00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52088"/>
          <a:stretch/>
        </p:blipFill>
        <p:spPr>
          <a:xfrm>
            <a:off x="7145148" y="3207069"/>
            <a:ext cx="4846211" cy="3285806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19063" y="3671000"/>
            <a:ext cx="7339144" cy="1178972"/>
            <a:chOff x="222320" y="3529816"/>
            <a:chExt cx="6750001" cy="1178972"/>
          </a:xfrm>
        </p:grpSpPr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949622" y="3631010"/>
              <a:ext cx="6022699" cy="92559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3200" b="1" dirty="0" smtClean="0"/>
                <a:t>This is an alternative, additional R&amp;D project, and not a fallback solution</a:t>
              </a:r>
            </a:p>
          </p:txBody>
        </p:sp>
        <p:sp>
          <p:nvSpPr>
            <p:cNvPr id="19" name="Chevron 18"/>
            <p:cNvSpPr/>
            <p:nvPr/>
          </p:nvSpPr>
          <p:spPr>
            <a:xfrm>
              <a:off x="331965" y="3710299"/>
              <a:ext cx="468135" cy="795507"/>
            </a:xfrm>
            <a:prstGeom prst="chevron">
              <a:avLst>
                <a:gd name="adj" fmla="val 59495"/>
              </a:avLst>
            </a:prstGeom>
            <a:solidFill>
              <a:srgbClr val="00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222320" y="3529816"/>
              <a:ext cx="6750001" cy="1178972"/>
            </a:xfrm>
            <a:prstGeom prst="roundRect">
              <a:avLst/>
            </a:prstGeom>
            <a:noFill/>
            <a:ln w="44450">
              <a:solidFill>
                <a:srgbClr val="00C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013101" y="2433874"/>
            <a:ext cx="6022699" cy="925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CST simulations showed satisfactory performance with respect to </a:t>
            </a:r>
            <a:r>
              <a:rPr lang="en-US" dirty="0" err="1" smtClean="0"/>
              <a:t>ChDR</a:t>
            </a:r>
            <a:r>
              <a:rPr lang="en-US" dirty="0" smtClean="0"/>
              <a:t> BPM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229181" y="5545323"/>
            <a:ext cx="2489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Electrons 100 </a:t>
            </a:r>
            <a:r>
              <a:rPr lang="en-US" dirty="0" err="1" smtClean="0"/>
              <a:t>pC</a:t>
            </a:r>
            <a:r>
              <a:rPr lang="en-US" dirty="0" smtClean="0"/>
              <a:t>, 4 </a:t>
            </a:r>
            <a:r>
              <a:rPr lang="en-US" dirty="0" err="1" smtClean="0"/>
              <a:t>ps-σ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92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 GHz buttons option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E. Senes - Status of </a:t>
            </a:r>
            <a:r>
              <a:rPr lang="en-GB" dirty="0" err="1" smtClean="0"/>
              <a:t>ChDR</a:t>
            </a:r>
            <a:r>
              <a:rPr lang="en-GB" dirty="0" smtClean="0"/>
              <a:t>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13101" y="2779303"/>
            <a:ext cx="9146899" cy="1104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dirty="0" smtClean="0"/>
              <a:t>Valid quote for the buttons for 2 more weeks</a:t>
            </a:r>
          </a:p>
          <a:p>
            <a:pPr>
              <a:buFontTx/>
              <a:buChar char="-"/>
            </a:pPr>
            <a:r>
              <a:rPr lang="en-US" dirty="0" smtClean="0"/>
              <a:t>Body to be designed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013101" y="1309039"/>
            <a:ext cx="7339144" cy="1178972"/>
            <a:chOff x="222320" y="3529816"/>
            <a:chExt cx="6750001" cy="1178972"/>
          </a:xfrm>
        </p:grpSpPr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949622" y="3631010"/>
              <a:ext cx="6022699" cy="92559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3200" b="1" dirty="0" smtClean="0"/>
                <a:t>This is an alternative, additional R&amp;D project, and not a fallback solution</a:t>
              </a:r>
            </a:p>
          </p:txBody>
        </p:sp>
        <p:sp>
          <p:nvSpPr>
            <p:cNvPr id="19" name="Chevron 18"/>
            <p:cNvSpPr/>
            <p:nvPr/>
          </p:nvSpPr>
          <p:spPr>
            <a:xfrm>
              <a:off x="331965" y="3710299"/>
              <a:ext cx="468135" cy="795507"/>
            </a:xfrm>
            <a:prstGeom prst="chevron">
              <a:avLst>
                <a:gd name="adj" fmla="val 59495"/>
              </a:avLst>
            </a:prstGeom>
            <a:solidFill>
              <a:srgbClr val="00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222320" y="3529816"/>
              <a:ext cx="6750001" cy="1178972"/>
            </a:xfrm>
            <a:prstGeom prst="roundRect">
              <a:avLst/>
            </a:prstGeom>
            <a:noFill/>
            <a:ln w="44450">
              <a:solidFill>
                <a:srgbClr val="00C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8140700" y="5791200"/>
            <a:ext cx="952500" cy="405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7823200" y="3322488"/>
            <a:ext cx="4368800" cy="3218307"/>
            <a:chOff x="7823200" y="3130665"/>
            <a:chExt cx="4368800" cy="321830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3200" y="3504172"/>
              <a:ext cx="4368800" cy="2844800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10274299" y="3729459"/>
              <a:ext cx="508001" cy="15113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875369" y="3130665"/>
              <a:ext cx="1499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FF0000"/>
                  </a:solidFill>
                </a:rPr>
                <a:t>ChDR</a:t>
              </a:r>
              <a:r>
                <a:rPr lang="en-US" b="1" dirty="0" smtClean="0">
                  <a:solidFill>
                    <a:srgbClr val="FF0000"/>
                  </a:solidFill>
                </a:rPr>
                <a:t> BPM #1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093200" y="3729459"/>
              <a:ext cx="508001" cy="1511300"/>
            </a:xfrm>
            <a:prstGeom prst="rect">
              <a:avLst/>
            </a:prstGeom>
            <a:noFill/>
            <a:ln w="3810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874955" y="3137687"/>
              <a:ext cx="9444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rgbClr val="00B050"/>
                  </a:solidFill>
                </a:rPr>
                <a:t>HF BPM</a:t>
              </a:r>
              <a:endParaRPr lang="en-US" b="1">
                <a:solidFill>
                  <a:srgbClr val="00B050"/>
                </a:solidFill>
              </a:endParaRPr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>
          <a:xfrm>
            <a:off x="1013101" y="3935765"/>
            <a:ext cx="9146899" cy="2719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Proposal:</a:t>
            </a:r>
          </a:p>
          <a:p>
            <a:pPr>
              <a:buFontTx/>
              <a:buChar char="-"/>
            </a:pPr>
            <a:r>
              <a:rPr lang="en-US" dirty="0" smtClean="0"/>
              <a:t>Procure min 5 buttons and 1 body </a:t>
            </a:r>
          </a:p>
          <a:p>
            <a:pPr>
              <a:buFontTx/>
              <a:buChar char="-"/>
            </a:pPr>
            <a:r>
              <a:rPr lang="en-US" dirty="0" smtClean="0"/>
              <a:t>Install in the other free drift close to fire door</a:t>
            </a:r>
          </a:p>
          <a:p>
            <a:pPr>
              <a:buFontTx/>
              <a:buChar char="-"/>
            </a:pPr>
            <a:r>
              <a:rPr lang="en-US" dirty="0" smtClean="0"/>
              <a:t>Cost in the order </a:t>
            </a:r>
            <a:r>
              <a:rPr lang="en-US" smtClean="0"/>
              <a:t>of </a:t>
            </a:r>
            <a:r>
              <a:rPr lang="en-US" smtClean="0"/>
              <a:t>50kCHF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Minimum 12 months before installation</a:t>
            </a:r>
          </a:p>
        </p:txBody>
      </p:sp>
    </p:spTree>
    <p:extLst>
      <p:ext uri="{BB962C8B-B14F-4D97-AF65-F5344CB8AC3E}">
        <p14:creationId xmlns:p14="http://schemas.microsoft.com/office/powerpoint/2010/main" val="157466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2789872"/>
            <a:ext cx="10515600" cy="102012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Thanks for </a:t>
            </a:r>
            <a:r>
              <a:rPr lang="en-US" sz="5400" smtClean="0"/>
              <a:t>your attention !</a:t>
            </a:r>
            <a:endParaRPr lang="en-US" sz="5400"/>
          </a:p>
        </p:txBody>
      </p:sp>
      <p:sp>
        <p:nvSpPr>
          <p:cNvPr id="10" name="Rectangle 9"/>
          <p:cNvSpPr/>
          <p:nvPr/>
        </p:nvSpPr>
        <p:spPr>
          <a:xfrm>
            <a:off x="9817100" y="6299200"/>
            <a:ext cx="2603500" cy="6731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5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E. Senes - Status of ChDR BPM project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70FBF941-9B92-4E77-9109-DEFDB42BBC0B}"/>
              </a:ext>
            </a:extLst>
          </p:cNvPr>
          <p:cNvSpPr/>
          <p:nvPr/>
        </p:nvSpPr>
        <p:spPr>
          <a:xfrm>
            <a:off x="1372041" y="1213315"/>
            <a:ext cx="86820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</a:rPr>
              <a:t>Outlook on the tests</a:t>
            </a:r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046366EB-0BCC-44D2-9002-795EB0EB4B83}"/>
              </a:ext>
            </a:extLst>
          </p:cNvPr>
          <p:cNvSpPr/>
          <p:nvPr/>
        </p:nvSpPr>
        <p:spPr>
          <a:xfrm>
            <a:off x="1372041" y="1768113"/>
            <a:ext cx="75695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prstClr val="white"/>
                </a:solidFill>
              </a:rPr>
              <a:t>Test of ø6 and ø15 mm buttons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7A74259B-9F92-44B1-B622-066EE9D07C0C}"/>
              </a:ext>
            </a:extLst>
          </p:cNvPr>
          <p:cNvSpPr/>
          <p:nvPr/>
        </p:nvSpPr>
        <p:spPr>
          <a:xfrm>
            <a:off x="1372041" y="2314952"/>
            <a:ext cx="67188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prstClr val="white"/>
                </a:solidFill>
              </a:rPr>
              <a:t>Horn antennas vs waveguide transitions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7766418A-0B26-438E-8C9D-3D0B4EC042C3}"/>
              </a:ext>
            </a:extLst>
          </p:cNvPr>
          <p:cNvSpPr/>
          <p:nvPr/>
        </p:nvSpPr>
        <p:spPr>
          <a:xfrm>
            <a:off x="1372040" y="2867545"/>
            <a:ext cx="93213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</a:rPr>
              <a:t>Waveguide transition tests &amp; status</a:t>
            </a:r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26" name="Овал 25">
            <a:extLst>
              <a:ext uri="{FF2B5EF4-FFF2-40B4-BE49-F238E27FC236}">
                <a16:creationId xmlns="" xmlns:a16="http://schemas.microsoft.com/office/drawing/2014/main" id="{60696A1B-9F12-42DB-AA35-97D3F5DA36B5}"/>
              </a:ext>
            </a:extLst>
          </p:cNvPr>
          <p:cNvSpPr/>
          <p:nvPr/>
        </p:nvSpPr>
        <p:spPr>
          <a:xfrm>
            <a:off x="965842" y="1945709"/>
            <a:ext cx="201652" cy="201652"/>
          </a:xfrm>
          <a:prstGeom prst="ellipse">
            <a:avLst/>
          </a:prstGeom>
          <a:solidFill>
            <a:srgbClr val="20B7F0"/>
          </a:solidFill>
          <a:ln>
            <a:solidFill>
              <a:srgbClr val="20B7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CBDC59EA-23DA-461E-ADFA-5A6045BAC363}"/>
              </a:ext>
            </a:extLst>
          </p:cNvPr>
          <p:cNvSpPr/>
          <p:nvPr/>
        </p:nvSpPr>
        <p:spPr>
          <a:xfrm>
            <a:off x="965842" y="1412612"/>
            <a:ext cx="201652" cy="201652"/>
          </a:xfrm>
          <a:prstGeom prst="ellipse">
            <a:avLst/>
          </a:prstGeom>
          <a:solidFill>
            <a:srgbClr val="20B7F0"/>
          </a:solidFill>
          <a:ln>
            <a:solidFill>
              <a:srgbClr val="20B7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Овал 30">
            <a:extLst>
              <a:ext uri="{FF2B5EF4-FFF2-40B4-BE49-F238E27FC236}">
                <a16:creationId xmlns="" xmlns:a16="http://schemas.microsoft.com/office/drawing/2014/main" id="{E9D07396-4BE6-4ABB-92E2-EFFFD32C0A3A}"/>
              </a:ext>
            </a:extLst>
          </p:cNvPr>
          <p:cNvSpPr/>
          <p:nvPr/>
        </p:nvSpPr>
        <p:spPr>
          <a:xfrm>
            <a:off x="965842" y="2472014"/>
            <a:ext cx="201652" cy="201652"/>
          </a:xfrm>
          <a:prstGeom prst="ellipse">
            <a:avLst/>
          </a:prstGeom>
          <a:solidFill>
            <a:srgbClr val="20B7F0"/>
          </a:solidFill>
          <a:ln>
            <a:solidFill>
              <a:srgbClr val="20B7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="" xmlns:a16="http://schemas.microsoft.com/office/drawing/2014/main" id="{013B960C-5CD7-4107-924E-29EDD3976442}"/>
              </a:ext>
            </a:extLst>
          </p:cNvPr>
          <p:cNvSpPr txBox="1">
            <a:spLocks/>
          </p:cNvSpPr>
          <p:nvPr/>
        </p:nvSpPr>
        <p:spPr>
          <a:xfrm>
            <a:off x="838200" y="-2381"/>
            <a:ext cx="10515600" cy="1020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Outline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="" xmlns:a16="http://schemas.microsoft.com/office/drawing/2014/main" id="{15FB700E-5D79-4315-9C91-3E3DA84695C7}"/>
              </a:ext>
            </a:extLst>
          </p:cNvPr>
          <p:cNvCxnSpPr>
            <a:endCxn id="36" idx="3"/>
          </p:cNvCxnSpPr>
          <p:nvPr/>
        </p:nvCxnSpPr>
        <p:spPr>
          <a:xfrm>
            <a:off x="1080142" y="1233394"/>
            <a:ext cx="2568" cy="3891628"/>
          </a:xfrm>
          <a:prstGeom prst="straightConnector1">
            <a:avLst/>
          </a:prstGeom>
          <a:noFill/>
          <a:ln w="28575">
            <a:solidFill>
              <a:srgbClr val="20B7F0"/>
            </a:solidFill>
            <a:prstDash val="sysDash"/>
            <a:headEnd type="oval"/>
            <a:tailEnd type="triangle" w="lg" len="med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0 w 4147457"/>
                      <a:gd name="connsiteY0" fmla="*/ 2073729 h 4147457"/>
                      <a:gd name="connsiteX1" fmla="*/ 2073729 w 4147457"/>
                      <a:gd name="connsiteY1" fmla="*/ 0 h 4147457"/>
                      <a:gd name="connsiteX2" fmla="*/ 4147458 w 4147457"/>
                      <a:gd name="connsiteY2" fmla="*/ 2073729 h 4147457"/>
                      <a:gd name="connsiteX3" fmla="*/ 2073729 w 4147457"/>
                      <a:gd name="connsiteY3" fmla="*/ 4147458 h 4147457"/>
                      <a:gd name="connsiteX4" fmla="*/ 0 w 4147457"/>
                      <a:gd name="connsiteY4" fmla="*/ 2073729 h 4147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47457" h="4147457" extrusionOk="0">
                        <a:moveTo>
                          <a:pt x="0" y="2073729"/>
                        </a:moveTo>
                        <a:cubicBezTo>
                          <a:pt x="-126251" y="850566"/>
                          <a:pt x="694277" y="87885"/>
                          <a:pt x="2073729" y="0"/>
                        </a:cubicBezTo>
                        <a:cubicBezTo>
                          <a:pt x="3343758" y="26261"/>
                          <a:pt x="3905539" y="936132"/>
                          <a:pt x="4147458" y="2073729"/>
                        </a:cubicBezTo>
                        <a:cubicBezTo>
                          <a:pt x="4020755" y="3342750"/>
                          <a:pt x="3178771" y="4369919"/>
                          <a:pt x="2073729" y="4147458"/>
                        </a:cubicBezTo>
                        <a:cubicBezTo>
                          <a:pt x="879872" y="4120885"/>
                          <a:pt x="60642" y="3247993"/>
                          <a:pt x="0" y="207372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Овал 33">
            <a:extLst>
              <a:ext uri="{FF2B5EF4-FFF2-40B4-BE49-F238E27FC236}">
                <a16:creationId xmlns="" xmlns:a16="http://schemas.microsoft.com/office/drawing/2014/main" id="{15F17001-F7D5-4F56-A259-FF6134B3FF24}"/>
              </a:ext>
            </a:extLst>
          </p:cNvPr>
          <p:cNvSpPr/>
          <p:nvPr/>
        </p:nvSpPr>
        <p:spPr>
          <a:xfrm>
            <a:off x="965842" y="3030776"/>
            <a:ext cx="201652" cy="201652"/>
          </a:xfrm>
          <a:prstGeom prst="ellipse">
            <a:avLst/>
          </a:prstGeom>
          <a:solidFill>
            <a:srgbClr val="20B7F0"/>
          </a:solidFill>
          <a:ln>
            <a:solidFill>
              <a:srgbClr val="20B7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Стрелка: шеврон 35">
            <a:extLst>
              <a:ext uri="{FF2B5EF4-FFF2-40B4-BE49-F238E27FC236}">
                <a16:creationId xmlns="" xmlns:a16="http://schemas.microsoft.com/office/drawing/2014/main" id="{D01D687F-02AC-4B7E-8904-BC9567153F79}"/>
              </a:ext>
            </a:extLst>
          </p:cNvPr>
          <p:cNvSpPr/>
          <p:nvPr/>
        </p:nvSpPr>
        <p:spPr>
          <a:xfrm rot="5400000">
            <a:off x="945650" y="4808730"/>
            <a:ext cx="274120" cy="358464"/>
          </a:xfrm>
          <a:prstGeom prst="chevron">
            <a:avLst>
              <a:gd name="adj" fmla="val 73256"/>
            </a:avLst>
          </a:prstGeom>
          <a:solidFill>
            <a:srgbClr val="20B7F0"/>
          </a:solidFill>
          <a:ln>
            <a:solidFill>
              <a:srgbClr val="20B7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9" name="Прямоугольник 16">
            <a:extLst>
              <a:ext uri="{FF2B5EF4-FFF2-40B4-BE49-F238E27FC236}">
                <a16:creationId xmlns="" xmlns:a16="http://schemas.microsoft.com/office/drawing/2014/main" id="{7A74259B-9F92-44B1-B622-066EE9D07C0C}"/>
              </a:ext>
            </a:extLst>
          </p:cNvPr>
          <p:cNvSpPr/>
          <p:nvPr/>
        </p:nvSpPr>
        <p:spPr>
          <a:xfrm>
            <a:off x="1372041" y="3414384"/>
            <a:ext cx="67188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</a:rPr>
              <a:t>Lessons learned</a:t>
            </a:r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20" name="Овал 33">
            <a:extLst>
              <a:ext uri="{FF2B5EF4-FFF2-40B4-BE49-F238E27FC236}">
                <a16:creationId xmlns="" xmlns:a16="http://schemas.microsoft.com/office/drawing/2014/main" id="{15F17001-F7D5-4F56-A259-FF6134B3FF24}"/>
              </a:ext>
            </a:extLst>
          </p:cNvPr>
          <p:cNvSpPr/>
          <p:nvPr/>
        </p:nvSpPr>
        <p:spPr>
          <a:xfrm>
            <a:off x="965842" y="3589576"/>
            <a:ext cx="201652" cy="201652"/>
          </a:xfrm>
          <a:prstGeom prst="ellipse">
            <a:avLst/>
          </a:prstGeom>
          <a:solidFill>
            <a:srgbClr val="20B7F0"/>
          </a:solidFill>
          <a:ln>
            <a:solidFill>
              <a:srgbClr val="20B7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Прямоугольник 16">
            <a:extLst>
              <a:ext uri="{FF2B5EF4-FFF2-40B4-BE49-F238E27FC236}">
                <a16:creationId xmlns="" xmlns:a16="http://schemas.microsoft.com/office/drawing/2014/main" id="{7A74259B-9F92-44B1-B622-066EE9D07C0C}"/>
              </a:ext>
            </a:extLst>
          </p:cNvPr>
          <p:cNvSpPr/>
          <p:nvPr/>
        </p:nvSpPr>
        <p:spPr>
          <a:xfrm>
            <a:off x="1372041" y="3973184"/>
            <a:ext cx="67188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</a:rPr>
              <a:t>Transition design status</a:t>
            </a:r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22" name="Овал 33">
            <a:extLst>
              <a:ext uri="{FF2B5EF4-FFF2-40B4-BE49-F238E27FC236}">
                <a16:creationId xmlns="" xmlns:a16="http://schemas.microsoft.com/office/drawing/2014/main" id="{15F17001-F7D5-4F56-A259-FF6134B3FF24}"/>
              </a:ext>
            </a:extLst>
          </p:cNvPr>
          <p:cNvSpPr/>
          <p:nvPr/>
        </p:nvSpPr>
        <p:spPr>
          <a:xfrm>
            <a:off x="965842" y="4148376"/>
            <a:ext cx="201652" cy="201652"/>
          </a:xfrm>
          <a:prstGeom prst="ellipse">
            <a:avLst/>
          </a:prstGeom>
          <a:solidFill>
            <a:srgbClr val="20B7F0"/>
          </a:solidFill>
          <a:ln>
            <a:solidFill>
              <a:srgbClr val="20B7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Прямоугольник 16">
            <a:extLst>
              <a:ext uri="{FF2B5EF4-FFF2-40B4-BE49-F238E27FC236}">
                <a16:creationId xmlns="" xmlns:a16="http://schemas.microsoft.com/office/drawing/2014/main" id="{7A74259B-9F92-44B1-B622-066EE9D07C0C}"/>
              </a:ext>
            </a:extLst>
          </p:cNvPr>
          <p:cNvSpPr/>
          <p:nvPr/>
        </p:nvSpPr>
        <p:spPr>
          <a:xfrm>
            <a:off x="1372041" y="4687970"/>
            <a:ext cx="67188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</a:rPr>
              <a:t>Conclusions</a:t>
            </a:r>
            <a:endParaRPr lang="en-US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7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April 2021 test campaign at CLEAR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300" y="1511301"/>
            <a:ext cx="5232400" cy="10033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The initial plan</a:t>
            </a:r>
            <a:br>
              <a:rPr lang="en-US" b="1" dirty="0" smtClean="0"/>
            </a:br>
            <a:r>
              <a:rPr lang="en-US" dirty="0" smtClean="0"/>
              <a:t>Detection in the bunker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0160" y="1400651"/>
            <a:ext cx="5029200" cy="44831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28700" y="2498792"/>
            <a:ext cx="5232400" cy="1003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PRO: short waveguides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CON: inaccessible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9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April 2021 test campaign at CLEAR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300" y="1511301"/>
            <a:ext cx="5232400" cy="10033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The initial plan</a:t>
            </a:r>
            <a:br>
              <a:rPr lang="en-US" b="1" dirty="0" smtClean="0"/>
            </a:br>
            <a:r>
              <a:rPr lang="en-US" dirty="0" smtClean="0"/>
              <a:t>Detection in the bunker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0160" y="1400651"/>
            <a:ext cx="5029200" cy="44831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28700" y="2498792"/>
            <a:ext cx="3365500" cy="1003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PRO: short waveguides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CON: inaccessible</a:t>
            </a:r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003300" y="3678146"/>
            <a:ext cx="5257800" cy="1990791"/>
            <a:chOff x="838200" y="3360646"/>
            <a:chExt cx="5257800" cy="1990791"/>
          </a:xfrm>
        </p:grpSpPr>
        <p:sp>
          <p:nvSpPr>
            <p:cNvPr id="9" name="Content Placeholder 2"/>
            <p:cNvSpPr txBox="1">
              <a:spLocks/>
            </p:cNvSpPr>
            <p:nvPr/>
          </p:nvSpPr>
          <p:spPr>
            <a:xfrm>
              <a:off x="838200" y="3360646"/>
              <a:ext cx="5232400" cy="100330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FontTx/>
                <a:buNone/>
              </a:pPr>
              <a:r>
                <a:rPr lang="en-US" b="1" dirty="0" smtClean="0"/>
                <a:t>Final solution</a:t>
              </a:r>
              <a:br>
                <a:rPr lang="en-US" b="1" dirty="0" smtClean="0"/>
              </a:br>
              <a:r>
                <a:rPr lang="en-US" dirty="0" smtClean="0"/>
                <a:t>Detection in the klystron gallery</a:t>
              </a:r>
              <a:endParaRPr lang="en-US" dirty="0"/>
            </a:p>
          </p:txBody>
        </p:sp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863600" y="4348137"/>
              <a:ext cx="5232400" cy="100330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FontTx/>
                <a:buNone/>
              </a:pPr>
              <a:r>
                <a:rPr lang="en-US" sz="2400" b="1" dirty="0" smtClean="0">
                  <a:solidFill>
                    <a:srgbClr val="00B050"/>
                  </a:solidFill>
                </a:rPr>
                <a:t>PRO: accessible, </a:t>
              </a:r>
              <a:r>
                <a:rPr lang="en-US" sz="2400" b="1" dirty="0" err="1" smtClean="0">
                  <a:solidFill>
                    <a:srgbClr val="00B050"/>
                  </a:solidFill>
                </a:rPr>
                <a:t>troubleshootable</a:t>
              </a:r>
              <a:endParaRPr lang="en-US" sz="2400" b="1" dirty="0" smtClean="0">
                <a:solidFill>
                  <a:srgbClr val="00B050"/>
                </a:solidFill>
              </a:endParaRP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FontTx/>
                <a:buNone/>
              </a:pPr>
              <a:r>
                <a:rPr lang="en-US" sz="2400" b="1" dirty="0" smtClean="0">
                  <a:solidFill>
                    <a:srgbClr val="FF0000"/>
                  </a:solidFill>
                </a:rPr>
                <a:t>CON: &gt;10 dB attenuation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 rot="1390818">
            <a:off x="838711" y="2368950"/>
            <a:ext cx="3987800" cy="1106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0618716">
            <a:off x="773099" y="2388012"/>
            <a:ext cx="3987800" cy="1106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733260" y="1765982"/>
            <a:ext cx="2767578" cy="1673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Too difficult to access and fix </a:t>
            </a:r>
            <a:r>
              <a:rPr lang="mr-IN" sz="2400" b="1" dirty="0" smtClean="0">
                <a:solidFill>
                  <a:srgbClr val="FF0000"/>
                </a:solidFill>
              </a:rPr>
              <a:t>…</a:t>
            </a:r>
            <a:r>
              <a:rPr lang="en-US" sz="2400" b="1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Needed a lot of fixing </a:t>
            </a:r>
            <a:r>
              <a:rPr lang="mr-IN" sz="2400" b="1" dirty="0" smtClean="0">
                <a:solidFill>
                  <a:srgbClr val="FF0000"/>
                </a:solidFill>
              </a:rPr>
              <a:t>…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2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scheme: horns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7" name="Content Placeholder 2"/>
          <p:cNvSpPr>
            <a:spLocks noGrp="1"/>
          </p:cNvSpPr>
          <p:nvPr>
            <p:ph idx="1"/>
          </p:nvPr>
        </p:nvSpPr>
        <p:spPr>
          <a:xfrm>
            <a:off x="7401143" y="1409308"/>
            <a:ext cx="4876098" cy="60652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Detection with horn antennas</a:t>
            </a:r>
            <a:endParaRPr lang="en-US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326528" y="1177750"/>
            <a:ext cx="7100738" cy="5115583"/>
            <a:chOff x="326528" y="1063450"/>
            <a:chExt cx="7100738" cy="5115583"/>
          </a:xfrm>
        </p:grpSpPr>
        <p:sp>
          <p:nvSpPr>
            <p:cNvPr id="50" name="Rectangle 49"/>
            <p:cNvSpPr/>
            <p:nvPr/>
          </p:nvSpPr>
          <p:spPr>
            <a:xfrm rot="5400000">
              <a:off x="1925045" y="-503272"/>
              <a:ext cx="2507493" cy="57045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71125" y="4450978"/>
              <a:ext cx="1593124" cy="914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OSCILLOSCOPE</a:t>
              </a:r>
              <a:endParaRPr lang="en-US" dirty="0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4176996" y="4289410"/>
              <a:ext cx="2081746" cy="1249048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2613310" y="4283653"/>
              <a:ext cx="2092648" cy="1249049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3165850" y="5492899"/>
              <a:ext cx="10214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28 dB </a:t>
              </a:r>
            </a:p>
            <a:p>
              <a:pPr algn="ctr"/>
              <a:r>
                <a:rPr lang="en-US" dirty="0" smtClean="0"/>
                <a:t>500 MHz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409592" y="5532702"/>
              <a:ext cx="15776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Schottky</a:t>
              </a:r>
              <a:r>
                <a:rPr lang="en-US" dirty="0" smtClean="0"/>
                <a:t> diode</a:t>
              </a:r>
              <a:br>
                <a:rPr lang="en-US" dirty="0" smtClean="0"/>
              </a:br>
              <a:r>
                <a:rPr lang="en-US" dirty="0" smtClean="0"/>
                <a:t>zero-bias</a:t>
              </a: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2648" y="1456098"/>
              <a:ext cx="2130440" cy="127826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1353600" y="5492899"/>
              <a:ext cx="10445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Tektronix</a:t>
              </a:r>
            </a:p>
            <a:p>
              <a:pPr algn="ctr"/>
              <a:r>
                <a:rPr lang="en-US" dirty="0" smtClean="0"/>
                <a:t>6 GHz</a:t>
              </a: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020185" y="1456098"/>
              <a:ext cx="1593124" cy="127826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49309" y="2827605"/>
              <a:ext cx="1481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ø6mm button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037187" y="2757678"/>
              <a:ext cx="9593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Horn</a:t>
              </a:r>
              <a:br>
                <a:rPr lang="en-US" dirty="0" smtClean="0"/>
              </a:br>
              <a:r>
                <a:rPr lang="en-US" dirty="0" smtClean="0"/>
                <a:t>antenna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546314" y="2736739"/>
              <a:ext cx="14638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f</a:t>
              </a:r>
              <a:r>
                <a:rPr lang="en-US" baseline="-25000" dirty="0" smtClean="0"/>
                <a:t>0</a:t>
              </a:r>
              <a:r>
                <a:rPr lang="en-US" dirty="0" smtClean="0"/>
                <a:t> 29.986 GHz</a:t>
              </a:r>
              <a:br>
                <a:rPr lang="en-US" dirty="0" smtClean="0"/>
              </a:br>
              <a:r>
                <a:rPr lang="en-US" dirty="0" smtClean="0"/>
                <a:t>BW 300 MHz 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45963" y="2015836"/>
              <a:ext cx="1467346" cy="16635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 rot="1153321">
              <a:off x="721066" y="1278115"/>
              <a:ext cx="533005" cy="1503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538667" y="1409308"/>
              <a:ext cx="607296" cy="1316212"/>
            </a:xfrm>
            <a:prstGeom prst="straightConnector1">
              <a:avLst/>
            </a:prstGeom>
            <a:ln w="34925">
              <a:solidFill>
                <a:srgbClr val="22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 rot="17695932">
              <a:off x="245074" y="1910565"/>
              <a:ext cx="765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/>
                <a:t>BEAM</a:t>
              </a:r>
              <a:endParaRPr lang="en-US" b="1"/>
            </a:p>
          </p:txBody>
        </p:sp>
        <p:cxnSp>
          <p:nvCxnSpPr>
            <p:cNvPr id="47" name="Straight Connector 46"/>
            <p:cNvCxnSpPr/>
            <p:nvPr/>
          </p:nvCxnSpPr>
          <p:spPr>
            <a:xfrm flipH="1">
              <a:off x="6163794" y="2062524"/>
              <a:ext cx="0" cy="288000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6199815" y="3172713"/>
              <a:ext cx="122745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Waveguide</a:t>
              </a:r>
              <a:br>
                <a:rPr lang="en-US" dirty="0" smtClean="0"/>
              </a:br>
              <a:r>
                <a:rPr lang="en-US" dirty="0" smtClean="0"/>
                <a:t>network</a:t>
              </a:r>
            </a:p>
            <a:p>
              <a:pPr algn="ctr"/>
              <a:r>
                <a:rPr lang="en-US" dirty="0" smtClean="0"/>
                <a:t>15m</a:t>
              </a:r>
              <a:br>
                <a:rPr lang="en-US" dirty="0" smtClean="0"/>
              </a:br>
              <a:r>
                <a:rPr lang="en-US" dirty="0" smtClean="0"/>
                <a:t>10 dB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072424" y="1063450"/>
              <a:ext cx="9861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/>
                <a:t>BUNKER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3659633" y="1792321"/>
              <a:ext cx="607852" cy="297285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3676566" y="2085533"/>
              <a:ext cx="607852" cy="346203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Arc 9"/>
            <p:cNvSpPr/>
            <p:nvPr/>
          </p:nvSpPr>
          <p:spPr>
            <a:xfrm rot="2663822">
              <a:off x="2167917" y="1792826"/>
              <a:ext cx="627588" cy="631213"/>
            </a:xfrm>
            <a:prstGeom prst="arc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Arc 45"/>
            <p:cNvSpPr/>
            <p:nvPr/>
          </p:nvSpPr>
          <p:spPr>
            <a:xfrm rot="2663822">
              <a:off x="2090709" y="1670533"/>
              <a:ext cx="914400" cy="914400"/>
            </a:xfrm>
            <a:prstGeom prst="arc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Arc 48"/>
            <p:cNvSpPr/>
            <p:nvPr/>
          </p:nvSpPr>
          <p:spPr>
            <a:xfrm rot="2663822">
              <a:off x="1823976" y="1443773"/>
              <a:ext cx="1407413" cy="1481233"/>
            </a:xfrm>
            <a:prstGeom prst="arc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7442791" y="1948941"/>
            <a:ext cx="5232400" cy="1358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PRO: </a:t>
            </a:r>
            <a:r>
              <a:rPr lang="en-US" sz="2400" b="1" dirty="0">
                <a:solidFill>
                  <a:srgbClr val="00B050"/>
                </a:solidFill>
              </a:rPr>
              <a:t>	</a:t>
            </a:r>
            <a:r>
              <a:rPr lang="en-US" sz="2400" b="1" dirty="0" smtClean="0">
                <a:solidFill>
                  <a:srgbClr val="00B050"/>
                </a:solidFill>
              </a:rPr>
              <a:t>- Simple(r)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CON:	- </a:t>
            </a:r>
            <a:r>
              <a:rPr lang="en-US" sz="2400" b="1" dirty="0">
                <a:solidFill>
                  <a:srgbClr val="FF0000"/>
                </a:solidFill>
              </a:rPr>
              <a:t>H</a:t>
            </a:r>
            <a:r>
              <a:rPr lang="en-US" sz="2400" b="1" dirty="0" smtClean="0">
                <a:solidFill>
                  <a:srgbClr val="FF0000"/>
                </a:solidFill>
              </a:rPr>
              <a:t>ard to align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>
                <a:solidFill>
                  <a:srgbClr val="FF0000"/>
                </a:solidFill>
              </a:rPr>
              <a:t>	</a:t>
            </a:r>
            <a:r>
              <a:rPr lang="en-US" sz="2400" b="1" dirty="0" smtClean="0">
                <a:solidFill>
                  <a:srgbClr val="FF0000"/>
                </a:solidFill>
              </a:rPr>
              <a:t>- Requires RF shielding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01142" y="3419435"/>
            <a:ext cx="4627225" cy="308464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7036" y="5111209"/>
            <a:ext cx="2135736" cy="1702673"/>
          </a:xfrm>
          <a:prstGeom prst="rect">
            <a:avLst/>
          </a:prstGeom>
          <a:ln w="50800">
            <a:solidFill>
              <a:srgbClr val="FF0000"/>
            </a:solidFill>
          </a:ln>
        </p:spPr>
      </p:pic>
      <p:cxnSp>
        <p:nvCxnSpPr>
          <p:cNvPr id="53" name="Straight Arrow Connector 52"/>
          <p:cNvCxnSpPr/>
          <p:nvPr/>
        </p:nvCxnSpPr>
        <p:spPr>
          <a:xfrm flipV="1">
            <a:off x="9193147" y="4646179"/>
            <a:ext cx="646045" cy="439631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72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5003800" cy="5575300"/>
          </a:xfrm>
        </p:spPr>
        <p:txBody>
          <a:bodyPr>
            <a:normAutofit/>
          </a:bodyPr>
          <a:lstStyle/>
          <a:p>
            <a:r>
              <a:rPr lang="en-US" dirty="0" smtClean="0"/>
              <a:t>Both ø6 and ø15 mm radiators were tested</a:t>
            </a:r>
          </a:p>
          <a:p>
            <a:r>
              <a:rPr lang="en-US" dirty="0" smtClean="0"/>
              <a:t>Mostly charge 80-140 </a:t>
            </a:r>
            <a:r>
              <a:rPr lang="en-US" dirty="0" err="1" smtClean="0"/>
              <a:t>pC</a:t>
            </a:r>
            <a:endParaRPr lang="en-US" dirty="0" smtClean="0"/>
          </a:p>
          <a:p>
            <a:r>
              <a:rPr lang="en-US" dirty="0" smtClean="0"/>
              <a:t>Different bunch lengths </a:t>
            </a:r>
          </a:p>
          <a:p>
            <a:r>
              <a:rPr lang="en-US" dirty="0" smtClean="0"/>
              <a:t>Very different attenuations from the two buttons</a:t>
            </a:r>
          </a:p>
          <a:p>
            <a:pPr lvl="1"/>
            <a:r>
              <a:rPr lang="en-US" dirty="0" smtClean="0"/>
              <a:t>0.3 dB difference @30GHz in WG</a:t>
            </a:r>
          </a:p>
          <a:p>
            <a:pPr lvl="1"/>
            <a:r>
              <a:rPr lang="en-US" dirty="0" smtClean="0"/>
              <a:t>Buttons, transitions 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r>
              <a:rPr lang="en-US" dirty="0" smtClean="0"/>
              <a:t>Diodes </a:t>
            </a:r>
            <a:r>
              <a:rPr lang="mr-IN" dirty="0" smtClean="0"/>
              <a:t>…</a:t>
            </a:r>
            <a:endParaRPr lang="en-US" dirty="0" smtClean="0"/>
          </a:p>
          <a:p>
            <a:r>
              <a:rPr lang="en-US" dirty="0" smtClean="0"/>
              <a:t>A ’sweet spot’ in the configuration exists </a:t>
            </a:r>
            <a:r>
              <a:rPr lang="mr-IN" dirty="0" smtClean="0"/>
              <a:t>…</a:t>
            </a:r>
            <a:r>
              <a:rPr lang="en-US" dirty="0" smtClean="0"/>
              <a:t> however charge drift is also a problem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647290" y="5245603"/>
            <a:ext cx="2267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Response after charge</a:t>
            </a:r>
          </a:p>
          <a:p>
            <a:r>
              <a:rPr lang="en-US" dirty="0" smtClean="0"/>
              <a:t>compensation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130600" y="1092822"/>
            <a:ext cx="1172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σ</a:t>
            </a:r>
            <a:r>
              <a:rPr lang="en-US" dirty="0" smtClean="0"/>
              <a:t> = 3.8 </a:t>
            </a:r>
            <a:r>
              <a:rPr lang="en-US" dirty="0" err="1" smtClean="0"/>
              <a:t>ps</a:t>
            </a:r>
            <a:endParaRPr lang="en-US" dirty="0" smtClean="0"/>
          </a:p>
          <a:p>
            <a:pPr algn="ctr"/>
            <a:r>
              <a:rPr lang="en-US" dirty="0" smtClean="0"/>
              <a:t>143 ± 2 </a:t>
            </a:r>
            <a:r>
              <a:rPr lang="en-US" dirty="0" err="1" smtClean="0"/>
              <a:t>pC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67989" y="3977675"/>
            <a:ext cx="1225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~3 dB total</a:t>
            </a:r>
            <a:endParaRPr lang="en-US" b="1"/>
          </a:p>
        </p:txBody>
      </p:sp>
      <p:cxnSp>
        <p:nvCxnSpPr>
          <p:cNvPr id="15" name="Straight Connector 14"/>
          <p:cNvCxnSpPr/>
          <p:nvPr/>
        </p:nvCxnSpPr>
        <p:spPr>
          <a:xfrm>
            <a:off x="723900" y="3187700"/>
            <a:ext cx="0" cy="181610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7880" y="179544"/>
            <a:ext cx="2400300" cy="300815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7880" y="3369625"/>
            <a:ext cx="2400300" cy="30081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8934" y="1852641"/>
            <a:ext cx="2755900" cy="327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1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/>
          <p:cNvSpPr/>
          <p:nvPr/>
        </p:nvSpPr>
        <p:spPr>
          <a:xfrm rot="16200000">
            <a:off x="616116" y="1771330"/>
            <a:ext cx="1877840" cy="5839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18753494">
            <a:off x="7180673" y="488347"/>
            <a:ext cx="3847176" cy="6586215"/>
          </a:xfrm>
          <a:prstGeom prst="ellipse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rot="2801267">
            <a:off x="1165457" y="532834"/>
            <a:ext cx="3847176" cy="6586215"/>
          </a:xfrm>
          <a:prstGeom prst="ellipse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long and short bunches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0000" y="1106661"/>
            <a:ext cx="2843600" cy="3429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8748" y="1106661"/>
            <a:ext cx="2926752" cy="3429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9824" y="1399851"/>
            <a:ext cx="18029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SHORT BUNCH </a:t>
            </a:r>
          </a:p>
          <a:p>
            <a:pPr algn="ctr"/>
            <a:r>
              <a:rPr lang="en-US" sz="2000" b="1" dirty="0" smtClean="0"/>
              <a:t>RESPONSE</a:t>
            </a:r>
            <a:endParaRPr lang="en-US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041400" y="2027529"/>
            <a:ext cx="1084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σ</a:t>
            </a:r>
            <a:r>
              <a:rPr lang="en-US" dirty="0" smtClean="0"/>
              <a:t> = 1.1 </a:t>
            </a:r>
            <a:r>
              <a:rPr lang="en-US" dirty="0" err="1" smtClean="0"/>
              <a:t>ps</a:t>
            </a:r>
            <a:endParaRPr lang="en-US" dirty="0" smtClean="0"/>
          </a:p>
          <a:p>
            <a:pPr algn="ctr"/>
            <a:r>
              <a:rPr lang="en-US" dirty="0" smtClean="0"/>
              <a:t>81 ± 3 </a:t>
            </a:r>
            <a:r>
              <a:rPr lang="en-US" dirty="0" err="1" smtClean="0"/>
              <a:t>pC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475844" y="1384462"/>
            <a:ext cx="117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Raw signal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830487" y="1383476"/>
            <a:ext cx="117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Raw signal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286740" y="5500628"/>
            <a:ext cx="33475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mm buttons.</a:t>
            </a:r>
          </a:p>
          <a:p>
            <a:r>
              <a:rPr lang="en-US" dirty="0" smtClean="0"/>
              <a:t>Expectation for Gaussian bunches</a:t>
            </a:r>
          </a:p>
          <a:p>
            <a:r>
              <a:rPr lang="en-US" dirty="0" smtClean="0"/>
              <a:t>- 32% signal for long bunch</a:t>
            </a:r>
          </a:p>
        </p:txBody>
      </p:sp>
      <p:sp>
        <p:nvSpPr>
          <p:cNvPr id="28" name="Oval 27"/>
          <p:cNvSpPr/>
          <p:nvPr/>
        </p:nvSpPr>
        <p:spPr>
          <a:xfrm rot="16200000">
            <a:off x="10299101" y="721170"/>
            <a:ext cx="624820" cy="26342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9735626" y="1399851"/>
            <a:ext cx="1687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LONG BUNCH </a:t>
            </a:r>
          </a:p>
          <a:p>
            <a:pPr algn="ctr"/>
            <a:r>
              <a:rPr lang="en-US" sz="2000" b="1" dirty="0" smtClean="0"/>
              <a:t>RESPONSE</a:t>
            </a:r>
            <a:endParaRPr lang="en-US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0054963" y="2027529"/>
            <a:ext cx="1084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σ</a:t>
            </a:r>
            <a:r>
              <a:rPr lang="en-US" dirty="0" smtClean="0"/>
              <a:t> = 4.8 </a:t>
            </a:r>
            <a:r>
              <a:rPr lang="en-US" dirty="0" err="1" smtClean="0"/>
              <a:t>ps</a:t>
            </a:r>
            <a:endParaRPr lang="en-US" dirty="0" smtClean="0"/>
          </a:p>
          <a:p>
            <a:pPr algn="ctr"/>
            <a:r>
              <a:rPr lang="en-US" dirty="0" smtClean="0"/>
              <a:t>89 ± 3 </a:t>
            </a:r>
            <a:r>
              <a:rPr lang="en-US" dirty="0" err="1" smtClean="0"/>
              <a:t>pC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698" y="3141403"/>
            <a:ext cx="2745050" cy="34221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20197" y="3105505"/>
            <a:ext cx="2808428" cy="342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8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scheme: transitions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8</a:t>
            </a:fld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326528" y="1177750"/>
            <a:ext cx="7098186" cy="5115583"/>
            <a:chOff x="326528" y="1063450"/>
            <a:chExt cx="7098186" cy="5115583"/>
          </a:xfrm>
        </p:grpSpPr>
        <p:sp>
          <p:nvSpPr>
            <p:cNvPr id="30" name="Rectangle 29"/>
            <p:cNvSpPr/>
            <p:nvPr/>
          </p:nvSpPr>
          <p:spPr>
            <a:xfrm rot="5400000">
              <a:off x="1925045" y="-503272"/>
              <a:ext cx="2507493" cy="57045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71125" y="4450978"/>
              <a:ext cx="1593124" cy="914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OSCILLOSCOPE</a:t>
              </a:r>
              <a:endParaRPr lang="en-US" dirty="0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4176996" y="4289410"/>
              <a:ext cx="2081746" cy="1249048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2613310" y="4283653"/>
              <a:ext cx="2092648" cy="1249049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3165850" y="5492899"/>
              <a:ext cx="10214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28 dB </a:t>
              </a:r>
            </a:p>
            <a:p>
              <a:pPr algn="ctr"/>
              <a:r>
                <a:rPr lang="en-US" dirty="0" smtClean="0"/>
                <a:t>500 MHz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409592" y="5532702"/>
              <a:ext cx="15776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Schottky</a:t>
              </a:r>
              <a:r>
                <a:rPr lang="en-US" dirty="0" smtClean="0"/>
                <a:t> diode</a:t>
              </a:r>
              <a:br>
                <a:rPr lang="en-US" dirty="0" smtClean="0"/>
              </a:br>
              <a:r>
                <a:rPr lang="en-US" dirty="0" smtClean="0"/>
                <a:t>zero-bias</a:t>
              </a: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2648" y="1456098"/>
              <a:ext cx="2130440" cy="127826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1353600" y="5492899"/>
              <a:ext cx="10445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Tektronix</a:t>
              </a:r>
            </a:p>
            <a:p>
              <a:pPr algn="ctr"/>
              <a:r>
                <a:rPr lang="en-US" dirty="0" smtClean="0"/>
                <a:t>6 GHz</a:t>
              </a: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020185" y="1456098"/>
              <a:ext cx="1593124" cy="127826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613309" y="1753848"/>
              <a:ext cx="1718848" cy="65207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49309" y="2827605"/>
              <a:ext cx="1481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ø6mm button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701582" y="2757678"/>
              <a:ext cx="16305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Transition</a:t>
              </a:r>
              <a:br>
                <a:rPr lang="en-US" dirty="0" smtClean="0"/>
              </a:br>
              <a:r>
                <a:rPr lang="en-US" dirty="0" smtClean="0"/>
                <a:t>ø6 mm </a:t>
              </a:r>
              <a:r>
                <a:rPr lang="mr-IN" dirty="0" smtClean="0"/>
                <a:t>–</a:t>
              </a:r>
              <a:r>
                <a:rPr lang="en-US" dirty="0" smtClean="0"/>
                <a:t> WR28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546314" y="2736739"/>
              <a:ext cx="14638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f</a:t>
              </a:r>
              <a:r>
                <a:rPr lang="en-US" baseline="-25000" dirty="0" smtClean="0"/>
                <a:t>0</a:t>
              </a:r>
              <a:r>
                <a:rPr lang="en-US" dirty="0" smtClean="0"/>
                <a:t> 29.986 GHz</a:t>
              </a:r>
              <a:br>
                <a:rPr lang="en-US" dirty="0" smtClean="0"/>
              </a:br>
              <a:r>
                <a:rPr lang="en-US" dirty="0" smtClean="0"/>
                <a:t>BW 300 MHz 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45963" y="2015836"/>
              <a:ext cx="3186194" cy="16732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 rot="1153321">
              <a:off x="721066" y="1278115"/>
              <a:ext cx="533005" cy="1503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538667" y="1409308"/>
              <a:ext cx="607296" cy="1316212"/>
            </a:xfrm>
            <a:prstGeom prst="straightConnector1">
              <a:avLst/>
            </a:prstGeom>
            <a:ln w="34925">
              <a:solidFill>
                <a:srgbClr val="22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 rot="17695932">
              <a:off x="245074" y="1910565"/>
              <a:ext cx="765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/>
                <a:t>BEAM</a:t>
              </a:r>
              <a:endParaRPr lang="en-US" b="1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062799" y="1879012"/>
              <a:ext cx="269357" cy="143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062799" y="2182189"/>
              <a:ext cx="269357" cy="143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7" name="Straight Connector 46"/>
            <p:cNvCxnSpPr/>
            <p:nvPr/>
          </p:nvCxnSpPr>
          <p:spPr>
            <a:xfrm flipH="1">
              <a:off x="6163794" y="2062524"/>
              <a:ext cx="0" cy="288000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6197263" y="2421973"/>
              <a:ext cx="122745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Waveguide</a:t>
              </a:r>
              <a:br>
                <a:rPr lang="en-US" dirty="0" smtClean="0"/>
              </a:br>
              <a:r>
                <a:rPr lang="en-US" dirty="0" smtClean="0"/>
                <a:t>network</a:t>
              </a:r>
            </a:p>
            <a:p>
              <a:pPr algn="ctr"/>
              <a:r>
                <a:rPr lang="en-US" dirty="0" smtClean="0"/>
                <a:t>15m</a:t>
              </a:r>
            </a:p>
            <a:p>
              <a:pPr algn="ctr"/>
              <a:r>
                <a:rPr lang="en-US" dirty="0" smtClean="0"/>
                <a:t>10 dB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072424" y="1063450"/>
              <a:ext cx="9861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/>
                <a:t>BUNKER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78972" y="3640558"/>
            <a:ext cx="2133850" cy="2128693"/>
          </a:xfrm>
          <a:prstGeom prst="rect">
            <a:avLst/>
          </a:prstGeom>
        </p:spPr>
      </p:pic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7401143" y="1409308"/>
            <a:ext cx="4876098" cy="60652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Detection with transitions</a:t>
            </a:r>
            <a:endParaRPr lang="en-US" dirty="0" smtClean="0"/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7442791" y="1948940"/>
            <a:ext cx="5232400" cy="1768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PRO: </a:t>
            </a:r>
            <a:r>
              <a:rPr lang="en-US" sz="2400" b="1" dirty="0">
                <a:solidFill>
                  <a:srgbClr val="00B050"/>
                </a:solidFill>
              </a:rPr>
              <a:t>	</a:t>
            </a:r>
            <a:r>
              <a:rPr lang="en-US" sz="2400" b="1" dirty="0" smtClean="0">
                <a:solidFill>
                  <a:srgbClr val="00B050"/>
                </a:solidFill>
              </a:rPr>
              <a:t>- Intrinsically shielded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>
                <a:solidFill>
                  <a:srgbClr val="00B050"/>
                </a:solidFill>
              </a:rPr>
              <a:t>	</a:t>
            </a:r>
            <a:r>
              <a:rPr lang="en-US" sz="2400" b="1" dirty="0" smtClean="0">
                <a:solidFill>
                  <a:srgbClr val="00B050"/>
                </a:solidFill>
              </a:rPr>
              <a:t>- Couples larger signal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CON:	- Custom part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chemeClr val="accent4"/>
                </a:solidFill>
              </a:rPr>
              <a:t>	- Early prototype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40306" y="5776273"/>
            <a:ext cx="22111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Alumina-loaded </a:t>
            </a:r>
            <a:r>
              <a:rPr lang="en-US" sz="1600" smtClean="0"/>
              <a:t>circular </a:t>
            </a:r>
            <a:br>
              <a:rPr lang="en-US" sz="1600" smtClean="0"/>
            </a:br>
            <a:r>
              <a:rPr lang="en-US" sz="1600" smtClean="0"/>
              <a:t>waveguide ø6 mm </a:t>
            </a:r>
            <a:br>
              <a:rPr lang="en-US" sz="1600" smtClean="0"/>
            </a:br>
            <a:r>
              <a:rPr lang="en-US" sz="1600" smtClean="0"/>
              <a:t>to </a:t>
            </a:r>
            <a:r>
              <a:rPr lang="en-US" sz="1600" dirty="0" smtClean="0"/>
              <a:t>WR </a:t>
            </a:r>
            <a:r>
              <a:rPr lang="en-US" sz="1600" smtClean="0"/>
              <a:t>28 transition</a:t>
            </a:r>
            <a:endParaRPr lang="en-US" sz="160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8981" y="3802939"/>
            <a:ext cx="3203464" cy="2739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8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7000"/>
            <a:ext cx="5003800" cy="3022600"/>
          </a:xfrm>
        </p:spPr>
        <p:txBody>
          <a:bodyPr>
            <a:normAutofit/>
          </a:bodyPr>
          <a:lstStyle/>
          <a:p>
            <a:r>
              <a:rPr lang="en-US" dirty="0" smtClean="0"/>
              <a:t>Transition available only for  radiators ø6 mm</a:t>
            </a:r>
          </a:p>
          <a:p>
            <a:r>
              <a:rPr lang="en-US" dirty="0" smtClean="0"/>
              <a:t>Mostly charge 80-120 </a:t>
            </a:r>
            <a:r>
              <a:rPr lang="en-US" dirty="0" err="1" smtClean="0"/>
              <a:t>pC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22/05/2021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Status of ChDR BPM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799177" y="2482607"/>
            <a:ext cx="2267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Response after charge</a:t>
            </a:r>
          </a:p>
          <a:p>
            <a:r>
              <a:rPr lang="en-US" dirty="0" smtClean="0"/>
              <a:t>compensation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59465" y="1736170"/>
            <a:ext cx="1289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σ</a:t>
            </a:r>
            <a:r>
              <a:rPr lang="en-US" dirty="0" smtClean="0"/>
              <a:t> = 3.8 </a:t>
            </a:r>
            <a:r>
              <a:rPr lang="en-US" dirty="0" err="1" smtClean="0"/>
              <a:t>ps</a:t>
            </a:r>
            <a:endParaRPr lang="en-US" dirty="0" smtClean="0"/>
          </a:p>
          <a:p>
            <a:pPr algn="ctr"/>
            <a:r>
              <a:rPr lang="en-US" dirty="0" smtClean="0"/>
              <a:t>121 ± 15 </a:t>
            </a:r>
            <a:r>
              <a:rPr lang="en-US" dirty="0" err="1" smtClean="0"/>
              <a:t>pC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477" y="3128938"/>
            <a:ext cx="2972622" cy="338828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67" b="-565"/>
          <a:stretch/>
        </p:blipFill>
        <p:spPr>
          <a:xfrm>
            <a:off x="4902378" y="3179739"/>
            <a:ext cx="2946222" cy="33581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99721" y="3202524"/>
            <a:ext cx="27051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87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AI_Basic_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I_Basic_v1" id="{7406E507-A64C-49B4-9927-4410F4B56751}" vid="{20E58019-33CA-4000-8E9D-7A5DEA4329D3}"/>
    </a:ext>
  </a:extLst>
</a:theme>
</file>

<file path=ppt/theme/theme2.xml><?xml version="1.0" encoding="utf-8"?>
<a:theme xmlns:a="http://schemas.openxmlformats.org/drawingml/2006/main" name="1_JAI_Basic_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I_Basic_v1" id="{7406E507-A64C-49B4-9927-4410F4B56751}" vid="{20E58019-33CA-4000-8E9D-7A5DEA4329D3}"/>
    </a:ext>
  </a:extLst>
</a:theme>
</file>

<file path=ppt/theme/theme3.xml><?xml version="1.0" encoding="utf-8"?>
<a:theme xmlns:a="http://schemas.openxmlformats.org/drawingml/2006/main" name="2_JAI_Basic_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I_Basic_v1" id="{7406E507-A64C-49B4-9927-4410F4B56751}" vid="{20E58019-33CA-4000-8E9D-7A5DEA4329D3}"/>
    </a:ext>
  </a:extLst>
</a:theme>
</file>

<file path=ppt/theme/theme4.xml><?xml version="1.0" encoding="utf-8"?>
<a:theme xmlns:a="http://schemas.openxmlformats.org/drawingml/2006/main" name="3_JAI_Basic_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I_Basic_v1" id="{7406E507-A64C-49B4-9927-4410F4B56751}" vid="{20E58019-33CA-4000-8E9D-7A5DEA4329D3}"/>
    </a:ext>
  </a:extLst>
</a:theme>
</file>

<file path=ppt/theme/theme5.xml><?xml version="1.0" encoding="utf-8"?>
<a:theme xmlns:a="http://schemas.openxmlformats.org/drawingml/2006/main" name="4_JAI_Basic_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I_Basic_v1" id="{7406E507-A64C-49B4-9927-4410F4B56751}" vid="{20E58019-33CA-4000-8E9D-7A5DEA4329D3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JAI_Basic_v1</Template>
  <TotalTime>26308</TotalTime>
  <Words>879</Words>
  <Application>Microsoft Macintosh PowerPoint</Application>
  <PresentationFormat>Widescreen</PresentationFormat>
  <Paragraphs>232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Calibri</vt:lpstr>
      <vt:lpstr>Calibri Light</vt:lpstr>
      <vt:lpstr>Mangal</vt:lpstr>
      <vt:lpstr>Arial</vt:lpstr>
      <vt:lpstr>JAI_Basic_v1</vt:lpstr>
      <vt:lpstr>1_JAI_Basic_v1</vt:lpstr>
      <vt:lpstr>2_JAI_Basic_v1</vt:lpstr>
      <vt:lpstr>3_JAI_Basic_v1</vt:lpstr>
      <vt:lpstr>4_JAI_Basic_v1</vt:lpstr>
      <vt:lpstr>Development of a ChDR BPM for the AWAKE experiment - Status</vt:lpstr>
      <vt:lpstr>PowerPoint Presentation</vt:lpstr>
      <vt:lpstr>April 2021 test campaign at CLEAR</vt:lpstr>
      <vt:lpstr>April 2021 test campaign at CLEAR</vt:lpstr>
      <vt:lpstr>Detection scheme: horns</vt:lpstr>
      <vt:lpstr>Test description</vt:lpstr>
      <vt:lpstr>Response to long and short bunches</vt:lpstr>
      <vt:lpstr>Detection scheme: transitions</vt:lpstr>
      <vt:lpstr>Test description</vt:lpstr>
      <vt:lpstr>Horn antenna vs transition</vt:lpstr>
      <vt:lpstr>Lessons learned </vt:lpstr>
      <vt:lpstr>Transition designs</vt:lpstr>
      <vt:lpstr>Conclusions</vt:lpstr>
      <vt:lpstr>ChDR BPM project summary</vt:lpstr>
      <vt:lpstr>ChDR BPM project summary</vt:lpstr>
      <vt:lpstr>ChDR BPM project summary</vt:lpstr>
      <vt:lpstr>40 GHz buttons option</vt:lpstr>
      <vt:lpstr>40 GHz buttons option</vt:lpstr>
      <vt:lpstr>Thanks for your attention !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JAI Design Report 2018 –  HE-LHC Upgrade</dc:title>
  <dc:creator>Alexander Picksley</dc:creator>
  <cp:lastModifiedBy>Eugenio Senes</cp:lastModifiedBy>
  <cp:revision>471</cp:revision>
  <cp:lastPrinted>2018-06-25T09:36:33Z</cp:lastPrinted>
  <dcterms:created xsi:type="dcterms:W3CDTF">2018-03-04T22:25:51Z</dcterms:created>
  <dcterms:modified xsi:type="dcterms:W3CDTF">2021-06-22T11:48:21Z</dcterms:modified>
</cp:coreProperties>
</file>