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914" r:id="rId3"/>
    <p:sldId id="942" r:id="rId4"/>
    <p:sldId id="922" r:id="rId5"/>
    <p:sldId id="924" r:id="rId6"/>
    <p:sldId id="926" r:id="rId7"/>
    <p:sldId id="931" r:id="rId8"/>
    <p:sldId id="930" r:id="rId9"/>
    <p:sldId id="933" r:id="rId10"/>
    <p:sldId id="932" r:id="rId11"/>
    <p:sldId id="928" r:id="rId12"/>
    <p:sldId id="936" r:id="rId13"/>
    <p:sldId id="937" r:id="rId14"/>
    <p:sldId id="927" r:id="rId15"/>
    <p:sldId id="934" r:id="rId16"/>
    <p:sldId id="940" r:id="rId17"/>
    <p:sldId id="935" r:id="rId18"/>
    <p:sldId id="941" r:id="rId19"/>
    <p:sldId id="939" r:id="rId20"/>
    <p:sldId id="912" r:id="rId2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009142"/>
    <a:srgbClr val="0432FF"/>
    <a:srgbClr val="E8BC48"/>
    <a:srgbClr val="FF7E79"/>
    <a:srgbClr val="00FB92"/>
    <a:srgbClr val="FFD579"/>
    <a:srgbClr val="73FB79"/>
    <a:srgbClr val="D5FC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07"/>
    <p:restoredTop sz="95109"/>
  </p:normalViewPr>
  <p:slideViewPr>
    <p:cSldViewPr snapToGrid="0" snapToObjects="1">
      <p:cViewPr varScale="1">
        <p:scale>
          <a:sx n="58" d="100"/>
          <a:sy n="58" d="100"/>
        </p:scale>
        <p:origin x="224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9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081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561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188224"/>
            <a:ext cx="5616575" cy="553328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00926"/>
            <a:ext cx="5616600" cy="542811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902070"/>
            <a:ext cx="5616575" cy="429870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1902070"/>
            <a:ext cx="5616575" cy="429870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166957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179660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934592"/>
            <a:ext cx="3708400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1929829"/>
            <a:ext cx="3713187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175921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1943556"/>
            <a:ext cx="3708400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79600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800" y="1170000"/>
            <a:ext cx="11376000" cy="498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0000" y="6350851"/>
            <a:ext cx="7920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171575"/>
            <a:ext cx="11376024" cy="49844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201479"/>
            <a:ext cx="11376025" cy="499929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170000"/>
            <a:ext cx="5616575" cy="498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170000"/>
            <a:ext cx="5611813" cy="49860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07987" y="1170000"/>
            <a:ext cx="5616575" cy="540000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1794875"/>
            <a:ext cx="5616575" cy="43947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70000"/>
            <a:ext cx="5616600" cy="540000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794875"/>
            <a:ext cx="5611813" cy="43947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0000" y="6350851"/>
            <a:ext cx="792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New Task Force on 11T Dipole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13" y="3246122"/>
            <a:ext cx="10529887" cy="1600200"/>
          </a:xfrm>
        </p:spPr>
        <p:txBody>
          <a:bodyPr/>
          <a:lstStyle/>
          <a:p>
            <a:r>
              <a:rPr lang="en-US" sz="1800" dirty="0"/>
              <a:t>11T New Task Force – Team 2 – QA QC</a:t>
            </a:r>
            <a:br>
              <a:rPr lang="en-US" sz="3600" dirty="0"/>
            </a:br>
            <a:r>
              <a:rPr lang="en-GB" sz="3600" dirty="0"/>
              <a:t>Deliverable 1 – WINDING</a:t>
            </a:r>
            <a:br>
              <a:rPr lang="en-GB" sz="3600" dirty="0"/>
            </a:br>
            <a:r>
              <a:rPr lang="en-GB" sz="2000" dirty="0"/>
              <a:t>Outcome MEETING#1 May-5, 2021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813" y="5349565"/>
            <a:ext cx="10529888" cy="129357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R. Principe, on behalf of the team</a:t>
            </a:r>
          </a:p>
          <a:p>
            <a:pPr>
              <a:spcBef>
                <a:spcPts val="600"/>
              </a:spcBef>
            </a:pPr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/event/969681/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GB" sz="3200" dirty="0"/>
              <a:t>Winding keys and spacers (outcomes after cold tests)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315844"/>
            <a:ext cx="11380814" cy="4308925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tx1"/>
                </a:solidFill>
              </a:rPr>
              <a:t>Pop out during winding, QAQC team statistics on outer layer</a:t>
            </a:r>
          </a:p>
          <a:p>
            <a:pPr marL="648150" lvl="3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070" y="2201370"/>
            <a:ext cx="3743325" cy="3514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6283" y="2726609"/>
            <a:ext cx="3554413" cy="26258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087" y="2810925"/>
            <a:ext cx="3627193" cy="26187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40256" y="5054600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2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43831" y="4675270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4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40256" y="4324022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6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0496" y="3958733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8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78509" y="3578358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10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44334" y="3213531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12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44333" y="2829652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14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62530" y="2463858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16</a:t>
            </a:r>
            <a:endParaRPr lang="en-GB" sz="105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27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FF3EED-57DC-5840-BB74-94F12F506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800" y="1315846"/>
            <a:ext cx="11376000" cy="4750946"/>
          </a:xfrm>
        </p:spPr>
        <p:txBody>
          <a:bodyPr/>
          <a:lstStyle/>
          <a:p>
            <a:pPr marL="514350" indent="-514350">
              <a:buClr>
                <a:srgbClr val="FFC000"/>
              </a:buClr>
              <a:buFont typeface="+mj-lt"/>
              <a:buAutoNum type="arabicPeriod" startAt="3"/>
            </a:pPr>
            <a:r>
              <a:rPr lang="en-US" sz="3200" dirty="0"/>
              <a:t>Correlation cable pop outs / coils </a:t>
            </a:r>
            <a:r>
              <a:rPr lang="en-US" sz="3200" dirty="0" err="1"/>
              <a:t>tomographies</a:t>
            </a:r>
            <a:endParaRPr lang="en-US" sz="3200" dirty="0"/>
          </a:p>
          <a:p>
            <a:pPr lvl="2">
              <a:spcAft>
                <a:spcPts val="9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800" dirty="0">
                <a:solidFill>
                  <a:srgbClr val="0070C0"/>
                </a:solidFill>
              </a:rPr>
              <a:t>The </a:t>
            </a:r>
            <a:r>
              <a:rPr lang="en-US" sz="2800" dirty="0">
                <a:solidFill>
                  <a:srgbClr val="0070C0"/>
                </a:solidFill>
              </a:rPr>
              <a:t>correlation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en-US" sz="2800" dirty="0">
                <a:solidFill>
                  <a:srgbClr val="0070C0"/>
                </a:solidFill>
              </a:rPr>
              <a:t>between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en-GB" sz="2800" dirty="0">
                <a:solidFill>
                  <a:srgbClr val="0070C0"/>
                </a:solidFill>
              </a:rPr>
              <a:t>the observation of cable pop-outs registered during winding and coils </a:t>
            </a:r>
            <a:r>
              <a:rPr lang="en-GB" sz="2800" dirty="0" err="1">
                <a:solidFill>
                  <a:srgbClr val="0070C0"/>
                </a:solidFill>
              </a:rPr>
              <a:t>tomographies</a:t>
            </a:r>
            <a:r>
              <a:rPr lang="en-GB" sz="2800" dirty="0">
                <a:solidFill>
                  <a:srgbClr val="0070C0"/>
                </a:solidFill>
              </a:rPr>
              <a:t> is interesting</a:t>
            </a:r>
            <a:r>
              <a:rPr lang="fr-FR" sz="2800" dirty="0">
                <a:solidFill>
                  <a:srgbClr val="0070C0"/>
                </a:solidFill>
              </a:rPr>
              <a:t>. </a:t>
            </a:r>
          </a:p>
          <a:p>
            <a:pPr lvl="2">
              <a:spcAft>
                <a:spcPts val="9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800" dirty="0">
                <a:solidFill>
                  <a:srgbClr val="0070C0"/>
                </a:solidFill>
              </a:rPr>
              <a:t>To </a:t>
            </a:r>
            <a:r>
              <a:rPr lang="en-US" sz="2800" dirty="0">
                <a:solidFill>
                  <a:srgbClr val="0070C0"/>
                </a:solidFill>
              </a:rPr>
              <a:t>be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en-US" sz="2800" dirty="0">
                <a:solidFill>
                  <a:srgbClr val="0070C0"/>
                </a:solidFill>
              </a:rPr>
              <a:t>checked</a:t>
            </a:r>
            <a:r>
              <a:rPr lang="fr-FR" sz="2800" dirty="0">
                <a:solidFill>
                  <a:srgbClr val="0070C0"/>
                </a:solidFill>
              </a:rPr>
              <a:t> if </a:t>
            </a:r>
            <a:r>
              <a:rPr lang="en-US" sz="2800" dirty="0">
                <a:solidFill>
                  <a:srgbClr val="0070C0"/>
                </a:solidFill>
              </a:rPr>
              <a:t>this can be an indicator of defects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fr-FR" sz="2800" dirty="0" err="1">
                <a:solidFill>
                  <a:srgbClr val="0070C0"/>
                </a:solidFill>
              </a:rPr>
              <a:t>after</a:t>
            </a:r>
            <a:r>
              <a:rPr lang="fr-FR" sz="2800" dirty="0">
                <a:solidFill>
                  <a:srgbClr val="0070C0"/>
                </a:solidFill>
              </a:rPr>
              <a:t> the future </a:t>
            </a:r>
            <a:r>
              <a:rPr lang="fr-FR" sz="2800" dirty="0" err="1">
                <a:solidFill>
                  <a:srgbClr val="0070C0"/>
                </a:solidFill>
              </a:rPr>
              <a:t>tomography</a:t>
            </a:r>
            <a:r>
              <a:rPr lang="fr-FR" sz="2800" dirty="0">
                <a:solidFill>
                  <a:srgbClr val="0070C0"/>
                </a:solidFill>
              </a:rPr>
              <a:t> of </a:t>
            </a:r>
            <a:r>
              <a:rPr lang="fr-FR" sz="2800" dirty="0" err="1">
                <a:solidFill>
                  <a:srgbClr val="0070C0"/>
                </a:solidFill>
              </a:rPr>
              <a:t>coil</a:t>
            </a:r>
            <a:r>
              <a:rPr lang="fr-FR" sz="2800" dirty="0">
                <a:solidFill>
                  <a:srgbClr val="0070C0"/>
                </a:solidFill>
              </a:rPr>
              <a:t> candidate GE27 (not </a:t>
            </a:r>
            <a:r>
              <a:rPr lang="en-US" sz="2800" dirty="0">
                <a:solidFill>
                  <a:srgbClr val="0070C0"/>
                </a:solidFill>
              </a:rPr>
              <a:t>reacted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fr-FR" sz="2800" dirty="0" err="1">
                <a:solidFill>
                  <a:srgbClr val="0070C0"/>
                </a:solidFill>
              </a:rPr>
              <a:t>coil</a:t>
            </a:r>
            <a:r>
              <a:rPr lang="fr-FR" sz="2800" dirty="0">
                <a:solidFill>
                  <a:srgbClr val="0070C0"/>
                </a:solidFill>
              </a:rPr>
              <a:t>).</a:t>
            </a:r>
          </a:p>
          <a:p>
            <a:pPr lvl="2">
              <a:spcAft>
                <a:spcPts val="9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800" dirty="0">
                <a:solidFill>
                  <a:srgbClr val="0070C0"/>
                </a:solidFill>
              </a:rPr>
              <a:t>A </a:t>
            </a:r>
            <a:r>
              <a:rPr lang="fr-FR" sz="2800" dirty="0" err="1">
                <a:solidFill>
                  <a:srgbClr val="0070C0"/>
                </a:solidFill>
              </a:rPr>
              <a:t>tomography</a:t>
            </a:r>
            <a:r>
              <a:rPr lang="fr-FR" sz="2800" dirty="0">
                <a:solidFill>
                  <a:srgbClr val="0070C0"/>
                </a:solidFill>
              </a:rPr>
              <a:t> on GE27 (not </a:t>
            </a:r>
            <a:r>
              <a:rPr lang="fr-FR" sz="2800" dirty="0" err="1">
                <a:solidFill>
                  <a:srgbClr val="0070C0"/>
                </a:solidFill>
              </a:rPr>
              <a:t>reacted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fr-FR" sz="2800" dirty="0" err="1">
                <a:solidFill>
                  <a:srgbClr val="0070C0"/>
                </a:solidFill>
              </a:rPr>
              <a:t>coil</a:t>
            </a:r>
            <a:r>
              <a:rPr lang="fr-FR" sz="2800" dirty="0">
                <a:solidFill>
                  <a:srgbClr val="0070C0"/>
                </a:solidFill>
              </a:rPr>
              <a:t>) </a:t>
            </a:r>
            <a:r>
              <a:rPr lang="fr-FR" sz="2800" dirty="0" err="1">
                <a:solidFill>
                  <a:srgbClr val="0070C0"/>
                </a:solidFill>
              </a:rPr>
              <a:t>is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fr-FR" sz="2800" dirty="0" err="1">
                <a:solidFill>
                  <a:srgbClr val="0070C0"/>
                </a:solidFill>
              </a:rPr>
              <a:t>proposed</a:t>
            </a:r>
            <a:r>
              <a:rPr lang="fr-FR" sz="2800" dirty="0">
                <a:solidFill>
                  <a:srgbClr val="0070C0"/>
                </a:solidFill>
              </a:rPr>
              <a:t> to </a:t>
            </a:r>
            <a:r>
              <a:rPr lang="fr-FR" sz="2800" dirty="0" err="1">
                <a:solidFill>
                  <a:srgbClr val="0070C0"/>
                </a:solidFill>
              </a:rPr>
              <a:t>determine</a:t>
            </a:r>
            <a:r>
              <a:rPr lang="fr-FR" sz="2800" dirty="0">
                <a:solidFill>
                  <a:srgbClr val="0070C0"/>
                </a:solidFill>
              </a:rPr>
              <a:t> if the </a:t>
            </a:r>
            <a:r>
              <a:rPr lang="fr-FR" sz="2800" dirty="0" err="1">
                <a:solidFill>
                  <a:srgbClr val="0070C0"/>
                </a:solidFill>
              </a:rPr>
              <a:t>defects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fr-FR" sz="2800" dirty="0" err="1">
                <a:solidFill>
                  <a:srgbClr val="0070C0"/>
                </a:solidFill>
              </a:rPr>
              <a:t>observed</a:t>
            </a:r>
            <a:r>
              <a:rPr lang="fr-FR" sz="2800" dirty="0">
                <a:solidFill>
                  <a:srgbClr val="0070C0"/>
                </a:solidFill>
              </a:rPr>
              <a:t> on </a:t>
            </a:r>
            <a:r>
              <a:rPr lang="fr-FR" sz="2800" dirty="0" err="1">
                <a:solidFill>
                  <a:srgbClr val="0070C0"/>
                </a:solidFill>
              </a:rPr>
              <a:t>reacted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fr-FR" sz="2800" dirty="0" err="1">
                <a:solidFill>
                  <a:srgbClr val="0070C0"/>
                </a:solidFill>
              </a:rPr>
              <a:t>coils</a:t>
            </a:r>
            <a:r>
              <a:rPr lang="fr-FR" sz="2800" dirty="0">
                <a:solidFill>
                  <a:srgbClr val="0070C0"/>
                </a:solidFill>
              </a:rPr>
              <a:t> are </a:t>
            </a:r>
            <a:r>
              <a:rPr lang="fr-FR" sz="2800" dirty="0" err="1">
                <a:solidFill>
                  <a:srgbClr val="0070C0"/>
                </a:solidFill>
              </a:rPr>
              <a:t>present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fr-FR" sz="2800" dirty="0" err="1">
                <a:solidFill>
                  <a:srgbClr val="0070C0"/>
                </a:solidFill>
              </a:rPr>
              <a:t>since</a:t>
            </a:r>
            <a:r>
              <a:rPr lang="fr-FR" sz="2800" dirty="0">
                <a:solidFill>
                  <a:srgbClr val="0070C0"/>
                </a:solidFill>
              </a:rPr>
              <a:t> the </a:t>
            </a:r>
            <a:r>
              <a:rPr lang="fr-FR" sz="2800" dirty="0" err="1">
                <a:solidFill>
                  <a:srgbClr val="0070C0"/>
                </a:solidFill>
              </a:rPr>
              <a:t>winding</a:t>
            </a:r>
            <a:r>
              <a:rPr lang="fr-FR" sz="2800" dirty="0">
                <a:solidFill>
                  <a:srgbClr val="0070C0"/>
                </a:solidFill>
              </a:rPr>
              <a:t> or if </a:t>
            </a:r>
            <a:r>
              <a:rPr lang="fr-FR" sz="2800" dirty="0" err="1">
                <a:solidFill>
                  <a:srgbClr val="0070C0"/>
                </a:solidFill>
              </a:rPr>
              <a:t>they</a:t>
            </a:r>
            <a:r>
              <a:rPr lang="fr-FR" sz="2800" dirty="0">
                <a:solidFill>
                  <a:srgbClr val="0070C0"/>
                </a:solidFill>
              </a:rPr>
              <a:t> are </a:t>
            </a:r>
            <a:r>
              <a:rPr lang="fr-FR" sz="2800" dirty="0" err="1">
                <a:solidFill>
                  <a:srgbClr val="0070C0"/>
                </a:solidFill>
              </a:rPr>
              <a:t>generated</a:t>
            </a:r>
            <a:r>
              <a:rPr lang="fr-FR" sz="2800" dirty="0">
                <a:solidFill>
                  <a:srgbClr val="0070C0"/>
                </a:solidFill>
              </a:rPr>
              <a:t> </a:t>
            </a:r>
            <a:r>
              <a:rPr lang="fr-FR" sz="2800" dirty="0" err="1">
                <a:solidFill>
                  <a:srgbClr val="0070C0"/>
                </a:solidFill>
              </a:rPr>
              <a:t>later</a:t>
            </a:r>
            <a:r>
              <a:rPr lang="fr-FR" sz="2800" dirty="0">
                <a:solidFill>
                  <a:srgbClr val="0070C0"/>
                </a:solidFill>
              </a:rPr>
              <a:t>. </a:t>
            </a: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B2085A-6AD9-D446-9F93-798142FA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Outcome</a:t>
            </a:r>
            <a:r>
              <a:rPr lang="en-GB" sz="4800" dirty="0"/>
              <a:t> MEETING#1 May-5, 2021</a:t>
            </a:r>
            <a:r>
              <a:rPr lang="en-US" sz="4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F6F9-1EC2-A042-80CF-39E9F2F6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6C203-A91D-4C4B-BC67-AD84B84A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Task Force on 11T Dipole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E855-4120-EA41-88BE-75E351FE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786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US" sz="3200" dirty="0"/>
              <a:t>Non conformities and defects (</a:t>
            </a:r>
            <a:r>
              <a:rPr lang="en-GB" sz="3200" dirty="0"/>
              <a:t>outcomes after cold tests)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944011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Cracks on the first turns on both sides (GE15):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989735"/>
            <a:ext cx="5408125" cy="3362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228495" y="1989735"/>
            <a:ext cx="5555518" cy="336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803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184782"/>
            <a:ext cx="11033163" cy="493406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Cracks on the between turns 14</a:t>
            </a:r>
            <a:r>
              <a:rPr lang="en-US" sz="2400" baseline="30000" dirty="0">
                <a:solidFill>
                  <a:schemeClr val="tx1"/>
                </a:solidFill>
              </a:rPr>
              <a:t>th</a:t>
            </a:r>
            <a:r>
              <a:rPr lang="en-US" sz="2400" dirty="0">
                <a:solidFill>
                  <a:schemeClr val="tx1"/>
                </a:solidFill>
              </a:rPr>
              <a:t> and 15</a:t>
            </a:r>
            <a:r>
              <a:rPr lang="en-US" sz="2400" baseline="30000" dirty="0">
                <a:solidFill>
                  <a:schemeClr val="tx1"/>
                </a:solidFill>
              </a:rPr>
              <a:t>th</a:t>
            </a:r>
            <a:r>
              <a:rPr lang="en-US" sz="2400" dirty="0">
                <a:solidFill>
                  <a:schemeClr val="tx1"/>
                </a:solidFill>
              </a:rPr>
              <a:t> on both sides:</a:t>
            </a: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4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4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4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4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4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4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/>
          <a:stretch/>
        </p:blipFill>
        <p:spPr bwMode="auto">
          <a:xfrm>
            <a:off x="6865569" y="1758834"/>
            <a:ext cx="4575582" cy="1949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758834"/>
            <a:ext cx="6286154" cy="26928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57768"/>
          <a:stretch/>
        </p:blipFill>
        <p:spPr>
          <a:xfrm rot="5400000" flipV="1">
            <a:off x="7970642" y="2734535"/>
            <a:ext cx="2365440" cy="45755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80046" y="5885500"/>
            <a:ext cx="41275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 of Dr S. Sgobba and B. Bulat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CED447D-4477-0A4D-AA64-E26BE5FC2571}"/>
              </a:ext>
            </a:extLst>
          </p:cNvPr>
          <p:cNvSpPr txBox="1">
            <a:spLocks/>
          </p:cNvSpPr>
          <p:nvPr/>
        </p:nvSpPr>
        <p:spPr>
          <a:xfrm>
            <a:off x="407988" y="214478"/>
            <a:ext cx="11376025" cy="72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Non conformities and defects (</a:t>
            </a:r>
            <a:r>
              <a:rPr lang="en-GB" sz="3200" dirty="0"/>
              <a:t>outcomes after cold tests)</a:t>
            </a:r>
            <a:endParaRPr lang="en-US" sz="32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FBF9F3B-C4D7-CD41-BCBB-81CAF6D0A0EE}"/>
              </a:ext>
            </a:extLst>
          </p:cNvPr>
          <p:cNvSpPr txBox="1">
            <a:spLocks/>
          </p:cNvSpPr>
          <p:nvPr/>
        </p:nvSpPr>
        <p:spPr>
          <a:xfrm>
            <a:off x="407988" y="4689088"/>
            <a:ext cx="6286154" cy="923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Interesting compare with the model by Cedric G. 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715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FF3EED-57DC-5840-BB74-94F12F506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800" y="1315846"/>
            <a:ext cx="11376000" cy="4750946"/>
          </a:xfrm>
        </p:spPr>
        <p:txBody>
          <a:bodyPr/>
          <a:lstStyle/>
          <a:p>
            <a:pPr marL="514350" indent="-514350">
              <a:buClr>
                <a:srgbClr val="FFC000"/>
              </a:buClr>
              <a:buFont typeface="+mj-lt"/>
              <a:buAutoNum type="arabicPeriod" startAt="4"/>
            </a:pPr>
            <a:r>
              <a:rPr lang="en-US" sz="2800" dirty="0"/>
              <a:t>Procedure evolution</a:t>
            </a:r>
          </a:p>
          <a:p>
            <a:pPr marL="838350" lvl="1" indent="-514350"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Check before inner layer curing if </a:t>
            </a:r>
            <a:r>
              <a:rPr lang="en-US" sz="2400" b="1" dirty="0">
                <a:solidFill>
                  <a:srgbClr val="0070C0"/>
                </a:solidFill>
              </a:rPr>
              <a:t>gaps between spacers and cable </a:t>
            </a:r>
            <a:r>
              <a:rPr lang="en-US" sz="2400" dirty="0">
                <a:solidFill>
                  <a:srgbClr val="0070C0"/>
                </a:solidFill>
              </a:rPr>
              <a:t>of the inner layer are deeply filled with fiberglass (no more access to the inner layer after this production activity).</a:t>
            </a:r>
          </a:p>
          <a:p>
            <a:pPr marL="838350" lvl="1" indent="-514350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400" dirty="0">
                <a:solidFill>
                  <a:srgbClr val="0070C0"/>
                </a:solidFill>
              </a:rPr>
              <a:t>The </a:t>
            </a:r>
            <a:r>
              <a:rPr lang="en-GB" sz="2400" b="1" dirty="0">
                <a:solidFill>
                  <a:srgbClr val="0070C0"/>
                </a:solidFill>
              </a:rPr>
              <a:t>sandblasting of the winding keys </a:t>
            </a:r>
            <a:r>
              <a:rPr lang="en-GB" sz="2400" dirty="0">
                <a:solidFill>
                  <a:srgbClr val="0070C0"/>
                </a:solidFill>
              </a:rPr>
              <a:t>can be carried out if the production resumes</a:t>
            </a:r>
            <a:r>
              <a:rPr lang="en-GB" sz="2000" dirty="0">
                <a:solidFill>
                  <a:srgbClr val="0070C0"/>
                </a:solidFill>
              </a:rPr>
              <a:t>.</a:t>
            </a:r>
            <a:endParaRPr lang="en-US" sz="2000" dirty="0">
              <a:solidFill>
                <a:srgbClr val="0070C0"/>
              </a:solidFill>
            </a:endParaRPr>
          </a:p>
          <a:p>
            <a:pPr marL="514350" indent="-514350">
              <a:buClr>
                <a:srgbClr val="FFC000"/>
              </a:buClr>
              <a:buFont typeface="+mj-lt"/>
              <a:buAutoNum type="arabicPeriod" startAt="4"/>
            </a:pPr>
            <a:r>
              <a:rPr lang="en-US" sz="2800" dirty="0"/>
              <a:t>QC improvement: cable insulation thickness measurement</a:t>
            </a:r>
            <a:endParaRPr lang="en-US" sz="2800" dirty="0">
              <a:solidFill>
                <a:srgbClr val="0070C0"/>
              </a:solidFill>
            </a:endParaRPr>
          </a:p>
          <a:p>
            <a:pPr marL="838350" lvl="1" indent="-514350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400" dirty="0">
                <a:solidFill>
                  <a:srgbClr val="0070C0"/>
                </a:solidFill>
              </a:rPr>
              <a:t>Following the visit to the supplier, the insulated cable samples used for the cable insulation thickness measurement appear not representative for MQXFB. A new control method at CERN is under discussion (see F. Lackner presentation available at EDMS </a:t>
            </a:r>
            <a:r>
              <a:rPr lang="en-US" sz="2400" dirty="0">
                <a:solidFill>
                  <a:srgbClr val="0070C0"/>
                </a:solidFill>
              </a:rPr>
              <a:t>2578996).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B2085A-6AD9-D446-9F93-798142FA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Outcome</a:t>
            </a:r>
            <a:r>
              <a:rPr lang="en-GB" sz="4800" dirty="0"/>
              <a:t> MEETING#1 May-5, 2021</a:t>
            </a:r>
            <a:r>
              <a:rPr lang="en-US" sz="4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F6F9-1EC2-A042-80CF-39E9F2F6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6C203-A91D-4C4B-BC67-AD84B84A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Task Force on 11T Dipole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E855-4120-EA41-88BE-75E351FE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09BED17-53F4-EA47-B16C-F857D5A77258}"/>
              </a:ext>
            </a:extLst>
          </p:cNvPr>
          <p:cNvSpPr/>
          <p:nvPr/>
        </p:nvSpPr>
        <p:spPr>
          <a:xfrm>
            <a:off x="578069" y="1765739"/>
            <a:ext cx="11403724" cy="12717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104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12907"/>
            <a:ext cx="11376025" cy="557907"/>
          </a:xfrm>
        </p:spPr>
        <p:txBody>
          <a:bodyPr anchor="ctr"/>
          <a:lstStyle/>
          <a:p>
            <a:r>
              <a:rPr lang="en-US" dirty="0"/>
              <a:t>Gaps between spacers and cable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834883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On inner layer, empty spaces on non connection side (GE15).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The gaps are filled with fiberglass before impregnation. 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9088" r="24348"/>
          <a:stretch/>
        </p:blipFill>
        <p:spPr>
          <a:xfrm rot="10800000">
            <a:off x="533998" y="1902578"/>
            <a:ext cx="4099328" cy="2585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335" y="1902579"/>
            <a:ext cx="3660508" cy="2585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5839" y="1902579"/>
            <a:ext cx="3383490" cy="3793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33998" y="5122650"/>
            <a:ext cx="914645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Does the fiberglass fill entirely the void (in depth)?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81148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FF3EED-57DC-5840-BB74-94F12F506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800" y="1315846"/>
            <a:ext cx="11376000" cy="4750946"/>
          </a:xfrm>
        </p:spPr>
        <p:txBody>
          <a:bodyPr/>
          <a:lstStyle/>
          <a:p>
            <a:pPr marL="514350" indent="-514350">
              <a:buClr>
                <a:srgbClr val="FFC000"/>
              </a:buClr>
              <a:buFont typeface="+mj-lt"/>
              <a:buAutoNum type="arabicPeriod" startAt="4"/>
            </a:pPr>
            <a:r>
              <a:rPr lang="en-US" sz="2800" dirty="0"/>
              <a:t>Procedure evolution</a:t>
            </a:r>
          </a:p>
          <a:p>
            <a:pPr marL="838350" lvl="1" indent="-514350"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Check before inner layer curing if </a:t>
            </a:r>
            <a:r>
              <a:rPr lang="en-US" sz="2400" b="1" dirty="0">
                <a:solidFill>
                  <a:srgbClr val="0070C0"/>
                </a:solidFill>
              </a:rPr>
              <a:t>gaps between spacers and cable </a:t>
            </a:r>
            <a:r>
              <a:rPr lang="en-US" sz="2400" dirty="0">
                <a:solidFill>
                  <a:srgbClr val="0070C0"/>
                </a:solidFill>
              </a:rPr>
              <a:t>of the inner layer are deeply filled with fiberglass (no more access to the inner layer after this production activity).</a:t>
            </a:r>
          </a:p>
          <a:p>
            <a:pPr marL="838350" lvl="1" indent="-514350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400" dirty="0">
                <a:solidFill>
                  <a:srgbClr val="0070C0"/>
                </a:solidFill>
              </a:rPr>
              <a:t>The </a:t>
            </a:r>
            <a:r>
              <a:rPr lang="en-GB" sz="2400" b="1" dirty="0">
                <a:solidFill>
                  <a:srgbClr val="0070C0"/>
                </a:solidFill>
              </a:rPr>
              <a:t>sandblasting of the winding keys </a:t>
            </a:r>
            <a:r>
              <a:rPr lang="en-GB" sz="2400" dirty="0">
                <a:solidFill>
                  <a:srgbClr val="0070C0"/>
                </a:solidFill>
              </a:rPr>
              <a:t>can be carried out if the production resumes</a:t>
            </a:r>
            <a:r>
              <a:rPr lang="en-GB" sz="2000" dirty="0">
                <a:solidFill>
                  <a:srgbClr val="0070C0"/>
                </a:solidFill>
              </a:rPr>
              <a:t>.</a:t>
            </a:r>
            <a:endParaRPr lang="en-US" sz="2000" dirty="0">
              <a:solidFill>
                <a:srgbClr val="0070C0"/>
              </a:solidFill>
            </a:endParaRPr>
          </a:p>
          <a:p>
            <a:pPr marL="514350" indent="-514350">
              <a:buClr>
                <a:srgbClr val="FFC000"/>
              </a:buClr>
              <a:buFont typeface="+mj-lt"/>
              <a:buAutoNum type="arabicPeriod" startAt="4"/>
            </a:pPr>
            <a:r>
              <a:rPr lang="en-US" sz="2800" dirty="0"/>
              <a:t>QC improvement: cable insulation thickness measurement</a:t>
            </a:r>
            <a:endParaRPr lang="en-US" sz="2800" dirty="0">
              <a:solidFill>
                <a:srgbClr val="0070C0"/>
              </a:solidFill>
            </a:endParaRPr>
          </a:p>
          <a:p>
            <a:pPr marL="838350" lvl="1" indent="-514350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400" dirty="0">
                <a:solidFill>
                  <a:srgbClr val="0070C0"/>
                </a:solidFill>
              </a:rPr>
              <a:t>Following the visit to the supplier, the insulated cable samples used for the cable insulation thickness measurement appear not representative for MQXFB. A new control method at CERN is under discussion (see F. Lackner presentation available at EDMS </a:t>
            </a:r>
            <a:r>
              <a:rPr lang="en-US" sz="2400" dirty="0">
                <a:solidFill>
                  <a:srgbClr val="0070C0"/>
                </a:solidFill>
              </a:rPr>
              <a:t>2578996).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B2085A-6AD9-D446-9F93-798142FA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Outcome</a:t>
            </a:r>
            <a:r>
              <a:rPr lang="en-GB" sz="4800" dirty="0"/>
              <a:t> MEETING#1 May-5, 2021</a:t>
            </a:r>
            <a:r>
              <a:rPr lang="en-US" sz="4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F6F9-1EC2-A042-80CF-39E9F2F6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6C203-A91D-4C4B-BC67-AD84B84A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Task Force on 11T Dipole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E855-4120-EA41-88BE-75E351FE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D09E3D1-3101-E44F-A013-C0392DEF46F8}"/>
              </a:ext>
            </a:extLst>
          </p:cNvPr>
          <p:cNvSpPr/>
          <p:nvPr/>
        </p:nvSpPr>
        <p:spPr>
          <a:xfrm>
            <a:off x="560833" y="2950463"/>
            <a:ext cx="11070336" cy="8778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07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GB" dirty="0"/>
              <a:t>Outcomes after cold tests inspections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6720" y="1360449"/>
            <a:ext cx="11848886" cy="4616605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Outcome from inspections after dismantling on </a:t>
            </a:r>
            <a:r>
              <a:rPr lang="sv-SE" sz="2400" dirty="0">
                <a:solidFill>
                  <a:schemeClr val="tx1"/>
                </a:solidFill>
              </a:rPr>
              <a:t>GE02, GE03, GE08,GE09, GE10, GE12, GE14, GE15 and GE16.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sv-SE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sv-SE" sz="2400" dirty="0" err="1">
                <a:solidFill>
                  <a:schemeClr val="tx1"/>
                </a:solidFill>
              </a:rPr>
              <a:t>Recurent</a:t>
            </a:r>
            <a:r>
              <a:rPr lang="sv-SE" sz="2400" dirty="0">
                <a:solidFill>
                  <a:schemeClr val="tx1"/>
                </a:solidFill>
              </a:rPr>
              <a:t> defects </a:t>
            </a:r>
            <a:r>
              <a:rPr lang="sv-SE" sz="2400" dirty="0" err="1">
                <a:solidFill>
                  <a:schemeClr val="tx1"/>
                </a:solidFill>
              </a:rPr>
              <a:t>detected</a:t>
            </a:r>
            <a:r>
              <a:rPr lang="en-US" sz="2400" dirty="0">
                <a:solidFill>
                  <a:schemeClr val="tx1"/>
                </a:solidFill>
              </a:rPr>
              <a:t>: delamination on winding keys (both outer and inner layers):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>
                <a:solidFill>
                  <a:schemeClr val="tx1"/>
                </a:solidFill>
              </a:rPr>
              <a:t>Rediscussed</a:t>
            </a:r>
            <a:r>
              <a:rPr lang="en-US" sz="2400" dirty="0">
                <a:solidFill>
                  <a:schemeClr val="tx1"/>
                </a:solidFill>
              </a:rPr>
              <a:t> at the IMPREGNATION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/>
          <a:srcRect l="9502" t="12280" b="22092"/>
          <a:stretch/>
        </p:blipFill>
        <p:spPr bwMode="auto">
          <a:xfrm>
            <a:off x="196720" y="3227520"/>
            <a:ext cx="2822906" cy="1807253"/>
          </a:xfrm>
          <a:prstGeom prst="rect">
            <a:avLst/>
          </a:prstGeom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/>
          <a:stretch/>
        </p:blipFill>
        <p:spPr bwMode="auto">
          <a:xfrm>
            <a:off x="6182444" y="3242041"/>
            <a:ext cx="3429037" cy="1807253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/>
        </p:blipFill>
        <p:spPr bwMode="auto">
          <a:xfrm>
            <a:off x="3240000" y="3230339"/>
            <a:ext cx="2781542" cy="1778209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/>
          <a:stretch/>
        </p:blipFill>
        <p:spPr bwMode="auto">
          <a:xfrm>
            <a:off x="9717115" y="3204115"/>
            <a:ext cx="2328491" cy="18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707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FF3EED-57DC-5840-BB74-94F12F506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800" y="1315846"/>
            <a:ext cx="11376000" cy="4750946"/>
          </a:xfrm>
        </p:spPr>
        <p:txBody>
          <a:bodyPr/>
          <a:lstStyle/>
          <a:p>
            <a:pPr marL="514350" indent="-514350">
              <a:buClr>
                <a:srgbClr val="FFC000"/>
              </a:buClr>
              <a:buFont typeface="+mj-lt"/>
              <a:buAutoNum type="arabicPeriod" startAt="4"/>
            </a:pPr>
            <a:r>
              <a:rPr lang="en-US" sz="2800" dirty="0"/>
              <a:t>Procedure evolution</a:t>
            </a:r>
          </a:p>
          <a:p>
            <a:pPr marL="838350" lvl="1" indent="-514350"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Check before inner layer curing if </a:t>
            </a:r>
            <a:r>
              <a:rPr lang="en-US" sz="2400" b="1" dirty="0">
                <a:solidFill>
                  <a:srgbClr val="0070C0"/>
                </a:solidFill>
              </a:rPr>
              <a:t>gaps between spacers and cable </a:t>
            </a:r>
            <a:r>
              <a:rPr lang="en-US" sz="2400" dirty="0">
                <a:solidFill>
                  <a:srgbClr val="0070C0"/>
                </a:solidFill>
              </a:rPr>
              <a:t>of the inner layer are deeply filled with fiberglass (no more access to the inner layer after this production activity).</a:t>
            </a:r>
          </a:p>
          <a:p>
            <a:pPr marL="838350" lvl="1" indent="-514350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400" dirty="0">
                <a:solidFill>
                  <a:srgbClr val="0070C0"/>
                </a:solidFill>
              </a:rPr>
              <a:t>The </a:t>
            </a:r>
            <a:r>
              <a:rPr lang="en-GB" sz="2400" b="1" dirty="0">
                <a:solidFill>
                  <a:srgbClr val="0070C0"/>
                </a:solidFill>
              </a:rPr>
              <a:t>sandblasting of the winding keys </a:t>
            </a:r>
            <a:r>
              <a:rPr lang="en-GB" sz="2400" dirty="0">
                <a:solidFill>
                  <a:srgbClr val="0070C0"/>
                </a:solidFill>
              </a:rPr>
              <a:t>can be carried out if the production resumes</a:t>
            </a:r>
            <a:r>
              <a:rPr lang="en-GB" sz="2000" dirty="0">
                <a:solidFill>
                  <a:srgbClr val="0070C0"/>
                </a:solidFill>
              </a:rPr>
              <a:t>.</a:t>
            </a:r>
            <a:endParaRPr lang="en-US" sz="2000" dirty="0">
              <a:solidFill>
                <a:srgbClr val="0070C0"/>
              </a:solidFill>
            </a:endParaRPr>
          </a:p>
          <a:p>
            <a:pPr marL="514350" indent="-514350">
              <a:buClr>
                <a:srgbClr val="FFC000"/>
              </a:buClr>
              <a:buFont typeface="+mj-lt"/>
              <a:buAutoNum type="arabicPeriod" startAt="4"/>
            </a:pPr>
            <a:r>
              <a:rPr lang="en-US" sz="2800" dirty="0"/>
              <a:t>QC improvement: cable insulation thickness measurement</a:t>
            </a:r>
            <a:endParaRPr lang="en-US" sz="2800" dirty="0">
              <a:solidFill>
                <a:srgbClr val="0070C0"/>
              </a:solidFill>
            </a:endParaRPr>
          </a:p>
          <a:p>
            <a:pPr marL="838350" lvl="1" indent="-514350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400" dirty="0">
                <a:solidFill>
                  <a:srgbClr val="0070C0"/>
                </a:solidFill>
              </a:rPr>
              <a:t>Following the visit to the supplier, the insulated cable samples used for the cable insulation thickness measurement appear not representative for MQXFB. A new control method at CERN is under discussion (see F. Lackner presentation available at EDMS </a:t>
            </a:r>
            <a:r>
              <a:rPr lang="en-US" sz="2400" dirty="0">
                <a:solidFill>
                  <a:srgbClr val="0070C0"/>
                </a:solidFill>
              </a:rPr>
              <a:t>2578996).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B2085A-6AD9-D446-9F93-798142FA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Outcome</a:t>
            </a:r>
            <a:r>
              <a:rPr lang="en-GB" sz="4800" dirty="0"/>
              <a:t> MEETING#1 May-5, 2021</a:t>
            </a:r>
            <a:r>
              <a:rPr lang="en-US" sz="4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F6F9-1EC2-A042-80CF-39E9F2F6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6C203-A91D-4C4B-BC67-AD84B84A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Task Force on 11T Dipole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E855-4120-EA41-88BE-75E351FE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D09E3D1-3101-E44F-A013-C0392DEF46F8}"/>
              </a:ext>
            </a:extLst>
          </p:cNvPr>
          <p:cNvSpPr/>
          <p:nvPr/>
        </p:nvSpPr>
        <p:spPr>
          <a:xfrm>
            <a:off x="406800" y="4401312"/>
            <a:ext cx="11376000" cy="16654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33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FF3EED-57DC-5840-BB74-94F12F506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800" y="1315846"/>
            <a:ext cx="6953116" cy="4750946"/>
          </a:xfrm>
        </p:spPr>
        <p:txBody>
          <a:bodyPr/>
          <a:lstStyle/>
          <a:p>
            <a:pPr marL="514350" indent="-514350">
              <a:buClr>
                <a:srgbClr val="FFC000"/>
              </a:buClr>
              <a:buFont typeface="+mj-lt"/>
              <a:buAutoNum type="arabicPeriod" startAt="3"/>
            </a:pPr>
            <a:r>
              <a:rPr lang="en-US" sz="2800" dirty="0"/>
              <a:t>DELIVERY 1 – WINDING </a:t>
            </a:r>
          </a:p>
          <a:p>
            <a:pPr lvl="2">
              <a:spcAft>
                <a:spcPts val="9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400" dirty="0">
                <a:solidFill>
                  <a:srgbClr val="0070C0"/>
                </a:solidFill>
              </a:rPr>
              <a:t>Docs </a:t>
            </a:r>
            <a:r>
              <a:rPr lang="fr-FR" sz="2400" dirty="0" err="1">
                <a:solidFill>
                  <a:srgbClr val="0070C0"/>
                </a:solidFill>
              </a:rPr>
              <a:t>related</a:t>
            </a:r>
            <a:r>
              <a:rPr lang="fr-FR" sz="2400" dirty="0">
                <a:solidFill>
                  <a:srgbClr val="0070C0"/>
                </a:solidFill>
              </a:rPr>
              <a:t> to DELIVERY 1 </a:t>
            </a:r>
            <a:r>
              <a:rPr lang="fr-FR" sz="2400" dirty="0" err="1">
                <a:solidFill>
                  <a:srgbClr val="0070C0"/>
                </a:solidFill>
              </a:rPr>
              <a:t>available</a:t>
            </a:r>
            <a:r>
              <a:rPr lang="fr-FR" sz="2400" dirty="0">
                <a:solidFill>
                  <a:srgbClr val="0070C0"/>
                </a:solidFill>
              </a:rPr>
              <a:t> at </a:t>
            </a:r>
            <a:r>
              <a:rPr lang="en-US" sz="2400" dirty="0">
                <a:solidFill>
                  <a:srgbClr val="0070C0"/>
                </a:solidFill>
              </a:rPr>
              <a:t>CERN-0000217839</a:t>
            </a:r>
          </a:p>
          <a:p>
            <a:pPr lvl="2">
              <a:spcAft>
                <a:spcPts val="9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fr-FR" sz="2400" dirty="0">
                <a:solidFill>
                  <a:srgbClr val="0070C0"/>
                </a:solidFill>
              </a:rPr>
              <a:t>EDMS </a:t>
            </a:r>
            <a:r>
              <a:rPr lang="en-US" sz="2400" dirty="0">
                <a:solidFill>
                  <a:srgbClr val="0070C0"/>
                </a:solidFill>
              </a:rPr>
              <a:t>2578995, </a:t>
            </a:r>
            <a:r>
              <a:rPr lang="fr-FR" sz="2400" dirty="0">
                <a:solidFill>
                  <a:srgbClr val="0070C0"/>
                </a:solidFill>
              </a:rPr>
              <a:t>production </a:t>
            </a:r>
            <a:r>
              <a:rPr lang="fr-FR" sz="2400" dirty="0" err="1">
                <a:solidFill>
                  <a:srgbClr val="0070C0"/>
                </a:solidFill>
              </a:rPr>
              <a:t>step</a:t>
            </a:r>
            <a:r>
              <a:rPr lang="fr-FR" sz="2400" dirty="0">
                <a:solidFill>
                  <a:srgbClr val="0070C0"/>
                </a:solidFill>
              </a:rPr>
              <a:t> 1 – WINDING</a:t>
            </a:r>
            <a:endParaRPr lang="en-US" sz="2400" dirty="0">
              <a:solidFill>
                <a:srgbClr val="0070C0"/>
              </a:solidFill>
            </a:endParaRPr>
          </a:p>
          <a:p>
            <a:pPr lvl="2">
              <a:spcAft>
                <a:spcPts val="9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EDMS 2578996, 11T and QXF cable insulation, production and sampling</a:t>
            </a:r>
          </a:p>
          <a:p>
            <a:pPr lvl="2">
              <a:spcAft>
                <a:spcPts val="900"/>
              </a:spcAft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EDMS 2578997, 11T New Task Force Team2 Deliverable 1- Outcome session may 5.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B2085A-6AD9-D446-9F93-798142FA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Outcome</a:t>
            </a:r>
            <a:r>
              <a:rPr lang="en-GB" sz="4800" dirty="0"/>
              <a:t> MEETING#1 May-5, 2021</a:t>
            </a:r>
            <a:r>
              <a:rPr lang="en-US" sz="4800" dirty="0"/>
              <a:t> 1/2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F6F9-1EC2-A042-80CF-39E9F2F6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6C203-A91D-4C4B-BC67-AD84B84A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Task Force on 11T Dipole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E855-4120-EA41-88BE-75E351FE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E7962F47-534C-4147-8F95-D761574A4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3759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60623D-C9CC-394C-B591-9192C98245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94" b="4236"/>
          <a:stretch/>
        </p:blipFill>
        <p:spPr>
          <a:xfrm>
            <a:off x="7545372" y="1315846"/>
            <a:ext cx="4169694" cy="4658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036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Deliverable 1 – WINDING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70000"/>
            <a:ext cx="11376026" cy="4986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>
                <a:solidFill>
                  <a:schemeClr val="tx1"/>
                </a:solidFill>
              </a:rPr>
              <a:t>Team Chair	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TE-MSC-LMF: 	R. Principe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2400" b="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>
                <a:solidFill>
                  <a:schemeClr val="tx1"/>
                </a:solidFill>
              </a:rPr>
              <a:t>Team Members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TE-MSC-CMI: 	F. </a:t>
            </a:r>
            <a:r>
              <a:rPr lang="en-GB" sz="2400" b="0" dirty="0" err="1"/>
              <a:t>Savary</a:t>
            </a:r>
            <a:r>
              <a:rPr lang="fr-CH" sz="2400" b="0" dirty="0"/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TE-MSC-LMF: 	B. Arias, R. </a:t>
            </a:r>
            <a:r>
              <a:rPr lang="en-GB" sz="2400" b="0" dirty="0" err="1"/>
              <a:t>Berthet</a:t>
            </a:r>
            <a:r>
              <a:rPr lang="en-GB" sz="2400" b="0" dirty="0"/>
              <a:t>, N. </a:t>
            </a:r>
            <a:r>
              <a:rPr lang="en-GB" sz="2400" b="0" dirty="0" err="1"/>
              <a:t>Bourcey</a:t>
            </a:r>
            <a:r>
              <a:rPr lang="en-GB" sz="2400" b="0" dirty="0"/>
              <a:t>, O. </a:t>
            </a:r>
            <a:r>
              <a:rPr lang="en-GB" sz="2400" b="0" dirty="0" err="1"/>
              <a:t>Housiaux</a:t>
            </a:r>
            <a:r>
              <a:rPr lang="en-GB" sz="2400" b="0" dirty="0"/>
              <a:t>, S. </a:t>
            </a:r>
            <a:r>
              <a:rPr lang="en-GB" sz="2400" b="0" dirty="0" err="1"/>
              <a:t>Luzieux</a:t>
            </a:r>
            <a:r>
              <a:rPr lang="en-GB" sz="2400" b="0" dirty="0"/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TE-MSC-SMT: 	F. Lackner, A. </a:t>
            </a:r>
            <a:r>
              <a:rPr lang="en-GB" sz="2400" b="0" dirty="0" err="1"/>
              <a:t>Musso</a:t>
            </a:r>
            <a:r>
              <a:rPr lang="en-GB" sz="2400" b="0" dirty="0"/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EN-MME : 		D. Perini.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2400" b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>
                <a:solidFill>
                  <a:schemeClr val="tx1"/>
                </a:solidFill>
              </a:rPr>
              <a:t>Also present: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TE-MSC-LMF:	A. Milanese;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TE-MSC-SMT: 	H. Felice,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/>
              <a:t>EN-MME :		S. </a:t>
            </a:r>
            <a:r>
              <a:rPr lang="en-GB" sz="2400" b="0" dirty="0" err="1"/>
              <a:t>Sgobba</a:t>
            </a:r>
            <a:r>
              <a:rPr lang="en-GB" sz="2400" b="0" dirty="0"/>
              <a:t>, B. </a:t>
            </a:r>
            <a:r>
              <a:rPr lang="en-GB" sz="2400" b="0" dirty="0" err="1"/>
              <a:t>Bulat</a:t>
            </a:r>
            <a:r>
              <a:rPr lang="en-GB" sz="2400" b="0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CH" sz="2400" b="0" dirty="0"/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6607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39" y="3524051"/>
            <a:ext cx="11932923" cy="1600200"/>
          </a:xfrm>
        </p:spPr>
        <p:txBody>
          <a:bodyPr anchor="ctr"/>
          <a:lstStyle/>
          <a:p>
            <a:pPr algn="ctr"/>
            <a:r>
              <a:rPr lang="it-IT" sz="4000" dirty="0"/>
              <a:t>Thank you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64924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B2085A-6AD9-D446-9F93-798142FA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800" dirty="0"/>
              <a:t>Schedule TEAM2</a:t>
            </a:r>
            <a:endParaRPr lang="en-US" sz="4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F6F9-1EC2-A042-80CF-39E9F2F6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2021.05.26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6C203-A91D-4C4B-BC67-AD84B84A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Task Force on 11T Dipole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E855-4120-EA41-88BE-75E351FE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Content Placeholder 7">
            <a:extLst>
              <a:ext uri="{FF2B5EF4-FFF2-40B4-BE49-F238E27FC236}">
                <a16:creationId xmlns:a16="http://schemas.microsoft.com/office/drawing/2014/main" id="{77425199-7169-7D4A-92EA-DC993153B7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0658167"/>
              </p:ext>
            </p:extLst>
          </p:nvPr>
        </p:nvGraphicFramePr>
        <p:xfrm>
          <a:off x="520700" y="1311236"/>
          <a:ext cx="11150599" cy="45593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54975">
                  <a:extLst>
                    <a:ext uri="{9D8B030D-6E8A-4147-A177-3AD203B41FA5}">
                      <a16:colId xmlns:a16="http://schemas.microsoft.com/office/drawing/2014/main" val="3050638504"/>
                    </a:ext>
                  </a:extLst>
                </a:gridCol>
                <a:gridCol w="4566512">
                  <a:extLst>
                    <a:ext uri="{9D8B030D-6E8A-4147-A177-3AD203B41FA5}">
                      <a16:colId xmlns:a16="http://schemas.microsoft.com/office/drawing/2014/main" val="3646204203"/>
                    </a:ext>
                  </a:extLst>
                </a:gridCol>
                <a:gridCol w="2069442">
                  <a:extLst>
                    <a:ext uri="{9D8B030D-6E8A-4147-A177-3AD203B41FA5}">
                      <a16:colId xmlns:a16="http://schemas.microsoft.com/office/drawing/2014/main" val="676475410"/>
                    </a:ext>
                  </a:extLst>
                </a:gridCol>
                <a:gridCol w="2259670">
                  <a:extLst>
                    <a:ext uri="{9D8B030D-6E8A-4147-A177-3AD203B41FA5}">
                      <a16:colId xmlns:a16="http://schemas.microsoft.com/office/drawing/2014/main" val="3183722935"/>
                    </a:ext>
                  </a:extLst>
                </a:gridCol>
              </a:tblGrid>
              <a:tr h="374252">
                <a:tc>
                  <a:txBody>
                    <a:bodyPr/>
                    <a:lstStyle/>
                    <a:p>
                      <a:r>
                        <a:rPr lang="en-US" dirty="0"/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Discussion focusing 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1837"/>
                  </a:ext>
                </a:extLst>
              </a:tr>
              <a:tr h="1119256">
                <a:tc>
                  <a:txBody>
                    <a:bodyPr/>
                    <a:lstStyle/>
                    <a:p>
                      <a:r>
                        <a:rPr lang="en-US" dirty="0"/>
                        <a:t>Winding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Fabrication and control procedures, components, tooling, acceptance criteria and 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05.05.2021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266813"/>
                  </a:ext>
                </a:extLst>
              </a:tr>
              <a:tr h="374252">
                <a:tc>
                  <a:txBody>
                    <a:bodyPr/>
                    <a:lstStyle/>
                    <a:p>
                      <a:r>
                        <a:rPr lang="en-US" dirty="0"/>
                        <a:t>Curing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12.05.2021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339796"/>
                  </a:ext>
                </a:extLst>
              </a:tr>
              <a:tr h="374252">
                <a:tc>
                  <a:txBody>
                    <a:bodyPr/>
                    <a:lstStyle/>
                    <a:p>
                      <a:r>
                        <a:rPr lang="en-US" dirty="0"/>
                        <a:t>Reaction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26.05,2021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999949"/>
                  </a:ext>
                </a:extLst>
              </a:tr>
              <a:tr h="374252">
                <a:tc>
                  <a:txBody>
                    <a:bodyPr/>
                    <a:lstStyle/>
                    <a:p>
                      <a:r>
                        <a:rPr lang="en-US" dirty="0"/>
                        <a:t>Impregnation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09.06.2021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992800"/>
                  </a:ext>
                </a:extLst>
              </a:tr>
              <a:tr h="3742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11T collaring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23.06.2021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23.06.2021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155788"/>
                  </a:ext>
                </a:extLst>
              </a:tr>
              <a:tr h="645970">
                <a:tc>
                  <a:txBody>
                    <a:bodyPr/>
                    <a:lstStyle/>
                    <a:p>
                      <a:r>
                        <a:rPr lang="en-US" dirty="0"/>
                        <a:t>MQXF coil pack and assembly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Idem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23.06.2021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23.06.2021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2495549"/>
                  </a:ext>
                </a:extLst>
              </a:tr>
              <a:tr h="922814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Diagnostics, statistics and improvement axes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Statistics, review of NC by families, learned lessons, proposals.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30.06.2021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30.06.2021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167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024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FF3EED-57DC-5840-BB74-94F12F506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800" y="1405054"/>
            <a:ext cx="11376000" cy="4750946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sz="3200" b="1" dirty="0"/>
              <a:t> The Winding process, including 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Applicable documentation and evolutions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Components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Tooling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Differences in the 11T and MQXF production strategy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Non conformities during production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Adopted mitigations following major NCR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Outcomes after cold tests inspections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Future proposed improvements </a:t>
            </a:r>
            <a:endParaRPr lang="en-US" sz="3200" dirty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B2085A-6AD9-D446-9F93-798142FA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Discussed subjects 1/2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F6F9-1EC2-A042-80CF-39E9F2F6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6C203-A91D-4C4B-BC67-AD84B84A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E855-4120-EA41-88BE-75E351FE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778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FF3EED-57DC-5840-BB74-94F12F506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800" y="1315846"/>
            <a:ext cx="11376000" cy="4750946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2800" b="1" dirty="0"/>
              <a:t>2. </a:t>
            </a:r>
            <a:r>
              <a:rPr lang="en-GB" sz="2800" b="1" dirty="0"/>
              <a:t>11T and QXF SC cable insulation process, including production and sampling</a:t>
            </a:r>
            <a:endParaRPr lang="en-US" sz="2800" b="1" dirty="0"/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Observed NC’s on CERN site related to the braiding uniformity 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Feedback from CERN QC control of braiding thickness 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Established production process/procedures at CGP for the different production lines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The procedure for the 6 m sample preparation at CGP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QC hardware and established QA at CGP 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Documentation and reporting 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Feedback and experience from CGP on the contract B1505 with CERN 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Visit of production line</a:t>
            </a:r>
          </a:p>
          <a:p>
            <a:pPr lvl="2">
              <a:spcBef>
                <a:spcPts val="0"/>
              </a:spcBef>
              <a:buClr>
                <a:srgbClr val="FFC000"/>
              </a:buClr>
              <a:buFont typeface="Wingdings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Conclusion and identification of mitigation/action items</a:t>
            </a:r>
          </a:p>
          <a:p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B2085A-6AD9-D446-9F93-798142FA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Discussed subjects 2/2</a:t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F6F9-1EC2-A042-80CF-39E9F2F6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6C203-A91D-4C4B-BC67-AD84B84A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E855-4120-EA41-88BE-75E351FE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033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FF3EED-57DC-5840-BB74-94F12F506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800" y="1315846"/>
            <a:ext cx="11376000" cy="4750946"/>
          </a:xfrm>
        </p:spPr>
        <p:txBody>
          <a:bodyPr/>
          <a:lstStyle/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fr-FR" sz="3200" dirty="0"/>
              <a:t>QA system</a:t>
            </a:r>
          </a:p>
          <a:p>
            <a:pPr lvl="2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70C0"/>
                </a:solidFill>
              </a:rPr>
              <a:t>Appears to be sufficient to cover the production step.</a:t>
            </a:r>
          </a:p>
          <a:p>
            <a:pPr lvl="2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70C0"/>
                </a:solidFill>
              </a:rPr>
              <a:t>Appears flexible enough to cover future evolutions (updates of control procedure / Follow-up / MIP).</a:t>
            </a:r>
          </a:p>
          <a:p>
            <a:pPr marL="514350" indent="-514350">
              <a:buClr>
                <a:srgbClr val="FFC000"/>
              </a:buClr>
              <a:buFont typeface="+mj-lt"/>
              <a:buAutoNum type="arabicPeriod"/>
            </a:pPr>
            <a:r>
              <a:rPr lang="fr-FR" sz="3200" dirty="0"/>
              <a:t>Component</a:t>
            </a:r>
            <a:endParaRPr lang="fr-FR" sz="2800" dirty="0"/>
          </a:p>
          <a:p>
            <a:pPr lvl="2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70C0"/>
                </a:solidFill>
              </a:rPr>
              <a:t>NCs do not seem to have an impact on the functionality of the coils.</a:t>
            </a:r>
          </a:p>
          <a:p>
            <a:pPr lvl="2">
              <a:buClr>
                <a:srgbClr val="FFC000"/>
              </a:buClr>
              <a:buFont typeface="Wingdings" pitchFamily="2" charset="2"/>
              <a:buChar char="§"/>
            </a:pPr>
            <a:r>
              <a:rPr lang="en-GB" sz="2800" dirty="0">
                <a:solidFill>
                  <a:srgbClr val="0070C0"/>
                </a:solidFill>
              </a:rPr>
              <a:t>The geometry of the winding keys and spacers can be analysed for improvement (relation with frequent pop outs)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B2085A-6AD9-D446-9F93-798142FA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Outcome</a:t>
            </a:r>
            <a:r>
              <a:rPr lang="en-GB" sz="4800" dirty="0"/>
              <a:t> MEETING#1 May-5, 2021</a:t>
            </a:r>
            <a:r>
              <a:rPr lang="en-US" sz="4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FF6F9-1EC2-A042-80CF-39E9F2F6C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2021.05.05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6C203-A91D-4C4B-BC67-AD84B84A6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Task Force on 11T Dipole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2E855-4120-EA41-88BE-75E351FE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275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48" y="75243"/>
            <a:ext cx="11376025" cy="720000"/>
          </a:xfrm>
        </p:spPr>
        <p:txBody>
          <a:bodyPr anchor="ctr"/>
          <a:lstStyle/>
          <a:p>
            <a:r>
              <a:rPr lang="en-GB" sz="3200" dirty="0"/>
              <a:t>Winding keys and spacers (outcomes after cold tests)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839446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Cable on inner layer (Tomography,  courtesy of Dr S. Sgobba and B. Bulat)</a:t>
            </a:r>
          </a:p>
          <a:p>
            <a:pPr marL="1105350" lvl="3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0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587" y="1853934"/>
            <a:ext cx="3061500" cy="43609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5816" y="2169463"/>
            <a:ext cx="4006036" cy="4164754"/>
          </a:xfrm>
          <a:prstGeom prst="rect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65867" y="1061664"/>
            <a:ext cx="841518" cy="13103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42854" y="1844588"/>
            <a:ext cx="23415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GE11, Connection side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599586" y="1692708"/>
            <a:ext cx="4004631" cy="5116855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441640" y="929674"/>
            <a:ext cx="849834" cy="158266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849037" y="1811219"/>
            <a:ext cx="28648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GE15, Non Connection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94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84382"/>
            <a:ext cx="11376025" cy="720000"/>
          </a:xfrm>
        </p:spPr>
        <p:txBody>
          <a:bodyPr anchor="ctr"/>
          <a:lstStyle/>
          <a:p>
            <a:r>
              <a:rPr lang="en-GB" sz="3200" dirty="0"/>
              <a:t>Winding keys and spacers (outcomes after cold tests)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714144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Pop out during winding, QAQC team statistics on inner layer</a:t>
            </a:r>
          </a:p>
          <a:p>
            <a:pPr marL="1105350" lvl="3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0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248" y="1744567"/>
            <a:ext cx="3061500" cy="43609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1440" y="2934217"/>
            <a:ext cx="4365381" cy="29054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389" y="3023605"/>
            <a:ext cx="4374167" cy="272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123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26638">
            <a:off x="8094528" y="1315547"/>
            <a:ext cx="982470" cy="11084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GB" sz="3200" dirty="0"/>
              <a:t>Winding keys and spacers (outcomes after cold tests)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3481" y="980003"/>
            <a:ext cx="11360532" cy="4644766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Cable on outer layer (Tomography,  courtesy of Dr S. Sgobba and B. Bulat):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748" y="2355524"/>
            <a:ext cx="4189678" cy="39338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232990" y="2337385"/>
            <a:ext cx="3612459" cy="3918989"/>
          </a:xfrm>
          <a:prstGeom prst="rect">
            <a:avLst/>
          </a:prstGeom>
          <a:solidFill>
            <a:schemeClr val="accent3"/>
          </a:solidFill>
          <a:ln w="34925">
            <a:solidFill>
              <a:schemeClr val="accent3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9091415" y="2067444"/>
            <a:ext cx="310058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GE15, Non connection side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-18638" y="2844472"/>
            <a:ext cx="3623714" cy="2893561"/>
          </a:xfrm>
          <a:prstGeom prst="rect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51116" y="1596456"/>
            <a:ext cx="616328" cy="10256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49163" y="2097680"/>
            <a:ext cx="23415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GE11, Connection side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532784" y="5501185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2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2459" y="5096387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4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56379" y="4710476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6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5464" y="4253513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8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79893" y="3848715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10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93594" y="3428860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12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3594" y="3030868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14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87542" y="2636313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16</a:t>
            </a:r>
            <a:endParaRPr lang="en-GB" sz="105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760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6115</TotalTime>
  <Words>1309</Words>
  <Application>Microsoft Macintosh PowerPoint</Application>
  <PresentationFormat>Widescreen</PresentationFormat>
  <Paragraphs>268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11T New Task Force – Team 2 – QA QC Deliverable 1 – WINDING Outcome MEETING#1 May-5, 2021  </vt:lpstr>
      <vt:lpstr>Deliverable 1 – WINDING</vt:lpstr>
      <vt:lpstr>Schedule TEAM2</vt:lpstr>
      <vt:lpstr>Discussed subjects 1/2 </vt:lpstr>
      <vt:lpstr>Discussed subjects 2/2 </vt:lpstr>
      <vt:lpstr>Outcome MEETING#1 May-5, 2021 </vt:lpstr>
      <vt:lpstr>Winding keys and spacers (outcomes after cold tests)</vt:lpstr>
      <vt:lpstr>Winding keys and spacers (outcomes after cold tests)</vt:lpstr>
      <vt:lpstr>Winding keys and spacers (outcomes after cold tests)</vt:lpstr>
      <vt:lpstr>Winding keys and spacers (outcomes after cold tests)</vt:lpstr>
      <vt:lpstr>Outcome MEETING#1 May-5, 2021 </vt:lpstr>
      <vt:lpstr>Non conformities and defects (outcomes after cold tests)</vt:lpstr>
      <vt:lpstr>PowerPoint Presentation</vt:lpstr>
      <vt:lpstr>Outcome MEETING#1 May-5, 2021 </vt:lpstr>
      <vt:lpstr>Gaps between spacers and cable</vt:lpstr>
      <vt:lpstr>Outcome MEETING#1 May-5, 2021 </vt:lpstr>
      <vt:lpstr>Outcomes after cold tests inspections</vt:lpstr>
      <vt:lpstr>Outcome MEETING#1 May-5, 2021 </vt:lpstr>
      <vt:lpstr>Outcome MEETING#1 May-5, 2021 1/2</vt:lpstr>
      <vt:lpstr>Thank you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Frederic Savary</dc:creator>
  <cp:lastModifiedBy>Rosario Principe</cp:lastModifiedBy>
  <cp:revision>505</cp:revision>
  <cp:lastPrinted>2021-04-13T09:32:08Z</cp:lastPrinted>
  <dcterms:created xsi:type="dcterms:W3CDTF">2020-05-26T07:48:52Z</dcterms:created>
  <dcterms:modified xsi:type="dcterms:W3CDTF">2021-06-16T10:27:37Z</dcterms:modified>
</cp:coreProperties>
</file>