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3" r:id="rId5"/>
    <p:sldId id="266" r:id="rId6"/>
    <p:sldId id="267" r:id="rId7"/>
    <p:sldId id="268" r:id="rId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197"/>
  </p:normalViewPr>
  <p:slideViewPr>
    <p:cSldViewPr snapToGrid="0" snapToObjects="1">
      <p:cViewPr varScale="1">
        <p:scale>
          <a:sx n="119" d="100"/>
          <a:sy n="119" d="100"/>
        </p:scale>
        <p:origin x="2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87960-E0F2-E648-9F67-C4DB13175A39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F2148-FEA2-674D-828B-1EBA79682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124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C296F-AD03-E84C-BC25-F8C68FD756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40BDE0-0C4E-4749-9D38-DCAC627E2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A7C2B7-919C-8B43-B8F3-33F001C8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D1CD-EA0E-A94C-B05F-CA392F04B147}" type="datetime1">
              <a:rPr lang="de-CH" smtClean="0"/>
              <a:t>22.06.21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39096-E7E3-2743-82D6-E35E2FCE5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DEAE6-1D6A-514D-B636-B04BE8359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37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15A8C-792F-7641-A922-94F768E2F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F5AD69-F91A-0A47-95A8-F55FB558E0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FCF70-6D91-6949-8745-6F49BFDCB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BA3-3603-5C48-BD53-2BC0011553F1}" type="datetime1">
              <a:rPr lang="de-CH" smtClean="0"/>
              <a:t>22.06.21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C4DEA-8583-574D-B488-ECD77BED6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870DB-D771-A24B-B952-16314CA29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50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C01F4F-85CC-D84B-9D04-AC65170EB6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6083D0-3401-6747-821F-BB873FA9D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D8B04-B986-DC42-B319-6B63E516F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4977-18DD-5249-96D8-47E538B8B81C}" type="datetime1">
              <a:rPr lang="de-CH" smtClean="0"/>
              <a:t>22.06.21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17FA7-D8E2-6F47-AF7C-9CB888F6D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AFB30-2BFF-E649-A660-C55FFED13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610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4F3CA-D07F-564D-937C-7E7CD78A4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672C00-9146-804E-A4DD-18F9AA70A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28BA1-AFAB-CB4E-AB75-E1614806D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7A4-FBCF-4D45-BC36-3FAA0E267AC8}" type="datetime1">
              <a:rPr lang="de-CH" smtClean="0"/>
              <a:t>22.06.21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AD930-852F-7545-A182-FEF57F72A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8D6AB-DE45-6045-9581-2440D81A3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533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6AC5B-A449-374E-8006-F56057BF5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FC1864-6F91-B448-B841-2BEABDE17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B2A75-22FA-D64A-958C-892C06359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8273-B2BA-484A-86DA-5FE0691ECFAC}" type="datetime1">
              <a:rPr lang="de-CH" smtClean="0"/>
              <a:t>22.06.21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C9EBD-2105-FB41-8F13-832E086C7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C1F7E-15A5-654C-8A3B-B3F476B1D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234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492E9-FAF5-584C-BD3F-73FF56E40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0B9EF-51C8-6642-B967-67B1DCC0C7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8BCEF3-8A62-0C45-A830-DDF696C50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3CC473-AEF6-4247-B5CA-2662DAB18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860F-90B2-F048-B727-397B4F34CD8A}" type="datetime1">
              <a:rPr lang="de-CH" smtClean="0"/>
              <a:t>22.06.21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FEFCDB-CE2D-4D48-8918-792E20A77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9A52E0-D329-B14E-8D6D-0DB383458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66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29ABA-7641-B24D-925B-A9256F8B5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795376-5B30-954A-9639-75E1E2D088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1486DC-5ADD-B447-9864-735AF3275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97C656-ACC7-8D4F-84FF-C73E824D9E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78B7CA-7F12-BF42-9738-A6F6A9B279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9ACB9C-CB74-5F45-A220-26440371F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3F7D-C0B2-E046-BFF5-4313D18F3330}" type="datetime1">
              <a:rPr lang="de-CH" smtClean="0"/>
              <a:t>22.06.21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ACFEC6-C0F7-A24C-987A-D1D3DBA76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FB7A5D-3E24-2C4D-A719-62677C66A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687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91FDD-820F-5C48-8648-B6A0D0DF3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F1F205-0EBC-9A45-AE6C-6F325522E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7ABA-640D-4346-BF7B-37B63AFEA667}" type="datetime1">
              <a:rPr lang="de-CH" smtClean="0"/>
              <a:t>22.06.21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650BD1-67C2-B849-BD8D-BD8DE1661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1DF87-6660-5248-A770-453B00DDA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005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52C458-5A6B-8A44-92E1-8404FEEB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E69E7-D46F-1E41-8714-55BFFC90D4CB}" type="datetime1">
              <a:rPr lang="de-CH" smtClean="0"/>
              <a:t>22.06.21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3556F2-D03E-B645-BB6D-E0F9A85E8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78179A-0639-CE43-BC13-FF046D080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054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5B44B-E35D-FB43-9AE6-90EA3270F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35341-C2BD-1E4F-9C9F-F288BCBF1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C712EC-D772-D540-A4E0-7E6025D912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5618D-09C4-0248-94D8-542DB7193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CBA-8E1B-F64A-A887-C36D1C7CEEDC}" type="datetime1">
              <a:rPr lang="de-CH" smtClean="0"/>
              <a:t>22.06.21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C1522D-2D88-E04C-9764-15A0930E8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34AFB2-2B8C-CF4E-81C4-2B1F5640E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745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72352-BD24-5C4D-8886-FE5191C0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DA0302-027F-DE4A-BB28-1AE621C9A9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B5B5EE-4AF5-A64F-A243-CE14D46727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EBEB8F-AAC3-C141-977A-F31FA429E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451A-A6BE-5647-B4C8-D3A13A34FBE5}" type="datetime1">
              <a:rPr lang="de-CH" smtClean="0"/>
              <a:t>22.06.21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12A1A3-A514-F044-9481-EDBAAF590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26B9F-CAEE-D040-86CE-1FC5225FF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195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F851CB-E9F6-9E44-81BB-21CCC5B7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FADA6-FD4C-6742-B024-403878957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9E4DBC-6A28-0845-98A2-B705246A23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CA9CC-EB76-744A-82A7-C71745F36957}" type="datetime1">
              <a:rPr lang="de-CH" smtClean="0"/>
              <a:t>22.06.21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BC8BB-B94C-3A4A-B00D-56E3924852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24D33-B4DC-E948-94D1-2FB0083ED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3FF64-1176-C14D-A570-EF32B890A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24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DC561-5393-B84C-814C-A4F6DF46F5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BLonD and its application to MC RCS RF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01E676-7F13-064B-897D-9E2C245684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Ivan Karpov and Heiko </a:t>
            </a:r>
            <a:r>
              <a:rPr lang="en-GB" dirty="0" err="1"/>
              <a:t>Damerau</a:t>
            </a:r>
            <a:endParaRPr lang="en-GB" dirty="0"/>
          </a:p>
          <a:p>
            <a:endParaRPr lang="en-GB" dirty="0"/>
          </a:p>
          <a:p>
            <a:r>
              <a:rPr lang="en-GB" dirty="0"/>
              <a:t>Acknowledgements:</a:t>
            </a:r>
          </a:p>
          <a:p>
            <a:r>
              <a:rPr lang="en-GB" dirty="0"/>
              <a:t>J. Scott Berg, Elias </a:t>
            </a:r>
            <a:r>
              <a:rPr lang="en-GB" dirty="0" err="1"/>
              <a:t>Metral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600D9F-0908-1146-BB0E-BF352228381A}"/>
              </a:ext>
            </a:extLst>
          </p:cNvPr>
          <p:cNvSpPr txBox="1"/>
          <p:nvPr/>
        </p:nvSpPr>
        <p:spPr>
          <a:xfrm>
            <a:off x="4144183" y="6242680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MC RF WG meeting #3: RF for HEC</a:t>
            </a:r>
          </a:p>
        </p:txBody>
      </p:sp>
    </p:spTree>
    <p:extLst>
      <p:ext uri="{BB962C8B-B14F-4D97-AF65-F5344CB8AC3E}">
        <p14:creationId xmlns:p14="http://schemas.microsoft.com/office/powerpoint/2010/main" val="94289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D95C7-3872-2E43-9FE5-1A02A6DFB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Beam Longitudinal Dynamics - BLonD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71EBE5-885C-754B-9F07-11C2184C805D}"/>
              </a:ext>
            </a:extLst>
          </p:cNvPr>
          <p:cNvSpPr txBox="1"/>
          <p:nvPr/>
        </p:nvSpPr>
        <p:spPr>
          <a:xfrm>
            <a:off x="437258" y="1479038"/>
            <a:ext cx="6688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BLonD macro-particle tracking code has been developed at CERN since 2014</a:t>
            </a:r>
          </a:p>
          <a:p>
            <a:endParaRPr lang="en-GB" sz="1100" dirty="0"/>
          </a:p>
          <a:p>
            <a:r>
              <a:rPr lang="en-GB" sz="2000" dirty="0"/>
              <a:t>Kick and drift equations: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2C42EA2-866E-6E41-8F8F-62817824C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5023" y="1479038"/>
            <a:ext cx="3743942" cy="38487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B769D21-7A82-344F-BAA7-64632A200EBD}"/>
                  </a:ext>
                </a:extLst>
              </p:cNvPr>
              <p:cNvSpPr txBox="1"/>
              <p:nvPr/>
            </p:nvSpPr>
            <p:spPr>
              <a:xfrm>
                <a:off x="437258" y="5825593"/>
                <a:ext cx="1002710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/>
                  <a:t>Optimized and tested for various applications with a single </a:t>
                </a:r>
                <a:r>
                  <a:rPr lang="en-GB" sz="2000" dirty="0">
                    <a:solidFill>
                      <a:srgbClr val="FF0000"/>
                    </a:solidFill>
                  </a:rPr>
                  <a:t>RF station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Multiple RF stations are required in MC RCS due to a large energy change per turn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B769D21-7A82-344F-BAA7-64632A200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258" y="5825593"/>
                <a:ext cx="10027104" cy="707886"/>
              </a:xfrm>
              <a:prstGeom prst="rect">
                <a:avLst/>
              </a:prstGeom>
              <a:blipFill>
                <a:blip r:embed="rId3"/>
                <a:stretch>
                  <a:fillRect l="-632" t="-3509" b="-140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EFB38AF6-6846-0E4E-9DB8-9644E58CE7D0}"/>
              </a:ext>
            </a:extLst>
          </p:cNvPr>
          <p:cNvSpPr txBox="1"/>
          <p:nvPr/>
        </p:nvSpPr>
        <p:spPr>
          <a:xfrm>
            <a:off x="4051492" y="2391932"/>
            <a:ext cx="149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Turn number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A11EEA5-C7F2-5548-B4BC-A2C27B33FD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404" y="2952835"/>
            <a:ext cx="6927028" cy="852955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57BE72F-67BA-A043-9729-69034F6EE7E8}"/>
              </a:ext>
            </a:extLst>
          </p:cNvPr>
          <p:cNvCxnSpPr/>
          <p:nvPr/>
        </p:nvCxnSpPr>
        <p:spPr>
          <a:xfrm flipH="1">
            <a:off x="4249272" y="2845974"/>
            <a:ext cx="182880" cy="3435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5C7C5D80-F1CD-CF40-87D0-F87F06F968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473" y="3997361"/>
            <a:ext cx="7002631" cy="845001"/>
          </a:xfrm>
          <a:prstGeom prst="rect">
            <a:avLst/>
          </a:prstGeom>
        </p:spPr>
      </p:pic>
      <p:pic>
        <p:nvPicPr>
          <p:cNvPr id="32" name="Picture 31" descr="Text, letter&#10;&#10;Description automatically generated">
            <a:extLst>
              <a:ext uri="{FF2B5EF4-FFF2-40B4-BE49-F238E27FC236}">
                <a16:creationId xmlns:a16="http://schemas.microsoft.com/office/drawing/2014/main" id="{B1637469-060F-DD4A-96F0-42C10555A0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243" y="4842362"/>
            <a:ext cx="2884396" cy="876272"/>
          </a:xfrm>
          <a:prstGeom prst="rect">
            <a:avLst/>
          </a:prstGeom>
        </p:spPr>
      </p:pic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83469E46-AEFA-5842-89C7-0C7961D58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2</a:t>
            </a:fld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C91C9D-41CC-314F-88EF-8F046BAA66D3}"/>
              </a:ext>
            </a:extLst>
          </p:cNvPr>
          <p:cNvSpPr txBox="1"/>
          <p:nvPr/>
        </p:nvSpPr>
        <p:spPr>
          <a:xfrm>
            <a:off x="7911711" y="5222098"/>
            <a:ext cx="3970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Plot from K. </a:t>
            </a:r>
            <a:r>
              <a:rPr lang="en-GB" sz="1200" dirty="0" err="1"/>
              <a:t>Iliakis</a:t>
            </a:r>
            <a:r>
              <a:rPr lang="en-GB" sz="1200" dirty="0"/>
              <a:t> </a:t>
            </a:r>
            <a:r>
              <a:rPr lang="en-GB" sz="1200" dirty="0" err="1"/>
              <a:t>et.al</a:t>
            </a:r>
            <a:r>
              <a:rPr lang="en-GB" sz="1200" dirty="0"/>
              <a:t>, BLonD++: Performance Analysis and Optimizations for Enabling Complex, Accurate and Fast Beam Dynamics </a:t>
            </a:r>
            <a:r>
              <a:rPr lang="en-GB" sz="1200"/>
              <a:t>Studies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45567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A6CB33FA-AAEF-A142-A16F-00B071180C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38" y="3461518"/>
            <a:ext cx="8171050" cy="98599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A37AB88-C70B-8C4F-B932-04AB59B08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75" y="2567989"/>
            <a:ext cx="9732736" cy="7121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39E0FB-27B4-8743-8315-79E5795AA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Multiple RF stations in BLonD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DC0AD-864F-3442-8E22-94F4761CDAA9}"/>
              </a:ext>
            </a:extLst>
          </p:cNvPr>
          <p:cNvSpPr txBox="1"/>
          <p:nvPr/>
        </p:nvSpPr>
        <p:spPr>
          <a:xfrm>
            <a:off x="480290" y="1684308"/>
            <a:ext cx="85619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Ring object contains several section and each section has one RF system</a:t>
            </a:r>
          </a:p>
          <a:p>
            <a:r>
              <a:rPr lang="en-GB" sz="2000" dirty="0"/>
              <a:t>Each section applies kick and drift: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FCFF8B3-0D57-9641-AE98-7BDE5564027E}"/>
                  </a:ext>
                </a:extLst>
              </p:cNvPr>
              <p:cNvSpPr txBox="1"/>
              <p:nvPr/>
            </p:nvSpPr>
            <p:spPr>
              <a:xfrm>
                <a:off x="480290" y="4833256"/>
                <a:ext cx="1158273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rgbClr val="FF0000"/>
                    </a:solidFill>
                  </a:rPr>
                  <a:t>First identified issue</a:t>
                </a:r>
                <a:r>
                  <a:rPr lang="en-GB" sz="2400" dirty="0"/>
                  <a:t>: the step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→ </m:t>
                    </m:r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+1 </m:t>
                    </m:r>
                  </m:oMath>
                </a14:m>
                <a:r>
                  <a:rPr lang="en-GB" sz="2400" dirty="0"/>
                  <a:t>corresponds to one turn, not to one section! Bunch will be immediately lost from the bucket</a:t>
                </a:r>
              </a:p>
              <a:p>
                <a:endParaRPr lang="en-GB" sz="2400" dirty="0"/>
              </a:p>
              <a:p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/>
                  <a:t> Redesign of BLonD modules (e.g., </a:t>
                </a:r>
                <a:r>
                  <a:rPr lang="en-GB" sz="2400" i="1" dirty="0"/>
                  <a:t>Ring</a:t>
                </a:r>
                <a:r>
                  <a:rPr lang="en-GB" sz="2400" dirty="0"/>
                  <a:t> and </a:t>
                </a:r>
                <a:r>
                  <a:rPr lang="en-GB" sz="2400" i="1" dirty="0" err="1"/>
                  <a:t>RF_station</a:t>
                </a:r>
                <a:r>
                  <a:rPr lang="en-GB" sz="2400" dirty="0"/>
                  <a:t>) is required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FCFF8B3-0D57-9641-AE98-7BDE556402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290" y="4833256"/>
                <a:ext cx="11582735" cy="1569660"/>
              </a:xfrm>
              <a:prstGeom prst="rect">
                <a:avLst/>
              </a:prstGeom>
              <a:blipFill>
                <a:blip r:embed="rId4"/>
                <a:stretch>
                  <a:fillRect l="-767" t="-3200" r="-1205"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29973CE-21F7-A344-B3AC-D321C704DF7B}"/>
              </a:ext>
            </a:extLst>
          </p:cNvPr>
          <p:cNvCxnSpPr>
            <a:cxnSpLocks/>
          </p:cNvCxnSpPr>
          <p:nvPr/>
        </p:nvCxnSpPr>
        <p:spPr>
          <a:xfrm>
            <a:off x="6807201" y="3263287"/>
            <a:ext cx="18578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4534831-9B12-6D44-8F00-104BD616874A}"/>
              </a:ext>
            </a:extLst>
          </p:cNvPr>
          <p:cNvCxnSpPr>
            <a:cxnSpLocks/>
          </p:cNvCxnSpPr>
          <p:nvPr/>
        </p:nvCxnSpPr>
        <p:spPr>
          <a:xfrm>
            <a:off x="10936513" y="4447511"/>
            <a:ext cx="102325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40265F4-9CCE-904A-B62E-629882C65ABE}"/>
              </a:ext>
            </a:extLst>
          </p:cNvPr>
          <p:cNvCxnSpPr>
            <a:cxnSpLocks/>
          </p:cNvCxnSpPr>
          <p:nvPr/>
        </p:nvCxnSpPr>
        <p:spPr>
          <a:xfrm>
            <a:off x="6738254" y="3915552"/>
            <a:ext cx="57694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327CDFF-7183-2B4A-A2B9-B53E6A81E12C}"/>
              </a:ext>
            </a:extLst>
          </p:cNvPr>
          <p:cNvCxnSpPr>
            <a:cxnSpLocks/>
          </p:cNvCxnSpPr>
          <p:nvPr/>
        </p:nvCxnSpPr>
        <p:spPr>
          <a:xfrm>
            <a:off x="7137397" y="4431164"/>
            <a:ext cx="57694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6C8E65B-79D4-854A-A889-0A27015B810C}"/>
              </a:ext>
            </a:extLst>
          </p:cNvPr>
          <p:cNvCxnSpPr>
            <a:cxnSpLocks/>
          </p:cNvCxnSpPr>
          <p:nvPr/>
        </p:nvCxnSpPr>
        <p:spPr>
          <a:xfrm>
            <a:off x="5475511" y="4191679"/>
            <a:ext cx="57694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Text, letter&#10;&#10;Description automatically generated">
            <a:extLst>
              <a:ext uri="{FF2B5EF4-FFF2-40B4-BE49-F238E27FC236}">
                <a16:creationId xmlns:a16="http://schemas.microsoft.com/office/drawing/2014/main" id="{6C75AE13-BB42-6442-A35E-F7462E6363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8629" y="3575153"/>
            <a:ext cx="2884396" cy="876272"/>
          </a:xfrm>
          <a:prstGeom prst="rect">
            <a:avLst/>
          </a:pr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17951C35-0C12-E24B-B82B-16FBB3636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626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52762-0168-444C-9247-F006F05FC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Possible but not realistic solution</a:t>
            </a:r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98BF1568-F28B-EA48-9D11-63C829768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572" y="2624953"/>
            <a:ext cx="4264160" cy="3271280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A0A48049-6F12-9243-A3F3-D90E2DCA1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2013" y="2451753"/>
            <a:ext cx="4499772" cy="34998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51F102-91F5-0047-902D-DA43B2245976}"/>
              </a:ext>
            </a:extLst>
          </p:cNvPr>
          <p:cNvSpPr txBox="1"/>
          <p:nvPr/>
        </p:nvSpPr>
        <p:spPr>
          <a:xfrm>
            <a:off x="838200" y="5896233"/>
            <a:ext cx="10672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Initial mismatch is due assumption of continuous synchrotron motion in the matching routine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8EE187D-685A-184E-9511-9E910164F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3D93EC2-52AE-1348-9B71-C01467EDC8E3}"/>
                  </a:ext>
                </a:extLst>
              </p:cNvPr>
              <p:cNvSpPr/>
              <p:nvPr/>
            </p:nvSpPr>
            <p:spPr>
              <a:xfrm>
                <a:off x="692076" y="1413565"/>
                <a:ext cx="1081860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/>
                  <a:t>Without redesigning BLonD one can define a ring with a circumference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sz="2000" i="1" dirty="0" err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000" i="1" dirty="0" err="1">
                            <a:latin typeface="Cambria Math" panose="02040503050406030204" pitchFamily="18" charset="0"/>
                          </a:rPr>
                          <m:t>𝑠𝑡</m:t>
                        </m:r>
                      </m:sub>
                    </m:sSub>
                  </m:oMath>
                </a14:m>
                <a:r>
                  <a:rPr lang="en-GB" sz="2000" dirty="0"/>
                  <a:t> and use a single RF station only. </a:t>
                </a:r>
              </a:p>
              <a:p>
                <a:r>
                  <a:rPr lang="en-GB" sz="2000" dirty="0"/>
                  <a:t>Drawback: intensity effects will not be properly modelled</a:t>
                </a: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3D93EC2-52AE-1348-9B71-C01467EDC8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076" y="1413565"/>
                <a:ext cx="10818606" cy="1015663"/>
              </a:xfrm>
              <a:prstGeom prst="rect">
                <a:avLst/>
              </a:prstGeom>
              <a:blipFill>
                <a:blip r:embed="rId4"/>
                <a:stretch>
                  <a:fillRect l="-586" t="-3704" r="-469" b="-9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9741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52762-0168-444C-9247-F006F05FC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Possible but not realistic solution</a:t>
            </a:r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47D4851D-4FD1-1346-BB95-2429B97D3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231" y="2496457"/>
            <a:ext cx="4317999" cy="3301999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871911CE-4622-DF40-8505-E24C9C255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636" y="2228850"/>
            <a:ext cx="4729454" cy="3678464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DD18CE6-0978-D44D-B1B4-45B66DE8E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5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470FFE-684E-9F47-B51C-F4ECF0EEC515}"/>
                  </a:ext>
                </a:extLst>
              </p:cNvPr>
              <p:cNvSpPr/>
              <p:nvPr/>
            </p:nvSpPr>
            <p:spPr>
              <a:xfrm>
                <a:off x="692076" y="1413565"/>
                <a:ext cx="1081860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/>
                  <a:t>Without redesigning BLonD one can define a ring with a circumference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sz="2000" i="1" dirty="0" err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000" i="1" dirty="0" err="1">
                            <a:latin typeface="Cambria Math" panose="02040503050406030204" pitchFamily="18" charset="0"/>
                          </a:rPr>
                          <m:t>𝑠𝑡</m:t>
                        </m:r>
                      </m:sub>
                    </m:sSub>
                  </m:oMath>
                </a14:m>
                <a:r>
                  <a:rPr lang="en-GB" sz="2000" dirty="0"/>
                  <a:t> and use a single RF station only. </a:t>
                </a:r>
              </a:p>
              <a:p>
                <a:r>
                  <a:rPr lang="en-GB" sz="2000" dirty="0"/>
                  <a:t>Drawback: intensity effects will not be properly modelled</a:t>
                </a: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470FFE-684E-9F47-B51C-F4ECF0EEC5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076" y="1413565"/>
                <a:ext cx="10818606" cy="1015663"/>
              </a:xfrm>
              <a:prstGeom prst="rect">
                <a:avLst/>
              </a:prstGeom>
              <a:blipFill>
                <a:blip r:embed="rId4"/>
                <a:stretch>
                  <a:fillRect l="-586" t="-3704" r="-469" b="-9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E4B2E1CB-153C-EC4E-A93E-45A59D4A32BC}"/>
              </a:ext>
            </a:extLst>
          </p:cNvPr>
          <p:cNvSpPr txBox="1"/>
          <p:nvPr/>
        </p:nvSpPr>
        <p:spPr>
          <a:xfrm>
            <a:off x="838199" y="5956240"/>
            <a:ext cx="10672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Initial mismatch is due assumption of continuous synchrotron motion in the matching routine</a:t>
            </a:r>
          </a:p>
        </p:txBody>
      </p:sp>
    </p:spTree>
    <p:extLst>
      <p:ext uri="{BB962C8B-B14F-4D97-AF65-F5344CB8AC3E}">
        <p14:creationId xmlns:p14="http://schemas.microsoft.com/office/powerpoint/2010/main" val="2253071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AB97B-F771-C34F-B97F-84082F0CB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047B98-B815-B54E-A6EC-2AAC600790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2277" y="1825625"/>
                <a:ext cx="10875981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400" dirty="0"/>
                  <a:t>Present version of BLonD needs to be modified to properly model longitudinal beam dynamics in MC RCS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/>
                  <a:t> redesign of </a:t>
                </a:r>
                <a:r>
                  <a:rPr lang="en-GB" sz="2400" i="1" dirty="0"/>
                  <a:t>Ring</a:t>
                </a:r>
                <a:r>
                  <a:rPr lang="en-GB" sz="2400" dirty="0"/>
                  <a:t> an </a:t>
                </a:r>
                <a:r>
                  <a:rPr lang="en-GB" sz="2400" i="1" dirty="0" err="1"/>
                  <a:t>RF_station</a:t>
                </a:r>
                <a:r>
                  <a:rPr lang="en-GB" sz="2400" i="1" dirty="0"/>
                  <a:t> </a:t>
                </a:r>
                <a:r>
                  <a:rPr lang="en-GB" sz="2400" dirty="0"/>
                  <a:t>objects is required</a:t>
                </a:r>
              </a:p>
              <a:p>
                <a:endParaRPr lang="en-GB" sz="2400" dirty="0"/>
              </a:p>
              <a:p>
                <a:pPr marL="0" indent="0">
                  <a:buNone/>
                </a:pPr>
                <a:r>
                  <a:rPr lang="en-GB" sz="2400" dirty="0"/>
                  <a:t>Inclusion of collective effects requires significant effort, in particular: </a:t>
                </a:r>
              </a:p>
              <a:p>
                <a:pPr marL="404813" lvl="1" indent="-234950"/>
                <a:r>
                  <a:rPr lang="en-GB" dirty="0"/>
                  <a:t>short range wakes (RF cavities + RW impedance), </a:t>
                </a:r>
              </a:p>
              <a:p>
                <a:pPr marL="404813" lvl="1" indent="-234950"/>
                <a:r>
                  <a:rPr lang="en-GB" dirty="0"/>
                  <a:t>long range wakes due to fundamental mode including possible feedback and feedforward systems (also impact of counter-rotating bunches)</a:t>
                </a:r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:r>
                  <a:rPr lang="en-GB" sz="2400" dirty="0"/>
                  <a:t>After all can we properly separate longitudinal and transverse beam dynamics?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047B98-B815-B54E-A6EC-2AAC600790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2277" y="1825625"/>
                <a:ext cx="10875981" cy="4351338"/>
              </a:xfrm>
              <a:blipFill>
                <a:blip r:embed="rId2"/>
                <a:stretch>
                  <a:fillRect l="-933" t="-2035" r="-7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DCD26-CEF3-FD45-9AEE-4A160FD68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033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D3EA1-C8BC-B447-818D-BD5EEAB41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Thank you for your attention!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D99023-F724-E440-8A20-BBAB43E11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FF64-1176-C14D-A570-EF32B890A23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856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372</Words>
  <Application>Microsoft Macintosh PowerPoint</Application>
  <PresentationFormat>Widescreen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 Math</vt:lpstr>
      <vt:lpstr>Office Theme</vt:lpstr>
      <vt:lpstr>BLonD and its application to MC RCS RF system</vt:lpstr>
      <vt:lpstr>Beam Longitudinal Dynamics - BLonD</vt:lpstr>
      <vt:lpstr>Multiple RF stations in BLonD</vt:lpstr>
      <vt:lpstr>Possible but not realistic solution</vt:lpstr>
      <vt:lpstr>Possible but not realistic solution</vt:lpstr>
      <vt:lpstr>Summary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BLOND and its application to MC RCS RF system</dc:title>
  <dc:creator>Ivan Karpov</dc:creator>
  <cp:lastModifiedBy>Ivan Karpov</cp:lastModifiedBy>
  <cp:revision>21</cp:revision>
  <dcterms:created xsi:type="dcterms:W3CDTF">2021-06-22T07:18:31Z</dcterms:created>
  <dcterms:modified xsi:type="dcterms:W3CDTF">2021-06-22T14:28:40Z</dcterms:modified>
</cp:coreProperties>
</file>