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38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6BECF-498B-4E7B-B5BB-C452DC1387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43F9CD-D465-4359-A9C8-2615ECAA43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2EB1E9-B110-4F06-BC2D-30D713049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97980-24B6-43F6-82EC-19380D53FBA5}" type="datetimeFigureOut">
              <a:rPr lang="en-GB" smtClean="0"/>
              <a:t>22/06/2021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AFF8C9-F173-4605-9CD2-1A62332C2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3837CE-7AFB-4218-9D62-FF2995FB5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0589F-76F6-4B74-9780-0D56B85B1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774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3D1C53-6821-4085-9406-6489663BE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4782D7-6DEC-4DF4-8B02-13569B0CA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053E57-C813-4A16-9180-2B1C44C68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97980-24B6-43F6-82EC-19380D53FBA5}" type="datetimeFigureOut">
              <a:rPr lang="en-GB" smtClean="0"/>
              <a:t>22/06/2021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90CA53-8B0F-4B79-9A47-E527836EE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FDC60D-97A0-4EE0-B100-450BDBC08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0589F-76F6-4B74-9780-0D56B85B1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4589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A12104-1585-44F8-BE7B-F231003AC0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1DB7F3-DBC9-4415-8050-2591C8028A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2B95A0-ED49-40D2-A6BF-4DA2D04C2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97980-24B6-43F6-82EC-19380D53FBA5}" type="datetimeFigureOut">
              <a:rPr lang="en-GB" smtClean="0"/>
              <a:t>22/06/2021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287466-9BC6-4E7E-A3EB-14707BB07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765274-78AF-4E88-897F-ECC2CC92B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0589F-76F6-4B74-9780-0D56B85B1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434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FB32F-C676-4A56-9CD1-753CF5060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5A2CE-B2F2-49AD-AC14-924273F6C7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D7CA0B-5653-4F11-ADC2-65E5D7EFF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97980-24B6-43F6-82EC-19380D53FBA5}" type="datetimeFigureOut">
              <a:rPr lang="en-GB" smtClean="0"/>
              <a:t>22/06/2021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491240-C8B3-432D-B039-E8088BA92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742F0D-C5B9-4E7B-B7B8-0DE343EE4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0589F-76F6-4B74-9780-0D56B85B1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803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E90EC-6C3B-4CE5-853A-AB41BDF776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02E632-A2BB-4C04-B73E-E8F2A949DD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C7107D-002A-4A73-AA54-AB58E3853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97980-24B6-43F6-82EC-19380D53FBA5}" type="datetimeFigureOut">
              <a:rPr lang="en-GB" smtClean="0"/>
              <a:t>22/06/2021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157AF2-6AC6-46F4-A389-1BFE0A993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953A5E-CAB6-43A1-9294-A8CD21970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0589F-76F6-4B74-9780-0D56B85B1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5067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83A875-4D7B-47A2-88B1-C13F9DC64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ED836F-1AA4-4834-A771-6747F1725B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5F7CF1-4125-483A-A48A-D82DF3AD3A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60B048-754F-482C-AA8B-54BDDCDDF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97980-24B6-43F6-82EC-19380D53FBA5}" type="datetimeFigureOut">
              <a:rPr lang="en-GB" smtClean="0"/>
              <a:t>22/06/2021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B4F943-FEEE-482D-9A30-E18C6D0C8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6253BF-E969-4A2E-8EC0-46D2706CD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0589F-76F6-4B74-9780-0D56B85B1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30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8A9DE-F59E-42BF-9346-D029E542EB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E82372-4A59-4860-A974-6620625F71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29D087-9545-47B3-BA9E-1EA99708A5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AB54C6-3ABA-401B-B9C4-C7019508E2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A43FCA-A972-4013-A8BE-2DB77A7DC7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E2746D-0FF2-4E33-9746-B18BA845F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97980-24B6-43F6-82EC-19380D53FBA5}" type="datetimeFigureOut">
              <a:rPr lang="en-GB" smtClean="0"/>
              <a:t>22/06/2021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23DA694-797A-4473-A046-A40A826BD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B0D40E-0F32-4C0E-B20E-1A2077E08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0589F-76F6-4B74-9780-0D56B85B1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347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57027-265B-466F-926C-878540D54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538CDB-A8DF-4FFB-AF17-7277B63D5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97980-24B6-43F6-82EC-19380D53FBA5}" type="datetimeFigureOut">
              <a:rPr lang="en-GB" smtClean="0"/>
              <a:t>22/06/2021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6C6B0B-5A72-4187-B639-A24E0D7AF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FAC1CC-A9CC-4AF4-A61D-13A7DC1A5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0589F-76F6-4B74-9780-0D56B85B1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3642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F95B509-5BD8-492E-828D-03C0F2055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97980-24B6-43F6-82EC-19380D53FBA5}" type="datetimeFigureOut">
              <a:rPr lang="en-GB" smtClean="0"/>
              <a:t>22/06/2021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FEA1E3-214A-441F-9C3B-71C6F66CA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10322D-82FA-445D-A356-5429CC5C3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0589F-76F6-4B74-9780-0D56B85B1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017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7E11A-66F5-418C-9552-9002642AC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90768B-A598-420B-BA22-B9FC8552BF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178B25-8C7B-4CBF-AD1E-EC7207C615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6C7961-99BA-436B-9F2D-1B917C26A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97980-24B6-43F6-82EC-19380D53FBA5}" type="datetimeFigureOut">
              <a:rPr lang="en-GB" smtClean="0"/>
              <a:t>22/06/2021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3CC4F5-04F3-4E40-9616-8B804139F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FAC601-E205-498F-8EAE-3432D7387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0589F-76F6-4B74-9780-0D56B85B1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935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0BA4E-6973-473C-821B-A91DCAC95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9667D6-7E65-411F-8EA3-BBB5C1FC14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C728A7-2CFC-4CB6-B18E-1B01C2F104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353C4F-5CBD-4AE1-8EFC-302DD5A8E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97980-24B6-43F6-82EC-19380D53FBA5}" type="datetimeFigureOut">
              <a:rPr lang="en-GB" smtClean="0"/>
              <a:t>22/06/2021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2A4531-5ED9-4C2A-9771-FD5FDE27B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1F7703-C024-4663-A3A9-A8299064A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0589F-76F6-4B74-9780-0D56B85B1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792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86D61E-27E0-4CB0-8971-14612FE4C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E27D30-57F9-4F7C-B50C-5556B8EFC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2CC456-C0AF-4F26-99D0-313D3CB9BC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497980-24B6-43F6-82EC-19380D53FBA5}" type="datetimeFigureOut">
              <a:rPr lang="en-GB" smtClean="0"/>
              <a:t>22/06/2021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146012-DC48-42C5-8787-79D0F08CAC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8D4465-9BA4-4411-9755-3374F476C4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0589F-76F6-4B74-9780-0D56B85B1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3060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E5EF177-95B8-432D-8B0A-DB135D7124F3}"/>
              </a:ext>
            </a:extLst>
          </p:cNvPr>
          <p:cNvSpPr/>
          <p:nvPr/>
        </p:nvSpPr>
        <p:spPr>
          <a:xfrm>
            <a:off x="9938081" y="0"/>
            <a:ext cx="2241885" cy="68505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18F1FF-03AF-4EC6-82F8-82249AE676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5563" y="633072"/>
            <a:ext cx="9107905" cy="578718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sz="3300" b="1" dirty="0">
                <a:solidFill>
                  <a:schemeClr val="accent1"/>
                </a:solidFill>
              </a:rPr>
              <a:t>PPE’s</a:t>
            </a:r>
          </a:p>
          <a:p>
            <a:r>
              <a:rPr lang="en-GB" sz="2400" dirty="0"/>
              <a:t>Replacement of the access control badge readers (no changes for the user)</a:t>
            </a:r>
          </a:p>
          <a:p>
            <a:pPr lvl="1"/>
            <a:r>
              <a:rPr lang="en-GB" sz="2000" dirty="0"/>
              <a:t>(Patrol rights)</a:t>
            </a:r>
          </a:p>
          <a:p>
            <a:pPr lvl="1"/>
            <a:r>
              <a:rPr lang="en-GB" sz="2000" dirty="0"/>
              <a:t>Access through GIF++ turnstile</a:t>
            </a:r>
          </a:p>
          <a:p>
            <a:r>
              <a:rPr lang="en-GB" sz="2400" dirty="0"/>
              <a:t>Intercoms dismantling</a:t>
            </a:r>
          </a:p>
          <a:p>
            <a:r>
              <a:rPr lang="en-GB" sz="2400" dirty="0"/>
              <a:t>New position sensors in each door (magnetic &amp; coded)</a:t>
            </a:r>
          </a:p>
          <a:p>
            <a:r>
              <a:rPr lang="en-GB" sz="2400" dirty="0"/>
              <a:t>Suppression of certain zones, becoming new sectors of the primary zones (next slides)</a:t>
            </a:r>
          </a:p>
          <a:p>
            <a:pPr marL="0" indent="0">
              <a:buNone/>
            </a:pPr>
            <a:endParaRPr lang="en-GB" sz="2100" dirty="0"/>
          </a:p>
          <a:p>
            <a:pPr marL="0" indent="0">
              <a:buNone/>
            </a:pPr>
            <a:r>
              <a:rPr lang="en-GB" sz="3300" b="1" dirty="0">
                <a:solidFill>
                  <a:schemeClr val="accent1"/>
                </a:solidFill>
              </a:rPr>
              <a:t>EHN1</a:t>
            </a:r>
            <a:endParaRPr lang="en-GB" sz="3300" dirty="0"/>
          </a:p>
          <a:p>
            <a:r>
              <a:rPr lang="en-GB" sz="2400" dirty="0"/>
              <a:t>PPE144 zone added 2 doors, patrol and BIW flashes</a:t>
            </a:r>
          </a:p>
          <a:p>
            <a:r>
              <a:rPr lang="en-GB" sz="2400" dirty="0"/>
              <a:t>PPE166 out-of-service</a:t>
            </a:r>
          </a:p>
          <a:p>
            <a:pPr marL="0" indent="0">
              <a:buNone/>
            </a:pPr>
            <a:endParaRPr lang="en-GB" sz="2100" dirty="0"/>
          </a:p>
          <a:p>
            <a:pPr marL="0" indent="0">
              <a:buNone/>
            </a:pPr>
            <a:r>
              <a:rPr lang="en-GB" sz="3300" b="1" dirty="0">
                <a:solidFill>
                  <a:schemeClr val="accent1"/>
                </a:solidFill>
              </a:rPr>
              <a:t>EHN2</a:t>
            </a:r>
            <a:endParaRPr lang="en-GB" sz="3300" dirty="0"/>
          </a:p>
          <a:p>
            <a:r>
              <a:rPr lang="en-GB" sz="2400" dirty="0"/>
              <a:t>PPE211 crane access traps are now openable from the ground floor</a:t>
            </a:r>
          </a:p>
          <a:p>
            <a:endParaRPr lang="en-GB" sz="2100" dirty="0"/>
          </a:p>
          <a:p>
            <a:pPr marL="0" indent="0">
              <a:buNone/>
            </a:pPr>
            <a:r>
              <a:rPr lang="en-GB" sz="3400" b="1" dirty="0">
                <a:solidFill>
                  <a:schemeClr val="accent1"/>
                </a:solidFill>
              </a:rPr>
              <a:t>LOKN</a:t>
            </a:r>
          </a:p>
          <a:p>
            <a:r>
              <a:rPr lang="en-GB" sz="2400" dirty="0"/>
              <a:t>Logic review (P0 TAX and BEND removed) </a:t>
            </a:r>
            <a:r>
              <a:rPr lang="en-GB" sz="2400" dirty="0">
                <a:sym typeface="Wingdings" panose="05000000000000000000" pitchFamily="2" charset="2"/>
              </a:rPr>
              <a:t></a:t>
            </a:r>
            <a:r>
              <a:rPr lang="en-GB" sz="2400" dirty="0"/>
              <a:t> </a:t>
            </a:r>
            <a:r>
              <a:rPr lang="en-GB" sz="2400" i="1" dirty="0"/>
              <a:t>commissioning ongoing</a:t>
            </a:r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47FC73-4DC7-4573-97A8-F1CCF3834EA3}"/>
              </a:ext>
            </a:extLst>
          </p:cNvPr>
          <p:cNvSpPr txBox="1"/>
          <p:nvPr/>
        </p:nvSpPr>
        <p:spPr>
          <a:xfrm>
            <a:off x="9950116" y="1910840"/>
            <a:ext cx="2241884" cy="3231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GB" sz="2400" b="1" dirty="0">
                <a:solidFill>
                  <a:schemeClr val="bg1"/>
                </a:solidFill>
              </a:rPr>
              <a:t>SPS</a:t>
            </a:r>
          </a:p>
          <a:p>
            <a:pPr marL="0" indent="0" algn="ctr">
              <a:buNone/>
            </a:pPr>
            <a:r>
              <a:rPr lang="en-GB" sz="2400" b="1" dirty="0">
                <a:solidFill>
                  <a:schemeClr val="bg1"/>
                </a:solidFill>
              </a:rPr>
              <a:t>access team</a:t>
            </a:r>
          </a:p>
          <a:p>
            <a:pPr marL="0" indent="0" algn="ctr">
              <a:buNone/>
            </a:pPr>
            <a:endParaRPr lang="en-GB" sz="24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GB" sz="2400" b="1" dirty="0">
              <a:solidFill>
                <a:schemeClr val="bg1"/>
              </a:solidFill>
            </a:endParaRPr>
          </a:p>
          <a:p>
            <a:pPr algn="ctr"/>
            <a:r>
              <a:rPr lang="en-GB" sz="1800" dirty="0">
                <a:solidFill>
                  <a:schemeClr val="bg1"/>
                </a:solidFill>
              </a:rPr>
              <a:t>Didier Vaxelaire </a:t>
            </a:r>
          </a:p>
          <a:p>
            <a:pPr algn="ctr"/>
            <a:r>
              <a:rPr lang="en-GB" sz="1800" dirty="0">
                <a:solidFill>
                  <a:schemeClr val="bg1"/>
                </a:solidFill>
              </a:rPr>
              <a:t>Tel: 162498</a:t>
            </a:r>
          </a:p>
          <a:p>
            <a:pPr algn="ctr"/>
            <a:endParaRPr lang="en-GB" sz="1800" dirty="0">
              <a:solidFill>
                <a:schemeClr val="bg1"/>
              </a:solidFill>
            </a:endParaRPr>
          </a:p>
          <a:p>
            <a:pPr algn="ctr"/>
            <a:endParaRPr lang="en-GB" sz="1800" dirty="0">
              <a:solidFill>
                <a:schemeClr val="bg1"/>
              </a:solidFill>
            </a:endParaRPr>
          </a:p>
          <a:p>
            <a:pPr algn="ctr"/>
            <a:r>
              <a:rPr lang="en-GB" sz="1800" dirty="0">
                <a:solidFill>
                  <a:schemeClr val="bg1"/>
                </a:solidFill>
              </a:rPr>
              <a:t>Vitor Rios </a:t>
            </a:r>
          </a:p>
          <a:p>
            <a:pPr algn="ctr"/>
            <a:r>
              <a:rPr lang="en-GB" sz="1800" dirty="0">
                <a:solidFill>
                  <a:schemeClr val="bg1"/>
                </a:solidFill>
              </a:rPr>
              <a:t>Tel: 168788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A574A22-4697-405F-9E9E-00D7F6A6991F}"/>
              </a:ext>
            </a:extLst>
          </p:cNvPr>
          <p:cNvSpPr/>
          <p:nvPr/>
        </p:nvSpPr>
        <p:spPr>
          <a:xfrm>
            <a:off x="-82214" y="-1"/>
            <a:ext cx="563478" cy="68505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A859E0-D7A5-4CCC-A81B-E238C61F3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916" y="3413"/>
            <a:ext cx="9601200" cy="557513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+mn-lt"/>
              </a:rPr>
              <a:t>Access (secondary) system - LS2 modifications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A24233F-9B0D-4396-9AE7-9558C89FAE16}"/>
              </a:ext>
            </a:extLst>
          </p:cNvPr>
          <p:cNvSpPr txBox="1">
            <a:spLocks/>
          </p:cNvSpPr>
          <p:nvPr/>
        </p:nvSpPr>
        <p:spPr>
          <a:xfrm>
            <a:off x="481264" y="6300487"/>
            <a:ext cx="9601200" cy="557513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32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9839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53530DEC-791B-44EA-9E04-E996B2AEF6BD}"/>
              </a:ext>
            </a:extLst>
          </p:cNvPr>
          <p:cNvGrpSpPr/>
          <p:nvPr/>
        </p:nvGrpSpPr>
        <p:grpSpPr>
          <a:xfrm>
            <a:off x="-1" y="1628905"/>
            <a:ext cx="12192000" cy="4404325"/>
            <a:chOff x="0" y="2453675"/>
            <a:chExt cx="12192000" cy="440432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12220E1-FB39-44EA-9C6E-AFD49D9127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3390477"/>
              <a:ext cx="12192000" cy="3467523"/>
            </a:xfrm>
            <a:prstGeom prst="rect">
              <a:avLst/>
            </a:prstGeom>
          </p:spPr>
        </p:pic>
        <p:sp>
          <p:nvSpPr>
            <p:cNvPr id="6" name="Arrow: Down 5">
              <a:extLst>
                <a:ext uri="{FF2B5EF4-FFF2-40B4-BE49-F238E27FC236}">
                  <a16:creationId xmlns:a16="http://schemas.microsoft.com/office/drawing/2014/main" id="{47E73A50-3EE7-468E-AC6B-521E76CAD66D}"/>
                </a:ext>
              </a:extLst>
            </p:cNvPr>
            <p:cNvSpPr/>
            <p:nvPr/>
          </p:nvSpPr>
          <p:spPr>
            <a:xfrm>
              <a:off x="2980568" y="2814298"/>
              <a:ext cx="420129" cy="1406417"/>
            </a:xfrm>
            <a:prstGeom prst="downArrow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Arrow: Down 6">
              <a:extLst>
                <a:ext uri="{FF2B5EF4-FFF2-40B4-BE49-F238E27FC236}">
                  <a16:creationId xmlns:a16="http://schemas.microsoft.com/office/drawing/2014/main" id="{9FC33E73-53EB-403D-9D60-539D2B897862}"/>
                </a:ext>
              </a:extLst>
            </p:cNvPr>
            <p:cNvSpPr/>
            <p:nvPr/>
          </p:nvSpPr>
          <p:spPr>
            <a:xfrm rot="10800000">
              <a:off x="2764224" y="4588777"/>
              <a:ext cx="420129" cy="1197543"/>
            </a:xfrm>
            <a:prstGeom prst="downArrow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Arrow: Down 7">
              <a:extLst>
                <a:ext uri="{FF2B5EF4-FFF2-40B4-BE49-F238E27FC236}">
                  <a16:creationId xmlns:a16="http://schemas.microsoft.com/office/drawing/2014/main" id="{9B95E64A-A0FB-4D9F-8AD3-C71D90129285}"/>
                </a:ext>
              </a:extLst>
            </p:cNvPr>
            <p:cNvSpPr/>
            <p:nvPr/>
          </p:nvSpPr>
          <p:spPr>
            <a:xfrm rot="19009498">
              <a:off x="6216707" y="4505066"/>
              <a:ext cx="420129" cy="862643"/>
            </a:xfrm>
            <a:prstGeom prst="downArrow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Arrow: Down 8">
              <a:extLst>
                <a:ext uri="{FF2B5EF4-FFF2-40B4-BE49-F238E27FC236}">
                  <a16:creationId xmlns:a16="http://schemas.microsoft.com/office/drawing/2014/main" id="{8DC21733-A041-4270-91D7-593F71639185}"/>
                </a:ext>
              </a:extLst>
            </p:cNvPr>
            <p:cNvSpPr/>
            <p:nvPr/>
          </p:nvSpPr>
          <p:spPr>
            <a:xfrm rot="10800000">
              <a:off x="9091865" y="5394667"/>
              <a:ext cx="420129" cy="739383"/>
            </a:xfrm>
            <a:prstGeom prst="downArrow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0324509-C1C0-4CC2-8170-DA51F8296454}"/>
                </a:ext>
              </a:extLst>
            </p:cNvPr>
            <p:cNvSpPr txBox="1"/>
            <p:nvPr/>
          </p:nvSpPr>
          <p:spPr>
            <a:xfrm>
              <a:off x="2532329" y="2453675"/>
              <a:ext cx="1304049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ex PPGE81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E9C4DED-EB71-4868-B926-E31701A8B71D}"/>
                </a:ext>
              </a:extLst>
            </p:cNvPr>
            <p:cNvSpPr txBox="1"/>
            <p:nvPr/>
          </p:nvSpPr>
          <p:spPr>
            <a:xfrm>
              <a:off x="2352290" y="5786321"/>
              <a:ext cx="1304049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ex PPGE82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E5667E4-CC62-49D9-8804-A6C91A2C03C6}"/>
                </a:ext>
              </a:extLst>
            </p:cNvPr>
            <p:cNvSpPr txBox="1"/>
            <p:nvPr/>
          </p:nvSpPr>
          <p:spPr>
            <a:xfrm>
              <a:off x="8667515" y="6134051"/>
              <a:ext cx="1303797" cy="369332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ex PPGE842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BC3C2F7-E2AE-491D-99C7-9EE54AC59FA6}"/>
                </a:ext>
              </a:extLst>
            </p:cNvPr>
            <p:cNvSpPr txBox="1"/>
            <p:nvPr/>
          </p:nvSpPr>
          <p:spPr>
            <a:xfrm>
              <a:off x="5131432" y="4345694"/>
              <a:ext cx="1069078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ex GL818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86DC0A7-1E53-4C4B-8326-5D1EBD0A6FEB}"/>
              </a:ext>
            </a:extLst>
          </p:cNvPr>
          <p:cNvSpPr txBox="1"/>
          <p:nvPr/>
        </p:nvSpPr>
        <p:spPr>
          <a:xfrm>
            <a:off x="-1" y="2714"/>
            <a:ext cx="12192001" cy="58477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</a:rPr>
              <a:t>Secondary zones became sectors of BA81 primary zone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A44E699-FA05-411F-B885-F59D2E6AE109}"/>
              </a:ext>
            </a:extLst>
          </p:cNvPr>
          <p:cNvSpPr txBox="1"/>
          <p:nvPr/>
        </p:nvSpPr>
        <p:spPr>
          <a:xfrm>
            <a:off x="8113262" y="5683937"/>
            <a:ext cx="2403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Access to this sector </a:t>
            </a:r>
          </a:p>
          <a:p>
            <a:pPr algn="ctr"/>
            <a:r>
              <a:rPr lang="en-GB" dirty="0">
                <a:sym typeface="Wingdings" panose="05000000000000000000" pitchFamily="2" charset="2"/>
              </a:rPr>
              <a:t>by BA81 </a:t>
            </a:r>
            <a:r>
              <a:rPr lang="en-GB" dirty="0"/>
              <a:t>access point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15007A3-51EF-44F7-949C-A4568FADFF6A}"/>
              </a:ext>
            </a:extLst>
          </p:cNvPr>
          <p:cNvSpPr txBox="1"/>
          <p:nvPr/>
        </p:nvSpPr>
        <p:spPr>
          <a:xfrm>
            <a:off x="5197314" y="1276592"/>
            <a:ext cx="59938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Access to this sectors </a:t>
            </a:r>
          </a:p>
          <a:p>
            <a:r>
              <a:rPr lang="en-GB" sz="1600" dirty="0">
                <a:sym typeface="Wingdings" panose="05000000000000000000" pitchFamily="2" charset="2"/>
              </a:rPr>
              <a:t>by creating an IMPACT for BA81 or agreement of CCC-SPS</a:t>
            </a:r>
          </a:p>
          <a:p>
            <a:pPr algn="ctr"/>
            <a:endParaRPr lang="en-GB" sz="1600" dirty="0">
              <a:sym typeface="Wingdings" panose="05000000000000000000" pitchFamily="2" charset="2"/>
            </a:endParaRPr>
          </a:p>
          <a:p>
            <a:r>
              <a:rPr lang="en-GB" sz="1600" dirty="0">
                <a:sym typeface="Wingdings" panose="05000000000000000000" pitchFamily="2" charset="2"/>
              </a:rPr>
              <a:t>Note: door shall be “forced” and the </a:t>
            </a:r>
            <a:r>
              <a:rPr lang="en-GB" sz="1600" u="sng" dirty="0">
                <a:sym typeface="Wingdings" panose="05000000000000000000" pitchFamily="2" charset="2"/>
              </a:rPr>
              <a:t>patrol is lost every access</a:t>
            </a:r>
            <a:endParaRPr lang="en-GB" sz="1600" u="sng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00748CE-4280-4776-B0B6-E225439DD4DE}"/>
              </a:ext>
            </a:extLst>
          </p:cNvPr>
          <p:cNvSpPr txBox="1"/>
          <p:nvPr/>
        </p:nvSpPr>
        <p:spPr>
          <a:xfrm>
            <a:off x="-1" y="5588239"/>
            <a:ext cx="59938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Access to this sectors </a:t>
            </a:r>
          </a:p>
          <a:p>
            <a:r>
              <a:rPr lang="en-GB" sz="1600" dirty="0">
                <a:sym typeface="Wingdings" panose="05000000000000000000" pitchFamily="2" charset="2"/>
              </a:rPr>
              <a:t>by creating an IMPACT for BA81 or agreement of CCC-SPS</a:t>
            </a:r>
          </a:p>
          <a:p>
            <a:pPr algn="ctr"/>
            <a:endParaRPr lang="en-GB" sz="1600" dirty="0">
              <a:sym typeface="Wingdings" panose="05000000000000000000" pitchFamily="2" charset="2"/>
            </a:endParaRPr>
          </a:p>
          <a:p>
            <a:r>
              <a:rPr lang="en-GB" sz="1600" dirty="0">
                <a:sym typeface="Wingdings" panose="05000000000000000000" pitchFamily="2" charset="2"/>
              </a:rPr>
              <a:t>Note: door shall be “forced” and the </a:t>
            </a:r>
            <a:r>
              <a:rPr lang="en-GB" sz="1600" u="sng" dirty="0">
                <a:sym typeface="Wingdings" panose="05000000000000000000" pitchFamily="2" charset="2"/>
              </a:rPr>
              <a:t>patrol is lost every access</a:t>
            </a:r>
            <a:endParaRPr lang="en-GB" sz="1600" u="sng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46ED6A4-DB36-4A44-94BC-02B3D6448E5F}"/>
              </a:ext>
            </a:extLst>
          </p:cNvPr>
          <p:cNvCxnSpPr/>
          <p:nvPr/>
        </p:nvCxnSpPr>
        <p:spPr>
          <a:xfrm flipH="1">
            <a:off x="3956811" y="1779089"/>
            <a:ext cx="107649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C8D7CC6-A27B-40E3-A2AB-5CF68568ECB4}"/>
              </a:ext>
            </a:extLst>
          </p:cNvPr>
          <p:cNvCxnSpPr>
            <a:cxnSpLocks/>
          </p:cNvCxnSpPr>
          <p:nvPr/>
        </p:nvCxnSpPr>
        <p:spPr>
          <a:xfrm>
            <a:off x="5033301" y="1779089"/>
            <a:ext cx="409556" cy="16168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0F3100EF-DC2C-416E-A589-EAEB042DD625}"/>
              </a:ext>
            </a:extLst>
          </p:cNvPr>
          <p:cNvCxnSpPr/>
          <p:nvPr/>
        </p:nvCxnSpPr>
        <p:spPr>
          <a:xfrm flipV="1">
            <a:off x="1866667" y="5362199"/>
            <a:ext cx="375208" cy="45207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8086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2E8EC797-93F9-4780-987E-5BF6DF74AAFD}"/>
              </a:ext>
            </a:extLst>
          </p:cNvPr>
          <p:cNvGrpSpPr/>
          <p:nvPr/>
        </p:nvGrpSpPr>
        <p:grpSpPr>
          <a:xfrm>
            <a:off x="1457325" y="1694043"/>
            <a:ext cx="10076331" cy="4387079"/>
            <a:chOff x="1457325" y="1706743"/>
            <a:chExt cx="10076331" cy="4387079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BA857027-8A01-4AB4-8521-0164A21D31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57325" y="2436222"/>
              <a:ext cx="9277350" cy="365760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63CCA18F-4DBF-4E22-B028-E671B2650D2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39277" y="1706743"/>
              <a:ext cx="2295525" cy="2085975"/>
            </a:xfrm>
            <a:prstGeom prst="rect">
              <a:avLst/>
            </a:prstGeom>
          </p:spPr>
        </p:pic>
        <p:sp>
          <p:nvSpPr>
            <p:cNvPr id="24" name="Arrow: Down 23">
              <a:extLst>
                <a:ext uri="{FF2B5EF4-FFF2-40B4-BE49-F238E27FC236}">
                  <a16:creationId xmlns:a16="http://schemas.microsoft.com/office/drawing/2014/main" id="{1CB98222-F09C-4A99-942A-EB20BD272B48}"/>
                </a:ext>
              </a:extLst>
            </p:cNvPr>
            <p:cNvSpPr/>
            <p:nvPr/>
          </p:nvSpPr>
          <p:spPr>
            <a:xfrm>
              <a:off x="6646877" y="2252034"/>
              <a:ext cx="420129" cy="1088025"/>
            </a:xfrm>
            <a:prstGeom prst="downArrow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Arrow: Down 24">
              <a:extLst>
                <a:ext uri="{FF2B5EF4-FFF2-40B4-BE49-F238E27FC236}">
                  <a16:creationId xmlns:a16="http://schemas.microsoft.com/office/drawing/2014/main" id="{C29AC7CC-DBDF-4E55-9966-2E2661CA417B}"/>
                </a:ext>
              </a:extLst>
            </p:cNvPr>
            <p:cNvSpPr/>
            <p:nvPr/>
          </p:nvSpPr>
          <p:spPr>
            <a:xfrm rot="2919811">
              <a:off x="9381646" y="3963702"/>
              <a:ext cx="420129" cy="1854765"/>
            </a:xfrm>
            <a:prstGeom prst="downArrow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Arrow: Down 25">
              <a:extLst>
                <a:ext uri="{FF2B5EF4-FFF2-40B4-BE49-F238E27FC236}">
                  <a16:creationId xmlns:a16="http://schemas.microsoft.com/office/drawing/2014/main" id="{A94ED9AE-E0C5-4E41-98EA-F103F60BBCD6}"/>
                </a:ext>
              </a:extLst>
            </p:cNvPr>
            <p:cNvSpPr/>
            <p:nvPr/>
          </p:nvSpPr>
          <p:spPr>
            <a:xfrm>
              <a:off x="8074217" y="2252034"/>
              <a:ext cx="420129" cy="1088025"/>
            </a:xfrm>
            <a:prstGeom prst="downArrow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9B62A49-0509-45CA-AC99-F993D6139E03}"/>
                </a:ext>
              </a:extLst>
            </p:cNvPr>
            <p:cNvSpPr txBox="1"/>
            <p:nvPr/>
          </p:nvSpPr>
          <p:spPr>
            <a:xfrm>
              <a:off x="6204916" y="1895402"/>
              <a:ext cx="1304049" cy="369332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ex PPE853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32C3C94-B02E-40E9-B250-42A89B5B576C}"/>
                </a:ext>
              </a:extLst>
            </p:cNvPr>
            <p:cNvSpPr txBox="1"/>
            <p:nvPr/>
          </p:nvSpPr>
          <p:spPr>
            <a:xfrm>
              <a:off x="7661061" y="1896271"/>
              <a:ext cx="1304049" cy="369332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ex PPE854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A13F7EE-7336-4713-A521-93204D31F614}"/>
                </a:ext>
              </a:extLst>
            </p:cNvPr>
            <p:cNvSpPr txBox="1"/>
            <p:nvPr/>
          </p:nvSpPr>
          <p:spPr>
            <a:xfrm>
              <a:off x="10229607" y="4008902"/>
              <a:ext cx="1304049" cy="369332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ex GL300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727505CD-E9E9-4A60-8832-B9DAB35FCD6F}"/>
              </a:ext>
            </a:extLst>
          </p:cNvPr>
          <p:cNvSpPr txBox="1"/>
          <p:nvPr/>
        </p:nvSpPr>
        <p:spPr>
          <a:xfrm>
            <a:off x="1" y="3754"/>
            <a:ext cx="12192000" cy="58477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</a:rPr>
              <a:t>Secondary zones became sectors of ECN3 primary zone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9FE7912-2431-4E88-82CE-016356C87359}"/>
              </a:ext>
            </a:extLst>
          </p:cNvPr>
          <p:cNvSpPr txBox="1"/>
          <p:nvPr/>
        </p:nvSpPr>
        <p:spPr>
          <a:xfrm>
            <a:off x="9686165" y="1838415"/>
            <a:ext cx="25058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Access to these sectors </a:t>
            </a:r>
            <a:r>
              <a:rPr lang="en-GB" sz="2400" dirty="0">
                <a:sym typeface="Wingdings" panose="05000000000000000000" pitchFamily="2" charset="2"/>
              </a:rPr>
              <a:t>by </a:t>
            </a:r>
          </a:p>
          <a:p>
            <a:r>
              <a:rPr lang="en-GB" sz="2400" dirty="0"/>
              <a:t>ECN3 access point</a:t>
            </a:r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352E463C-3B99-480F-915D-882CC1B5477F}"/>
              </a:ext>
            </a:extLst>
          </p:cNvPr>
          <p:cNvSpPr/>
          <p:nvPr/>
        </p:nvSpPr>
        <p:spPr>
          <a:xfrm rot="10800000">
            <a:off x="4592121" y="4772467"/>
            <a:ext cx="420129" cy="1479273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44DE04-B597-4C66-9E32-5F81742704C4}"/>
              </a:ext>
            </a:extLst>
          </p:cNvPr>
          <p:cNvSpPr txBox="1"/>
          <p:nvPr/>
        </p:nvSpPr>
        <p:spPr>
          <a:xfrm>
            <a:off x="1587210" y="6251741"/>
            <a:ext cx="669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New sector to improve patrol (suggested by NA62 )</a:t>
            </a:r>
          </a:p>
        </p:txBody>
      </p:sp>
    </p:spTree>
    <p:extLst>
      <p:ext uri="{BB962C8B-B14F-4D97-AF65-F5344CB8AC3E}">
        <p14:creationId xmlns:p14="http://schemas.microsoft.com/office/powerpoint/2010/main" val="153632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226</Words>
  <Application>Microsoft Office PowerPoint</Application>
  <PresentationFormat>Widescreen</PresentationFormat>
  <Paragraphs>50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Access (secondary) system - LS2 modifications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Vitor Martins De Sousa Dos Rios</dc:creator>
  <cp:lastModifiedBy>Vitor Martins De Sousa Dos Rios</cp:lastModifiedBy>
  <cp:revision>77</cp:revision>
  <dcterms:created xsi:type="dcterms:W3CDTF">2021-06-21T10:23:30Z</dcterms:created>
  <dcterms:modified xsi:type="dcterms:W3CDTF">2021-06-22T07:43:25Z</dcterms:modified>
</cp:coreProperties>
</file>