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334" r:id="rId4"/>
    <p:sldId id="342" r:id="rId5"/>
    <p:sldId id="343" r:id="rId6"/>
    <p:sldId id="344" r:id="rId7"/>
    <p:sldId id="345" r:id="rId8"/>
    <p:sldId id="347" r:id="rId9"/>
    <p:sldId id="346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ia Tavares Coutinho Borges De Sousa" initials="PTCBDS" lastIdx="0" clrIdx="0">
    <p:extLst>
      <p:ext uri="{19B8F6BF-5375-455C-9EA6-DF929625EA0E}">
        <p15:presenceInfo xmlns:p15="http://schemas.microsoft.com/office/powerpoint/2012/main" userId="S-1-5-21-1526224874-1540688658-1361462980-4375995" providerId="AD"/>
      </p:ext>
    </p:extLst>
  </p:cmAuthor>
  <p:cmAuthor id="2" name="Maria Asuncion Barba Higueras" initials="MABH" lastIdx="1" clrIdx="1">
    <p:extLst>
      <p:ext uri="{19B8F6BF-5375-455C-9EA6-DF929625EA0E}">
        <p15:presenceInfo xmlns:p15="http://schemas.microsoft.com/office/powerpoint/2012/main" userId="S::maria.asuncion.barba.higueras@cern.ch::67be37e7-86f1-45c2-996b-475e2ada2d5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C50D"/>
    <a:srgbClr val="993300"/>
    <a:srgbClr val="1E5AAE"/>
    <a:srgbClr val="CCCC00"/>
    <a:srgbClr val="FF7300"/>
    <a:srgbClr val="FFFFCC"/>
    <a:srgbClr val="CC6600"/>
    <a:srgbClr val="080808"/>
    <a:srgbClr val="61E342"/>
    <a:srgbClr val="005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75" autoAdjust="0"/>
    <p:restoredTop sz="95304" autoAdjust="0"/>
  </p:normalViewPr>
  <p:slideViewPr>
    <p:cSldViewPr snapToGrid="0" snapToObjects="1">
      <p:cViewPr varScale="1">
        <p:scale>
          <a:sx n="124" d="100"/>
          <a:sy n="124" d="100"/>
        </p:scale>
        <p:origin x="130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4063F-3AD8-4D2E-BF4F-E1FADB0E4F92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3039B-E80D-46A2-96F8-0C7EA19460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71527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16/06/2021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312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7725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410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94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26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6410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835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430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340000"/>
            <a:ext cx="8280000" cy="540000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>
            <a:lvl1pPr>
              <a:defRPr sz="1200"/>
            </a:lvl1pPr>
          </a:lstStyle>
          <a:p>
            <a:fld id="{EC9470CA-3C64-4E71-BC8A-BDD7DC9CB4F3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dirty="0"/>
              <a:t>TE/CRG-CI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180000"/>
            <a:ext cx="8280000" cy="54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D393C-C59E-452B-8012-4177524B9D41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/19</a:t>
            </a:r>
          </a:p>
        </p:txBody>
      </p:sp>
    </p:spTree>
    <p:extLst>
      <p:ext uri="{BB962C8B-B14F-4D97-AF65-F5344CB8AC3E}">
        <p14:creationId xmlns:p14="http://schemas.microsoft.com/office/powerpoint/2010/main" val="15013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2000" y="1080000"/>
            <a:ext cx="8280000" cy="4680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>
            <a:lvl1pPr>
              <a:defRPr sz="1200"/>
            </a:lvl1pPr>
          </a:lstStyle>
          <a:p>
            <a:fld id="{71E4ED36-495C-4904-83A1-1F0570872AF1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TE/CRG-CI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17329" y="6356350"/>
            <a:ext cx="669471" cy="365125"/>
          </a:xfrm>
        </p:spPr>
        <p:txBody>
          <a:bodyPr/>
          <a:lstStyle>
            <a:lvl1pPr>
              <a:defRPr sz="1200"/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/XX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/>
              <a:t>Click to edit headline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32000" y="1080000"/>
            <a:ext cx="8280000" cy="4680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/>
              <a:t>Click to edit text</a:t>
            </a:r>
          </a:p>
          <a:p>
            <a:pPr lvl="1" eaLnBrk="1" latinLnBrk="0" hangingPunct="1"/>
            <a:r>
              <a:rPr kumimoji="0" lang="en-US" noProof="0" dirty="0"/>
              <a:t>Second line</a:t>
            </a:r>
          </a:p>
          <a:p>
            <a:pPr lvl="2" eaLnBrk="1" latinLnBrk="0" hangingPunct="1"/>
            <a:r>
              <a:rPr kumimoji="0" lang="en-US" noProof="0" dirty="0"/>
              <a:t>Third line</a:t>
            </a:r>
          </a:p>
          <a:p>
            <a:pPr lvl="3" eaLnBrk="1" latinLnBrk="0" hangingPunct="1"/>
            <a:r>
              <a:rPr kumimoji="0" lang="en-US" noProof="0" dirty="0"/>
              <a:t>Fourth line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82123-F12C-4825-9A23-FA3E1D81B5FB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TE/CRG-CI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20793" y="6356350"/>
            <a:ext cx="666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/19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32000" y="720000"/>
            <a:ext cx="82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80" r:id="rId3"/>
    <p:sldLayoutId id="2147483662" r:id="rId4"/>
    <p:sldLayoutId id="2147483678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 baseline="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 panose="05000000000000000000" pitchFamily="2" charset="2"/>
        <a:buChar char="q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02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3BFF2-8459-46F5-B363-1D00B89405D6}"/>
              </a:ext>
            </a:extLst>
          </p:cNvPr>
          <p:cNvSpPr txBox="1">
            <a:spLocks/>
          </p:cNvSpPr>
          <p:nvPr/>
        </p:nvSpPr>
        <p:spPr>
          <a:xfrm>
            <a:off x="2290689" y="856197"/>
            <a:ext cx="4562622" cy="540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Thank you for your attention!</a:t>
            </a:r>
          </a:p>
          <a:p>
            <a:endParaRPr lang="en-GB" dirty="0"/>
          </a:p>
          <a:p>
            <a:pPr algn="ctr"/>
            <a:r>
              <a:rPr lang="en-GB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66044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999" y="1184218"/>
            <a:ext cx="8280000" cy="540000"/>
          </a:xfrm>
        </p:spPr>
        <p:txBody>
          <a:bodyPr/>
          <a:lstStyle/>
          <a:p>
            <a:r>
              <a:rPr lang="en-US" sz="2800" dirty="0"/>
              <a:t>EP R&amp;D Project on Noble Liquid Calorimetry 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High Density Feedthrough Design</a:t>
            </a:r>
            <a:endParaRPr lang="en-GB" sz="2800" dirty="0">
              <a:solidFill>
                <a:srgbClr val="0053A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263D1-9389-48D9-BC64-181E1A018AAA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TE/CRG-CI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0796" y="2821961"/>
            <a:ext cx="74424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2060"/>
                </a:solidFill>
              </a:rPr>
              <a:t>Maria Barba, Michel Chalifour, Johan Bremer, Martin Aleksa</a:t>
            </a:r>
          </a:p>
          <a:p>
            <a:pPr algn="ctr"/>
            <a:endParaRPr lang="en-GB" sz="2000" dirty="0">
              <a:solidFill>
                <a:srgbClr val="002060"/>
              </a:solidFill>
            </a:endParaRPr>
          </a:p>
          <a:p>
            <a:pPr algn="ctr"/>
            <a:endParaRPr lang="en-GB" sz="2000" dirty="0">
              <a:solidFill>
                <a:srgbClr val="002060"/>
              </a:solidFill>
            </a:endParaRPr>
          </a:p>
          <a:p>
            <a:pPr algn="ctr"/>
            <a:r>
              <a:rPr lang="en-GB" sz="2000" b="1" dirty="0">
                <a:solidFill>
                  <a:srgbClr val="002060"/>
                </a:solidFill>
              </a:rPr>
              <a:t>Meeting on FCC Noble Liquid Calorimetry</a:t>
            </a:r>
          </a:p>
          <a:p>
            <a:pPr algn="ctr"/>
            <a:r>
              <a:rPr lang="en-GB" sz="2000" b="1" dirty="0">
                <a:solidFill>
                  <a:srgbClr val="002060"/>
                </a:solidFill>
              </a:rPr>
              <a:t>June 17th, 2021 </a:t>
            </a:r>
          </a:p>
          <a:p>
            <a:pPr algn="ctr"/>
            <a:endParaRPr lang="en-GB" sz="2000" b="1" dirty="0">
              <a:solidFill>
                <a:srgbClr val="002060"/>
              </a:solidFill>
            </a:endParaRPr>
          </a:p>
          <a:p>
            <a:pPr algn="ctr"/>
            <a:endParaRPr lang="en-GB" sz="2000" b="1" dirty="0">
              <a:solidFill>
                <a:srgbClr val="002060"/>
              </a:solidFill>
            </a:endParaRPr>
          </a:p>
          <a:p>
            <a:pPr algn="ctr"/>
            <a:r>
              <a:rPr lang="en-GB" sz="2000" b="1" dirty="0">
                <a:solidFill>
                  <a:srgbClr val="002060"/>
                </a:solidFill>
              </a:rPr>
              <a:t>WP3: Calorimetry and Light-based detectors</a:t>
            </a:r>
          </a:p>
        </p:txBody>
      </p:sp>
    </p:spTree>
    <p:extLst>
      <p:ext uri="{BB962C8B-B14F-4D97-AF65-F5344CB8AC3E}">
        <p14:creationId xmlns:p14="http://schemas.microsoft.com/office/powerpoint/2010/main" val="230463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54">
            <a:extLst>
              <a:ext uri="{FF2B5EF4-FFF2-40B4-BE49-F238E27FC236}">
                <a16:creationId xmlns:a16="http://schemas.microsoft.com/office/drawing/2014/main" id="{1B6E4FEF-C7CC-4CFE-B1CC-A2A0CF1C91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98" b="3267"/>
          <a:stretch/>
        </p:blipFill>
        <p:spPr>
          <a:xfrm>
            <a:off x="401098" y="2458642"/>
            <a:ext cx="1519266" cy="2290091"/>
          </a:xfrm>
          <a:prstGeom prst="rect">
            <a:avLst/>
          </a:prstGeom>
        </p:spPr>
      </p:pic>
      <p:sp>
        <p:nvSpPr>
          <p:cNvPr id="24" name="CuadroTexto 5">
            <a:extLst>
              <a:ext uri="{FF2B5EF4-FFF2-40B4-BE49-F238E27FC236}">
                <a16:creationId xmlns:a16="http://schemas.microsoft.com/office/drawing/2014/main" id="{CE2FEC27-B7BD-4953-982D-B083398840D6}"/>
              </a:ext>
            </a:extLst>
          </p:cNvPr>
          <p:cNvSpPr txBox="1"/>
          <p:nvPr/>
        </p:nvSpPr>
        <p:spPr>
          <a:xfrm>
            <a:off x="466900" y="4383542"/>
            <a:ext cx="7553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FF7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 K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Collaboration WP3 &amp; WP4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4437" y="6362377"/>
            <a:ext cx="2133600" cy="365125"/>
          </a:xfrm>
        </p:spPr>
        <p:txBody>
          <a:bodyPr/>
          <a:lstStyle/>
          <a:p>
            <a:fld id="{5DD8B5B8-1DF9-46E9-A213-17DAB296EF18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TE/CRG-CI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r>
              <a:rPr lang="en-US" dirty="0"/>
              <a:t>/11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AFB352-83FD-48AE-825F-28ECA77B7DE0}"/>
              </a:ext>
            </a:extLst>
          </p:cNvPr>
          <p:cNvSpPr txBox="1"/>
          <p:nvPr/>
        </p:nvSpPr>
        <p:spPr>
          <a:xfrm>
            <a:off x="432000" y="852928"/>
            <a:ext cx="414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WP3 : Calorimetry and Light-based Detectors</a:t>
            </a:r>
            <a:endParaRPr lang="en-GB" sz="1600" b="1" dirty="0">
              <a:solidFill>
                <a:schemeClr val="accent6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1DE24D5-76AE-4281-9416-E1C14006CF12}"/>
              </a:ext>
            </a:extLst>
          </p:cNvPr>
          <p:cNvSpPr txBox="1"/>
          <p:nvPr/>
        </p:nvSpPr>
        <p:spPr>
          <a:xfrm>
            <a:off x="4572000" y="852927"/>
            <a:ext cx="414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WP4 : R&amp;D on Light-weight Cryostats</a:t>
            </a:r>
            <a:endParaRPr lang="en-GB" sz="1600" b="1" dirty="0">
              <a:solidFill>
                <a:schemeClr val="accent6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5B0D4E1-786A-4B05-A646-BA4A1B27CF71}"/>
              </a:ext>
            </a:extLst>
          </p:cNvPr>
          <p:cNvCxnSpPr>
            <a:cxnSpLocks/>
          </p:cNvCxnSpPr>
          <p:nvPr/>
        </p:nvCxnSpPr>
        <p:spPr>
          <a:xfrm>
            <a:off x="4572000" y="812208"/>
            <a:ext cx="0" cy="5220000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9ADD5F32-CECB-498A-872A-2B3BBE63C3EE}"/>
              </a:ext>
            </a:extLst>
          </p:cNvPr>
          <p:cNvSpPr/>
          <p:nvPr/>
        </p:nvSpPr>
        <p:spPr>
          <a:xfrm>
            <a:off x="783411" y="2560603"/>
            <a:ext cx="970682" cy="554328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9939AE81-9810-44D3-BCD8-3B4E122D5629}"/>
              </a:ext>
            </a:extLst>
          </p:cNvPr>
          <p:cNvCxnSpPr>
            <a:cxnSpLocks/>
          </p:cNvCxnSpPr>
          <p:nvPr/>
        </p:nvCxnSpPr>
        <p:spPr>
          <a:xfrm>
            <a:off x="1754848" y="2811049"/>
            <a:ext cx="1349190" cy="716042"/>
          </a:xfrm>
          <a:prstGeom prst="bentConnector2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1A6D1EF-C151-47E5-A1C5-4BDCFB9EE29E}"/>
              </a:ext>
            </a:extLst>
          </p:cNvPr>
          <p:cNvSpPr txBox="1"/>
          <p:nvPr/>
        </p:nvSpPr>
        <p:spPr>
          <a:xfrm>
            <a:off x="413018" y="5032718"/>
            <a:ext cx="414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Goal : Development of high-density signal feedthroughs for future </a:t>
            </a:r>
            <a:r>
              <a:rPr lang="en-US" sz="1600" b="1" dirty="0" err="1">
                <a:solidFill>
                  <a:schemeClr val="accent6"/>
                </a:solidFill>
              </a:rPr>
              <a:t>LAr</a:t>
            </a:r>
            <a:r>
              <a:rPr lang="en-US" sz="1600" b="1" dirty="0">
                <a:solidFill>
                  <a:schemeClr val="accent6"/>
                </a:solidFill>
              </a:rPr>
              <a:t> calorimeters</a:t>
            </a:r>
            <a:endParaRPr lang="en-GB" sz="1600" b="1" dirty="0">
              <a:solidFill>
                <a:schemeClr val="accent6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08BA6AF-7C40-4C6A-85FA-627C7331ED5C}"/>
              </a:ext>
            </a:extLst>
          </p:cNvPr>
          <p:cNvSpPr txBox="1"/>
          <p:nvPr/>
        </p:nvSpPr>
        <p:spPr>
          <a:xfrm>
            <a:off x="4581913" y="5032718"/>
            <a:ext cx="4346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Goal : </a:t>
            </a:r>
            <a:r>
              <a:rPr lang="en-GB" sz="1600" b="1" dirty="0">
                <a:solidFill>
                  <a:schemeClr val="accent6"/>
                </a:solidFill>
                <a:sym typeface="Wingdings" pitchFamily="2" charset="2"/>
              </a:rPr>
              <a:t>D</a:t>
            </a:r>
            <a:r>
              <a:rPr lang="en-GB" sz="1600" b="1" dirty="0">
                <a:solidFill>
                  <a:schemeClr val="accent6"/>
                </a:solidFill>
              </a:rPr>
              <a:t>ecrease thickness and material budget of the next generation </a:t>
            </a:r>
            <a:br>
              <a:rPr lang="en-GB" sz="1600" b="1" dirty="0">
                <a:solidFill>
                  <a:schemeClr val="accent6"/>
                </a:solidFill>
              </a:rPr>
            </a:br>
            <a:r>
              <a:rPr lang="en-GB" sz="1600" b="1" dirty="0">
                <a:solidFill>
                  <a:schemeClr val="accent6"/>
                </a:solidFill>
              </a:rPr>
              <a:t>of cryostats for HEP </a:t>
            </a:r>
          </a:p>
        </p:txBody>
      </p:sp>
      <p:pic>
        <p:nvPicPr>
          <p:cNvPr id="38" name="Picture 1">
            <a:extLst>
              <a:ext uri="{FF2B5EF4-FFF2-40B4-BE49-F238E27FC236}">
                <a16:creationId xmlns:a16="http://schemas.microsoft.com/office/drawing/2014/main" id="{F06BB8D0-4813-4DEC-A414-E1F0E4D2DC8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4002" y="1564068"/>
            <a:ext cx="2809794" cy="1350535"/>
          </a:xfrm>
          <a:prstGeom prst="rect">
            <a:avLst/>
          </a:prstGeom>
        </p:spPr>
      </p:pic>
      <p:pic>
        <p:nvPicPr>
          <p:cNvPr id="39" name="Picture 18">
            <a:extLst>
              <a:ext uri="{FF2B5EF4-FFF2-40B4-BE49-F238E27FC236}">
                <a16:creationId xmlns:a16="http://schemas.microsoft.com/office/drawing/2014/main" id="{6FE63BC2-C5BC-4674-A45F-D4BDE0D506A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2"/>
          <a:stretch/>
        </p:blipFill>
        <p:spPr>
          <a:xfrm>
            <a:off x="6221774" y="3043057"/>
            <a:ext cx="2132022" cy="1632924"/>
          </a:xfrm>
          <a:prstGeom prst="rect">
            <a:avLst/>
          </a:prstGeom>
        </p:spPr>
      </p:pic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9A85F0E2-326E-4096-9C96-F6DEA0DFA0FD}"/>
              </a:ext>
            </a:extLst>
          </p:cNvPr>
          <p:cNvCxnSpPr>
            <a:cxnSpLocks/>
            <a:stCxn id="38" idx="1"/>
            <a:endCxn id="39" idx="1"/>
          </p:cNvCxnSpPr>
          <p:nvPr/>
        </p:nvCxnSpPr>
        <p:spPr>
          <a:xfrm rot="10800000" flipH="1" flipV="1">
            <a:off x="5537774" y="2239518"/>
            <a:ext cx="684000" cy="1620000"/>
          </a:xfrm>
          <a:prstGeom prst="bentConnector3">
            <a:avLst>
              <a:gd name="adj1" fmla="val -33728"/>
            </a:avLst>
          </a:prstGeom>
          <a:ln w="190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CuadroTexto 5">
            <a:extLst>
              <a:ext uri="{FF2B5EF4-FFF2-40B4-BE49-F238E27FC236}">
                <a16:creationId xmlns:a16="http://schemas.microsoft.com/office/drawing/2014/main" id="{51F3EC37-969D-4B01-8EDE-89B620BF67B5}"/>
              </a:ext>
            </a:extLst>
          </p:cNvPr>
          <p:cNvSpPr txBox="1"/>
          <p:nvPr/>
        </p:nvSpPr>
        <p:spPr>
          <a:xfrm>
            <a:off x="431999" y="1570631"/>
            <a:ext cx="4121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High-density flange made of different material candidates: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3D-printed plastics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Araldite resins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Fiberglass with epoxy resins</a:t>
            </a:r>
          </a:p>
        </p:txBody>
      </p:sp>
      <p:sp>
        <p:nvSpPr>
          <p:cNvPr id="44" name="CuadroTexto 5">
            <a:extLst>
              <a:ext uri="{FF2B5EF4-FFF2-40B4-BE49-F238E27FC236}">
                <a16:creationId xmlns:a16="http://schemas.microsoft.com/office/drawing/2014/main" id="{537967B9-8DE8-4473-9037-CB0766F3002E}"/>
              </a:ext>
            </a:extLst>
          </p:cNvPr>
          <p:cNvSpPr txBox="1"/>
          <p:nvPr/>
        </p:nvSpPr>
        <p:spPr>
          <a:xfrm>
            <a:off x="4877866" y="3944960"/>
            <a:ext cx="13568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and testing of carbon fiber cryostats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087484-FF56-4B09-A131-CFD47FF7691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7" t="18940" r="19832" b="22022"/>
          <a:stretch/>
        </p:blipFill>
        <p:spPr>
          <a:xfrm>
            <a:off x="1906263" y="3552168"/>
            <a:ext cx="2359872" cy="133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78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Collaboration WP3 &amp; WP4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4437" y="6362378"/>
            <a:ext cx="2133600" cy="365125"/>
          </a:xfrm>
        </p:spPr>
        <p:txBody>
          <a:bodyPr/>
          <a:lstStyle/>
          <a:p>
            <a:fld id="{5DD8B5B8-1DF9-46E9-A213-17DAB296EF18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TE/CRG-CI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r>
              <a:rPr lang="en-US" dirty="0"/>
              <a:t>/11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AFB352-83FD-48AE-825F-28ECA77B7DE0}"/>
              </a:ext>
            </a:extLst>
          </p:cNvPr>
          <p:cNvSpPr txBox="1"/>
          <p:nvPr/>
        </p:nvSpPr>
        <p:spPr>
          <a:xfrm>
            <a:off x="432000" y="852928"/>
            <a:ext cx="414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WP4 : R&amp;D on Light-weight Cryostats</a:t>
            </a:r>
          </a:p>
          <a:p>
            <a:endParaRPr lang="en-US" sz="1600" b="1" dirty="0">
              <a:solidFill>
                <a:schemeClr val="accent6"/>
              </a:solidFill>
            </a:endParaRPr>
          </a:p>
          <a:p>
            <a:r>
              <a:rPr lang="en-US" sz="1600" b="1" u="sng" dirty="0">
                <a:solidFill>
                  <a:schemeClr val="accent6"/>
                </a:solidFill>
              </a:rPr>
              <a:t>Prototypes to test:</a:t>
            </a:r>
          </a:p>
        </p:txBody>
      </p:sp>
      <p:pic>
        <p:nvPicPr>
          <p:cNvPr id="32" name="Picture 12" descr="Icon&#10;&#10;Description automatically generated">
            <a:extLst>
              <a:ext uri="{FF2B5EF4-FFF2-40B4-BE49-F238E27FC236}">
                <a16:creationId xmlns:a16="http://schemas.microsoft.com/office/drawing/2014/main" id="{EB111244-699F-48EB-A256-C26386EA19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19" t="11425" r="10896" b="6371"/>
          <a:stretch/>
        </p:blipFill>
        <p:spPr>
          <a:xfrm rot="15827211">
            <a:off x="1138615" y="2122203"/>
            <a:ext cx="2643481" cy="1875944"/>
          </a:xfrm>
          <a:prstGeom prst="rect">
            <a:avLst/>
          </a:prstGeom>
        </p:spPr>
      </p:pic>
      <p:pic>
        <p:nvPicPr>
          <p:cNvPr id="34" name="Picture 18" descr="Icon&#10;&#10;Description automatically generated">
            <a:extLst>
              <a:ext uri="{FF2B5EF4-FFF2-40B4-BE49-F238E27FC236}">
                <a16:creationId xmlns:a16="http://schemas.microsoft.com/office/drawing/2014/main" id="{6BBD2C14-31B6-4508-B104-C12E756179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181" t="9703" r="28486" b="5684"/>
          <a:stretch/>
        </p:blipFill>
        <p:spPr>
          <a:xfrm rot="14459968">
            <a:off x="6477947" y="3938779"/>
            <a:ext cx="1546081" cy="1746444"/>
          </a:xfrm>
          <a:prstGeom prst="rect">
            <a:avLst/>
          </a:prstGeom>
        </p:spPr>
      </p:pic>
      <p:pic>
        <p:nvPicPr>
          <p:cNvPr id="7" name="Picture 6" descr="A hand holding a black sock&#10;&#10;Description automatically generated with low confidence">
            <a:extLst>
              <a:ext uri="{FF2B5EF4-FFF2-40B4-BE49-F238E27FC236}">
                <a16:creationId xmlns:a16="http://schemas.microsoft.com/office/drawing/2014/main" id="{2422EC8E-51EF-48AE-821A-0ABD07D90E1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0" t="8468"/>
          <a:stretch/>
        </p:blipFill>
        <p:spPr>
          <a:xfrm rot="5400000">
            <a:off x="3463023" y="3567906"/>
            <a:ext cx="2499696" cy="23002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362250-A46C-439F-B48F-7E6C3B50B8C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4" t="58519" r="39496" b="2643"/>
          <a:stretch/>
        </p:blipFill>
        <p:spPr>
          <a:xfrm rot="5400000">
            <a:off x="3848417" y="1478038"/>
            <a:ext cx="1728907" cy="1997689"/>
          </a:xfrm>
          <a:prstGeom prst="rect">
            <a:avLst/>
          </a:prstGeom>
        </p:spPr>
      </p:pic>
      <p:pic>
        <p:nvPicPr>
          <p:cNvPr id="27" name="Picture 12" descr="Icon&#10;&#10;Description automatically generated">
            <a:extLst>
              <a:ext uri="{FF2B5EF4-FFF2-40B4-BE49-F238E27FC236}">
                <a16:creationId xmlns:a16="http://schemas.microsoft.com/office/drawing/2014/main" id="{B51C940E-E354-4BC5-9430-3939CF5151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19" t="11425" r="10896" b="6371"/>
          <a:stretch/>
        </p:blipFill>
        <p:spPr>
          <a:xfrm rot="15827211">
            <a:off x="5866242" y="1321674"/>
            <a:ext cx="2643481" cy="1875944"/>
          </a:xfrm>
          <a:prstGeom prst="rect">
            <a:avLst/>
          </a:prstGeom>
        </p:spPr>
      </p:pic>
      <p:sp>
        <p:nvSpPr>
          <p:cNvPr id="29" name="CuadroTexto 5">
            <a:extLst>
              <a:ext uri="{FF2B5EF4-FFF2-40B4-BE49-F238E27FC236}">
                <a16:creationId xmlns:a16="http://schemas.microsoft.com/office/drawing/2014/main" id="{066B2CC2-95CD-456E-B7D2-620FB9ED1AE1}"/>
              </a:ext>
            </a:extLst>
          </p:cNvPr>
          <p:cNvSpPr txBox="1"/>
          <p:nvPr/>
        </p:nvSpPr>
        <p:spPr>
          <a:xfrm>
            <a:off x="1995700" y="4420176"/>
            <a:ext cx="1012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1</a:t>
            </a:r>
          </a:p>
        </p:txBody>
      </p:sp>
      <p:sp>
        <p:nvSpPr>
          <p:cNvPr id="30" name="CuadroTexto 5">
            <a:extLst>
              <a:ext uri="{FF2B5EF4-FFF2-40B4-BE49-F238E27FC236}">
                <a16:creationId xmlns:a16="http://schemas.microsoft.com/office/drawing/2014/main" id="{963A4180-955B-4C31-96F9-3F011F7A7FE2}"/>
              </a:ext>
            </a:extLst>
          </p:cNvPr>
          <p:cNvSpPr txBox="1"/>
          <p:nvPr/>
        </p:nvSpPr>
        <p:spPr>
          <a:xfrm>
            <a:off x="6733766" y="3592590"/>
            <a:ext cx="1012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2</a:t>
            </a:r>
          </a:p>
        </p:txBody>
      </p:sp>
      <p:sp>
        <p:nvSpPr>
          <p:cNvPr id="31" name="CuadroTexto 5">
            <a:extLst>
              <a:ext uri="{FF2B5EF4-FFF2-40B4-BE49-F238E27FC236}">
                <a16:creationId xmlns:a16="http://schemas.microsoft.com/office/drawing/2014/main" id="{8F4A0CED-EB30-4EA7-BDFD-665FF52F7657}"/>
              </a:ext>
            </a:extLst>
          </p:cNvPr>
          <p:cNvSpPr txBox="1"/>
          <p:nvPr/>
        </p:nvSpPr>
        <p:spPr>
          <a:xfrm>
            <a:off x="6733765" y="5466214"/>
            <a:ext cx="1012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3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3ACCE80-6843-4711-B70B-13DD7E4438E5}"/>
              </a:ext>
            </a:extLst>
          </p:cNvPr>
          <p:cNvCxnSpPr>
            <a:cxnSpLocks/>
          </p:cNvCxnSpPr>
          <p:nvPr/>
        </p:nvCxnSpPr>
        <p:spPr>
          <a:xfrm>
            <a:off x="2466575" y="1823233"/>
            <a:ext cx="2327435" cy="1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3FB9272-AED2-459A-B4B1-579BDC7B8786}"/>
              </a:ext>
            </a:extLst>
          </p:cNvPr>
          <p:cNvCxnSpPr>
            <a:cxnSpLocks/>
          </p:cNvCxnSpPr>
          <p:nvPr/>
        </p:nvCxnSpPr>
        <p:spPr>
          <a:xfrm>
            <a:off x="2861089" y="2080939"/>
            <a:ext cx="100800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E5A01E4-46F2-41EB-9D84-47E046296883}"/>
              </a:ext>
            </a:extLst>
          </p:cNvPr>
          <p:cNvCxnSpPr>
            <a:cxnSpLocks/>
          </p:cNvCxnSpPr>
          <p:nvPr/>
        </p:nvCxnSpPr>
        <p:spPr>
          <a:xfrm flipH="1" flipV="1">
            <a:off x="4563938" y="2628071"/>
            <a:ext cx="8062" cy="112912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3064A3B-A5A2-41BD-8971-585C6629FD48}"/>
              </a:ext>
            </a:extLst>
          </p:cNvPr>
          <p:cNvCxnSpPr>
            <a:cxnSpLocks/>
          </p:cNvCxnSpPr>
          <p:nvPr/>
        </p:nvCxnSpPr>
        <p:spPr>
          <a:xfrm>
            <a:off x="2905096" y="3757195"/>
            <a:ext cx="1290386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CuadroTexto 5">
            <a:extLst>
              <a:ext uri="{FF2B5EF4-FFF2-40B4-BE49-F238E27FC236}">
                <a16:creationId xmlns:a16="http://schemas.microsoft.com/office/drawing/2014/main" id="{03C1B3A3-6D29-46E7-8B07-37B5589F832F}"/>
              </a:ext>
            </a:extLst>
          </p:cNvPr>
          <p:cNvSpPr txBox="1"/>
          <p:nvPr/>
        </p:nvSpPr>
        <p:spPr>
          <a:xfrm>
            <a:off x="432000" y="2314097"/>
            <a:ext cx="1012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 flange</a:t>
            </a:r>
          </a:p>
        </p:txBody>
      </p:sp>
      <p:sp>
        <p:nvSpPr>
          <p:cNvPr id="37" name="CuadroTexto 5">
            <a:extLst>
              <a:ext uri="{FF2B5EF4-FFF2-40B4-BE49-F238E27FC236}">
                <a16:creationId xmlns:a16="http://schemas.microsoft.com/office/drawing/2014/main" id="{A8D3B241-3BCB-4875-A66B-5A9366F6408D}"/>
              </a:ext>
            </a:extLst>
          </p:cNvPr>
          <p:cNvSpPr txBox="1"/>
          <p:nvPr/>
        </p:nvSpPr>
        <p:spPr>
          <a:xfrm>
            <a:off x="432000" y="2990477"/>
            <a:ext cx="12112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fiber cylinder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93E93F8-7949-4025-8036-A474F6677F91}"/>
              </a:ext>
            </a:extLst>
          </p:cNvPr>
          <p:cNvCxnSpPr>
            <a:cxnSpLocks/>
          </p:cNvCxnSpPr>
          <p:nvPr/>
        </p:nvCxnSpPr>
        <p:spPr>
          <a:xfrm>
            <a:off x="1249971" y="2455209"/>
            <a:ext cx="504000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D8E7C20-7578-4ACD-87F3-F3CA98088D7A}"/>
              </a:ext>
            </a:extLst>
          </p:cNvPr>
          <p:cNvCxnSpPr>
            <a:cxnSpLocks/>
          </p:cNvCxnSpPr>
          <p:nvPr/>
        </p:nvCxnSpPr>
        <p:spPr>
          <a:xfrm>
            <a:off x="1132844" y="3299172"/>
            <a:ext cx="803532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3637378-24E3-41AA-9440-8D77A262B7EC}"/>
              </a:ext>
            </a:extLst>
          </p:cNvPr>
          <p:cNvCxnSpPr/>
          <p:nvPr/>
        </p:nvCxnSpPr>
        <p:spPr>
          <a:xfrm flipV="1">
            <a:off x="4195482" y="4587368"/>
            <a:ext cx="1290918" cy="878846"/>
          </a:xfrm>
          <a:prstGeom prst="straightConnector1">
            <a:avLst/>
          </a:prstGeom>
          <a:ln w="19050">
            <a:solidFill>
              <a:srgbClr val="0DC50D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CuadroTexto 5">
            <a:extLst>
              <a:ext uri="{FF2B5EF4-FFF2-40B4-BE49-F238E27FC236}">
                <a16:creationId xmlns:a16="http://schemas.microsoft.com/office/drawing/2014/main" id="{A274836F-24C1-47BC-B0BF-3E5C1D243EDA}"/>
              </a:ext>
            </a:extLst>
          </p:cNvPr>
          <p:cNvSpPr txBox="1"/>
          <p:nvPr/>
        </p:nvSpPr>
        <p:spPr>
          <a:xfrm rot="19541286">
            <a:off x="4612908" y="4895986"/>
            <a:ext cx="1012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cm</a:t>
            </a:r>
          </a:p>
        </p:txBody>
      </p:sp>
    </p:spTree>
    <p:extLst>
      <p:ext uri="{BB962C8B-B14F-4D97-AF65-F5344CB8AC3E}">
        <p14:creationId xmlns:p14="http://schemas.microsoft.com/office/powerpoint/2010/main" val="23607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Collaboration WP3 &amp; WP4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4437" y="6362377"/>
            <a:ext cx="2133600" cy="365125"/>
          </a:xfrm>
        </p:spPr>
        <p:txBody>
          <a:bodyPr/>
          <a:lstStyle/>
          <a:p>
            <a:fld id="{5DD8B5B8-1DF9-46E9-A213-17DAB296EF18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TE/CRG-CI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r>
              <a:rPr lang="en-US" dirty="0"/>
              <a:t>/11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AFB352-83FD-48AE-825F-28ECA77B7DE0}"/>
              </a:ext>
            </a:extLst>
          </p:cNvPr>
          <p:cNvSpPr txBox="1"/>
          <p:nvPr/>
        </p:nvSpPr>
        <p:spPr>
          <a:xfrm>
            <a:off x="432000" y="852928"/>
            <a:ext cx="414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WP3 : Calorimetry and Light-based Detectors</a:t>
            </a:r>
          </a:p>
          <a:p>
            <a:endParaRPr lang="en-US" sz="1600" b="1" dirty="0">
              <a:solidFill>
                <a:schemeClr val="accent6"/>
              </a:solidFill>
            </a:endParaRPr>
          </a:p>
          <a:p>
            <a:r>
              <a:rPr lang="en-US" sz="1600" b="1" u="sng" dirty="0">
                <a:solidFill>
                  <a:schemeClr val="accent6"/>
                </a:solidFill>
              </a:rPr>
              <a:t>Samples to test:</a:t>
            </a:r>
          </a:p>
        </p:txBody>
      </p:sp>
      <p:pic>
        <p:nvPicPr>
          <p:cNvPr id="9" name="Picture 8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CEB0BBFB-0974-404D-B058-4249878F1F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2" t="11606" r="16975" b="6228"/>
          <a:stretch/>
        </p:blipFill>
        <p:spPr>
          <a:xfrm rot="5400000">
            <a:off x="6113923" y="3343350"/>
            <a:ext cx="2607490" cy="25886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20651C1-948D-485B-8165-168B860599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6" t="18180" r="15966" b="6376"/>
          <a:stretch/>
        </p:blipFill>
        <p:spPr>
          <a:xfrm>
            <a:off x="4210369" y="1211921"/>
            <a:ext cx="3145895" cy="28068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CDE9B95-F1A6-4E2C-A632-BA03F561526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1" t="9365" r="10924" b="16288"/>
          <a:stretch/>
        </p:blipFill>
        <p:spPr>
          <a:xfrm rot="5400000">
            <a:off x="206809" y="4003977"/>
            <a:ext cx="2241466" cy="1776249"/>
          </a:xfrm>
          <a:prstGeom prst="rect">
            <a:avLst/>
          </a:prstGeom>
        </p:spPr>
      </p:pic>
      <p:pic>
        <p:nvPicPr>
          <p:cNvPr id="19" name="Picture 18" descr="Shape, circle&#10;&#10;Description automatically generated">
            <a:extLst>
              <a:ext uri="{FF2B5EF4-FFF2-40B4-BE49-F238E27FC236}">
                <a16:creationId xmlns:a16="http://schemas.microsoft.com/office/drawing/2014/main" id="{3614BA31-717F-4509-9A31-724D636A746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7" t="7170" r="24958" b="2650"/>
          <a:stretch/>
        </p:blipFill>
        <p:spPr>
          <a:xfrm>
            <a:off x="2280913" y="3505215"/>
            <a:ext cx="1658244" cy="166476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B65DCE7-C4AA-4793-9479-84E849A5873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7" t="18940" r="19832" b="22022"/>
          <a:stretch/>
        </p:blipFill>
        <p:spPr>
          <a:xfrm>
            <a:off x="436753" y="1988886"/>
            <a:ext cx="2673282" cy="1516329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4895B74-9778-4CA3-A9D2-96D5602E1F24}"/>
              </a:ext>
            </a:extLst>
          </p:cNvPr>
          <p:cNvSpPr/>
          <p:nvPr/>
        </p:nvSpPr>
        <p:spPr>
          <a:xfrm rot="17430862">
            <a:off x="2385771" y="2250728"/>
            <a:ext cx="704200" cy="5400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DB16E62C-85CF-4EF4-948F-E4D4C8558B71}"/>
              </a:ext>
            </a:extLst>
          </p:cNvPr>
          <p:cNvCxnSpPr>
            <a:stCxn id="5" idx="2"/>
          </p:cNvCxnSpPr>
          <p:nvPr/>
        </p:nvCxnSpPr>
        <p:spPr>
          <a:xfrm>
            <a:off x="2990749" y="2615347"/>
            <a:ext cx="123391" cy="889868"/>
          </a:xfrm>
          <a:prstGeom prst="bentConnector2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uadroTexto 5">
            <a:extLst>
              <a:ext uri="{FF2B5EF4-FFF2-40B4-BE49-F238E27FC236}">
                <a16:creationId xmlns:a16="http://schemas.microsoft.com/office/drawing/2014/main" id="{D64B601C-164A-4601-BBD2-852A330EE08E}"/>
              </a:ext>
            </a:extLst>
          </p:cNvPr>
          <p:cNvSpPr txBox="1"/>
          <p:nvPr/>
        </p:nvSpPr>
        <p:spPr>
          <a:xfrm>
            <a:off x="432000" y="3873079"/>
            <a:ext cx="1012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 25</a:t>
            </a:r>
          </a:p>
        </p:txBody>
      </p:sp>
      <p:sp>
        <p:nvSpPr>
          <p:cNvPr id="20" name="CuadroTexto 5">
            <a:extLst>
              <a:ext uri="{FF2B5EF4-FFF2-40B4-BE49-F238E27FC236}">
                <a16:creationId xmlns:a16="http://schemas.microsoft.com/office/drawing/2014/main" id="{50929080-D1B6-4BA2-B3A2-AA5870B8C913}"/>
              </a:ext>
            </a:extLst>
          </p:cNvPr>
          <p:cNvSpPr txBox="1"/>
          <p:nvPr/>
        </p:nvSpPr>
        <p:spPr>
          <a:xfrm>
            <a:off x="4402600" y="4333648"/>
            <a:ext cx="1012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Flange</a:t>
            </a:r>
          </a:p>
        </p:txBody>
      </p:sp>
      <p:sp>
        <p:nvSpPr>
          <p:cNvPr id="21" name="CuadroTexto 5">
            <a:extLst>
              <a:ext uri="{FF2B5EF4-FFF2-40B4-BE49-F238E27FC236}">
                <a16:creationId xmlns:a16="http://schemas.microsoft.com/office/drawing/2014/main" id="{D54D94C1-9755-4BD2-A0D0-25A858A324E1}"/>
              </a:ext>
            </a:extLst>
          </p:cNvPr>
          <p:cNvSpPr txBox="1"/>
          <p:nvPr/>
        </p:nvSpPr>
        <p:spPr>
          <a:xfrm>
            <a:off x="864558" y="4507494"/>
            <a:ext cx="1012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MY750</a:t>
            </a:r>
          </a:p>
        </p:txBody>
      </p:sp>
      <p:sp>
        <p:nvSpPr>
          <p:cNvPr id="22" name="CuadroTexto 5">
            <a:extLst>
              <a:ext uri="{FF2B5EF4-FFF2-40B4-BE49-F238E27FC236}">
                <a16:creationId xmlns:a16="http://schemas.microsoft.com/office/drawing/2014/main" id="{92012302-31DB-4F4C-8C22-8B5FBFF15F1F}"/>
              </a:ext>
            </a:extLst>
          </p:cNvPr>
          <p:cNvSpPr txBox="1"/>
          <p:nvPr/>
        </p:nvSpPr>
        <p:spPr>
          <a:xfrm>
            <a:off x="1079990" y="5679817"/>
            <a:ext cx="4951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G10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9CF02454-9B74-490F-AF61-FAB80436FCFE}"/>
              </a:ext>
            </a:extLst>
          </p:cNvPr>
          <p:cNvCxnSpPr>
            <a:stCxn id="19" idx="3"/>
          </p:cNvCxnSpPr>
          <p:nvPr/>
        </p:nvCxnSpPr>
        <p:spPr>
          <a:xfrm flipV="1">
            <a:off x="3939157" y="3873079"/>
            <a:ext cx="1265688" cy="464518"/>
          </a:xfrm>
          <a:prstGeom prst="bentConnector3">
            <a:avLst>
              <a:gd name="adj1" fmla="val 99782"/>
            </a:avLst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CuadroTexto 5">
            <a:extLst>
              <a:ext uri="{FF2B5EF4-FFF2-40B4-BE49-F238E27FC236}">
                <a16:creationId xmlns:a16="http://schemas.microsoft.com/office/drawing/2014/main" id="{E2364414-ECE6-4B83-81AB-6175E62E803F}"/>
              </a:ext>
            </a:extLst>
          </p:cNvPr>
          <p:cNvSpPr txBox="1"/>
          <p:nvPr/>
        </p:nvSpPr>
        <p:spPr>
          <a:xfrm>
            <a:off x="7627476" y="1808123"/>
            <a:ext cx="134747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 compression </a:t>
            </a:r>
          </a:p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plate</a:t>
            </a:r>
          </a:p>
        </p:txBody>
      </p:sp>
      <p:sp>
        <p:nvSpPr>
          <p:cNvPr id="24" name="CuadroTexto 5">
            <a:extLst>
              <a:ext uri="{FF2B5EF4-FFF2-40B4-BE49-F238E27FC236}">
                <a16:creationId xmlns:a16="http://schemas.microsoft.com/office/drawing/2014/main" id="{AF1EB8CF-00B9-4C41-AD9A-DEDAC3845CCA}"/>
              </a:ext>
            </a:extLst>
          </p:cNvPr>
          <p:cNvSpPr txBox="1"/>
          <p:nvPr/>
        </p:nvSpPr>
        <p:spPr>
          <a:xfrm>
            <a:off x="7627476" y="3011078"/>
            <a:ext cx="1718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Indium seal</a:t>
            </a:r>
          </a:p>
        </p:txBody>
      </p:sp>
      <p:sp>
        <p:nvSpPr>
          <p:cNvPr id="26" name="CuadroTexto 5">
            <a:extLst>
              <a:ext uri="{FF2B5EF4-FFF2-40B4-BE49-F238E27FC236}">
                <a16:creationId xmlns:a16="http://schemas.microsoft.com/office/drawing/2014/main" id="{46C65025-B674-4092-8494-3406387EB067}"/>
              </a:ext>
            </a:extLst>
          </p:cNvPr>
          <p:cNvSpPr txBox="1"/>
          <p:nvPr/>
        </p:nvSpPr>
        <p:spPr>
          <a:xfrm>
            <a:off x="7627476" y="2395385"/>
            <a:ext cx="11641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1: </a:t>
            </a:r>
          </a:p>
          <a:p>
            <a:r>
              <a:rPr lang="en-US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MY750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C593FDC-84E0-4B5C-AA43-791A8F755B7B}"/>
              </a:ext>
            </a:extLst>
          </p:cNvPr>
          <p:cNvCxnSpPr>
            <a:cxnSpLocks/>
          </p:cNvCxnSpPr>
          <p:nvPr/>
        </p:nvCxnSpPr>
        <p:spPr>
          <a:xfrm flipH="1">
            <a:off x="7048270" y="2006852"/>
            <a:ext cx="581975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C3114FC-06ED-4D2B-B9DD-9A02F5FE687A}"/>
              </a:ext>
            </a:extLst>
          </p:cNvPr>
          <p:cNvCxnSpPr>
            <a:cxnSpLocks/>
          </p:cNvCxnSpPr>
          <p:nvPr/>
        </p:nvCxnSpPr>
        <p:spPr>
          <a:xfrm flipH="1">
            <a:off x="7228395" y="3141883"/>
            <a:ext cx="399081" cy="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6DEA030-F66F-433F-B361-C3B358619FE0}"/>
              </a:ext>
            </a:extLst>
          </p:cNvPr>
          <p:cNvCxnSpPr>
            <a:cxnSpLocks/>
          </p:cNvCxnSpPr>
          <p:nvPr/>
        </p:nvCxnSpPr>
        <p:spPr>
          <a:xfrm flipH="1">
            <a:off x="6940523" y="2668016"/>
            <a:ext cx="689722" cy="51780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97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Collaboration WP3 &amp; WP4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4437" y="6362377"/>
            <a:ext cx="2133600" cy="365125"/>
          </a:xfrm>
        </p:spPr>
        <p:txBody>
          <a:bodyPr/>
          <a:lstStyle/>
          <a:p>
            <a:fld id="{5DD8B5B8-1DF9-46E9-A213-17DAB296EF18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TE/CRG-CI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r>
              <a:rPr lang="en-US" dirty="0"/>
              <a:t>/11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AFB352-83FD-48AE-825F-28ECA77B7DE0}"/>
              </a:ext>
            </a:extLst>
          </p:cNvPr>
          <p:cNvSpPr txBox="1"/>
          <p:nvPr/>
        </p:nvSpPr>
        <p:spPr>
          <a:xfrm>
            <a:off x="431999" y="852928"/>
            <a:ext cx="437634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Type of tests:</a:t>
            </a:r>
          </a:p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6"/>
                </a:solidFill>
              </a:rPr>
              <a:t>Pressure (3.5 bar) and leak test at 300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6"/>
                </a:solidFill>
              </a:rPr>
              <a:t>Pressure (3.5 bar) and leak test at 80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6"/>
              </a:solidFill>
            </a:endParaRPr>
          </a:p>
          <a:p>
            <a:r>
              <a:rPr lang="en-GB" sz="1600" dirty="0">
                <a:solidFill>
                  <a:schemeClr val="accent6"/>
                </a:solidFill>
              </a:rPr>
              <a:t>To verify:</a:t>
            </a:r>
          </a:p>
          <a:p>
            <a:endParaRPr lang="en-GB" sz="1600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</a:rPr>
              <a:t>Resistance to low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</a:rPr>
              <a:t>Resistance to high-pressure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</a:rPr>
              <a:t>Leak-tightness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6"/>
              </a:solidFill>
            </a:endParaRPr>
          </a:p>
          <a:p>
            <a:r>
              <a:rPr lang="en-GB" sz="1600" dirty="0">
                <a:solidFill>
                  <a:schemeClr val="accent6"/>
                </a:solidFill>
              </a:rPr>
              <a:t>Same “adaptable” experimental setup to test the feedthrough samples and the carbon fibre prototypes</a:t>
            </a:r>
          </a:p>
          <a:p>
            <a:endParaRPr lang="en-GB" sz="1600" dirty="0">
              <a:solidFill>
                <a:schemeClr val="accent6"/>
              </a:solidFill>
            </a:endParaRPr>
          </a:p>
          <a:p>
            <a:endParaRPr lang="en-GB" sz="1600" dirty="0">
              <a:solidFill>
                <a:schemeClr val="accent6"/>
              </a:solidFill>
            </a:endParaRPr>
          </a:p>
          <a:p>
            <a:endParaRPr lang="en-GB" sz="1600" dirty="0">
              <a:solidFill>
                <a:schemeClr val="accent6"/>
              </a:solidFill>
            </a:endParaRPr>
          </a:p>
          <a:p>
            <a:endParaRPr lang="en-GB" sz="1600" dirty="0">
              <a:solidFill>
                <a:schemeClr val="accent6"/>
              </a:solidFill>
            </a:endParaRPr>
          </a:p>
          <a:p>
            <a:endParaRPr lang="en-GB" sz="1600" dirty="0">
              <a:solidFill>
                <a:schemeClr val="accent6"/>
              </a:solidFill>
            </a:endParaRPr>
          </a:p>
          <a:p>
            <a:r>
              <a:rPr lang="en-GB" sz="1600" b="1" dirty="0">
                <a:solidFill>
                  <a:schemeClr val="accent6"/>
                </a:solidFill>
              </a:rPr>
              <a:t>Test schedule </a:t>
            </a:r>
            <a:r>
              <a:rPr lang="en-GB" sz="1600" b="1" dirty="0">
                <a:solidFill>
                  <a:schemeClr val="accent6"/>
                </a:solidFill>
                <a:sym typeface="Wingdings" panose="05000000000000000000" pitchFamily="2" charset="2"/>
              </a:rPr>
              <a:t> one sample per week</a:t>
            </a:r>
            <a:endParaRPr lang="en-GB" sz="1600" b="1" dirty="0">
              <a:solidFill>
                <a:schemeClr val="accent6"/>
              </a:solidFill>
            </a:endParaRPr>
          </a:p>
        </p:txBody>
      </p:sp>
      <p:sp>
        <p:nvSpPr>
          <p:cNvPr id="22" name="CuadroTexto 5">
            <a:extLst>
              <a:ext uri="{FF2B5EF4-FFF2-40B4-BE49-F238E27FC236}">
                <a16:creationId xmlns:a16="http://schemas.microsoft.com/office/drawing/2014/main" id="{6D100FB8-F250-4AAC-98B5-19AF6D80E28B}"/>
              </a:ext>
            </a:extLst>
          </p:cNvPr>
          <p:cNvSpPr txBox="1"/>
          <p:nvPr/>
        </p:nvSpPr>
        <p:spPr>
          <a:xfrm>
            <a:off x="1200403" y="4759505"/>
            <a:ext cx="2426461" cy="3385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Feedthroughs samples 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CB985FE-4234-4B7A-A193-0072D492BF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8" t="2781" r="35378" b="7427"/>
          <a:stretch/>
        </p:blipFill>
        <p:spPr>
          <a:xfrm>
            <a:off x="4943272" y="1175656"/>
            <a:ext cx="2750884" cy="46795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EE8B77E-857C-4662-81FC-98B9A307903C}"/>
              </a:ext>
            </a:extLst>
          </p:cNvPr>
          <p:cNvSpPr txBox="1"/>
          <p:nvPr/>
        </p:nvSpPr>
        <p:spPr>
          <a:xfrm>
            <a:off x="5480410" y="932593"/>
            <a:ext cx="735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LN</a:t>
            </a:r>
            <a:r>
              <a:rPr lang="en-US" sz="1200" b="1" baseline="-25000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en-GB" sz="1200" b="1" dirty="0">
              <a:solidFill>
                <a:srgbClr val="1E5AAE"/>
              </a:solidFill>
              <a:effectLst/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B6A000-B3E4-4F3E-AE50-99CA4ED896FC}"/>
              </a:ext>
            </a:extLst>
          </p:cNvPr>
          <p:cNvSpPr txBox="1"/>
          <p:nvPr/>
        </p:nvSpPr>
        <p:spPr>
          <a:xfrm>
            <a:off x="6715265" y="945695"/>
            <a:ext cx="735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LN</a:t>
            </a:r>
            <a:r>
              <a:rPr lang="en-US" sz="1200" b="1" baseline="-25000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en-GB" sz="1200" b="1" dirty="0">
              <a:solidFill>
                <a:srgbClr val="1E5AAE"/>
              </a:solidFill>
              <a:effectLst/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E83CF9-34ED-45CA-AC7A-E0210E5B6BB3}"/>
              </a:ext>
            </a:extLst>
          </p:cNvPr>
          <p:cNvSpPr txBox="1"/>
          <p:nvPr/>
        </p:nvSpPr>
        <p:spPr>
          <a:xfrm>
            <a:off x="6073277" y="945695"/>
            <a:ext cx="735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GHe</a:t>
            </a:r>
            <a:endParaRPr lang="en-GB" sz="1200" b="1" dirty="0">
              <a:solidFill>
                <a:srgbClr val="1E5AAE"/>
              </a:solidFill>
              <a:effectLst/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7665E5-C914-4355-8B30-2C16C4E7BF15}"/>
              </a:ext>
            </a:extLst>
          </p:cNvPr>
          <p:cNvSpPr txBox="1"/>
          <p:nvPr/>
        </p:nvSpPr>
        <p:spPr>
          <a:xfrm>
            <a:off x="3892457" y="845840"/>
            <a:ext cx="1475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Pumping and leak detector</a:t>
            </a:r>
            <a:endParaRPr lang="en-GB" sz="12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815060-C39F-4BCA-A05B-962271DD3529}"/>
              </a:ext>
            </a:extLst>
          </p:cNvPr>
          <p:cNvSpPr txBox="1"/>
          <p:nvPr/>
        </p:nvSpPr>
        <p:spPr>
          <a:xfrm>
            <a:off x="7626095" y="936993"/>
            <a:ext cx="540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DAQ</a:t>
            </a:r>
            <a:endParaRPr lang="en-GB" sz="1200" b="1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E897BAE-3D31-4843-8D4A-949A68F61AF8}"/>
              </a:ext>
            </a:extLst>
          </p:cNvPr>
          <p:cNvCxnSpPr>
            <a:cxnSpLocks/>
          </p:cNvCxnSpPr>
          <p:nvPr/>
        </p:nvCxnSpPr>
        <p:spPr>
          <a:xfrm>
            <a:off x="5695541" y="1175656"/>
            <a:ext cx="1" cy="276999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67BCD01-1BE0-4343-8A05-0E7A1371EFC2}"/>
              </a:ext>
            </a:extLst>
          </p:cNvPr>
          <p:cNvCxnSpPr>
            <a:cxnSpLocks/>
          </p:cNvCxnSpPr>
          <p:nvPr/>
        </p:nvCxnSpPr>
        <p:spPr>
          <a:xfrm flipV="1">
            <a:off x="6930326" y="1181443"/>
            <a:ext cx="1" cy="277200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D0D1588-1009-4260-B832-57BBC499847B}"/>
              </a:ext>
            </a:extLst>
          </p:cNvPr>
          <p:cNvCxnSpPr>
            <a:cxnSpLocks/>
          </p:cNvCxnSpPr>
          <p:nvPr/>
        </p:nvCxnSpPr>
        <p:spPr>
          <a:xfrm>
            <a:off x="6286297" y="1188096"/>
            <a:ext cx="1" cy="276999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51046E1-35E3-4E8D-BEA4-FE4235D28EDE}"/>
              </a:ext>
            </a:extLst>
          </p:cNvPr>
          <p:cNvCxnSpPr>
            <a:cxnSpLocks/>
          </p:cNvCxnSpPr>
          <p:nvPr/>
        </p:nvCxnSpPr>
        <p:spPr>
          <a:xfrm flipV="1">
            <a:off x="6352983" y="1183984"/>
            <a:ext cx="1" cy="277200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E11ED978-E3BD-4AB5-97C4-5B653453146D}"/>
              </a:ext>
            </a:extLst>
          </p:cNvPr>
          <p:cNvCxnSpPr/>
          <p:nvPr/>
        </p:nvCxnSpPr>
        <p:spPr>
          <a:xfrm rot="10800000">
            <a:off x="5017677" y="1071092"/>
            <a:ext cx="215153" cy="151602"/>
          </a:xfrm>
          <a:prstGeom prst="bentConnector3">
            <a:avLst>
              <a:gd name="adj1" fmla="val -3572"/>
            </a:avLst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EB6D9356-E0E1-4FD5-8C9E-F898A1FDE726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7391602" y="1075493"/>
            <a:ext cx="234493" cy="148778"/>
          </a:xfrm>
          <a:prstGeom prst="bentConnector3">
            <a:avLst>
              <a:gd name="adj1" fmla="val -2430"/>
            </a:avLst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52C3446E-C3B7-455B-A03E-B4DD8EA2AC68}"/>
              </a:ext>
            </a:extLst>
          </p:cNvPr>
          <p:cNvSpPr/>
          <p:nvPr/>
        </p:nvSpPr>
        <p:spPr>
          <a:xfrm>
            <a:off x="5047856" y="1737824"/>
            <a:ext cx="2520000" cy="4274336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BA3AD3E-9F67-4404-AFBB-C4F4648F903F}"/>
              </a:ext>
            </a:extLst>
          </p:cNvPr>
          <p:cNvSpPr/>
          <p:nvPr/>
        </p:nvSpPr>
        <p:spPr>
          <a:xfrm>
            <a:off x="5452694" y="2873781"/>
            <a:ext cx="1711366" cy="3007788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3762777-CE2C-46BA-B16F-B678600F1294}"/>
              </a:ext>
            </a:extLst>
          </p:cNvPr>
          <p:cNvSpPr txBox="1"/>
          <p:nvPr/>
        </p:nvSpPr>
        <p:spPr>
          <a:xfrm>
            <a:off x="7884060" y="1993689"/>
            <a:ext cx="90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Cryostat</a:t>
            </a:r>
            <a:endParaRPr lang="en-GB" sz="1200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C748DD3-2205-4268-BA7C-560BC873284D}"/>
              </a:ext>
            </a:extLst>
          </p:cNvPr>
          <p:cNvSpPr txBox="1"/>
          <p:nvPr/>
        </p:nvSpPr>
        <p:spPr>
          <a:xfrm>
            <a:off x="7884059" y="3098977"/>
            <a:ext cx="906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Thermal shield (</a:t>
            </a:r>
            <a:r>
              <a:rPr lang="en-US" sz="1200" b="1" dirty="0">
                <a:solidFill>
                  <a:srgbClr val="1E5AAE"/>
                </a:solidFill>
                <a:ea typeface="Cambria" panose="02040503050406030204" pitchFamily="18" charset="0"/>
                <a:cs typeface="Times New Roman" panose="02020603050405020304" pitchFamily="18" charset="0"/>
              </a:rPr>
              <a:t>G</a:t>
            </a:r>
            <a:r>
              <a:rPr lang="en-US" sz="1200" b="1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1200" b="1" baseline="-25000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n-GB" sz="1200" b="1" dirty="0"/>
              <a:t>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21C3554-3D93-4E05-ABC4-562C8B91583D}"/>
              </a:ext>
            </a:extLst>
          </p:cNvPr>
          <p:cNvSpPr txBox="1"/>
          <p:nvPr/>
        </p:nvSpPr>
        <p:spPr>
          <a:xfrm>
            <a:off x="7808338" y="5634971"/>
            <a:ext cx="90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Sample</a:t>
            </a:r>
            <a:endParaRPr lang="en-GB" sz="1200" b="1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9EFE689-C5E1-4AA7-AE5F-708136ADC95A}"/>
              </a:ext>
            </a:extLst>
          </p:cNvPr>
          <p:cNvCxnSpPr>
            <a:cxnSpLocks/>
          </p:cNvCxnSpPr>
          <p:nvPr/>
        </p:nvCxnSpPr>
        <p:spPr>
          <a:xfrm flipH="1">
            <a:off x="7572799" y="2151594"/>
            <a:ext cx="323593" cy="0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EE598A6-381B-4DA3-B19A-066DDD0F9BE3}"/>
              </a:ext>
            </a:extLst>
          </p:cNvPr>
          <p:cNvCxnSpPr>
            <a:cxnSpLocks/>
          </p:cNvCxnSpPr>
          <p:nvPr/>
        </p:nvCxnSpPr>
        <p:spPr>
          <a:xfrm flipH="1">
            <a:off x="7164060" y="3329810"/>
            <a:ext cx="720000" cy="0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9B0D0D0-B578-4E8E-831C-C6B0DDE0F6CA}"/>
              </a:ext>
            </a:extLst>
          </p:cNvPr>
          <p:cNvCxnSpPr>
            <a:cxnSpLocks/>
          </p:cNvCxnSpPr>
          <p:nvPr/>
        </p:nvCxnSpPr>
        <p:spPr>
          <a:xfrm flipH="1">
            <a:off x="6491188" y="5786077"/>
            <a:ext cx="1331158" cy="0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41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Box and whisker chart&#10;&#10;Description automatically generated with medium confidence">
            <a:extLst>
              <a:ext uri="{FF2B5EF4-FFF2-40B4-BE49-F238E27FC236}">
                <a16:creationId xmlns:a16="http://schemas.microsoft.com/office/drawing/2014/main" id="{F4F93226-7E05-4231-8C97-B3AE84B66F2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1" t="12631" r="42521" b="26642"/>
          <a:stretch/>
        </p:blipFill>
        <p:spPr>
          <a:xfrm>
            <a:off x="4929092" y="1137234"/>
            <a:ext cx="2838037" cy="46786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Collaboration WP3 &amp; WP4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4437" y="6362377"/>
            <a:ext cx="2133600" cy="365125"/>
          </a:xfrm>
        </p:spPr>
        <p:txBody>
          <a:bodyPr/>
          <a:lstStyle/>
          <a:p>
            <a:fld id="{5DD8B5B8-1DF9-46E9-A213-17DAB296EF18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TE/CRG-CI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r>
              <a:rPr lang="en-US" dirty="0"/>
              <a:t>/11</a:t>
            </a:r>
          </a:p>
        </p:txBody>
      </p:sp>
      <p:sp>
        <p:nvSpPr>
          <p:cNvPr id="10" name="CuadroTexto 5">
            <a:extLst>
              <a:ext uri="{FF2B5EF4-FFF2-40B4-BE49-F238E27FC236}">
                <a16:creationId xmlns:a16="http://schemas.microsoft.com/office/drawing/2014/main" id="{607C096D-1DCF-4149-B22B-E44D1FBDF392}"/>
              </a:ext>
            </a:extLst>
          </p:cNvPr>
          <p:cNvSpPr txBox="1"/>
          <p:nvPr/>
        </p:nvSpPr>
        <p:spPr>
          <a:xfrm>
            <a:off x="1200403" y="4759505"/>
            <a:ext cx="2557089" cy="338554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Carbon fiber prototypes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95E00-540E-4487-B813-74EA31B14941}"/>
              </a:ext>
            </a:extLst>
          </p:cNvPr>
          <p:cNvSpPr txBox="1"/>
          <p:nvPr/>
        </p:nvSpPr>
        <p:spPr>
          <a:xfrm>
            <a:off x="5480410" y="932593"/>
            <a:ext cx="735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LN</a:t>
            </a:r>
            <a:r>
              <a:rPr lang="en-US" sz="1200" b="1" baseline="-25000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en-GB" sz="1200" b="1" dirty="0">
              <a:solidFill>
                <a:srgbClr val="1E5AAE"/>
              </a:solidFill>
              <a:effectLst/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511D9A-2FAB-4A69-8F91-BDAB54F4B514}"/>
              </a:ext>
            </a:extLst>
          </p:cNvPr>
          <p:cNvSpPr txBox="1"/>
          <p:nvPr/>
        </p:nvSpPr>
        <p:spPr>
          <a:xfrm>
            <a:off x="6715265" y="945695"/>
            <a:ext cx="735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LN</a:t>
            </a:r>
            <a:r>
              <a:rPr lang="en-US" sz="1200" b="1" baseline="-25000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en-GB" sz="1200" b="1" dirty="0">
              <a:solidFill>
                <a:srgbClr val="1E5AAE"/>
              </a:solidFill>
              <a:effectLst/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15260D-088A-49D0-B929-6FE563FCD836}"/>
              </a:ext>
            </a:extLst>
          </p:cNvPr>
          <p:cNvSpPr txBox="1"/>
          <p:nvPr/>
        </p:nvSpPr>
        <p:spPr>
          <a:xfrm>
            <a:off x="6073277" y="945695"/>
            <a:ext cx="735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GHe</a:t>
            </a:r>
            <a:endParaRPr lang="en-GB" sz="1200" b="1" dirty="0">
              <a:solidFill>
                <a:srgbClr val="1E5AAE"/>
              </a:solidFill>
              <a:effectLst/>
              <a:ea typeface="Cambria" panose="02040503050406030204" pitchFamily="18" charset="0"/>
              <a:cs typeface="Aparajita" panose="020B0502040204020203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D81BDF-E801-4B6F-959C-51A5AD4203F9}"/>
              </a:ext>
            </a:extLst>
          </p:cNvPr>
          <p:cNvSpPr txBox="1"/>
          <p:nvPr/>
        </p:nvSpPr>
        <p:spPr>
          <a:xfrm>
            <a:off x="3892457" y="845840"/>
            <a:ext cx="1475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Pumping and leak detector</a:t>
            </a:r>
            <a:endParaRPr lang="en-GB" sz="12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4F6DCE-0AF1-4B9D-92A8-74380016B920}"/>
              </a:ext>
            </a:extLst>
          </p:cNvPr>
          <p:cNvSpPr txBox="1"/>
          <p:nvPr/>
        </p:nvSpPr>
        <p:spPr>
          <a:xfrm>
            <a:off x="7626095" y="936993"/>
            <a:ext cx="540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DAQ</a:t>
            </a:r>
            <a:endParaRPr lang="en-GB" sz="1200" b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C98D52-6E3A-48BE-BE6B-10B5DC16917A}"/>
              </a:ext>
            </a:extLst>
          </p:cNvPr>
          <p:cNvCxnSpPr>
            <a:cxnSpLocks/>
          </p:cNvCxnSpPr>
          <p:nvPr/>
        </p:nvCxnSpPr>
        <p:spPr>
          <a:xfrm>
            <a:off x="5695541" y="1175656"/>
            <a:ext cx="1" cy="276999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D9206FF-C9A1-4F2B-9FD6-BF540879D87A}"/>
              </a:ext>
            </a:extLst>
          </p:cNvPr>
          <p:cNvCxnSpPr>
            <a:cxnSpLocks/>
          </p:cNvCxnSpPr>
          <p:nvPr/>
        </p:nvCxnSpPr>
        <p:spPr>
          <a:xfrm flipV="1">
            <a:off x="6930326" y="1181443"/>
            <a:ext cx="1" cy="277200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B375BFB-911B-44D2-BCA4-3F9A21067FE5}"/>
              </a:ext>
            </a:extLst>
          </p:cNvPr>
          <p:cNvCxnSpPr>
            <a:cxnSpLocks/>
          </p:cNvCxnSpPr>
          <p:nvPr/>
        </p:nvCxnSpPr>
        <p:spPr>
          <a:xfrm>
            <a:off x="6286297" y="1188096"/>
            <a:ext cx="1" cy="276999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84370F4-7E9B-4D8C-B1CD-C0B0C281F785}"/>
              </a:ext>
            </a:extLst>
          </p:cNvPr>
          <p:cNvCxnSpPr>
            <a:cxnSpLocks/>
          </p:cNvCxnSpPr>
          <p:nvPr/>
        </p:nvCxnSpPr>
        <p:spPr>
          <a:xfrm flipV="1">
            <a:off x="6352983" y="1183984"/>
            <a:ext cx="1" cy="277200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7F9145DD-6A0A-4921-86D1-B33F77DF1619}"/>
              </a:ext>
            </a:extLst>
          </p:cNvPr>
          <p:cNvCxnSpPr/>
          <p:nvPr/>
        </p:nvCxnSpPr>
        <p:spPr>
          <a:xfrm rot="10800000">
            <a:off x="5017677" y="1071092"/>
            <a:ext cx="215153" cy="151602"/>
          </a:xfrm>
          <a:prstGeom prst="bentConnector3">
            <a:avLst>
              <a:gd name="adj1" fmla="val -3572"/>
            </a:avLst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F5727E3C-1E94-44A0-85B3-64B77113F500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7391602" y="1075493"/>
            <a:ext cx="234493" cy="148778"/>
          </a:xfrm>
          <a:prstGeom prst="bentConnector3">
            <a:avLst>
              <a:gd name="adj1" fmla="val -2430"/>
            </a:avLst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50BC2FE8-9CA1-4D72-B61A-0EF4B0FD6C88}"/>
              </a:ext>
            </a:extLst>
          </p:cNvPr>
          <p:cNvSpPr/>
          <p:nvPr/>
        </p:nvSpPr>
        <p:spPr>
          <a:xfrm>
            <a:off x="5047856" y="1737824"/>
            <a:ext cx="2520000" cy="4274336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2469FE6-757F-4018-BC6F-487DEF9AB8BC}"/>
              </a:ext>
            </a:extLst>
          </p:cNvPr>
          <p:cNvSpPr/>
          <p:nvPr/>
        </p:nvSpPr>
        <p:spPr>
          <a:xfrm>
            <a:off x="5452694" y="2873781"/>
            <a:ext cx="1711366" cy="3007788"/>
          </a:xfrm>
          <a:prstGeom prst="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754CEC5-5199-468F-BD67-E3E9A6CB0886}"/>
              </a:ext>
            </a:extLst>
          </p:cNvPr>
          <p:cNvSpPr txBox="1"/>
          <p:nvPr/>
        </p:nvSpPr>
        <p:spPr>
          <a:xfrm>
            <a:off x="7896392" y="1990371"/>
            <a:ext cx="90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Cryostat</a:t>
            </a:r>
            <a:endParaRPr lang="en-GB" sz="12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162F480-A71F-4258-9CDF-8475ED9790E9}"/>
              </a:ext>
            </a:extLst>
          </p:cNvPr>
          <p:cNvSpPr txBox="1"/>
          <p:nvPr/>
        </p:nvSpPr>
        <p:spPr>
          <a:xfrm>
            <a:off x="7896392" y="3096217"/>
            <a:ext cx="906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Thermal shield (</a:t>
            </a:r>
            <a:r>
              <a:rPr lang="en-US" sz="1200" b="1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LN</a:t>
            </a:r>
            <a:r>
              <a:rPr lang="en-US" sz="1200" b="1" baseline="-25000" dirty="0">
                <a:solidFill>
                  <a:srgbClr val="1E5AAE"/>
                </a:solidFill>
                <a:effectLst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n-GB" sz="1200" b="1" dirty="0"/>
              <a:t>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9851E32-133C-4F0A-860E-03FD23063BE8}"/>
              </a:ext>
            </a:extLst>
          </p:cNvPr>
          <p:cNvCxnSpPr>
            <a:cxnSpLocks/>
          </p:cNvCxnSpPr>
          <p:nvPr/>
        </p:nvCxnSpPr>
        <p:spPr>
          <a:xfrm flipH="1">
            <a:off x="7572799" y="2151594"/>
            <a:ext cx="323593" cy="0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F001A16-E51A-4041-9B49-13276019E259}"/>
              </a:ext>
            </a:extLst>
          </p:cNvPr>
          <p:cNvCxnSpPr>
            <a:cxnSpLocks/>
          </p:cNvCxnSpPr>
          <p:nvPr/>
        </p:nvCxnSpPr>
        <p:spPr>
          <a:xfrm flipH="1">
            <a:off x="7164060" y="3329810"/>
            <a:ext cx="720000" cy="0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117AB1E-6D65-4451-9C05-852BCE44D0BB}"/>
              </a:ext>
            </a:extLst>
          </p:cNvPr>
          <p:cNvSpPr txBox="1"/>
          <p:nvPr/>
        </p:nvSpPr>
        <p:spPr>
          <a:xfrm>
            <a:off x="7845398" y="4553475"/>
            <a:ext cx="1298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Prototype (cooled by radiation from thermal shield)</a:t>
            </a:r>
            <a:endParaRPr lang="en-GB" sz="1200" b="1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8C1297D-41A7-4FAC-8CCF-166EC6C368B8}"/>
              </a:ext>
            </a:extLst>
          </p:cNvPr>
          <p:cNvCxnSpPr>
            <a:cxnSpLocks/>
          </p:cNvCxnSpPr>
          <p:nvPr/>
        </p:nvCxnSpPr>
        <p:spPr>
          <a:xfrm flipH="1">
            <a:off x="6528248" y="4704581"/>
            <a:ext cx="1331158" cy="0"/>
          </a:xfrm>
          <a:prstGeom prst="straightConnector1">
            <a:avLst/>
          </a:prstGeom>
          <a:ln w="28575">
            <a:solidFill>
              <a:srgbClr val="1E5AAE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EBC5E09-1F25-4546-BED2-744E5BBBFCE0}"/>
              </a:ext>
            </a:extLst>
          </p:cNvPr>
          <p:cNvCxnSpPr>
            <a:cxnSpLocks/>
          </p:cNvCxnSpPr>
          <p:nvPr/>
        </p:nvCxnSpPr>
        <p:spPr>
          <a:xfrm>
            <a:off x="5695541" y="1737824"/>
            <a:ext cx="1" cy="1098134"/>
          </a:xfrm>
          <a:prstGeom prst="line">
            <a:avLst/>
          </a:prstGeom>
          <a:ln w="38100">
            <a:solidFill>
              <a:srgbClr val="99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A1B24994-60A9-462D-881B-32E3FD3BC8E9}"/>
              </a:ext>
            </a:extLst>
          </p:cNvPr>
          <p:cNvSpPr/>
          <p:nvPr/>
        </p:nvSpPr>
        <p:spPr>
          <a:xfrm>
            <a:off x="5647681" y="1751724"/>
            <a:ext cx="95720" cy="380464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1DDACFE-9652-4D73-988C-EF4558E176EC}"/>
              </a:ext>
            </a:extLst>
          </p:cNvPr>
          <p:cNvCxnSpPr>
            <a:cxnSpLocks/>
          </p:cNvCxnSpPr>
          <p:nvPr/>
        </p:nvCxnSpPr>
        <p:spPr>
          <a:xfrm>
            <a:off x="6914914" y="1742836"/>
            <a:ext cx="1" cy="1098134"/>
          </a:xfrm>
          <a:prstGeom prst="line">
            <a:avLst/>
          </a:prstGeom>
          <a:ln w="38100">
            <a:solidFill>
              <a:srgbClr val="99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5780A077-A67B-4CC3-A39D-770DFF36C21E}"/>
              </a:ext>
            </a:extLst>
          </p:cNvPr>
          <p:cNvSpPr/>
          <p:nvPr/>
        </p:nvSpPr>
        <p:spPr>
          <a:xfrm>
            <a:off x="6867054" y="1756736"/>
            <a:ext cx="95720" cy="380464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FDD5F0-CBE1-4758-8A67-D694A64876EC}"/>
              </a:ext>
            </a:extLst>
          </p:cNvPr>
          <p:cNvSpPr txBox="1"/>
          <p:nvPr/>
        </p:nvSpPr>
        <p:spPr>
          <a:xfrm>
            <a:off x="431999" y="852928"/>
            <a:ext cx="437634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Type of tests:</a:t>
            </a:r>
          </a:p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6"/>
                </a:solidFill>
              </a:rPr>
              <a:t>Pressure (3.5 bar) and leak test at 300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6"/>
                </a:solidFill>
              </a:rPr>
              <a:t>Pressure (3.5 bar) and leak test at 80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6"/>
              </a:solidFill>
            </a:endParaRPr>
          </a:p>
          <a:p>
            <a:r>
              <a:rPr lang="en-GB" sz="1600" dirty="0">
                <a:solidFill>
                  <a:schemeClr val="accent6"/>
                </a:solidFill>
              </a:rPr>
              <a:t>To verify:</a:t>
            </a:r>
          </a:p>
          <a:p>
            <a:endParaRPr lang="en-GB" sz="1600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</a:rPr>
              <a:t>Resistance to low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</a:rPr>
              <a:t>Resistance to high-pressure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6"/>
                </a:solidFill>
              </a:rPr>
              <a:t>Leak-tightness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accent6"/>
              </a:solidFill>
            </a:endParaRPr>
          </a:p>
          <a:p>
            <a:r>
              <a:rPr lang="en-GB" sz="1600" dirty="0">
                <a:solidFill>
                  <a:schemeClr val="accent6"/>
                </a:solidFill>
              </a:rPr>
              <a:t>Same “adaptable” experimental setup to test the feedthrough samples and the carbon fibre prototypes</a:t>
            </a:r>
          </a:p>
          <a:p>
            <a:endParaRPr lang="en-GB" sz="1600" dirty="0">
              <a:solidFill>
                <a:schemeClr val="accent6"/>
              </a:solidFill>
            </a:endParaRPr>
          </a:p>
          <a:p>
            <a:endParaRPr lang="en-GB" sz="1600" dirty="0">
              <a:solidFill>
                <a:schemeClr val="accent6"/>
              </a:solidFill>
            </a:endParaRPr>
          </a:p>
          <a:p>
            <a:endParaRPr lang="en-GB" sz="1600" dirty="0">
              <a:solidFill>
                <a:schemeClr val="accent6"/>
              </a:solidFill>
            </a:endParaRPr>
          </a:p>
          <a:p>
            <a:endParaRPr lang="en-GB" sz="1600" dirty="0">
              <a:solidFill>
                <a:schemeClr val="accent6"/>
              </a:solidFill>
            </a:endParaRPr>
          </a:p>
          <a:p>
            <a:endParaRPr lang="en-GB" sz="1600" dirty="0">
              <a:solidFill>
                <a:schemeClr val="accent6"/>
              </a:solidFill>
            </a:endParaRPr>
          </a:p>
          <a:p>
            <a:r>
              <a:rPr lang="en-GB" sz="1600" b="1" dirty="0">
                <a:solidFill>
                  <a:schemeClr val="accent6"/>
                </a:solidFill>
              </a:rPr>
              <a:t>Test schedule </a:t>
            </a:r>
            <a:r>
              <a:rPr lang="en-GB" sz="1600" b="1" dirty="0">
                <a:solidFill>
                  <a:schemeClr val="accent6"/>
                </a:solidFill>
                <a:sym typeface="Wingdings" panose="05000000000000000000" pitchFamily="2" charset="2"/>
              </a:rPr>
              <a:t> one sample per week</a:t>
            </a:r>
            <a:endParaRPr lang="en-GB" sz="16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90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Collaboration WP3 &amp; WP4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4437" y="6362377"/>
            <a:ext cx="2133600" cy="365125"/>
          </a:xfrm>
        </p:spPr>
        <p:txBody>
          <a:bodyPr/>
          <a:lstStyle/>
          <a:p>
            <a:fld id="{5DD8B5B8-1DF9-46E9-A213-17DAB296EF18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TE/CRG-CI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r>
              <a:rPr lang="en-US" dirty="0"/>
              <a:t>/11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AFB352-83FD-48AE-825F-28ECA77B7DE0}"/>
              </a:ext>
            </a:extLst>
          </p:cNvPr>
          <p:cNvSpPr txBox="1"/>
          <p:nvPr/>
        </p:nvSpPr>
        <p:spPr>
          <a:xfrm>
            <a:off x="432000" y="852928"/>
            <a:ext cx="414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WP3 : Calorimetry and Light-based Detectors</a:t>
            </a:r>
            <a:endParaRPr lang="en-GB" sz="1600" b="1" dirty="0">
              <a:solidFill>
                <a:schemeClr val="accent6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1DE24D5-76AE-4281-9416-E1C14006CF12}"/>
              </a:ext>
            </a:extLst>
          </p:cNvPr>
          <p:cNvSpPr txBox="1"/>
          <p:nvPr/>
        </p:nvSpPr>
        <p:spPr>
          <a:xfrm>
            <a:off x="4572000" y="852927"/>
            <a:ext cx="414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WP4 : R&amp;D on Light-weight Cryostats</a:t>
            </a:r>
            <a:endParaRPr lang="en-GB" sz="1600" b="1" dirty="0">
              <a:solidFill>
                <a:schemeClr val="accent6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5B0D4E1-786A-4B05-A646-BA4A1B27CF71}"/>
              </a:ext>
            </a:extLst>
          </p:cNvPr>
          <p:cNvCxnSpPr>
            <a:cxnSpLocks/>
          </p:cNvCxnSpPr>
          <p:nvPr/>
        </p:nvCxnSpPr>
        <p:spPr>
          <a:xfrm>
            <a:off x="4572000" y="812208"/>
            <a:ext cx="0" cy="5220000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1" name="Picture 20" descr="Map&#10;&#10;Description automatically generated with medium confidence">
            <a:extLst>
              <a:ext uri="{FF2B5EF4-FFF2-40B4-BE49-F238E27FC236}">
                <a16:creationId xmlns:a16="http://schemas.microsoft.com/office/drawing/2014/main" id="{1E52E221-8BD0-4CA4-A51A-88508C30B9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" t="22364" r="17309" b="31922"/>
          <a:stretch/>
        </p:blipFill>
        <p:spPr>
          <a:xfrm rot="5400000">
            <a:off x="3326539" y="2623452"/>
            <a:ext cx="4734660" cy="2028583"/>
          </a:xfrm>
          <a:prstGeom prst="rect">
            <a:avLst/>
          </a:prstGeom>
        </p:spPr>
      </p:pic>
      <p:pic>
        <p:nvPicPr>
          <p:cNvPr id="22" name="Picture 21" descr="A picture containing device, miller&#10;&#10;Description automatically generated">
            <a:extLst>
              <a:ext uri="{FF2B5EF4-FFF2-40B4-BE49-F238E27FC236}">
                <a16:creationId xmlns:a16="http://schemas.microsoft.com/office/drawing/2014/main" id="{C385B2B8-4C1B-4C15-BD55-51EED3BE21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66" r="18186" b="12733"/>
          <a:stretch/>
        </p:blipFill>
        <p:spPr>
          <a:xfrm rot="5400000">
            <a:off x="6069036" y="2383413"/>
            <a:ext cx="3564291" cy="2091173"/>
          </a:xfrm>
          <a:prstGeom prst="rect">
            <a:avLst/>
          </a:prstGeom>
        </p:spPr>
      </p:pic>
      <p:pic>
        <p:nvPicPr>
          <p:cNvPr id="8" name="Picture 7" descr="A picture containing indoor, rack, engine, gear&#10;&#10;Description automatically generated">
            <a:extLst>
              <a:ext uri="{FF2B5EF4-FFF2-40B4-BE49-F238E27FC236}">
                <a16:creationId xmlns:a16="http://schemas.microsoft.com/office/drawing/2014/main" id="{F802F8F5-3BC1-40F0-8098-1539BFB5DA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t="33418" r="21794" b="21616"/>
          <a:stretch/>
        </p:blipFill>
        <p:spPr>
          <a:xfrm rot="5400000">
            <a:off x="1144414" y="2604242"/>
            <a:ext cx="4573008" cy="2067002"/>
          </a:xfrm>
          <a:prstGeom prst="rect">
            <a:avLst/>
          </a:prstGeom>
        </p:spPr>
      </p:pic>
      <p:pic>
        <p:nvPicPr>
          <p:cNvPr id="10" name="Picture 9" descr="A picture containing working, miller&#10;&#10;Description automatically generated">
            <a:extLst>
              <a:ext uri="{FF2B5EF4-FFF2-40B4-BE49-F238E27FC236}">
                <a16:creationId xmlns:a16="http://schemas.microsoft.com/office/drawing/2014/main" id="{ECA3D4AE-7D0A-4FCC-99CA-E0AB474880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7" t="1107" r="41808" b="2526"/>
          <a:stretch/>
        </p:blipFill>
        <p:spPr>
          <a:xfrm>
            <a:off x="229061" y="1755425"/>
            <a:ext cx="2085174" cy="334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89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WP3 : Calorimetry and Light-based Detectors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4437" y="6362377"/>
            <a:ext cx="2133600" cy="365125"/>
          </a:xfrm>
        </p:spPr>
        <p:txBody>
          <a:bodyPr/>
          <a:lstStyle/>
          <a:p>
            <a:fld id="{5DD8B5B8-1DF9-46E9-A213-17DAB296EF18}" type="datetime1">
              <a:rPr lang="fr-FR" smtClean="0"/>
              <a:t>16/06/2021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TE/CRG-CI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r>
              <a:rPr lang="en-US" dirty="0"/>
              <a:t>/11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A52B539-CBBA-4E62-BB7A-4561972F7739}"/>
              </a:ext>
            </a:extLst>
          </p:cNvPr>
          <p:cNvSpPr txBox="1"/>
          <p:nvPr/>
        </p:nvSpPr>
        <p:spPr>
          <a:xfrm>
            <a:off x="432000" y="852928"/>
            <a:ext cx="8254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CTE and thermal conductivity measurements at low temperature ongoing…</a:t>
            </a:r>
          </a:p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</a:rPr>
              <a:t>CTE of Accura25 between 300 and 77 K            (11 mm/m)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</a:rPr>
              <a:t>CTE of MY750 between 300 and 77 K             (10 mm/m)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</a:rPr>
              <a:t>CTE of Accura25 between 77 and 4.2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</a:rPr>
              <a:t>CTE of MY750 between 77 and 4.2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  <a:cs typeface="Calibri" panose="020F0502020204030204" pitchFamily="34" charset="0"/>
              </a:rPr>
              <a:t>λ of Accura25 between 300 and 77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6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  <a:cs typeface="Calibri" panose="020F0502020204030204" pitchFamily="34" charset="0"/>
              </a:rPr>
              <a:t>λ of MY750 between 300 and 77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6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  <a:cs typeface="Calibri" panose="020F0502020204030204" pitchFamily="34" charset="0"/>
              </a:rPr>
              <a:t>λ of Accura25 between 77 and 4.2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6"/>
              </a:solidFill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/>
                </a:solidFill>
                <a:cs typeface="Calibri" panose="020F0502020204030204" pitchFamily="34" charset="0"/>
              </a:rPr>
              <a:t>λ of MY750 between 77 and 4.2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6"/>
              </a:solidFill>
            </a:endParaRPr>
          </a:p>
          <a:p>
            <a:endParaRPr lang="en-GB" sz="1600" dirty="0">
              <a:solidFill>
                <a:schemeClr val="accent6"/>
              </a:solidFill>
            </a:endParaRP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D1CCA501-D236-4AB3-9319-96072CA2B80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96007"/>
            <a:ext cx="391886" cy="397632"/>
          </a:xfrm>
          <a:prstGeom prst="rect">
            <a:avLst/>
          </a:prstGeom>
        </p:spPr>
      </p:pic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0D1885A1-4735-42D1-B48A-5E7E4930162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057" y="1826567"/>
            <a:ext cx="391886" cy="39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8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ERN(4-3)">
  <a:themeElements>
    <a:clrScheme name="Custom 1">
      <a:dk1>
        <a:srgbClr val="0053A1"/>
      </a:dk1>
      <a:lt1>
        <a:sysClr val="window" lastClr="FFFFFF"/>
      </a:lt1>
      <a:dk2>
        <a:srgbClr val="0053A1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9703</TotalTime>
  <Words>505</Words>
  <Application>Microsoft Office PowerPoint</Application>
  <PresentationFormat>On-screen Show (4:3)</PresentationFormat>
  <Paragraphs>154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CERN(4-3)</vt:lpstr>
      <vt:lpstr>PowerPoint Presentation</vt:lpstr>
      <vt:lpstr>EP R&amp;D Project on Noble Liquid Calorimetry   High Density Feedthrough Design</vt:lpstr>
      <vt:lpstr>Collaboration WP3 &amp; WP4</vt:lpstr>
      <vt:lpstr>Collaboration WP3 &amp; WP4</vt:lpstr>
      <vt:lpstr>Collaboration WP3 &amp; WP4</vt:lpstr>
      <vt:lpstr>Collaboration WP3 &amp; WP4</vt:lpstr>
      <vt:lpstr>Collaboration WP3 &amp; WP4</vt:lpstr>
      <vt:lpstr>Collaboration WP3 &amp; WP4</vt:lpstr>
      <vt:lpstr>WP3 : Calorimetry and Light-based Detectors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Maria Asuncion Barba Higueras</cp:lastModifiedBy>
  <cp:revision>920</cp:revision>
  <dcterms:created xsi:type="dcterms:W3CDTF">2012-11-30T11:04:26Z</dcterms:created>
  <dcterms:modified xsi:type="dcterms:W3CDTF">2021-06-16T15:37:56Z</dcterms:modified>
</cp:coreProperties>
</file>