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mp4" ContentType="video/mp4"/>
  <Default Extension="pdf" ContentType="application/pdf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trictFirstAndLastChars="0" saveSubsetFonts="1" autoCompressPictures="0">
  <p:sldMasterIdLst>
    <p:sldMasterId id="2147483648" r:id="rId4"/>
  </p:sldMasterIdLst>
  <p:notesMasterIdLst>
    <p:notesMasterId r:id="rId58"/>
  </p:notesMasterIdLst>
  <p:handoutMasterIdLst>
    <p:handoutMasterId r:id="rId59"/>
  </p:handoutMasterIdLst>
  <p:sldIdLst>
    <p:sldId id="2665" r:id="rId5"/>
    <p:sldId id="2751" r:id="rId6"/>
    <p:sldId id="2427" r:id="rId7"/>
    <p:sldId id="3096" r:id="rId8"/>
    <p:sldId id="3015" r:id="rId9"/>
    <p:sldId id="2681" r:id="rId10"/>
    <p:sldId id="2682" r:id="rId11"/>
    <p:sldId id="2429" r:id="rId12"/>
    <p:sldId id="2063" r:id="rId13"/>
    <p:sldId id="4721" r:id="rId14"/>
    <p:sldId id="2975" r:id="rId15"/>
    <p:sldId id="2991" r:id="rId16"/>
    <p:sldId id="4693" r:id="rId17"/>
    <p:sldId id="2995" r:id="rId18"/>
    <p:sldId id="3037" r:id="rId19"/>
    <p:sldId id="4694" r:id="rId20"/>
    <p:sldId id="2992" r:id="rId21"/>
    <p:sldId id="3033" r:id="rId22"/>
    <p:sldId id="2994" r:id="rId23"/>
    <p:sldId id="4948" r:id="rId24"/>
    <p:sldId id="4913" r:id="rId25"/>
    <p:sldId id="4696" r:id="rId26"/>
    <p:sldId id="2970" r:id="rId27"/>
    <p:sldId id="4775" r:id="rId28"/>
    <p:sldId id="3017" r:id="rId29"/>
    <p:sldId id="4739" r:id="rId30"/>
    <p:sldId id="2922" r:id="rId31"/>
    <p:sldId id="3004" r:id="rId32"/>
    <p:sldId id="3034" r:id="rId33"/>
    <p:sldId id="4950" r:id="rId34"/>
    <p:sldId id="2944" r:id="rId35"/>
    <p:sldId id="4957" r:id="rId36"/>
    <p:sldId id="4958" r:id="rId37"/>
    <p:sldId id="5032" r:id="rId38"/>
    <p:sldId id="5033" r:id="rId39"/>
    <p:sldId id="3351" r:id="rId40"/>
    <p:sldId id="5034" r:id="rId41"/>
    <p:sldId id="5035" r:id="rId42"/>
    <p:sldId id="5036" r:id="rId43"/>
    <p:sldId id="5037" r:id="rId44"/>
    <p:sldId id="5038" r:id="rId45"/>
    <p:sldId id="5039" r:id="rId46"/>
    <p:sldId id="5040" r:id="rId47"/>
    <p:sldId id="5041" r:id="rId48"/>
    <p:sldId id="5042" r:id="rId49"/>
    <p:sldId id="5043" r:id="rId50"/>
    <p:sldId id="5044" r:id="rId51"/>
    <p:sldId id="5045" r:id="rId52"/>
    <p:sldId id="5046" r:id="rId53"/>
    <p:sldId id="5047" r:id="rId54"/>
    <p:sldId id="5058" r:id="rId55"/>
    <p:sldId id="5059" r:id="rId56"/>
    <p:sldId id="3003" r:id="rId57"/>
  </p:sldIdLst>
  <p:sldSz cx="9144000" cy="6858000" type="screen4x3"/>
  <p:notesSz cx="6858000" cy="9144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Tahoma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e Roeck Albert" initials="D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/>
  <p:clrMru>
    <a:srgbClr val="B00000"/>
    <a:srgbClr val="0000FF"/>
    <a:srgbClr val="FF0000"/>
    <a:srgbClr val="4BC995"/>
    <a:srgbClr val="7D1E33"/>
    <a:srgbClr val="34913D"/>
    <a:srgbClr val="62090D"/>
    <a:srgbClr val="FF00FF"/>
    <a:srgbClr val="B4D9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6534" autoAdjust="0"/>
    <p:restoredTop sz="93399" autoAdjust="0"/>
  </p:normalViewPr>
  <p:slideViewPr>
    <p:cSldViewPr>
      <p:cViewPr varScale="1">
        <p:scale>
          <a:sx n="115" d="100"/>
          <a:sy n="115" d="100"/>
        </p:scale>
        <p:origin x="504" y="2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70" d="100"/>
        <a:sy n="70" d="100"/>
      </p:scale>
      <p:origin x="0" y="4832"/>
    </p:cViewPr>
  </p:sorterViewPr>
  <p:notesViewPr>
    <p:cSldViewPr>
      <p:cViewPr varScale="1">
        <p:scale>
          <a:sx n="77" d="100"/>
          <a:sy n="77" d="100"/>
        </p:scale>
        <p:origin x="-2312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1" Type="http://schemas.openxmlformats.org/officeDocument/2006/relationships/presProps" Target="presProps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tableStyles" Target="tableStyle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handoutMaster" Target="handoutMasters/handoutMaster1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4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0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pPr>
              <a:defRPr/>
            </a:pPr>
            <a:fld id="{43220B03-83F8-3440-80C4-DD6AE278364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pPr>
              <a:defRPr/>
            </a:pPr>
            <a:fld id="{1FB0F8AD-805F-F448-BEF0-A7851DD6B04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88D5B5-AA02-0340-B0CF-91CABEF416F7}" type="slidenum">
              <a:rPr lang="fr-FR"/>
              <a:pPr/>
              <a:t>0</a:t>
            </a:fld>
            <a:endParaRPr lang="fr-FR"/>
          </a:p>
        </p:txBody>
      </p:sp>
      <p:sp>
        <p:nvSpPr>
          <p:cNvPr id="19459" name="Rectangle 1026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solidFill>
            <a:srgbClr val="FFFFFF"/>
          </a:solidFill>
          <a:ln/>
        </p:spPr>
      </p:sp>
      <p:sp>
        <p:nvSpPr>
          <p:cNvPr id="19460" name="Rectangle 1027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58BBB64-73AC-D740-BCF1-0F87CD99456C}" type="slidenum">
              <a:rPr lang="en-US">
                <a:ea typeface="ＭＳ Ｐゴシック" charset="-128"/>
                <a:cs typeface="ＭＳ Ｐゴシック" charset="-128"/>
              </a:rPr>
              <a:pPr/>
              <a:t>11</a:t>
            </a:fld>
            <a:endParaRPr lang="en-US">
              <a:ea typeface="ＭＳ Ｐゴシック" charset="-128"/>
              <a:cs typeface="ＭＳ Ｐゴシック" charset="-128"/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DC6D350-BBF2-C84E-8F88-64DC5BED6707}" type="slidenum">
              <a:rPr lang="fr-FR"/>
              <a:pPr/>
              <a:t>12</a:t>
            </a:fld>
            <a:endParaRPr lang="fr-FR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042" y="4343695"/>
            <a:ext cx="5027916" cy="4113916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en-US"/>
              <a:t>.999999991 % speed of light </a:t>
            </a:r>
          </a:p>
          <a:p>
            <a:pPr eaLnBrk="1" hangingPunct="1"/>
            <a:endParaRPr lang="en-US"/>
          </a:p>
          <a:p>
            <a:pPr eaLnBrk="1" hangingPunct="1"/>
            <a:r>
              <a:rPr lang="en-US"/>
              <a:t>At near light-speed, a proton in a beam will make 11 245 turns per second. A beam might circulate for 10 hours, traveling more than 10 billion kilometers – far enough to get to the planet Neptune and back again.</a:t>
            </a:r>
          </a:p>
        </p:txBody>
      </p:sp>
    </p:spTree>
    <p:extLst>
      <p:ext uri="{BB962C8B-B14F-4D97-AF65-F5344CB8AC3E}">
        <p14:creationId xmlns:p14="http://schemas.microsoft.com/office/powerpoint/2010/main" val="10858103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fld id="{09A930DD-E57C-E94C-A8B7-900EF518ABC6}" type="slidenum">
              <a:rPr lang="en-US"/>
              <a:pPr/>
              <a:t>18</a:t>
            </a:fld>
            <a:endParaRPr lang="en-US"/>
          </a:p>
        </p:txBody>
      </p:sp>
      <p:sp>
        <p:nvSpPr>
          <p:cNvPr id="173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6175" y="687388"/>
            <a:ext cx="4570413" cy="342741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306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1225" y="4344988"/>
            <a:ext cx="5035550" cy="411162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/>
              <a:t>Now</a:t>
            </a:r>
            <a:r>
              <a:rPr lang="fr-CH" dirty="0"/>
              <a:t> </a:t>
            </a:r>
            <a:r>
              <a:rPr lang="fr-CH" dirty="0" err="1"/>
              <a:t>that</a:t>
            </a:r>
            <a:r>
              <a:rPr lang="fr-CH" dirty="0"/>
              <a:t> </a:t>
            </a:r>
            <a:r>
              <a:rPr lang="fr-CH" dirty="0" err="1"/>
              <a:t>we</a:t>
            </a:r>
            <a:r>
              <a:rPr lang="fr-CH" dirty="0"/>
              <a:t> have</a:t>
            </a:r>
            <a:r>
              <a:rPr lang="fr-CH" baseline="0" dirty="0"/>
              <a:t> </a:t>
            </a:r>
            <a:r>
              <a:rPr lang="fr-CH" baseline="0" dirty="0" err="1"/>
              <a:t>accelerated</a:t>
            </a:r>
            <a:r>
              <a:rPr lang="fr-CH" baseline="0" dirty="0"/>
              <a:t> the </a:t>
            </a:r>
            <a:r>
              <a:rPr lang="fr-CH" baseline="0" dirty="0" err="1"/>
              <a:t>particles</a:t>
            </a:r>
            <a:r>
              <a:rPr lang="fr-CH" baseline="0" dirty="0"/>
              <a:t>, </a:t>
            </a:r>
            <a:r>
              <a:rPr lang="fr-CH" baseline="0" dirty="0" err="1"/>
              <a:t>let’s</a:t>
            </a:r>
            <a:r>
              <a:rPr lang="fr-CH" baseline="0" dirty="0"/>
              <a:t> </a:t>
            </a:r>
            <a:r>
              <a:rPr lang="fr-CH" baseline="0" dirty="0" err="1"/>
              <a:t>collide</a:t>
            </a:r>
            <a:r>
              <a:rPr lang="fr-CH" baseline="0" dirty="0"/>
              <a:t> </a:t>
            </a:r>
            <a:r>
              <a:rPr lang="fr-CH" baseline="0" dirty="0" err="1"/>
              <a:t>them</a:t>
            </a:r>
            <a:r>
              <a:rPr lang="fr-CH" baseline="0" dirty="0"/>
              <a:t>!</a:t>
            </a:r>
          </a:p>
          <a:p>
            <a:r>
              <a:rPr lang="fr-CH" baseline="0" dirty="0"/>
              <a:t>This </a:t>
            </a:r>
            <a:r>
              <a:rPr lang="fr-CH" baseline="0" dirty="0" err="1"/>
              <a:t>is</a:t>
            </a:r>
            <a:r>
              <a:rPr lang="fr-CH" baseline="0" dirty="0"/>
              <a:t> possible </a:t>
            </a:r>
            <a:r>
              <a:rPr lang="fr-CH" baseline="0" dirty="0" err="1"/>
              <a:t>only</a:t>
            </a:r>
            <a:r>
              <a:rPr lang="fr-CH" baseline="0" dirty="0"/>
              <a:t> in the 4 points </a:t>
            </a:r>
            <a:r>
              <a:rPr lang="fr-CH" baseline="0" dirty="0" err="1"/>
              <a:t>where</a:t>
            </a:r>
            <a:r>
              <a:rPr lang="fr-CH" baseline="0" dirty="0"/>
              <a:t> </a:t>
            </a:r>
            <a:r>
              <a:rPr lang="fr-CH" baseline="0" dirty="0" err="1"/>
              <a:t>we</a:t>
            </a:r>
            <a:r>
              <a:rPr lang="fr-CH" baseline="0" dirty="0"/>
              <a:t> cross-over the </a:t>
            </a:r>
            <a:r>
              <a:rPr lang="fr-CH" baseline="0" dirty="0" err="1"/>
              <a:t>beams</a:t>
            </a:r>
            <a:r>
              <a:rPr lang="fr-CH" baseline="0" dirty="0"/>
              <a:t>.</a:t>
            </a:r>
          </a:p>
          <a:p>
            <a:r>
              <a:rPr lang="fr-CH" baseline="0" dirty="0"/>
              <a:t>The collision point </a:t>
            </a:r>
            <a:r>
              <a:rPr lang="fr-CH" baseline="0" dirty="0" err="1"/>
              <a:t>is</a:t>
            </a:r>
            <a:r>
              <a:rPr lang="fr-CH" baseline="0" dirty="0"/>
              <a:t> </a:t>
            </a:r>
            <a:r>
              <a:rPr lang="fr-CH" baseline="0" dirty="0" err="1"/>
              <a:t>tinier</a:t>
            </a:r>
            <a:r>
              <a:rPr lang="fr-CH" baseline="0" dirty="0"/>
              <a:t> </a:t>
            </a:r>
            <a:r>
              <a:rPr lang="fr-CH" baseline="0" dirty="0" err="1"/>
              <a:t>than</a:t>
            </a:r>
            <a:r>
              <a:rPr lang="fr-CH" baseline="0" dirty="0"/>
              <a:t> a </a:t>
            </a:r>
            <a:r>
              <a:rPr lang="fr-CH" baseline="0" dirty="0" err="1"/>
              <a:t>needle</a:t>
            </a:r>
            <a:r>
              <a:rPr lang="fr-CH" baseline="0" dirty="0"/>
              <a:t> </a:t>
            </a:r>
            <a:r>
              <a:rPr lang="fr-CH" baseline="0" dirty="0" err="1"/>
              <a:t>head</a:t>
            </a:r>
            <a:r>
              <a:rPr lang="fr-CH" baseline="0" dirty="0"/>
              <a:t>.</a:t>
            </a:r>
          </a:p>
          <a:p>
            <a:r>
              <a:rPr lang="fr-CH" baseline="0" dirty="0" err="1"/>
              <a:t>Here</a:t>
            </a:r>
            <a:r>
              <a:rPr lang="fr-CH" baseline="0" dirty="0"/>
              <a:t> </a:t>
            </a:r>
            <a:r>
              <a:rPr lang="fr-CH" baseline="0" dirty="0" err="1"/>
              <a:t>is</a:t>
            </a:r>
            <a:r>
              <a:rPr lang="fr-CH" baseline="0" dirty="0"/>
              <a:t> the ATLAS detector, the </a:t>
            </a:r>
            <a:r>
              <a:rPr lang="fr-CH" baseline="0" dirty="0" err="1"/>
              <a:t>largest</a:t>
            </a:r>
            <a:r>
              <a:rPr lang="fr-CH" baseline="0" dirty="0"/>
              <a:t> of the 4 LHC detectors. Look at the </a:t>
            </a:r>
            <a:r>
              <a:rPr lang="fr-CH" baseline="0" dirty="0" err="1"/>
              <a:t>small</a:t>
            </a:r>
            <a:r>
              <a:rPr lang="fr-CH" baseline="0" dirty="0"/>
              <a:t> </a:t>
            </a:r>
            <a:r>
              <a:rPr lang="fr-CH" baseline="0" dirty="0" err="1"/>
              <a:t>persons</a:t>
            </a:r>
            <a:r>
              <a:rPr lang="fr-CH" baseline="0" dirty="0"/>
              <a:t> </a:t>
            </a:r>
            <a:r>
              <a:rPr lang="fr-CH" baseline="0" dirty="0" err="1"/>
              <a:t>next</a:t>
            </a:r>
            <a:r>
              <a:rPr lang="fr-CH" baseline="0" dirty="0"/>
              <a:t> to </a:t>
            </a:r>
            <a:r>
              <a:rPr lang="fr-CH" baseline="0" dirty="0" err="1"/>
              <a:t>it</a:t>
            </a:r>
            <a:r>
              <a:rPr lang="fr-CH" baseline="0" dirty="0"/>
              <a:t>.</a:t>
            </a:r>
          </a:p>
          <a:p>
            <a:r>
              <a:rPr lang="fr-CH" baseline="0" dirty="0"/>
              <a:t>It </a:t>
            </a:r>
            <a:r>
              <a:rPr lang="fr-CH" baseline="0" dirty="0" err="1"/>
              <a:t>is</a:t>
            </a:r>
            <a:r>
              <a:rPr lang="fr-CH" baseline="0" dirty="0"/>
              <a:t> 50 long, 25m </a:t>
            </a:r>
            <a:r>
              <a:rPr lang="fr-CH" baseline="0" dirty="0" err="1"/>
              <a:t>diameter</a:t>
            </a:r>
            <a:r>
              <a:rPr lang="fr-CH" baseline="0" dirty="0"/>
              <a:t> and </a:t>
            </a:r>
            <a:r>
              <a:rPr lang="fr-CH" baseline="0" dirty="0" err="1"/>
              <a:t>weights</a:t>
            </a:r>
            <a:r>
              <a:rPr lang="fr-CH" baseline="0" dirty="0"/>
              <a:t> 7’000 tonnes, the </a:t>
            </a:r>
            <a:r>
              <a:rPr lang="fr-CH" baseline="0" dirty="0" err="1"/>
              <a:t>same</a:t>
            </a:r>
            <a:r>
              <a:rPr lang="fr-CH" baseline="0" dirty="0"/>
              <a:t> as the Eiffel Tower.</a:t>
            </a:r>
          </a:p>
          <a:p>
            <a:r>
              <a:rPr lang="fr-CH" baseline="0" dirty="0"/>
              <a:t>The collision of protons </a:t>
            </a:r>
            <a:r>
              <a:rPr lang="fr-CH" baseline="0" dirty="0" err="1"/>
              <a:t>will</a:t>
            </a:r>
            <a:r>
              <a:rPr lang="fr-CH" baseline="0" dirty="0"/>
              <a:t> </a:t>
            </a:r>
            <a:r>
              <a:rPr lang="fr-CH" baseline="0" dirty="0" err="1"/>
              <a:t>create</a:t>
            </a:r>
            <a:r>
              <a:rPr lang="fr-CH" baseline="0" dirty="0"/>
              <a:t> new </a:t>
            </a:r>
            <a:r>
              <a:rPr lang="fr-CH" baseline="0" dirty="0" err="1"/>
              <a:t>particles</a:t>
            </a:r>
            <a:r>
              <a:rPr lang="fr-CH" baseline="0" dirty="0"/>
              <a:t> in all directions. </a:t>
            </a:r>
            <a:r>
              <a:rPr lang="fr-CH" baseline="0" dirty="0" err="1"/>
              <a:t>That’s</a:t>
            </a:r>
            <a:r>
              <a:rPr lang="fr-CH" baseline="0" dirty="0"/>
              <a:t> </a:t>
            </a:r>
            <a:r>
              <a:rPr lang="fr-CH" baseline="0" dirty="0" err="1"/>
              <a:t>why</a:t>
            </a:r>
            <a:r>
              <a:rPr lang="fr-CH" baseline="0" dirty="0"/>
              <a:t> the detector </a:t>
            </a:r>
            <a:r>
              <a:rPr lang="fr-CH" baseline="0" dirty="0" err="1"/>
              <a:t>often</a:t>
            </a:r>
            <a:r>
              <a:rPr lang="fr-CH" baseline="0" dirty="0"/>
              <a:t> have </a:t>
            </a:r>
            <a:r>
              <a:rPr lang="fr-CH" baseline="0" dirty="0" err="1"/>
              <a:t>this</a:t>
            </a:r>
            <a:r>
              <a:rPr lang="fr-CH" baseline="0" dirty="0"/>
              <a:t> </a:t>
            </a:r>
            <a:r>
              <a:rPr lang="fr-CH" baseline="0" dirty="0" err="1"/>
              <a:t>cylindrical</a:t>
            </a:r>
            <a:r>
              <a:rPr lang="fr-CH" baseline="0" dirty="0"/>
              <a:t> </a:t>
            </a:r>
            <a:r>
              <a:rPr lang="fr-CH" baseline="0" dirty="0" err="1"/>
              <a:t>shape</a:t>
            </a:r>
            <a:r>
              <a:rPr lang="fr-CH" baseline="0" dirty="0"/>
              <a:t>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>
                <a:solidFill>
                  <a:prstClr val="black"/>
                </a:solidFill>
              </a:rPr>
              <a:pPr/>
              <a:t>20</a:t>
            </a:fld>
            <a:endParaRPr lang="fr-CH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67060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19180D-6300-5F4B-95A4-46BB893C5775}" type="slidenum">
              <a:rPr lang="fr-FR"/>
              <a:pPr/>
              <a:t>22</a:t>
            </a:fld>
            <a:endParaRPr lang="fr-FR"/>
          </a:p>
        </p:txBody>
      </p:sp>
      <p:sp>
        <p:nvSpPr>
          <p:cNvPr id="795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ln/>
        </p:spPr>
      </p:sp>
      <p:sp>
        <p:nvSpPr>
          <p:cNvPr id="795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92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525E45-C31D-2F41-A1D2-6CEB148D3004}" type="slidenum">
              <a:rPr lang="en-US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CFD6FD2-A88C-1646-9D09-D10FF154890B}" type="slidenum">
              <a:rPr lang="fr-FR"/>
              <a:pPr/>
              <a:t>33</a:t>
            </a:fld>
            <a:endParaRPr lang="fr-FR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042" y="4343695"/>
            <a:ext cx="5027916" cy="4113916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26228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86FE38-C142-A14B-A4E4-F8BB31BE436C}" type="slidenum">
              <a:rPr lang="fr-FR"/>
              <a:pPr/>
              <a:t>37</a:t>
            </a:fld>
            <a:endParaRPr lang="fr-FR"/>
          </a:p>
        </p:txBody>
      </p:sp>
      <p:sp>
        <p:nvSpPr>
          <p:cNvPr id="102403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solidFill>
            <a:srgbClr val="FFFFFF"/>
          </a:solidFill>
          <a:ln/>
        </p:spPr>
      </p:sp>
      <p:sp>
        <p:nvSpPr>
          <p:cNvPr id="10240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504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801E018-412B-2F40-BE91-B01F9F450B49}" type="slidenum">
              <a:rPr lang="fr-FR"/>
              <a:pPr/>
              <a:t>38</a:t>
            </a:fld>
            <a:endParaRPr lang="fr-FR"/>
          </a:p>
        </p:txBody>
      </p:sp>
      <p:sp>
        <p:nvSpPr>
          <p:cNvPr id="106499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solidFill>
            <a:srgbClr val="FFFFFF"/>
          </a:solidFill>
          <a:ln/>
        </p:spPr>
      </p:sp>
      <p:sp>
        <p:nvSpPr>
          <p:cNvPr id="10650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71544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4F20D9D-477D-9245-A697-0F013909245F}" type="slidenum">
              <a:rPr lang="fr-FR"/>
              <a:pPr/>
              <a:t>39</a:t>
            </a:fld>
            <a:endParaRPr lang="fr-FR"/>
          </a:p>
        </p:txBody>
      </p:sp>
      <p:sp>
        <p:nvSpPr>
          <p:cNvPr id="108547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solidFill>
            <a:srgbClr val="FFFFFF"/>
          </a:solidFill>
          <a:ln/>
        </p:spPr>
      </p:sp>
      <p:sp>
        <p:nvSpPr>
          <p:cNvPr id="10854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0395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B0F8AD-805F-F448-BEF0-A7851DD6B041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73AD073-AFA8-BC46-91AB-39236B42C170}" type="slidenum">
              <a:rPr lang="fr-FR"/>
              <a:pPr/>
              <a:t>43</a:t>
            </a:fld>
            <a:endParaRPr lang="fr-FR"/>
          </a:p>
        </p:txBody>
      </p:sp>
      <p:sp>
        <p:nvSpPr>
          <p:cNvPr id="119811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solidFill>
            <a:srgbClr val="FFFFFF"/>
          </a:solidFill>
          <a:ln/>
        </p:spPr>
      </p:sp>
      <p:sp>
        <p:nvSpPr>
          <p:cNvPr id="11981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36603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0F0C0B1-41A0-4C46-B726-5DE2E8A175DB}" type="slidenum">
              <a:rPr lang="fr-FR"/>
              <a:pPr/>
              <a:t>44</a:t>
            </a:fld>
            <a:endParaRPr lang="fr-FR"/>
          </a:p>
        </p:txBody>
      </p:sp>
      <p:sp>
        <p:nvSpPr>
          <p:cNvPr id="121859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solidFill>
            <a:srgbClr val="FFFFFF"/>
          </a:solidFill>
          <a:ln/>
        </p:spPr>
      </p:sp>
      <p:sp>
        <p:nvSpPr>
          <p:cNvPr id="12186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81563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778C822-C8B8-7A4A-B818-979F395706A9}" type="slidenum">
              <a:rPr lang="fr-FR"/>
              <a:pPr/>
              <a:t>45</a:t>
            </a:fld>
            <a:endParaRPr lang="fr-FR"/>
          </a:p>
        </p:txBody>
      </p:sp>
      <p:sp>
        <p:nvSpPr>
          <p:cNvPr id="40963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solidFill>
            <a:srgbClr val="FFFFFF"/>
          </a:solidFill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48414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D39C781-D14D-A645-9619-F950E06B60A3}" type="slidenum">
              <a:rPr lang="fr-FR"/>
              <a:pPr/>
              <a:t>46</a:t>
            </a:fld>
            <a:endParaRPr lang="fr-FR"/>
          </a:p>
        </p:txBody>
      </p:sp>
      <p:sp>
        <p:nvSpPr>
          <p:cNvPr id="82947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solidFill>
            <a:srgbClr val="FFFFFF"/>
          </a:solidFill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78035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>
              <a:ea typeface="ＭＳ Ｐゴシック" charset="-128"/>
              <a:cs typeface="ＭＳ Ｐゴシック" charset="-128"/>
            </a:endParaRPr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F11DAF-7C03-2B4F-AF56-339E02520FBD}" type="slidenum">
              <a:rPr lang="en-US"/>
              <a:pPr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34538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round/>
          </a:ln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1CDB1C55-059E-C645-85CD-EDEEBAB3DE15}" type="slidenum">
              <a:rPr lang="en-US">
                <a:solidFill>
                  <a:srgbClr val="BCBCBC"/>
                </a:solidFill>
              </a:rPr>
              <a: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50</a:t>
            </a:fld>
            <a:endParaRPr lang="en-US">
              <a:solidFill>
                <a:srgbClr val="BCBCBC"/>
              </a:solidFill>
            </a:endParaRPr>
          </a:p>
        </p:txBody>
      </p:sp>
      <p:sp>
        <p:nvSpPr>
          <p:cNvPr id="5529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5300" name="Text Box 2"/>
          <p:cNvSpPr txBox="1">
            <a:spLocks noChangeArrowheads="1"/>
          </p:cNvSpPr>
          <p:nvPr/>
        </p:nvSpPr>
        <p:spPr bwMode="auto">
          <a:xfrm>
            <a:off x="685480" y="4343913"/>
            <a:ext cx="5487041" cy="4114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5301" name="Text Box 3"/>
          <p:cNvSpPr txBox="1">
            <a:spLocks noChangeArrowheads="1"/>
          </p:cNvSpPr>
          <p:nvPr/>
        </p:nvSpPr>
        <p:spPr bwMode="auto">
          <a:xfrm>
            <a:off x="3883852" y="8684899"/>
            <a:ext cx="2972547" cy="457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48AB83F4-7718-AB4C-A169-A6E20F3EDFC9}" type="slidenum">
              <a:rPr lang="en-GB" sz="1200">
                <a:solidFill>
                  <a:srgbClr val="000000"/>
                </a:solidFill>
                <a:latin typeface="Calibri" pitchFamily="-84" charset="0"/>
              </a:rPr>
              <a:pPr algn="r" eaLnBrk="1" hangingPunct="1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50</a:t>
            </a:fld>
            <a:endParaRPr lang="en-GB" sz="1200">
              <a:solidFill>
                <a:srgbClr val="000000"/>
              </a:solidFill>
              <a:latin typeface="Calibri" pitchFamily="-8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834047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B92B4DE-77E3-8046-8CAE-BCC0ED95A654}" type="slidenum">
              <a:rPr lang="fr-FR"/>
              <a:pPr/>
              <a:t>51</a:t>
            </a:fld>
            <a:endParaRPr lang="fr-FR"/>
          </a:p>
        </p:txBody>
      </p:sp>
      <p:sp>
        <p:nvSpPr>
          <p:cNvPr id="124931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solidFill>
            <a:srgbClr val="FFFFFF"/>
          </a:solidFill>
          <a:ln/>
        </p:spPr>
      </p:sp>
      <p:sp>
        <p:nvSpPr>
          <p:cNvPr id="12493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8178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BCAC7C5-F090-C34E-A580-F8A473075D79}" type="slidenum">
              <a:rPr lang="fr-FR"/>
              <a:pPr/>
              <a:t>52</a:t>
            </a:fld>
            <a:endParaRPr lang="fr-FR"/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4172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C79063C-CD66-2D4E-A2CC-96EEDF72A040}" type="slidenum">
              <a:rPr lang="fr-FR"/>
              <a:pPr/>
              <a:t>2</a:t>
            </a:fld>
            <a:endParaRPr lang="fr-FR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042" y="4343695"/>
            <a:ext cx="5027916" cy="4113916"/>
          </a:xfrm>
          <a:noFill/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36452D7-14CC-5F4F-8BDC-3BDBB1692C52}" type="slidenum">
              <a:rPr lang="fr-FR">
                <a:latin typeface="Times New Roman" pitchFamily="4" charset="0"/>
              </a:rPr>
              <a:pPr/>
              <a:t>4</a:t>
            </a:fld>
            <a:endParaRPr lang="fr-FR">
              <a:latin typeface="Times New Roman" pitchFamily="4" charset="0"/>
            </a:endParaRP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480" y="4343695"/>
            <a:ext cx="5487042" cy="4113916"/>
          </a:xfrm>
          <a:noFill/>
          <a:ln/>
        </p:spPr>
        <p:txBody>
          <a:bodyPr/>
          <a:lstStyle/>
          <a:p>
            <a:pPr eaLnBrk="1" hangingPunct="1"/>
            <a:endParaRPr lang="en-US">
              <a:latin typeface="Times New Roman" pitchFamily="4" charset="0"/>
              <a:ea typeface="ＭＳ Ｐゴシック" pitchFamily="4" charset="-128"/>
              <a:cs typeface="ＭＳ Ｐゴシック" pitchFamily="4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668964-E703-6E4C-8A05-8EB7595F4310}" type="slidenum">
              <a:rPr lang="fr-FR"/>
              <a:pPr/>
              <a:t>5</a:t>
            </a:fld>
            <a:endParaRPr lang="fr-FR"/>
          </a:p>
        </p:txBody>
      </p:sp>
      <p:sp>
        <p:nvSpPr>
          <p:cNvPr id="39939" name="Rectangle 7"/>
          <p:cNvSpPr txBox="1">
            <a:spLocks noGrp="1" noChangeArrowheads="1"/>
          </p:cNvSpPr>
          <p:nvPr/>
        </p:nvSpPr>
        <p:spPr bwMode="auto">
          <a:xfrm>
            <a:off x="3884916" y="8687390"/>
            <a:ext cx="2973084" cy="456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248" tIns="45624" rIns="91248" bIns="45624" anchor="b">
            <a:prstTxWarp prst="textNoShape">
              <a:avLst/>
            </a:prstTxWarp>
          </a:bodyPr>
          <a:lstStyle/>
          <a:p>
            <a:pPr algn="r" defTabSz="912813" eaLnBrk="0" hangingPunct="0"/>
            <a:fld id="{774BE69D-9C5B-5040-8D69-62100992D0CE}" type="slidenum">
              <a:rPr lang="en-US" sz="12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pPr algn="r" defTabSz="912813" eaLnBrk="0" hangingPunct="0"/>
              <a:t>5</a:t>
            </a:fld>
            <a:endParaRPr lang="en-US" sz="1200">
              <a:solidFill>
                <a:schemeClr val="tx1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994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3994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042" y="4343696"/>
            <a:ext cx="5027916" cy="4115389"/>
          </a:xfrm>
          <a:noFill/>
          <a:ln>
            <a:solidFill>
              <a:srgbClr val="000000"/>
            </a:solidFill>
          </a:ln>
        </p:spPr>
        <p:txBody>
          <a:bodyPr lIns="91248" tIns="45624" rIns="91248" bIns="45624"/>
          <a:lstStyle/>
          <a:p>
            <a:pPr eaLnBrk="1" hangingPunct="1"/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40BA2AF-DA0E-6D42-A398-664E370E1426}" type="slidenum">
              <a:rPr lang="fr-FR"/>
              <a:pPr/>
              <a:t>7</a:t>
            </a:fld>
            <a:endParaRPr lang="fr-FR"/>
          </a:p>
        </p:txBody>
      </p:sp>
      <p:sp>
        <p:nvSpPr>
          <p:cNvPr id="3462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62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480" y="4343695"/>
            <a:ext cx="5487042" cy="4113916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365A74E-44B9-394B-84F4-F392643B6CD1}" type="slidenum">
              <a:rPr lang="en-US">
                <a:ea typeface="ＭＳ Ｐゴシック" charset="-128"/>
                <a:cs typeface="ＭＳ Ｐゴシック" charset="-128"/>
              </a:rPr>
              <a:pPr/>
              <a:t>8</a:t>
            </a:fld>
            <a:endParaRPr lang="en-US">
              <a:ea typeface="ＭＳ Ｐゴシック" charset="-128"/>
              <a:cs typeface="ＭＳ Ｐゴシック" charset="-128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C37D66B-D317-7345-B7CC-4451CA6CE2B3}" type="slidenum">
              <a:rPr lang="fr-FR"/>
              <a:pPr/>
              <a:t>9</a:t>
            </a:fld>
            <a:endParaRPr lang="fr-FR"/>
          </a:p>
        </p:txBody>
      </p:sp>
      <p:sp>
        <p:nvSpPr>
          <p:cNvPr id="114691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solidFill>
            <a:srgbClr val="FFFFFF"/>
          </a:solidFill>
          <a:ln/>
        </p:spPr>
      </p:sp>
      <p:sp>
        <p:nvSpPr>
          <p:cNvPr id="11469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8921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2C31F48-436D-6043-8D8F-C38930DB9430}" type="slidenum">
              <a:rPr lang="fr-FR"/>
              <a:pPr/>
              <a:t>10</a:t>
            </a:fld>
            <a:endParaRPr lang="fr-FR"/>
          </a:p>
        </p:txBody>
      </p:sp>
      <p:sp>
        <p:nvSpPr>
          <p:cNvPr id="23555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solidFill>
            <a:srgbClr val="FFFFFF"/>
          </a:solidFill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96647C-0FAB-E141-BC73-54E24A8E24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390525"/>
            <a:ext cx="7239000" cy="904875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484006-A360-C34A-8354-4005F39584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705600" y="0"/>
            <a:ext cx="2133600" cy="6172200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04800" y="0"/>
            <a:ext cx="6248400" cy="617220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F9144B-FB19-3A43-9F41-D4813E9A71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066800"/>
            <a:ext cx="8382000" cy="5715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rgbClr val="0099FF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rgbClr val="C00000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</p:spPr>
        <p:txBody>
          <a:bodyPr/>
          <a:lstStyle/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762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4800">
                <a:solidFill>
                  <a:schemeClr val="bg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73900" y="6281738"/>
            <a:ext cx="1917700" cy="5429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390525"/>
            <a:ext cx="7239000" cy="904875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4072CF-7C2B-4649-8ABF-C5A89D5935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601D14-8C65-5C43-8E64-1F0A7F710F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390525"/>
            <a:ext cx="7239000" cy="904875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41910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1910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F4406A-1268-B64E-94D5-08AC96D1CA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7073BB-2967-E04A-8A5C-832A142B88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390525"/>
            <a:ext cx="7239000" cy="904875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A2C920-028E-2946-AE60-1B44A99515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742E69-D15F-A24A-8C3B-63DF190EA3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AA495A-A608-DC4C-B7F0-9494D6E5C4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7D2487-C734-344E-8BF8-90D5E0A7D4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371600"/>
            <a:ext cx="85344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/>
              <a:t>Cliquez</a:t>
            </a:r>
            <a:r>
              <a:rPr lang="en-US" dirty="0"/>
              <a:t> pour modifier les styles du </a:t>
            </a:r>
            <a:r>
              <a:rPr lang="en-US" dirty="0" err="1"/>
              <a:t>texte</a:t>
            </a:r>
            <a:r>
              <a:rPr lang="en-US" dirty="0"/>
              <a:t> du masque</a:t>
            </a:r>
          </a:p>
          <a:p>
            <a:pPr lvl="1"/>
            <a:r>
              <a:rPr lang="en-US" dirty="0" err="1"/>
              <a:t>Deuxième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2"/>
            <a:r>
              <a:rPr lang="en-US" dirty="0" err="1"/>
              <a:t>Troisième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3"/>
            <a:r>
              <a:rPr lang="en-US" dirty="0" err="1"/>
              <a:t>Quatrième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4"/>
            <a:r>
              <a:rPr lang="en-US" dirty="0" err="1"/>
              <a:t>Cinquième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>
            <a:off x="249238" y="6324600"/>
            <a:ext cx="8666162" cy="1588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fr-FR"/>
          </a:p>
        </p:txBody>
      </p:sp>
      <p:pic>
        <p:nvPicPr>
          <p:cNvPr id="7" name="Image 6" descr="Screen shot 2011-04-30 at 11.53.31 PM.png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0" y="1"/>
            <a:ext cx="9144000" cy="764088"/>
          </a:xfrm>
          <a:prstGeom prst="rect">
            <a:avLst/>
          </a:prstGeom>
        </p:spPr>
      </p:pic>
      <p:sp>
        <p:nvSpPr>
          <p:cNvPr id="8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-142875"/>
            <a:ext cx="72390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/>
              <a:t>Cliquez</a:t>
            </a:r>
            <a:r>
              <a:rPr lang="en-US" dirty="0"/>
              <a:t> et </a:t>
            </a:r>
            <a:r>
              <a:rPr lang="en-US" dirty="0" err="1"/>
              <a:t>modifiez</a:t>
            </a:r>
            <a:r>
              <a:rPr lang="en-US" dirty="0"/>
              <a:t> le </a:t>
            </a:r>
            <a:r>
              <a:rPr lang="en-US" dirty="0" err="1"/>
              <a:t>titre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 i="0">
          <a:solidFill>
            <a:srgbClr val="0000FF"/>
          </a:solidFill>
          <a:latin typeface="Arial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>
              <a:lumMod val="75000"/>
            </a:schemeClr>
          </a:solidFill>
          <a:latin typeface="Arial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B00000"/>
          </a:solidFill>
          <a:latin typeface="Arial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34913D"/>
          </a:solidFill>
          <a:latin typeface="Arial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3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4" Type="http://schemas.openxmlformats.org/officeDocument/2006/relationships/image" Target="../media/image4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4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7" Type="http://schemas.openxmlformats.org/officeDocument/2006/relationships/image" Target="../media/image55.pn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7" Type="http://schemas.openxmlformats.org/officeDocument/2006/relationships/image" Target="../media/image61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67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7" Type="http://schemas.openxmlformats.org/officeDocument/2006/relationships/image" Target="../media/image7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0.jpeg"/><Relationship Id="rId5" Type="http://schemas.openxmlformats.org/officeDocument/2006/relationships/image" Target="../media/image69.jpeg"/><Relationship Id="rId4" Type="http://schemas.openxmlformats.org/officeDocument/2006/relationships/image" Target="../media/image67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0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png"/><Relationship Id="rId3" Type="http://schemas.openxmlformats.org/officeDocument/2006/relationships/image" Target="../media/image19.jpeg"/><Relationship Id="rId7" Type="http://schemas.openxmlformats.org/officeDocument/2006/relationships/image" Target="../media/image8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4.png"/><Relationship Id="rId11" Type="http://schemas.openxmlformats.org/officeDocument/2006/relationships/image" Target="../media/image89.png"/><Relationship Id="rId5" Type="http://schemas.openxmlformats.org/officeDocument/2006/relationships/image" Target="../media/image83.png"/><Relationship Id="rId10" Type="http://schemas.openxmlformats.org/officeDocument/2006/relationships/image" Target="../media/image88.png"/><Relationship Id="rId4" Type="http://schemas.openxmlformats.org/officeDocument/2006/relationships/image" Target="../media/image65.png"/><Relationship Id="rId9" Type="http://schemas.openxmlformats.org/officeDocument/2006/relationships/image" Target="../media/image87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png"/><Relationship Id="rId3" Type="http://schemas.openxmlformats.org/officeDocument/2006/relationships/notesSlide" Target="../notesSlides/notesSlide18.xml"/><Relationship Id="rId7" Type="http://schemas.openxmlformats.org/officeDocument/2006/relationships/image" Target="../media/image92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90.png"/><Relationship Id="rId5" Type="http://schemas.openxmlformats.org/officeDocument/2006/relationships/oleObject" Target="../embeddings/oleObject2.bin"/><Relationship Id="rId4" Type="http://schemas.openxmlformats.org/officeDocument/2006/relationships/image" Target="../media/image9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9.png"/><Relationship Id="rId5" Type="http://schemas.openxmlformats.org/officeDocument/2006/relationships/image" Target="../media/image98.png"/><Relationship Id="rId4" Type="http://schemas.openxmlformats.org/officeDocument/2006/relationships/image" Target="../media/image97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6.pdf"/><Relationship Id="rId3" Type="http://schemas.openxmlformats.org/officeDocument/2006/relationships/image" Target="../media/image101.png"/><Relationship Id="rId7" Type="http://schemas.openxmlformats.org/officeDocument/2006/relationships/image" Target="../media/image10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5.pdf"/><Relationship Id="rId5" Type="http://schemas.openxmlformats.org/officeDocument/2006/relationships/image" Target="../media/image103.png"/><Relationship Id="rId4" Type="http://schemas.openxmlformats.org/officeDocument/2006/relationships/image" Target="../media/image102.png"/><Relationship Id="rId9" Type="http://schemas.openxmlformats.org/officeDocument/2006/relationships/image" Target="../media/image105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8.png"/><Relationship Id="rId4" Type="http://schemas.openxmlformats.org/officeDocument/2006/relationships/image" Target="../media/image107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7" Type="http://schemas.openxmlformats.org/officeDocument/2006/relationships/image" Target="../media/image11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2.jpeg"/><Relationship Id="rId5" Type="http://schemas.openxmlformats.org/officeDocument/2006/relationships/image" Target="../media/image111.jpeg"/><Relationship Id="rId4" Type="http://schemas.openxmlformats.org/officeDocument/2006/relationships/image" Target="../media/image110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pd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4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9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3.png"/><Relationship Id="rId4" Type="http://schemas.openxmlformats.org/officeDocument/2006/relationships/image" Target="../media/image139.pd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br>
              <a:rPr lang="en-US" dirty="0"/>
            </a:br>
            <a:endParaRPr lang="en-US" dirty="0"/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z="1800"/>
          </a:p>
        </p:txBody>
      </p:sp>
      <p:pic>
        <p:nvPicPr>
          <p:cNvPr id="1843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38597" name="Text Box 5"/>
          <p:cNvSpPr txBox="1">
            <a:spLocks noChangeArrowheads="1"/>
          </p:cNvSpPr>
          <p:nvPr/>
        </p:nvSpPr>
        <p:spPr bwMode="auto">
          <a:xfrm>
            <a:off x="0" y="195264"/>
            <a:ext cx="91440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defRPr/>
            </a:pPr>
            <a:r>
              <a:rPr lang="en-GB" sz="4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  </a:t>
            </a:r>
            <a:r>
              <a:rPr lang="en-GB" sz="37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       </a:t>
            </a:r>
            <a:r>
              <a:rPr lang="en-GB" sz="4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The Large </a:t>
            </a:r>
            <a:r>
              <a:rPr lang="en-GB" sz="40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Hadron</a:t>
            </a:r>
            <a:r>
              <a:rPr lang="en-GB" sz="4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 Collider:          </a:t>
            </a:r>
          </a:p>
          <a:p>
            <a:pPr eaLnBrk="0" hangingPunct="0">
              <a:defRPr/>
            </a:pPr>
            <a:r>
              <a:rPr lang="en-GB" sz="4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         In Search of New Physics</a:t>
            </a:r>
          </a:p>
          <a:p>
            <a:pPr eaLnBrk="0" hangingPunct="0">
              <a:defRPr/>
            </a:pPr>
            <a:r>
              <a:rPr lang="en-GB" sz="4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       </a:t>
            </a:r>
          </a:p>
          <a:p>
            <a:pPr eaLnBrk="0" hangingPunct="0">
              <a:defRPr/>
            </a:pPr>
            <a:r>
              <a:rPr lang="en-GB" sz="4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                </a:t>
            </a:r>
            <a:endParaRPr lang="en-US" sz="2400" b="1" dirty="0">
              <a:solidFill>
                <a:srgbClr val="FF3C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Helvetica" charset="0"/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228600" y="2514600"/>
            <a:ext cx="3421129" cy="2954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defRPr/>
            </a:pPr>
            <a:r>
              <a:rPr lang="en-US" sz="2400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Albert De Roeck</a:t>
            </a:r>
          </a:p>
          <a:p>
            <a:pPr eaLnBrk="0" hangingPunct="0">
              <a:defRPr/>
            </a:pPr>
            <a:r>
              <a:rPr lang="en-US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CERN, Geneva, Switzerland</a:t>
            </a:r>
          </a:p>
          <a:p>
            <a:pPr eaLnBrk="0" hangingPunct="0">
              <a:defRPr/>
            </a:pPr>
            <a:r>
              <a:rPr lang="en-US" sz="1600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Antwerp University Belgium</a:t>
            </a:r>
          </a:p>
          <a:p>
            <a:pPr eaLnBrk="0" hangingPunct="0">
              <a:defRPr/>
            </a:pPr>
            <a:r>
              <a:rPr lang="en-US" sz="1600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UC-Davis California USA</a:t>
            </a:r>
          </a:p>
          <a:p>
            <a:pPr>
              <a:defRPr/>
            </a:pPr>
            <a:r>
              <a:rPr lang="en-US" sz="1600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BU, Cairo, Egypt</a:t>
            </a:r>
          </a:p>
          <a:p>
            <a:pPr>
              <a:defRPr/>
            </a:pPr>
            <a:r>
              <a:rPr lang="en-US" sz="1600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NTU, Singapore</a:t>
            </a:r>
          </a:p>
          <a:p>
            <a:pPr>
              <a:defRPr/>
            </a:pPr>
            <a:endParaRPr lang="en-US" sz="1600" dirty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defRPr/>
            </a:pPr>
            <a:endParaRPr lang="en-US" sz="1600" dirty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defRPr/>
            </a:pPr>
            <a:r>
              <a:rPr lang="en-US" sz="2200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CERN  18 June 2021</a:t>
            </a:r>
          </a:p>
          <a:p>
            <a:pPr eaLnBrk="0" hangingPunct="0">
              <a:defRPr/>
            </a:pPr>
            <a:endParaRPr lang="en-US" sz="2400" dirty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Picture 9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72400" y="5486400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Espace réservé de la date 3"/>
          <p:cNvSpPr>
            <a:spLocks noGrp="1"/>
          </p:cNvSpPr>
          <p:nvPr>
            <p:ph type="dt" sz="quarter" idx="4294967295"/>
          </p:nvPr>
        </p:nvSpPr>
        <p:spPr>
          <a:xfrm>
            <a:off x="70338" y="6543675"/>
            <a:ext cx="2760785" cy="247650"/>
          </a:xfrm>
          <a:prstGeom prst="rect">
            <a:avLst/>
          </a:prstGeom>
          <a:noFill/>
        </p:spPr>
        <p:txBody>
          <a:bodyPr/>
          <a:lstStyle/>
          <a:p>
            <a:r>
              <a:rPr lang="fr-CH"/>
              <a:t>	</a:t>
            </a:r>
            <a:endParaRPr lang="fr-FR"/>
          </a:p>
        </p:txBody>
      </p:sp>
      <p:sp>
        <p:nvSpPr>
          <p:cNvPr id="113667" name="Espace réservé du numéro de diapositive 4"/>
          <p:cNvSpPr>
            <a:spLocks noGrp="1"/>
          </p:cNvSpPr>
          <p:nvPr>
            <p:ph type="sldNum" sz="quarter" idx="4294967295"/>
          </p:nvPr>
        </p:nvSpPr>
        <p:spPr>
          <a:xfrm>
            <a:off x="8141677" y="6524625"/>
            <a:ext cx="791308" cy="171450"/>
          </a:xfrm>
          <a:prstGeom prst="rect">
            <a:avLst/>
          </a:prstGeom>
          <a:noFill/>
        </p:spPr>
        <p:txBody>
          <a:bodyPr/>
          <a:lstStyle/>
          <a:p>
            <a:fld id="{A919C9D4-5679-3B44-B812-D138AB9C6241}" type="slidenum">
              <a:rPr lang="fr-CH" smtClean="0"/>
              <a:pPr/>
              <a:t>9</a:t>
            </a:fld>
            <a:r>
              <a:rPr lang="fr-CH"/>
              <a:t> </a:t>
            </a:r>
            <a:endParaRPr lang="fr-FR"/>
          </a:p>
        </p:txBody>
      </p:sp>
      <p:sp>
        <p:nvSpPr>
          <p:cNvPr id="1136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dirty="0"/>
          </a:p>
        </p:txBody>
      </p:sp>
      <p:pic>
        <p:nvPicPr>
          <p:cNvPr id="113669" name="Picture 4" descr="darkmatter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11369" y="0"/>
            <a:ext cx="9636369" cy="695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3670" name="Rectangle 6"/>
          <p:cNvSpPr>
            <a:spLocks noChangeArrowheads="1"/>
          </p:cNvSpPr>
          <p:nvPr/>
        </p:nvSpPr>
        <p:spPr bwMode="auto">
          <a:xfrm>
            <a:off x="914400" y="228600"/>
            <a:ext cx="7244862" cy="762000"/>
          </a:xfrm>
          <a:prstGeom prst="rect">
            <a:avLst/>
          </a:prstGeom>
          <a:gradFill rotWithShape="0">
            <a:gsLst>
              <a:gs pos="0">
                <a:srgbClr val="0099FF"/>
              </a:gs>
              <a:gs pos="50000">
                <a:srgbClr val="CCECFF"/>
              </a:gs>
              <a:gs pos="100000">
                <a:srgbClr val="0099FF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sz="4000" b="1" dirty="0">
                <a:solidFill>
                  <a:srgbClr val="0000CC"/>
                </a:solidFill>
              </a:rPr>
              <a:t> </a:t>
            </a:r>
            <a:r>
              <a:rPr lang="en-US" sz="4000" b="1" dirty="0">
                <a:solidFill>
                  <a:srgbClr val="0000CC"/>
                </a:solidFill>
                <a:latin typeface="Arial" charset="0"/>
              </a:rPr>
              <a:t>The Hunt for the Higgs </a:t>
            </a: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308989" y="1235075"/>
            <a:ext cx="4191003" cy="822325"/>
            <a:chOff x="2160" y="960"/>
            <a:chExt cx="2640" cy="518"/>
          </a:xfrm>
        </p:grpSpPr>
        <p:sp>
          <p:nvSpPr>
            <p:cNvPr id="113685" name="Rectangle 10"/>
            <p:cNvSpPr>
              <a:spLocks noChangeArrowheads="1"/>
            </p:cNvSpPr>
            <p:nvPr/>
          </p:nvSpPr>
          <p:spPr bwMode="auto">
            <a:xfrm>
              <a:off x="2160" y="960"/>
              <a:ext cx="2640" cy="518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3686" name="Rectangle 11"/>
            <p:cNvSpPr>
              <a:spLocks noChangeArrowheads="1"/>
            </p:cNvSpPr>
            <p:nvPr/>
          </p:nvSpPr>
          <p:spPr bwMode="auto">
            <a:xfrm>
              <a:off x="2218" y="1002"/>
              <a:ext cx="517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2400">
                  <a:solidFill>
                    <a:srgbClr val="FFFF0C"/>
                  </a:solidFill>
                  <a:latin typeface="Times" charset="0"/>
                </a:rPr>
                <a:t>Where </a:t>
              </a:r>
              <a:endParaRPr lang="en-US" sz="2400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113687" name="Rectangle 12"/>
            <p:cNvSpPr>
              <a:spLocks noChangeArrowheads="1"/>
            </p:cNvSpPr>
            <p:nvPr/>
          </p:nvSpPr>
          <p:spPr bwMode="auto">
            <a:xfrm>
              <a:off x="2778" y="1002"/>
              <a:ext cx="194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2400">
                  <a:solidFill>
                    <a:srgbClr val="FFFF0C"/>
                  </a:solidFill>
                  <a:latin typeface="Times" charset="0"/>
                </a:rPr>
                <a:t>do </a:t>
              </a:r>
              <a:endParaRPr lang="en-US" sz="2400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113688" name="Rectangle 13"/>
            <p:cNvSpPr>
              <a:spLocks noChangeArrowheads="1"/>
            </p:cNvSpPr>
            <p:nvPr/>
          </p:nvSpPr>
          <p:spPr bwMode="auto">
            <a:xfrm>
              <a:off x="3018" y="1002"/>
              <a:ext cx="237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>
                  <a:solidFill>
                    <a:srgbClr val="FFFF0C"/>
                  </a:solidFill>
                  <a:latin typeface="Times" charset="0"/>
                </a:rPr>
                <a:t>the </a:t>
              </a:r>
              <a:endParaRPr lang="en-US" sz="2400" dirty="0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113689" name="Rectangle 14"/>
            <p:cNvSpPr>
              <a:spLocks noChangeArrowheads="1"/>
            </p:cNvSpPr>
            <p:nvPr/>
          </p:nvSpPr>
          <p:spPr bwMode="auto">
            <a:xfrm>
              <a:off x="3300" y="1002"/>
              <a:ext cx="816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>
                  <a:solidFill>
                    <a:srgbClr val="FFFF0C"/>
                  </a:solidFill>
                  <a:latin typeface="Times" charset="0"/>
                </a:rPr>
                <a:t>masses  of  </a:t>
              </a:r>
              <a:endParaRPr lang="en-US" sz="2400" dirty="0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113690" name="Rectangle 15"/>
            <p:cNvSpPr>
              <a:spLocks noChangeArrowheads="1"/>
            </p:cNvSpPr>
            <p:nvPr/>
          </p:nvSpPr>
          <p:spPr bwMode="auto">
            <a:xfrm>
              <a:off x="2218" y="1232"/>
              <a:ext cx="2546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>
                  <a:solidFill>
                    <a:srgbClr val="FFFF0C"/>
                  </a:solidFill>
                  <a:latin typeface="Times" charset="0"/>
                </a:rPr>
                <a:t>elementary particles come from?</a:t>
              </a:r>
              <a:endParaRPr lang="en-US" sz="2400" dirty="0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113691" name="Rectangle 16"/>
            <p:cNvSpPr>
              <a:spLocks noChangeArrowheads="1"/>
            </p:cNvSpPr>
            <p:nvPr/>
          </p:nvSpPr>
          <p:spPr bwMode="auto">
            <a:xfrm>
              <a:off x="3054" y="1232"/>
              <a:ext cx="0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endParaRPr lang="en-US" sz="2400" dirty="0">
                <a:solidFill>
                  <a:srgbClr val="FFFF0C"/>
                </a:solidFill>
                <a:latin typeface="Times" charset="0"/>
              </a:endParaRPr>
            </a:p>
            <a:p>
              <a:endParaRPr lang="en-US" sz="2400" dirty="0">
                <a:solidFill>
                  <a:schemeClr val="tx1"/>
                </a:solidFill>
                <a:latin typeface="Times New Roman" charset="0"/>
              </a:endParaRPr>
            </a:p>
          </p:txBody>
        </p:sp>
      </p:grpSp>
      <p:grpSp>
        <p:nvGrpSpPr>
          <p:cNvPr id="3" name="Group 24"/>
          <p:cNvGrpSpPr>
            <a:grpSpLocks/>
          </p:cNvGrpSpPr>
          <p:nvPr/>
        </p:nvGrpSpPr>
        <p:grpSpPr bwMode="auto">
          <a:xfrm>
            <a:off x="5334451" y="1066802"/>
            <a:ext cx="4114349" cy="919161"/>
            <a:chOff x="2160" y="960"/>
            <a:chExt cx="2288" cy="768"/>
          </a:xfrm>
        </p:grpSpPr>
        <p:sp>
          <p:nvSpPr>
            <p:cNvPr id="113678" name="Rectangle 25"/>
            <p:cNvSpPr>
              <a:spLocks noChangeArrowheads="1"/>
            </p:cNvSpPr>
            <p:nvPr/>
          </p:nvSpPr>
          <p:spPr bwMode="auto">
            <a:xfrm>
              <a:off x="2160" y="960"/>
              <a:ext cx="2288" cy="768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3679" name="Rectangle 26"/>
            <p:cNvSpPr>
              <a:spLocks noChangeArrowheads="1"/>
            </p:cNvSpPr>
            <p:nvPr/>
          </p:nvSpPr>
          <p:spPr bwMode="auto">
            <a:xfrm>
              <a:off x="2218" y="1002"/>
              <a:ext cx="2230" cy="698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>
                  <a:solidFill>
                    <a:srgbClr val="FFFF0C"/>
                  </a:solidFill>
                  <a:latin typeface="Times" charset="0"/>
                </a:rPr>
                <a:t>The key  question (pre-2012):</a:t>
              </a:r>
            </a:p>
            <a:p>
              <a:r>
                <a:rPr lang="en-US" sz="2400" dirty="0">
                  <a:solidFill>
                    <a:srgbClr val="FFFF0C"/>
                  </a:solidFill>
                  <a:latin typeface="Times" charset="0"/>
                </a:rPr>
                <a:t>Does the Higgs particle exist? </a:t>
              </a:r>
            </a:p>
            <a:p>
              <a:r>
                <a:rPr lang="en-US" sz="2400" dirty="0">
                  <a:solidFill>
                    <a:srgbClr val="FFFF0C"/>
                  </a:solidFill>
                  <a:latin typeface="Times" charset="0"/>
                </a:rPr>
                <a:t> </a:t>
              </a:r>
              <a:endParaRPr lang="en-US" sz="2400" dirty="0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113680" name="Rectangle 27"/>
            <p:cNvSpPr>
              <a:spLocks noChangeArrowheads="1"/>
            </p:cNvSpPr>
            <p:nvPr/>
          </p:nvSpPr>
          <p:spPr bwMode="auto">
            <a:xfrm>
              <a:off x="2778" y="1002"/>
              <a:ext cx="0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2400">
                  <a:solidFill>
                    <a:srgbClr val="FFFF0C"/>
                  </a:solidFill>
                  <a:latin typeface="Times" charset="0"/>
                </a:rPr>
                <a:t> </a:t>
              </a:r>
              <a:endParaRPr lang="en-US" sz="2400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113681" name="Rectangle 28"/>
            <p:cNvSpPr>
              <a:spLocks noChangeArrowheads="1"/>
            </p:cNvSpPr>
            <p:nvPr/>
          </p:nvSpPr>
          <p:spPr bwMode="auto">
            <a:xfrm>
              <a:off x="3018" y="1002"/>
              <a:ext cx="0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endParaRPr lang="en-US" sz="2400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113682" name="Rectangle 29"/>
            <p:cNvSpPr>
              <a:spLocks noChangeArrowheads="1"/>
            </p:cNvSpPr>
            <p:nvPr/>
          </p:nvSpPr>
          <p:spPr bwMode="auto">
            <a:xfrm>
              <a:off x="3300" y="1002"/>
              <a:ext cx="0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endParaRPr lang="en-US" sz="2400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113684" name="Rectangle 31"/>
            <p:cNvSpPr>
              <a:spLocks noChangeArrowheads="1"/>
            </p:cNvSpPr>
            <p:nvPr/>
          </p:nvSpPr>
          <p:spPr bwMode="auto">
            <a:xfrm>
              <a:off x="3054" y="1232"/>
              <a:ext cx="0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endParaRPr lang="en-US" sz="2400">
                <a:solidFill>
                  <a:schemeClr val="tx1"/>
                </a:solidFill>
                <a:latin typeface="Times New Roman" charset="0"/>
              </a:endParaRPr>
            </a:p>
          </p:txBody>
        </p:sp>
      </p:grpSp>
      <p:grpSp>
        <p:nvGrpSpPr>
          <p:cNvPr id="5" name="Group 9"/>
          <p:cNvGrpSpPr>
            <a:grpSpLocks/>
          </p:cNvGrpSpPr>
          <p:nvPr/>
        </p:nvGrpSpPr>
        <p:grpSpPr bwMode="auto">
          <a:xfrm>
            <a:off x="5708205" y="2202656"/>
            <a:ext cx="3352455" cy="1108075"/>
            <a:chOff x="2160" y="960"/>
            <a:chExt cx="2033" cy="698"/>
          </a:xfrm>
        </p:grpSpPr>
        <p:sp>
          <p:nvSpPr>
            <p:cNvPr id="38" name="Rectangle 10"/>
            <p:cNvSpPr>
              <a:spLocks noChangeArrowheads="1"/>
            </p:cNvSpPr>
            <p:nvPr/>
          </p:nvSpPr>
          <p:spPr bwMode="auto">
            <a:xfrm>
              <a:off x="2160" y="960"/>
              <a:ext cx="2033" cy="518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9" name="Rectangle 11"/>
            <p:cNvSpPr>
              <a:spLocks noChangeArrowheads="1"/>
            </p:cNvSpPr>
            <p:nvPr/>
          </p:nvSpPr>
          <p:spPr bwMode="auto">
            <a:xfrm>
              <a:off x="2160" y="960"/>
              <a:ext cx="2020" cy="698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>
                  <a:solidFill>
                    <a:srgbClr val="FFFF0C"/>
                  </a:solidFill>
                  <a:latin typeface="Times" charset="0"/>
                </a:rPr>
                <a:t>We do not know the </a:t>
              </a:r>
            </a:p>
            <a:p>
              <a:r>
                <a:rPr lang="en-US" sz="2400" dirty="0">
                  <a:solidFill>
                    <a:srgbClr val="FFFF0C"/>
                  </a:solidFill>
                  <a:latin typeface="Times" charset="0"/>
                </a:rPr>
                <a:t>mass of the Higgs Boson </a:t>
              </a:r>
            </a:p>
            <a:p>
              <a:r>
                <a:rPr lang="en-US" sz="2400" dirty="0">
                  <a:solidFill>
                    <a:srgbClr val="FFFF0C"/>
                  </a:solidFill>
                  <a:latin typeface="Times" charset="0"/>
                </a:rPr>
                <a:t>Proton mass:  1 GeV</a:t>
              </a:r>
              <a:endParaRPr lang="en-US" sz="2400" dirty="0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40" name="Rectangle 12"/>
            <p:cNvSpPr>
              <a:spLocks noChangeArrowheads="1"/>
            </p:cNvSpPr>
            <p:nvPr/>
          </p:nvSpPr>
          <p:spPr bwMode="auto">
            <a:xfrm>
              <a:off x="2778" y="1002"/>
              <a:ext cx="0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>
                  <a:solidFill>
                    <a:srgbClr val="FFFF0C"/>
                  </a:solidFill>
                  <a:latin typeface="Times" charset="0"/>
                </a:rPr>
                <a:t> </a:t>
              </a:r>
              <a:endParaRPr lang="en-US" sz="2400" dirty="0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41" name="Rectangle 13"/>
            <p:cNvSpPr>
              <a:spLocks noChangeArrowheads="1"/>
            </p:cNvSpPr>
            <p:nvPr/>
          </p:nvSpPr>
          <p:spPr bwMode="auto">
            <a:xfrm>
              <a:off x="3018" y="1002"/>
              <a:ext cx="0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>
                  <a:solidFill>
                    <a:srgbClr val="FFFF0C"/>
                  </a:solidFill>
                  <a:latin typeface="Times" charset="0"/>
                </a:rPr>
                <a:t> </a:t>
              </a:r>
              <a:endParaRPr lang="en-US" sz="2400" dirty="0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42" name="Rectangle 14"/>
            <p:cNvSpPr>
              <a:spLocks noChangeArrowheads="1"/>
            </p:cNvSpPr>
            <p:nvPr/>
          </p:nvSpPr>
          <p:spPr bwMode="auto">
            <a:xfrm>
              <a:off x="3300" y="1002"/>
              <a:ext cx="0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>
                  <a:solidFill>
                    <a:srgbClr val="FFFF0C"/>
                  </a:solidFill>
                  <a:latin typeface="Times" charset="0"/>
                </a:rPr>
                <a:t> </a:t>
              </a:r>
              <a:endParaRPr lang="en-US" sz="2400" dirty="0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44" name="Rectangle 16"/>
            <p:cNvSpPr>
              <a:spLocks noChangeArrowheads="1"/>
            </p:cNvSpPr>
            <p:nvPr/>
          </p:nvSpPr>
          <p:spPr bwMode="auto">
            <a:xfrm>
              <a:off x="3054" y="1232"/>
              <a:ext cx="0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endParaRPr lang="en-US" sz="2400" dirty="0">
                <a:solidFill>
                  <a:srgbClr val="FFFF0C"/>
                </a:solidFill>
                <a:latin typeface="Times" charset="0"/>
              </a:endParaRPr>
            </a:p>
            <a:p>
              <a:endParaRPr lang="en-US" sz="2400" dirty="0">
                <a:solidFill>
                  <a:schemeClr val="tx1"/>
                </a:solidFill>
                <a:latin typeface="Times New Roman" charset="0"/>
              </a:endParaRPr>
            </a:p>
          </p:txBody>
        </p:sp>
      </p:grpSp>
      <p:grpSp>
        <p:nvGrpSpPr>
          <p:cNvPr id="7" name="Group 9"/>
          <p:cNvGrpSpPr>
            <a:grpSpLocks/>
          </p:cNvGrpSpPr>
          <p:nvPr/>
        </p:nvGrpSpPr>
        <p:grpSpPr bwMode="auto">
          <a:xfrm>
            <a:off x="152401" y="2362200"/>
            <a:ext cx="4648204" cy="822325"/>
            <a:chOff x="2160" y="960"/>
            <a:chExt cx="2928" cy="518"/>
          </a:xfrm>
        </p:grpSpPr>
        <p:sp>
          <p:nvSpPr>
            <p:cNvPr id="55" name="Rectangle 10"/>
            <p:cNvSpPr>
              <a:spLocks noChangeArrowheads="1"/>
            </p:cNvSpPr>
            <p:nvPr/>
          </p:nvSpPr>
          <p:spPr bwMode="auto">
            <a:xfrm>
              <a:off x="2160" y="960"/>
              <a:ext cx="2928" cy="518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6" name="Rectangle 11"/>
            <p:cNvSpPr>
              <a:spLocks noChangeArrowheads="1"/>
            </p:cNvSpPr>
            <p:nvPr/>
          </p:nvSpPr>
          <p:spPr bwMode="auto">
            <a:xfrm>
              <a:off x="2218" y="1015"/>
              <a:ext cx="2848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 err="1">
                  <a:solidFill>
                    <a:srgbClr val="FFFF0C"/>
                  </a:solidFill>
                  <a:latin typeface="Times" charset="0"/>
                </a:rPr>
                <a:t>Massless</a:t>
              </a:r>
              <a:r>
                <a:rPr lang="en-US" sz="2400" dirty="0">
                  <a:solidFill>
                    <a:srgbClr val="FFFF0C"/>
                  </a:solidFill>
                  <a:latin typeface="Times" charset="0"/>
                </a:rPr>
                <a:t> particles move at the speed  </a:t>
              </a:r>
              <a:endParaRPr lang="en-US" sz="2400" dirty="0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57" name="Rectangle 13"/>
            <p:cNvSpPr>
              <a:spLocks noChangeArrowheads="1"/>
            </p:cNvSpPr>
            <p:nvPr/>
          </p:nvSpPr>
          <p:spPr bwMode="auto">
            <a:xfrm>
              <a:off x="3018" y="1002"/>
              <a:ext cx="0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>
                  <a:solidFill>
                    <a:srgbClr val="FFFF0C"/>
                  </a:solidFill>
                  <a:latin typeface="Times" charset="0"/>
                </a:rPr>
                <a:t> </a:t>
              </a:r>
              <a:endParaRPr lang="en-US" sz="2400" dirty="0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58" name="Rectangle 14"/>
            <p:cNvSpPr>
              <a:spLocks noChangeArrowheads="1"/>
            </p:cNvSpPr>
            <p:nvPr/>
          </p:nvSpPr>
          <p:spPr bwMode="auto">
            <a:xfrm>
              <a:off x="3300" y="1002"/>
              <a:ext cx="0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>
                  <a:solidFill>
                    <a:srgbClr val="FFFF0C"/>
                  </a:solidFill>
                  <a:latin typeface="Times" charset="0"/>
                </a:rPr>
                <a:t> </a:t>
              </a:r>
              <a:endParaRPr lang="en-US" sz="2400" dirty="0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59" name="Rectangle 15"/>
            <p:cNvSpPr>
              <a:spLocks noChangeArrowheads="1"/>
            </p:cNvSpPr>
            <p:nvPr/>
          </p:nvSpPr>
          <p:spPr bwMode="auto">
            <a:xfrm>
              <a:off x="2218" y="1232"/>
              <a:ext cx="2457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>
                  <a:solidFill>
                    <a:srgbClr val="FFFF0C"/>
                  </a:solidFill>
                  <a:latin typeface="Times" charset="0"/>
                </a:rPr>
                <a:t>of light  -&gt; no atom formation!! </a:t>
              </a:r>
              <a:endParaRPr lang="en-US" sz="2400" dirty="0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60" name="Rectangle 16"/>
            <p:cNvSpPr>
              <a:spLocks noChangeArrowheads="1"/>
            </p:cNvSpPr>
            <p:nvPr/>
          </p:nvSpPr>
          <p:spPr bwMode="auto">
            <a:xfrm>
              <a:off x="3054" y="1232"/>
              <a:ext cx="0" cy="23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endParaRPr lang="en-US" sz="2400" dirty="0">
                <a:solidFill>
                  <a:schemeClr val="tx1"/>
                </a:solidFill>
                <a:latin typeface="Times New Roman" charset="0"/>
              </a:endParaRPr>
            </a:p>
          </p:txBody>
        </p:sp>
      </p:grpSp>
      <p:pic>
        <p:nvPicPr>
          <p:cNvPr id="61" name="Image 60" descr="Screen shot 2012-07-11 at 3.33.09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05546" y="3554362"/>
            <a:ext cx="3540211" cy="3113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607068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Espace réservé de la date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fr-CH"/>
              <a:t>	</a:t>
            </a:r>
            <a:endParaRPr lang="fr-FR"/>
          </a:p>
        </p:txBody>
      </p:sp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8932984" cy="514350"/>
          </a:xfrm>
        </p:spPr>
        <p:txBody>
          <a:bodyPr/>
          <a:lstStyle/>
          <a:p>
            <a:pPr eaLnBrk="1" hangingPunct="1"/>
            <a:r>
              <a:rPr lang="en-US" sz="3200" dirty="0"/>
              <a:t>Physics case for new High Energy Machines</a:t>
            </a:r>
          </a:p>
        </p:txBody>
      </p:sp>
      <p:sp>
        <p:nvSpPr>
          <p:cNvPr id="22533" name="Text Box 3"/>
          <p:cNvSpPr txBox="1">
            <a:spLocks noChangeArrowheads="1"/>
          </p:cNvSpPr>
          <p:nvPr/>
        </p:nvSpPr>
        <p:spPr bwMode="auto">
          <a:xfrm>
            <a:off x="76200" y="2052221"/>
            <a:ext cx="7169601" cy="4139595"/>
          </a:xfrm>
          <a:prstGeom prst="rect">
            <a:avLst/>
          </a:prstGeom>
          <a:solidFill>
            <a:schemeClr val="accent5"/>
          </a:solidFill>
          <a:ln w="508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900" dirty="0">
                <a:solidFill>
                  <a:srgbClr val="000099"/>
                </a:solidFill>
              </a:rPr>
              <a:t>Reminder: </a:t>
            </a:r>
            <a:r>
              <a:rPr lang="en-US" sz="1900" dirty="0">
                <a:solidFill>
                  <a:srgbClr val="CC0000"/>
                </a:solidFill>
              </a:rPr>
              <a:t>The Standard Model</a:t>
            </a:r>
            <a:r>
              <a:rPr lang="en-US" sz="1900" dirty="0">
                <a:solidFill>
                  <a:srgbClr val="000099"/>
                </a:solidFill>
              </a:rPr>
              <a:t>  </a:t>
            </a:r>
          </a:p>
          <a:p>
            <a:r>
              <a:rPr lang="en-US" sz="1900" dirty="0">
                <a:solidFill>
                  <a:srgbClr val="000099"/>
                </a:solidFill>
              </a:rPr>
              <a:t>  - tells us </a:t>
            </a:r>
            <a:r>
              <a:rPr lang="en-US" sz="1900" dirty="0">
                <a:solidFill>
                  <a:srgbClr val="CC0000"/>
                </a:solidFill>
              </a:rPr>
              <a:t>how</a:t>
            </a:r>
            <a:r>
              <a:rPr lang="en-US" sz="1900" dirty="0">
                <a:solidFill>
                  <a:srgbClr val="000099"/>
                </a:solidFill>
              </a:rPr>
              <a:t> but not </a:t>
            </a:r>
            <a:r>
              <a:rPr lang="en-US" sz="1900" dirty="0">
                <a:solidFill>
                  <a:srgbClr val="CC0000"/>
                </a:solidFill>
              </a:rPr>
              <a:t>why </a:t>
            </a:r>
            <a:endParaRPr lang="en-US" sz="1900" dirty="0">
              <a:solidFill>
                <a:srgbClr val="000099"/>
              </a:solidFill>
            </a:endParaRPr>
          </a:p>
          <a:p>
            <a:r>
              <a:rPr lang="en-US" sz="1900" dirty="0">
                <a:solidFill>
                  <a:srgbClr val="000099"/>
                </a:solidFill>
              </a:rPr>
              <a:t>     3 </a:t>
            </a:r>
            <a:r>
              <a:rPr lang="en-US" sz="1900" dirty="0" err="1">
                <a:solidFill>
                  <a:srgbClr val="000099"/>
                </a:solidFill>
              </a:rPr>
              <a:t>flavour</a:t>
            </a:r>
            <a:r>
              <a:rPr lang="en-US" sz="1900" dirty="0">
                <a:solidFill>
                  <a:srgbClr val="000099"/>
                </a:solidFill>
              </a:rPr>
              <a:t> families? Mass spectra? Hierarchy? 19 parameters!</a:t>
            </a:r>
          </a:p>
          <a:p>
            <a:r>
              <a:rPr lang="en-US" sz="1900" dirty="0">
                <a:solidFill>
                  <a:srgbClr val="000099"/>
                </a:solidFill>
              </a:rPr>
              <a:t>  - needs fine tuning of parameters to level of 10</a:t>
            </a:r>
            <a:r>
              <a:rPr lang="en-US" sz="1900" b="1" baseline="30000" dirty="0">
                <a:solidFill>
                  <a:srgbClr val="000099"/>
                </a:solidFill>
              </a:rPr>
              <a:t>-30 </a:t>
            </a:r>
            <a:r>
              <a:rPr lang="en-US" sz="1900" dirty="0">
                <a:solidFill>
                  <a:srgbClr val="000099"/>
                </a:solidFill>
              </a:rPr>
              <a:t>!</a:t>
            </a:r>
            <a:endParaRPr lang="en-US" sz="1900" b="1" baseline="30000" dirty="0">
              <a:solidFill>
                <a:srgbClr val="000099"/>
              </a:solidFill>
            </a:endParaRPr>
          </a:p>
          <a:p>
            <a:r>
              <a:rPr lang="en-US" sz="1900" dirty="0">
                <a:solidFill>
                  <a:srgbClr val="000099"/>
                </a:solidFill>
              </a:rPr>
              <a:t>  - has no connection with gravity</a:t>
            </a:r>
          </a:p>
          <a:p>
            <a:r>
              <a:rPr lang="en-US" sz="1900" dirty="0">
                <a:solidFill>
                  <a:srgbClr val="000099"/>
                </a:solidFill>
              </a:rPr>
              <a:t>  - no unification of the forces at high energy</a:t>
            </a:r>
          </a:p>
          <a:p>
            <a:r>
              <a:rPr lang="en-US" sz="1900" dirty="0">
                <a:solidFill>
                  <a:srgbClr val="000099"/>
                </a:solidFill>
              </a:rPr>
              <a:t> </a:t>
            </a:r>
          </a:p>
          <a:p>
            <a:endParaRPr lang="en-US" sz="1900" dirty="0">
              <a:solidFill>
                <a:srgbClr val="000099"/>
              </a:solidFill>
            </a:endParaRPr>
          </a:p>
          <a:p>
            <a:endParaRPr lang="en-US" sz="1900" dirty="0">
              <a:solidFill>
                <a:srgbClr val="000099"/>
              </a:solidFill>
            </a:endParaRPr>
          </a:p>
          <a:p>
            <a:r>
              <a:rPr lang="en-US" sz="1900" dirty="0">
                <a:solidFill>
                  <a:srgbClr val="000099"/>
                </a:solidFill>
              </a:rPr>
              <a:t>  - </a:t>
            </a:r>
            <a:r>
              <a:rPr lang="en-US" sz="1900" dirty="0" err="1">
                <a:solidFill>
                  <a:srgbClr val="CC0000"/>
                </a:solidFill>
              </a:rPr>
              <a:t>Supersymmetry</a:t>
            </a:r>
            <a:endParaRPr lang="en-US" sz="1900" dirty="0">
              <a:solidFill>
                <a:srgbClr val="CC0000"/>
              </a:solidFill>
            </a:endParaRPr>
          </a:p>
          <a:p>
            <a:r>
              <a:rPr lang="en-US" sz="1900" dirty="0">
                <a:solidFill>
                  <a:srgbClr val="000099"/>
                </a:solidFill>
              </a:rPr>
              <a:t>  - </a:t>
            </a:r>
            <a:r>
              <a:rPr lang="en-US" sz="1900" dirty="0">
                <a:solidFill>
                  <a:srgbClr val="CC0000"/>
                </a:solidFill>
              </a:rPr>
              <a:t>Extra space dimensions</a:t>
            </a:r>
          </a:p>
          <a:p>
            <a:r>
              <a:rPr lang="en-US" sz="1800" dirty="0">
                <a:solidFill>
                  <a:srgbClr val="0000FF"/>
                </a:solidFill>
              </a:rPr>
              <a:t>Many other ideas: More symmetry and gauge bosons, composite  </a:t>
            </a:r>
          </a:p>
          <a:p>
            <a:r>
              <a:rPr lang="en-US" sz="1800" dirty="0">
                <a:solidFill>
                  <a:srgbClr val="0000FF"/>
                </a:solidFill>
              </a:rPr>
              <a:t>Higgs models, L-R symmetry, quark &amp; lepton substructure, </a:t>
            </a:r>
          </a:p>
          <a:p>
            <a:r>
              <a:rPr lang="en-US" sz="1800" dirty="0">
                <a:solidFill>
                  <a:srgbClr val="0000FF"/>
                </a:solidFill>
              </a:rPr>
              <a:t>Little Higgs models, Technicolor, Hidden Valleys, Vector-like quarks…</a:t>
            </a:r>
          </a:p>
          <a:p>
            <a:endParaRPr lang="en-US" dirty="0">
              <a:solidFill>
                <a:srgbClr val="000099"/>
              </a:solidFill>
            </a:endParaRPr>
          </a:p>
        </p:txBody>
      </p:sp>
      <p:sp>
        <p:nvSpPr>
          <p:cNvPr id="22534" name="Rectangle 4"/>
          <p:cNvSpPr>
            <a:spLocks noChangeArrowheads="1"/>
          </p:cNvSpPr>
          <p:nvPr/>
        </p:nvSpPr>
        <p:spPr bwMode="auto">
          <a:xfrm>
            <a:off x="4487008" y="3140076"/>
            <a:ext cx="184666" cy="584776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 sz="3200" b="1"/>
          </a:p>
        </p:txBody>
      </p:sp>
      <p:sp>
        <p:nvSpPr>
          <p:cNvPr id="22538" name="Text Box 12"/>
          <p:cNvSpPr txBox="1">
            <a:spLocks noChangeArrowheads="1"/>
          </p:cNvSpPr>
          <p:nvPr/>
        </p:nvSpPr>
        <p:spPr bwMode="auto">
          <a:xfrm>
            <a:off x="844061" y="1001524"/>
            <a:ext cx="8159262" cy="446276"/>
          </a:xfrm>
          <a:prstGeom prst="rect">
            <a:avLst/>
          </a:prstGeom>
          <a:solidFill>
            <a:srgbClr val="FFFF99"/>
          </a:solidFill>
          <a:ln w="31750">
            <a:solidFill>
              <a:srgbClr val="FF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300" dirty="0">
                <a:solidFill>
                  <a:srgbClr val="CC0000"/>
                </a:solidFill>
              </a:rPr>
              <a:t>Understand the mechanism Electroweak Symmetry Breaking</a:t>
            </a:r>
            <a:endParaRPr lang="en-US" sz="2300" dirty="0">
              <a:solidFill>
                <a:srgbClr val="000099"/>
              </a:solidFill>
            </a:endParaRPr>
          </a:p>
        </p:txBody>
      </p:sp>
      <p:sp>
        <p:nvSpPr>
          <p:cNvPr id="22539" name="Text Box 13"/>
          <p:cNvSpPr txBox="1">
            <a:spLocks noChangeArrowheads="1"/>
          </p:cNvSpPr>
          <p:nvPr/>
        </p:nvSpPr>
        <p:spPr bwMode="auto">
          <a:xfrm>
            <a:off x="844062" y="1519535"/>
            <a:ext cx="6260123" cy="461665"/>
          </a:xfrm>
          <a:prstGeom prst="rect">
            <a:avLst/>
          </a:prstGeom>
          <a:solidFill>
            <a:srgbClr val="FFFF99"/>
          </a:solidFill>
          <a:ln w="31750">
            <a:solidFill>
              <a:srgbClr val="FF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300" dirty="0">
                <a:solidFill>
                  <a:srgbClr val="CC0000"/>
                </a:solidFill>
              </a:rPr>
              <a:t>Discover physics beyond the Standard Model</a:t>
            </a:r>
          </a:p>
        </p:txBody>
      </p:sp>
      <p:sp>
        <p:nvSpPr>
          <p:cNvPr id="22540" name="AutoShape 14"/>
          <p:cNvSpPr>
            <a:spLocks noChangeArrowheads="1"/>
          </p:cNvSpPr>
          <p:nvPr/>
        </p:nvSpPr>
        <p:spPr bwMode="auto">
          <a:xfrm>
            <a:off x="70339" y="1080968"/>
            <a:ext cx="619858" cy="366832"/>
          </a:xfrm>
          <a:prstGeom prst="rightArrow">
            <a:avLst>
              <a:gd name="adj1" fmla="val 50000"/>
              <a:gd name="adj2" fmla="val 65278"/>
            </a:avLst>
          </a:prstGeom>
          <a:solidFill>
            <a:srgbClr val="FF0000"/>
          </a:solidFill>
          <a:ln w="31750">
            <a:solidFill>
              <a:srgbClr val="FF0000"/>
            </a:solidFill>
            <a:miter lim="800000"/>
            <a:headEnd/>
            <a:tailEnd/>
          </a:ln>
        </p:spPr>
        <p:txBody>
          <a:bodyPr wrap="square" anchor="ctr">
            <a:prstTxWarp prst="textNoShape">
              <a:avLst/>
            </a:prstTxWarp>
            <a:spAutoFit/>
          </a:bodyPr>
          <a:lstStyle/>
          <a:p>
            <a:endParaRPr lang="en-GB" sz="1800" dirty="0"/>
          </a:p>
        </p:txBody>
      </p:sp>
      <p:sp>
        <p:nvSpPr>
          <p:cNvPr id="22541" name="AutoShape 15"/>
          <p:cNvSpPr>
            <a:spLocks noChangeArrowheads="1"/>
          </p:cNvSpPr>
          <p:nvPr/>
        </p:nvSpPr>
        <p:spPr bwMode="auto">
          <a:xfrm>
            <a:off x="76200" y="1600200"/>
            <a:ext cx="609600" cy="397401"/>
          </a:xfrm>
          <a:prstGeom prst="rightArrow">
            <a:avLst>
              <a:gd name="adj1" fmla="val 50000"/>
              <a:gd name="adj2" fmla="val 50936"/>
            </a:avLst>
          </a:prstGeom>
          <a:solidFill>
            <a:srgbClr val="FF0000"/>
          </a:solidFill>
          <a:ln w="31750">
            <a:solidFill>
              <a:srgbClr val="FF0000"/>
            </a:solidFill>
            <a:miter lim="800000"/>
            <a:headEnd/>
            <a:tailEnd/>
          </a:ln>
        </p:spPr>
        <p:txBody>
          <a:bodyPr wrap="square" anchor="ctr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22542" name="Text Box 16"/>
          <p:cNvSpPr txBox="1">
            <a:spLocks noChangeArrowheads="1"/>
          </p:cNvSpPr>
          <p:nvPr/>
        </p:nvSpPr>
        <p:spPr bwMode="auto">
          <a:xfrm>
            <a:off x="281354" y="4171890"/>
            <a:ext cx="4442392" cy="400110"/>
          </a:xfrm>
          <a:prstGeom prst="rect">
            <a:avLst/>
          </a:prstGeom>
          <a:noFill/>
          <a:ln w="31750">
            <a:solidFill>
              <a:srgbClr val="0000FF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Most popular extensions around 2000</a:t>
            </a:r>
          </a:p>
        </p:txBody>
      </p:sp>
      <p:pic>
        <p:nvPicPr>
          <p:cNvPr id="19" name="Image 18" descr="Screen shot 2011-08-01 at 9.11.47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1409" y="4343400"/>
            <a:ext cx="2138791" cy="2295135"/>
          </a:xfrm>
          <a:prstGeom prst="rect">
            <a:avLst/>
          </a:prstGeom>
        </p:spPr>
      </p:pic>
      <p:pic>
        <p:nvPicPr>
          <p:cNvPr id="20" name="Image 19" descr="Screen shot 2011-08-01 at 9.12.21 A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63554" y="2057400"/>
            <a:ext cx="2080446" cy="2285999"/>
          </a:xfrm>
          <a:prstGeom prst="rect">
            <a:avLst/>
          </a:prstGeom>
        </p:spPr>
      </p:pic>
      <p:sp>
        <p:nvSpPr>
          <p:cNvPr id="21" name="Line 11"/>
          <p:cNvSpPr>
            <a:spLocks noChangeShapeType="1"/>
          </p:cNvSpPr>
          <p:nvPr/>
        </p:nvSpPr>
        <p:spPr bwMode="auto">
          <a:xfrm flipV="1">
            <a:off x="2590800" y="4876800"/>
            <a:ext cx="4583723" cy="45719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22" name="Line 10"/>
          <p:cNvSpPr>
            <a:spLocks noChangeShapeType="1"/>
          </p:cNvSpPr>
          <p:nvPr/>
        </p:nvSpPr>
        <p:spPr bwMode="auto">
          <a:xfrm flipV="1">
            <a:off x="5345723" y="3429000"/>
            <a:ext cx="1688123" cy="304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5" name="ZoneTexte 14"/>
          <p:cNvSpPr txBox="1"/>
          <p:nvPr/>
        </p:nvSpPr>
        <p:spPr>
          <a:xfrm>
            <a:off x="457200" y="6324600"/>
            <a:ext cx="5553474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err="1">
                <a:solidFill>
                  <a:srgbClr val="FF0000"/>
                </a:solidFill>
              </a:rPr>
              <a:t>Higgsless</a:t>
            </a:r>
            <a:r>
              <a:rPr lang="en-GB" dirty="0">
                <a:solidFill>
                  <a:srgbClr val="FF0000"/>
                </a:solidFill>
              </a:rPr>
              <a:t> models rather disfavoured these days </a:t>
            </a: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-152400"/>
            <a:ext cx="7772400" cy="914400"/>
          </a:xfrm>
        </p:spPr>
        <p:txBody>
          <a:bodyPr/>
          <a:lstStyle/>
          <a:p>
            <a:r>
              <a:rPr lang="en-US" dirty="0">
                <a:effectLst/>
              </a:rPr>
              <a:t>This Search Requires…….</a:t>
            </a:r>
          </a:p>
        </p:txBody>
      </p:sp>
      <p:sp>
        <p:nvSpPr>
          <p:cNvPr id="36879" name="Rectangle 5"/>
          <p:cNvSpPr>
            <a:spLocks noChangeArrowheads="1"/>
          </p:cNvSpPr>
          <p:nvPr/>
        </p:nvSpPr>
        <p:spPr bwMode="auto">
          <a:xfrm>
            <a:off x="4647931" y="1066800"/>
            <a:ext cx="4572274" cy="1311275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20000"/>
              </a:spcBef>
            </a:pPr>
            <a:r>
              <a:rPr lang="fr-FR" b="1" dirty="0">
                <a:solidFill>
                  <a:srgbClr val="FF0000"/>
                </a:solidFill>
              </a:rPr>
              <a:t>1. </a:t>
            </a:r>
            <a:r>
              <a:rPr lang="en-GB" b="1" dirty="0">
                <a:solidFill>
                  <a:srgbClr val="FF0000"/>
                </a:solidFill>
              </a:rPr>
              <a:t>Accelerators :</a:t>
            </a:r>
            <a:r>
              <a:rPr lang="en-GB" dirty="0"/>
              <a:t> </a:t>
            </a:r>
            <a:r>
              <a:rPr lang="en-GB" dirty="0">
                <a:solidFill>
                  <a:schemeClr val="accent2"/>
                </a:solidFill>
              </a:rPr>
              <a:t>powerful machines that accelerate particles to extremely high energies and bring them into collision with other particles</a:t>
            </a:r>
            <a:endParaRPr lang="fr-FR" dirty="0">
              <a:solidFill>
                <a:schemeClr val="accent2"/>
              </a:solidFill>
            </a:endParaRPr>
          </a:p>
        </p:txBody>
      </p:sp>
      <p:sp>
        <p:nvSpPr>
          <p:cNvPr id="36877" name="Text Box 4"/>
          <p:cNvSpPr txBox="1">
            <a:spLocks noChangeArrowheads="1"/>
          </p:cNvSpPr>
          <p:nvPr/>
        </p:nvSpPr>
        <p:spPr bwMode="auto">
          <a:xfrm>
            <a:off x="4642588" y="2438400"/>
            <a:ext cx="4501904" cy="1323975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20000"/>
              </a:spcBef>
            </a:pPr>
            <a:r>
              <a:rPr lang="fr-FR" b="1" dirty="0">
                <a:solidFill>
                  <a:srgbClr val="FF0000"/>
                </a:solidFill>
              </a:rPr>
              <a:t>2. </a:t>
            </a:r>
            <a:r>
              <a:rPr lang="en-GB" b="1" dirty="0">
                <a:solidFill>
                  <a:srgbClr val="FF0000"/>
                </a:solidFill>
              </a:rPr>
              <a:t>Detectors :</a:t>
            </a:r>
            <a:r>
              <a:rPr lang="en-GB" dirty="0"/>
              <a:t> </a:t>
            </a:r>
            <a:r>
              <a:rPr lang="en-GB" dirty="0">
                <a:solidFill>
                  <a:schemeClr val="accent2"/>
                </a:solidFill>
              </a:rPr>
              <a:t>gigantic instruments that record the resulting particles as they “stream” out from the point of collision.</a:t>
            </a:r>
            <a:endParaRPr lang="en-US" sz="1800" dirty="0"/>
          </a:p>
        </p:txBody>
      </p:sp>
      <p:sp>
        <p:nvSpPr>
          <p:cNvPr id="36875" name="Text Box 6"/>
          <p:cNvSpPr txBox="1">
            <a:spLocks noChangeArrowheads="1"/>
          </p:cNvSpPr>
          <p:nvPr/>
        </p:nvSpPr>
        <p:spPr bwMode="auto">
          <a:xfrm>
            <a:off x="4642716" y="3810000"/>
            <a:ext cx="4500563" cy="1323975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fr-FR" b="1" dirty="0">
                <a:solidFill>
                  <a:srgbClr val="FF0000"/>
                </a:solidFill>
              </a:rPr>
              <a:t>3. </a:t>
            </a:r>
            <a:r>
              <a:rPr lang="en-GB" b="1" dirty="0">
                <a:solidFill>
                  <a:srgbClr val="FF0000"/>
                </a:solidFill>
              </a:rPr>
              <a:t>Computing :</a:t>
            </a:r>
            <a:r>
              <a:rPr lang="en-GB" dirty="0"/>
              <a:t> </a:t>
            </a:r>
            <a:r>
              <a:rPr lang="en-GB" dirty="0">
                <a:solidFill>
                  <a:schemeClr val="accent2"/>
                </a:solidFill>
              </a:rPr>
              <a:t>to collect, store, distribute and analyse the vast amount of data produced by these detectors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6874" name="Text Box 8"/>
          <p:cNvSpPr txBox="1">
            <a:spLocks noChangeArrowheads="1"/>
          </p:cNvSpPr>
          <p:nvPr/>
        </p:nvSpPr>
        <p:spPr bwMode="auto">
          <a:xfrm>
            <a:off x="4642399" y="5149850"/>
            <a:ext cx="4712739" cy="1631950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fr-FR" b="1" dirty="0">
                <a:solidFill>
                  <a:srgbClr val="FF0000"/>
                </a:solidFill>
              </a:rPr>
              <a:t>4. </a:t>
            </a:r>
            <a:r>
              <a:rPr lang="en-GB" b="1" dirty="0">
                <a:solidFill>
                  <a:srgbClr val="FF0000"/>
                </a:solidFill>
              </a:rPr>
              <a:t>Collaborative Science on Worldwide scale :</a:t>
            </a:r>
            <a:r>
              <a:rPr lang="en-GB" dirty="0"/>
              <a:t> </a:t>
            </a:r>
            <a:r>
              <a:rPr lang="en-GB" dirty="0">
                <a:solidFill>
                  <a:schemeClr val="accent2"/>
                </a:solidFill>
              </a:rPr>
              <a:t>thousands of scientists, engineers, technicians and support staff to design, build and operate these complex “machines”.</a:t>
            </a:r>
            <a:endParaRPr lang="en-US" sz="1800" dirty="0"/>
          </a:p>
        </p:txBody>
      </p:sp>
      <p:pic>
        <p:nvPicPr>
          <p:cNvPr id="21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990600" y="1050925"/>
            <a:ext cx="5646465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10" descr="05_May_backup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246" y="1695450"/>
            <a:ext cx="4572246" cy="3714750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</p:pic>
      <p:pic>
        <p:nvPicPr>
          <p:cNvPr id="23" name="Picture 14" descr="grid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133600"/>
            <a:ext cx="4490304" cy="305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7" descr="col_gen_0106_00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2286000"/>
            <a:ext cx="4572060" cy="422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6" name="Picture 2" descr="276332S0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76200"/>
            <a:ext cx="9144000" cy="711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397" name="Picture 3" descr="seedlogo-fina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29600" y="6400800"/>
            <a:ext cx="660889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398" name="Text Box 4"/>
          <p:cNvSpPr txBox="1">
            <a:spLocks noChangeArrowheads="1"/>
          </p:cNvSpPr>
          <p:nvPr/>
        </p:nvSpPr>
        <p:spPr bwMode="auto">
          <a:xfrm>
            <a:off x="70339" y="66675"/>
            <a:ext cx="9097362" cy="553998"/>
          </a:xfrm>
          <a:prstGeom prst="rect">
            <a:avLst/>
          </a:prstGeom>
          <a:solidFill>
            <a:srgbClr val="FFFF99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000" dirty="0">
                <a:solidFill>
                  <a:srgbClr val="0000CC"/>
                </a:solidFill>
                <a:latin typeface="Arial" charset="0"/>
              </a:rPr>
              <a:t>The Large </a:t>
            </a:r>
            <a:r>
              <a:rPr lang="en-US" sz="3000" dirty="0" err="1">
                <a:solidFill>
                  <a:srgbClr val="0000CC"/>
                </a:solidFill>
                <a:latin typeface="Arial" charset="0"/>
              </a:rPr>
              <a:t>Hadron</a:t>
            </a:r>
            <a:r>
              <a:rPr lang="en-US" sz="3000" dirty="0">
                <a:solidFill>
                  <a:srgbClr val="0000CC"/>
                </a:solidFill>
                <a:latin typeface="Arial" charset="0"/>
              </a:rPr>
              <a:t> Collider = a proton proton collider</a:t>
            </a:r>
          </a:p>
        </p:txBody>
      </p:sp>
      <p:sp>
        <p:nvSpPr>
          <p:cNvPr id="59399" name="Text Box 5"/>
          <p:cNvSpPr txBox="1">
            <a:spLocks noChangeArrowheads="1"/>
          </p:cNvSpPr>
          <p:nvPr/>
        </p:nvSpPr>
        <p:spPr bwMode="auto">
          <a:xfrm>
            <a:off x="5105400" y="3405189"/>
            <a:ext cx="3987390" cy="2339102"/>
          </a:xfrm>
          <a:prstGeom prst="rect">
            <a:avLst/>
          </a:prstGeom>
          <a:solidFill>
            <a:srgbClr val="FFFF99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600" dirty="0">
                <a:solidFill>
                  <a:srgbClr val="FF0000"/>
                </a:solidFill>
              </a:rPr>
              <a:t> </a:t>
            </a:r>
            <a:r>
              <a:rPr lang="en-US" sz="2600" dirty="0">
                <a:solidFill>
                  <a:srgbClr val="FF0000"/>
                </a:solidFill>
                <a:latin typeface="Arial" charset="0"/>
              </a:rPr>
              <a:t>Primary physics targets</a:t>
            </a:r>
            <a:endParaRPr lang="en-US" sz="2400" dirty="0">
              <a:solidFill>
                <a:srgbClr val="0000CC"/>
              </a:solidFill>
              <a:latin typeface="Arial" charset="0"/>
            </a:endParaRPr>
          </a:p>
          <a:p>
            <a:pPr>
              <a:buFont typeface="Symbol" charset="2"/>
              <a:buNone/>
            </a:pPr>
            <a:r>
              <a:rPr lang="en-US" sz="2400" dirty="0" err="1">
                <a:solidFill>
                  <a:srgbClr val="0000CC"/>
                </a:solidFill>
                <a:latin typeface="Arial" charset="0"/>
                <a:sym typeface="Symbol" charset="2"/>
              </a:rPr>
              <a:t></a:t>
            </a:r>
            <a:r>
              <a:rPr lang="en-US" sz="2400" dirty="0">
                <a:solidFill>
                  <a:srgbClr val="0000CC"/>
                </a:solidFill>
                <a:latin typeface="Arial" charset="0"/>
                <a:sym typeface="Symbol" charset="2"/>
              </a:rPr>
              <a:t> </a:t>
            </a:r>
            <a:r>
              <a:rPr lang="en-US" sz="2400" dirty="0">
                <a:solidFill>
                  <a:srgbClr val="FF0000"/>
                </a:solidFill>
                <a:latin typeface="Arial" charset="0"/>
              </a:rPr>
              <a:t>Origin of mass</a:t>
            </a:r>
          </a:p>
          <a:p>
            <a:pPr>
              <a:buFont typeface="Symbol" charset="2"/>
              <a:buNone/>
            </a:pPr>
            <a:r>
              <a:rPr lang="en-US" sz="2400" dirty="0" err="1">
                <a:solidFill>
                  <a:srgbClr val="0000CC"/>
                </a:solidFill>
                <a:latin typeface="Arial" charset="0"/>
                <a:sym typeface="Symbol" charset="2"/>
              </a:rPr>
              <a:t></a:t>
            </a:r>
            <a:r>
              <a:rPr lang="en-US" sz="2400" dirty="0">
                <a:solidFill>
                  <a:srgbClr val="0000CC"/>
                </a:solidFill>
                <a:latin typeface="Arial" charset="0"/>
              </a:rPr>
              <a:t> </a:t>
            </a:r>
            <a:r>
              <a:rPr lang="en-US" sz="2400" dirty="0">
                <a:solidFill>
                  <a:schemeClr val="accent1">
                    <a:lumMod val="10000"/>
                  </a:schemeClr>
                </a:solidFill>
                <a:latin typeface="Arial" charset="0"/>
              </a:rPr>
              <a:t>Nature of Dark Matter</a:t>
            </a:r>
          </a:p>
          <a:p>
            <a:r>
              <a:rPr lang="en-US" sz="2400" dirty="0" err="1">
                <a:solidFill>
                  <a:srgbClr val="0000CC"/>
                </a:solidFill>
                <a:latin typeface="Arial" charset="0"/>
                <a:sym typeface="Symbol" charset="2"/>
              </a:rPr>
              <a:t></a:t>
            </a:r>
            <a:r>
              <a:rPr lang="en-US" sz="2400" dirty="0">
                <a:solidFill>
                  <a:srgbClr val="0000CC"/>
                </a:solidFill>
                <a:latin typeface="Arial" charset="0"/>
              </a:rPr>
              <a:t> Understanding space time</a:t>
            </a:r>
          </a:p>
          <a:p>
            <a:pPr>
              <a:buFont typeface="Symbol" charset="2"/>
              <a:buNone/>
            </a:pPr>
            <a:r>
              <a:rPr lang="en-US" sz="2400" dirty="0" err="1">
                <a:solidFill>
                  <a:srgbClr val="0000CC"/>
                </a:solidFill>
                <a:latin typeface="Arial" charset="0"/>
                <a:sym typeface="Symbol" charset="2"/>
              </a:rPr>
              <a:t></a:t>
            </a:r>
            <a:r>
              <a:rPr lang="en-US" sz="2400" dirty="0">
                <a:solidFill>
                  <a:srgbClr val="0000CC"/>
                </a:solidFill>
                <a:latin typeface="Arial" charset="0"/>
              </a:rPr>
              <a:t> Matter versus antimatter</a:t>
            </a:r>
          </a:p>
          <a:p>
            <a:r>
              <a:rPr lang="en-US" sz="2400" dirty="0" err="1">
                <a:solidFill>
                  <a:srgbClr val="0000CC"/>
                </a:solidFill>
                <a:latin typeface="Arial" charset="0"/>
                <a:sym typeface="Symbol" charset="2"/>
              </a:rPr>
              <a:t></a:t>
            </a:r>
            <a:r>
              <a:rPr lang="en-US" sz="2400" dirty="0">
                <a:solidFill>
                  <a:srgbClr val="0000CC"/>
                </a:solidFill>
                <a:latin typeface="Arial" charset="0"/>
              </a:rPr>
              <a:t> Primordial plasma</a:t>
            </a:r>
          </a:p>
        </p:txBody>
      </p:sp>
      <p:sp>
        <p:nvSpPr>
          <p:cNvPr id="59400" name="Text Box 10"/>
          <p:cNvSpPr txBox="1">
            <a:spLocks noChangeArrowheads="1"/>
          </p:cNvSpPr>
          <p:nvPr/>
        </p:nvSpPr>
        <p:spPr bwMode="auto">
          <a:xfrm>
            <a:off x="323528" y="836712"/>
            <a:ext cx="2951449" cy="400110"/>
          </a:xfrm>
          <a:prstGeom prst="rect">
            <a:avLst/>
          </a:prstGeom>
          <a:solidFill>
            <a:srgbClr val="FFFF99"/>
          </a:solidFill>
          <a:ln w="476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latin typeface="Arial Unicode MS" charset="0"/>
              </a:rPr>
              <a:t>Also a heavy ion collider</a:t>
            </a:r>
          </a:p>
        </p:txBody>
      </p:sp>
      <p:sp>
        <p:nvSpPr>
          <p:cNvPr id="59401" name="Text Box 11"/>
          <p:cNvSpPr txBox="1">
            <a:spLocks noChangeArrowheads="1"/>
          </p:cNvSpPr>
          <p:nvPr/>
        </p:nvSpPr>
        <p:spPr bwMode="auto">
          <a:xfrm>
            <a:off x="115718" y="5953126"/>
            <a:ext cx="8776762" cy="830997"/>
          </a:xfrm>
          <a:prstGeom prst="rect">
            <a:avLst/>
          </a:prstGeom>
          <a:solidFill>
            <a:srgbClr val="FFFF99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0000CC"/>
                </a:solidFill>
                <a:latin typeface="Arial" charset="0"/>
              </a:rPr>
              <a:t>                        The LHC is </a:t>
            </a:r>
            <a:r>
              <a:rPr lang="en-US" sz="2400" dirty="0">
                <a:solidFill>
                  <a:srgbClr val="FF0000"/>
                </a:solidFill>
                <a:latin typeface="Arial" charset="0"/>
              </a:rPr>
              <a:t>a Discovery Machine</a:t>
            </a:r>
          </a:p>
          <a:p>
            <a:r>
              <a:rPr lang="en-US" sz="2400" dirty="0">
                <a:solidFill>
                  <a:srgbClr val="0000CC"/>
                </a:solidFill>
                <a:latin typeface="Arial" charset="0"/>
              </a:rPr>
              <a:t>Will LHC determine the future course of High Energy Physics?</a:t>
            </a:r>
          </a:p>
        </p:txBody>
      </p:sp>
      <p:sp>
        <p:nvSpPr>
          <p:cNvPr id="59402" name="Text Box 7"/>
          <p:cNvSpPr txBox="1">
            <a:spLocks noChangeArrowheads="1"/>
          </p:cNvSpPr>
          <p:nvPr/>
        </p:nvSpPr>
        <p:spPr bwMode="auto">
          <a:xfrm>
            <a:off x="6156176" y="914400"/>
            <a:ext cx="2917487" cy="1631216"/>
          </a:xfrm>
          <a:prstGeom prst="rect">
            <a:avLst/>
          </a:prstGeom>
          <a:solidFill>
            <a:srgbClr val="FFFF99"/>
          </a:solidFill>
          <a:ln w="31750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0000CC"/>
                </a:solidFill>
                <a:latin typeface="Arial" charset="0"/>
              </a:rPr>
              <a:t>        </a:t>
            </a:r>
            <a:r>
              <a:rPr lang="en-US" dirty="0">
                <a:solidFill>
                  <a:srgbClr val="FF0000"/>
                </a:solidFill>
                <a:latin typeface="Arial" charset="0"/>
              </a:rPr>
              <a:t>7 </a:t>
            </a:r>
            <a:r>
              <a:rPr lang="en-US" dirty="0" err="1">
                <a:solidFill>
                  <a:srgbClr val="FF0000"/>
                </a:solidFill>
                <a:latin typeface="Arial" charset="0"/>
              </a:rPr>
              <a:t>TeV</a:t>
            </a:r>
            <a:r>
              <a:rPr lang="en-US" dirty="0">
                <a:solidFill>
                  <a:srgbClr val="FF0000"/>
                </a:solidFill>
                <a:latin typeface="Arial" charset="0"/>
              </a:rPr>
              <a:t> + 7 </a:t>
            </a:r>
            <a:r>
              <a:rPr lang="en-US" dirty="0" err="1">
                <a:solidFill>
                  <a:srgbClr val="FF0000"/>
                </a:solidFill>
                <a:latin typeface="Arial" charset="0"/>
              </a:rPr>
              <a:t>TeV</a:t>
            </a:r>
            <a:endParaRPr lang="en-US" dirty="0">
              <a:solidFill>
                <a:srgbClr val="FF0000"/>
              </a:solidFill>
              <a:latin typeface="Arial" charset="0"/>
            </a:endParaRPr>
          </a:p>
          <a:p>
            <a:r>
              <a:rPr lang="en-US" dirty="0">
                <a:solidFill>
                  <a:srgbClr val="FF0000"/>
                </a:solidFill>
                <a:latin typeface="Arial" charset="0"/>
              </a:rPr>
              <a:t>     </a:t>
            </a:r>
            <a:r>
              <a:rPr lang="en-US" dirty="0">
                <a:solidFill>
                  <a:srgbClr val="0000FF"/>
                </a:solidFill>
                <a:latin typeface="Arial" charset="0"/>
              </a:rPr>
              <a:t>6.5 </a:t>
            </a:r>
            <a:r>
              <a:rPr lang="en-US" dirty="0" err="1">
                <a:solidFill>
                  <a:srgbClr val="0000FF"/>
                </a:solidFill>
                <a:latin typeface="Arial" charset="0"/>
              </a:rPr>
              <a:t>TeV</a:t>
            </a:r>
            <a:r>
              <a:rPr lang="en-US" dirty="0">
                <a:solidFill>
                  <a:srgbClr val="0000FF"/>
                </a:solidFill>
                <a:latin typeface="Arial" charset="0"/>
              </a:rPr>
              <a:t> + 6.5 </a:t>
            </a:r>
            <a:r>
              <a:rPr lang="en-US" dirty="0" err="1">
                <a:solidFill>
                  <a:srgbClr val="0000FF"/>
                </a:solidFill>
                <a:latin typeface="Arial" charset="0"/>
              </a:rPr>
              <a:t>TeV</a:t>
            </a:r>
            <a:endParaRPr lang="en-US" dirty="0">
              <a:solidFill>
                <a:srgbClr val="0000FF"/>
              </a:solidFill>
              <a:latin typeface="Arial" charset="0"/>
            </a:endParaRPr>
          </a:p>
          <a:p>
            <a:r>
              <a:rPr lang="en-US" dirty="0">
                <a:solidFill>
                  <a:srgbClr val="0000CC"/>
                </a:solidFill>
                <a:latin typeface="Arial" charset="0"/>
              </a:rPr>
              <a:t> (4/3.5 </a:t>
            </a:r>
            <a:r>
              <a:rPr lang="en-US" dirty="0" err="1">
                <a:solidFill>
                  <a:srgbClr val="0000CC"/>
                </a:solidFill>
                <a:latin typeface="Arial" charset="0"/>
              </a:rPr>
              <a:t>TeV</a:t>
            </a:r>
            <a:r>
              <a:rPr lang="en-US" dirty="0">
                <a:solidFill>
                  <a:srgbClr val="0000CC"/>
                </a:solidFill>
                <a:latin typeface="Arial" charset="0"/>
              </a:rPr>
              <a:t> + 4/3.5 </a:t>
            </a:r>
            <a:r>
              <a:rPr lang="en-US" dirty="0" err="1">
                <a:solidFill>
                  <a:srgbClr val="0000CC"/>
                </a:solidFill>
                <a:latin typeface="Arial" charset="0"/>
              </a:rPr>
              <a:t>TeV</a:t>
            </a:r>
            <a:r>
              <a:rPr lang="en-US" dirty="0">
                <a:solidFill>
                  <a:srgbClr val="0000CC"/>
                </a:solidFill>
                <a:latin typeface="Arial" charset="0"/>
              </a:rPr>
              <a:t>)</a:t>
            </a:r>
          </a:p>
          <a:p>
            <a:endParaRPr lang="en-US" dirty="0">
              <a:solidFill>
                <a:srgbClr val="0000CC"/>
              </a:solidFill>
            </a:endParaRPr>
          </a:p>
          <a:p>
            <a:endParaRPr lang="en-US" dirty="0">
              <a:solidFill>
                <a:srgbClr val="0000CC"/>
              </a:solidFill>
            </a:endParaRPr>
          </a:p>
        </p:txBody>
      </p:sp>
      <p:sp>
        <p:nvSpPr>
          <p:cNvPr id="59403" name="AutoShape 8"/>
          <p:cNvSpPr>
            <a:spLocks noChangeArrowheads="1"/>
          </p:cNvSpPr>
          <p:nvPr/>
        </p:nvSpPr>
        <p:spPr bwMode="auto">
          <a:xfrm>
            <a:off x="6758237" y="1911158"/>
            <a:ext cx="619857" cy="333375"/>
          </a:xfrm>
          <a:prstGeom prst="rightArrow">
            <a:avLst>
              <a:gd name="adj1" fmla="val 50000"/>
              <a:gd name="adj2" fmla="val 50357"/>
            </a:avLst>
          </a:prstGeom>
          <a:solidFill>
            <a:srgbClr val="FF0000"/>
          </a:solidFill>
          <a:ln w="317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9404" name="AutoShape 9"/>
          <p:cNvSpPr>
            <a:spLocks noChangeArrowheads="1"/>
          </p:cNvSpPr>
          <p:nvPr/>
        </p:nvSpPr>
        <p:spPr bwMode="auto">
          <a:xfrm rot="10800000">
            <a:off x="7743070" y="1900006"/>
            <a:ext cx="619857" cy="333375"/>
          </a:xfrm>
          <a:prstGeom prst="rightArrow">
            <a:avLst>
              <a:gd name="adj1" fmla="val 50000"/>
              <a:gd name="adj2" fmla="val 50357"/>
            </a:avLst>
          </a:prstGeom>
          <a:solidFill>
            <a:srgbClr val="FF0000"/>
          </a:solidFill>
          <a:ln w="317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0424317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153400" cy="904875"/>
          </a:xfrm>
        </p:spPr>
        <p:txBody>
          <a:bodyPr/>
          <a:lstStyle/>
          <a:p>
            <a:r>
              <a:rPr lang="en-US" dirty="0"/>
              <a:t>Schematic of a LHC Detector</a:t>
            </a:r>
          </a:p>
        </p:txBody>
      </p:sp>
      <p:sp>
        <p:nvSpPr>
          <p:cNvPr id="56323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Drexel'11tsv</a:t>
            </a:r>
          </a:p>
        </p:txBody>
      </p:sp>
      <p:sp>
        <p:nvSpPr>
          <p:cNvPr id="56325" name="Text Box 9"/>
          <p:cNvSpPr txBox="1">
            <a:spLocks noChangeArrowheads="1"/>
          </p:cNvSpPr>
          <p:nvPr/>
        </p:nvSpPr>
        <p:spPr bwMode="auto">
          <a:xfrm>
            <a:off x="352425" y="990600"/>
            <a:ext cx="8243888" cy="2271391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spcAft>
                <a:spcPct val="40000"/>
              </a:spcAft>
              <a:tabLst>
                <a:tab pos="279400" algn="l"/>
                <a:tab pos="3660775" algn="l"/>
              </a:tabLst>
            </a:pPr>
            <a:r>
              <a:rPr lang="en-US" b="1" dirty="0">
                <a:solidFill>
                  <a:srgbClr val="FF0000"/>
                </a:solidFill>
                <a:latin typeface="Arial"/>
              </a:rPr>
              <a:t>Physics requirements drive the design!</a:t>
            </a:r>
            <a:r>
              <a:rPr lang="en-US" sz="2400" b="1" dirty="0">
                <a:solidFill>
                  <a:srgbClr val="FF0000"/>
                </a:solidFill>
                <a:latin typeface="Arial"/>
              </a:rPr>
              <a:t> </a:t>
            </a:r>
          </a:p>
          <a:p>
            <a:pPr eaLnBrk="0" hangingPunct="0">
              <a:spcAft>
                <a:spcPct val="40000"/>
              </a:spcAft>
              <a:tabLst>
                <a:tab pos="279400" algn="l"/>
                <a:tab pos="3660775" algn="l"/>
              </a:tabLst>
            </a:pPr>
            <a:r>
              <a:rPr lang="en-US" b="1" dirty="0">
                <a:solidFill>
                  <a:schemeClr val="accent2"/>
                </a:solidFill>
                <a:latin typeface="Arial"/>
              </a:rPr>
              <a:t>Analogy with a cylindrical onion:</a:t>
            </a:r>
            <a:endParaRPr lang="en-US" dirty="0">
              <a:solidFill>
                <a:schemeClr val="accent2"/>
              </a:solidFill>
              <a:latin typeface="Arial"/>
            </a:endParaRPr>
          </a:p>
          <a:p>
            <a:pPr eaLnBrk="0" hangingPunct="0">
              <a:spcAft>
                <a:spcPct val="40000"/>
              </a:spcAft>
              <a:tabLst>
                <a:tab pos="279400" algn="l"/>
                <a:tab pos="3660775" algn="l"/>
              </a:tabLst>
            </a:pPr>
            <a:r>
              <a:rPr lang="en-US" dirty="0">
                <a:solidFill>
                  <a:schemeClr val="accent2"/>
                </a:solidFill>
                <a:latin typeface="Arial"/>
              </a:rPr>
              <a:t>Technologically advanced detectors comprising many layers, each designed to perform a specific task. </a:t>
            </a:r>
            <a:br>
              <a:rPr lang="en-US" dirty="0">
                <a:solidFill>
                  <a:schemeClr val="accent2"/>
                </a:solidFill>
                <a:latin typeface="Arial"/>
              </a:rPr>
            </a:br>
            <a:r>
              <a:rPr lang="en-US" dirty="0">
                <a:solidFill>
                  <a:srgbClr val="FF0000"/>
                </a:solidFill>
                <a:latin typeface="Arial"/>
              </a:rPr>
              <a:t>Together these layers allow us to identify and precisely measure the energies and directions of all the particles produced in collisions.</a:t>
            </a:r>
            <a:endParaRPr lang="en-US" b="1" dirty="0">
              <a:solidFill>
                <a:srgbClr val="FF0000"/>
              </a:solidFill>
              <a:latin typeface="Arial"/>
            </a:endParaRPr>
          </a:p>
        </p:txBody>
      </p:sp>
      <p:pic>
        <p:nvPicPr>
          <p:cNvPr id="56326" name="Picture 9" descr="Anydetect.jpg"/>
          <p:cNvPicPr>
            <a:picLocks noChangeAspect="1"/>
          </p:cNvPicPr>
          <p:nvPr/>
        </p:nvPicPr>
        <p:blipFill>
          <a:blip r:embed="rId2"/>
          <a:srcRect l="5481" r="6264"/>
          <a:stretch>
            <a:fillRect/>
          </a:stretch>
        </p:blipFill>
        <p:spPr bwMode="auto">
          <a:xfrm>
            <a:off x="2959100" y="3395663"/>
            <a:ext cx="4965700" cy="346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oneTexte 5"/>
          <p:cNvSpPr txBox="1"/>
          <p:nvPr/>
        </p:nvSpPr>
        <p:spPr>
          <a:xfrm>
            <a:off x="453906" y="3886200"/>
            <a:ext cx="2441694" cy="1015663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Such an experiment</a:t>
            </a:r>
          </a:p>
          <a:p>
            <a:r>
              <a:rPr lang="en-GB" dirty="0">
                <a:solidFill>
                  <a:srgbClr val="0000FF"/>
                </a:solidFill>
              </a:rPr>
              <a:t>has ~ 100 Million </a:t>
            </a:r>
          </a:p>
          <a:p>
            <a:r>
              <a:rPr lang="en-GB" dirty="0">
                <a:solidFill>
                  <a:srgbClr val="0000FF"/>
                </a:solidFill>
              </a:rPr>
              <a:t>read-out channels!!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152400"/>
            <a:ext cx="9144000" cy="904875"/>
          </a:xfrm>
        </p:spPr>
        <p:txBody>
          <a:bodyPr/>
          <a:lstStyle/>
          <a:p>
            <a:r>
              <a:rPr lang="en-GB" dirty="0"/>
              <a:t>New Physics Hunters @ the LHC</a:t>
            </a:r>
          </a:p>
        </p:txBody>
      </p:sp>
      <p:pic>
        <p:nvPicPr>
          <p:cNvPr id="3" name="Picture 4" descr="FullDetecto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62000"/>
            <a:ext cx="5334000" cy="3177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Espace réservé du contenu 4" descr="Screen shot 2012-07-11 at 3.03.53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342632" y="3733800"/>
            <a:ext cx="4877568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4"/>
          <p:cNvSpPr txBox="1"/>
          <p:nvPr/>
        </p:nvSpPr>
        <p:spPr>
          <a:xfrm>
            <a:off x="5410200" y="1371600"/>
            <a:ext cx="2749596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The ATLAS experiment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6477000" y="3200400"/>
            <a:ext cx="2544286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The CMS experiment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381000" y="4114800"/>
            <a:ext cx="3575894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…And also </a:t>
            </a:r>
            <a:r>
              <a:rPr lang="en-GB" dirty="0" err="1"/>
              <a:t>LHCb</a:t>
            </a:r>
            <a:r>
              <a:rPr lang="en-GB" dirty="0"/>
              <a:t> and </a:t>
            </a:r>
            <a:r>
              <a:rPr lang="en-GB" dirty="0" err="1"/>
              <a:t>MoEDAL</a:t>
            </a:r>
            <a:endParaRPr lang="en-GB" dirty="0"/>
          </a:p>
        </p:txBody>
      </p:sp>
      <p:pic>
        <p:nvPicPr>
          <p:cNvPr id="10" name="Image 9" descr="Screen Shot 2016-06-12 at 14.36.2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4572000"/>
            <a:ext cx="3405881" cy="2209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55F431-0E1A-B14F-8519-EF062095B7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ATLAS-Intro_hi_gIMfpy.mp4">
            <a:hlinkClick r:id="" action="ppaction://media"/>
            <a:extLst>
              <a:ext uri="{FF2B5EF4-FFF2-40B4-BE49-F238E27FC236}">
                <a16:creationId xmlns:a16="http://schemas.microsoft.com/office/drawing/2014/main" id="{EC31B481-B0F4-3F47-A4FA-EFED5B4AFF3C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" y="-27384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69572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501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152400"/>
            <a:ext cx="9144000" cy="904875"/>
          </a:xfrm>
        </p:spPr>
        <p:txBody>
          <a:bodyPr/>
          <a:lstStyle/>
          <a:p>
            <a:r>
              <a:rPr lang="en-GB" sz="3600" dirty="0"/>
              <a:t>The Compact </a:t>
            </a:r>
            <a:r>
              <a:rPr lang="en-GB" sz="3600" dirty="0" err="1"/>
              <a:t>Muon</a:t>
            </a:r>
            <a:r>
              <a:rPr lang="en-GB" sz="3600" dirty="0"/>
              <a:t> Solenoid Experiment</a:t>
            </a:r>
          </a:p>
        </p:txBody>
      </p:sp>
      <p:pic>
        <p:nvPicPr>
          <p:cNvPr id="3" name="Espace réservé du contenu 4" descr="Screen shot 2012-07-11 at 3.03.53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-47179" y="838200"/>
            <a:ext cx="9267379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76200" y="5562600"/>
            <a:ext cx="9003323" cy="1323439"/>
          </a:xfrm>
          <a:prstGeom prst="rect">
            <a:avLst/>
          </a:prstGeom>
          <a:solidFill>
            <a:srgbClr val="FFFF66"/>
          </a:solidFill>
          <a:ln w="476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dirty="0">
                <a:latin typeface="Arial" pitchFamily="4" charset="0"/>
              </a:rPr>
              <a:t>In total about     </a:t>
            </a:r>
            <a:r>
              <a:rPr lang="en-US" dirty="0">
                <a:solidFill>
                  <a:srgbClr val="CC0000"/>
                </a:solidFill>
                <a:latin typeface="Arial" pitchFamily="4" charset="0"/>
              </a:rPr>
              <a:t>~100 000 000 electronic channels</a:t>
            </a:r>
          </a:p>
          <a:p>
            <a:r>
              <a:rPr lang="en-US" dirty="0">
                <a:latin typeface="Arial" pitchFamily="4" charset="0"/>
              </a:rPr>
              <a:t>Each channel checked </a:t>
            </a:r>
            <a:r>
              <a:rPr lang="en-US" dirty="0">
                <a:solidFill>
                  <a:srgbClr val="CC0000"/>
                </a:solidFill>
                <a:latin typeface="Arial" pitchFamily="4" charset="0"/>
              </a:rPr>
              <a:t>40 000 000 times per second (collision rate is 40 MHz)</a:t>
            </a:r>
          </a:p>
          <a:p>
            <a:r>
              <a:rPr lang="en-US" dirty="0">
                <a:latin typeface="Arial" pitchFamily="4" charset="0"/>
              </a:rPr>
              <a:t>An on-line trigger selects events and reduces the rate from </a:t>
            </a:r>
            <a:r>
              <a:rPr lang="en-US" dirty="0">
                <a:solidFill>
                  <a:srgbClr val="CC0000"/>
                </a:solidFill>
                <a:latin typeface="Arial" pitchFamily="4" charset="0"/>
              </a:rPr>
              <a:t>40MHz to ~300 Hz</a:t>
            </a:r>
          </a:p>
          <a:p>
            <a:r>
              <a:rPr lang="en-US" dirty="0">
                <a:latin typeface="Arial" pitchFamily="4" charset="0"/>
              </a:rPr>
              <a:t>Amount of data of just one collisions </a:t>
            </a:r>
            <a:r>
              <a:rPr lang="en-US" dirty="0">
                <a:solidFill>
                  <a:srgbClr val="CC0000"/>
                </a:solidFill>
                <a:latin typeface="Arial" pitchFamily="4" charset="0"/>
              </a:rPr>
              <a:t>~1 000 000 Bytes</a:t>
            </a:r>
            <a:endParaRPr lang="en-US" dirty="0">
              <a:latin typeface="Arial" pitchFamily="4" charset="0"/>
              <a:sym typeface="Symbol" pitchFamily="4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solidFill>
                  <a:srgbClr val="0000FF"/>
                </a:solidFill>
                <a:effectLst/>
              </a:rPr>
              <a:t>CMS Collaboration June 27, 2012</a:t>
            </a:r>
          </a:p>
        </p:txBody>
      </p:sp>
      <p:pic>
        <p:nvPicPr>
          <p:cNvPr id="7" name="Content Placeholder 6" descr="CMScollaboration_20120627_0139light.jpg"/>
          <p:cNvPicPr>
            <a:picLocks noGrp="1" noChangeAspect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59" b="5659"/>
          <a:stretch>
            <a:fillRect/>
          </a:stretch>
        </p:blipFill>
        <p:spPr>
          <a:xfrm>
            <a:off x="1" y="1285875"/>
            <a:ext cx="9177704" cy="5876925"/>
          </a:xfrm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8" name="ZoneTexte 7"/>
          <p:cNvSpPr txBox="1"/>
          <p:nvPr/>
        </p:nvSpPr>
        <p:spPr>
          <a:xfrm>
            <a:off x="6934200" y="1752600"/>
            <a:ext cx="2280342" cy="70788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About 1/8th of the </a:t>
            </a:r>
          </a:p>
          <a:p>
            <a:r>
              <a:rPr lang="en-GB" dirty="0"/>
              <a:t>collaboration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762000" y="6019800"/>
            <a:ext cx="7167218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Singapore not yet a member, but has an agreement with CMS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7D25191-04EA-744B-8BEC-B89AAB502903}"/>
              </a:ext>
            </a:extLst>
          </p:cNvPr>
          <p:cNvSpPr txBox="1">
            <a:spLocks/>
          </p:cNvSpPr>
          <p:nvPr/>
        </p:nvSpPr>
        <p:spPr>
          <a:xfrm>
            <a:off x="973015" y="838200"/>
            <a:ext cx="8018585" cy="609600"/>
          </a:xfrm>
          <a:prstGeom prst="rect">
            <a:avLst/>
          </a:prstGeom>
          <a:solidFill>
            <a:schemeClr val="accent3"/>
          </a:solidFill>
        </p:spPr>
        <p:txBody>
          <a:bodyPr wrap="none" lIns="91407" tIns="45704" rIns="91407" bIns="45704" anchor="ctr">
            <a:prstTxWarp prst="textNoShape">
              <a:avLst/>
            </a:prstTxWarp>
          </a:bodyPr>
          <a:lstStyle/>
          <a:p>
            <a:r>
              <a:rPr lang="en-US" sz="2200" b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Arial" charset="0"/>
                <a:cs typeface="Arial" charset="0"/>
              </a:rPr>
              <a:t>The CMS Collaboration: &gt;3200 scientists and engineers, </a:t>
            </a:r>
          </a:p>
          <a:p>
            <a:r>
              <a:rPr lang="en-US" sz="2200" b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Arial" charset="0"/>
                <a:cs typeface="Arial" charset="0"/>
              </a:rPr>
              <a:t>&gt;800 students  from  236 Institutions in 54 countries .</a:t>
            </a:r>
          </a:p>
        </p:txBody>
      </p:sp>
    </p:spTree>
    <p:extLst>
      <p:ext uri="{BB962C8B-B14F-4D97-AF65-F5344CB8AC3E}">
        <p14:creationId xmlns:p14="http://schemas.microsoft.com/office/powerpoint/2010/main" val="2879630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3" descr="IMG_3617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76200" y="0"/>
            <a:ext cx="9220200" cy="691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7" name="TextBox 6"/>
          <p:cNvSpPr txBox="1">
            <a:spLocks noChangeArrowheads="1"/>
          </p:cNvSpPr>
          <p:nvPr/>
        </p:nvSpPr>
        <p:spPr bwMode="auto">
          <a:xfrm>
            <a:off x="5486400" y="381000"/>
            <a:ext cx="3074988" cy="461963"/>
          </a:xfrm>
          <a:prstGeom prst="rect">
            <a:avLst/>
          </a:prstGeom>
          <a:solidFill>
            <a:schemeClr val="bg1"/>
          </a:solidFill>
          <a:ln w="9525">
            <a:solidFill>
              <a:srgbClr val="0033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b="1" i="1">
                <a:solidFill>
                  <a:srgbClr val="003300"/>
                </a:solidFill>
                <a:ea typeface="Arial" charset="0"/>
                <a:cs typeface="Arial" charset="0"/>
              </a:rPr>
              <a:t>CMS before closure</a:t>
            </a:r>
            <a:endParaRPr lang="en-US" sz="240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0" y="-12700"/>
            <a:ext cx="9182100" cy="6896100"/>
          </a:xfrm>
          <a:prstGeom prst="rect">
            <a:avLst/>
          </a:prstGeom>
          <a:gradFill flip="none" rotWithShape="1">
            <a:gsLst>
              <a:gs pos="22000">
                <a:schemeClr val="tx1"/>
              </a:gs>
              <a:gs pos="100000">
                <a:srgbClr val="FFFFFF"/>
              </a:gs>
            </a:gsLst>
            <a:path path="rect">
              <a:fillToRect l="100000" t="100000"/>
            </a:path>
            <a:tileRect r="-100000" b="-10000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4072CF-7C2B-4649-8ABF-C5A89D5935BB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918200" y="685800"/>
            <a:ext cx="2984500" cy="754859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chemeClr val="bg1"/>
                </a:solidFill>
                <a:effectLst>
                  <a:reflection stA="50000" endPos="70000" dir="5400000" sy="-100000" algn="bl" rotWithShape="0"/>
                </a:effectLst>
                <a:latin typeface="Tahoma"/>
                <a:cs typeface="Tahoma"/>
              </a:rPr>
              <a:t>Outline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4343400" y="1524000"/>
            <a:ext cx="4800600" cy="5545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00"/>
              </a:spcBef>
              <a:buFont typeface="Arial"/>
              <a:buChar char="•"/>
            </a:pPr>
            <a:r>
              <a:rPr lang="en-GB" dirty="0">
                <a:solidFill>
                  <a:schemeClr val="bg1"/>
                </a:solidFill>
              </a:rPr>
              <a:t>  </a:t>
            </a:r>
            <a:r>
              <a:rPr lang="en-GB" sz="2800" dirty="0">
                <a:solidFill>
                  <a:schemeClr val="bg1"/>
                </a:solidFill>
              </a:rPr>
              <a:t>Introduction: Experimental</a:t>
            </a:r>
          </a:p>
          <a:p>
            <a:pPr>
              <a:spcBef>
                <a:spcPts val="200"/>
              </a:spcBef>
            </a:pPr>
            <a:r>
              <a:rPr lang="en-GB" sz="2800" dirty="0">
                <a:solidFill>
                  <a:schemeClr val="bg1"/>
                </a:solidFill>
              </a:rPr>
              <a:t>   Techniques</a:t>
            </a:r>
          </a:p>
          <a:p>
            <a:pPr>
              <a:spcBef>
                <a:spcPts val="200"/>
              </a:spcBef>
              <a:buFont typeface="Arial"/>
              <a:buChar char="•"/>
            </a:pPr>
            <a:r>
              <a:rPr lang="en-GB" sz="2800" dirty="0">
                <a:solidFill>
                  <a:srgbClr val="FFFF00"/>
                </a:solidFill>
              </a:rPr>
              <a:t> Higgs discovery </a:t>
            </a:r>
          </a:p>
          <a:p>
            <a:pPr>
              <a:spcBef>
                <a:spcPts val="200"/>
              </a:spcBef>
              <a:buFont typeface="Arial"/>
              <a:buChar char="•"/>
            </a:pPr>
            <a:r>
              <a:rPr lang="en-GB" sz="2800" dirty="0">
                <a:solidFill>
                  <a:schemeClr val="bg1"/>
                </a:solidFill>
              </a:rPr>
              <a:t> New Physics Searches </a:t>
            </a:r>
          </a:p>
          <a:p>
            <a:pPr>
              <a:spcBef>
                <a:spcPts val="200"/>
              </a:spcBef>
            </a:pPr>
            <a:r>
              <a:rPr lang="en-GB" sz="2800" dirty="0">
                <a:solidFill>
                  <a:schemeClr val="bg1"/>
                </a:solidFill>
              </a:rPr>
              <a:t> @ the Large </a:t>
            </a:r>
            <a:r>
              <a:rPr lang="en-GB" sz="2800" dirty="0" err="1">
                <a:solidFill>
                  <a:schemeClr val="bg1"/>
                </a:solidFill>
              </a:rPr>
              <a:t>Hadron</a:t>
            </a:r>
            <a:r>
              <a:rPr lang="en-GB" sz="2800" dirty="0">
                <a:solidFill>
                  <a:schemeClr val="bg1"/>
                </a:solidFill>
              </a:rPr>
              <a:t> Collider</a:t>
            </a:r>
          </a:p>
          <a:p>
            <a:pPr>
              <a:spcBef>
                <a:spcPts val="200"/>
              </a:spcBef>
            </a:pPr>
            <a:r>
              <a:rPr lang="en-GB" sz="2800" dirty="0">
                <a:solidFill>
                  <a:schemeClr val="bg1"/>
                </a:solidFill>
              </a:rPr>
              <a:t>  -Dark Matter? </a:t>
            </a:r>
          </a:p>
          <a:p>
            <a:pPr>
              <a:spcBef>
                <a:spcPts val="200"/>
              </a:spcBef>
            </a:pPr>
            <a:r>
              <a:rPr lang="en-GB" sz="2800" dirty="0">
                <a:solidFill>
                  <a:schemeClr val="bg1"/>
                </a:solidFill>
              </a:rPr>
              <a:t>  -</a:t>
            </a:r>
            <a:r>
              <a:rPr lang="en-GB" sz="2800" dirty="0" err="1">
                <a:solidFill>
                  <a:schemeClr val="bg1"/>
                </a:solidFill>
              </a:rPr>
              <a:t>Supersymmetry</a:t>
            </a:r>
            <a:r>
              <a:rPr lang="en-GB" sz="2800" dirty="0">
                <a:solidFill>
                  <a:schemeClr val="bg1"/>
                </a:solidFill>
              </a:rPr>
              <a:t>?</a:t>
            </a:r>
          </a:p>
          <a:p>
            <a:pPr>
              <a:spcBef>
                <a:spcPts val="200"/>
              </a:spcBef>
            </a:pPr>
            <a:r>
              <a:rPr lang="en-GB" sz="2800" dirty="0">
                <a:solidFill>
                  <a:schemeClr val="bg1"/>
                </a:solidFill>
              </a:rPr>
              <a:t>  -Extra space dimensions?</a:t>
            </a:r>
          </a:p>
          <a:p>
            <a:pPr>
              <a:spcBef>
                <a:spcPts val="200"/>
              </a:spcBef>
            </a:pPr>
            <a:r>
              <a:rPr lang="en-GB" sz="2800" dirty="0">
                <a:solidFill>
                  <a:schemeClr val="bg1"/>
                </a:solidFill>
              </a:rPr>
              <a:t>  -Black Holes?</a:t>
            </a:r>
          </a:p>
          <a:p>
            <a:pPr>
              <a:spcBef>
                <a:spcPts val="200"/>
              </a:spcBef>
            </a:pPr>
            <a:r>
              <a:rPr lang="en-GB" sz="2800" dirty="0">
                <a:solidFill>
                  <a:schemeClr val="bg1"/>
                </a:solidFill>
              </a:rPr>
              <a:t>  -Matter Substructure?</a:t>
            </a:r>
          </a:p>
          <a:p>
            <a:pPr>
              <a:spcBef>
                <a:spcPts val="200"/>
              </a:spcBef>
              <a:buFont typeface="Arial"/>
              <a:buChar char="•"/>
            </a:pPr>
            <a:r>
              <a:rPr lang="en-GB" sz="2800" dirty="0">
                <a:solidFill>
                  <a:schemeClr val="bg1"/>
                </a:solidFill>
              </a:rPr>
              <a:t> Summary</a:t>
            </a:r>
          </a:p>
          <a:p>
            <a:pPr>
              <a:spcBef>
                <a:spcPts val="200"/>
              </a:spcBef>
            </a:pPr>
            <a:endParaRPr lang="en-GB" sz="2800" dirty="0">
              <a:solidFill>
                <a:schemeClr val="bg1"/>
              </a:solidFill>
            </a:endParaRPr>
          </a:p>
          <a:p>
            <a:endParaRPr lang="en-GB" sz="2800" dirty="0">
              <a:solidFill>
                <a:schemeClr val="bg1"/>
              </a:solidFill>
            </a:endParaRPr>
          </a:p>
        </p:txBody>
      </p:sp>
      <p:pic>
        <p:nvPicPr>
          <p:cNvPr id="10" name="Image 9" descr="Screen shot 2010-05-02 at 7.54.03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10" y="3236168"/>
            <a:ext cx="4244990" cy="35052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9A78F52-D7B3-304E-8D8A-E495ACADE2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552" y="404664"/>
            <a:ext cx="2113202" cy="276341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3A768A9-2853-9C46-B2E6-CB4752842466}"/>
              </a:ext>
            </a:extLst>
          </p:cNvPr>
          <p:cNvSpPr txBox="1"/>
          <p:nvPr/>
        </p:nvSpPr>
        <p:spPr>
          <a:xfrm>
            <a:off x="2699792" y="796642"/>
            <a:ext cx="21822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&lt;- Lecturer today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D6ED3D-4833-1C4C-94A2-6987F3F8A6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2782D81-17B2-7C47-A3F6-78D1B7180B6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665547" y="-14355"/>
            <a:ext cx="10278107" cy="6852071"/>
          </a:xfrm>
        </p:spPr>
      </p:pic>
    </p:spTree>
    <p:extLst>
      <p:ext uri="{BB962C8B-B14F-4D97-AF65-F5344CB8AC3E}">
        <p14:creationId xmlns:p14="http://schemas.microsoft.com/office/powerpoint/2010/main" val="6745504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>
                <a:solidFill>
                  <a:srgbClr val="0055A0">
                    <a:tint val="75000"/>
                  </a:srgbClr>
                </a:solidFill>
              </a:rPr>
              <a:t>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21" name="Titre 1">
            <a:extLst>
              <a:ext uri="{FF2B5EF4-FFF2-40B4-BE49-F238E27FC236}">
                <a16:creationId xmlns:a16="http://schemas.microsoft.com/office/drawing/2014/main" id="{53AB404D-B0F0-A44F-BF48-0B4C7956F22F}"/>
              </a:ext>
            </a:extLst>
          </p:cNvPr>
          <p:cNvSpPr txBox="1">
            <a:spLocks/>
          </p:cNvSpPr>
          <p:nvPr/>
        </p:nvSpPr>
        <p:spPr>
          <a:xfrm>
            <a:off x="-87545" y="11151"/>
            <a:ext cx="8915400" cy="904875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 i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9pPr>
          </a:lstStyle>
          <a:p>
            <a:r>
              <a:rPr lang="en-GB" sz="4500" kern="0" dirty="0"/>
              <a:t>Artistic CMS</a:t>
            </a:r>
          </a:p>
        </p:txBody>
      </p:sp>
      <p:pic>
        <p:nvPicPr>
          <p:cNvPr id="8" name="Picture 7" descr="A picture containing indoor, building, clock, bicycle&#10;&#10;Description automatically generated">
            <a:extLst>
              <a:ext uri="{FF2B5EF4-FFF2-40B4-BE49-F238E27FC236}">
                <a16:creationId xmlns:a16="http://schemas.microsoft.com/office/drawing/2014/main" id="{9205F758-BD40-2641-95AA-9FA9A4FB3F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64704"/>
            <a:ext cx="9144000" cy="5938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0223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99187E-DC29-6F42-B3F5-196F1D71FB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LHC-event_XM86Ss.mp4">
            <a:hlinkClick r:id="" action="ppaction://media"/>
            <a:extLst>
              <a:ext uri="{FF2B5EF4-FFF2-40B4-BE49-F238E27FC236}">
                <a16:creationId xmlns:a16="http://schemas.microsoft.com/office/drawing/2014/main" id="{15498ECF-097B-9F46-8573-44FA07750F3E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367780" y="44624"/>
            <a:ext cx="6804620" cy="6804620"/>
          </a:xfrm>
        </p:spPr>
      </p:pic>
    </p:spTree>
    <p:extLst>
      <p:ext uri="{BB962C8B-B14F-4D97-AF65-F5344CB8AC3E}">
        <p14:creationId xmlns:p14="http://schemas.microsoft.com/office/powerpoint/2010/main" val="10849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75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	</a:t>
            </a:r>
            <a:endParaRPr lang="fr-FR"/>
          </a:p>
        </p:txBody>
      </p:sp>
      <p:sp>
        <p:nvSpPr>
          <p:cNvPr id="663555" name="Text Box 3"/>
          <p:cNvSpPr txBox="1">
            <a:spLocks noChangeArrowheads="1"/>
          </p:cNvSpPr>
          <p:nvPr/>
        </p:nvSpPr>
        <p:spPr bwMode="auto">
          <a:xfrm>
            <a:off x="304800" y="838200"/>
            <a:ext cx="8088397" cy="769441"/>
          </a:xfrm>
          <a:prstGeom prst="rect">
            <a:avLst/>
          </a:prstGeom>
          <a:solidFill>
            <a:srgbClr val="CCFFFF"/>
          </a:solidFill>
          <a:ln w="4127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Font typeface="Symbol" pitchFamily="-84" charset="2"/>
              <a:buNone/>
            </a:pPr>
            <a:r>
              <a:rPr lang="en-US" sz="2200" dirty="0">
                <a:solidFill>
                  <a:srgbClr val="0033CC"/>
                </a:solidFill>
                <a:latin typeface="Arial" pitchFamily="-84" charset="0"/>
              </a:rPr>
              <a:t>Observation of a </a:t>
            </a:r>
            <a:r>
              <a:rPr lang="en-US" sz="2200" dirty="0">
                <a:solidFill>
                  <a:srgbClr val="CC0000"/>
                </a:solidFill>
                <a:latin typeface="Arial" pitchFamily="-84" charset="0"/>
              </a:rPr>
              <a:t>Higgs</a:t>
            </a:r>
            <a:r>
              <a:rPr lang="en-US" sz="2200" dirty="0">
                <a:solidFill>
                  <a:srgbClr val="0033CC"/>
                </a:solidFill>
                <a:latin typeface="Arial" pitchFamily="-84" charset="0"/>
              </a:rPr>
              <a:t> Particle at the LHC, after about 40 years </a:t>
            </a:r>
          </a:p>
          <a:p>
            <a:pPr>
              <a:buFont typeface="Symbol" pitchFamily="-84" charset="2"/>
              <a:buNone/>
            </a:pPr>
            <a:r>
              <a:rPr lang="en-US" sz="2200" dirty="0">
                <a:solidFill>
                  <a:srgbClr val="0033CC"/>
                </a:solidFill>
                <a:latin typeface="Arial" pitchFamily="-84" charset="0"/>
              </a:rPr>
              <a:t>of experimental searches to find it     </a:t>
            </a:r>
            <a:endParaRPr lang="en-US" sz="2200" dirty="0">
              <a:solidFill>
                <a:srgbClr val="CC0000"/>
              </a:solidFill>
              <a:latin typeface="Arial" pitchFamily="-84" charset="0"/>
            </a:endParaRPr>
          </a:p>
        </p:txBody>
      </p:sp>
      <p:sp>
        <p:nvSpPr>
          <p:cNvPr id="663570" name="Text Box 18"/>
          <p:cNvSpPr txBox="1">
            <a:spLocks noChangeArrowheads="1"/>
          </p:cNvSpPr>
          <p:nvPr/>
        </p:nvSpPr>
        <p:spPr bwMode="auto">
          <a:xfrm>
            <a:off x="1" y="5798403"/>
            <a:ext cx="9263824" cy="800219"/>
          </a:xfrm>
          <a:prstGeom prst="rect">
            <a:avLst/>
          </a:prstGeom>
          <a:solidFill>
            <a:srgbClr val="CCFFFF"/>
          </a:solidFill>
          <a:ln w="476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300" dirty="0">
                <a:solidFill>
                  <a:srgbClr val="FF0000"/>
                </a:solidFill>
              </a:rPr>
              <a:t>The Higgs particle was the last missing particle in the Standard Model</a:t>
            </a:r>
          </a:p>
          <a:p>
            <a:r>
              <a:rPr lang="en-US" sz="2300" dirty="0">
                <a:solidFill>
                  <a:srgbClr val="FF0000"/>
                </a:solidFill>
              </a:rPr>
              <a:t>and possibly our portal to physics Beyond the Standard Model</a:t>
            </a:r>
          </a:p>
        </p:txBody>
      </p:sp>
      <p:sp>
        <p:nvSpPr>
          <p:cNvPr id="663574" name="AutoShape 22"/>
          <p:cNvSpPr>
            <a:spLocks noChangeArrowheads="1"/>
          </p:cNvSpPr>
          <p:nvPr/>
        </p:nvSpPr>
        <p:spPr bwMode="auto">
          <a:xfrm>
            <a:off x="609600" y="3048001"/>
            <a:ext cx="619858" cy="333375"/>
          </a:xfrm>
          <a:prstGeom prst="rightArrow">
            <a:avLst>
              <a:gd name="adj1" fmla="val 50000"/>
              <a:gd name="adj2" fmla="val 50357"/>
            </a:avLst>
          </a:prstGeom>
          <a:solidFill>
            <a:srgbClr val="FF0000"/>
          </a:solidFill>
          <a:ln w="317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63575" name="AutoShape 23"/>
          <p:cNvSpPr>
            <a:spLocks noChangeArrowheads="1"/>
          </p:cNvSpPr>
          <p:nvPr/>
        </p:nvSpPr>
        <p:spPr bwMode="auto">
          <a:xfrm rot="10800000">
            <a:off x="2895601" y="3048001"/>
            <a:ext cx="619858" cy="333375"/>
          </a:xfrm>
          <a:prstGeom prst="rightArrow">
            <a:avLst>
              <a:gd name="adj1" fmla="val 50000"/>
              <a:gd name="adj2" fmla="val 50357"/>
            </a:avLst>
          </a:prstGeom>
          <a:solidFill>
            <a:srgbClr val="FF0000"/>
          </a:solidFill>
          <a:ln w="317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63577" name="Text Box 25"/>
          <p:cNvSpPr txBox="1">
            <a:spLocks noChangeArrowheads="1"/>
          </p:cNvSpPr>
          <p:nvPr/>
        </p:nvSpPr>
        <p:spPr bwMode="auto">
          <a:xfrm>
            <a:off x="76200" y="3448051"/>
            <a:ext cx="1221032" cy="523220"/>
          </a:xfrm>
          <a:prstGeom prst="rect">
            <a:avLst/>
          </a:prstGeom>
          <a:noFill/>
          <a:ln w="476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 dirty="0"/>
              <a:t>proton</a:t>
            </a:r>
          </a:p>
        </p:txBody>
      </p:sp>
      <p:sp>
        <p:nvSpPr>
          <p:cNvPr id="663578" name="Text Box 26"/>
          <p:cNvSpPr txBox="1">
            <a:spLocks noChangeArrowheads="1"/>
          </p:cNvSpPr>
          <p:nvPr/>
        </p:nvSpPr>
        <p:spPr bwMode="auto">
          <a:xfrm>
            <a:off x="2743200" y="3429001"/>
            <a:ext cx="1221032" cy="523220"/>
          </a:xfrm>
          <a:prstGeom prst="rect">
            <a:avLst/>
          </a:prstGeom>
          <a:noFill/>
          <a:ln w="476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 dirty="0"/>
              <a:t>proton</a:t>
            </a:r>
          </a:p>
        </p:txBody>
      </p:sp>
      <p:pic>
        <p:nvPicPr>
          <p:cNvPr id="663580" name="Picture 28" descr="Picture 115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1600200"/>
            <a:ext cx="1453662" cy="3556000"/>
          </a:xfrm>
          <a:prstGeom prst="rect">
            <a:avLst/>
          </a:prstGeom>
          <a:noFill/>
        </p:spPr>
      </p:pic>
      <p:sp>
        <p:nvSpPr>
          <p:cNvPr id="17" name="Titre 1"/>
          <p:cNvSpPr>
            <a:spLocks noGrp="1"/>
          </p:cNvSpPr>
          <p:nvPr>
            <p:ph type="title"/>
          </p:nvPr>
        </p:nvSpPr>
        <p:spPr>
          <a:xfrm>
            <a:off x="0" y="-152400"/>
            <a:ext cx="9144000" cy="904875"/>
          </a:xfrm>
        </p:spPr>
        <p:txBody>
          <a:bodyPr/>
          <a:lstStyle/>
          <a:p>
            <a:r>
              <a:rPr lang="en-GB" dirty="0"/>
              <a:t>2012: A Milestone in Particle Physics</a:t>
            </a:r>
          </a:p>
        </p:txBody>
      </p:sp>
      <p:pic>
        <p:nvPicPr>
          <p:cNvPr id="13" name="Image 12" descr="Screen Shot 2013-05-25 at 5.46.03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91000" y="2971800"/>
            <a:ext cx="3352800" cy="2743200"/>
          </a:xfrm>
          <a:prstGeom prst="rect">
            <a:avLst/>
          </a:prstGeom>
        </p:spPr>
      </p:pic>
      <p:sp>
        <p:nvSpPr>
          <p:cNvPr id="15" name="Ellipse 14"/>
          <p:cNvSpPr/>
          <p:nvPr/>
        </p:nvSpPr>
        <p:spPr bwMode="auto">
          <a:xfrm>
            <a:off x="5791200" y="4191000"/>
            <a:ext cx="609600" cy="1143000"/>
          </a:xfrm>
          <a:prstGeom prst="ellipse">
            <a:avLst/>
          </a:prstGeom>
          <a:noFill/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pic>
        <p:nvPicPr>
          <p:cNvPr id="16" name="Picture 6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772400" y="2874962"/>
            <a:ext cx="1239837" cy="123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ZoneTexte 19"/>
          <p:cNvSpPr txBox="1"/>
          <p:nvPr/>
        </p:nvSpPr>
        <p:spPr>
          <a:xfrm>
            <a:off x="8018285" y="4191000"/>
            <a:ext cx="744715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2013</a:t>
            </a:r>
          </a:p>
        </p:txBody>
      </p:sp>
      <p:pic>
        <p:nvPicPr>
          <p:cNvPr id="21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147240" y="1600200"/>
            <a:ext cx="148216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152400"/>
            <a:ext cx="9144000" cy="904875"/>
          </a:xfrm>
        </p:spPr>
        <p:txBody>
          <a:bodyPr/>
          <a:lstStyle/>
          <a:p>
            <a:r>
              <a:rPr lang="en-GB" sz="3400" dirty="0"/>
              <a:t>A Higgs Particle Candidate…</a:t>
            </a:r>
          </a:p>
        </p:txBody>
      </p:sp>
      <p:pic>
        <p:nvPicPr>
          <p:cNvPr id="6" name="Large Hadron Collider collisions from CERN 0s - 10.6s (YKtPqh-P8lo).mp4">
            <a:hlinkClick r:id="" action="ppaction://media"/>
            <a:extLst>
              <a:ext uri="{FF2B5EF4-FFF2-40B4-BE49-F238E27FC236}">
                <a16:creationId xmlns:a16="http://schemas.microsoft.com/office/drawing/2014/main" id="{4EE4408B-5763-9749-9F54-004DEA77F93A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31453" y="1340769"/>
            <a:ext cx="8783947" cy="4940970"/>
          </a:xfrm>
        </p:spPr>
      </p:pic>
    </p:spTree>
    <p:extLst>
      <p:ext uri="{BB962C8B-B14F-4D97-AF65-F5344CB8AC3E}">
        <p14:creationId xmlns:p14="http://schemas.microsoft.com/office/powerpoint/2010/main" val="3988006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61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-142875"/>
            <a:ext cx="7239000" cy="904875"/>
          </a:xfrm>
        </p:spPr>
        <p:txBody>
          <a:bodyPr/>
          <a:lstStyle/>
          <a:p>
            <a:r>
              <a:rPr lang="en-GB" dirty="0"/>
              <a:t>Higgs </a:t>
            </a:r>
            <a:r>
              <a:rPr lang="en-GB" dirty="0">
                <a:ea typeface="Arial" pitchFamily="-84" charset="0"/>
                <a:cs typeface="Arial" pitchFamily="-84" charset="0"/>
              </a:rPr>
              <a:t>→ ZZ and </a:t>
            </a:r>
            <a:r>
              <a:rPr lang="en-GB" dirty="0"/>
              <a:t> </a:t>
            </a:r>
            <a:r>
              <a:rPr lang="en-GB" dirty="0" err="1">
                <a:latin typeface="Georgia"/>
              </a:rPr>
              <a:t>γγ</a:t>
            </a:r>
            <a:r>
              <a:rPr lang="en-GB" dirty="0">
                <a:latin typeface="Georgia"/>
              </a:rPr>
              <a:t> </a:t>
            </a:r>
            <a:endParaRPr lang="en-GB" dirty="0"/>
          </a:p>
        </p:txBody>
      </p:sp>
      <p:pic>
        <p:nvPicPr>
          <p:cNvPr id="4" name="Espace réservé du contenu 3" descr="Screen Shot 2014-08-29 at 9.46.45 A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800" y="2052145"/>
            <a:ext cx="8534400" cy="4120055"/>
          </a:xfrm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24600" y="914315"/>
            <a:ext cx="1330569" cy="1143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76400" y="838200"/>
            <a:ext cx="1131184" cy="128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 4" descr="Screen Shot 2013-05-25 at 5.46.03 PM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4800" y="2133600"/>
            <a:ext cx="4749669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ZoneTexte 8"/>
          <p:cNvSpPr txBox="1"/>
          <p:nvPr/>
        </p:nvSpPr>
        <p:spPr>
          <a:xfrm>
            <a:off x="3352800" y="1447800"/>
            <a:ext cx="2459803" cy="40011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Discovery Channels!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5029200" y="2209800"/>
            <a:ext cx="914400" cy="381000"/>
          </a:xfrm>
          <a:prstGeom prst="rect">
            <a:avLst/>
          </a:prstGeom>
          <a:solidFill>
            <a:schemeClr val="accent3"/>
          </a:solidFill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HYSICS LETTERS B layout LHC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828800"/>
            <a:ext cx="3143250" cy="4191000"/>
          </a:xfrm>
          <a:prstGeom prst="rect">
            <a:avLst/>
          </a:prstGeom>
        </p:spPr>
      </p:pic>
      <p:sp>
        <p:nvSpPr>
          <p:cNvPr id="6" name="Titre 3"/>
          <p:cNvSpPr txBox="1">
            <a:spLocks/>
          </p:cNvSpPr>
          <p:nvPr/>
        </p:nvSpPr>
        <p:spPr bwMode="auto">
          <a:xfrm>
            <a:off x="914400" y="-7620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7" tIns="45704" rIns="91407" bIns="45704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4000" b="1" kern="0" dirty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Most Cited LHC Paper so far</a:t>
            </a:r>
            <a:r>
              <a:rPr kumimoji="0" lang="en-GB" sz="40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... 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1061863" y="981670"/>
            <a:ext cx="5004049" cy="553998"/>
          </a:xfrm>
          <a:prstGeom prst="rect">
            <a:avLst/>
          </a:prstGeom>
          <a:solidFill>
            <a:srgbClr val="FFFF00"/>
          </a:solidFill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   </a:t>
            </a:r>
            <a:r>
              <a:rPr lang="en-GB" sz="3000" dirty="0">
                <a:solidFill>
                  <a:srgbClr val="FF0000"/>
                </a:solidFill>
              </a:rPr>
              <a:t>The Higgs Discovery 2012!</a:t>
            </a:r>
          </a:p>
        </p:txBody>
      </p:sp>
      <p:pic>
        <p:nvPicPr>
          <p:cNvPr id="8" name="Image 7" descr="Screen Shot 2013-02-12 at 12.54.12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3888" y="1828800"/>
            <a:ext cx="3233251" cy="4133417"/>
          </a:xfrm>
          <a:prstGeom prst="rect">
            <a:avLst/>
          </a:prstGeom>
        </p:spPr>
      </p:pic>
      <p:pic>
        <p:nvPicPr>
          <p:cNvPr id="10" name="Image 9" descr="Screen Shot 2013-07-31 at 1.25.23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48264" y="4581128"/>
            <a:ext cx="2219890" cy="2209800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533400" y="5943600"/>
            <a:ext cx="2743200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1800" dirty="0"/>
              <a:t>Cited more than 12,000 times to date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EBBA94E-28CB-B24E-8724-7D77FAB6945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62762" y="1226170"/>
            <a:ext cx="2317750" cy="3282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794635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r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7239000" cy="904875"/>
          </a:xfrm>
        </p:spPr>
        <p:txBody>
          <a:bodyPr/>
          <a:lstStyle/>
          <a:p>
            <a:r>
              <a:rPr lang="en-GB" dirty="0">
                <a:latin typeface="Arial" pitchFamily="-84" charset="0"/>
                <a:ea typeface="ＭＳ Ｐゴシック" pitchFamily="-84" charset="-128"/>
                <a:cs typeface="ＭＳ Ｐゴシック" pitchFamily="-84" charset="-128"/>
              </a:rPr>
              <a:t>Tuesday 8 October 2013</a:t>
            </a:r>
          </a:p>
        </p:txBody>
      </p:sp>
      <p:pic>
        <p:nvPicPr>
          <p:cNvPr id="17411" name="Espace réservé du contenu 5" descr="31fad373ed6d9d213f0f6a70670045c3_MGzoom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838200"/>
            <a:ext cx="4144108" cy="2990850"/>
          </a:xfrm>
        </p:spPr>
      </p:pic>
      <p:sp>
        <p:nvSpPr>
          <p:cNvPr id="17412" name="Espace réservé de la date 3"/>
          <p:cNvSpPr>
            <a:spLocks noGrp="1"/>
          </p:cNvSpPr>
          <p:nvPr>
            <p:ph type="dt" sz="quarter" idx="4294967295"/>
          </p:nvPr>
        </p:nvSpPr>
        <p:spPr>
          <a:xfrm>
            <a:off x="70338" y="6543675"/>
            <a:ext cx="2760785" cy="247650"/>
          </a:xfrm>
          <a:prstGeom prst="rect">
            <a:avLst/>
          </a:prstGeom>
          <a:noFill/>
        </p:spPr>
        <p:txBody>
          <a:bodyPr/>
          <a:lstStyle/>
          <a:p>
            <a:r>
              <a:rPr lang="fr-CH">
                <a:latin typeface="Comic Sans MS" pitchFamily="-84" charset="0"/>
              </a:rPr>
              <a:t>	</a:t>
            </a:r>
            <a:endParaRPr lang="fr-FR">
              <a:latin typeface="Comic Sans MS" pitchFamily="-84" charset="0"/>
            </a:endParaRPr>
          </a:p>
        </p:txBody>
      </p:sp>
      <p:sp>
        <p:nvSpPr>
          <p:cNvPr id="17413" name="Espace réservé du numéro de diapositive 4"/>
          <p:cNvSpPr>
            <a:spLocks noGrp="1"/>
          </p:cNvSpPr>
          <p:nvPr>
            <p:ph type="sldNum" sz="quarter" idx="4294967295"/>
          </p:nvPr>
        </p:nvSpPr>
        <p:spPr>
          <a:xfrm>
            <a:off x="8141677" y="6524625"/>
            <a:ext cx="791308" cy="171450"/>
          </a:xfrm>
          <a:prstGeom prst="rect">
            <a:avLst/>
          </a:prstGeom>
          <a:noFill/>
        </p:spPr>
        <p:txBody>
          <a:bodyPr/>
          <a:lstStyle/>
          <a:p>
            <a:fld id="{A72C94B7-91DF-DA4E-AD38-E5466B4F6CBD}" type="slidenum">
              <a:rPr lang="fr-CH" smtClean="0">
                <a:latin typeface="Times New Roman" pitchFamily="-84" charset="0"/>
              </a:rPr>
              <a:pPr/>
              <a:t>26</a:t>
            </a:fld>
            <a:r>
              <a:rPr lang="fr-CH">
                <a:latin typeface="Times New Roman" pitchFamily="-84" charset="0"/>
              </a:rPr>
              <a:t> </a:t>
            </a:r>
            <a:endParaRPr lang="fr-FR">
              <a:latin typeface="Times New Roman" pitchFamily="-84" charset="0"/>
            </a:endParaRPr>
          </a:p>
        </p:txBody>
      </p:sp>
      <p:pic>
        <p:nvPicPr>
          <p:cNvPr id="17414" name="Image 6" descr="c5143cbac3c0ed06124e1a0b8705fb24_MGzoom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857626"/>
            <a:ext cx="4149969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Espace réservé du contenu 3" descr="Screen Shot 2013-10-02 at 8.09.52 AM.png"/>
          <p:cNvPicPr>
            <a:picLocks noGrp="1"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1889" y="4289426"/>
            <a:ext cx="4292111" cy="256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6" name="Image 9" descr="Screen Shot 2013-10-09 at 2.30.24 PM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60277" y="838200"/>
            <a:ext cx="1910862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7" name="Image 10" descr="Screen Shot 2013-10-09 at 2.30.31 PM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52492" y="838200"/>
            <a:ext cx="1840523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ZoneTexte 11"/>
          <p:cNvSpPr txBox="1"/>
          <p:nvPr/>
        </p:nvSpPr>
        <p:spPr>
          <a:xfrm>
            <a:off x="4572000" y="3276600"/>
            <a:ext cx="2052039" cy="400110"/>
          </a:xfrm>
          <a:prstGeom prst="rect">
            <a:avLst/>
          </a:prstGeom>
          <a:solidFill>
            <a:schemeClr val="accent3"/>
          </a:solidFill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GB">
                <a:latin typeface="Arial" pitchFamily="-84" charset="0"/>
              </a:rPr>
              <a:t>Francois Englert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7038243" y="3276600"/>
            <a:ext cx="1595935" cy="400110"/>
          </a:xfrm>
          <a:prstGeom prst="rect">
            <a:avLst/>
          </a:prstGeom>
          <a:solidFill>
            <a:schemeClr val="accent3"/>
          </a:solidFill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GB">
                <a:latin typeface="Arial" pitchFamily="-84" charset="0"/>
              </a:rPr>
              <a:t>Peter  Higgs</a:t>
            </a:r>
          </a:p>
        </p:txBody>
      </p:sp>
      <p:pic>
        <p:nvPicPr>
          <p:cNvPr id="17420" name="Image 13" descr="Screen Shot 2013-10-09 at 12.11.33 PM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657600" y="3810000"/>
            <a:ext cx="1547446" cy="174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ZoneTexte 13"/>
          <p:cNvSpPr txBox="1"/>
          <p:nvPr/>
        </p:nvSpPr>
        <p:spPr>
          <a:xfrm>
            <a:off x="5715000" y="3733800"/>
            <a:ext cx="2710147" cy="461665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FF0000"/>
                </a:solidFill>
              </a:rPr>
              <a:t>Congratulations!!!!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/>
        </p:nvSpPr>
        <p:spPr>
          <a:xfrm>
            <a:off x="304800" y="6019800"/>
            <a:ext cx="8539066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SM-like behaviour for most properties, but continue to look for anomalies,</a:t>
            </a:r>
          </a:p>
          <a:p>
            <a:r>
              <a:rPr lang="en-GB" dirty="0">
                <a:solidFill>
                  <a:srgbClr val="0000FF"/>
                </a:solidFill>
              </a:rPr>
              <a:t>i.e. unexpected decay modes or couplings, multi-Higgs production…</a:t>
            </a:r>
          </a:p>
          <a:p>
            <a:endParaRPr lang="en-GB" dirty="0"/>
          </a:p>
        </p:txBody>
      </p:sp>
      <p:sp>
        <p:nvSpPr>
          <p:cNvPr id="9" name="ZoneTexte 8"/>
          <p:cNvSpPr txBox="1"/>
          <p:nvPr/>
        </p:nvSpPr>
        <p:spPr>
          <a:xfrm>
            <a:off x="381000" y="1183957"/>
            <a:ext cx="8533306" cy="492443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600" dirty="0">
                <a:solidFill>
                  <a:srgbClr val="0000FF"/>
                </a:solidFill>
              </a:rPr>
              <a:t>We know already a lot on this Brand New Higgs Particle!!</a:t>
            </a:r>
          </a:p>
        </p:txBody>
      </p:sp>
      <p:pic>
        <p:nvPicPr>
          <p:cNvPr id="15" name="Image 14" descr="Screen Shot 2014-04-14 at 10.18.40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3188" y="2209800"/>
            <a:ext cx="2360812" cy="2362200"/>
          </a:xfrm>
          <a:prstGeom prst="rect">
            <a:avLst/>
          </a:prstGeom>
        </p:spPr>
      </p:pic>
      <p:pic>
        <p:nvPicPr>
          <p:cNvPr id="16" name="Image 15" descr="Screen Shot 2014-04-14 at 10.18.06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1891" y="4343400"/>
            <a:ext cx="2032109" cy="262207"/>
          </a:xfrm>
          <a:prstGeom prst="rect">
            <a:avLst/>
          </a:prstGeom>
        </p:spPr>
      </p:pic>
      <p:sp>
        <p:nvSpPr>
          <p:cNvPr id="17" name="ZoneTexte 16"/>
          <p:cNvSpPr txBox="1"/>
          <p:nvPr/>
        </p:nvSpPr>
        <p:spPr>
          <a:xfrm>
            <a:off x="0" y="4800600"/>
            <a:ext cx="2667000" cy="954107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Mass =  CMS+ATLAS </a:t>
            </a:r>
          </a:p>
          <a:p>
            <a:r>
              <a:rPr lang="en-GB" sz="1800" dirty="0">
                <a:solidFill>
                  <a:srgbClr val="FF0000"/>
                </a:solidFill>
              </a:rPr>
              <a:t>125.09 ±0.21(stat)</a:t>
            </a:r>
          </a:p>
          <a:p>
            <a:r>
              <a:rPr lang="en-GB" sz="1800" dirty="0">
                <a:solidFill>
                  <a:srgbClr val="FF0000"/>
                </a:solidFill>
              </a:rPr>
              <a:t>          ±0.11(syst) </a:t>
            </a:r>
            <a:r>
              <a:rPr lang="en-GB" sz="1800" dirty="0" err="1">
                <a:solidFill>
                  <a:srgbClr val="FF0000"/>
                </a:solidFill>
              </a:rPr>
              <a:t>GeV</a:t>
            </a:r>
            <a:r>
              <a:rPr lang="en-GB" sz="1800" dirty="0">
                <a:solidFill>
                  <a:srgbClr val="FF0000"/>
                </a:solidFill>
              </a:rPr>
              <a:t>  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2971800" y="4775537"/>
            <a:ext cx="1377400" cy="1015663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Width </a:t>
            </a:r>
          </a:p>
          <a:p>
            <a:r>
              <a:rPr lang="en-GB" dirty="0">
                <a:solidFill>
                  <a:srgbClr val="FF0000"/>
                </a:solidFill>
              </a:rPr>
              <a:t> &lt; 24 </a:t>
            </a:r>
            <a:r>
              <a:rPr lang="en-GB" dirty="0" err="1">
                <a:solidFill>
                  <a:srgbClr val="FF0000"/>
                </a:solidFill>
              </a:rPr>
              <a:t>MeV</a:t>
            </a:r>
            <a:r>
              <a:rPr lang="en-GB" dirty="0">
                <a:solidFill>
                  <a:srgbClr val="FF0000"/>
                </a:solidFill>
              </a:rPr>
              <a:t> </a:t>
            </a:r>
          </a:p>
          <a:p>
            <a:r>
              <a:rPr lang="en-GB" dirty="0">
                <a:solidFill>
                  <a:srgbClr val="FF0000"/>
                </a:solidFill>
              </a:rPr>
              <a:t>(95%CL)</a:t>
            </a:r>
          </a:p>
          <a:p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4876800" y="4800600"/>
            <a:ext cx="2113592" cy="1015663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Couplings are </a:t>
            </a:r>
          </a:p>
          <a:p>
            <a:r>
              <a:rPr lang="en-GB" dirty="0">
                <a:solidFill>
                  <a:srgbClr val="FF0000"/>
                </a:solidFill>
              </a:rPr>
              <a:t>within ~10-20%</a:t>
            </a:r>
          </a:p>
          <a:p>
            <a:r>
              <a:rPr lang="en-GB" dirty="0">
                <a:solidFill>
                  <a:srgbClr val="FF0000"/>
                </a:solidFill>
              </a:rPr>
              <a:t>of the SM values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7157834" y="4800600"/>
            <a:ext cx="1826992" cy="1015663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Spin =</a:t>
            </a:r>
          </a:p>
          <a:p>
            <a:r>
              <a:rPr lang="en-GB" dirty="0">
                <a:solidFill>
                  <a:srgbClr val="FF0000"/>
                </a:solidFill>
              </a:rPr>
              <a:t>0</a:t>
            </a:r>
            <a:r>
              <a:rPr lang="en-GB" baseline="30000" dirty="0">
                <a:solidFill>
                  <a:srgbClr val="FF0000"/>
                </a:solidFill>
              </a:rPr>
              <a:t>+(+)</a:t>
            </a:r>
            <a:r>
              <a:rPr lang="en-GB" dirty="0">
                <a:solidFill>
                  <a:srgbClr val="FF0000"/>
                </a:solidFill>
              </a:rPr>
              <a:t> preferred</a:t>
            </a:r>
          </a:p>
          <a:p>
            <a:r>
              <a:rPr lang="en-GB" dirty="0">
                <a:solidFill>
                  <a:srgbClr val="FF0000"/>
                </a:solidFill>
              </a:rPr>
              <a:t>over 0</a:t>
            </a:r>
            <a:r>
              <a:rPr lang="en-GB" baseline="30000" dirty="0">
                <a:solidFill>
                  <a:srgbClr val="FF0000"/>
                </a:solidFill>
              </a:rPr>
              <a:t>-</a:t>
            </a:r>
            <a:r>
              <a:rPr lang="en-GB" dirty="0">
                <a:solidFill>
                  <a:srgbClr val="FF0000"/>
                </a:solidFill>
              </a:rPr>
              <a:t>,1,2</a:t>
            </a:r>
          </a:p>
        </p:txBody>
      </p:sp>
      <p:pic>
        <p:nvPicPr>
          <p:cNvPr id="21" name="Image 20" descr="Screen Shot 2014-07-06 at 10.50.34 A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2209800"/>
            <a:ext cx="2309870" cy="2362200"/>
          </a:xfrm>
          <a:prstGeom prst="rect">
            <a:avLst/>
          </a:prstGeom>
        </p:spPr>
      </p:pic>
      <p:pic>
        <p:nvPicPr>
          <p:cNvPr id="22" name="Image 21" descr="Screen Shot 2014-07-06 at 10.52.49 A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62200" y="2209800"/>
            <a:ext cx="2251910" cy="2362200"/>
          </a:xfrm>
          <a:prstGeom prst="rect">
            <a:avLst/>
          </a:prstGeom>
        </p:spPr>
      </p:pic>
      <p:sp>
        <p:nvSpPr>
          <p:cNvPr id="23" name="Titre 1"/>
          <p:cNvSpPr txBox="1">
            <a:spLocks/>
          </p:cNvSpPr>
          <p:nvPr/>
        </p:nvSpPr>
        <p:spPr bwMode="auto">
          <a:xfrm>
            <a:off x="914400" y="0"/>
            <a:ext cx="7244862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itchFamily="4" charset="0"/>
                <a:ea typeface="ＭＳ Ｐゴシック" pitchFamily="4" charset="-128"/>
                <a:cs typeface="ＭＳ Ｐゴシック" pitchFamily="4" charset="-128"/>
              </a:rPr>
              <a:t>Brief Higgs</a:t>
            </a:r>
            <a:r>
              <a:rPr kumimoji="0" lang="en-GB" sz="4000" b="1" i="0" u="none" strike="noStrike" kern="0" cap="none" spc="0" normalizeH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itchFamily="4" charset="0"/>
                <a:ea typeface="ＭＳ Ｐゴシック" pitchFamily="4" charset="-128"/>
                <a:cs typeface="ＭＳ Ｐゴシック" pitchFamily="4" charset="-128"/>
              </a:rPr>
              <a:t> Summary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4" charset="0"/>
              <a:ea typeface="ＭＳ Ｐゴシック" pitchFamily="4" charset="-128"/>
              <a:cs typeface="ＭＳ Ｐゴシック" pitchFamily="4" charset="-128"/>
            </a:endParaRPr>
          </a:p>
        </p:txBody>
      </p:sp>
      <p:pic>
        <p:nvPicPr>
          <p:cNvPr id="24" name="Image 23" descr="Screen Shot 2015-04-25 at 16.08.29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2209800"/>
            <a:ext cx="2362200" cy="2362200"/>
          </a:xfrm>
          <a:prstGeom prst="rect">
            <a:avLst/>
          </a:prstGeom>
        </p:spPr>
      </p:pic>
      <p:pic>
        <p:nvPicPr>
          <p:cNvPr id="14" name="Image 13" descr="Screen Shot 2015-09-01 at 15.25.16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72000" y="2286000"/>
            <a:ext cx="2278145" cy="2209800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2"/>
          <p:cNvSpPr>
            <a:spLocks noGrp="1"/>
          </p:cNvSpPr>
          <p:nvPr>
            <p:ph type="title"/>
          </p:nvPr>
        </p:nvSpPr>
        <p:spPr>
          <a:xfrm>
            <a:off x="0" y="-76200"/>
            <a:ext cx="9296400" cy="914400"/>
          </a:xfrm>
        </p:spPr>
        <p:txBody>
          <a:bodyPr>
            <a:normAutofit/>
          </a:bodyPr>
          <a:lstStyle/>
          <a:p>
            <a:r>
              <a:rPr lang="en-GB" dirty="0">
                <a:effectLst/>
              </a:rPr>
              <a:t>The Future: Studying the Higgs…   </a:t>
            </a:r>
          </a:p>
        </p:txBody>
      </p:sp>
      <p:pic>
        <p:nvPicPr>
          <p:cNvPr id="7" name="Espace réservé du contenu 3" descr="Screen Shot 2013-08-21 at 11.26.08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52400" y="990599"/>
            <a:ext cx="5717990" cy="3276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Image 3" descr="Screen shot 2011-10-03 at 1.43.58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1600" y="3937316"/>
            <a:ext cx="4267200" cy="286250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1" y="4648200"/>
            <a:ext cx="5257800" cy="2000548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FF0000"/>
                </a:solidFill>
              </a:rPr>
              <a:t>Many questions are still unanswered:</a:t>
            </a:r>
          </a:p>
          <a:p>
            <a:r>
              <a:rPr lang="en-GB" dirty="0" err="1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>
                <a:solidFill>
                  <a:srgbClr val="0000FF"/>
                </a:solidFill>
              </a:rPr>
              <a:t>What</a:t>
            </a:r>
            <a:r>
              <a:rPr lang="en-GB" dirty="0">
                <a:solidFill>
                  <a:srgbClr val="0000FF"/>
                </a:solidFill>
              </a:rPr>
              <a:t> explain a </a:t>
            </a:r>
            <a:r>
              <a:rPr lang="en-GB" dirty="0">
                <a:solidFill>
                  <a:srgbClr val="FF0000"/>
                </a:solidFill>
              </a:rPr>
              <a:t>Higgs  mass ~ 125 </a:t>
            </a:r>
            <a:r>
              <a:rPr lang="en-GB" dirty="0" err="1">
                <a:solidFill>
                  <a:srgbClr val="FF0000"/>
                </a:solidFill>
              </a:rPr>
              <a:t>GeV</a:t>
            </a:r>
            <a:r>
              <a:rPr lang="en-GB" dirty="0">
                <a:solidFill>
                  <a:srgbClr val="FF0000"/>
                </a:solidFill>
              </a:rPr>
              <a:t>? </a:t>
            </a:r>
            <a:endParaRPr lang="en-GB" dirty="0">
              <a:solidFill>
                <a:srgbClr val="0000FF"/>
              </a:solidFill>
            </a:endParaRPr>
          </a:p>
          <a:p>
            <a:r>
              <a:rPr lang="en-GB" dirty="0" err="1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>
                <a:solidFill>
                  <a:srgbClr val="0000FF"/>
                </a:solidFill>
              </a:rPr>
              <a:t>What</a:t>
            </a:r>
            <a:r>
              <a:rPr lang="en-GB" dirty="0">
                <a:solidFill>
                  <a:srgbClr val="0000FF"/>
                </a:solidFill>
              </a:rPr>
              <a:t> explains the </a:t>
            </a:r>
            <a:r>
              <a:rPr lang="en-GB" dirty="0">
                <a:solidFill>
                  <a:srgbClr val="FF0000"/>
                </a:solidFill>
              </a:rPr>
              <a:t>particle mass pattern?</a:t>
            </a:r>
            <a:endParaRPr lang="en-GB" dirty="0">
              <a:solidFill>
                <a:srgbClr val="0000FF"/>
              </a:solidFill>
            </a:endParaRPr>
          </a:p>
          <a:p>
            <a:r>
              <a:rPr lang="en-GB" dirty="0" err="1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>
                <a:solidFill>
                  <a:srgbClr val="0000FF"/>
                </a:solidFill>
              </a:rPr>
              <a:t>Connection</a:t>
            </a:r>
            <a:r>
              <a:rPr lang="en-GB" dirty="0">
                <a:solidFill>
                  <a:srgbClr val="0000FF"/>
                </a:solidFill>
              </a:rPr>
              <a:t> with </a:t>
            </a:r>
            <a:r>
              <a:rPr lang="en-GB" dirty="0">
                <a:solidFill>
                  <a:srgbClr val="FF0000"/>
                </a:solidFill>
              </a:rPr>
              <a:t>Dark Matter? </a:t>
            </a:r>
            <a:endParaRPr lang="en-GB" dirty="0">
              <a:solidFill>
                <a:srgbClr val="0000FF"/>
              </a:solidFill>
            </a:endParaRPr>
          </a:p>
          <a:p>
            <a:r>
              <a:rPr lang="en-GB" dirty="0" err="1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>
                <a:solidFill>
                  <a:srgbClr val="0000FF"/>
                </a:solidFill>
              </a:rPr>
              <a:t>Where</a:t>
            </a:r>
            <a:r>
              <a:rPr lang="en-GB" dirty="0">
                <a:solidFill>
                  <a:srgbClr val="0000FF"/>
                </a:solidFill>
              </a:rPr>
              <a:t> is the </a:t>
            </a:r>
            <a:r>
              <a:rPr lang="en-GB" dirty="0">
                <a:solidFill>
                  <a:srgbClr val="FF0000"/>
                </a:solidFill>
              </a:rPr>
              <a:t>antimatter </a:t>
            </a:r>
            <a:r>
              <a:rPr lang="en-GB" dirty="0">
                <a:solidFill>
                  <a:srgbClr val="0000FF"/>
                </a:solidFill>
              </a:rPr>
              <a:t>in the Universe?</a:t>
            </a:r>
          </a:p>
          <a:p>
            <a:r>
              <a:rPr lang="en-GB" dirty="0" err="1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…</a:t>
            </a:r>
            <a:r>
              <a:rPr lang="en-GB" dirty="0">
                <a:solidFill>
                  <a:srgbClr val="0000FF"/>
                </a:solidFill>
              </a:rPr>
              <a:t> </a:t>
            </a:r>
          </a:p>
          <a:p>
            <a:endParaRPr lang="en-GB" dirty="0"/>
          </a:p>
        </p:txBody>
      </p:sp>
      <p:sp>
        <p:nvSpPr>
          <p:cNvPr id="9" name="ZoneTexte 8"/>
          <p:cNvSpPr txBox="1"/>
          <p:nvPr/>
        </p:nvSpPr>
        <p:spPr>
          <a:xfrm>
            <a:off x="5486400" y="2133600"/>
            <a:ext cx="3614429" cy="144655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2200" dirty="0" err="1">
                <a:solidFill>
                  <a:srgbClr val="FF0000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sz="2200" dirty="0" err="1">
                <a:solidFill>
                  <a:srgbClr val="FF0000"/>
                </a:solidFill>
              </a:rPr>
              <a:t>More</a:t>
            </a:r>
            <a:r>
              <a:rPr lang="en-GB" sz="2200" dirty="0">
                <a:solidFill>
                  <a:srgbClr val="FF0000"/>
                </a:solidFill>
              </a:rPr>
              <a:t> LHC Data 2015-2023</a:t>
            </a:r>
          </a:p>
          <a:p>
            <a:r>
              <a:rPr lang="en-GB" sz="2200" dirty="0">
                <a:solidFill>
                  <a:srgbClr val="FF0000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sz="2200" dirty="0">
                <a:solidFill>
                  <a:srgbClr val="FF0000"/>
                </a:solidFill>
              </a:rPr>
              <a:t>LHC upgrade !  2026-2036   </a:t>
            </a:r>
          </a:p>
          <a:p>
            <a:r>
              <a:rPr lang="en-GB" sz="2200" dirty="0" err="1">
                <a:solidFill>
                  <a:srgbClr val="FF0000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sz="2200" dirty="0" err="1">
                <a:solidFill>
                  <a:srgbClr val="FF0000"/>
                </a:solidFill>
              </a:rPr>
              <a:t>Experiment</a:t>
            </a:r>
            <a:r>
              <a:rPr lang="en-GB" sz="2200" dirty="0">
                <a:solidFill>
                  <a:srgbClr val="FF0000"/>
                </a:solidFill>
              </a:rPr>
              <a:t> upgrades!!  </a:t>
            </a:r>
          </a:p>
          <a:p>
            <a:r>
              <a:rPr lang="en-GB" sz="2200" dirty="0" err="1">
                <a:solidFill>
                  <a:srgbClr val="FF0000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sz="2200" dirty="0" err="1">
                <a:solidFill>
                  <a:srgbClr val="FF0000"/>
                </a:solidFill>
              </a:rPr>
              <a:t>(Other</a:t>
            </a:r>
            <a:r>
              <a:rPr lang="en-GB" sz="2200" dirty="0">
                <a:solidFill>
                  <a:srgbClr val="FF0000"/>
                </a:solidFill>
              </a:rPr>
              <a:t>/new machines?)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2" descr="StarryNigh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762000" y="0"/>
            <a:ext cx="1013753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536331" y="228600"/>
            <a:ext cx="5715000" cy="3733800"/>
            <a:chOff x="288" y="288"/>
            <a:chExt cx="3600" cy="2352"/>
          </a:xfrm>
        </p:grpSpPr>
        <p:sp>
          <p:nvSpPr>
            <p:cNvPr id="24582" name="AutoShape 4"/>
            <p:cNvSpPr>
              <a:spLocks noChangeArrowheads="1"/>
            </p:cNvSpPr>
            <p:nvPr/>
          </p:nvSpPr>
          <p:spPr bwMode="auto">
            <a:xfrm>
              <a:off x="288" y="288"/>
              <a:ext cx="3600" cy="2352"/>
            </a:xfrm>
            <a:prstGeom prst="cloudCallout">
              <a:avLst>
                <a:gd name="adj1" fmla="val 59389"/>
                <a:gd name="adj2" fmla="val 32653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/>
              <a:endParaRPr lang="en-US" sz="18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24583" name="Text Box 5"/>
            <p:cNvSpPr txBox="1">
              <a:spLocks noChangeArrowheads="1"/>
            </p:cNvSpPr>
            <p:nvPr/>
          </p:nvSpPr>
          <p:spPr bwMode="auto">
            <a:xfrm>
              <a:off x="478" y="960"/>
              <a:ext cx="3247" cy="8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2800" dirty="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What is the world made of?</a:t>
              </a:r>
            </a:p>
            <a:p>
              <a:pPr algn="ctr" eaLnBrk="0" hangingPunct="0"/>
              <a:r>
                <a:rPr lang="en-US" sz="2800" dirty="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What holds the world together?</a:t>
              </a:r>
            </a:p>
            <a:p>
              <a:pPr algn="ctr" eaLnBrk="0" hangingPunct="0"/>
              <a:r>
                <a:rPr lang="en-US" sz="2800" dirty="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Where did we come from?</a:t>
              </a: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86061437-D12F-BD42-BC06-F1A3C57C80A7}"/>
              </a:ext>
            </a:extLst>
          </p:cNvPr>
          <p:cNvSpPr txBox="1"/>
          <p:nvPr/>
        </p:nvSpPr>
        <p:spPr>
          <a:xfrm>
            <a:off x="357699" y="5827911"/>
            <a:ext cx="8030725" cy="76944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FF0000"/>
                </a:solidFill>
              </a:rPr>
              <a:t>CERN is the largest research laboratory that provides the tools </a:t>
            </a:r>
          </a:p>
          <a:p>
            <a:r>
              <a:rPr lang="en-US" sz="2200" dirty="0">
                <a:solidFill>
                  <a:srgbClr val="FF0000"/>
                </a:solidFill>
              </a:rPr>
              <a:t>for conducting these studies: </a:t>
            </a:r>
            <a:r>
              <a:rPr lang="en-US" sz="2200" dirty="0">
                <a:solidFill>
                  <a:srgbClr val="0000FF"/>
                </a:solidFill>
              </a:rPr>
              <a:t>Particle Accelerators</a:t>
            </a:r>
          </a:p>
        </p:txBody>
      </p:sp>
    </p:spTree>
  </p:cSld>
  <p:clrMapOvr>
    <a:masterClrMapping/>
  </p:clrMapOvr>
  <p:transition advTm="3475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-152400"/>
            <a:ext cx="7239000" cy="904875"/>
          </a:xfrm>
        </p:spPr>
        <p:txBody>
          <a:bodyPr/>
          <a:lstStyle/>
          <a:p>
            <a:r>
              <a:rPr lang="en-GB" dirty="0"/>
              <a:t>Next LHC </a:t>
            </a:r>
            <a:r>
              <a:rPr lang="en-GB" dirty="0" err="1"/>
              <a:t>PhysicsTargets</a:t>
            </a:r>
            <a:endParaRPr lang="en-GB" dirty="0"/>
          </a:p>
        </p:txBody>
      </p:sp>
      <p:graphicFrame>
        <p:nvGraphicFramePr>
          <p:cNvPr id="242690" name="Object 2"/>
          <p:cNvGraphicFramePr>
            <a:graphicFrameLocks noChangeAspect="1"/>
          </p:cNvGraphicFramePr>
          <p:nvPr/>
        </p:nvGraphicFramePr>
        <p:xfrm>
          <a:off x="304800" y="990600"/>
          <a:ext cx="2590800" cy="27178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8023" name="CorelPhotoPaint.Image.10" r:id="rId3" imgW="3200000" imgH="3098413" progId="">
                  <p:embed/>
                </p:oleObj>
              </mc:Choice>
              <mc:Fallback>
                <p:oleObj name="CorelPhotoPaint.Image.10" r:id="rId3" imgW="3200000" imgH="3098413" progId="">
                  <p:embed/>
                  <p:pic>
                    <p:nvPicPr>
                      <p:cNvPr id="24269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990600"/>
                        <a:ext cx="2590800" cy="271782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3" descr="ed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1000" y="3886200"/>
            <a:ext cx="2743200" cy="2572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3" descr="Picture 24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78599" y="3581400"/>
            <a:ext cx="2889201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867400" y="990600"/>
            <a:ext cx="32766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ZoneTexte 8"/>
          <p:cNvSpPr txBox="1"/>
          <p:nvPr/>
        </p:nvSpPr>
        <p:spPr>
          <a:xfrm>
            <a:off x="3048000" y="1066800"/>
            <a:ext cx="2002947" cy="1015663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Searching for </a:t>
            </a:r>
          </a:p>
          <a:p>
            <a:r>
              <a:rPr lang="en-GB" dirty="0" err="1">
                <a:solidFill>
                  <a:srgbClr val="FF0000"/>
                </a:solidFill>
              </a:rPr>
              <a:t>Supersymmetric</a:t>
            </a:r>
            <a:r>
              <a:rPr lang="en-GB" dirty="0"/>
              <a:t> </a:t>
            </a:r>
          </a:p>
          <a:p>
            <a:r>
              <a:rPr lang="en-GB" dirty="0"/>
              <a:t>Particles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4106123" y="2362200"/>
            <a:ext cx="1685077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Searching for </a:t>
            </a:r>
          </a:p>
          <a:p>
            <a:r>
              <a:rPr lang="en-GB" dirty="0">
                <a:solidFill>
                  <a:srgbClr val="FF0000"/>
                </a:solidFill>
              </a:rPr>
              <a:t>Dark Matter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3124200" y="3886200"/>
            <a:ext cx="2139954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Searching for </a:t>
            </a:r>
          </a:p>
          <a:p>
            <a:r>
              <a:rPr lang="en-GB" dirty="0">
                <a:solidFill>
                  <a:srgbClr val="FF0000"/>
                </a:solidFill>
              </a:rPr>
              <a:t>Extra Dimensions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4342953" y="5257800"/>
            <a:ext cx="2436886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Searching for Exotic</a:t>
            </a:r>
          </a:p>
          <a:p>
            <a:r>
              <a:rPr lang="en-GB" dirty="0">
                <a:solidFill>
                  <a:srgbClr val="FF0000"/>
                </a:solidFill>
              </a:rPr>
              <a:t>BSM Phenomena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5412290" y="6324600"/>
            <a:ext cx="3480190" cy="461665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FF0000"/>
                </a:solidFill>
              </a:rPr>
              <a:t>And many more topics…</a:t>
            </a:r>
          </a:p>
        </p:txBody>
      </p:sp>
    </p:spTree>
    <p:extLst>
      <p:ext uri="{BB962C8B-B14F-4D97-AF65-F5344CB8AC3E}">
        <p14:creationId xmlns:p14="http://schemas.microsoft.com/office/powerpoint/2010/main" val="150508123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2981325"/>
            <a:ext cx="8001000" cy="904875"/>
          </a:xfrm>
        </p:spPr>
        <p:txBody>
          <a:bodyPr/>
          <a:lstStyle/>
          <a:p>
            <a:r>
              <a:rPr lang="en-GB" sz="5000" dirty="0"/>
              <a:t>Dark Matter at the LHC?</a:t>
            </a:r>
            <a:br>
              <a:rPr lang="en-GB" sz="5000" dirty="0"/>
            </a:br>
            <a:br>
              <a:rPr lang="en-GB" sz="5000" dirty="0"/>
            </a:br>
            <a:r>
              <a:rPr lang="en-GB" sz="5000" dirty="0"/>
              <a:t>Are we </a:t>
            </a:r>
            <a:r>
              <a:rPr lang="en-GB" sz="5000" dirty="0" err="1"/>
              <a:t>Supersymmetric</a:t>
            </a:r>
            <a:r>
              <a:rPr lang="en-GB" sz="5000" dirty="0"/>
              <a:t>? </a:t>
            </a:r>
          </a:p>
        </p:txBody>
      </p:sp>
      <p:sp>
        <p:nvSpPr>
          <p:cNvPr id="3" name="Titre 2"/>
          <p:cNvSpPr txBox="1">
            <a:spLocks/>
          </p:cNvSpPr>
          <p:nvPr/>
        </p:nvSpPr>
        <p:spPr bwMode="auto">
          <a:xfrm>
            <a:off x="0" y="-76200"/>
            <a:ext cx="9296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7" tIns="45704" rIns="91407" bIns="45704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4000" b="1" kern="0" dirty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   Next Questions</a:t>
            </a:r>
            <a:r>
              <a:rPr kumimoji="0" lang="en-GB" sz="40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…   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9749A-2C7F-1B41-870B-5AED54A60183}" type="slidenum">
              <a:rPr lang="en-US"/>
              <a:pPr/>
              <a:t>31</a:t>
            </a:fld>
            <a:endParaRPr lang="en-US"/>
          </a:p>
        </p:txBody>
      </p:sp>
      <p:pic>
        <p:nvPicPr>
          <p:cNvPr id="13317" name="Picture 2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09550" y="0"/>
            <a:ext cx="94630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67400" y="4970463"/>
            <a:ext cx="3276600" cy="1887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10" descr="zwicky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5029200"/>
            <a:ext cx="2500548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0" name="Text Box 11"/>
          <p:cNvSpPr txBox="1">
            <a:spLocks noChangeArrowheads="1"/>
          </p:cNvSpPr>
          <p:nvPr/>
        </p:nvSpPr>
        <p:spPr bwMode="auto">
          <a:xfrm>
            <a:off x="990600" y="6507162"/>
            <a:ext cx="1595438" cy="274638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/>
              <a:t>F. Zwicky 1898-1974</a:t>
            </a: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457200" y="457200"/>
            <a:ext cx="6019800" cy="7620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3200" b="1" dirty="0"/>
              <a:t>Dark Matter in the Universe</a:t>
            </a:r>
          </a:p>
        </p:txBody>
      </p:sp>
      <p:sp>
        <p:nvSpPr>
          <p:cNvPr id="13322" name="Text Box 3"/>
          <p:cNvSpPr txBox="1">
            <a:spLocks noChangeArrowheads="1"/>
          </p:cNvSpPr>
          <p:nvPr/>
        </p:nvSpPr>
        <p:spPr bwMode="auto">
          <a:xfrm>
            <a:off x="457200" y="1298574"/>
            <a:ext cx="3048000" cy="16732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b="1" dirty="0">
                <a:ea typeface="ＭＳ Ｐゴシック" charset="-128"/>
                <a:cs typeface="ＭＳ Ｐゴシック" charset="-128"/>
              </a:rPr>
              <a:t>Astronomers found that most of the matter in the Universe must be invisible Dark Matter </a:t>
            </a:r>
          </a:p>
        </p:txBody>
      </p:sp>
      <p:sp>
        <p:nvSpPr>
          <p:cNvPr id="13323" name="Text Box 4"/>
          <p:cNvSpPr txBox="1">
            <a:spLocks noChangeArrowheads="1"/>
          </p:cNvSpPr>
          <p:nvPr/>
        </p:nvSpPr>
        <p:spPr bwMode="auto">
          <a:xfrm>
            <a:off x="3657601" y="4357688"/>
            <a:ext cx="5486400" cy="519112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ea typeface="ＭＳ Ｐゴシック" charset="-128"/>
                <a:cs typeface="ＭＳ Ｐゴシック" charset="-128"/>
              </a:rPr>
              <a:t>‘</a:t>
            </a:r>
            <a:r>
              <a:rPr lang="en-US" sz="2800" b="1" dirty="0" err="1">
                <a:solidFill>
                  <a:schemeClr val="bg1"/>
                </a:solidFill>
                <a:ea typeface="ＭＳ Ｐゴシック" charset="-128"/>
                <a:cs typeface="ＭＳ Ｐゴシック" charset="-128"/>
              </a:rPr>
              <a:t>Supersymmetric</a:t>
            </a:r>
            <a:r>
              <a:rPr lang="en-US" sz="2800" b="1" dirty="0">
                <a:solidFill>
                  <a:schemeClr val="bg1"/>
                </a:solidFill>
                <a:ea typeface="ＭＳ Ｐゴシック" charset="-128"/>
                <a:cs typeface="ＭＳ Ｐゴシック" charset="-128"/>
              </a:rPr>
              <a:t>’ particles ?</a:t>
            </a:r>
          </a:p>
        </p:txBody>
      </p:sp>
      <p:pic>
        <p:nvPicPr>
          <p:cNvPr id="13325" name="Picture 13" descr="rubin_001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95600" y="5029200"/>
            <a:ext cx="21336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3581400" y="6324600"/>
            <a:ext cx="1458913" cy="2762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dirty="0"/>
              <a:t>Vera Rubin ~ 1970</a:t>
            </a:r>
          </a:p>
        </p:txBody>
      </p:sp>
      <p:pic>
        <p:nvPicPr>
          <p:cNvPr id="13" name="Image 12" descr="Screen Shot 2014-01-29 at 12.24.04 PM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87045" y="1657725"/>
            <a:ext cx="3633155" cy="215227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21EAA-2036-1B4B-B1DB-D9F7831B99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9592" y="-140171"/>
            <a:ext cx="7239000" cy="904875"/>
          </a:xfrm>
        </p:spPr>
        <p:txBody>
          <a:bodyPr/>
          <a:lstStyle/>
          <a:p>
            <a:r>
              <a:rPr lang="en-CH" dirty="0"/>
              <a:t>The Dark World??</a:t>
            </a:r>
          </a:p>
        </p:txBody>
      </p:sp>
      <p:pic>
        <p:nvPicPr>
          <p:cNvPr id="8" name="Picture 7" descr="A picture containing light, tower&#10;&#10;Description automatically generated">
            <a:extLst>
              <a:ext uri="{FF2B5EF4-FFF2-40B4-BE49-F238E27FC236}">
                <a16:creationId xmlns:a16="http://schemas.microsoft.com/office/drawing/2014/main" id="{01109D4C-4B84-634B-BE31-6C3D9B24AA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2807692"/>
            <a:ext cx="3828724" cy="213347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0EC0FF6-AB31-0E4C-8E00-F7A5F25E7908}"/>
              </a:ext>
            </a:extLst>
          </p:cNvPr>
          <p:cNvSpPr txBox="1"/>
          <p:nvPr/>
        </p:nvSpPr>
        <p:spPr>
          <a:xfrm>
            <a:off x="5266419" y="2188895"/>
            <a:ext cx="3123099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2400" dirty="0"/>
              <a:t>O</a:t>
            </a:r>
            <a:r>
              <a:rPr lang="en-CH" sz="2400" dirty="0"/>
              <a:t>r even Dark People?</a:t>
            </a:r>
          </a:p>
        </p:txBody>
      </p:sp>
      <p:pic>
        <p:nvPicPr>
          <p:cNvPr id="11" name="Picture 10" descr="A picture containing shirt&#10;&#10;Description automatically generated">
            <a:extLst>
              <a:ext uri="{FF2B5EF4-FFF2-40B4-BE49-F238E27FC236}">
                <a16:creationId xmlns:a16="http://schemas.microsoft.com/office/drawing/2014/main" id="{32123EDA-CB39-F945-BB28-EF63EA020D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3276" y="2188895"/>
            <a:ext cx="2344894" cy="3168352"/>
          </a:xfrm>
          <a:prstGeom prst="rect">
            <a:avLst/>
          </a:prstGeom>
        </p:spPr>
      </p:pic>
      <p:pic>
        <p:nvPicPr>
          <p:cNvPr id="13" name="Picture 12" descr="A picture containing drawing&#10;&#10;Description automatically generated">
            <a:extLst>
              <a:ext uri="{FF2B5EF4-FFF2-40B4-BE49-F238E27FC236}">
                <a16:creationId xmlns:a16="http://schemas.microsoft.com/office/drawing/2014/main" id="{3BB2F100-2E91-5F49-8322-23D527FDAC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76256" y="5298"/>
            <a:ext cx="836114" cy="75940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1201A8F-0E4E-BF47-86AF-C7CF04647DE7}"/>
              </a:ext>
            </a:extLst>
          </p:cNvPr>
          <p:cNvSpPr txBox="1"/>
          <p:nvPr/>
        </p:nvSpPr>
        <p:spPr>
          <a:xfrm>
            <a:off x="1728735" y="1660738"/>
            <a:ext cx="1933030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CH" sz="2400" dirty="0"/>
              <a:t>Dark Forces?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140FE81-AACE-5A43-A55B-CF673EACE909}"/>
              </a:ext>
            </a:extLst>
          </p:cNvPr>
          <p:cNvSpPr txBox="1"/>
          <p:nvPr/>
        </p:nvSpPr>
        <p:spPr>
          <a:xfrm>
            <a:off x="611560" y="980728"/>
            <a:ext cx="5318379" cy="492443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CH" sz="2600" dirty="0">
                <a:solidFill>
                  <a:srgbClr val="0000FF"/>
                </a:solidFill>
              </a:rPr>
              <a:t>Does it mean that there are also….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3831F4E-C3F0-974E-A001-D5902379934A}"/>
              </a:ext>
            </a:extLst>
          </p:cNvPr>
          <p:cNvSpPr txBox="1"/>
          <p:nvPr/>
        </p:nvSpPr>
        <p:spPr>
          <a:xfrm>
            <a:off x="3131840" y="5437673"/>
            <a:ext cx="5721782" cy="1015663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rgbClr val="FF0000"/>
                </a:solidFill>
              </a:rPr>
              <a:t>No! </a:t>
            </a:r>
            <a:r>
              <a:rPr lang="en-CH" dirty="0">
                <a:solidFill>
                  <a:srgbClr val="0000FF"/>
                </a:solidFill>
              </a:rPr>
              <a:t>We assume some simple interactions</a:t>
            </a:r>
          </a:p>
          <a:p>
            <a:r>
              <a:rPr lang="en-GB" dirty="0">
                <a:solidFill>
                  <a:srgbClr val="0000FF"/>
                </a:solidFill>
              </a:rPr>
              <a:t>b</a:t>
            </a:r>
            <a:r>
              <a:rPr lang="en-CH" dirty="0">
                <a:solidFill>
                  <a:srgbClr val="0000FF"/>
                </a:solidFill>
              </a:rPr>
              <a:t>etween dark matter particles in their</a:t>
            </a:r>
          </a:p>
          <a:p>
            <a:r>
              <a:rPr lang="en-GB" dirty="0">
                <a:solidFill>
                  <a:srgbClr val="0000FF"/>
                </a:solidFill>
              </a:rPr>
              <a:t>e</a:t>
            </a:r>
            <a:r>
              <a:rPr lang="en-CH" dirty="0">
                <a:solidFill>
                  <a:srgbClr val="0000FF"/>
                </a:solidFill>
              </a:rPr>
              <a:t>nvironment, and a way to detect them</a:t>
            </a:r>
          </a:p>
        </p:txBody>
      </p:sp>
      <p:pic>
        <p:nvPicPr>
          <p:cNvPr id="18" name="Picture 17" descr="A picture containing drawing&#10;&#10;Description automatically generated">
            <a:extLst>
              <a:ext uri="{FF2B5EF4-FFF2-40B4-BE49-F238E27FC236}">
                <a16:creationId xmlns:a16="http://schemas.microsoft.com/office/drawing/2014/main" id="{17801A49-0D79-5047-B23C-5966C01D027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69710" y="5517232"/>
            <a:ext cx="950762" cy="889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757213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2" name="Text Box 2"/>
          <p:cNvSpPr txBox="1">
            <a:spLocks noChangeArrowheads="1"/>
          </p:cNvSpPr>
          <p:nvPr/>
        </p:nvSpPr>
        <p:spPr bwMode="auto">
          <a:xfrm>
            <a:off x="2945423" y="-30163"/>
            <a:ext cx="349627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>
                <a:solidFill>
                  <a:srgbClr val="FF3300"/>
                </a:solidFill>
                <a:ea typeface="ＭＳ Ｐゴシック" charset="-128"/>
                <a:cs typeface="ＭＳ Ｐゴシック" charset="-128"/>
              </a:rPr>
              <a:t>Beyond the Higgs Boson </a:t>
            </a:r>
          </a:p>
        </p:txBody>
      </p:sp>
      <p:pic>
        <p:nvPicPr>
          <p:cNvPr id="63493" name="Picture 3" descr="darkmatter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636369" cy="695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94" name="Rectangle 4"/>
          <p:cNvSpPr>
            <a:spLocks noChangeArrowheads="1"/>
          </p:cNvSpPr>
          <p:nvPr/>
        </p:nvSpPr>
        <p:spPr bwMode="auto">
          <a:xfrm>
            <a:off x="7025054" y="6553200"/>
            <a:ext cx="222368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>
                <a:solidFill>
                  <a:schemeClr val="bg1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Picture from Marusa Bradac</a:t>
            </a:r>
            <a:endParaRPr lang="en-US" sz="2400">
              <a:solidFill>
                <a:schemeClr val="tx1"/>
              </a:solidFill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3382277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99138" y="1676400"/>
            <a:ext cx="5275385" cy="237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97" name="Text Box 7"/>
          <p:cNvSpPr txBox="1">
            <a:spLocks noChangeArrowheads="1"/>
          </p:cNvSpPr>
          <p:nvPr/>
        </p:nvSpPr>
        <p:spPr bwMode="auto">
          <a:xfrm>
            <a:off x="0" y="304800"/>
            <a:ext cx="9292402" cy="646331"/>
          </a:xfrm>
          <a:prstGeom prst="rect">
            <a:avLst/>
          </a:prstGeom>
          <a:solidFill>
            <a:srgbClr val="FFFF66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600" dirty="0" err="1">
                <a:solidFill>
                  <a:srgbClr val="0000CC"/>
                </a:solidFill>
                <a:latin typeface="Arial" charset="0"/>
              </a:rPr>
              <a:t>Supersymmetry</a:t>
            </a:r>
            <a:r>
              <a:rPr lang="en-US" sz="3600" dirty="0">
                <a:solidFill>
                  <a:srgbClr val="0000CC"/>
                </a:solidFill>
                <a:latin typeface="Arial" charset="0"/>
              </a:rPr>
              <a:t>: a new symmetry in Nature? </a:t>
            </a:r>
          </a:p>
        </p:txBody>
      </p:sp>
      <p:pic>
        <p:nvPicPr>
          <p:cNvPr id="3382280" name="Picture 8" descr="x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2369" y="4191000"/>
            <a:ext cx="4079631" cy="328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2281" name="Text Box 9"/>
          <p:cNvSpPr txBox="1">
            <a:spLocks noChangeArrowheads="1"/>
          </p:cNvSpPr>
          <p:nvPr/>
        </p:nvSpPr>
        <p:spPr bwMode="auto">
          <a:xfrm>
            <a:off x="603738" y="6562726"/>
            <a:ext cx="3927014" cy="369332"/>
          </a:xfrm>
          <a:prstGeom prst="rect">
            <a:avLst/>
          </a:prstGeom>
          <a:solidFill>
            <a:srgbClr val="FFFF99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>
                <a:solidFill>
                  <a:srgbClr val="0000CC"/>
                </a:solidFill>
                <a:latin typeface="Arial" charset="0"/>
              </a:rPr>
              <a:t>SUSY particle production at the LHC</a:t>
            </a:r>
          </a:p>
        </p:txBody>
      </p:sp>
      <p:sp>
        <p:nvSpPr>
          <p:cNvPr id="3382282" name="Oval 10"/>
          <p:cNvSpPr>
            <a:spLocks noChangeArrowheads="1"/>
          </p:cNvSpPr>
          <p:nvPr/>
        </p:nvSpPr>
        <p:spPr bwMode="auto">
          <a:xfrm>
            <a:off x="2672861" y="4114800"/>
            <a:ext cx="422031" cy="457200"/>
          </a:xfrm>
          <a:prstGeom prst="ellips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82283" name="Oval 11"/>
          <p:cNvSpPr>
            <a:spLocks noChangeArrowheads="1"/>
          </p:cNvSpPr>
          <p:nvPr/>
        </p:nvSpPr>
        <p:spPr bwMode="auto">
          <a:xfrm>
            <a:off x="2672861" y="5181600"/>
            <a:ext cx="422031" cy="457200"/>
          </a:xfrm>
          <a:prstGeom prst="ellips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82284" name="Line 12"/>
          <p:cNvSpPr>
            <a:spLocks noChangeShapeType="1"/>
          </p:cNvSpPr>
          <p:nvPr/>
        </p:nvSpPr>
        <p:spPr bwMode="auto">
          <a:xfrm>
            <a:off x="3094892" y="4343400"/>
            <a:ext cx="2250831" cy="45720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82285" name="Line 13"/>
          <p:cNvSpPr>
            <a:spLocks noChangeShapeType="1"/>
          </p:cNvSpPr>
          <p:nvPr/>
        </p:nvSpPr>
        <p:spPr bwMode="auto">
          <a:xfrm flipV="1">
            <a:off x="3024554" y="4800600"/>
            <a:ext cx="2321169" cy="60960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82286" name="Text Box 14"/>
          <p:cNvSpPr txBox="1">
            <a:spLocks noChangeArrowheads="1"/>
          </p:cNvSpPr>
          <p:nvPr/>
        </p:nvSpPr>
        <p:spPr bwMode="auto">
          <a:xfrm>
            <a:off x="5064369" y="4337051"/>
            <a:ext cx="4161741" cy="707886"/>
          </a:xfrm>
          <a:prstGeom prst="rect">
            <a:avLst/>
          </a:prstGeom>
          <a:solidFill>
            <a:srgbClr val="FFFF99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CC"/>
                </a:solidFill>
                <a:latin typeface="Arial" charset="0"/>
              </a:rPr>
              <a:t>Candidate particles for Dark Matter</a:t>
            </a:r>
          </a:p>
          <a:p>
            <a:r>
              <a:rPr lang="en-US">
                <a:solidFill>
                  <a:srgbClr val="CC0000"/>
                </a:solidFill>
                <a:latin typeface="Arial" charset="0"/>
                <a:sym typeface="Symbol" charset="2"/>
              </a:rPr>
              <a:t> Produce Dark Matter in the lab</a:t>
            </a:r>
          </a:p>
        </p:txBody>
      </p:sp>
    </p:spTree>
    <p:extLst>
      <p:ext uri="{BB962C8B-B14F-4D97-AF65-F5344CB8AC3E}">
        <p14:creationId xmlns:p14="http://schemas.microsoft.com/office/powerpoint/2010/main" val="206663343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 txBox="1">
            <a:spLocks/>
          </p:cNvSpPr>
          <p:nvPr/>
        </p:nvSpPr>
        <p:spPr bwMode="auto">
          <a:xfrm>
            <a:off x="0" y="-152400"/>
            <a:ext cx="91440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4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Dark Matter/SUSY</a:t>
            </a:r>
            <a:r>
              <a:rPr kumimoji="0" lang="en-GB" sz="3400" b="1" i="0" u="none" strike="noStrike" kern="0" cap="none" spc="0" normalizeH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: No signal yet to date…</a:t>
            </a:r>
            <a:endParaRPr kumimoji="0" lang="en-GB" sz="34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5897877" y="2481000"/>
            <a:ext cx="3221075" cy="2554545"/>
          </a:xfrm>
          <a:prstGeom prst="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r>
              <a:rPr lang="en-GB" dirty="0" err="1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>
                <a:solidFill>
                  <a:srgbClr val="0000FF"/>
                </a:solidFill>
              </a:rPr>
              <a:t>So</a:t>
            </a:r>
            <a:r>
              <a:rPr lang="en-GB" dirty="0">
                <a:solidFill>
                  <a:srgbClr val="0000FF"/>
                </a:solidFill>
              </a:rPr>
              <a:t> far </a:t>
            </a:r>
            <a:r>
              <a:rPr lang="en-GB" dirty="0">
                <a:solidFill>
                  <a:srgbClr val="FF0000"/>
                </a:solidFill>
              </a:rPr>
              <a:t>NO</a:t>
            </a:r>
            <a:r>
              <a:rPr lang="en-GB" dirty="0">
                <a:solidFill>
                  <a:srgbClr val="0000FF"/>
                </a:solidFill>
              </a:rPr>
              <a:t> clear signal of </a:t>
            </a:r>
          </a:p>
          <a:p>
            <a:r>
              <a:rPr lang="en-GB" dirty="0">
                <a:solidFill>
                  <a:srgbClr val="FF0000"/>
                </a:solidFill>
              </a:rPr>
              <a:t> supersymmetric particles </a:t>
            </a:r>
          </a:p>
          <a:p>
            <a:r>
              <a:rPr lang="en-GB" dirty="0">
                <a:solidFill>
                  <a:srgbClr val="FF0000"/>
                </a:solidFill>
              </a:rPr>
              <a:t> or Dark Matter</a:t>
            </a:r>
            <a:r>
              <a:rPr lang="en-GB" dirty="0">
                <a:solidFill>
                  <a:srgbClr val="0000FF"/>
                </a:solidFill>
              </a:rPr>
              <a:t> has been </a:t>
            </a:r>
          </a:p>
          <a:p>
            <a:r>
              <a:rPr lang="en-GB" dirty="0">
                <a:solidFill>
                  <a:srgbClr val="0000FF"/>
                </a:solidFill>
              </a:rPr>
              <a:t> found yet</a:t>
            </a:r>
          </a:p>
          <a:p>
            <a:endParaRPr lang="en-GB" dirty="0">
              <a:solidFill>
                <a:srgbClr val="0000FF"/>
              </a:solidFill>
            </a:endParaRPr>
          </a:p>
          <a:p>
            <a:r>
              <a:rPr lang="en-GB" dirty="0" err="1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>
                <a:solidFill>
                  <a:srgbClr val="0000FF"/>
                </a:solidFill>
              </a:rPr>
              <a:t>We</a:t>
            </a:r>
            <a:r>
              <a:rPr lang="en-GB" dirty="0">
                <a:solidFill>
                  <a:srgbClr val="0000FF"/>
                </a:solidFill>
              </a:rPr>
              <a:t> can exclude regions</a:t>
            </a:r>
          </a:p>
          <a:p>
            <a:r>
              <a:rPr lang="en-GB" dirty="0">
                <a:solidFill>
                  <a:srgbClr val="0000FF"/>
                </a:solidFill>
              </a:rPr>
              <a:t> where these new particles</a:t>
            </a:r>
          </a:p>
          <a:p>
            <a:r>
              <a:rPr lang="en-GB" dirty="0">
                <a:solidFill>
                  <a:srgbClr val="0000FF"/>
                </a:solidFill>
              </a:rPr>
              <a:t> could exist.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5047164" y="5359398"/>
            <a:ext cx="4036682" cy="83099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dirty="0">
                <a:solidFill>
                  <a:srgbClr val="FF0000"/>
                </a:solidFill>
                <a:latin typeface="Arial"/>
              </a:rPr>
              <a:t>Plenty of Searches ongoing </a:t>
            </a:r>
          </a:p>
          <a:p>
            <a:pPr>
              <a:defRPr/>
            </a:pPr>
            <a:r>
              <a:rPr lang="en-US" sz="2400" dirty="0">
                <a:solidFill>
                  <a:srgbClr val="FF0000"/>
                </a:solidFill>
                <a:latin typeface="Arial"/>
              </a:rPr>
              <a:t>in the experiments !!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564472C-D063-664A-84AE-5684CD5791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402" y="752475"/>
            <a:ext cx="4531864" cy="3168352"/>
          </a:xfrm>
          <a:prstGeom prst="rect">
            <a:avLst/>
          </a:prstGeom>
        </p:spPr>
      </p:pic>
      <p:sp>
        <p:nvSpPr>
          <p:cNvPr id="14" name="ZoneTexte 12">
            <a:extLst>
              <a:ext uri="{FF2B5EF4-FFF2-40B4-BE49-F238E27FC236}">
                <a16:creationId xmlns:a16="http://schemas.microsoft.com/office/drawing/2014/main" id="{13AE53AD-9DAA-F940-A038-5A1E02CD8B36}"/>
              </a:ext>
            </a:extLst>
          </p:cNvPr>
          <p:cNvSpPr txBox="1"/>
          <p:nvPr/>
        </p:nvSpPr>
        <p:spPr>
          <a:xfrm>
            <a:off x="2091685" y="2939165"/>
            <a:ext cx="1182911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excluded</a:t>
            </a:r>
          </a:p>
        </p:txBody>
      </p:sp>
      <p:sp>
        <p:nvSpPr>
          <p:cNvPr id="15" name="ZoneTexte 15">
            <a:extLst>
              <a:ext uri="{FF2B5EF4-FFF2-40B4-BE49-F238E27FC236}">
                <a16:creationId xmlns:a16="http://schemas.microsoft.com/office/drawing/2014/main" id="{9993E196-B4C6-FE4B-8BA9-C2BB5E158E56}"/>
              </a:ext>
            </a:extLst>
          </p:cNvPr>
          <p:cNvSpPr txBox="1"/>
          <p:nvPr/>
        </p:nvSpPr>
        <p:spPr>
          <a:xfrm>
            <a:off x="2987824" y="2151398"/>
            <a:ext cx="1043650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allowed 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7AE61C7-FC40-0D46-86E4-097F1A693E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40126" y="752475"/>
            <a:ext cx="1316574" cy="140467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36CE9BD-D370-2C41-A632-2E87FA45CF24}"/>
              </a:ext>
            </a:extLst>
          </p:cNvPr>
          <p:cNvSpPr txBox="1"/>
          <p:nvPr/>
        </p:nvSpPr>
        <p:spPr>
          <a:xfrm>
            <a:off x="4427984" y="1124744"/>
            <a:ext cx="1276311" cy="92333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800" dirty="0"/>
              <a:t>G</a:t>
            </a:r>
            <a:r>
              <a:rPr lang="en-CH" sz="1800" dirty="0"/>
              <a:t>luino and</a:t>
            </a:r>
          </a:p>
          <a:p>
            <a:r>
              <a:rPr lang="en-GB" sz="1800" dirty="0"/>
              <a:t>s</a:t>
            </a:r>
            <a:r>
              <a:rPr lang="en-CH" sz="1800" dirty="0"/>
              <a:t>quark</a:t>
            </a:r>
          </a:p>
          <a:p>
            <a:r>
              <a:rPr lang="en-CH" sz="1800" dirty="0"/>
              <a:t>masses</a:t>
            </a:r>
          </a:p>
        </p:txBody>
      </p:sp>
      <p:pic>
        <p:nvPicPr>
          <p:cNvPr id="12" name="Image 9" descr="Screen Shot 2014-11-24 at 11.54.26 AM.png">
            <a:extLst>
              <a:ext uri="{FF2B5EF4-FFF2-40B4-BE49-F238E27FC236}">
                <a16:creationId xmlns:a16="http://schemas.microsoft.com/office/drawing/2014/main" id="{2772344F-CF36-2543-8C4F-6EF518DFCA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8972" y="3999517"/>
            <a:ext cx="3445495" cy="283573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2472918-E8EB-4943-8A09-8C38E8D8D0D6}"/>
              </a:ext>
            </a:extLst>
          </p:cNvPr>
          <p:cNvSpPr txBox="1"/>
          <p:nvPr/>
        </p:nvSpPr>
        <p:spPr>
          <a:xfrm>
            <a:off x="3772660" y="4063799"/>
            <a:ext cx="1520416" cy="92333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800" dirty="0"/>
              <a:t>Dark Matter </a:t>
            </a:r>
          </a:p>
          <a:p>
            <a:r>
              <a:rPr lang="en-GB" sz="1800" dirty="0"/>
              <a:t>cross section</a:t>
            </a:r>
          </a:p>
          <a:p>
            <a:r>
              <a:rPr lang="en-GB" sz="1800" dirty="0"/>
              <a:t>and mass</a:t>
            </a:r>
            <a:endParaRPr lang="en-CH" sz="1800" dirty="0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E60C281E-38B8-204B-9ED2-90845E700EA7}"/>
              </a:ext>
            </a:extLst>
          </p:cNvPr>
          <p:cNvSpPr txBox="1"/>
          <p:nvPr/>
        </p:nvSpPr>
        <p:spPr>
          <a:xfrm>
            <a:off x="2582444" y="5574841"/>
            <a:ext cx="1043650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allowed </a:t>
            </a:r>
          </a:p>
        </p:txBody>
      </p:sp>
      <p:sp>
        <p:nvSpPr>
          <p:cNvPr id="18" name="ZoneTexte 12">
            <a:extLst>
              <a:ext uri="{FF2B5EF4-FFF2-40B4-BE49-F238E27FC236}">
                <a16:creationId xmlns:a16="http://schemas.microsoft.com/office/drawing/2014/main" id="{C149B104-A5E6-AC42-93F7-4914024D32B2}"/>
              </a:ext>
            </a:extLst>
          </p:cNvPr>
          <p:cNvSpPr txBox="1"/>
          <p:nvPr/>
        </p:nvSpPr>
        <p:spPr>
          <a:xfrm>
            <a:off x="974273" y="4483839"/>
            <a:ext cx="1182911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excluded</a:t>
            </a:r>
          </a:p>
        </p:txBody>
      </p:sp>
    </p:spTree>
    <p:extLst>
      <p:ext uri="{BB962C8B-B14F-4D97-AF65-F5344CB8AC3E}">
        <p14:creationId xmlns:p14="http://schemas.microsoft.com/office/powerpoint/2010/main" val="3260994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2400" y="-152400"/>
            <a:ext cx="8763000" cy="904875"/>
          </a:xfrm>
        </p:spPr>
        <p:txBody>
          <a:bodyPr/>
          <a:lstStyle/>
          <a:p>
            <a:r>
              <a:rPr lang="en-GB" dirty="0"/>
              <a:t>A High </a:t>
            </a:r>
            <a:r>
              <a:rPr lang="en-GB" dirty="0" err="1"/>
              <a:t>p</a:t>
            </a:r>
            <a:r>
              <a:rPr lang="en-GB" baseline="-25000" dirty="0" err="1"/>
              <a:t>T</a:t>
            </a:r>
            <a:r>
              <a:rPr lang="en-GB" dirty="0"/>
              <a:t> Mono-jet event</a:t>
            </a:r>
          </a:p>
        </p:txBody>
      </p:sp>
      <p:pic>
        <p:nvPicPr>
          <p:cNvPr id="6" name="Image 15" descr="Screen Shot 2017-07-07 at 10.53.33.png">
            <a:extLst>
              <a:ext uri="{FF2B5EF4-FFF2-40B4-BE49-F238E27FC236}">
                <a16:creationId xmlns:a16="http://schemas.microsoft.com/office/drawing/2014/main" id="{2D8D641F-1D09-D448-9D22-5F8C8B74BB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1988839"/>
            <a:ext cx="6912768" cy="464668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D96D5F7-1670-FB40-BA43-324AB8C91CBE}"/>
              </a:ext>
            </a:extLst>
          </p:cNvPr>
          <p:cNvSpPr txBox="1"/>
          <p:nvPr/>
        </p:nvSpPr>
        <p:spPr>
          <a:xfrm>
            <a:off x="467544" y="980728"/>
            <a:ext cx="8031366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0000FF"/>
                </a:solidFill>
              </a:rPr>
              <a:t>This is a potential signal for Dark Mattert at the LHC!</a:t>
            </a:r>
          </a:p>
          <a:p>
            <a:r>
              <a:rPr lang="en-CH" dirty="0">
                <a:solidFill>
                  <a:srgbClr val="0000FF"/>
                </a:solidFill>
              </a:rPr>
              <a:t>Measured event rate so far consistent with Standard Model Processes</a:t>
            </a:r>
          </a:p>
        </p:txBody>
      </p:sp>
    </p:spTree>
    <p:extLst>
      <p:ext uri="{BB962C8B-B14F-4D97-AF65-F5344CB8AC3E}">
        <p14:creationId xmlns:p14="http://schemas.microsoft.com/office/powerpoint/2010/main" val="131737020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8600" y="3209925"/>
            <a:ext cx="8763000" cy="904875"/>
          </a:xfrm>
        </p:spPr>
        <p:txBody>
          <a:bodyPr/>
          <a:lstStyle/>
          <a:p>
            <a:r>
              <a:rPr lang="en-GB" sz="5000" dirty="0"/>
              <a:t>Does space have more</a:t>
            </a:r>
            <a:br>
              <a:rPr lang="en-GB" sz="5000" dirty="0"/>
            </a:br>
            <a:r>
              <a:rPr lang="en-GB" sz="5000" dirty="0"/>
              <a:t>than 3 space dimensions?</a:t>
            </a:r>
            <a:br>
              <a:rPr lang="en-GB" sz="5000" dirty="0"/>
            </a:br>
            <a:br>
              <a:rPr lang="en-GB" sz="5000" dirty="0"/>
            </a:br>
            <a:br>
              <a:rPr lang="en-GB" sz="5000" dirty="0"/>
            </a:br>
            <a:br>
              <a:rPr lang="en-GB" sz="5000" dirty="0"/>
            </a:br>
            <a:r>
              <a:rPr lang="en-GB" sz="5000" dirty="0"/>
              <a:t>Do Micro Black Holes exist?</a:t>
            </a:r>
          </a:p>
        </p:txBody>
      </p:sp>
      <p:sp>
        <p:nvSpPr>
          <p:cNvPr id="3" name="Titre 2"/>
          <p:cNvSpPr txBox="1">
            <a:spLocks/>
          </p:cNvSpPr>
          <p:nvPr/>
        </p:nvSpPr>
        <p:spPr bwMode="auto">
          <a:xfrm>
            <a:off x="0" y="-76200"/>
            <a:ext cx="9296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7" tIns="45704" rIns="91407" bIns="45704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4000" b="1" kern="0" dirty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   New Questions</a:t>
            </a:r>
            <a:r>
              <a:rPr kumimoji="0" lang="en-GB" sz="40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…   </a:t>
            </a:r>
          </a:p>
        </p:txBody>
      </p:sp>
      <p:pic>
        <p:nvPicPr>
          <p:cNvPr id="4" name="Image 3" descr="Screen Shot 2017-04-16 at 09.21.3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2800" y="2998211"/>
            <a:ext cx="2470150" cy="2107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770951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10138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z="1800"/>
          </a:p>
        </p:txBody>
      </p:sp>
      <p:pic>
        <p:nvPicPr>
          <p:cNvPr id="101382" name="Picture 4" descr="darkmatter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636369" cy="695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1383" name="Picture 5" descr="darkmatter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5169" y="0"/>
            <a:ext cx="9636369" cy="695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1384" name="Rectangle 6"/>
          <p:cNvSpPr>
            <a:spLocks noChangeArrowheads="1"/>
          </p:cNvSpPr>
          <p:nvPr/>
        </p:nvSpPr>
        <p:spPr bwMode="auto">
          <a:xfrm>
            <a:off x="1055077" y="228600"/>
            <a:ext cx="7244862" cy="762000"/>
          </a:xfrm>
          <a:prstGeom prst="rect">
            <a:avLst/>
          </a:prstGeom>
          <a:gradFill rotWithShape="0">
            <a:gsLst>
              <a:gs pos="0">
                <a:srgbClr val="0099FF"/>
              </a:gs>
              <a:gs pos="50000">
                <a:srgbClr val="CCECFF"/>
              </a:gs>
              <a:gs pos="100000">
                <a:srgbClr val="0099FF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sz="4000" b="1" dirty="0"/>
              <a:t> </a:t>
            </a:r>
            <a:r>
              <a:rPr lang="en-US" sz="4000" b="1" dirty="0">
                <a:solidFill>
                  <a:srgbClr val="0000FF"/>
                </a:solidFill>
                <a:latin typeface="Arial" charset="0"/>
              </a:rPr>
              <a:t>Extra Space Dimensions</a:t>
            </a:r>
          </a:p>
        </p:txBody>
      </p:sp>
      <p:pic>
        <p:nvPicPr>
          <p:cNvPr id="2853896" name="Picture 8" descr="ed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0677" y="3105150"/>
            <a:ext cx="2782766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53898" name="Text Box 10"/>
          <p:cNvSpPr txBox="1">
            <a:spLocks noChangeArrowheads="1"/>
          </p:cNvSpPr>
          <p:nvPr/>
        </p:nvSpPr>
        <p:spPr bwMode="auto">
          <a:xfrm>
            <a:off x="152400" y="5943600"/>
            <a:ext cx="6240561" cy="461665"/>
          </a:xfrm>
          <a:prstGeom prst="rect">
            <a:avLst/>
          </a:prstGeom>
          <a:solidFill>
            <a:srgbClr val="FFFF99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CC0000"/>
                </a:solidFill>
                <a:latin typeface="Arial" charset="0"/>
              </a:rPr>
              <a:t>The Gravitational force can become strong!</a:t>
            </a:r>
          </a:p>
        </p:txBody>
      </p:sp>
      <p:pic>
        <p:nvPicPr>
          <p:cNvPr id="2853899" name="Picture 11" descr="Plank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76600" y="3267076"/>
            <a:ext cx="2602523" cy="23717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2853900" name="AutoShape 12"/>
          <p:cNvSpPr>
            <a:spLocks noChangeArrowheads="1"/>
          </p:cNvSpPr>
          <p:nvPr/>
        </p:nvSpPr>
        <p:spPr bwMode="auto">
          <a:xfrm>
            <a:off x="2895600" y="4314826"/>
            <a:ext cx="690196" cy="485775"/>
          </a:xfrm>
          <a:prstGeom prst="rightArrow">
            <a:avLst>
              <a:gd name="adj1" fmla="val 50000"/>
              <a:gd name="adj2" fmla="val 38480"/>
            </a:avLst>
          </a:prstGeom>
          <a:solidFill>
            <a:srgbClr val="FFFF66"/>
          </a:solidFill>
          <a:ln w="31750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853901" name="Rectangle 13"/>
          <p:cNvSpPr>
            <a:spLocks noChangeArrowheads="1"/>
          </p:cNvSpPr>
          <p:nvPr/>
        </p:nvSpPr>
        <p:spPr bwMode="auto">
          <a:xfrm>
            <a:off x="3094892" y="2057400"/>
            <a:ext cx="281354" cy="304800"/>
          </a:xfrm>
          <a:prstGeom prst="rect">
            <a:avLst/>
          </a:prstGeom>
          <a:solidFill>
            <a:schemeClr val="bg1"/>
          </a:solidFill>
          <a:ln w="3175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1392" name="Picture 15" descr="bh4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80492" y="1862138"/>
            <a:ext cx="3024554" cy="72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1393" name="Picture 16" descr="bh4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49108" y="1863726"/>
            <a:ext cx="3446585" cy="72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1394" name="Text Box 17"/>
          <p:cNvSpPr txBox="1">
            <a:spLocks noChangeArrowheads="1"/>
          </p:cNvSpPr>
          <p:nvPr/>
        </p:nvSpPr>
        <p:spPr bwMode="auto">
          <a:xfrm>
            <a:off x="140677" y="1873250"/>
            <a:ext cx="2032002" cy="646331"/>
          </a:xfrm>
          <a:prstGeom prst="rect">
            <a:avLst/>
          </a:prstGeom>
          <a:solidFill>
            <a:srgbClr val="FFFF66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600">
                <a:latin typeface="Arial" charset="0"/>
              </a:rPr>
              <a:t>Problem:</a:t>
            </a:r>
          </a:p>
        </p:txBody>
      </p:sp>
      <p:sp>
        <p:nvSpPr>
          <p:cNvPr id="101395" name="AutoShape 18"/>
          <p:cNvSpPr>
            <a:spLocks noChangeArrowheads="1"/>
          </p:cNvSpPr>
          <p:nvPr/>
        </p:nvSpPr>
        <p:spPr bwMode="auto">
          <a:xfrm>
            <a:off x="5209443" y="1828800"/>
            <a:ext cx="839665" cy="794802"/>
          </a:xfrm>
          <a:prstGeom prst="leftRightArrow">
            <a:avLst>
              <a:gd name="adj1" fmla="val 50000"/>
              <a:gd name="adj2" fmla="val 37451"/>
            </a:avLst>
          </a:prstGeom>
          <a:solidFill>
            <a:srgbClr val="0000FF"/>
          </a:solidFill>
          <a:ln w="47625">
            <a:solidFill>
              <a:srgbClr val="0000FF"/>
            </a:solidFill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8" name="Image 17" descr="Screen shot 2011-07-27 at 10.06.54 AM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81800" y="3276600"/>
            <a:ext cx="2438400" cy="2039389"/>
          </a:xfrm>
          <a:prstGeom prst="rect">
            <a:avLst/>
          </a:prstGeom>
        </p:spPr>
      </p:pic>
      <p:sp>
        <p:nvSpPr>
          <p:cNvPr id="20" name="ZoneTexte 19"/>
          <p:cNvSpPr txBox="1"/>
          <p:nvPr/>
        </p:nvSpPr>
        <p:spPr>
          <a:xfrm>
            <a:off x="6705600" y="5715000"/>
            <a:ext cx="2510022" cy="1015663"/>
          </a:xfrm>
          <a:prstGeom prst="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No signal found yet </a:t>
            </a:r>
          </a:p>
          <a:p>
            <a:r>
              <a:rPr lang="en-GB" dirty="0">
                <a:solidFill>
                  <a:srgbClr val="FF0000"/>
                </a:solidFill>
              </a:rPr>
              <a:t>New Planck scale is </a:t>
            </a:r>
          </a:p>
          <a:p>
            <a:r>
              <a:rPr lang="en-GB" dirty="0">
                <a:solidFill>
                  <a:srgbClr val="FF0000"/>
                </a:solidFill>
              </a:rPr>
              <a:t>larger than 6-10 </a:t>
            </a:r>
            <a:r>
              <a:rPr lang="en-GB" dirty="0" err="1">
                <a:solidFill>
                  <a:srgbClr val="FF0000"/>
                </a:solidFill>
              </a:rPr>
              <a:t>TeV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2" name="AutoShape 12"/>
          <p:cNvSpPr>
            <a:spLocks noChangeArrowheads="1"/>
          </p:cNvSpPr>
          <p:nvPr/>
        </p:nvSpPr>
        <p:spPr bwMode="auto">
          <a:xfrm>
            <a:off x="5580112" y="4343400"/>
            <a:ext cx="690196" cy="485775"/>
          </a:xfrm>
          <a:prstGeom prst="rightArrow">
            <a:avLst>
              <a:gd name="adj1" fmla="val 50000"/>
              <a:gd name="adj2" fmla="val 38480"/>
            </a:avLst>
          </a:prstGeom>
          <a:solidFill>
            <a:srgbClr val="FFFF66"/>
          </a:solidFill>
          <a:ln w="31750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30AE967-906A-0647-B2EE-F56B37A75EB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00192" y="2888211"/>
            <a:ext cx="2947596" cy="2896921"/>
          </a:xfrm>
          <a:prstGeom prst="rect">
            <a:avLst/>
          </a:prstGeom>
        </p:spPr>
      </p:pic>
      <p:sp>
        <p:nvSpPr>
          <p:cNvPr id="25" name="ZoneTexte 20">
            <a:extLst>
              <a:ext uri="{FF2B5EF4-FFF2-40B4-BE49-F238E27FC236}">
                <a16:creationId xmlns:a16="http://schemas.microsoft.com/office/drawing/2014/main" id="{EF479ED3-36B0-F54D-90A5-8C8CEDA8ED1A}"/>
              </a:ext>
            </a:extLst>
          </p:cNvPr>
          <p:cNvSpPr txBox="1"/>
          <p:nvPr/>
        </p:nvSpPr>
        <p:spPr>
          <a:xfrm>
            <a:off x="6588224" y="2658398"/>
            <a:ext cx="1778051" cy="338554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600" dirty="0"/>
              <a:t>arXiv:1712.02345</a:t>
            </a:r>
          </a:p>
        </p:txBody>
      </p:sp>
      <p:sp>
        <p:nvSpPr>
          <p:cNvPr id="26" name="ZoneTexte 23">
            <a:extLst>
              <a:ext uri="{FF2B5EF4-FFF2-40B4-BE49-F238E27FC236}">
                <a16:creationId xmlns:a16="http://schemas.microsoft.com/office/drawing/2014/main" id="{BED1C16E-B7C3-E94D-A50C-546CDD70B596}"/>
              </a:ext>
            </a:extLst>
          </p:cNvPr>
          <p:cNvSpPr txBox="1"/>
          <p:nvPr/>
        </p:nvSpPr>
        <p:spPr>
          <a:xfrm>
            <a:off x="6810887" y="5034662"/>
            <a:ext cx="20095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Search for </a:t>
            </a:r>
            <a:r>
              <a:rPr lang="en-GB" sz="1600" dirty="0" err="1"/>
              <a:t>monojets</a:t>
            </a:r>
            <a:endParaRPr lang="en-GB" sz="1600" dirty="0"/>
          </a:p>
        </p:txBody>
      </p:sp>
      <p:pic>
        <p:nvPicPr>
          <p:cNvPr id="23" name="Image 18" descr="Screen Shot 2014-12-17 at 9.14.47 AM.png">
            <a:extLst>
              <a:ext uri="{FF2B5EF4-FFF2-40B4-BE49-F238E27FC236}">
                <a16:creationId xmlns:a16="http://schemas.microsoft.com/office/drawing/2014/main" id="{ADE8D706-59AB-F14B-93FC-14430851DFB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300192" y="2634548"/>
            <a:ext cx="3075502" cy="2480994"/>
          </a:xfrm>
          <a:prstGeom prst="rect">
            <a:avLst/>
          </a:prstGeom>
        </p:spPr>
      </p:pic>
      <p:pic>
        <p:nvPicPr>
          <p:cNvPr id="24" name="Image 21" descr="Screen Shot 2014-12-17 at 9.23.31 AM.png">
            <a:extLst>
              <a:ext uri="{FF2B5EF4-FFF2-40B4-BE49-F238E27FC236}">
                <a16:creationId xmlns:a16="http://schemas.microsoft.com/office/drawing/2014/main" id="{456307CD-7BED-1A42-9E91-B9FFD9190C1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300192" y="5112937"/>
            <a:ext cx="3090423" cy="659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5964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7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610599" cy="514350"/>
          </a:xfrm>
        </p:spPr>
        <p:txBody>
          <a:bodyPr/>
          <a:lstStyle/>
          <a:p>
            <a:pPr eaLnBrk="1" hangingPunct="1"/>
            <a:r>
              <a:rPr lang="en-US" dirty="0">
                <a:latin typeface="Arial" charset="0"/>
              </a:rPr>
              <a:t>Quantum Black Holes at the LHC?</a:t>
            </a:r>
            <a:r>
              <a:rPr lang="en-US" dirty="0"/>
              <a:t> </a:t>
            </a:r>
          </a:p>
        </p:txBody>
      </p:sp>
      <p:pic>
        <p:nvPicPr>
          <p:cNvPr id="105478" name="Picture 3" descr="bh1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68662" y="914400"/>
            <a:ext cx="1670538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5479" name="Text Box 4"/>
          <p:cNvSpPr txBox="1">
            <a:spLocks noChangeArrowheads="1"/>
          </p:cNvSpPr>
          <p:nvPr/>
        </p:nvSpPr>
        <p:spPr bwMode="auto">
          <a:xfrm>
            <a:off x="570078" y="914400"/>
            <a:ext cx="5525922" cy="707886"/>
          </a:xfrm>
          <a:prstGeom prst="rect">
            <a:avLst/>
          </a:prstGeom>
          <a:solidFill>
            <a:srgbClr val="FFFF99"/>
          </a:solidFill>
          <a:ln w="476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latin typeface="Arial" charset="0"/>
              </a:rPr>
              <a:t>Black Holes are a direct prediction of Einstein’s</a:t>
            </a:r>
          </a:p>
          <a:p>
            <a:r>
              <a:rPr lang="en-US" dirty="0">
                <a:latin typeface="Arial" charset="0"/>
              </a:rPr>
              <a:t>general theory on relativity</a:t>
            </a:r>
          </a:p>
        </p:txBody>
      </p:sp>
      <p:sp>
        <p:nvSpPr>
          <p:cNvPr id="105480" name="Text Box 5"/>
          <p:cNvSpPr txBox="1">
            <a:spLocks noChangeArrowheads="1"/>
          </p:cNvSpPr>
          <p:nvPr/>
        </p:nvSpPr>
        <p:spPr bwMode="auto">
          <a:xfrm>
            <a:off x="749868" y="1730514"/>
            <a:ext cx="5117532" cy="707886"/>
          </a:xfrm>
          <a:prstGeom prst="rect">
            <a:avLst/>
          </a:prstGeom>
          <a:solidFill>
            <a:srgbClr val="FFFF66"/>
          </a:solidFill>
          <a:ln w="50800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CC"/>
                </a:solidFill>
                <a:latin typeface="Arial" charset="0"/>
              </a:rPr>
              <a:t>If the Planck scale is in ~TeV region: </a:t>
            </a:r>
          </a:p>
          <a:p>
            <a:r>
              <a:rPr lang="en-US">
                <a:solidFill>
                  <a:srgbClr val="0000CC"/>
                </a:solidFill>
                <a:latin typeface="Arial" charset="0"/>
              </a:rPr>
              <a:t>can expect Quantum Black Hole production</a:t>
            </a:r>
          </a:p>
        </p:txBody>
      </p:sp>
      <p:sp>
        <p:nvSpPr>
          <p:cNvPr id="105481" name="Text Box 7"/>
          <p:cNvSpPr txBox="1">
            <a:spLocks noChangeArrowheads="1"/>
          </p:cNvSpPr>
          <p:nvPr/>
        </p:nvSpPr>
        <p:spPr bwMode="auto">
          <a:xfrm>
            <a:off x="381000" y="6248400"/>
            <a:ext cx="4521453" cy="400110"/>
          </a:xfrm>
          <a:prstGeom prst="rect">
            <a:avLst/>
          </a:prstGeom>
          <a:solidFill>
            <a:srgbClr val="FFFF99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 dirty="0">
                <a:solidFill>
                  <a:schemeClr val="tx2"/>
                </a:solidFill>
                <a:latin typeface="Arial" charset="0"/>
              </a:rPr>
              <a:t>Simulation of a Quantum Black Hole event</a:t>
            </a:r>
            <a:r>
              <a:rPr lang="en-US" dirty="0">
                <a:solidFill>
                  <a:srgbClr val="0000CC"/>
                </a:solidFill>
              </a:rPr>
              <a:t> </a:t>
            </a:r>
          </a:p>
        </p:txBody>
      </p:sp>
      <p:sp>
        <p:nvSpPr>
          <p:cNvPr id="105482" name="Text Box 8"/>
          <p:cNvSpPr txBox="1">
            <a:spLocks noChangeArrowheads="1"/>
          </p:cNvSpPr>
          <p:nvPr/>
        </p:nvSpPr>
        <p:spPr bwMode="auto">
          <a:xfrm>
            <a:off x="5682761" y="3903663"/>
            <a:ext cx="184666" cy="400110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>
              <a:solidFill>
                <a:srgbClr val="0000CC"/>
              </a:solidFill>
            </a:endParaRPr>
          </a:p>
        </p:txBody>
      </p:sp>
      <p:sp>
        <p:nvSpPr>
          <p:cNvPr id="105483" name="Rectangle 9"/>
          <p:cNvSpPr>
            <a:spLocks noChangeArrowheads="1"/>
          </p:cNvSpPr>
          <p:nvPr/>
        </p:nvSpPr>
        <p:spPr bwMode="auto">
          <a:xfrm>
            <a:off x="228600" y="2514600"/>
            <a:ext cx="6248400" cy="1015663"/>
          </a:xfrm>
          <a:prstGeom prst="rect">
            <a:avLst/>
          </a:prstGeom>
          <a:solidFill>
            <a:srgbClr val="FFFF66"/>
          </a:solidFill>
          <a:ln w="31750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CC"/>
                </a:solidFill>
                <a:latin typeface="Arial" charset="0"/>
              </a:rPr>
              <a:t>Quantum Black Holes are harmless for the environment: they will decay within </a:t>
            </a:r>
            <a:r>
              <a:rPr lang="en-US">
                <a:solidFill>
                  <a:srgbClr val="006600"/>
                </a:solidFill>
                <a:latin typeface="Arial" charset="0"/>
              </a:rPr>
              <a:t>less than 10</a:t>
            </a:r>
            <a:r>
              <a:rPr lang="en-US" b="1" baseline="30000">
                <a:solidFill>
                  <a:srgbClr val="006600"/>
                </a:solidFill>
                <a:latin typeface="Arial" charset="0"/>
              </a:rPr>
              <a:t>-27</a:t>
            </a:r>
            <a:r>
              <a:rPr lang="en-US">
                <a:solidFill>
                  <a:srgbClr val="006600"/>
                </a:solidFill>
                <a:latin typeface="Arial" charset="0"/>
              </a:rPr>
              <a:t> seconds  </a:t>
            </a:r>
            <a:r>
              <a:rPr lang="en-US">
                <a:solidFill>
                  <a:srgbClr val="CC0000"/>
                </a:solidFill>
                <a:latin typeface="Arial" charset="0"/>
                <a:sym typeface="Symbol" charset="2"/>
              </a:rPr>
              <a:t> SAFE!</a:t>
            </a:r>
            <a:endParaRPr lang="en-US">
              <a:solidFill>
                <a:srgbClr val="CC0000"/>
              </a:solidFill>
              <a:latin typeface="Arial" charset="0"/>
            </a:endParaRP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381000" y="3962400"/>
            <a:ext cx="4402015" cy="1905000"/>
            <a:chOff x="2784" y="1494"/>
            <a:chExt cx="2684" cy="1018"/>
          </a:xfrm>
        </p:grpSpPr>
        <p:graphicFrame>
          <p:nvGraphicFramePr>
            <p:cNvPr id="12" name="Object 2"/>
            <p:cNvGraphicFramePr>
              <a:graphicFrameLocks noChangeAspect="1"/>
            </p:cNvGraphicFramePr>
            <p:nvPr/>
          </p:nvGraphicFramePr>
          <p:xfrm>
            <a:off x="2784" y="1494"/>
            <a:ext cx="2684" cy="101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00071" name="CorelPhotoPaint.Image.10" r:id="rId5" imgW="5320635" imgH="2019048" progId="">
                    <p:embed/>
                  </p:oleObj>
                </mc:Choice>
                <mc:Fallback>
                  <p:oleObj name="CorelPhotoPaint.Image.10" r:id="rId5" imgW="5320635" imgH="2019048" progId="">
                    <p:embed/>
                    <p:pic>
                      <p:nvPicPr>
                        <p:cNvPr id="12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84" y="1494"/>
                          <a:ext cx="2684" cy="101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3" name="Rectangle 10"/>
            <p:cNvSpPr>
              <a:spLocks noChangeArrowheads="1"/>
            </p:cNvSpPr>
            <p:nvPr/>
          </p:nvSpPr>
          <p:spPr bwMode="auto">
            <a:xfrm>
              <a:off x="4752" y="1872"/>
              <a:ext cx="144" cy="14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Text Box 11"/>
            <p:cNvSpPr txBox="1">
              <a:spLocks noChangeArrowheads="1"/>
            </p:cNvSpPr>
            <p:nvPr/>
          </p:nvSpPr>
          <p:spPr bwMode="auto">
            <a:xfrm>
              <a:off x="4656" y="1905"/>
              <a:ext cx="274" cy="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800" b="1">
                  <a:solidFill>
                    <a:srgbClr val="CC0000"/>
                  </a:solidFill>
                </a:rPr>
                <a:t>R</a:t>
              </a:r>
              <a:r>
                <a:rPr lang="en-US" sz="1800" b="1" baseline="-25000">
                  <a:solidFill>
                    <a:srgbClr val="CC0000"/>
                  </a:solidFill>
                </a:rPr>
                <a:t>S</a:t>
              </a:r>
            </a:p>
          </p:txBody>
        </p:sp>
      </p:grpSp>
      <p:pic>
        <p:nvPicPr>
          <p:cNvPr id="15" name="Picture 25" descr="event26-blackHole3000-Y-wireframe-rot-more-blueTracks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371600" y="3733800"/>
            <a:ext cx="2250831" cy="229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Espace réservé du contenu 5" descr="Screen shot 2011-07-21 at 10.29.36 PM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5480785" y="3733800"/>
            <a:ext cx="3129815" cy="2259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ZoneTexte 17"/>
          <p:cNvSpPr txBox="1"/>
          <p:nvPr/>
        </p:nvSpPr>
        <p:spPr>
          <a:xfrm>
            <a:off x="5386047" y="6088559"/>
            <a:ext cx="3598586" cy="769441"/>
          </a:xfrm>
          <a:prstGeom prst="rect">
            <a:avLst/>
          </a:prstGeom>
          <a:solidFill>
            <a:schemeClr val="accent5"/>
          </a:solidFill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GB" sz="2200" dirty="0">
                <a:solidFill>
                  <a:srgbClr val="FF0000"/>
                </a:solidFill>
                <a:latin typeface="Arial" charset="0"/>
              </a:rPr>
              <a:t>Black holes with mass  </a:t>
            </a:r>
          </a:p>
          <a:p>
            <a:pPr>
              <a:defRPr/>
            </a:pPr>
            <a:r>
              <a:rPr lang="en-GB" sz="2200" dirty="0">
                <a:solidFill>
                  <a:srgbClr val="FF0000"/>
                </a:solidFill>
                <a:latin typeface="Arial" charset="0"/>
              </a:rPr>
              <a:t>Below 10 </a:t>
            </a:r>
            <a:r>
              <a:rPr lang="en-GB" sz="2200" dirty="0" err="1">
                <a:solidFill>
                  <a:srgbClr val="FF0000"/>
                </a:solidFill>
                <a:latin typeface="Arial" charset="0"/>
              </a:rPr>
              <a:t>TeV</a:t>
            </a:r>
            <a:r>
              <a:rPr lang="en-GB" sz="2200" dirty="0">
                <a:solidFill>
                  <a:srgbClr val="FF0000"/>
                </a:solidFill>
                <a:latin typeface="Arial" charset="0"/>
              </a:rPr>
              <a:t> are excluded</a:t>
            </a:r>
            <a:endParaRPr lang="en-GB" sz="1800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6858000" y="3733800"/>
            <a:ext cx="15740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real collision</a:t>
            </a:r>
          </a:p>
        </p:txBody>
      </p:sp>
    </p:spTree>
    <p:extLst>
      <p:ext uri="{BB962C8B-B14F-4D97-AF65-F5344CB8AC3E}">
        <p14:creationId xmlns:p14="http://schemas.microsoft.com/office/powerpoint/2010/main" val="3291858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itre 1"/>
          <p:cNvSpPr>
            <a:spLocks noGrp="1"/>
          </p:cNvSpPr>
          <p:nvPr>
            <p:ph type="title"/>
          </p:nvPr>
        </p:nvSpPr>
        <p:spPr>
          <a:xfrm>
            <a:off x="304800" y="-76200"/>
            <a:ext cx="8839200" cy="904875"/>
          </a:xfrm>
        </p:spPr>
        <p:txBody>
          <a:bodyPr/>
          <a:lstStyle/>
          <a:p>
            <a:r>
              <a:rPr lang="en-GB" sz="3600">
                <a:latin typeface="Arial" pitchFamily="-84" charset="0"/>
                <a:ea typeface="ＭＳ Ｐゴシック" pitchFamily="-84" charset="-128"/>
                <a:cs typeface="ＭＳ Ｐゴシック" pitchFamily="-84" charset="-128"/>
              </a:rPr>
              <a:t>High Energy Physics Experiments</a:t>
            </a:r>
          </a:p>
        </p:txBody>
      </p:sp>
      <p:pic>
        <p:nvPicPr>
          <p:cNvPr id="73731" name="Espace réservé du contenu 4" descr="Screen Shot 2013-09-24 at 11.19.29 AM.pn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91612" y="3657600"/>
            <a:ext cx="3670788" cy="1714500"/>
          </a:xfrm>
        </p:spPr>
      </p:pic>
      <p:pic>
        <p:nvPicPr>
          <p:cNvPr id="73732" name="Image 5" descr="Screen Shot 2013-09-24 at 11.19.03 AM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5912" y="2286000"/>
            <a:ext cx="3251688" cy="130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ZoneTexte 8"/>
          <p:cNvSpPr txBox="1"/>
          <p:nvPr/>
        </p:nvSpPr>
        <p:spPr>
          <a:xfrm>
            <a:off x="457201" y="1066801"/>
            <a:ext cx="3120791" cy="1077218"/>
          </a:xfrm>
          <a:prstGeom prst="rect">
            <a:avLst/>
          </a:prstGeom>
          <a:solidFill>
            <a:schemeClr val="accent3"/>
          </a:solidFill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GB">
                <a:solidFill>
                  <a:srgbClr val="0000FF"/>
                </a:solidFill>
                <a:latin typeface="Arial" pitchFamily="-84" charset="0"/>
              </a:rPr>
              <a:t>First High Energy Physics </a:t>
            </a:r>
          </a:p>
          <a:p>
            <a:pPr>
              <a:defRPr/>
            </a:pPr>
            <a:r>
              <a:rPr lang="en-GB">
                <a:solidFill>
                  <a:srgbClr val="0000FF"/>
                </a:solidFill>
                <a:latin typeface="Arial" pitchFamily="-84" charset="0"/>
              </a:rPr>
              <a:t>Experiments: </a:t>
            </a:r>
          </a:p>
          <a:p>
            <a:pPr>
              <a:defRPr/>
            </a:pPr>
            <a:r>
              <a:rPr lang="en-GB" sz="2400">
                <a:solidFill>
                  <a:srgbClr val="FF0000"/>
                </a:solidFill>
                <a:latin typeface="Arial" pitchFamily="-84" charset="0"/>
              </a:rPr>
              <a:t>Beam on fixed target!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253006" y="5257800"/>
            <a:ext cx="3709394" cy="400110"/>
          </a:xfrm>
          <a:prstGeom prst="rect">
            <a:avLst/>
          </a:prstGeom>
          <a:solidFill>
            <a:schemeClr val="accent3"/>
          </a:solidFill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GB" dirty="0">
                <a:solidFill>
                  <a:srgbClr val="0000FF"/>
                </a:solidFill>
              </a:rPr>
              <a:t>  </a:t>
            </a:r>
            <a:r>
              <a:rPr lang="en-GB" dirty="0">
                <a:solidFill>
                  <a:srgbClr val="0000FF"/>
                </a:solidFill>
                <a:latin typeface="Arial" pitchFamily="-84" charset="0"/>
              </a:rPr>
              <a:t>Rutherford experiment (1909)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5029200" y="1066801"/>
            <a:ext cx="3373014" cy="1077218"/>
          </a:xfrm>
          <a:prstGeom prst="rect">
            <a:avLst/>
          </a:prstGeom>
          <a:solidFill>
            <a:schemeClr val="accent3"/>
          </a:solidFill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GB">
                <a:solidFill>
                  <a:srgbClr val="0000FF"/>
                </a:solidFill>
              </a:rPr>
              <a:t>    </a:t>
            </a:r>
            <a:r>
              <a:rPr lang="en-GB">
                <a:solidFill>
                  <a:srgbClr val="0000FF"/>
                </a:solidFill>
                <a:latin typeface="Arial" pitchFamily="-84" charset="0"/>
              </a:rPr>
              <a:t>High Energy Physics </a:t>
            </a:r>
          </a:p>
          <a:p>
            <a:pPr>
              <a:defRPr/>
            </a:pPr>
            <a:r>
              <a:rPr lang="en-GB">
                <a:solidFill>
                  <a:srgbClr val="0000FF"/>
                </a:solidFill>
                <a:latin typeface="Arial" pitchFamily="-84" charset="0"/>
              </a:rPr>
              <a:t>Experiments since mid 70’s:</a:t>
            </a:r>
          </a:p>
          <a:p>
            <a:pPr>
              <a:defRPr/>
            </a:pPr>
            <a:r>
              <a:rPr lang="en-GB">
                <a:solidFill>
                  <a:srgbClr val="0000FF"/>
                </a:solidFill>
                <a:latin typeface="Arial" pitchFamily="-84" charset="0"/>
              </a:rPr>
              <a:t>     </a:t>
            </a:r>
            <a:r>
              <a:rPr lang="en-GB" sz="2400">
                <a:solidFill>
                  <a:srgbClr val="FF0000"/>
                </a:solidFill>
                <a:latin typeface="Arial" pitchFamily="-84" charset="0"/>
              </a:rPr>
              <a:t>Colliding beams!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4575563" y="5802868"/>
            <a:ext cx="4339837" cy="369332"/>
          </a:xfrm>
          <a:prstGeom prst="rect">
            <a:avLst/>
          </a:prstGeom>
          <a:solidFill>
            <a:schemeClr val="accent3"/>
          </a:solidFill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GB" sz="1800" dirty="0">
                <a:solidFill>
                  <a:srgbClr val="0000FF"/>
                </a:solidFill>
                <a:latin typeface="Arial" pitchFamily="-84" charset="0"/>
              </a:rPr>
              <a:t>Centre of mass energy squared </a:t>
            </a:r>
            <a:r>
              <a:rPr lang="en-GB" sz="1800" dirty="0" err="1">
                <a:solidFill>
                  <a:srgbClr val="0000FF"/>
                </a:solidFill>
                <a:latin typeface="Arial" pitchFamily="-84" charset="0"/>
              </a:rPr>
              <a:t>s</a:t>
            </a:r>
            <a:r>
              <a:rPr lang="en-GB" sz="1800" dirty="0">
                <a:solidFill>
                  <a:srgbClr val="0000FF"/>
                </a:solidFill>
                <a:latin typeface="Arial" pitchFamily="-84" charset="0"/>
              </a:rPr>
              <a:t>=4E</a:t>
            </a:r>
            <a:r>
              <a:rPr lang="en-GB" sz="1800" baseline="-25000" dirty="0">
                <a:solidFill>
                  <a:srgbClr val="0000FF"/>
                </a:solidFill>
                <a:latin typeface="Arial" pitchFamily="-84" charset="0"/>
              </a:rPr>
              <a:t>1</a:t>
            </a:r>
            <a:r>
              <a:rPr lang="en-GB" sz="1800" dirty="0">
                <a:solidFill>
                  <a:srgbClr val="0000FF"/>
                </a:solidFill>
                <a:latin typeface="Arial" pitchFamily="-84" charset="0"/>
              </a:rPr>
              <a:t>E</a:t>
            </a:r>
            <a:r>
              <a:rPr lang="en-GB" sz="1800" baseline="-25000" dirty="0">
                <a:solidFill>
                  <a:srgbClr val="0000FF"/>
                </a:solidFill>
                <a:latin typeface="Arial" pitchFamily="-84" charset="0"/>
              </a:rPr>
              <a:t>2</a:t>
            </a:r>
          </a:p>
        </p:txBody>
      </p:sp>
      <p:pic>
        <p:nvPicPr>
          <p:cNvPr id="73737" name="Image 12" descr="Screen Shot 2013-09-24 at 9.04.13 PM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81600" y="2133600"/>
            <a:ext cx="3154974" cy="3525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ZoneTexte 13"/>
          <p:cNvSpPr txBox="1"/>
          <p:nvPr/>
        </p:nvSpPr>
        <p:spPr>
          <a:xfrm>
            <a:off x="2024642" y="6243638"/>
            <a:ext cx="6377467" cy="461665"/>
          </a:xfrm>
          <a:prstGeom prst="rect">
            <a:avLst/>
          </a:prstGeom>
          <a:solidFill>
            <a:schemeClr val="accent3"/>
          </a:solidFill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GB" sz="2400" dirty="0">
                <a:solidFill>
                  <a:srgbClr val="FF0000"/>
                </a:solidFill>
                <a:latin typeface="Arial" pitchFamily="-84" charset="0"/>
              </a:rPr>
              <a:t>…plus secondary beams such as neutrinos…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84233" y="5791200"/>
            <a:ext cx="4378159" cy="369332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800" dirty="0">
                <a:solidFill>
                  <a:srgbClr val="0000FF"/>
                </a:solidFill>
                <a:latin typeface="Arial" pitchFamily="-84" charset="0"/>
              </a:rPr>
              <a:t>Centre of mass energy squared </a:t>
            </a:r>
            <a:r>
              <a:rPr lang="en-GB" sz="1800" dirty="0" err="1">
                <a:solidFill>
                  <a:srgbClr val="0000FF"/>
                </a:solidFill>
                <a:latin typeface="Arial" pitchFamily="-84" charset="0"/>
              </a:rPr>
              <a:t>s</a:t>
            </a:r>
            <a:r>
              <a:rPr lang="en-GB" sz="1800" dirty="0">
                <a:solidFill>
                  <a:srgbClr val="0000FF"/>
                </a:solidFill>
                <a:latin typeface="Arial" pitchFamily="-84" charset="0"/>
              </a:rPr>
              <a:t>=2E</a:t>
            </a:r>
            <a:r>
              <a:rPr lang="en-GB" sz="1800" baseline="-25000" dirty="0">
                <a:solidFill>
                  <a:srgbClr val="0000FF"/>
                </a:solidFill>
                <a:latin typeface="Arial" pitchFamily="-84" charset="0"/>
              </a:rPr>
              <a:t>1</a:t>
            </a:r>
            <a:r>
              <a:rPr lang="en-GB" sz="1800" dirty="0">
                <a:solidFill>
                  <a:srgbClr val="0000FF"/>
                </a:solidFill>
                <a:latin typeface="Arial" pitchFamily="-84" charset="0"/>
              </a:rPr>
              <a:t>m</a:t>
            </a:r>
            <a:r>
              <a:rPr lang="en-GB" sz="1800" baseline="-25000" dirty="0">
                <a:solidFill>
                  <a:srgbClr val="0000FF"/>
                </a:solidFill>
                <a:latin typeface="Arial" pitchFamily="-84" charset="0"/>
              </a:rPr>
              <a:t>2</a:t>
            </a:r>
            <a:endParaRPr lang="en-GB" sz="1800" baseline="-25000" dirty="0"/>
          </a:p>
        </p:txBody>
      </p:sp>
    </p:spTree>
    <p:extLst>
      <p:ext uri="{BB962C8B-B14F-4D97-AF65-F5344CB8AC3E}">
        <p14:creationId xmlns:p14="http://schemas.microsoft.com/office/powerpoint/2010/main" val="213557922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524" name="Picture 2" descr="hawking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51692" y="-249238"/>
            <a:ext cx="9566031" cy="756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7525" name="Rectangle 3"/>
          <p:cNvSpPr>
            <a:spLocks noGrp="1" noChangeArrowheads="1"/>
          </p:cNvSpPr>
          <p:nvPr>
            <p:ph type="title"/>
          </p:nvPr>
        </p:nvSpPr>
        <p:spPr>
          <a:xfrm>
            <a:off x="6260123" y="0"/>
            <a:ext cx="3024554" cy="838200"/>
          </a:xfrm>
        </p:spPr>
        <p:txBody>
          <a:bodyPr/>
          <a:lstStyle/>
          <a:p>
            <a:pPr eaLnBrk="1" hangingPunct="1"/>
            <a:r>
              <a:rPr lang="en-US" sz="2400" dirty="0">
                <a:solidFill>
                  <a:srgbClr val="FFFF00"/>
                </a:solidFill>
                <a:latin typeface="Arial" charset="0"/>
              </a:rPr>
              <a:t>Black Holes Hunters </a:t>
            </a:r>
            <a:br>
              <a:rPr lang="en-US" sz="2400" dirty="0">
                <a:solidFill>
                  <a:srgbClr val="FFFF00"/>
                </a:solidFill>
                <a:latin typeface="Arial" charset="0"/>
              </a:rPr>
            </a:br>
            <a:r>
              <a:rPr lang="en-US" sz="2400" dirty="0">
                <a:solidFill>
                  <a:srgbClr val="FFFF00"/>
                </a:solidFill>
                <a:latin typeface="Arial" charset="0"/>
              </a:rPr>
              <a:t>  at the LHC…</a:t>
            </a:r>
          </a:p>
        </p:txBody>
      </p:sp>
    </p:spTree>
    <p:extLst>
      <p:ext uri="{BB962C8B-B14F-4D97-AF65-F5344CB8AC3E}">
        <p14:creationId xmlns:p14="http://schemas.microsoft.com/office/powerpoint/2010/main" val="304555488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304800" y="-76200"/>
            <a:ext cx="8534400" cy="914400"/>
          </a:xfrm>
        </p:spPr>
        <p:txBody>
          <a:bodyPr>
            <a:normAutofit/>
          </a:bodyPr>
          <a:lstStyle/>
          <a:p>
            <a:r>
              <a:rPr lang="fr-FR" dirty="0">
                <a:effectLst/>
              </a:rPr>
              <a:t>Are Quarks </a:t>
            </a:r>
            <a:r>
              <a:rPr lang="fr-FR" dirty="0" err="1">
                <a:effectLst/>
              </a:rPr>
              <a:t>Elementary</a:t>
            </a:r>
            <a:r>
              <a:rPr lang="fr-FR" dirty="0">
                <a:effectLst/>
              </a:rPr>
              <a:t> </a:t>
            </a:r>
            <a:r>
              <a:rPr lang="fr-FR" dirty="0" err="1">
                <a:effectLst/>
              </a:rPr>
              <a:t>Particles</a:t>
            </a:r>
            <a:r>
              <a:rPr lang="fr-FR" dirty="0">
                <a:effectLst/>
              </a:rPr>
              <a:t>?</a:t>
            </a:r>
          </a:p>
        </p:txBody>
      </p:sp>
      <p:pic>
        <p:nvPicPr>
          <p:cNvPr id="6" name="Picture 15" descr="Picture 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914400"/>
            <a:ext cx="2889737" cy="1624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" descr="Picture 1a.png"/>
          <p:cNvPicPr>
            <a:picLocks noChangeAspect="1"/>
          </p:cNvPicPr>
          <p:nvPr/>
        </p:nvPicPr>
        <p:blipFill>
          <a:blip r:embed="rId3">
            <a:lum bright="14000"/>
          </a:blip>
          <a:srcRect/>
          <a:stretch>
            <a:fillRect/>
          </a:stretch>
        </p:blipFill>
        <p:spPr bwMode="auto">
          <a:xfrm>
            <a:off x="3064311" y="914400"/>
            <a:ext cx="1812489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ZoneTexte 12"/>
          <p:cNvSpPr txBox="1"/>
          <p:nvPr/>
        </p:nvSpPr>
        <p:spPr>
          <a:xfrm>
            <a:off x="381000" y="6243935"/>
            <a:ext cx="8174033" cy="461665"/>
          </a:xfrm>
          <a:prstGeom prst="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FF0000"/>
                </a:solidFill>
              </a:rPr>
              <a:t>Quarks remain elementary particles after these first results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4191000" y="2667000"/>
            <a:ext cx="4876800" cy="1015663"/>
          </a:xfrm>
          <a:prstGeom prst="rect">
            <a:avLst/>
          </a:prstGeom>
          <a:solidFill>
            <a:schemeClr val="accent5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Measurement of the production angle </a:t>
            </a:r>
          </a:p>
          <a:p>
            <a:r>
              <a:rPr lang="en-GB" dirty="0">
                <a:solidFill>
                  <a:srgbClr val="0000FF"/>
                </a:solidFill>
              </a:rPr>
              <a:t>of the jet with respect to the beam</a:t>
            </a:r>
          </a:p>
          <a:p>
            <a:r>
              <a:rPr lang="en-GB" dirty="0">
                <a:solidFill>
                  <a:srgbClr val="0000FF"/>
                </a:solidFill>
              </a:rPr>
              <a:t>-</a:t>
            </a:r>
            <a:r>
              <a:rPr lang="en-GB" dirty="0">
                <a:solidFill>
                  <a:srgbClr val="FF0000"/>
                </a:solidFill>
              </a:rPr>
              <a:t>&gt; High Energy Rutherford Experiment </a:t>
            </a:r>
          </a:p>
        </p:txBody>
      </p:sp>
      <p:pic>
        <p:nvPicPr>
          <p:cNvPr id="14" name="Espace réservé du contenu 5" descr="Screen shot 2010-09-17 at 4.55.45 PM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75738" y="838199"/>
            <a:ext cx="3892062" cy="1818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Espace réservé du contenu 15" descr="Screen shot 2011-08-26 at 2.06.43 PM.png"/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4346028" y="3776420"/>
            <a:ext cx="4874172" cy="2395780"/>
          </a:xfrm>
        </p:spPr>
      </p:pic>
      <p:sp>
        <p:nvSpPr>
          <p:cNvPr id="17" name="AutoShape 7"/>
          <p:cNvSpPr>
            <a:spLocks noChangeArrowheads="1"/>
          </p:cNvSpPr>
          <p:nvPr/>
        </p:nvSpPr>
        <p:spPr bwMode="auto">
          <a:xfrm rot="16200000">
            <a:off x="3692953" y="4460447"/>
            <a:ext cx="448408" cy="671513"/>
          </a:xfrm>
          <a:prstGeom prst="downArrow">
            <a:avLst>
              <a:gd name="adj1" fmla="val 50000"/>
              <a:gd name="adj2" fmla="val 34559"/>
            </a:avLst>
          </a:prstGeom>
          <a:solidFill>
            <a:srgbClr val="FF0000"/>
          </a:solidFill>
          <a:ln w="317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1" name="Image 10" descr="Screen shot 2012-07-12 at 4.00.27 PM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2400" y="2895600"/>
            <a:ext cx="3523226" cy="327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476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7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itre 1"/>
          <p:cNvSpPr>
            <a:spLocks noGrp="1"/>
          </p:cNvSpPr>
          <p:nvPr>
            <p:ph type="title"/>
          </p:nvPr>
        </p:nvSpPr>
        <p:spPr>
          <a:xfrm>
            <a:off x="76200" y="1352178"/>
            <a:ext cx="8915400" cy="1428750"/>
          </a:xfrm>
        </p:spPr>
        <p:txBody>
          <a:bodyPr/>
          <a:lstStyle/>
          <a:p>
            <a:r>
              <a:rPr lang="en-GB" dirty="0">
                <a:latin typeface="Arial" charset="0"/>
              </a:rPr>
              <a:t>The Physics Program at LHC</a:t>
            </a:r>
            <a:br>
              <a:rPr lang="en-GB" dirty="0">
                <a:latin typeface="Arial" charset="0"/>
              </a:rPr>
            </a:br>
            <a:br>
              <a:rPr lang="en-GB" sz="3400" dirty="0">
                <a:latin typeface="Arial" charset="0"/>
              </a:rPr>
            </a:br>
            <a:r>
              <a:rPr lang="en-GB" sz="3400" dirty="0">
                <a:latin typeface="Arial" charset="0"/>
              </a:rPr>
              <a:t>Data taking started in 2010</a:t>
            </a:r>
            <a:br>
              <a:rPr lang="en-GB" sz="3400" dirty="0">
                <a:latin typeface="Arial" charset="0"/>
              </a:rPr>
            </a:br>
            <a:r>
              <a:rPr lang="en-GB" sz="3400" dirty="0">
                <a:solidFill>
                  <a:srgbClr val="FF0000"/>
                </a:solidFill>
                <a:latin typeface="Arial" charset="0"/>
              </a:rPr>
              <a:t>Now we have about 1000 reviewed scientific papers per experiment!</a:t>
            </a:r>
            <a:br>
              <a:rPr lang="en-GB" sz="3400" dirty="0">
                <a:solidFill>
                  <a:srgbClr val="FF0000"/>
                </a:solidFill>
                <a:latin typeface="Arial" charset="0"/>
              </a:rPr>
            </a:br>
            <a:r>
              <a:rPr lang="en-GB" sz="3000" dirty="0">
                <a:latin typeface="Arial" charset="0"/>
              </a:rPr>
              <a:t>Mostly measurements of the strong and electroweak force at 7/8/13 </a:t>
            </a:r>
            <a:r>
              <a:rPr lang="en-GB" sz="3000" dirty="0" err="1">
                <a:latin typeface="Arial" charset="0"/>
              </a:rPr>
              <a:t>TeV</a:t>
            </a:r>
            <a:r>
              <a:rPr lang="en-GB" sz="3000" dirty="0">
                <a:latin typeface="Arial" charset="0"/>
              </a:rPr>
              <a:t> and Searches </a:t>
            </a:r>
            <a:br>
              <a:rPr lang="en-GB" sz="3400" dirty="0">
                <a:latin typeface="Arial" charset="0"/>
              </a:rPr>
            </a:br>
            <a:endParaRPr lang="en-GB" sz="3400" dirty="0">
              <a:latin typeface="Arial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52400" y="3920966"/>
            <a:ext cx="8763000" cy="2708434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r>
              <a:rPr lang="en-GB" sz="3000" b="1" dirty="0">
                <a:solidFill>
                  <a:srgbClr val="0000FF"/>
                </a:solidFill>
                <a:latin typeface="Arial" charset="0"/>
              </a:rPr>
              <a:t>-</a:t>
            </a:r>
            <a:r>
              <a:rPr lang="en-GB" sz="2800" b="1" dirty="0">
                <a:solidFill>
                  <a:srgbClr val="0000FF"/>
                </a:solidFill>
                <a:latin typeface="Arial" charset="0"/>
              </a:rPr>
              <a:t>Are quarks the elementary particles?   </a:t>
            </a:r>
            <a:r>
              <a:rPr lang="en-GB" sz="2800" b="1" dirty="0">
                <a:solidFill>
                  <a:srgbClr val="FF0000"/>
                </a:solidFill>
                <a:latin typeface="Arial" charset="0"/>
              </a:rPr>
              <a:t>So far yes</a:t>
            </a:r>
            <a:br>
              <a:rPr lang="en-GB" sz="2800" b="1" dirty="0">
                <a:solidFill>
                  <a:srgbClr val="0000FF"/>
                </a:solidFill>
                <a:latin typeface="Arial" charset="0"/>
              </a:rPr>
            </a:br>
            <a:r>
              <a:rPr lang="en-GB" sz="2800" b="1" dirty="0">
                <a:solidFill>
                  <a:srgbClr val="0000FF"/>
                </a:solidFill>
                <a:latin typeface="Arial" charset="0"/>
              </a:rPr>
              <a:t>-Do we see </a:t>
            </a:r>
            <a:r>
              <a:rPr lang="en-GB" sz="2800" b="1" dirty="0" err="1">
                <a:solidFill>
                  <a:srgbClr val="0000FF"/>
                </a:solidFill>
                <a:latin typeface="Arial" charset="0"/>
              </a:rPr>
              <a:t>supersymmetric</a:t>
            </a:r>
            <a:r>
              <a:rPr lang="en-GB" sz="2800" b="1" dirty="0">
                <a:solidFill>
                  <a:srgbClr val="0000FF"/>
                </a:solidFill>
                <a:latin typeface="Arial" charset="0"/>
              </a:rPr>
              <a:t> particles?  </a:t>
            </a:r>
            <a:r>
              <a:rPr lang="en-GB" sz="2800" b="1" dirty="0">
                <a:solidFill>
                  <a:srgbClr val="FF0000"/>
                </a:solidFill>
                <a:latin typeface="Arial" charset="0"/>
              </a:rPr>
              <a:t>Not yet</a:t>
            </a:r>
            <a:br>
              <a:rPr lang="en-GB" sz="2800" b="1" dirty="0">
                <a:solidFill>
                  <a:srgbClr val="0000FF"/>
                </a:solidFill>
                <a:latin typeface="Arial" charset="0"/>
              </a:rPr>
            </a:br>
            <a:r>
              <a:rPr lang="en-GB" sz="2800" b="1" dirty="0">
                <a:solidFill>
                  <a:srgbClr val="0000FF"/>
                </a:solidFill>
                <a:latin typeface="Arial" charset="0"/>
              </a:rPr>
              <a:t>-Do we see extra space dimensions?     </a:t>
            </a:r>
            <a:r>
              <a:rPr lang="en-GB" sz="2800" b="1" dirty="0">
                <a:solidFill>
                  <a:srgbClr val="FF0000"/>
                </a:solidFill>
                <a:latin typeface="Arial" charset="0"/>
              </a:rPr>
              <a:t>Not Yet</a:t>
            </a:r>
            <a:br>
              <a:rPr lang="en-GB" sz="2800" b="1" dirty="0">
                <a:solidFill>
                  <a:srgbClr val="0000FF"/>
                </a:solidFill>
                <a:latin typeface="Arial" charset="0"/>
              </a:rPr>
            </a:br>
            <a:r>
              <a:rPr lang="en-GB" sz="2800" b="1" dirty="0">
                <a:solidFill>
                  <a:srgbClr val="0000FF"/>
                </a:solidFill>
                <a:latin typeface="Arial" charset="0"/>
              </a:rPr>
              <a:t>-Do we see micro-black holes?               </a:t>
            </a:r>
            <a:r>
              <a:rPr lang="en-GB" sz="2800" b="1" dirty="0">
                <a:solidFill>
                  <a:srgbClr val="FF0000"/>
                </a:solidFill>
                <a:latin typeface="Arial" charset="0"/>
              </a:rPr>
              <a:t>No</a:t>
            </a:r>
          </a:p>
          <a:p>
            <a:r>
              <a:rPr lang="en-GB" sz="2800" b="1" dirty="0">
                <a:solidFill>
                  <a:srgbClr val="0000FF"/>
                </a:solidFill>
                <a:latin typeface="Arial" charset="0"/>
              </a:rPr>
              <a:t> </a:t>
            </a:r>
          </a:p>
          <a:p>
            <a:r>
              <a:rPr lang="en-GB" sz="2800" b="1" dirty="0">
                <a:solidFill>
                  <a:srgbClr val="0000FF"/>
                </a:solidFill>
                <a:latin typeface="Arial" charset="0"/>
              </a:rPr>
              <a:t>    </a:t>
            </a:r>
            <a:r>
              <a:rPr lang="en-GB" sz="2800" b="1" dirty="0">
                <a:solidFill>
                  <a:srgbClr val="FF0000"/>
                </a:solidFill>
                <a:latin typeface="Arial" charset="0"/>
              </a:rPr>
              <a:t>-&gt;The Discovery of a Higgs-like particle!! </a:t>
            </a:r>
            <a:br>
              <a:rPr lang="en-GB" sz="3000" b="1" dirty="0">
                <a:solidFill>
                  <a:srgbClr val="0000FF"/>
                </a:solidFill>
                <a:latin typeface="Arial" charset="0"/>
              </a:rPr>
            </a:br>
            <a:endParaRPr lang="en-GB" sz="30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676171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-142875"/>
            <a:ext cx="8305800" cy="904875"/>
          </a:xfrm>
        </p:spPr>
        <p:txBody>
          <a:bodyPr/>
          <a:lstStyle/>
          <a:p>
            <a:r>
              <a:rPr lang="en-GB" dirty="0"/>
              <a:t>Summary of Searches for Exotica</a:t>
            </a:r>
          </a:p>
        </p:txBody>
      </p:sp>
      <p:pic>
        <p:nvPicPr>
          <p:cNvPr id="4" name="Espace réservé du contenu 3" descr="Screen Shot 2014-04-10 at 1.54.36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3400" y="803085"/>
            <a:ext cx="8000999" cy="6032577"/>
          </a:xfrm>
        </p:spPr>
      </p:pic>
    </p:spTree>
    <p:extLst>
      <p:ext uri="{BB962C8B-B14F-4D97-AF65-F5344CB8AC3E}">
        <p14:creationId xmlns:p14="http://schemas.microsoft.com/office/powerpoint/2010/main" val="69932061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152400"/>
            <a:ext cx="7239000" cy="904875"/>
          </a:xfrm>
        </p:spPr>
        <p:txBody>
          <a:bodyPr/>
          <a:lstStyle/>
          <a:p>
            <a:pPr eaLnBrk="1" hangingPunct="1"/>
            <a:r>
              <a:rPr lang="en-US" dirty="0">
                <a:latin typeface="Arial" charset="0"/>
              </a:rPr>
              <a:t>Matter-Antimatter</a:t>
            </a:r>
          </a:p>
        </p:txBody>
      </p:sp>
      <p:pic>
        <p:nvPicPr>
          <p:cNvPr id="118789" name="Picture 3" descr="lhcblogo"/>
          <p:cNvPicPr>
            <a:picLocks noChangeAspect="1" noChangeArrowheads="1"/>
          </p:cNvPicPr>
          <p:nvPr/>
        </p:nvPicPr>
        <p:blipFill>
          <a:blip r:embed="rId3">
            <a:lum bright="6000"/>
          </a:blip>
          <a:srcRect/>
          <a:stretch>
            <a:fillRect/>
          </a:stretch>
        </p:blipFill>
        <p:spPr bwMode="auto">
          <a:xfrm>
            <a:off x="4149969" y="2036764"/>
            <a:ext cx="2070589" cy="154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8790" name="Text Box 4"/>
          <p:cNvSpPr txBox="1">
            <a:spLocks noChangeArrowheads="1"/>
          </p:cNvSpPr>
          <p:nvPr/>
        </p:nvSpPr>
        <p:spPr bwMode="auto">
          <a:xfrm>
            <a:off x="414705" y="822325"/>
            <a:ext cx="8307265" cy="1200150"/>
          </a:xfrm>
          <a:prstGeom prst="rect">
            <a:avLst/>
          </a:prstGeom>
          <a:solidFill>
            <a:srgbClr val="CCFFCC"/>
          </a:solidFill>
          <a:ln w="3175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>
                <a:solidFill>
                  <a:srgbClr val="0000CC"/>
                </a:solidFill>
                <a:latin typeface="Arial" charset="0"/>
              </a:rPr>
              <a:t>The properties and subtle differences of matter and anti-matter using mesons containing the beauty quark, will be studied further in the </a:t>
            </a:r>
            <a:r>
              <a:rPr lang="en-US" sz="2400">
                <a:solidFill>
                  <a:srgbClr val="CC0000"/>
                </a:solidFill>
                <a:latin typeface="Arial" charset="0"/>
              </a:rPr>
              <a:t>LHCb experiment</a:t>
            </a:r>
          </a:p>
        </p:txBody>
      </p:sp>
      <p:pic>
        <p:nvPicPr>
          <p:cNvPr id="118791" name="Picture 5" descr="page_38_EarlyUniverse"/>
          <p:cNvPicPr>
            <a:picLocks noChangeAspect="1" noChangeArrowheads="1"/>
          </p:cNvPicPr>
          <p:nvPr/>
        </p:nvPicPr>
        <p:blipFill>
          <a:blip r:embed="rId4">
            <a:lum bright="16000"/>
          </a:blip>
          <a:srcRect/>
          <a:stretch>
            <a:fillRect/>
          </a:stretch>
        </p:blipFill>
        <p:spPr bwMode="auto">
          <a:xfrm>
            <a:off x="1125415" y="2895601"/>
            <a:ext cx="2461846" cy="254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02758" name="Picture 6" descr="page_38_TodaysUniverse"/>
          <p:cNvPicPr>
            <a:picLocks noChangeAspect="1" noChangeArrowheads="1"/>
          </p:cNvPicPr>
          <p:nvPr/>
        </p:nvPicPr>
        <p:blipFill>
          <a:blip r:embed="rId5">
            <a:lum bright="16000"/>
          </a:blip>
          <a:srcRect/>
          <a:stretch>
            <a:fillRect/>
          </a:stretch>
        </p:blipFill>
        <p:spPr bwMode="auto">
          <a:xfrm>
            <a:off x="1156189" y="2895600"/>
            <a:ext cx="2431073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8793" name="Picture 7"/>
          <p:cNvPicPr>
            <a:picLocks noChangeAspect="1" noChangeArrowheads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6"/>
              <a:srcRect/>
              <a:stretch>
                <a:fillRect/>
              </a:stretch>
            </p:blipFill>
          </mc:Choice>
          <mc:Fallback>
            <p:blipFill>
              <a:blip r:embed="rId7"/>
              <a:srcRect/>
              <a:stretch>
                <a:fillRect/>
              </a:stretch>
            </p:blipFill>
          </mc:Fallback>
        </mc:AlternateContent>
        <p:spPr bwMode="auto">
          <a:xfrm>
            <a:off x="6752493" y="1914526"/>
            <a:ext cx="1899138" cy="15906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</p:pic>
      <p:pic>
        <p:nvPicPr>
          <p:cNvPr id="118794" name="Picture 9"/>
          <p:cNvPicPr>
            <a:picLocks noChangeAspect="1" noChangeArrowheads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8">
                <a:lum bright="14000"/>
              </a:blip>
              <a:srcRect/>
              <a:stretch>
                <a:fillRect/>
              </a:stretch>
            </p:blipFill>
          </mc:Choice>
          <mc:Fallback>
            <p:blipFill>
              <a:blip r:embed="rId9">
                <a:lum bright="14000"/>
              </a:blip>
              <a:srcRect/>
              <a:stretch>
                <a:fillRect/>
              </a:stretch>
            </p:blipFill>
          </mc:Fallback>
        </mc:AlternateContent>
        <p:spPr bwMode="auto">
          <a:xfrm>
            <a:off x="4712677" y="3581400"/>
            <a:ext cx="3302977" cy="49530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70207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2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02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-142875"/>
            <a:ext cx="8763000" cy="904875"/>
          </a:xfrm>
        </p:spPr>
        <p:txBody>
          <a:bodyPr/>
          <a:lstStyle/>
          <a:p>
            <a:pPr eaLnBrk="1" hangingPunct="1"/>
            <a:r>
              <a:rPr lang="en-US" dirty="0">
                <a:latin typeface="Arial" charset="0"/>
              </a:rPr>
              <a:t>Heavy Ions in the Alice Experiment</a:t>
            </a:r>
          </a:p>
        </p:txBody>
      </p:sp>
      <p:pic>
        <p:nvPicPr>
          <p:cNvPr id="120838" name="Picture 4" descr="plasm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1" y="1600200"/>
            <a:ext cx="2514600" cy="1815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0839" name="Text Box 5"/>
          <p:cNvSpPr txBox="1">
            <a:spLocks noChangeArrowheads="1"/>
          </p:cNvSpPr>
          <p:nvPr/>
        </p:nvSpPr>
        <p:spPr bwMode="auto">
          <a:xfrm>
            <a:off x="381000" y="762000"/>
            <a:ext cx="8721258" cy="830997"/>
          </a:xfrm>
          <a:prstGeom prst="rect">
            <a:avLst/>
          </a:prstGeom>
          <a:solidFill>
            <a:srgbClr val="CCFFFF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>
                <a:solidFill>
                  <a:srgbClr val="CC0000"/>
                </a:solidFill>
                <a:latin typeface="Arial" charset="0"/>
              </a:rPr>
              <a:t>Lead-lead collisions at the LHC to study the primordial plasma, </a:t>
            </a:r>
          </a:p>
          <a:p>
            <a:r>
              <a:rPr lang="en-US" sz="2400">
                <a:solidFill>
                  <a:srgbClr val="CC0000"/>
                </a:solidFill>
                <a:latin typeface="Arial" charset="0"/>
              </a:rPr>
              <a:t>a state of matter in the early moments of the Universe  </a:t>
            </a:r>
          </a:p>
        </p:txBody>
      </p:sp>
      <p:sp>
        <p:nvSpPr>
          <p:cNvPr id="120840" name="Text Box 6"/>
          <p:cNvSpPr txBox="1">
            <a:spLocks noChangeArrowheads="1"/>
          </p:cNvSpPr>
          <p:nvPr/>
        </p:nvSpPr>
        <p:spPr bwMode="auto">
          <a:xfrm>
            <a:off x="6005146" y="4614208"/>
            <a:ext cx="3206953" cy="1938992"/>
          </a:xfrm>
          <a:prstGeom prst="rect">
            <a:avLst/>
          </a:prstGeom>
          <a:solidFill>
            <a:srgbClr val="FFFF66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0000CC"/>
                </a:solidFill>
                <a:latin typeface="Arial" charset="0"/>
              </a:rPr>
              <a:t>Study the phase transition</a:t>
            </a:r>
          </a:p>
          <a:p>
            <a:r>
              <a:rPr lang="en-US" dirty="0">
                <a:solidFill>
                  <a:srgbClr val="0000CC"/>
                </a:solidFill>
                <a:latin typeface="Arial" charset="0"/>
              </a:rPr>
              <a:t>of a state of </a:t>
            </a:r>
            <a:r>
              <a:rPr lang="en-US" dirty="0">
                <a:solidFill>
                  <a:srgbClr val="CC0000"/>
                </a:solidFill>
                <a:latin typeface="Arial" charset="0"/>
              </a:rPr>
              <a:t>quark gluon</a:t>
            </a:r>
          </a:p>
          <a:p>
            <a:r>
              <a:rPr lang="en-US" dirty="0">
                <a:solidFill>
                  <a:srgbClr val="CC0000"/>
                </a:solidFill>
                <a:latin typeface="Arial" charset="0"/>
              </a:rPr>
              <a:t>plasma</a:t>
            </a:r>
            <a:r>
              <a:rPr lang="en-US" dirty="0">
                <a:solidFill>
                  <a:srgbClr val="0000CC"/>
                </a:solidFill>
                <a:latin typeface="Arial" charset="0"/>
              </a:rPr>
              <a:t> created at the time</a:t>
            </a:r>
          </a:p>
          <a:p>
            <a:r>
              <a:rPr lang="en-US" dirty="0">
                <a:solidFill>
                  <a:srgbClr val="0000CC"/>
                </a:solidFill>
                <a:latin typeface="Arial" charset="0"/>
              </a:rPr>
              <a:t>of the early Universe to </a:t>
            </a:r>
          </a:p>
          <a:p>
            <a:r>
              <a:rPr lang="en-US" dirty="0">
                <a:solidFill>
                  <a:srgbClr val="0000CC"/>
                </a:solidFill>
                <a:latin typeface="Arial" charset="0"/>
              </a:rPr>
              <a:t>the </a:t>
            </a:r>
            <a:r>
              <a:rPr lang="en-US" dirty="0">
                <a:solidFill>
                  <a:srgbClr val="CC0000"/>
                </a:solidFill>
                <a:latin typeface="Arial" charset="0"/>
              </a:rPr>
              <a:t>baryonic matter</a:t>
            </a:r>
            <a:r>
              <a:rPr lang="en-US" dirty="0">
                <a:solidFill>
                  <a:srgbClr val="0000CC"/>
                </a:solidFill>
                <a:latin typeface="Arial" charset="0"/>
              </a:rPr>
              <a:t> we </a:t>
            </a:r>
          </a:p>
          <a:p>
            <a:r>
              <a:rPr lang="en-US" dirty="0">
                <a:solidFill>
                  <a:srgbClr val="0000CC"/>
                </a:solidFill>
                <a:latin typeface="Arial" charset="0"/>
              </a:rPr>
              <a:t>observe today</a:t>
            </a:r>
          </a:p>
        </p:txBody>
      </p:sp>
      <p:pic>
        <p:nvPicPr>
          <p:cNvPr id="11" name="Picture 5" descr="1011251_01-A4-at-144-dpi"/>
          <p:cNvPicPr>
            <a:picLocks noChangeAspect="1" noChangeArrowheads="1"/>
          </p:cNvPicPr>
          <p:nvPr/>
        </p:nvPicPr>
        <p:blipFill>
          <a:blip r:embed="rId4" cstate="screen">
            <a:lum bright="30000" contrast="24000"/>
          </a:blip>
          <a:srcRect/>
          <a:stretch>
            <a:fillRect/>
          </a:stretch>
        </p:blipFill>
        <p:spPr bwMode="auto">
          <a:xfrm>
            <a:off x="-540568" y="7965504"/>
            <a:ext cx="9144000" cy="6727826"/>
          </a:xfrm>
          <a:prstGeom prst="rect">
            <a:avLst/>
          </a:prstGeom>
          <a:noFill/>
        </p:spPr>
      </p:pic>
      <p:pic>
        <p:nvPicPr>
          <p:cNvPr id="12" name="Picture 5" descr="1011251_01-A4-at-144-dpi"/>
          <p:cNvPicPr>
            <a:picLocks noChangeAspect="1" noChangeArrowheads="1"/>
          </p:cNvPicPr>
          <p:nvPr/>
        </p:nvPicPr>
        <p:blipFill rotWithShape="1">
          <a:blip r:embed="rId4" cstate="screen">
            <a:lum bright="30000" contrast="24000"/>
          </a:blip>
          <a:srcRect l="13894" t="15654" r="18753" b="5596"/>
          <a:stretch/>
        </p:blipFill>
        <p:spPr bwMode="auto">
          <a:xfrm>
            <a:off x="6019800" y="1759320"/>
            <a:ext cx="3092407" cy="2660280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</p:pic>
      <p:grpSp>
        <p:nvGrpSpPr>
          <p:cNvPr id="2" name="Group 56"/>
          <p:cNvGrpSpPr/>
          <p:nvPr/>
        </p:nvGrpSpPr>
        <p:grpSpPr>
          <a:xfrm>
            <a:off x="1524000" y="3352800"/>
            <a:ext cx="4034698" cy="2895600"/>
            <a:chOff x="4558590" y="1628800"/>
            <a:chExt cx="4568098" cy="3247750"/>
          </a:xfrm>
        </p:grpSpPr>
        <p:grpSp>
          <p:nvGrpSpPr>
            <p:cNvPr id="3" name="Group 47"/>
            <p:cNvGrpSpPr/>
            <p:nvPr/>
          </p:nvGrpSpPr>
          <p:grpSpPr>
            <a:xfrm>
              <a:off x="4558590" y="1628800"/>
              <a:ext cx="4568098" cy="3247750"/>
              <a:chOff x="4558590" y="1628800"/>
              <a:chExt cx="4568098" cy="3247750"/>
            </a:xfrm>
          </p:grpSpPr>
          <p:pic>
            <p:nvPicPr>
              <p:cNvPr id="21" name="Picture 3"/>
              <p:cNvPicPr>
                <a:picLocks noChangeAspect="1" noChangeArrowheads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952" r="85"/>
              <a:stretch/>
            </p:blipFill>
            <p:spPr bwMode="auto">
              <a:xfrm>
                <a:off x="4558590" y="1628800"/>
                <a:ext cx="4568098" cy="32477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2" name="Text Box 5"/>
              <p:cNvSpPr txBox="1">
                <a:spLocks noChangeArrowheads="1"/>
              </p:cNvSpPr>
              <p:nvPr/>
            </p:nvSpPr>
            <p:spPr bwMode="auto">
              <a:xfrm>
                <a:off x="6615990" y="2444046"/>
                <a:ext cx="2438400" cy="375104"/>
              </a:xfrm>
              <a:prstGeom prst="rect">
                <a:avLst/>
              </a:prstGeom>
              <a:solidFill>
                <a:srgbClr val="CCFFFF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square" lIns="92075" tIns="46038" rIns="92075" bIns="46038">
                <a:spAutoFit/>
              </a:bodyPr>
              <a:lstStyle/>
              <a:p>
                <a:pPr algn="l">
                  <a:lnSpc>
                    <a:spcPct val="90000"/>
                  </a:lnSpc>
                  <a:spcBef>
                    <a:spcPct val="30000"/>
                  </a:spcBef>
                  <a:buClr>
                    <a:srgbClr val="FC0128"/>
                  </a:buClr>
                  <a:buFont typeface="Wingdings" pitchFamily="2" charset="2"/>
                  <a:buNone/>
                </a:pPr>
                <a:r>
                  <a:rPr lang="en-US" b="1" dirty="0">
                    <a:solidFill>
                      <a:srgbClr val="0066FF"/>
                    </a:solidFill>
                  </a:rPr>
                  <a:t>J/</a:t>
                </a:r>
                <a:r>
                  <a:rPr lang="en-US" b="1" dirty="0">
                    <a:solidFill>
                      <a:srgbClr val="0066FF"/>
                    </a:solidFill>
                    <a:latin typeface="Symbol" pitchFamily="18" charset="2"/>
                  </a:rPr>
                  <a:t>Y </a:t>
                </a:r>
                <a:r>
                  <a:rPr lang="en-US" dirty="0">
                    <a:solidFill>
                      <a:srgbClr val="0000FF"/>
                    </a:solidFill>
                    <a:latin typeface="Arial" charset="0"/>
                  </a:rPr>
                  <a:t>suppression</a:t>
                </a:r>
                <a:endParaRPr lang="en-US" dirty="0">
                  <a:solidFill>
                    <a:srgbClr val="0000FF"/>
                  </a:solidFill>
                  <a:latin typeface="Symbol" pitchFamily="18" charset="2"/>
                </a:endParaRPr>
              </a:p>
            </p:txBody>
          </p:sp>
        </p:grpSp>
        <p:grpSp>
          <p:nvGrpSpPr>
            <p:cNvPr id="4" name="Group 27"/>
            <p:cNvGrpSpPr/>
            <p:nvPr/>
          </p:nvGrpSpPr>
          <p:grpSpPr>
            <a:xfrm>
              <a:off x="7812362" y="3356992"/>
              <a:ext cx="1044841" cy="369332"/>
              <a:chOff x="7812362" y="3140968"/>
              <a:chExt cx="1044841" cy="369332"/>
            </a:xfrm>
          </p:grpSpPr>
          <p:sp>
            <p:nvSpPr>
              <p:cNvPr id="19" name="TextBox 10"/>
              <p:cNvSpPr txBox="1"/>
              <p:nvPr/>
            </p:nvSpPr>
            <p:spPr>
              <a:xfrm>
                <a:off x="8172399" y="3140968"/>
                <a:ext cx="68480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FF0000"/>
                    </a:solidFill>
                  </a:rPr>
                  <a:t>LHC</a:t>
                </a:r>
                <a:endParaRPr lang="en-GB" b="1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20" name="Straight Arrow Connector 16"/>
              <p:cNvCxnSpPr>
                <a:stCxn id="19" idx="1"/>
              </p:cNvCxnSpPr>
              <p:nvPr/>
            </p:nvCxnSpPr>
            <p:spPr bwMode="auto">
              <a:xfrm flipH="1" flipV="1">
                <a:off x="7812362" y="3140968"/>
                <a:ext cx="360037" cy="184666"/>
              </a:xfrm>
              <a:prstGeom prst="straightConnector1">
                <a:avLst/>
              </a:prstGeom>
              <a:solidFill>
                <a:srgbClr val="FFFF99"/>
              </a:solidFill>
              <a:ln w="2857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  <p:grpSp>
          <p:nvGrpSpPr>
            <p:cNvPr id="5" name="Group 48"/>
            <p:cNvGrpSpPr/>
            <p:nvPr/>
          </p:nvGrpSpPr>
          <p:grpSpPr>
            <a:xfrm>
              <a:off x="5364087" y="3717032"/>
              <a:ext cx="915393" cy="441336"/>
              <a:chOff x="8121103" y="3078198"/>
              <a:chExt cx="915393" cy="384738"/>
            </a:xfrm>
          </p:grpSpPr>
          <p:sp>
            <p:nvSpPr>
              <p:cNvPr id="17" name="TextBox 49"/>
              <p:cNvSpPr txBox="1"/>
              <p:nvPr/>
            </p:nvSpPr>
            <p:spPr>
              <a:xfrm>
                <a:off x="8121103" y="3140968"/>
                <a:ext cx="787396" cy="321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/>
                  <a:t>RHIC</a:t>
                </a:r>
                <a:endParaRPr lang="en-GB" b="1" dirty="0"/>
              </a:p>
            </p:txBody>
          </p:sp>
          <p:cxnSp>
            <p:nvCxnSpPr>
              <p:cNvPr id="18" name="Straight Arrow Connector 50"/>
              <p:cNvCxnSpPr/>
              <p:nvPr/>
            </p:nvCxnSpPr>
            <p:spPr bwMode="auto">
              <a:xfrm flipV="1">
                <a:off x="8748464" y="3078198"/>
                <a:ext cx="288032" cy="184664"/>
              </a:xfrm>
              <a:prstGeom prst="straightConnector1">
                <a:avLst/>
              </a:prstGeom>
              <a:solidFill>
                <a:srgbClr val="FFFF99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</p:grpSp>
      <p:sp>
        <p:nvSpPr>
          <p:cNvPr id="23" name="Text Box 8"/>
          <p:cNvSpPr txBox="1">
            <a:spLocks noChangeArrowheads="1"/>
          </p:cNvSpPr>
          <p:nvPr/>
        </p:nvSpPr>
        <p:spPr bwMode="auto">
          <a:xfrm>
            <a:off x="3429000" y="1676400"/>
            <a:ext cx="2819400" cy="1631216"/>
          </a:xfrm>
          <a:prstGeom prst="rect">
            <a:avLst/>
          </a:prstGeom>
          <a:solidFill>
            <a:srgbClr val="FFFF66"/>
          </a:solidFill>
          <a:ln w="31750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0000CC"/>
                </a:solidFill>
                <a:latin typeface="Arial" charset="0"/>
              </a:rPr>
              <a:t>Hundreds of particles</a:t>
            </a:r>
          </a:p>
          <a:p>
            <a:r>
              <a:rPr lang="en-US" dirty="0">
                <a:solidFill>
                  <a:srgbClr val="0000CC"/>
                </a:solidFill>
                <a:latin typeface="Arial" charset="0"/>
              </a:rPr>
              <a:t>in the detector</a:t>
            </a:r>
          </a:p>
          <a:p>
            <a:endParaRPr lang="en-US" dirty="0">
              <a:solidFill>
                <a:srgbClr val="0000CC"/>
              </a:solidFill>
              <a:latin typeface="Arial" charset="0"/>
            </a:endParaRPr>
          </a:p>
          <a:p>
            <a:r>
              <a:rPr lang="en-US" dirty="0">
                <a:solidFill>
                  <a:srgbClr val="0000CC"/>
                </a:solidFill>
                <a:latin typeface="Arial" charset="0"/>
              </a:rPr>
              <a:t>Also studies with CMS,</a:t>
            </a:r>
          </a:p>
          <a:p>
            <a:r>
              <a:rPr lang="en-US" dirty="0">
                <a:solidFill>
                  <a:srgbClr val="0000CC"/>
                </a:solidFill>
                <a:latin typeface="Arial" charset="0"/>
              </a:rPr>
              <a:t>ATLAS and </a:t>
            </a:r>
            <a:r>
              <a:rPr lang="en-US" dirty="0" err="1">
                <a:solidFill>
                  <a:srgbClr val="0000CC"/>
                </a:solidFill>
                <a:latin typeface="Arial" charset="0"/>
              </a:rPr>
              <a:t>LHCb</a:t>
            </a:r>
            <a:endParaRPr lang="en-US" dirty="0">
              <a:solidFill>
                <a:srgbClr val="0000CC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259852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228600"/>
            <a:ext cx="9144000" cy="1143000"/>
          </a:xfrm>
        </p:spPr>
        <p:txBody>
          <a:bodyPr/>
          <a:lstStyle/>
          <a:p>
            <a:r>
              <a:rPr lang="en-US" sz="3200" dirty="0" err="1">
                <a:latin typeface="Arial" charset="0"/>
              </a:rPr>
              <a:t>MoEDAL</a:t>
            </a:r>
            <a:r>
              <a:rPr lang="en-US" sz="3200" dirty="0">
                <a:latin typeface="Arial" charset="0"/>
              </a:rPr>
              <a:t>: </a:t>
            </a:r>
            <a:r>
              <a:rPr lang="en-US" sz="2600" dirty="0">
                <a:latin typeface="Arial" charset="0"/>
              </a:rPr>
              <a:t>Monopole and Exotics Detector at the LHC</a:t>
            </a:r>
          </a:p>
        </p:txBody>
      </p:sp>
      <p:pic>
        <p:nvPicPr>
          <p:cNvPr id="39939" name="Picture 4" descr="Picture 235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4062" y="4419600"/>
            <a:ext cx="3209192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0" name="Picture 6" descr="Picture 235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3723" y="2590801"/>
            <a:ext cx="2602523" cy="190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1" name="Picture 9" descr="moedal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27077" y="1447801"/>
            <a:ext cx="3024554" cy="225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2" name="Text Box 10"/>
          <p:cNvSpPr txBox="1">
            <a:spLocks noChangeArrowheads="1"/>
          </p:cNvSpPr>
          <p:nvPr/>
        </p:nvSpPr>
        <p:spPr bwMode="auto">
          <a:xfrm>
            <a:off x="2954215" y="3352801"/>
            <a:ext cx="2052164" cy="707886"/>
          </a:xfrm>
          <a:prstGeom prst="rect">
            <a:avLst/>
          </a:prstGeom>
          <a:solidFill>
            <a:srgbClr val="CCFFFF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Direct Monopole</a:t>
            </a:r>
          </a:p>
          <a:p>
            <a:r>
              <a:rPr lang="en-US">
                <a:latin typeface="Arial" charset="0"/>
              </a:rPr>
              <a:t> production</a:t>
            </a:r>
          </a:p>
        </p:txBody>
      </p:sp>
      <p:pic>
        <p:nvPicPr>
          <p:cNvPr id="39943" name="Picture 11" descr="moedal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697416" y="3733800"/>
            <a:ext cx="2681654" cy="174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4" name="Text Box 12"/>
          <p:cNvSpPr txBox="1">
            <a:spLocks noChangeArrowheads="1"/>
          </p:cNvSpPr>
          <p:nvPr/>
        </p:nvSpPr>
        <p:spPr bwMode="auto">
          <a:xfrm>
            <a:off x="4994031" y="5715001"/>
            <a:ext cx="4138573" cy="707886"/>
          </a:xfrm>
          <a:prstGeom prst="rect">
            <a:avLst/>
          </a:prstGeom>
          <a:solidFill>
            <a:srgbClr val="CCFFFF"/>
          </a:solidFill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Remove the sheets after some </a:t>
            </a:r>
          </a:p>
          <a:p>
            <a:r>
              <a:rPr lang="en-US">
                <a:latin typeface="Arial" charset="0"/>
              </a:rPr>
              <a:t>running time and inspect for ‘holes’</a:t>
            </a:r>
          </a:p>
        </p:txBody>
      </p:sp>
      <p:sp>
        <p:nvSpPr>
          <p:cNvPr id="39945" name="Text Box 8"/>
          <p:cNvSpPr txBox="1">
            <a:spLocks noChangeArrowheads="1"/>
          </p:cNvSpPr>
          <p:nvPr/>
        </p:nvSpPr>
        <p:spPr bwMode="auto">
          <a:xfrm>
            <a:off x="211016" y="1422400"/>
            <a:ext cx="5444394" cy="1015663"/>
          </a:xfrm>
          <a:prstGeom prst="rect">
            <a:avLst/>
          </a:prstGeom>
          <a:solidFill>
            <a:srgbClr val="CCFFFF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0000FF"/>
                </a:solidFill>
                <a:latin typeface="Arial" charset="0"/>
              </a:rPr>
              <a:t>Heavy particles which carry “magnetic charge”</a:t>
            </a:r>
          </a:p>
          <a:p>
            <a:r>
              <a:rPr lang="en-US" dirty="0">
                <a:solidFill>
                  <a:srgbClr val="0000FF"/>
                </a:solidFill>
                <a:latin typeface="Arial" charset="0"/>
              </a:rPr>
              <a:t>Could </a:t>
            </a:r>
            <a:r>
              <a:rPr lang="en-US" dirty="0" err="1">
                <a:solidFill>
                  <a:srgbClr val="0000FF"/>
                </a:solidFill>
                <a:latin typeface="Arial" charset="0"/>
              </a:rPr>
              <a:t>eg</a:t>
            </a:r>
            <a:r>
              <a:rPr lang="en-US" dirty="0">
                <a:solidFill>
                  <a:srgbClr val="0000FF"/>
                </a:solidFill>
                <a:latin typeface="Arial" charset="0"/>
              </a:rPr>
              <a:t> explain why particles have “integer </a:t>
            </a:r>
          </a:p>
          <a:p>
            <a:r>
              <a:rPr lang="en-US" dirty="0">
                <a:solidFill>
                  <a:srgbClr val="0000FF"/>
                </a:solidFill>
                <a:latin typeface="Arial" charset="0"/>
              </a:rPr>
              <a:t>electric charge”</a:t>
            </a:r>
          </a:p>
        </p:txBody>
      </p:sp>
      <p:pic>
        <p:nvPicPr>
          <p:cNvPr id="10" name="Image 9" descr="Screen shot 2012-09-19 at 12.39.50 PM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38800" y="1143000"/>
            <a:ext cx="3392194" cy="2583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3657173"/>
      </p:ext>
    </p:extLst>
  </p:cSld>
  <p:clrMapOvr>
    <a:masterClrMapping/>
  </p:clrMapOvr>
  <p:transition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Espace réservé de la date 3"/>
          <p:cNvSpPr>
            <a:spLocks noGrp="1"/>
          </p:cNvSpPr>
          <p:nvPr>
            <p:ph type="dt" sz="quarter" idx="4294967295"/>
          </p:nvPr>
        </p:nvSpPr>
        <p:spPr>
          <a:xfrm>
            <a:off x="70338" y="6543675"/>
            <a:ext cx="2760785" cy="247650"/>
          </a:xfrm>
          <a:prstGeom prst="rect">
            <a:avLst/>
          </a:prstGeom>
          <a:noFill/>
        </p:spPr>
        <p:txBody>
          <a:bodyPr/>
          <a:lstStyle/>
          <a:p>
            <a:r>
              <a:rPr lang="fr-CH"/>
              <a:t>	</a:t>
            </a:r>
            <a:endParaRPr lang="fr-FR"/>
          </a:p>
        </p:txBody>
      </p:sp>
      <p:sp>
        <p:nvSpPr>
          <p:cNvPr id="8192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-76200"/>
            <a:ext cx="8229600" cy="904875"/>
          </a:xfrm>
        </p:spPr>
        <p:txBody>
          <a:bodyPr/>
          <a:lstStyle/>
          <a:p>
            <a:pPr eaLnBrk="1" hangingPunct="1"/>
            <a:r>
              <a:rPr lang="en-US" sz="3600" dirty="0"/>
              <a:t>Many Other New Physics Ideas…</a:t>
            </a:r>
          </a:p>
        </p:txBody>
      </p:sp>
      <p:sp>
        <p:nvSpPr>
          <p:cNvPr id="8192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1692" y="838200"/>
            <a:ext cx="8053754" cy="4876800"/>
          </a:xfrm>
          <a:solidFill>
            <a:srgbClr val="FFFF66"/>
          </a:solidFill>
        </p:spPr>
        <p:txBody>
          <a:bodyPr/>
          <a:lstStyle/>
          <a:p>
            <a:pPr eaLnBrk="1" hangingPunct="1"/>
            <a:r>
              <a:rPr lang="en-US" sz="2000" dirty="0">
                <a:solidFill>
                  <a:srgbClr val="FF0000"/>
                </a:solidFill>
              </a:rPr>
              <a:t>Plenty!</a:t>
            </a:r>
          </a:p>
          <a:p>
            <a:pPr lvl="1" eaLnBrk="1" hangingPunct="1"/>
            <a:r>
              <a:rPr lang="en-US" sz="2000" dirty="0">
                <a:solidFill>
                  <a:srgbClr val="0000FF"/>
                </a:solidFill>
              </a:rPr>
              <a:t>Compositeness/excited quarks &amp; leptons</a:t>
            </a:r>
          </a:p>
          <a:p>
            <a:pPr lvl="1" eaLnBrk="1" hangingPunct="1"/>
            <a:r>
              <a:rPr lang="en-US" sz="2000" dirty="0">
                <a:solidFill>
                  <a:srgbClr val="0000FF"/>
                </a:solidFill>
              </a:rPr>
              <a:t>Little Higgs Models</a:t>
            </a:r>
          </a:p>
          <a:p>
            <a:pPr lvl="1" eaLnBrk="1" hangingPunct="1"/>
            <a:r>
              <a:rPr lang="en-US" sz="2000" dirty="0" err="1">
                <a:solidFill>
                  <a:srgbClr val="0000FF"/>
                </a:solidFill>
              </a:rPr>
              <a:t>leptoquarks</a:t>
            </a:r>
            <a:endParaRPr lang="en-US" sz="2000" dirty="0">
              <a:solidFill>
                <a:srgbClr val="0000FF"/>
              </a:solidFill>
            </a:endParaRPr>
          </a:p>
          <a:p>
            <a:pPr lvl="1" eaLnBrk="1" hangingPunct="1"/>
            <a:r>
              <a:rPr lang="en-US" sz="2000" dirty="0">
                <a:solidFill>
                  <a:srgbClr val="0000FF"/>
                </a:solidFill>
              </a:rPr>
              <a:t>String balls/T balls</a:t>
            </a:r>
          </a:p>
          <a:p>
            <a:pPr lvl="1" eaLnBrk="1" hangingPunct="1"/>
            <a:r>
              <a:rPr lang="en-US" sz="2000" dirty="0">
                <a:solidFill>
                  <a:srgbClr val="0000FF"/>
                </a:solidFill>
              </a:rPr>
              <a:t>Bi-leptons</a:t>
            </a:r>
          </a:p>
          <a:p>
            <a:pPr lvl="1" eaLnBrk="1" hangingPunct="1"/>
            <a:r>
              <a:rPr lang="en-US" sz="2000" dirty="0">
                <a:solidFill>
                  <a:srgbClr val="0000FF"/>
                </a:solidFill>
              </a:rPr>
              <a:t>RP-Violating SUSY</a:t>
            </a:r>
          </a:p>
          <a:p>
            <a:pPr lvl="1" eaLnBrk="1" hangingPunct="1"/>
            <a:r>
              <a:rPr lang="en-US" sz="2000" dirty="0">
                <a:solidFill>
                  <a:srgbClr val="0000FF"/>
                </a:solidFill>
              </a:rPr>
              <a:t>SUSY+ Extra dimensions</a:t>
            </a:r>
          </a:p>
          <a:p>
            <a:pPr lvl="1" eaLnBrk="1" hangingPunct="1"/>
            <a:r>
              <a:rPr lang="en-US" sz="2000" dirty="0" err="1">
                <a:solidFill>
                  <a:srgbClr val="0000FF"/>
                </a:solidFill>
              </a:rPr>
              <a:t>Unparticles</a:t>
            </a:r>
            <a:endParaRPr lang="en-US" sz="2000" dirty="0">
              <a:solidFill>
                <a:srgbClr val="0000FF"/>
              </a:solidFill>
            </a:endParaRPr>
          </a:p>
          <a:p>
            <a:pPr lvl="1" eaLnBrk="1" hangingPunct="1"/>
            <a:r>
              <a:rPr lang="en-US" sz="2000" dirty="0" err="1">
                <a:solidFill>
                  <a:srgbClr val="0000FF"/>
                </a:solidFill>
              </a:rPr>
              <a:t>Classicalons</a:t>
            </a:r>
            <a:endParaRPr lang="en-US" sz="2000" dirty="0">
              <a:solidFill>
                <a:srgbClr val="0000FF"/>
              </a:solidFill>
            </a:endParaRPr>
          </a:p>
          <a:p>
            <a:pPr lvl="1" eaLnBrk="1" hangingPunct="1"/>
            <a:r>
              <a:rPr lang="en-US" sz="2000" dirty="0">
                <a:solidFill>
                  <a:srgbClr val="0000FF"/>
                </a:solidFill>
              </a:rPr>
              <a:t>Dark/Hidden sectors</a:t>
            </a:r>
          </a:p>
          <a:p>
            <a:pPr lvl="1" eaLnBrk="1" hangingPunct="1"/>
            <a:r>
              <a:rPr lang="en-US" sz="2000" dirty="0">
                <a:solidFill>
                  <a:srgbClr val="0000FF"/>
                </a:solidFill>
              </a:rPr>
              <a:t>Colored resonances</a:t>
            </a:r>
          </a:p>
          <a:p>
            <a:pPr lvl="1" eaLnBrk="1" hangingPunct="1"/>
            <a:r>
              <a:rPr lang="en-US" sz="2000" dirty="0">
                <a:solidFill>
                  <a:srgbClr val="0000FF"/>
                </a:solidFill>
              </a:rPr>
              <a:t>And more….</a:t>
            </a:r>
          </a:p>
        </p:txBody>
      </p:sp>
      <p:pic>
        <p:nvPicPr>
          <p:cNvPr id="81926" name="Picture 4"/>
          <p:cNvPicPr>
            <a:picLocks noChangeAspect="1" noChangeArrowheads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3"/>
              <a:srcRect/>
              <a:stretch>
                <a:fillRect/>
              </a:stretch>
            </p:blipFill>
          </mc:Choice>
          <mc:Fallback>
            <p:blipFill>
              <a:blip r:embed="rId4"/>
              <a:srcRect/>
              <a:stretch>
                <a:fillRect/>
              </a:stretch>
            </p:blipFill>
          </mc:Fallback>
        </mc:AlternateContent>
        <p:spPr bwMode="auto">
          <a:xfrm>
            <a:off x="5697416" y="2057400"/>
            <a:ext cx="3005504" cy="308768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sp>
        <p:nvSpPr>
          <p:cNvPr id="81927" name="Text Box 5"/>
          <p:cNvSpPr txBox="1">
            <a:spLocks noChangeArrowheads="1"/>
          </p:cNvSpPr>
          <p:nvPr/>
        </p:nvSpPr>
        <p:spPr bwMode="auto">
          <a:xfrm>
            <a:off x="914400" y="5791201"/>
            <a:ext cx="6603941" cy="830997"/>
          </a:xfrm>
          <a:prstGeom prst="rect">
            <a:avLst/>
          </a:prstGeom>
          <a:solidFill>
            <a:srgbClr val="00FFFF"/>
          </a:solidFill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Have to keep our eyes open for all possibilities: </a:t>
            </a:r>
          </a:p>
          <a:p>
            <a:r>
              <a:rPr lang="en-US" sz="2400" dirty="0">
                <a:solidFill>
                  <a:srgbClr val="FF0000"/>
                </a:solidFill>
              </a:rPr>
              <a:t>Food for many PhD theses!! And Discoveries!!!</a:t>
            </a:r>
          </a:p>
        </p:txBody>
      </p:sp>
    </p:spTree>
    <p:extLst>
      <p:ext uri="{BB962C8B-B14F-4D97-AF65-F5344CB8AC3E}">
        <p14:creationId xmlns:p14="http://schemas.microsoft.com/office/powerpoint/2010/main" val="374595865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3604245"/>
            <a:ext cx="8001000" cy="904875"/>
          </a:xfrm>
        </p:spPr>
        <p:txBody>
          <a:bodyPr/>
          <a:lstStyle/>
          <a:p>
            <a:r>
              <a:rPr lang="en-GB" sz="3000" dirty="0"/>
              <a:t>Will LHC answer all questions?: </a:t>
            </a:r>
            <a:r>
              <a:rPr lang="en-GB" sz="3000" dirty="0">
                <a:solidFill>
                  <a:srgbClr val="FF0000"/>
                </a:solidFill>
              </a:rPr>
              <a:t>Likely not</a:t>
            </a:r>
            <a:br>
              <a:rPr lang="en-GB" sz="3000" dirty="0"/>
            </a:br>
            <a:br>
              <a:rPr lang="en-GB" sz="3000" dirty="0"/>
            </a:br>
            <a:r>
              <a:rPr lang="en-GB" sz="3000" dirty="0"/>
              <a:t>Some/all New Particles out of mass range?</a:t>
            </a:r>
            <a:br>
              <a:rPr lang="en-GB" sz="3000" dirty="0"/>
            </a:br>
            <a:r>
              <a:rPr lang="en-GB" sz="3000" dirty="0">
                <a:solidFill>
                  <a:srgbClr val="FF0000"/>
                </a:solidFill>
              </a:rPr>
              <a:t>Need for higher energies at colliders?</a:t>
            </a:r>
            <a:br>
              <a:rPr lang="en-GB" sz="3000" dirty="0"/>
            </a:br>
            <a:br>
              <a:rPr lang="en-GB" sz="3000" dirty="0"/>
            </a:br>
            <a:r>
              <a:rPr lang="en-GB" sz="3000" dirty="0"/>
              <a:t>Higher precision measurements needed</a:t>
            </a:r>
            <a:br>
              <a:rPr lang="en-GB" sz="3000" dirty="0"/>
            </a:br>
            <a:r>
              <a:rPr lang="en-GB" sz="3000" dirty="0">
                <a:solidFill>
                  <a:srgbClr val="FF0000"/>
                </a:solidFill>
              </a:rPr>
              <a:t>Need for higher luminosity or </a:t>
            </a:r>
            <a:r>
              <a:rPr lang="en-GB" sz="3000" dirty="0" err="1">
                <a:solidFill>
                  <a:srgbClr val="FF0000"/>
                </a:solidFill>
              </a:rPr>
              <a:t>e+e</a:t>
            </a:r>
            <a:r>
              <a:rPr lang="en-GB" sz="3000" dirty="0">
                <a:solidFill>
                  <a:srgbClr val="FF0000"/>
                </a:solidFill>
              </a:rPr>
              <a:t>-? </a:t>
            </a:r>
            <a:br>
              <a:rPr lang="en-GB" sz="3000" dirty="0"/>
            </a:br>
            <a:br>
              <a:rPr lang="en-GB" sz="3000" dirty="0"/>
            </a:br>
            <a:r>
              <a:rPr lang="en-GB" sz="3000" dirty="0"/>
              <a:t>Measuring details of the Higgs?</a:t>
            </a:r>
            <a:br>
              <a:rPr lang="en-GB" sz="3000" dirty="0"/>
            </a:br>
            <a:r>
              <a:rPr lang="en-GB" sz="3000" dirty="0">
                <a:solidFill>
                  <a:srgbClr val="FF0000"/>
                </a:solidFill>
              </a:rPr>
              <a:t>Need for a Higgs factory?</a:t>
            </a:r>
            <a:br>
              <a:rPr lang="en-GB" sz="3000" dirty="0"/>
            </a:br>
            <a:br>
              <a:rPr lang="en-GB" sz="5000" dirty="0"/>
            </a:br>
            <a:endParaRPr lang="en-GB" sz="5000" dirty="0"/>
          </a:p>
        </p:txBody>
      </p:sp>
      <p:sp>
        <p:nvSpPr>
          <p:cNvPr id="3" name="Titre 2"/>
          <p:cNvSpPr txBox="1">
            <a:spLocks/>
          </p:cNvSpPr>
          <p:nvPr/>
        </p:nvSpPr>
        <p:spPr bwMode="auto">
          <a:xfrm>
            <a:off x="0" y="-27384"/>
            <a:ext cx="9296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7" tIns="45704" rIns="91407" bIns="45704" numCol="1" rtlCol="0" anchor="ctr" anchorCtr="0" compatLnSpc="1">
            <a:prstTxWarp prst="textNoShape">
              <a:avLst/>
            </a:prstTxWarp>
            <a:normAutofit fontScale="92500"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4000" b="1" kern="0" dirty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We Expect Answers from the LHC, but…</a:t>
            </a:r>
            <a:r>
              <a:rPr kumimoji="0" lang="en-GB" sz="40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  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228600" y="5867400"/>
            <a:ext cx="8728020" cy="83099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FF0000"/>
                </a:solidFill>
              </a:rPr>
              <a:t>Many ideas are emerging for new accelerators since June 2012</a:t>
            </a:r>
          </a:p>
          <a:p>
            <a:r>
              <a:rPr lang="en-GB" sz="2400" dirty="0">
                <a:solidFill>
                  <a:srgbClr val="FF0000"/>
                </a:solidFill>
              </a:rPr>
              <a:t>So far only projects being studied, none is approved yet</a:t>
            </a:r>
          </a:p>
        </p:txBody>
      </p:sp>
    </p:spTree>
    <p:extLst>
      <p:ext uri="{BB962C8B-B14F-4D97-AF65-F5344CB8AC3E}">
        <p14:creationId xmlns:p14="http://schemas.microsoft.com/office/powerpoint/2010/main" val="201974176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Screen Shot 2017-08-31 at 08.35.30.png">
            <a:extLst>
              <a:ext uri="{FF2B5EF4-FFF2-40B4-BE49-F238E27FC236}">
                <a16:creationId xmlns:a16="http://schemas.microsoft.com/office/drawing/2014/main" id="{335AB12C-4435-0240-BD6A-23B6B9A1B4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7921" y="-1"/>
            <a:ext cx="9171921" cy="685800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A816A08-79CC-3E41-83AB-F762E5A0B70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1008112"/>
            <a:ext cx="4320480" cy="587727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CFA9B70-6E2B-9C44-B11B-FE1037AA09A8}"/>
              </a:ext>
            </a:extLst>
          </p:cNvPr>
          <p:cNvSpPr txBox="1"/>
          <p:nvPr/>
        </p:nvSpPr>
        <p:spPr>
          <a:xfrm>
            <a:off x="4860032" y="6125234"/>
            <a:ext cx="4258473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Similar machine proposed in China!</a:t>
            </a:r>
          </a:p>
        </p:txBody>
      </p:sp>
    </p:spTree>
    <p:extLst>
      <p:ext uri="{BB962C8B-B14F-4D97-AF65-F5344CB8AC3E}">
        <p14:creationId xmlns:p14="http://schemas.microsoft.com/office/powerpoint/2010/main" val="336863847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Oval 2"/>
          <p:cNvSpPr>
            <a:spLocks noChangeArrowheads="1"/>
          </p:cNvSpPr>
          <p:nvPr/>
        </p:nvSpPr>
        <p:spPr bwMode="auto">
          <a:xfrm>
            <a:off x="2133600" y="3581400"/>
            <a:ext cx="914400" cy="9144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6248400" y="3505200"/>
            <a:ext cx="914400" cy="889000"/>
            <a:chOff x="4128" y="2032"/>
            <a:chExt cx="576" cy="560"/>
          </a:xfrm>
        </p:grpSpPr>
        <p:sp>
          <p:nvSpPr>
            <p:cNvPr id="50193" name="Oval 4"/>
            <p:cNvSpPr>
              <a:spLocks noChangeArrowheads="1"/>
            </p:cNvSpPr>
            <p:nvPr/>
          </p:nvSpPr>
          <p:spPr bwMode="auto">
            <a:xfrm>
              <a:off x="4128" y="2208"/>
              <a:ext cx="240" cy="240"/>
            </a:xfrm>
            <a:prstGeom prst="ellipse">
              <a:avLst/>
            </a:prstGeom>
            <a:solidFill>
              <a:srgbClr val="4EFF1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0194" name="Oval 5"/>
            <p:cNvSpPr>
              <a:spLocks noChangeArrowheads="1"/>
            </p:cNvSpPr>
            <p:nvPr/>
          </p:nvSpPr>
          <p:spPr bwMode="auto">
            <a:xfrm>
              <a:off x="4224" y="2032"/>
              <a:ext cx="240" cy="240"/>
            </a:xfrm>
            <a:prstGeom prst="ellipse">
              <a:avLst/>
            </a:prstGeom>
            <a:solidFill>
              <a:srgbClr val="F230FF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0195" name="Oval 6"/>
            <p:cNvSpPr>
              <a:spLocks noChangeArrowheads="1"/>
            </p:cNvSpPr>
            <p:nvPr/>
          </p:nvSpPr>
          <p:spPr bwMode="auto">
            <a:xfrm>
              <a:off x="4272" y="2352"/>
              <a:ext cx="240" cy="240"/>
            </a:xfrm>
            <a:prstGeom prst="ellipse">
              <a:avLst/>
            </a:prstGeom>
            <a:solidFill>
              <a:srgbClr val="F230FF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0196" name="Oval 7"/>
            <p:cNvSpPr>
              <a:spLocks noChangeArrowheads="1"/>
            </p:cNvSpPr>
            <p:nvPr/>
          </p:nvSpPr>
          <p:spPr bwMode="auto">
            <a:xfrm>
              <a:off x="4416" y="2064"/>
              <a:ext cx="240" cy="240"/>
            </a:xfrm>
            <a:prstGeom prst="ellipse">
              <a:avLst/>
            </a:prstGeom>
            <a:solidFill>
              <a:srgbClr val="4EFF1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0197" name="Oval 8"/>
            <p:cNvSpPr>
              <a:spLocks noChangeArrowheads="1"/>
            </p:cNvSpPr>
            <p:nvPr/>
          </p:nvSpPr>
          <p:spPr bwMode="auto">
            <a:xfrm>
              <a:off x="4320" y="2224"/>
              <a:ext cx="240" cy="240"/>
            </a:xfrm>
            <a:prstGeom prst="ellipse">
              <a:avLst/>
            </a:prstGeom>
            <a:solidFill>
              <a:srgbClr val="4EFF1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0198" name="Oval 9"/>
            <p:cNvSpPr>
              <a:spLocks noChangeArrowheads="1"/>
            </p:cNvSpPr>
            <p:nvPr/>
          </p:nvSpPr>
          <p:spPr bwMode="auto">
            <a:xfrm>
              <a:off x="4464" y="2256"/>
              <a:ext cx="240" cy="240"/>
            </a:xfrm>
            <a:prstGeom prst="ellipse">
              <a:avLst/>
            </a:prstGeom>
            <a:solidFill>
              <a:srgbClr val="F230FF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50180" name="Text Box 10"/>
          <p:cNvSpPr txBox="1">
            <a:spLocks noChangeArrowheads="1"/>
          </p:cNvSpPr>
          <p:nvPr/>
        </p:nvSpPr>
        <p:spPr bwMode="auto">
          <a:xfrm>
            <a:off x="0" y="76201"/>
            <a:ext cx="9144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3600" b="1">
                <a:solidFill>
                  <a:srgbClr val="0000FF"/>
                </a:solidFill>
                <a:latin typeface="Arial" pitchFamily="4" charset="0"/>
                <a:ea typeface="ＭＳ Ｐゴシック" pitchFamily="4" charset="-128"/>
                <a:cs typeface="ＭＳ Ｐゴシック" pitchFamily="4" charset="-128"/>
              </a:rPr>
              <a:t>Accelerators are Powerful Microscopes</a:t>
            </a:r>
            <a:endParaRPr lang="en-US" sz="3600" b="1">
              <a:solidFill>
                <a:schemeClr val="bg1"/>
              </a:solidFill>
              <a:latin typeface="Arial" pitchFamily="4" charset="0"/>
              <a:ea typeface="ＭＳ Ｐゴシック" pitchFamily="4" charset="-128"/>
              <a:cs typeface="ＭＳ Ｐゴシック" pitchFamily="4" charset="-128"/>
            </a:endParaRPr>
          </a:p>
        </p:txBody>
      </p:sp>
      <p:sp>
        <p:nvSpPr>
          <p:cNvPr id="50181" name="Text Box 11"/>
          <p:cNvSpPr txBox="1">
            <a:spLocks noChangeArrowheads="1"/>
          </p:cNvSpPr>
          <p:nvPr/>
        </p:nvSpPr>
        <p:spPr bwMode="auto">
          <a:xfrm>
            <a:off x="152401" y="990600"/>
            <a:ext cx="6324600" cy="923330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600" dirty="0">
                <a:solidFill>
                  <a:schemeClr val="tx1"/>
                </a:solidFill>
                <a:latin typeface="Arial" pitchFamily="4" charset="0"/>
                <a:ea typeface="ＭＳ Ｐゴシック" pitchFamily="4" charset="-128"/>
                <a:cs typeface="ＭＳ Ｐゴシック" pitchFamily="4" charset="-128"/>
              </a:rPr>
              <a:t>They make high energy particle beams </a:t>
            </a:r>
          </a:p>
          <a:p>
            <a:pPr algn="ctr"/>
            <a:r>
              <a:rPr lang="en-US" sz="2600" dirty="0">
                <a:solidFill>
                  <a:schemeClr val="tx1"/>
                </a:solidFill>
                <a:latin typeface="Arial" pitchFamily="4" charset="0"/>
                <a:ea typeface="ＭＳ Ｐゴシック" pitchFamily="4" charset="-128"/>
                <a:cs typeface="ＭＳ Ｐゴシック" pitchFamily="4" charset="-128"/>
              </a:rPr>
              <a:t>that allow us to see small things</a:t>
            </a:r>
            <a:r>
              <a:rPr lang="en-US" sz="2800" dirty="0">
                <a:solidFill>
                  <a:schemeClr val="tx1"/>
                </a:solidFill>
                <a:latin typeface="Arial" pitchFamily="4" charset="0"/>
                <a:ea typeface="ＭＳ Ｐゴシック" pitchFamily="4" charset="-128"/>
                <a:cs typeface="ＭＳ Ｐゴシック" pitchFamily="4" charset="-128"/>
              </a:rPr>
              <a:t>.</a:t>
            </a:r>
          </a:p>
        </p:txBody>
      </p:sp>
      <p:sp>
        <p:nvSpPr>
          <p:cNvPr id="50182" name="Text Box 12"/>
          <p:cNvSpPr txBox="1">
            <a:spLocks noChangeArrowheads="1"/>
          </p:cNvSpPr>
          <p:nvPr/>
        </p:nvSpPr>
        <p:spPr bwMode="auto">
          <a:xfrm>
            <a:off x="5338397" y="4716463"/>
            <a:ext cx="3577003" cy="13843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Arial" pitchFamily="4" charset="0"/>
                <a:ea typeface="ＭＳ Ｐゴシック" pitchFamily="4" charset="-128"/>
                <a:cs typeface="ＭＳ Ｐゴシック" pitchFamily="4" charset="-128"/>
              </a:rPr>
              <a:t>seen by </a:t>
            </a:r>
            <a:r>
              <a:rPr lang="en-US" sz="2800" dirty="0">
                <a:solidFill>
                  <a:srgbClr val="FF0000"/>
                </a:solidFill>
                <a:latin typeface="Arial" pitchFamily="4" charset="0"/>
                <a:ea typeface="ＭＳ Ｐゴシック" pitchFamily="4" charset="-128"/>
                <a:cs typeface="ＭＳ Ｐゴシック" pitchFamily="4" charset="-128"/>
              </a:rPr>
              <a:t>high energy </a:t>
            </a:r>
            <a:r>
              <a:rPr lang="en-US" sz="2800" dirty="0">
                <a:solidFill>
                  <a:schemeClr val="tx1"/>
                </a:solidFill>
                <a:latin typeface="Arial" pitchFamily="4" charset="0"/>
                <a:ea typeface="ＭＳ Ｐゴシック" pitchFamily="4" charset="-128"/>
                <a:cs typeface="ＭＳ Ｐゴシック" pitchFamily="4" charset="-128"/>
              </a:rPr>
              <a:t>beam of particles</a:t>
            </a:r>
          </a:p>
          <a:p>
            <a:pPr algn="ctr"/>
            <a:r>
              <a:rPr lang="en-US" sz="2800" dirty="0">
                <a:solidFill>
                  <a:schemeClr val="tx1"/>
                </a:solidFill>
                <a:latin typeface="Arial" pitchFamily="4" charset="0"/>
                <a:ea typeface="ＭＳ Ｐゴシック" pitchFamily="4" charset="-128"/>
                <a:cs typeface="ＭＳ Ｐゴシック" pitchFamily="4" charset="-128"/>
              </a:rPr>
              <a:t>(better resolution)</a:t>
            </a:r>
          </a:p>
        </p:txBody>
      </p:sp>
      <p:sp>
        <p:nvSpPr>
          <p:cNvPr id="50183" name="Text Box 13"/>
          <p:cNvSpPr txBox="1">
            <a:spLocks noChangeArrowheads="1"/>
          </p:cNvSpPr>
          <p:nvPr/>
        </p:nvSpPr>
        <p:spPr bwMode="auto">
          <a:xfrm>
            <a:off x="910004" y="4738689"/>
            <a:ext cx="3352800" cy="137318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Arial" pitchFamily="4" charset="0"/>
                <a:ea typeface="ＭＳ Ｐゴシック" pitchFamily="4" charset="-128"/>
                <a:cs typeface="ＭＳ Ｐゴシック" pitchFamily="4" charset="-128"/>
              </a:rPr>
              <a:t>seen by </a:t>
            </a:r>
            <a:r>
              <a:rPr lang="en-US" sz="2800" dirty="0">
                <a:solidFill>
                  <a:srgbClr val="FF0000"/>
                </a:solidFill>
                <a:latin typeface="Arial" pitchFamily="4" charset="0"/>
                <a:ea typeface="ＭＳ Ｐゴシック" pitchFamily="4" charset="-128"/>
                <a:cs typeface="ＭＳ Ｐゴシック" pitchFamily="4" charset="-128"/>
              </a:rPr>
              <a:t>low energy </a:t>
            </a:r>
            <a:r>
              <a:rPr lang="en-US" sz="2800" dirty="0">
                <a:solidFill>
                  <a:schemeClr val="tx1"/>
                </a:solidFill>
                <a:latin typeface="Arial" pitchFamily="4" charset="0"/>
                <a:ea typeface="ＭＳ Ｐゴシック" pitchFamily="4" charset="-128"/>
                <a:cs typeface="ＭＳ Ｐゴシック" pitchFamily="4" charset="-128"/>
              </a:rPr>
              <a:t>beam of particles</a:t>
            </a:r>
          </a:p>
          <a:p>
            <a:pPr algn="ctr"/>
            <a:r>
              <a:rPr lang="en-US" sz="2800" dirty="0">
                <a:solidFill>
                  <a:schemeClr val="tx1"/>
                </a:solidFill>
                <a:latin typeface="Arial" pitchFamily="4" charset="0"/>
                <a:ea typeface="ＭＳ Ｐゴシック" pitchFamily="4" charset="-128"/>
                <a:cs typeface="ＭＳ Ｐゴシック" pitchFamily="4" charset="-128"/>
              </a:rPr>
              <a:t>(poorer resolution)</a:t>
            </a:r>
          </a:p>
        </p:txBody>
      </p:sp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6638193" y="1074738"/>
            <a:ext cx="1058008" cy="830262"/>
            <a:chOff x="196" y="2321"/>
            <a:chExt cx="666" cy="523"/>
          </a:xfrm>
        </p:grpSpPr>
        <p:sp>
          <p:nvSpPr>
            <p:cNvPr id="50190" name="Text Box 15"/>
            <p:cNvSpPr txBox="1">
              <a:spLocks noChangeArrowheads="1"/>
            </p:cNvSpPr>
            <p:nvPr/>
          </p:nvSpPr>
          <p:spPr bwMode="auto">
            <a:xfrm>
              <a:off x="196" y="2454"/>
              <a:ext cx="390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2400">
                  <a:solidFill>
                    <a:schemeClr val="tx1"/>
                  </a:solidFill>
                  <a:latin typeface="Symbol" pitchFamily="4" charset="2"/>
                  <a:ea typeface="ＭＳ Ｐゴシック" pitchFamily="4" charset="-128"/>
                  <a:cs typeface="ＭＳ Ｐゴシック" pitchFamily="4" charset="-128"/>
                  <a:sym typeface="Symbol" pitchFamily="4" charset="2"/>
                </a:rPr>
                <a:t></a:t>
              </a:r>
              <a:r>
                <a:rPr lang="en-US" sz="2400">
                  <a:solidFill>
                    <a:schemeClr val="tx1"/>
                  </a:solidFill>
                  <a:latin typeface="Arial" pitchFamily="4" charset="0"/>
                  <a:ea typeface="ＭＳ Ｐゴシック" pitchFamily="4" charset="-128"/>
                  <a:cs typeface="ＭＳ Ｐゴシック" pitchFamily="4" charset="-128"/>
                </a:rPr>
                <a:t> =</a:t>
              </a:r>
            </a:p>
          </p:txBody>
        </p:sp>
        <p:sp>
          <p:nvSpPr>
            <p:cNvPr id="50191" name="Text Box 16"/>
            <p:cNvSpPr txBox="1">
              <a:spLocks noChangeArrowheads="1"/>
            </p:cNvSpPr>
            <p:nvPr/>
          </p:nvSpPr>
          <p:spPr bwMode="auto">
            <a:xfrm>
              <a:off x="610" y="2321"/>
              <a:ext cx="224" cy="5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2400">
                  <a:solidFill>
                    <a:schemeClr val="tx1"/>
                  </a:solidFill>
                  <a:latin typeface="Arial" pitchFamily="4" charset="0"/>
                  <a:ea typeface="ＭＳ Ｐゴシック" pitchFamily="4" charset="-128"/>
                  <a:cs typeface="ＭＳ Ｐゴシック" pitchFamily="4" charset="-128"/>
                </a:rPr>
                <a:t>h</a:t>
              </a:r>
            </a:p>
            <a:p>
              <a:pPr algn="ctr"/>
              <a:r>
                <a:rPr lang="en-US" sz="2400">
                  <a:solidFill>
                    <a:schemeClr val="tx1"/>
                  </a:solidFill>
                  <a:latin typeface="Arial" pitchFamily="4" charset="0"/>
                  <a:ea typeface="ＭＳ Ｐゴシック" pitchFamily="4" charset="-128"/>
                  <a:cs typeface="ＭＳ Ｐゴシック" pitchFamily="4" charset="-128"/>
                </a:rPr>
                <a:t>p</a:t>
              </a:r>
            </a:p>
          </p:txBody>
        </p:sp>
        <p:sp>
          <p:nvSpPr>
            <p:cNvPr id="50192" name="Line 17"/>
            <p:cNvSpPr>
              <a:spLocks noChangeShapeType="1"/>
            </p:cNvSpPr>
            <p:nvPr/>
          </p:nvSpPr>
          <p:spPr bwMode="auto">
            <a:xfrm>
              <a:off x="596" y="2592"/>
              <a:ext cx="26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pic>
        <p:nvPicPr>
          <p:cNvPr id="50185" name="Image 19" descr="Screen shot 2011-08-27 at 10.25.48 AM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0" y="2362201"/>
            <a:ext cx="1981200" cy="1116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6" name="Image 20" descr="Screen shot 2011-08-27 at 10.25.48 AM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49865" y="2286000"/>
            <a:ext cx="91293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ZoneTexte 21"/>
          <p:cNvSpPr txBox="1">
            <a:spLocks noChangeArrowheads="1"/>
          </p:cNvSpPr>
          <p:nvPr/>
        </p:nvSpPr>
        <p:spPr bwMode="auto">
          <a:xfrm>
            <a:off x="7696200" y="990600"/>
            <a:ext cx="1510806" cy="32316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500"/>
              <a:t>Planck constant</a:t>
            </a:r>
          </a:p>
        </p:txBody>
      </p:sp>
      <p:sp>
        <p:nvSpPr>
          <p:cNvPr id="23" name="ZoneTexte 22"/>
          <p:cNvSpPr txBox="1">
            <a:spLocks noChangeArrowheads="1"/>
          </p:cNvSpPr>
          <p:nvPr/>
        </p:nvSpPr>
        <p:spPr bwMode="auto">
          <a:xfrm>
            <a:off x="7851531" y="1579564"/>
            <a:ext cx="1153888" cy="55399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500"/>
              <a:t>momentum</a:t>
            </a:r>
          </a:p>
          <a:p>
            <a:r>
              <a:rPr lang="en-GB" sz="1500"/>
              <a:t>~ energy</a:t>
            </a:r>
          </a:p>
        </p:txBody>
      </p:sp>
      <p:sp>
        <p:nvSpPr>
          <p:cNvPr id="24" name="ZoneTexte 23"/>
          <p:cNvSpPr txBox="1">
            <a:spLocks noChangeArrowheads="1"/>
          </p:cNvSpPr>
          <p:nvPr/>
        </p:nvSpPr>
        <p:spPr bwMode="auto">
          <a:xfrm>
            <a:off x="6096000" y="1752600"/>
            <a:ext cx="1151352" cy="32316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500"/>
              <a:t>wavelength</a:t>
            </a:r>
          </a:p>
        </p:txBody>
      </p:sp>
      <p:pic>
        <p:nvPicPr>
          <p:cNvPr id="25" name="Image 24" descr="Screen Shot 2017-02-03 at 16.49.49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286000"/>
            <a:ext cx="5038725" cy="3810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C088FB-C84C-B141-B338-AEF1901A7A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568" y="-171400"/>
            <a:ext cx="7239000" cy="904875"/>
          </a:xfrm>
        </p:spPr>
        <p:txBody>
          <a:bodyPr/>
          <a:lstStyle/>
          <a:p>
            <a:r>
              <a:rPr lang="en-US" dirty="0"/>
              <a:t>Linear Collider Projects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A1C1A0C-3F2D-5248-BFBB-B330EC9EC0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8144" y="4935148"/>
            <a:ext cx="3218104" cy="166220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01DEE62-88A7-0C46-AC5F-3E08B57A20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032" y="5157192"/>
            <a:ext cx="6100025" cy="129871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6E7ABC2-D479-144F-A478-03E82C0CF6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802" y="836712"/>
            <a:ext cx="6570422" cy="293122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AA3524A-22D0-CD43-9006-85FD3134A5A9}"/>
              </a:ext>
            </a:extLst>
          </p:cNvPr>
          <p:cNvSpPr txBox="1"/>
          <p:nvPr/>
        </p:nvSpPr>
        <p:spPr>
          <a:xfrm>
            <a:off x="6444208" y="1254239"/>
            <a:ext cx="2671244" cy="224676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   </a:t>
            </a:r>
            <a:r>
              <a:rPr lang="en-US" dirty="0">
                <a:solidFill>
                  <a:srgbClr val="FF0000"/>
                </a:solidFill>
              </a:rPr>
              <a:t>ILC  Japan</a:t>
            </a:r>
          </a:p>
          <a:p>
            <a:r>
              <a:rPr lang="en-US" dirty="0">
                <a:solidFill>
                  <a:srgbClr val="0000FF"/>
                </a:solidFill>
              </a:rPr>
              <a:t>-Superconducting</a:t>
            </a:r>
          </a:p>
          <a:p>
            <a:r>
              <a:rPr lang="en-US" dirty="0">
                <a:solidFill>
                  <a:srgbClr val="0000FF"/>
                </a:solidFill>
              </a:rPr>
              <a:t> cavities</a:t>
            </a:r>
          </a:p>
          <a:p>
            <a:r>
              <a:rPr lang="en-US" dirty="0">
                <a:solidFill>
                  <a:srgbClr val="0000FF"/>
                </a:solidFill>
              </a:rPr>
              <a:t>-250 GeV CMS Energy</a:t>
            </a:r>
          </a:p>
          <a:p>
            <a:r>
              <a:rPr lang="en-US" dirty="0">
                <a:solidFill>
                  <a:srgbClr val="0000FF"/>
                </a:solidFill>
              </a:rPr>
              <a:t>-Extendable</a:t>
            </a:r>
          </a:p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Future uncertain!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4197C8A-60B1-A146-B8A7-08D62A7D70CF}"/>
              </a:ext>
            </a:extLst>
          </p:cNvPr>
          <p:cNvSpPr txBox="1"/>
          <p:nvPr/>
        </p:nvSpPr>
        <p:spPr>
          <a:xfrm>
            <a:off x="323528" y="4077072"/>
            <a:ext cx="5520870" cy="1015663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   </a:t>
            </a:r>
            <a:r>
              <a:rPr lang="en-US" dirty="0">
                <a:solidFill>
                  <a:srgbClr val="FF0000"/>
                </a:solidFill>
              </a:rPr>
              <a:t>CLIC Project     CERN</a:t>
            </a:r>
          </a:p>
          <a:p>
            <a:r>
              <a:rPr lang="en-US" dirty="0">
                <a:solidFill>
                  <a:srgbClr val="0000FF"/>
                </a:solidFill>
              </a:rPr>
              <a:t>- Two beam accelerator scheme</a:t>
            </a:r>
          </a:p>
          <a:p>
            <a:r>
              <a:rPr lang="en-US" dirty="0">
                <a:solidFill>
                  <a:srgbClr val="0000FF"/>
                </a:solidFill>
              </a:rPr>
              <a:t>- Staged construction. Up to 3 </a:t>
            </a:r>
            <a:r>
              <a:rPr lang="en-US" dirty="0" err="1">
                <a:solidFill>
                  <a:srgbClr val="0000FF"/>
                </a:solidFill>
              </a:rPr>
              <a:t>TeV</a:t>
            </a:r>
            <a:r>
              <a:rPr lang="en-US" dirty="0">
                <a:solidFill>
                  <a:srgbClr val="0000FF"/>
                </a:solidFill>
              </a:rPr>
              <a:t> CMS Energy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369CD9B-0764-1145-BF7A-20500206CAD9}"/>
              </a:ext>
            </a:extLst>
          </p:cNvPr>
          <p:cNvSpPr txBox="1"/>
          <p:nvPr/>
        </p:nvSpPr>
        <p:spPr>
          <a:xfrm>
            <a:off x="6624995" y="4221088"/>
            <a:ext cx="1979453" cy="400110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Higgs Factories!</a:t>
            </a:r>
          </a:p>
        </p:txBody>
      </p:sp>
    </p:spTree>
    <p:extLst>
      <p:ext uri="{BB962C8B-B14F-4D97-AF65-F5344CB8AC3E}">
        <p14:creationId xmlns:p14="http://schemas.microsoft.com/office/powerpoint/2010/main" val="76671488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0638" y="1447800"/>
            <a:ext cx="9253538" cy="556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75" name="Rectangle 2"/>
          <p:cNvSpPr>
            <a:spLocks noChangeArrowheads="1"/>
          </p:cNvSpPr>
          <p:nvPr/>
        </p:nvSpPr>
        <p:spPr bwMode="auto">
          <a:xfrm>
            <a:off x="0" y="-153988"/>
            <a:ext cx="184150" cy="307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4276" name="Oval 3"/>
          <p:cNvSpPr>
            <a:spLocks noChangeArrowheads="1"/>
          </p:cNvSpPr>
          <p:nvPr/>
        </p:nvSpPr>
        <p:spPr bwMode="auto">
          <a:xfrm>
            <a:off x="4070350" y="3240088"/>
            <a:ext cx="3600450" cy="3600450"/>
          </a:xfrm>
          <a:prstGeom prst="ellipse">
            <a:avLst/>
          </a:prstGeom>
          <a:noFill/>
          <a:ln w="50760" cap="sq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4277" name="Text Box 4"/>
          <p:cNvSpPr txBox="1">
            <a:spLocks noChangeArrowheads="1"/>
          </p:cNvSpPr>
          <p:nvPr/>
        </p:nvSpPr>
        <p:spPr bwMode="auto">
          <a:xfrm>
            <a:off x="0" y="17463"/>
            <a:ext cx="9144000" cy="1371600"/>
          </a:xfrm>
          <a:prstGeom prst="rect">
            <a:avLst/>
          </a:prstGeom>
          <a:solidFill>
            <a:srgbClr val="F5F4ED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800" b="1" dirty="0">
                <a:solidFill>
                  <a:srgbClr val="000090"/>
                </a:solidFill>
              </a:rPr>
              <a:t>100 km tunnel infrastructure in Geneva area –            design driven by pp-collider requirements </a:t>
            </a:r>
          </a:p>
          <a:p>
            <a:pPr algn="ctr"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800" dirty="0">
                <a:solidFill>
                  <a:srgbClr val="000090"/>
                </a:solidFill>
              </a:rPr>
              <a:t>with possibility of </a:t>
            </a:r>
            <a:r>
              <a:rPr lang="en-US" sz="2800" dirty="0" err="1">
                <a:solidFill>
                  <a:srgbClr val="000090"/>
                </a:solidFill>
              </a:rPr>
              <a:t>e+-e</a:t>
            </a:r>
            <a:r>
              <a:rPr lang="en-US" sz="2800" dirty="0">
                <a:solidFill>
                  <a:srgbClr val="000090"/>
                </a:solidFill>
              </a:rPr>
              <a:t>- (TLEP) and </a:t>
            </a:r>
            <a:r>
              <a:rPr lang="en-US" sz="2800" dirty="0" err="1">
                <a:solidFill>
                  <a:srgbClr val="000090"/>
                </a:solidFill>
              </a:rPr>
              <a:t>p-e</a:t>
            </a:r>
            <a:r>
              <a:rPr lang="en-US" sz="2800" dirty="0">
                <a:solidFill>
                  <a:srgbClr val="000090"/>
                </a:solidFill>
              </a:rPr>
              <a:t> (</a:t>
            </a:r>
            <a:r>
              <a:rPr lang="en-US" sz="2800" dirty="0" err="1">
                <a:solidFill>
                  <a:srgbClr val="000090"/>
                </a:solidFill>
              </a:rPr>
              <a:t>VLHeC</a:t>
            </a:r>
            <a:r>
              <a:rPr lang="en-US" sz="2800" dirty="0">
                <a:solidFill>
                  <a:srgbClr val="000090"/>
                </a:solidFill>
              </a:rPr>
              <a:t>)</a:t>
            </a:r>
          </a:p>
        </p:txBody>
      </p:sp>
      <p:sp>
        <p:nvSpPr>
          <p:cNvPr id="54278" name="Text Box 5"/>
          <p:cNvSpPr txBox="1">
            <a:spLocks noChangeArrowheads="1"/>
          </p:cNvSpPr>
          <p:nvPr/>
        </p:nvSpPr>
        <p:spPr bwMode="auto">
          <a:xfrm>
            <a:off x="4876800" y="1524000"/>
            <a:ext cx="4038600" cy="1015663"/>
          </a:xfrm>
          <a:prstGeom prst="rect">
            <a:avLst/>
          </a:prstGeom>
          <a:solidFill>
            <a:srgbClr val="FFFFFF"/>
          </a:solidFill>
          <a:ln w="25560" cap="sq">
            <a:solidFill>
              <a:srgbClr val="C0504D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CH" b="1" dirty="0">
                <a:solidFill>
                  <a:srgbClr val="0C377B"/>
                </a:solidFill>
                <a:latin typeface="Book Antiqua" pitchFamily="-84" charset="0"/>
              </a:rPr>
              <a:t>15 T </a:t>
            </a:r>
            <a:r>
              <a:rPr lang="fr-CH" b="1" dirty="0">
                <a:solidFill>
                  <a:srgbClr val="0C377B"/>
                </a:solidFill>
                <a:latin typeface="Symbol" pitchFamily="-84" charset="2"/>
              </a:rPr>
              <a:t></a:t>
            </a:r>
            <a:r>
              <a:rPr lang="fr-CH" b="1" dirty="0">
                <a:solidFill>
                  <a:srgbClr val="0C377B"/>
                </a:solidFill>
                <a:latin typeface="Book Antiqua" pitchFamily="-84" charset="0"/>
              </a:rPr>
              <a:t> 100 TeV in 100 km</a:t>
            </a:r>
          </a:p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CH" b="1" dirty="0">
                <a:solidFill>
                  <a:srgbClr val="0C377B"/>
                </a:solidFill>
                <a:latin typeface="Book Antiqua" pitchFamily="-84" charset="0"/>
              </a:rPr>
              <a:t>20 T </a:t>
            </a:r>
            <a:r>
              <a:rPr lang="fr-CH" b="1" dirty="0">
                <a:solidFill>
                  <a:srgbClr val="0C377B"/>
                </a:solidFill>
                <a:latin typeface="Symbol" pitchFamily="-84" charset="2"/>
              </a:rPr>
              <a:t></a:t>
            </a:r>
            <a:r>
              <a:rPr lang="fr-CH" b="1" dirty="0">
                <a:solidFill>
                  <a:srgbClr val="0C377B"/>
                </a:solidFill>
                <a:latin typeface="Book Antiqua" pitchFamily="-84" charset="0"/>
              </a:rPr>
              <a:t> 100 TeV in 80 km</a:t>
            </a:r>
          </a:p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CH" b="1" dirty="0">
                <a:solidFill>
                  <a:srgbClr val="0C377B"/>
                </a:solidFill>
                <a:latin typeface="Book Antiqua" pitchFamily="-84" charset="0"/>
              </a:rPr>
              <a:t>e+e- with CM energy of 350 GeV</a:t>
            </a:r>
          </a:p>
        </p:txBody>
      </p:sp>
    </p:spTree>
    <p:extLst>
      <p:ext uri="{BB962C8B-B14F-4D97-AF65-F5344CB8AC3E}">
        <p14:creationId xmlns:p14="http://schemas.microsoft.com/office/powerpoint/2010/main" val="3469014764"/>
      </p:ext>
    </p:extLst>
  </p:cSld>
  <p:clrMapOvr>
    <a:masterClrMapping/>
  </p:clrMapOvr>
  <p:transition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Espace réservé de la date 3"/>
          <p:cNvSpPr>
            <a:spLocks noGrp="1"/>
          </p:cNvSpPr>
          <p:nvPr>
            <p:ph type="dt" sz="quarter" idx="4294967295"/>
          </p:nvPr>
        </p:nvSpPr>
        <p:spPr>
          <a:xfrm>
            <a:off x="70338" y="6543675"/>
            <a:ext cx="2760785" cy="247650"/>
          </a:xfrm>
          <a:prstGeom prst="rect">
            <a:avLst/>
          </a:prstGeom>
          <a:noFill/>
        </p:spPr>
        <p:txBody>
          <a:bodyPr/>
          <a:lstStyle/>
          <a:p>
            <a:r>
              <a:rPr lang="fr-CH"/>
              <a:t>	</a:t>
            </a:r>
            <a:endParaRPr lang="fr-FR"/>
          </a:p>
        </p:txBody>
      </p:sp>
      <p:sp>
        <p:nvSpPr>
          <p:cNvPr id="123907" name="Espace réservé du numéro de diapositive 4"/>
          <p:cNvSpPr>
            <a:spLocks noGrp="1"/>
          </p:cNvSpPr>
          <p:nvPr>
            <p:ph type="sldNum" sz="quarter" idx="4294967295"/>
          </p:nvPr>
        </p:nvSpPr>
        <p:spPr>
          <a:xfrm>
            <a:off x="8141677" y="6524625"/>
            <a:ext cx="791308" cy="171450"/>
          </a:xfrm>
          <a:prstGeom prst="rect">
            <a:avLst/>
          </a:prstGeom>
          <a:noFill/>
        </p:spPr>
        <p:txBody>
          <a:bodyPr/>
          <a:lstStyle/>
          <a:p>
            <a:fld id="{AE51C1F0-C510-9F42-A99B-266FB018E6C9}" type="slidenum">
              <a:rPr lang="fr-CH" smtClean="0"/>
              <a:pPr/>
              <a:t>51</a:t>
            </a:fld>
            <a:r>
              <a:rPr lang="fr-CH"/>
              <a:t> </a:t>
            </a:r>
            <a:endParaRPr lang="fr-FR"/>
          </a:p>
        </p:txBody>
      </p:sp>
      <p:sp>
        <p:nvSpPr>
          <p:cNvPr id="123908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z="1800"/>
          </a:p>
        </p:txBody>
      </p:sp>
      <p:pic>
        <p:nvPicPr>
          <p:cNvPr id="123909" name="Picture 3" descr="BigBa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76200"/>
            <a:ext cx="9144000" cy="693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08900" name="Text Box 4"/>
          <p:cNvSpPr txBox="1">
            <a:spLocks noChangeArrowheads="1"/>
          </p:cNvSpPr>
          <p:nvPr/>
        </p:nvSpPr>
        <p:spPr bwMode="auto">
          <a:xfrm>
            <a:off x="3099289" y="2682876"/>
            <a:ext cx="3549094" cy="707886"/>
          </a:xfrm>
          <a:prstGeom prst="rect">
            <a:avLst/>
          </a:prstGeom>
          <a:solidFill>
            <a:srgbClr val="FFFF66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0000CC"/>
                </a:solidFill>
                <a:latin typeface="Arial" charset="0"/>
              </a:rPr>
              <a:t>Electro-weak phase transition</a:t>
            </a:r>
          </a:p>
          <a:p>
            <a:r>
              <a:rPr lang="en-US" dirty="0">
                <a:solidFill>
                  <a:srgbClr val="0000CC"/>
                </a:solidFill>
                <a:latin typeface="Arial" charset="0"/>
              </a:rPr>
              <a:t>(Higgs,…)</a:t>
            </a:r>
          </a:p>
        </p:txBody>
      </p:sp>
      <p:sp>
        <p:nvSpPr>
          <p:cNvPr id="3408901" name="Line 5"/>
          <p:cNvSpPr>
            <a:spLocks noChangeShapeType="1"/>
          </p:cNvSpPr>
          <p:nvPr/>
        </p:nvSpPr>
        <p:spPr bwMode="auto">
          <a:xfrm flipH="1" flipV="1">
            <a:off x="2672861" y="2743200"/>
            <a:ext cx="422031" cy="152400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08902" name="Text Box 6"/>
          <p:cNvSpPr txBox="1">
            <a:spLocks noChangeArrowheads="1"/>
          </p:cNvSpPr>
          <p:nvPr/>
        </p:nvSpPr>
        <p:spPr bwMode="auto">
          <a:xfrm>
            <a:off x="3601916" y="4011614"/>
            <a:ext cx="2636634" cy="707886"/>
          </a:xfrm>
          <a:prstGeom prst="rect">
            <a:avLst/>
          </a:prstGeom>
          <a:solidFill>
            <a:srgbClr val="FFFF66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0000CC"/>
                </a:solidFill>
                <a:latin typeface="Arial" charset="0"/>
              </a:rPr>
              <a:t>QCD phase transition</a:t>
            </a:r>
          </a:p>
          <a:p>
            <a:r>
              <a:rPr lang="en-US" dirty="0">
                <a:solidFill>
                  <a:srgbClr val="0000CC"/>
                </a:solidFill>
                <a:latin typeface="Arial" charset="0"/>
              </a:rPr>
              <a:t>(quark gluon plasma)</a:t>
            </a:r>
          </a:p>
        </p:txBody>
      </p:sp>
      <p:sp>
        <p:nvSpPr>
          <p:cNvPr id="3408903" name="Line 7"/>
          <p:cNvSpPr>
            <a:spLocks noChangeShapeType="1"/>
          </p:cNvSpPr>
          <p:nvPr/>
        </p:nvSpPr>
        <p:spPr bwMode="auto">
          <a:xfrm flipH="1">
            <a:off x="3165231" y="4191000"/>
            <a:ext cx="422031" cy="76200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08904" name="Text Box 8"/>
          <p:cNvSpPr txBox="1">
            <a:spLocks noChangeArrowheads="1"/>
          </p:cNvSpPr>
          <p:nvPr/>
        </p:nvSpPr>
        <p:spPr bwMode="auto">
          <a:xfrm>
            <a:off x="5260731" y="5543550"/>
            <a:ext cx="3082895" cy="830997"/>
          </a:xfrm>
          <a:prstGeom prst="rect">
            <a:avLst/>
          </a:prstGeom>
          <a:solidFill>
            <a:srgbClr val="FFFF99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0000CC"/>
                </a:solidFill>
                <a:latin typeface="Arial" charset="0"/>
              </a:rPr>
              <a:t>LHC studies the first </a:t>
            </a:r>
          </a:p>
          <a:p>
            <a:r>
              <a:rPr lang="en-US" sz="2400" dirty="0">
                <a:solidFill>
                  <a:srgbClr val="0000CC"/>
                </a:solidFill>
                <a:latin typeface="Arial" charset="0"/>
              </a:rPr>
              <a:t>10</a:t>
            </a:r>
            <a:r>
              <a:rPr lang="en-US" sz="2400" baseline="30000" dirty="0">
                <a:solidFill>
                  <a:srgbClr val="0000CC"/>
                </a:solidFill>
                <a:latin typeface="Arial" charset="0"/>
              </a:rPr>
              <a:t>-10</a:t>
            </a:r>
            <a:r>
              <a:rPr lang="en-US" sz="2400" dirty="0">
                <a:solidFill>
                  <a:srgbClr val="0000CC"/>
                </a:solidFill>
                <a:latin typeface="Arial" charset="0"/>
              </a:rPr>
              <a:t> -10</a:t>
            </a:r>
            <a:r>
              <a:rPr lang="en-US" sz="2400" baseline="30000" dirty="0">
                <a:solidFill>
                  <a:srgbClr val="0000CC"/>
                </a:solidFill>
                <a:latin typeface="Arial" charset="0"/>
              </a:rPr>
              <a:t>-5</a:t>
            </a:r>
            <a:r>
              <a:rPr lang="en-US" sz="2400" dirty="0">
                <a:solidFill>
                  <a:srgbClr val="0000CC"/>
                </a:solidFill>
                <a:latin typeface="Arial" charset="0"/>
              </a:rPr>
              <a:t> seconds…</a:t>
            </a:r>
            <a:r>
              <a:rPr lang="en-US" sz="2400" dirty="0">
                <a:solidFill>
                  <a:srgbClr val="0000CC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35276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8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08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8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408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8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408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8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408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8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408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08900" grpId="0" animBg="1"/>
      <p:bldP spid="3408901" grpId="0" animBg="1"/>
      <p:bldP spid="3408902" grpId="0" animBg="1"/>
      <p:bldP spid="3408903" grpId="0" animBg="1"/>
      <p:bldP spid="3408904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2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z="1800"/>
          </a:p>
        </p:txBody>
      </p:sp>
      <p:pic>
        <p:nvPicPr>
          <p:cNvPr id="83973" name="Picture 3" descr="hiresLHCfromair"/>
          <p:cNvPicPr>
            <a:picLocks noChangeAspect="1" noChangeArrowheads="1"/>
          </p:cNvPicPr>
          <p:nvPr/>
        </p:nvPicPr>
        <p:blipFill>
          <a:blip r:embed="rId3">
            <a:lum bright="-20000" contrast="6000"/>
          </a:blip>
          <a:srcRect/>
          <a:stretch>
            <a:fillRect/>
          </a:stretch>
        </p:blipFill>
        <p:spPr bwMode="auto">
          <a:xfrm>
            <a:off x="0" y="-1219200"/>
            <a:ext cx="9144000" cy="851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4820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6786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300" dirty="0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Arial" charset="0"/>
              </a:rPr>
              <a:t>Summer 2012 the CMS and ATLAS experiment found a new particle, with a mass of 125-126 </a:t>
            </a:r>
            <a:r>
              <a:rPr lang="en-US" sz="2300" dirty="0" err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Arial" charset="0"/>
              </a:rPr>
              <a:t>GeV</a:t>
            </a:r>
            <a:r>
              <a:rPr lang="en-US" sz="2300" dirty="0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Arial" charset="0"/>
              </a:rPr>
              <a:t>, which looked like the long sought fundamental scalar boson, postulated in 1964.</a:t>
            </a:r>
          </a:p>
          <a:p>
            <a:pPr>
              <a:spcBef>
                <a:spcPct val="50000"/>
              </a:spcBef>
              <a:defRPr/>
            </a:pPr>
            <a:r>
              <a:rPr lang="en-US" sz="2300" b="1" dirty="0">
                <a:solidFill>
                  <a:srgbClr val="FFFF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 charset="0"/>
              </a:rPr>
              <a:t>This is a brand new fundamental particle, never seen before!   </a:t>
            </a:r>
            <a:endParaRPr lang="en-US" sz="2300" dirty="0">
              <a:solidFill>
                <a:srgbClr val="FFFF00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latin typeface="Arial" charset="0"/>
              <a:ea typeface="ＭＳ Ｐゴシック" charset="-128"/>
              <a:cs typeface="ＭＳ Ｐゴシック" charset="-128"/>
            </a:endParaRPr>
          </a:p>
          <a:p>
            <a:pPr>
              <a:spcBef>
                <a:spcPct val="50000"/>
              </a:spcBef>
              <a:defRPr/>
            </a:pPr>
            <a:r>
              <a:rPr lang="en-US" sz="2300" dirty="0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Arial" charset="0"/>
                <a:ea typeface="ＭＳ Ｐゴシック" charset="-128"/>
                <a:cs typeface="ＭＳ Ｐゴシック" charset="-128"/>
              </a:rPr>
              <a:t>This Higgs boson is ‘very light’ which suggest new physics Beyond the Standard Model will be needed. </a:t>
            </a:r>
            <a:r>
              <a:rPr lang="en-US" sz="2300" dirty="0" err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Arial" charset="0"/>
                <a:ea typeface="ＭＳ Ｐゴシック" charset="-128"/>
                <a:cs typeface="ＭＳ Ｐゴシック" charset="-128"/>
              </a:rPr>
              <a:t>Supersymmetry</a:t>
            </a:r>
            <a:r>
              <a:rPr lang="en-US" sz="2300" dirty="0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Arial" charset="0"/>
                <a:ea typeface="ＭＳ Ｐゴシック" charset="-128"/>
                <a:cs typeface="ＭＳ Ｐゴシック" charset="-128"/>
              </a:rPr>
              <a:t>? Extra Dimensions? Other?                                                                         Can we produce Dark Matter at the LHC? We are looking for it!! </a:t>
            </a:r>
          </a:p>
          <a:p>
            <a:pPr eaLnBrk="0" hangingPunct="0">
              <a:spcBef>
                <a:spcPct val="50000"/>
              </a:spcBef>
              <a:defRPr/>
            </a:pPr>
            <a:r>
              <a:rPr lang="en-US" sz="2300" dirty="0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Arial" charset="0"/>
                <a:ea typeface="ＭＳ Ｐゴシック" charset="-128"/>
                <a:cs typeface="ＭＳ Ｐゴシック" charset="-128"/>
              </a:rPr>
              <a:t>The Higgs discovery has launched a new program for new studies: Higgs factories, higher energy pp colliders, high intensity beams… </a:t>
            </a:r>
          </a:p>
          <a:p>
            <a:pPr>
              <a:spcBef>
                <a:spcPct val="50000"/>
              </a:spcBef>
              <a:defRPr/>
            </a:pPr>
            <a:r>
              <a:rPr lang="en-US" sz="2300" dirty="0">
                <a:solidFill>
                  <a:srgbClr val="FFFF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We are on the verge of a revolution in our understanding of the Universe and our place within it!! We look forward to the 13-14 </a:t>
            </a:r>
            <a:r>
              <a:rPr lang="en-US" sz="2300" dirty="0" err="1">
                <a:solidFill>
                  <a:srgbClr val="FFFF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TeV</a:t>
            </a:r>
            <a:r>
              <a:rPr lang="en-US" sz="2300" dirty="0">
                <a:solidFill>
                  <a:srgbClr val="FFFF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 run of the LHC. Indian scientists can participate in this program! </a:t>
            </a:r>
            <a:endParaRPr lang="en-US" sz="2300" b="1" dirty="0"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latin typeface="Arial" charset="0"/>
              <a:ea typeface="ＭＳ Ｐゴシック" charset="-128"/>
              <a:cs typeface="ＭＳ Ｐゴシック" charset="-128"/>
            </a:endParaRPr>
          </a:p>
          <a:p>
            <a:pPr>
              <a:spcBef>
                <a:spcPct val="50000"/>
              </a:spcBef>
              <a:defRPr/>
            </a:pPr>
            <a:r>
              <a:rPr lang="en-US" sz="2300" b="1" dirty="0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Arial" charset="0"/>
                <a:ea typeface="ＭＳ Ｐゴシック" charset="-128"/>
                <a:cs typeface="ＭＳ Ｐゴシック" charset="-128"/>
              </a:rPr>
              <a:t>                        </a:t>
            </a:r>
            <a:r>
              <a:rPr lang="en-US" sz="3000" dirty="0">
                <a:solidFill>
                  <a:srgbClr val="FFFF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Arial" charset="0"/>
                <a:ea typeface="ＭＳ Ｐゴシック" charset="-128"/>
                <a:cs typeface="ＭＳ Ｐゴシック" charset="-128"/>
              </a:rPr>
              <a:t>This is only the beginning!!! </a:t>
            </a:r>
          </a:p>
          <a:p>
            <a:pPr>
              <a:spcBef>
                <a:spcPct val="50000"/>
              </a:spcBef>
              <a:defRPr/>
            </a:pPr>
            <a:r>
              <a:rPr lang="en-US" sz="3000" dirty="0">
                <a:solidFill>
                  <a:srgbClr val="FFFF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Arial" charset="0"/>
                <a:ea typeface="ＭＳ Ｐゴシック" charset="-128"/>
                <a:cs typeface="ＭＳ Ｐゴシック" charset="-128"/>
              </a:rPr>
              <a:t>                    And maybe one day soon   </a:t>
            </a:r>
            <a:endParaRPr lang="en-US" sz="3000" dirty="0">
              <a:solidFill>
                <a:srgbClr val="FFFF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3C07C46-C031-7B4A-A42D-7CEAEA8C4339}"/>
              </a:ext>
            </a:extLst>
          </p:cNvPr>
          <p:cNvPicPr>
            <a:picLocks noChangeAspect="1" noChangeArrowheads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4"/>
              <a:srcRect/>
              <a:stretch>
                <a:fillRect/>
              </a:stretch>
            </p:blipFill>
          </mc:Choice>
          <mc:Fallback>
            <p:blipFill>
              <a:blip r:embed="rId5"/>
              <a:srcRect/>
              <a:stretch>
                <a:fillRect/>
              </a:stretch>
            </p:blipFill>
          </mc:Fallback>
        </mc:AlternateContent>
        <p:spPr bwMode="auto">
          <a:xfrm>
            <a:off x="6734217" y="4600575"/>
            <a:ext cx="2409783" cy="225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30244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48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748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48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748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48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748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48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748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48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748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48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748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48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748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Text Box 3"/>
          <p:cNvSpPr txBox="1">
            <a:spLocks noChangeArrowheads="1"/>
          </p:cNvSpPr>
          <p:nvPr/>
        </p:nvSpPr>
        <p:spPr bwMode="auto">
          <a:xfrm>
            <a:off x="2590800" y="3723144"/>
            <a:ext cx="6324600" cy="2677656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2400" dirty="0" err="1">
                <a:solidFill>
                  <a:srgbClr val="FFFF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US" sz="2400" dirty="0" err="1">
                <a:solidFill>
                  <a:srgbClr val="FFFFFF"/>
                </a:solidFill>
                <a:latin typeface="Optima Medium" pitchFamily="1" charset="0"/>
                <a:ea typeface="ＭＳ Ｐゴシック" charset="-128"/>
                <a:cs typeface="ＭＳ Ｐゴシック" charset="-128"/>
              </a:rPr>
              <a:t>Two</a:t>
            </a:r>
            <a:r>
              <a:rPr lang="en-US" sz="2400" dirty="0">
                <a:solidFill>
                  <a:srgbClr val="FFFFFF"/>
                </a:solidFill>
                <a:latin typeface="Optima Medium" pitchFamily="1" charset="0"/>
                <a:ea typeface="ＭＳ Ｐゴシック" charset="-128"/>
                <a:cs typeface="ＭＳ Ｐゴシック" charset="-128"/>
              </a:rPr>
              <a:t> beams of protons collide and generate,   </a:t>
            </a:r>
          </a:p>
          <a:p>
            <a:pPr>
              <a:defRPr/>
            </a:pPr>
            <a:r>
              <a:rPr lang="en-US" sz="2400" dirty="0">
                <a:solidFill>
                  <a:srgbClr val="FFFFFF"/>
                </a:solidFill>
                <a:latin typeface="Optima Medium" pitchFamily="1" charset="0"/>
                <a:ea typeface="ＭＳ Ｐゴシック" charset="-128"/>
                <a:cs typeface="ＭＳ Ｐゴシック" charset="-128"/>
              </a:rPr>
              <a:t>  in a very tiny space, temperatures over a </a:t>
            </a:r>
          </a:p>
          <a:p>
            <a:pPr>
              <a:defRPr/>
            </a:pPr>
            <a:r>
              <a:rPr lang="en-US" sz="2400" dirty="0">
                <a:solidFill>
                  <a:srgbClr val="FFFFFF"/>
                </a:solidFill>
                <a:latin typeface="Optima Medium" pitchFamily="1" charset="0"/>
                <a:ea typeface="ＭＳ Ｐゴシック" charset="-128"/>
                <a:cs typeface="ＭＳ Ｐゴシック" charset="-128"/>
              </a:rPr>
              <a:t>  billion times higher than those prevailing at </a:t>
            </a:r>
          </a:p>
          <a:p>
            <a:pPr>
              <a:defRPr/>
            </a:pPr>
            <a:r>
              <a:rPr lang="en-US" sz="2400" dirty="0">
                <a:solidFill>
                  <a:srgbClr val="FFFFFF"/>
                </a:solidFill>
                <a:latin typeface="Optima Medium" pitchFamily="1" charset="0"/>
                <a:ea typeface="ＭＳ Ｐゴシック" charset="-128"/>
                <a:cs typeface="ＭＳ Ｐゴシック" charset="-128"/>
              </a:rPr>
              <a:t>  the center of the Sun.</a:t>
            </a:r>
          </a:p>
          <a:p>
            <a:pPr>
              <a:defRPr/>
            </a:pPr>
            <a:r>
              <a:rPr lang="en-US" sz="2400" dirty="0" err="1">
                <a:solidFill>
                  <a:srgbClr val="FFFF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US" sz="2400" dirty="0" err="1">
                <a:solidFill>
                  <a:srgbClr val="FFFFFF"/>
                </a:solidFill>
                <a:latin typeface="Optima Medium" pitchFamily="1" charset="0"/>
                <a:ea typeface="ＭＳ Ｐゴシック" charset="-128"/>
                <a:cs typeface="ＭＳ Ｐゴシック" charset="-128"/>
              </a:rPr>
              <a:t>Produce</a:t>
            </a:r>
            <a:r>
              <a:rPr lang="en-US" sz="2400" dirty="0">
                <a:solidFill>
                  <a:srgbClr val="FFFFFF"/>
                </a:solidFill>
                <a:latin typeface="Optima Medium" pitchFamily="1" charset="0"/>
                <a:ea typeface="ＭＳ Ｐゴシック" charset="-128"/>
                <a:cs typeface="ＭＳ Ｐゴシック" charset="-128"/>
              </a:rPr>
              <a:t> particles that may have existed at  </a:t>
            </a:r>
          </a:p>
          <a:p>
            <a:pPr>
              <a:defRPr/>
            </a:pPr>
            <a:r>
              <a:rPr lang="en-US" sz="2400" dirty="0">
                <a:solidFill>
                  <a:srgbClr val="FFFFFF"/>
                </a:solidFill>
                <a:latin typeface="Optima Medium" pitchFamily="1" charset="0"/>
                <a:ea typeface="ＭＳ Ｐゴシック" charset="-128"/>
                <a:cs typeface="ＭＳ Ｐゴシック" charset="-128"/>
              </a:rPr>
              <a:t>  the beginning of the Universe, right after the   </a:t>
            </a:r>
          </a:p>
          <a:p>
            <a:pPr>
              <a:defRPr/>
            </a:pPr>
            <a:r>
              <a:rPr lang="en-US" sz="2400" dirty="0">
                <a:solidFill>
                  <a:srgbClr val="FFFFFF"/>
                </a:solidFill>
                <a:latin typeface="Optima Medium" pitchFamily="1" charset="0"/>
                <a:ea typeface="ＭＳ Ｐゴシック" charset="-128"/>
                <a:cs typeface="ＭＳ Ｐゴシック" charset="-128"/>
              </a:rPr>
              <a:t>  Big Bang  </a:t>
            </a:r>
          </a:p>
        </p:txBody>
      </p:sp>
      <p:pic>
        <p:nvPicPr>
          <p:cNvPr id="38920" name="Picture 9" descr="Einstein_EM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1981200"/>
            <a:ext cx="1981200" cy="459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 rot="20307148">
            <a:off x="69770" y="686453"/>
            <a:ext cx="3481048" cy="830997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sz="2400">
                <a:solidFill>
                  <a:srgbClr val="FFFFFF"/>
                </a:solidFill>
                <a:latin typeface="Optima Medium" pitchFamily="1" charset="0"/>
                <a:ea typeface="ＭＳ Ｐゴシック" charset="-128"/>
                <a:cs typeface="ＭＳ Ｐゴシック" charset="-128"/>
              </a:rPr>
              <a:t>We can create particles </a:t>
            </a:r>
          </a:p>
          <a:p>
            <a:pPr algn="ctr">
              <a:defRPr/>
            </a:pPr>
            <a:r>
              <a:rPr lang="en-US" sz="2400">
                <a:solidFill>
                  <a:srgbClr val="FFFFFF"/>
                </a:solidFill>
                <a:latin typeface="Optima Medium" pitchFamily="1" charset="0"/>
                <a:ea typeface="ＭＳ Ｐゴシック" charset="-128"/>
                <a:cs typeface="ＭＳ Ｐゴシック" charset="-128"/>
              </a:rPr>
              <a:t>from energy</a:t>
            </a:r>
          </a:p>
        </p:txBody>
      </p:sp>
      <p:pic>
        <p:nvPicPr>
          <p:cNvPr id="38924" name="Picture 4" descr="Picture 140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90801" y="1295400"/>
            <a:ext cx="6293827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228600" y="-76200"/>
            <a:ext cx="853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7" tIns="45704" rIns="91407" bIns="45704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The</a:t>
            </a:r>
            <a:r>
              <a:rPr lang="en-US" sz="4000" b="1" kern="0" dirty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 Structure of Matter</a:t>
            </a:r>
            <a:endParaRPr kumimoji="0" lang="en-US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4876800" y="1929348"/>
            <a:ext cx="3916457" cy="3785652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FF0000"/>
                </a:solidFill>
              </a:rPr>
              <a:t>Quarks</a:t>
            </a:r>
            <a:r>
              <a:rPr lang="en-GB" sz="2400" dirty="0">
                <a:solidFill>
                  <a:srgbClr val="0000FF"/>
                </a:solidFill>
              </a:rPr>
              <a:t> and </a:t>
            </a:r>
            <a:r>
              <a:rPr lang="en-GB" sz="2400" dirty="0">
                <a:solidFill>
                  <a:srgbClr val="FF0000"/>
                </a:solidFill>
              </a:rPr>
              <a:t>electrons </a:t>
            </a:r>
            <a:r>
              <a:rPr lang="en-GB" sz="2400" dirty="0">
                <a:solidFill>
                  <a:srgbClr val="0000FF"/>
                </a:solidFill>
              </a:rPr>
              <a:t>are </a:t>
            </a:r>
          </a:p>
          <a:p>
            <a:r>
              <a:rPr lang="en-GB" sz="2400" dirty="0">
                <a:solidFill>
                  <a:srgbClr val="0000FF"/>
                </a:solidFill>
              </a:rPr>
              <a:t>the smallest </a:t>
            </a:r>
            <a:r>
              <a:rPr lang="en-GB" sz="2400" dirty="0">
                <a:solidFill>
                  <a:srgbClr val="FF0000"/>
                </a:solidFill>
              </a:rPr>
              <a:t>building blocks </a:t>
            </a:r>
          </a:p>
          <a:p>
            <a:r>
              <a:rPr lang="en-GB" sz="2400" dirty="0">
                <a:solidFill>
                  <a:srgbClr val="0000FF"/>
                </a:solidFill>
              </a:rPr>
              <a:t>of matter that we know </a:t>
            </a:r>
          </a:p>
          <a:p>
            <a:r>
              <a:rPr lang="en-GB" sz="2400" dirty="0">
                <a:solidFill>
                  <a:srgbClr val="0000FF"/>
                </a:solidFill>
              </a:rPr>
              <a:t>of today.</a:t>
            </a:r>
          </a:p>
          <a:p>
            <a:endParaRPr lang="en-GB" sz="2400" dirty="0"/>
          </a:p>
          <a:p>
            <a:r>
              <a:rPr lang="en-GB" sz="2400" dirty="0">
                <a:solidFill>
                  <a:srgbClr val="0000FF"/>
                </a:solidFill>
              </a:rPr>
              <a:t>Are there still smaller</a:t>
            </a:r>
          </a:p>
          <a:p>
            <a:r>
              <a:rPr lang="en-GB" sz="2400" dirty="0">
                <a:solidFill>
                  <a:srgbClr val="0000FF"/>
                </a:solidFill>
              </a:rPr>
              <a:t>particles?</a:t>
            </a:r>
          </a:p>
          <a:p>
            <a:endParaRPr lang="en-GB" sz="2400" dirty="0">
              <a:solidFill>
                <a:srgbClr val="0000FF"/>
              </a:solidFill>
            </a:endParaRPr>
          </a:p>
          <a:p>
            <a:r>
              <a:rPr lang="en-GB" sz="2400" dirty="0">
                <a:solidFill>
                  <a:srgbClr val="FF0000"/>
                </a:solidFill>
              </a:rPr>
              <a:t>The Large </a:t>
            </a:r>
            <a:r>
              <a:rPr lang="en-GB" sz="2400" dirty="0" err="1">
                <a:solidFill>
                  <a:srgbClr val="FF0000"/>
                </a:solidFill>
              </a:rPr>
              <a:t>Hadron</a:t>
            </a:r>
            <a:r>
              <a:rPr lang="en-GB" sz="2400" dirty="0">
                <a:solidFill>
                  <a:srgbClr val="FF0000"/>
                </a:solidFill>
              </a:rPr>
              <a:t> Collider</a:t>
            </a:r>
          </a:p>
          <a:p>
            <a:r>
              <a:rPr lang="en-GB" sz="2400" dirty="0">
                <a:solidFill>
                  <a:srgbClr val="FF0000"/>
                </a:solidFill>
              </a:rPr>
              <a:t>will address this question!</a:t>
            </a:r>
          </a:p>
          <a:p>
            <a:endParaRPr lang="en-GB" dirty="0"/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1219200" y="838200"/>
            <a:ext cx="3124200" cy="5943600"/>
            <a:chOff x="457200" y="1143000"/>
            <a:chExt cx="2180492" cy="5365750"/>
          </a:xfrm>
        </p:grpSpPr>
        <p:pic>
          <p:nvPicPr>
            <p:cNvPr id="6" name="Picture 19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57200" y="1828800"/>
              <a:ext cx="2180492" cy="4679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Rectangle 6"/>
            <p:cNvSpPr/>
            <p:nvPr/>
          </p:nvSpPr>
          <p:spPr>
            <a:xfrm>
              <a:off x="457200" y="1143000"/>
              <a:ext cx="953767" cy="400050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pPr algn="ctr" eaLnBrk="0" hangingPunct="0">
                <a:defRPr/>
              </a:pPr>
              <a:r>
                <a:rPr lang="en-US" b="1" dirty="0">
                  <a:solidFill>
                    <a:schemeClr val="accent2"/>
                  </a:solidFill>
                </a:rPr>
                <a:t>Matter</a:t>
              </a:r>
              <a:endParaRPr lang="en-US" dirty="0"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	</a:t>
            </a:r>
            <a:endParaRPr lang="fr-FR"/>
          </a:p>
        </p:txBody>
      </p:sp>
      <p:sp>
        <p:nvSpPr>
          <p:cNvPr id="3461122" name="Text Box 2"/>
          <p:cNvSpPr txBox="1">
            <a:spLocks noChangeArrowheads="1"/>
          </p:cNvSpPr>
          <p:nvPr/>
        </p:nvSpPr>
        <p:spPr bwMode="auto">
          <a:xfrm>
            <a:off x="441081" y="1031876"/>
            <a:ext cx="5904180" cy="830997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FFFF00"/>
                </a:solidFill>
                <a:latin typeface="Times New Roman" charset="0"/>
              </a:rPr>
              <a:t>Electromagnetism:</a:t>
            </a:r>
          </a:p>
          <a:p>
            <a:r>
              <a:rPr lang="en-US" sz="2400" dirty="0">
                <a:solidFill>
                  <a:srgbClr val="FFFF00"/>
                </a:solidFill>
                <a:latin typeface="Times New Roman" charset="0"/>
              </a:rPr>
              <a:t>	gives light, radio, holds atoms together</a:t>
            </a:r>
          </a:p>
        </p:txBody>
      </p:sp>
      <p:sp>
        <p:nvSpPr>
          <p:cNvPr id="3461123" name="Text Box 3"/>
          <p:cNvSpPr txBox="1">
            <a:spLocks noChangeArrowheads="1"/>
          </p:cNvSpPr>
          <p:nvPr/>
        </p:nvSpPr>
        <p:spPr bwMode="auto">
          <a:xfrm>
            <a:off x="457201" y="2133601"/>
            <a:ext cx="3689231" cy="830997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FFFF00"/>
                </a:solidFill>
                <a:latin typeface="Times New Roman" charset="0"/>
              </a:rPr>
              <a:t>Strong Nuclear Force:</a:t>
            </a:r>
          </a:p>
          <a:p>
            <a:r>
              <a:rPr lang="en-US" sz="2400" dirty="0">
                <a:solidFill>
                  <a:srgbClr val="FFFF00"/>
                </a:solidFill>
                <a:latin typeface="Times New Roman" charset="0"/>
              </a:rPr>
              <a:t>	holds nuclei together</a:t>
            </a:r>
          </a:p>
        </p:txBody>
      </p:sp>
      <p:sp>
        <p:nvSpPr>
          <p:cNvPr id="3461124" name="Text Box 4"/>
          <p:cNvSpPr txBox="1">
            <a:spLocks noChangeArrowheads="1"/>
          </p:cNvSpPr>
          <p:nvPr/>
        </p:nvSpPr>
        <p:spPr bwMode="auto">
          <a:xfrm>
            <a:off x="501161" y="2133600"/>
            <a:ext cx="18466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 sz="2400">
              <a:solidFill>
                <a:schemeClr val="tx1"/>
              </a:solidFill>
              <a:latin typeface="Times New Roman" charset="0"/>
            </a:endParaRP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364881" y="4587876"/>
            <a:ext cx="8398119" cy="2193925"/>
            <a:chOff x="230" y="2890"/>
            <a:chExt cx="5290" cy="1382"/>
          </a:xfrm>
        </p:grpSpPr>
        <p:pic>
          <p:nvPicPr>
            <p:cNvPr id="3461126" name="Picture 6" descr="galaxy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792" y="2890"/>
              <a:ext cx="1728" cy="1382"/>
            </a:xfrm>
            <a:prstGeom prst="rect">
              <a:avLst/>
            </a:prstGeom>
            <a:noFill/>
          </p:spPr>
        </p:pic>
        <p:sp>
          <p:nvSpPr>
            <p:cNvPr id="3461127" name="Text Box 7"/>
            <p:cNvSpPr txBox="1">
              <a:spLocks noChangeArrowheads="1"/>
            </p:cNvSpPr>
            <p:nvPr/>
          </p:nvSpPr>
          <p:spPr bwMode="auto">
            <a:xfrm>
              <a:off x="230" y="3578"/>
              <a:ext cx="3293" cy="291"/>
            </a:xfrm>
            <a:prstGeom prst="rect">
              <a:avLst/>
            </a:prstGeom>
            <a:solidFill>
              <a:srgbClr val="0000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>
                  <a:solidFill>
                    <a:srgbClr val="FFFF00"/>
                  </a:solidFill>
                  <a:latin typeface="Times New Roman" charset="0"/>
                </a:rPr>
                <a:t>Gravity:  holds planets and stars together</a:t>
              </a:r>
            </a:p>
          </p:txBody>
        </p:sp>
      </p:grp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4860681" y="2133600"/>
            <a:ext cx="3978519" cy="2286000"/>
            <a:chOff x="3062" y="1344"/>
            <a:chExt cx="2506" cy="1440"/>
          </a:xfrm>
        </p:grpSpPr>
        <p:pic>
          <p:nvPicPr>
            <p:cNvPr id="3461129" name="Picture 9" descr="Beta decay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437" y="1956"/>
              <a:ext cx="2131" cy="82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3461130" name="Text Box 10"/>
            <p:cNvSpPr txBox="1">
              <a:spLocks noChangeArrowheads="1"/>
            </p:cNvSpPr>
            <p:nvPr/>
          </p:nvSpPr>
          <p:spPr bwMode="auto">
            <a:xfrm>
              <a:off x="3155" y="1440"/>
              <a:ext cx="116" cy="29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endParaRPr lang="en-US" sz="2400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3461131" name="Text Box 11"/>
            <p:cNvSpPr txBox="1">
              <a:spLocks noChangeArrowheads="1"/>
            </p:cNvSpPr>
            <p:nvPr/>
          </p:nvSpPr>
          <p:spPr bwMode="auto">
            <a:xfrm>
              <a:off x="3062" y="1344"/>
              <a:ext cx="2136" cy="523"/>
            </a:xfrm>
            <a:prstGeom prst="rect">
              <a:avLst/>
            </a:prstGeom>
            <a:solidFill>
              <a:srgbClr val="0000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2400">
                  <a:solidFill>
                    <a:srgbClr val="FFFF00"/>
                  </a:solidFill>
                  <a:latin typeface="Times New Roman" charset="0"/>
                </a:rPr>
                <a:t>Weak Nuclear Force:</a:t>
              </a:r>
            </a:p>
            <a:p>
              <a:r>
                <a:rPr lang="en-US" sz="2400">
                  <a:solidFill>
                    <a:srgbClr val="FFFF00"/>
                  </a:solidFill>
                  <a:latin typeface="Times New Roman" charset="0"/>
                </a:rPr>
                <a:t>	gives radioactivity</a:t>
              </a:r>
            </a:p>
          </p:txBody>
        </p:sp>
      </p:grpSp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609601" y="3089276"/>
            <a:ext cx="4632075" cy="2320925"/>
            <a:chOff x="384" y="1946"/>
            <a:chExt cx="2918" cy="1462"/>
          </a:xfrm>
        </p:grpSpPr>
        <p:pic>
          <p:nvPicPr>
            <p:cNvPr id="3461133" name="Picture 13" descr="Sun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84" y="1946"/>
              <a:ext cx="1800" cy="146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3461134" name="Text Box 14"/>
            <p:cNvSpPr txBox="1">
              <a:spLocks noChangeArrowheads="1"/>
            </p:cNvSpPr>
            <p:nvPr/>
          </p:nvSpPr>
          <p:spPr bwMode="auto">
            <a:xfrm>
              <a:off x="2384" y="2330"/>
              <a:ext cx="918" cy="989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2400">
                  <a:solidFill>
                    <a:schemeClr val="tx1"/>
                  </a:solidFill>
                  <a:latin typeface="Times New Roman" charset="0"/>
                </a:rPr>
                <a:t>together</a:t>
              </a:r>
            </a:p>
            <a:p>
              <a:pPr algn="ctr"/>
              <a:r>
                <a:rPr lang="en-US" sz="2400">
                  <a:solidFill>
                    <a:schemeClr val="tx1"/>
                  </a:solidFill>
                  <a:latin typeface="Times New Roman" charset="0"/>
                </a:rPr>
                <a:t>they make</a:t>
              </a:r>
            </a:p>
            <a:p>
              <a:pPr algn="ctr"/>
              <a:r>
                <a:rPr lang="en-US" sz="2400">
                  <a:solidFill>
                    <a:schemeClr val="tx1"/>
                  </a:solidFill>
                  <a:latin typeface="Times New Roman" charset="0"/>
                </a:rPr>
                <a:t>the Sun</a:t>
              </a:r>
            </a:p>
            <a:p>
              <a:pPr algn="ctr"/>
              <a:r>
                <a:rPr lang="en-US" sz="2400">
                  <a:solidFill>
                    <a:schemeClr val="tx1"/>
                  </a:solidFill>
                  <a:latin typeface="Times New Roman" charset="0"/>
                </a:rPr>
                <a:t>shine</a:t>
              </a:r>
            </a:p>
          </p:txBody>
        </p:sp>
      </p:grpSp>
      <p:sp>
        <p:nvSpPr>
          <p:cNvPr id="18" name="Rectangle 2"/>
          <p:cNvSpPr txBox="1">
            <a:spLocks noChangeArrowheads="1"/>
          </p:cNvSpPr>
          <p:nvPr/>
        </p:nvSpPr>
        <p:spPr bwMode="auto">
          <a:xfrm>
            <a:off x="228600" y="-76200"/>
            <a:ext cx="853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7" tIns="45704" rIns="91407" bIns="45704" numCol="1" rtlCol="0" anchor="ctr" anchorCtr="0" compatLnSpc="1">
            <a:prstTxWarp prst="textNoShape">
              <a:avLst/>
            </a:prstTxWarp>
            <a:normAutofit fontScale="92500"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The Fundamental</a:t>
            </a:r>
            <a:r>
              <a:rPr kumimoji="0" lang="en-US" sz="4000" b="1" i="0" u="none" strike="noStrike" kern="0" cap="none" spc="0" normalizeH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Forces of Nature</a:t>
            </a:r>
            <a:endParaRPr kumimoji="0" lang="en-US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7924800" y="3124200"/>
            <a:ext cx="914400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-76200"/>
            <a:ext cx="7772400" cy="914400"/>
          </a:xfrm>
        </p:spPr>
        <p:txBody>
          <a:bodyPr/>
          <a:lstStyle/>
          <a:p>
            <a:r>
              <a:rPr lang="en-US" dirty="0">
                <a:effectLst/>
              </a:rPr>
              <a:t>The “Standard Model”</a:t>
            </a:r>
          </a:p>
        </p:txBody>
      </p:sp>
      <p:grpSp>
        <p:nvGrpSpPr>
          <p:cNvPr id="2" name="Group 37"/>
          <p:cNvGrpSpPr>
            <a:grpSpLocks/>
          </p:cNvGrpSpPr>
          <p:nvPr/>
        </p:nvGrpSpPr>
        <p:grpSpPr bwMode="auto">
          <a:xfrm>
            <a:off x="230188" y="3505200"/>
            <a:ext cx="4270375" cy="3124200"/>
            <a:chOff x="1373" y="1920"/>
            <a:chExt cx="3272" cy="2288"/>
          </a:xfrm>
        </p:grpSpPr>
        <p:pic>
          <p:nvPicPr>
            <p:cNvPr id="26634" name="Picture 4" descr="QUarks_leptons etc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728" y="1920"/>
              <a:ext cx="2563" cy="2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635" name="Rectangle 33"/>
            <p:cNvSpPr>
              <a:spLocks noChangeArrowheads="1"/>
            </p:cNvSpPr>
            <p:nvPr/>
          </p:nvSpPr>
          <p:spPr bwMode="auto">
            <a:xfrm rot="-5400000">
              <a:off x="649" y="2867"/>
              <a:ext cx="1801" cy="3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b="1">
                  <a:solidFill>
                    <a:srgbClr val="FF0000"/>
                  </a:solidFill>
                </a:rPr>
                <a:t>Matter particles</a:t>
              </a:r>
            </a:p>
          </p:txBody>
        </p:sp>
        <p:sp>
          <p:nvSpPr>
            <p:cNvPr id="26636" name="Rectangle 34"/>
            <p:cNvSpPr>
              <a:spLocks noChangeArrowheads="1"/>
            </p:cNvSpPr>
            <p:nvPr/>
          </p:nvSpPr>
          <p:spPr bwMode="auto">
            <a:xfrm rot="5400000">
              <a:off x="3598" y="2836"/>
              <a:ext cx="1739" cy="3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b="1">
                  <a:solidFill>
                    <a:schemeClr val="tx2"/>
                  </a:solidFill>
                </a:rPr>
                <a:t>Force particles</a:t>
              </a:r>
            </a:p>
          </p:txBody>
        </p:sp>
      </p:grpSp>
      <p:sp>
        <p:nvSpPr>
          <p:cNvPr id="26630" name="Text Box 14"/>
          <p:cNvSpPr txBox="1">
            <a:spLocks noChangeArrowheads="1"/>
          </p:cNvSpPr>
          <p:nvPr/>
        </p:nvSpPr>
        <p:spPr bwMode="auto">
          <a:xfrm>
            <a:off x="204788" y="987385"/>
            <a:ext cx="8710612" cy="1908215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2400" dirty="0">
                <a:solidFill>
                  <a:srgbClr val="0000FF"/>
                </a:solidFill>
              </a:rPr>
              <a:t>Over the last 100 years:</a:t>
            </a:r>
            <a:r>
              <a:rPr lang="el-GR" sz="2400" dirty="0">
                <a:solidFill>
                  <a:srgbClr val="0000FF"/>
                </a:solidFill>
              </a:rPr>
              <a:t> </a:t>
            </a:r>
            <a:r>
              <a:rPr lang="en-US" sz="2400" dirty="0">
                <a:solidFill>
                  <a:srgbClr val="0000FF"/>
                </a:solidFill>
              </a:rPr>
              <a:t>combination of</a:t>
            </a:r>
            <a:r>
              <a:rPr lang="en-US" sz="2400" dirty="0">
                <a:solidFill>
                  <a:schemeClr val="accent2"/>
                </a:solidFill>
              </a:rPr>
              <a:t> </a:t>
            </a:r>
          </a:p>
          <a:p>
            <a:pPr algn="ctr" eaLnBrk="0" hangingPunct="0"/>
            <a:r>
              <a:rPr lang="en-US" sz="2400" b="1" dirty="0">
                <a:solidFill>
                  <a:srgbClr val="FF0000"/>
                </a:solidFill>
              </a:rPr>
              <a:t>Quantum Mechanics and Special Theory of relativity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</a:p>
          <a:p>
            <a:pPr algn="ctr" eaLnBrk="0" hangingPunct="0"/>
            <a:r>
              <a:rPr lang="en-US" sz="2400" dirty="0">
                <a:solidFill>
                  <a:srgbClr val="0000FF"/>
                </a:solidFill>
              </a:rPr>
              <a:t>along with all new particles discovered has led to the</a:t>
            </a:r>
            <a:r>
              <a:rPr lang="en-US" sz="2400" dirty="0">
                <a:solidFill>
                  <a:srgbClr val="3333CC"/>
                </a:solidFill>
              </a:rPr>
              <a:t> </a:t>
            </a:r>
          </a:p>
          <a:p>
            <a:pPr algn="ctr" eaLnBrk="0" hangingPunct="0"/>
            <a:r>
              <a:rPr lang="en-US" sz="2400" b="1" dirty="0">
                <a:solidFill>
                  <a:srgbClr val="FF0000"/>
                </a:solidFill>
              </a:rPr>
              <a:t>Standard Model of Particle Physics.</a:t>
            </a:r>
          </a:p>
          <a:p>
            <a:pPr algn="ctr" eaLnBrk="0" hangingPunct="0"/>
            <a:r>
              <a:rPr lang="en-US" sz="2200" b="1" dirty="0">
                <a:solidFill>
                  <a:srgbClr val="FF0000"/>
                </a:solidFill>
              </a:rPr>
              <a:t>The new (final?) “Periodic Table” of fundamental elements:</a:t>
            </a:r>
            <a:endParaRPr lang="en-US" sz="2200" dirty="0">
              <a:solidFill>
                <a:srgbClr val="FF0000"/>
              </a:solidFill>
            </a:endParaRPr>
          </a:p>
        </p:txBody>
      </p:sp>
      <p:sp>
        <p:nvSpPr>
          <p:cNvPr id="9" name="Rectangle 1028"/>
          <p:cNvSpPr>
            <a:spLocks noChangeArrowheads="1"/>
          </p:cNvSpPr>
          <p:nvPr/>
        </p:nvSpPr>
        <p:spPr bwMode="auto">
          <a:xfrm>
            <a:off x="4572000" y="3048000"/>
            <a:ext cx="4419600" cy="255454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prstTxWarp prst="textNoShape">
              <a:avLst/>
            </a:prstTxWarp>
            <a:spAutoFit/>
          </a:bodyPr>
          <a:lstStyle/>
          <a:p>
            <a:pPr eaLnBrk="0" hangingPunct="0">
              <a:defRPr/>
            </a:pPr>
            <a:r>
              <a:rPr lang="en-US" b="1" dirty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The most basic mechanism of the SM, that of granting mass to particles remained a mystery for a long time   </a:t>
            </a:r>
          </a:p>
          <a:p>
            <a:pPr eaLnBrk="0" hangingPunct="0">
              <a:defRPr/>
            </a:pPr>
            <a:r>
              <a:rPr lang="en-US" b="1" dirty="0">
                <a:solidFill>
                  <a:srgbClr val="FF0000"/>
                </a:solidFill>
                <a:latin typeface="Arial"/>
                <a:ea typeface="ＭＳ Ｐゴシック" charset="-128"/>
                <a:cs typeface="ＭＳ Ｐゴシック" charset="-128"/>
              </a:rPr>
              <a:t>A major step forward was made in  July 2012 with the discovery of what could be the long-sought Higgs boson!!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895403" y="3105090"/>
            <a:ext cx="1210713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Fermions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2898655" y="3105090"/>
            <a:ext cx="987545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Bosons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4773013" y="5921514"/>
            <a:ext cx="4066187" cy="70788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Fermions:  particles with spin ½</a:t>
            </a:r>
          </a:p>
          <a:p>
            <a:r>
              <a:rPr lang="en-GB" dirty="0">
                <a:solidFill>
                  <a:srgbClr val="0000FF"/>
                </a:solidFill>
              </a:rPr>
              <a:t>Bosons: particles with integer spin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Reunion_17_01_03">
  <a:themeElements>
    <a:clrScheme name="Reunion_17_01_03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Reunion_17_01_03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lnDef>
  </a:objectDefaults>
  <a:extraClrSchemeLst>
    <a:extraClrScheme>
      <a:clrScheme name="Reunion_17_01_0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union_17_01_0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union_17_01_0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union_17_01_0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union_17_01_0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union_17_01_0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Unknown Document Type" ma:contentTypeID="0x010104" ma:contentTypeVersion="0" ma:contentTypeDescription="" ma:contentTypeScope="" ma:versionID="279c20c3caf3300dae6b438536eb8c56">
  <xsd:schema xmlns:xsd="http://www.w3.org/2001/XMLSchema" xmlns:p="http://schemas.microsoft.com/office/2006/metadata/properties" targetNamespace="http://schemas.microsoft.com/office/2006/metadata/properties" ma:root="true" ma:fieldsID="0d2e1ca116041f9e11471c52c4c9d60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A2270AB-C998-4F97-93A9-39174A3BBD86}">
  <ds:schemaRefs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0A248C7B-BB18-4DC6-A696-92564656A5A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5E2FAED9-7DAD-4E4E-9DA8-3DFDA726596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Jaguar:Applications:Microsoft Office X:Modèles:Présentations:Modèles:Écran</Template>
  <TotalTime>171899</TotalTime>
  <Words>2576</Words>
  <Application>Microsoft Macintosh PowerPoint</Application>
  <PresentationFormat>On-screen Show (4:3)</PresentationFormat>
  <Paragraphs>448</Paragraphs>
  <Slides>53</Slides>
  <Notes>27</Notes>
  <HiddenSlides>0</HiddenSlides>
  <MMClips>3</MMClips>
  <ScaleCrop>false</ScaleCrop>
  <HeadingPairs>
    <vt:vector size="8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68" baseType="lpstr">
      <vt:lpstr>Arial Unicode MS</vt:lpstr>
      <vt:lpstr>Arial</vt:lpstr>
      <vt:lpstr>Book Antiqua</vt:lpstr>
      <vt:lpstr>Calibri</vt:lpstr>
      <vt:lpstr>Comic Sans MS</vt:lpstr>
      <vt:lpstr>Georgia</vt:lpstr>
      <vt:lpstr>Helvetica</vt:lpstr>
      <vt:lpstr>Optima Medium</vt:lpstr>
      <vt:lpstr>Symbol</vt:lpstr>
      <vt:lpstr>Tahoma</vt:lpstr>
      <vt:lpstr>Times</vt:lpstr>
      <vt:lpstr>Times New Roman</vt:lpstr>
      <vt:lpstr>Wingdings</vt:lpstr>
      <vt:lpstr>Reunion_17_01_03</vt:lpstr>
      <vt:lpstr>CorelPhotoPaint.Image.10</vt:lpstr>
      <vt:lpstr> </vt:lpstr>
      <vt:lpstr>Outline</vt:lpstr>
      <vt:lpstr>PowerPoint Presentation</vt:lpstr>
      <vt:lpstr>High Energy Physics Experiments</vt:lpstr>
      <vt:lpstr>PowerPoint Presentation</vt:lpstr>
      <vt:lpstr>PowerPoint Presentation</vt:lpstr>
      <vt:lpstr>PowerPoint Presentation</vt:lpstr>
      <vt:lpstr>PowerPoint Presentation</vt:lpstr>
      <vt:lpstr>The “Standard Model”</vt:lpstr>
      <vt:lpstr>PowerPoint Presentation</vt:lpstr>
      <vt:lpstr>Physics case for new High Energy Machines</vt:lpstr>
      <vt:lpstr>This Search Requires…….</vt:lpstr>
      <vt:lpstr>PowerPoint Presentation</vt:lpstr>
      <vt:lpstr>Schematic of a LHC Detector</vt:lpstr>
      <vt:lpstr>New Physics Hunters @ the LHC</vt:lpstr>
      <vt:lpstr>PowerPoint Presentation</vt:lpstr>
      <vt:lpstr>The Compact Muon Solenoid Experiment</vt:lpstr>
      <vt:lpstr>CMS Collaboration June 27, 2012</vt:lpstr>
      <vt:lpstr>PowerPoint Presentation</vt:lpstr>
      <vt:lpstr>PowerPoint Presentation</vt:lpstr>
      <vt:lpstr>PowerPoint Presentation</vt:lpstr>
      <vt:lpstr>PowerPoint Presentation</vt:lpstr>
      <vt:lpstr>2012: A Milestone in Particle Physics</vt:lpstr>
      <vt:lpstr>A Higgs Particle Candidate…</vt:lpstr>
      <vt:lpstr>Higgs → ZZ and  γγ </vt:lpstr>
      <vt:lpstr>PowerPoint Presentation</vt:lpstr>
      <vt:lpstr>Tuesday 8 October 2013</vt:lpstr>
      <vt:lpstr>PowerPoint Presentation</vt:lpstr>
      <vt:lpstr>The Future: Studying the Higgs…   </vt:lpstr>
      <vt:lpstr>Next LHC PhysicsTargets</vt:lpstr>
      <vt:lpstr>Dark Matter at the LHC?  Are we Supersymmetric? </vt:lpstr>
      <vt:lpstr>PowerPoint Presentation</vt:lpstr>
      <vt:lpstr>The Dark World??</vt:lpstr>
      <vt:lpstr>PowerPoint Presentation</vt:lpstr>
      <vt:lpstr>PowerPoint Presentation</vt:lpstr>
      <vt:lpstr>A High pT Mono-jet event</vt:lpstr>
      <vt:lpstr>Does space have more than 3 space dimensions?    Do Micro Black Holes exist?</vt:lpstr>
      <vt:lpstr>PowerPoint Presentation</vt:lpstr>
      <vt:lpstr>Quantum Black Holes at the LHC? </vt:lpstr>
      <vt:lpstr>Black Holes Hunters    at the LHC…</vt:lpstr>
      <vt:lpstr>Are Quarks Elementary Particles?</vt:lpstr>
      <vt:lpstr>The Physics Program at LHC  Data taking started in 2010 Now we have about 1000 reviewed scientific papers per experiment! Mostly measurements of the strong and electroweak force at 7/8/13 TeV and Searches  </vt:lpstr>
      <vt:lpstr>Summary of Searches for Exotica</vt:lpstr>
      <vt:lpstr>Matter-Antimatter</vt:lpstr>
      <vt:lpstr>Heavy Ions in the Alice Experiment</vt:lpstr>
      <vt:lpstr>MoEDAL: Monopole and Exotics Detector at the LHC</vt:lpstr>
      <vt:lpstr>Many Other New Physics Ideas…</vt:lpstr>
      <vt:lpstr>Will LHC answer all questions?: Likely not  Some/all New Particles out of mass range? Need for higher energies at colliders?  Higher precision measurements needed Need for higher luminosity or e+e-?   Measuring details of the Higgs? Need for a Higgs factory?  </vt:lpstr>
      <vt:lpstr>PowerPoint Presentation</vt:lpstr>
      <vt:lpstr>Linear Collider Projects</vt:lpstr>
      <vt:lpstr>PowerPoint Presentation</vt:lpstr>
      <vt:lpstr>PowerPoint Presentation</vt:lpstr>
      <vt:lpstr>PowerPoint Presentation</vt:lpstr>
    </vt:vector>
  </TitlesOfParts>
  <Company>ѻ ]翘ԭੌ뿿큠ř㸠]翘ѻ盼뿿큐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Yves Sirois</dc:creator>
  <cp:lastModifiedBy>Albert De Roeck</cp:lastModifiedBy>
  <cp:revision>5075</cp:revision>
  <cp:lastPrinted>2013-02-11T08:10:22Z</cp:lastPrinted>
  <dcterms:created xsi:type="dcterms:W3CDTF">2018-06-19T06:29:31Z</dcterms:created>
  <dcterms:modified xsi:type="dcterms:W3CDTF">2021-06-17T07:01:36Z</dcterms:modified>
</cp:coreProperties>
</file>