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689" r:id="rId2"/>
    <p:sldId id="299" r:id="rId3"/>
    <p:sldId id="303" r:id="rId4"/>
    <p:sldId id="304" r:id="rId5"/>
    <p:sldId id="305" r:id="rId6"/>
    <p:sldId id="306" r:id="rId7"/>
    <p:sldId id="307" r:id="rId8"/>
    <p:sldId id="308" r:id="rId9"/>
    <p:sldId id="617" r:id="rId10"/>
    <p:sldId id="688" r:id="rId11"/>
    <p:sldId id="302" r:id="rId12"/>
    <p:sldId id="29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p:restoredTop sz="94686"/>
  </p:normalViewPr>
  <p:slideViewPr>
    <p:cSldViewPr snapToGrid="0" snapToObjects="1">
      <p:cViewPr varScale="1">
        <p:scale>
          <a:sx n="127" d="100"/>
          <a:sy n="127" d="100"/>
        </p:scale>
        <p:origin x="208" y="2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3/28/22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For any work involving cable manipulation, termination, stripping or connection, you should be wearing gloves and safety glasses in addition to other PPE required depending upon the zone you are in.</a:t>
            </a:r>
          </a:p>
          <a:p>
            <a:pPr marL="171450" indent="-171450">
              <a:buFont typeface="Arial" panose="020B0604020202020204" pitchFamily="34" charset="0"/>
              <a:buChar char="•"/>
            </a:pPr>
            <a:r>
              <a:rPr lang="en-US" baseline="0" dirty="0"/>
              <a:t>This is because there is ALWAYS a risk that bits of plastic or metal will project when you strip, terminate or crimp cables.</a:t>
            </a:r>
          </a:p>
          <a:p>
            <a:pPr marL="171450" indent="-171450">
              <a:buFont typeface="Arial" panose="020B0604020202020204" pitchFamily="34" charset="0"/>
              <a:buChar char="•"/>
            </a:pPr>
            <a:r>
              <a:rPr lang="en-US" baseline="0" dirty="0"/>
              <a:t>Most accidents during electrical work are not electrocution, but cuts.</a:t>
            </a:r>
          </a:p>
          <a:p>
            <a:pPr marL="171450" indent="-171450">
              <a:buFont typeface="Arial" panose="020B0604020202020204" pitchFamily="34" charset="0"/>
              <a:buChar char="•"/>
            </a:pPr>
            <a:r>
              <a:rPr lang="en-US" baseline="0" dirty="0"/>
              <a:t>You can avoid cuts to your hand by 1) Wearing gloves and 2) using the right kind of tool. Open blades are the leading cause of cuts, you will be more efficient AND safer using the right tool. </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C59499A-A489-497B-A537-C496576C9C2F}" type="slidenum">
              <a:rPr lang="en-GB" smtClean="0"/>
              <a:t>9</a:t>
            </a:fld>
            <a:endParaRPr lang="en-GB"/>
          </a:p>
        </p:txBody>
      </p:sp>
    </p:spTree>
    <p:extLst>
      <p:ext uri="{BB962C8B-B14F-4D97-AF65-F5344CB8AC3E}">
        <p14:creationId xmlns:p14="http://schemas.microsoft.com/office/powerpoint/2010/main" val="1914786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a:solidFill>
                  <a:srgbClr val="092199"/>
                </a:solidFill>
              </a:rPr>
              <a:t>There are three kinds of </a:t>
            </a:r>
            <a:r>
              <a:rPr lang="en-US" sz="1200" b="1" dirty="0">
                <a:solidFill>
                  <a:srgbClr val="092199"/>
                </a:solidFill>
              </a:rPr>
              <a:t>power cut</a:t>
            </a:r>
            <a:r>
              <a:rPr lang="en-US" sz="1200" dirty="0">
                <a:solidFill>
                  <a:srgbClr val="092199"/>
                </a:solidFill>
              </a:rPr>
              <a:t> button:</a:t>
            </a:r>
            <a:endParaRPr lang="en-US" sz="1200" baseline="0" dirty="0">
              <a:solidFill>
                <a:srgbClr val="092199"/>
              </a:solidFill>
            </a:endParaRPr>
          </a:p>
          <a:p>
            <a:pPr marL="171450" indent="-171450" algn="l">
              <a:buFont typeface="Arial" panose="020B0604020202020204" pitchFamily="34" charset="0"/>
              <a:buChar char="•"/>
            </a:pPr>
            <a:r>
              <a:rPr lang="en-US" sz="1200" baseline="0" dirty="0">
                <a:solidFill>
                  <a:srgbClr val="092199"/>
                </a:solidFill>
              </a:rPr>
              <a:t>AUG cuts all power, low voltage and high voltage to a building or arc of the accelerator. In the event of a major incident, for example being trapped in the tunnel after the beam warning or an electrical fire, you should push this button without hesitation.</a:t>
            </a:r>
          </a:p>
          <a:p>
            <a:pPr marL="171450" indent="-171450" algn="l">
              <a:buFont typeface="Arial" panose="020B0604020202020204" pitchFamily="34" charset="0"/>
              <a:buChar char="•"/>
            </a:pPr>
            <a:r>
              <a:rPr lang="en-US" sz="1200" baseline="0" dirty="0">
                <a:solidFill>
                  <a:srgbClr val="092199"/>
                </a:solidFill>
              </a:rPr>
              <a:t>AUL are local stops, which only cut the power in the local area – such as a room, a beamline zone or a lab. They cut the power to equipment, in some cases the lighting as well. They do not trigger any automated alarms. The AUL is tested annually by the TSO, Territorial Safety Officer.</a:t>
            </a:r>
          </a:p>
          <a:p>
            <a:pPr marL="171450" indent="-171450" algn="l">
              <a:buFont typeface="Arial" panose="020B0604020202020204" pitchFamily="34" charset="0"/>
              <a:buChar char="•"/>
            </a:pPr>
            <a:r>
              <a:rPr lang="en-US" sz="1200" baseline="0" dirty="0">
                <a:solidFill>
                  <a:srgbClr val="092199"/>
                </a:solidFill>
              </a:rPr>
              <a:t>Some equipment – specific items or workshop tools, may have an AUE, equipment emergency stop. It cuts the machine and should be tested regularly.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a:solidFill>
                  <a:srgbClr val="092199"/>
                </a:solidFill>
              </a:rPr>
              <a:t>Equipment identified with orange stripes is considered critical and therefore is NOT cut by action of the AUG or AUL.</a:t>
            </a:r>
          </a:p>
          <a:p>
            <a:pPr algn="l"/>
            <a:endParaRPr lang="en-US" sz="1200" baseline="0" dirty="0">
              <a:solidFill>
                <a:srgbClr val="092199"/>
              </a:solidFill>
            </a:endParaRPr>
          </a:p>
          <a:p>
            <a:pPr algn="l"/>
            <a:r>
              <a:rPr lang="en-US" sz="1200" baseline="0" dirty="0">
                <a:solidFill>
                  <a:srgbClr val="092199"/>
                </a:solidFill>
              </a:rPr>
              <a:t>Do not confuse the electrical safety buttons with the evacuation alarm – this has no effect on power supplies, but sounds the alarm and calls the fire brigade. It should be used in the event of a fire or other emergency requiring evacuation.</a:t>
            </a:r>
          </a:p>
          <a:p>
            <a:pPr algn="l"/>
            <a:endParaRPr lang="fr-CH" sz="1200" dirty="0">
              <a:solidFill>
                <a:srgbClr val="092199"/>
              </a:solidFill>
            </a:endParaRPr>
          </a:p>
        </p:txBody>
      </p:sp>
      <p:sp>
        <p:nvSpPr>
          <p:cNvPr id="4" name="Slide Number Placeholder 3"/>
          <p:cNvSpPr>
            <a:spLocks noGrp="1"/>
          </p:cNvSpPr>
          <p:nvPr>
            <p:ph type="sldNum" sz="quarter" idx="10"/>
          </p:nvPr>
        </p:nvSpPr>
        <p:spPr/>
        <p:txBody>
          <a:bodyPr/>
          <a:lstStyle/>
          <a:p>
            <a:fld id="{7C59499A-A489-497B-A537-C496576C9C2F}" type="slidenum">
              <a:rPr lang="en-GB" smtClean="0"/>
              <a:t>10</a:t>
            </a:fld>
            <a:endParaRPr lang="en-GB"/>
          </a:p>
        </p:txBody>
      </p:sp>
    </p:spTree>
    <p:extLst>
      <p:ext uri="{BB962C8B-B14F-4D97-AF65-F5344CB8AC3E}">
        <p14:creationId xmlns:p14="http://schemas.microsoft.com/office/powerpoint/2010/main" val="11856998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3/28/22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3/28/22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9" name="Picture 8">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3/28/22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3/28/22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12" name="Picture 11">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3/28/22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15" name="Picture 14">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3/28/22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13" name="Picture 12">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3/28/22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3/28/22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9" name="Picture 8">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0" name="Picture 9">
            <a:extLst>
              <a:ext uri="{FF2B5EF4-FFF2-40B4-BE49-F238E27FC236}">
                <a16:creationId xmlns:a16="http://schemas.microsoft.com/office/drawing/2014/main" id="{50C0BF3A-7FB2-9F43-A4ED-0285DEE1C0E2}"/>
              </a:ext>
            </a:extLst>
          </p:cNvPr>
          <p:cNvPicPr>
            <a:picLocks noChangeAspect="1"/>
          </p:cNvPicPr>
          <p:nvPr userDrawn="1"/>
        </p:nvPicPr>
        <p:blipFill>
          <a:blip r:embed="rId2"/>
          <a:stretch>
            <a:fillRect/>
          </a:stretch>
        </p:blipFill>
        <p:spPr>
          <a:xfrm>
            <a:off x="222399" y="271613"/>
            <a:ext cx="1301601" cy="1301601"/>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AABC10C-CDE1-4050-B431-9F680E6B4B9F}" type="datetimeFigureOut">
              <a:rPr lang="en-GB" smtClean="0"/>
              <a:t>28/03/2022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9CC8F2-665A-40D3-9E7A-4BD140DE2336}" type="slidenum">
              <a:rPr lang="en-GB" smtClean="0"/>
              <a:t>‹#›</a:t>
            </a:fld>
            <a:endParaRPr lang="en-GB"/>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4227459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AABC10C-CDE1-4050-B431-9F680E6B4B9F}" type="datetimeFigureOut">
              <a:rPr lang="en-GB" smtClean="0"/>
              <a:t>28/03/2022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9CC8F2-665A-40D3-9E7A-4BD140DE2336}" type="slidenum">
              <a:rPr lang="en-GB" smtClean="0"/>
              <a:t>‹#›</a:t>
            </a:fld>
            <a:endParaRPr lang="en-GB"/>
          </a:p>
        </p:txBody>
      </p:sp>
      <p:pic>
        <p:nvPicPr>
          <p:cNvPr id="7" name="Picture 6">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0229964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userDrawn="1">
  <p:cSld name="BIG picture only">
    <p:spTree>
      <p:nvGrpSpPr>
        <p:cNvPr id="1" name=""/>
        <p:cNvGrpSpPr/>
        <p:nvPr/>
      </p:nvGrpSpPr>
      <p:grpSpPr bwMode="auto">
        <a:xfrm>
          <a:off x="0" y="0"/>
          <a:ext cx="0" cy="0"/>
          <a:chOff x="0" y="0"/>
          <a:chExt cx="0" cy="0"/>
        </a:xfrm>
      </p:grpSpPr>
      <p:sp>
        <p:nvSpPr>
          <p:cNvPr id="4" name="Picture Placeholder 4"/>
          <p:cNvSpPr>
            <a:spLocks noGrp="1"/>
          </p:cNvSpPr>
          <p:nvPr>
            <p:ph type="pic" sz="quarter" idx="14"/>
          </p:nvPr>
        </p:nvSpPr>
        <p:spPr bwMode="auto">
          <a:xfrm>
            <a:off x="0" y="1557337"/>
            <a:ext cx="12192000" cy="5300662"/>
          </a:xfrm>
        </p:spPr>
        <p:txBody>
          <a:bodyPr>
            <a:normAutofit/>
          </a:bodyPr>
          <a:lstStyle>
            <a:lvl1pPr marL="0" indent="0">
              <a:buNone/>
              <a:defRPr sz="2000">
                <a:solidFill>
                  <a:schemeClr val="bg1"/>
                </a:solidFill>
              </a:defRPr>
            </a:lvl1pPr>
          </a:lstStyle>
          <a:p>
            <a:pPr>
              <a:defRPr/>
            </a:pPr>
            <a:r>
              <a:rPr lang="en-US"/>
              <a:t>Click icon to add picture</a:t>
            </a:r>
            <a:endParaRPr lang="en-GB"/>
          </a:p>
        </p:txBody>
      </p:sp>
      <p:sp>
        <p:nvSpPr>
          <p:cNvPr id="5" name="Text Placeholder 9"/>
          <p:cNvSpPr>
            <a:spLocks noGrp="1"/>
          </p:cNvSpPr>
          <p:nvPr>
            <p:ph type="body" sz="quarter" idx="10" hasCustomPrompt="1"/>
          </p:nvPr>
        </p:nvSpPr>
        <p:spPr bwMode="auto">
          <a:xfrm>
            <a:off x="624417" y="297247"/>
            <a:ext cx="10033001" cy="387798"/>
          </a:xfrm>
          <a:prstGeom prst="rect">
            <a:avLst/>
          </a:prstGeom>
        </p:spPr>
        <p:txBody>
          <a:bodyPr lIns="0">
            <a:spAutoFit/>
          </a:bodyPr>
          <a:lstStyle>
            <a:lvl1pPr marL="0" indent="0">
              <a:buNone/>
              <a:defRPr sz="2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defRPr/>
            </a:pPr>
            <a:r>
              <a:rPr lang="fr-CH"/>
              <a:t>Click to add Title, 28 pt, Bold</a:t>
            </a:r>
            <a:endParaRPr lang="en-GB"/>
          </a:p>
        </p:txBody>
      </p:sp>
      <p:sp>
        <p:nvSpPr>
          <p:cNvPr id="6" name="Text Placeholder 13"/>
          <p:cNvSpPr>
            <a:spLocks noGrp="1"/>
          </p:cNvSpPr>
          <p:nvPr>
            <p:ph type="body" sz="quarter" idx="11" hasCustomPrompt="1"/>
          </p:nvPr>
        </p:nvSpPr>
        <p:spPr bwMode="auto">
          <a:xfrm>
            <a:off x="624417" y="692697"/>
            <a:ext cx="10033001" cy="332399"/>
          </a:xfrm>
          <a:prstGeom prst="rect">
            <a:avLst/>
          </a:prstGeom>
        </p:spPr>
        <p:txBody>
          <a:bodyPr lIns="0">
            <a:spAutoFit/>
          </a:bodyPr>
          <a:lstStyle>
            <a:lvl1pPr marL="0" indent="0">
              <a:buNone/>
              <a:defRPr sz="2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defRPr/>
            </a:pPr>
            <a:r>
              <a:rPr lang="en-US"/>
              <a:t>Click to edit sub-title, 24 pt</a:t>
            </a:r>
          </a:p>
        </p:txBody>
      </p:sp>
      <p:pic>
        <p:nvPicPr>
          <p:cNvPr id="7" name="Picture 5"/>
          <p:cNvPicPr>
            <a:picLocks noChangeAspect="1"/>
          </p:cNvPicPr>
          <p:nvPr userDrawn="1"/>
        </p:nvPicPr>
        <p:blipFill>
          <a:blip r:embed="rId2" cstate="email">
            <a:extLst>
              <a:ext uri="{28A0092B-C50C-407E-A947-70E740481C1C}">
                <a14:useLocalDpi xmlns:a14="http://schemas.microsoft.com/office/drawing/2010/main"/>
              </a:ext>
            </a:extLst>
          </a:blip>
          <a:stretch/>
        </p:blipFill>
        <p:spPr bwMode="auto">
          <a:xfrm>
            <a:off x="10843443" y="267769"/>
            <a:ext cx="959104" cy="719328"/>
          </a:xfrm>
          <a:prstGeom prst="rect">
            <a:avLst/>
          </a:prstGeom>
        </p:spPr>
      </p:pic>
    </p:spTree>
    <p:extLst>
      <p:ext uri="{BB962C8B-B14F-4D97-AF65-F5344CB8AC3E}">
        <p14:creationId xmlns:p14="http://schemas.microsoft.com/office/powerpoint/2010/main" val="37756932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userDrawn="1">
  <p:cSld name="Basic layout">
    <p:spTree>
      <p:nvGrpSpPr>
        <p:cNvPr id="1" name=""/>
        <p:cNvGrpSpPr/>
        <p:nvPr/>
      </p:nvGrpSpPr>
      <p:grpSpPr bwMode="auto">
        <a:xfrm>
          <a:off x="0" y="0"/>
          <a:ext cx="0" cy="0"/>
          <a:chOff x="0" y="0"/>
          <a:chExt cx="0" cy="0"/>
        </a:xfrm>
      </p:grpSpPr>
      <p:sp>
        <p:nvSpPr>
          <p:cNvPr id="4" name="Text Placeholder 9"/>
          <p:cNvSpPr>
            <a:spLocks noGrp="1"/>
          </p:cNvSpPr>
          <p:nvPr>
            <p:ph type="body" sz="quarter" idx="10" hasCustomPrompt="1"/>
          </p:nvPr>
        </p:nvSpPr>
        <p:spPr bwMode="auto">
          <a:xfrm>
            <a:off x="624418" y="297247"/>
            <a:ext cx="9984085" cy="387798"/>
          </a:xfrm>
          <a:prstGeom prst="rect">
            <a:avLst/>
          </a:prstGeom>
        </p:spPr>
        <p:txBody>
          <a:bodyPr lIns="0">
            <a:spAutoFit/>
          </a:bodyPr>
          <a:lstStyle>
            <a:lvl1pPr marL="0" indent="0">
              <a:buNone/>
              <a:defRPr sz="2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defRPr/>
            </a:pPr>
            <a:r>
              <a:rPr lang="fr-CH"/>
              <a:t>Click to add Title, 28 pt, Bold</a:t>
            </a:r>
            <a:endParaRPr lang="en-GB"/>
          </a:p>
        </p:txBody>
      </p:sp>
      <p:sp>
        <p:nvSpPr>
          <p:cNvPr id="5" name="Text Placeholder 13"/>
          <p:cNvSpPr>
            <a:spLocks noGrp="1"/>
          </p:cNvSpPr>
          <p:nvPr>
            <p:ph type="body" sz="quarter" idx="11" hasCustomPrompt="1"/>
          </p:nvPr>
        </p:nvSpPr>
        <p:spPr bwMode="auto">
          <a:xfrm>
            <a:off x="624417" y="692697"/>
            <a:ext cx="9984087" cy="332399"/>
          </a:xfrm>
          <a:prstGeom prst="rect">
            <a:avLst/>
          </a:prstGeom>
        </p:spPr>
        <p:txBody>
          <a:bodyPr lIns="0">
            <a:spAutoFit/>
          </a:bodyPr>
          <a:lstStyle>
            <a:lvl1pPr marL="0" indent="0">
              <a:buNone/>
              <a:defRPr sz="2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defRPr/>
            </a:pPr>
            <a:r>
              <a:rPr lang="en-US"/>
              <a:t>Click to edit sub-title, 24 pt</a:t>
            </a:r>
          </a:p>
        </p:txBody>
      </p:sp>
      <p:pic>
        <p:nvPicPr>
          <p:cNvPr id="6" name="Picture 3"/>
          <p:cNvPicPr>
            <a:picLocks noChangeAspect="1"/>
          </p:cNvPicPr>
          <p:nvPr userDrawn="1"/>
        </p:nvPicPr>
        <p:blipFill>
          <a:blip r:embed="rId2" cstate="email">
            <a:extLst>
              <a:ext uri="{28A0092B-C50C-407E-A947-70E740481C1C}">
                <a14:useLocalDpi xmlns:a14="http://schemas.microsoft.com/office/drawing/2010/main"/>
              </a:ext>
            </a:extLst>
          </a:blip>
          <a:stretch/>
        </p:blipFill>
        <p:spPr bwMode="auto">
          <a:xfrm>
            <a:off x="10843443" y="267769"/>
            <a:ext cx="959104" cy="719328"/>
          </a:xfrm>
          <a:prstGeom prst="rect">
            <a:avLst/>
          </a:prstGeom>
        </p:spPr>
      </p:pic>
    </p:spTree>
    <p:extLst>
      <p:ext uri="{BB962C8B-B14F-4D97-AF65-F5344CB8AC3E}">
        <p14:creationId xmlns:p14="http://schemas.microsoft.com/office/powerpoint/2010/main" val="48749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8D3DE199-F5E0-2549-AB93-E93C53C3AEF5}"/>
              </a:ext>
            </a:extLst>
          </p:cNvPr>
          <p:cNvPicPr>
            <a:picLocks noChangeAspect="1"/>
          </p:cNvPicPr>
          <p:nvPr userDrawn="1"/>
        </p:nvPicPr>
        <p:blipFill>
          <a:blip r:embed="rId3"/>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8" name="Picture 7">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1" name="Picture 10">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3/28/22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13" name="Picture 12">
            <a:extLst>
              <a:ext uri="{FF2B5EF4-FFF2-40B4-BE49-F238E27FC236}">
                <a16:creationId xmlns:a16="http://schemas.microsoft.com/office/drawing/2014/main" id="{8D3DE199-F5E0-2549-AB93-E93C53C3AEF5}"/>
              </a:ext>
            </a:extLst>
          </p:cNvPr>
          <p:cNvPicPr>
            <a:picLocks noChangeAspect="1"/>
          </p:cNvPicPr>
          <p:nvPr userDrawn="1"/>
        </p:nvPicPr>
        <p:blipFill>
          <a:blip r:embed="rId2"/>
          <a:stretch>
            <a:fillRect/>
          </a:stretch>
        </p:blipFill>
        <p:spPr>
          <a:xfrm>
            <a:off x="11107546" y="218018"/>
            <a:ext cx="875381" cy="875381"/>
          </a:xfrm>
          <a:prstGeom prst="rect">
            <a:avLst/>
          </a:prstGeom>
        </p:spPr>
      </p:pic>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3/28/22</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 id="2147483677" r:id="rId24"/>
    <p:sldLayoutId id="2147483678"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hyperlink" Target="mailto:jdevine@cern.ch" TargetMode="Externa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ep-th-safety.web.cern.ch/node/33239"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56473A3-E7E7-8341-81D3-7AEAE2740E50}"/>
              </a:ext>
            </a:extLst>
          </p:cNvPr>
          <p:cNvSpPr>
            <a:spLocks noGrp="1"/>
          </p:cNvSpPr>
          <p:nvPr>
            <p:ph idx="1"/>
          </p:nvPr>
        </p:nvSpPr>
        <p:spPr/>
        <p:txBody>
          <a:bodyPr/>
          <a:lstStyle/>
          <a:p>
            <a:r>
              <a:rPr lang="en-GB" dirty="0"/>
              <a:t>In this talk:</a:t>
            </a:r>
          </a:p>
          <a:p>
            <a:pPr marL="342900" indent="-342900">
              <a:buFont typeface="Arial" panose="020B0604020202020204" pitchFamily="34" charset="0"/>
              <a:buChar char="•"/>
            </a:pPr>
            <a:r>
              <a:rPr lang="en-GB" dirty="0"/>
              <a:t>A new electrical safety course for the EP department</a:t>
            </a:r>
          </a:p>
          <a:p>
            <a:pPr marL="342900" indent="-342900">
              <a:buFont typeface="Arial" panose="020B0604020202020204" pitchFamily="34" charset="0"/>
              <a:buChar char="•"/>
            </a:pPr>
            <a:r>
              <a:rPr lang="en-GB" dirty="0"/>
              <a:t>How to sign up</a:t>
            </a:r>
          </a:p>
          <a:p>
            <a:pPr marL="342900" indent="-342900">
              <a:buFont typeface="Arial" panose="020B0604020202020204" pitchFamily="34" charset="0"/>
              <a:buChar char="•"/>
            </a:pPr>
            <a:r>
              <a:rPr lang="en-GB" dirty="0"/>
              <a:t>Selected highlights</a:t>
            </a:r>
          </a:p>
          <a:p>
            <a:pPr marL="342900" indent="-342900">
              <a:buFont typeface="Arial" panose="020B0604020202020204" pitchFamily="34" charset="0"/>
              <a:buChar char="•"/>
            </a:pPr>
            <a:r>
              <a:rPr lang="en-GB" dirty="0"/>
              <a:t>A reminder on AUL testing &amp; electrical modifications.</a:t>
            </a:r>
            <a:endParaRPr lang="en-CH" dirty="0"/>
          </a:p>
        </p:txBody>
      </p:sp>
      <p:sp>
        <p:nvSpPr>
          <p:cNvPr id="4" name="Title 3"/>
          <p:cNvSpPr>
            <a:spLocks noGrp="1"/>
          </p:cNvSpPr>
          <p:nvPr>
            <p:ph type="title"/>
          </p:nvPr>
        </p:nvSpPr>
        <p:spPr/>
        <p:txBody>
          <a:bodyPr/>
          <a:lstStyle/>
          <a:p>
            <a:r>
              <a:rPr lang="en-US" dirty="0"/>
              <a:t>Electrical safety news for EP</a:t>
            </a:r>
            <a:endParaRPr lang="en-GB" dirty="0"/>
          </a:p>
        </p:txBody>
      </p:sp>
      <p:sp>
        <p:nvSpPr>
          <p:cNvPr id="5"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r>
              <a:rPr lang="en-US" dirty="0"/>
              <a:t>31/03/22</a:t>
            </a:r>
          </a:p>
        </p:txBody>
      </p:sp>
      <p:sp>
        <p:nvSpPr>
          <p:cNvPr id="8"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dirty="0"/>
              <a:t>J. Devine | Electrical Safety Officer</a:t>
            </a:r>
          </a:p>
        </p:txBody>
      </p:sp>
    </p:spTree>
    <p:extLst>
      <p:ext uri="{BB962C8B-B14F-4D97-AF65-F5344CB8AC3E}">
        <p14:creationId xmlns:p14="http://schemas.microsoft.com/office/powerpoint/2010/main" val="4002435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24417" y="297247"/>
            <a:ext cx="8855960" cy="1057725"/>
          </a:xfrm>
        </p:spPr>
        <p:txBody>
          <a:bodyPr/>
          <a:lstStyle/>
          <a:p>
            <a:r>
              <a:rPr lang="en-US" dirty="0"/>
              <a:t>CERN Specifics:</a:t>
            </a:r>
            <a:r>
              <a:rPr lang="en-GB" dirty="0"/>
              <a:t>AUG &amp; AUL Buttons</a:t>
            </a:r>
          </a:p>
          <a:p>
            <a:endParaRPr lang="en-GB" dirty="0"/>
          </a:p>
        </p:txBody>
      </p:sp>
      <p:sp>
        <p:nvSpPr>
          <p:cNvPr id="4" name="Round Same Side Corner Rectangle 3"/>
          <p:cNvSpPr/>
          <p:nvPr/>
        </p:nvSpPr>
        <p:spPr>
          <a:xfrm>
            <a:off x="2019202" y="1332451"/>
            <a:ext cx="3628956" cy="474589"/>
          </a:xfrm>
          <a:prstGeom prst="round2Same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AUG</a:t>
            </a:r>
            <a:r>
              <a:rPr lang="en-GB" dirty="0"/>
              <a:t> - General Emergency Stop</a:t>
            </a:r>
          </a:p>
        </p:txBody>
      </p:sp>
      <p:sp>
        <p:nvSpPr>
          <p:cNvPr id="22" name="Round Same Side Corner Rectangle 21"/>
          <p:cNvSpPr/>
          <p:nvPr/>
        </p:nvSpPr>
        <p:spPr>
          <a:xfrm>
            <a:off x="6446037" y="760894"/>
            <a:ext cx="3623464" cy="451198"/>
          </a:xfrm>
          <a:prstGeom prst="round2Same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AUL</a:t>
            </a:r>
            <a:r>
              <a:rPr lang="en-GB" dirty="0"/>
              <a:t> - Local Emergency Stop</a:t>
            </a:r>
          </a:p>
        </p:txBody>
      </p:sp>
      <p:sp>
        <p:nvSpPr>
          <p:cNvPr id="5" name="Round Same Side Corner Rectangle 4"/>
          <p:cNvSpPr/>
          <p:nvPr/>
        </p:nvSpPr>
        <p:spPr>
          <a:xfrm>
            <a:off x="2024695" y="1797416"/>
            <a:ext cx="3623464" cy="2567621"/>
          </a:xfrm>
          <a:prstGeom prst="round2SameRect">
            <a:avLst>
              <a:gd name="adj1" fmla="val 0"/>
              <a:gd name="adj2" fmla="val 458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solidFill>
                  <a:schemeClr val="tx1"/>
                </a:solidFill>
              </a:rPr>
              <a:t>Cuts all power in the vicinity and immediately calls fire brigade.</a:t>
            </a: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8683" t="4637" r="49219" b="32100"/>
          <a:stretch/>
        </p:blipFill>
        <p:spPr>
          <a:xfrm>
            <a:off x="2880450" y="2381416"/>
            <a:ext cx="1906461" cy="1906461"/>
          </a:xfrm>
          <a:prstGeom prst="rect">
            <a:avLst/>
          </a:prstGeom>
        </p:spPr>
      </p:pic>
      <p:sp>
        <p:nvSpPr>
          <p:cNvPr id="6" name="Rectangle 5"/>
          <p:cNvSpPr/>
          <p:nvPr/>
        </p:nvSpPr>
        <p:spPr>
          <a:xfrm>
            <a:off x="-3794351" y="6396335"/>
            <a:ext cx="3240360" cy="923330"/>
          </a:xfrm>
          <a:prstGeom prst="rect">
            <a:avLst/>
          </a:prstGeom>
        </p:spPr>
        <p:txBody>
          <a:bodyPr wrap="square">
            <a:spAutoFit/>
          </a:bodyPr>
          <a:lstStyle/>
          <a:p>
            <a:pPr algn="ctr"/>
            <a:r>
              <a:rPr lang="fr-CH" dirty="0"/>
              <a:t>AUG</a:t>
            </a:r>
            <a:endParaRPr lang="en-US" dirty="0"/>
          </a:p>
          <a:p>
            <a:pPr algn="ctr"/>
            <a:r>
              <a:rPr lang="en-US" dirty="0"/>
              <a:t>Red disc around break glass button</a:t>
            </a:r>
          </a:p>
        </p:txBody>
      </p:sp>
      <p:sp>
        <p:nvSpPr>
          <p:cNvPr id="7" name="Rectangle 6"/>
          <p:cNvSpPr/>
          <p:nvPr/>
        </p:nvSpPr>
        <p:spPr>
          <a:xfrm>
            <a:off x="-3965687" y="7533456"/>
            <a:ext cx="3583032" cy="646331"/>
          </a:xfrm>
          <a:prstGeom prst="rect">
            <a:avLst/>
          </a:prstGeom>
        </p:spPr>
        <p:txBody>
          <a:bodyPr wrap="none">
            <a:spAutoFit/>
          </a:bodyPr>
          <a:lstStyle/>
          <a:p>
            <a:pPr algn="ctr"/>
            <a:r>
              <a:rPr lang="fr-CH" dirty="0"/>
              <a:t>AUL</a:t>
            </a:r>
            <a:endParaRPr lang="en-US" dirty="0"/>
          </a:p>
          <a:p>
            <a:pPr algn="ctr"/>
            <a:r>
              <a:rPr lang="en-US" dirty="0"/>
              <a:t>Red open mushroom style button</a:t>
            </a:r>
          </a:p>
        </p:txBody>
      </p:sp>
      <p:sp>
        <p:nvSpPr>
          <p:cNvPr id="24" name="Round Same Side Corner Rectangle 23"/>
          <p:cNvSpPr/>
          <p:nvPr/>
        </p:nvSpPr>
        <p:spPr>
          <a:xfrm>
            <a:off x="6446037" y="1224659"/>
            <a:ext cx="3623464" cy="2567622"/>
          </a:xfrm>
          <a:prstGeom prst="round2SameRect">
            <a:avLst>
              <a:gd name="adj1" fmla="val 0"/>
              <a:gd name="adj2" fmla="val 458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solidFill>
                  <a:schemeClr val="tx1"/>
                </a:solidFill>
              </a:rPr>
              <a:t>Cuts power only locally (room/zone).</a:t>
            </a:r>
          </a:p>
          <a:p>
            <a:pPr algn="ctr"/>
            <a:r>
              <a:rPr lang="en-US" sz="1600" dirty="0">
                <a:solidFill>
                  <a:schemeClr val="tx1"/>
                </a:solidFill>
              </a:rPr>
              <a:t>Does not call the fire brigade.</a:t>
            </a:r>
            <a:endParaRPr lang="en-GB" sz="1600" dirty="0">
              <a:solidFill>
                <a:schemeClr val="tx1"/>
              </a:solidFill>
            </a:endParaRPr>
          </a:p>
        </p:txBody>
      </p:sp>
      <p:pic>
        <p:nvPicPr>
          <p:cNvPr id="15" name="Image 8" descr="2015-07-14.isolde.electrical_safety.042.jpg"/>
          <p:cNvPicPr>
            <a:picLocks noChangeAspect="1"/>
          </p:cNvPicPr>
          <p:nvPr/>
        </p:nvPicPr>
        <p:blipFill rotWithShape="1">
          <a:blip r:embed="rId4" cstate="screen">
            <a:extLst>
              <a:ext uri="{28A0092B-C50C-407E-A947-70E740481C1C}">
                <a14:useLocalDpi xmlns:a14="http://schemas.microsoft.com/office/drawing/2010/main"/>
              </a:ext>
            </a:extLst>
          </a:blip>
          <a:srcRect t="9155" b="20556"/>
          <a:stretch/>
        </p:blipFill>
        <p:spPr>
          <a:xfrm>
            <a:off x="7355701" y="1808660"/>
            <a:ext cx="1799084" cy="1900560"/>
          </a:xfrm>
          <a:prstGeom prst="rect">
            <a:avLst/>
          </a:prstGeom>
        </p:spPr>
      </p:pic>
      <p:sp>
        <p:nvSpPr>
          <p:cNvPr id="19" name="Round Same Side Corner Rectangle 18"/>
          <p:cNvSpPr/>
          <p:nvPr/>
        </p:nvSpPr>
        <p:spPr>
          <a:xfrm>
            <a:off x="6443511" y="3953788"/>
            <a:ext cx="3623464" cy="451198"/>
          </a:xfrm>
          <a:prstGeom prst="round2Same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Evacuation alarm</a:t>
            </a:r>
            <a:endParaRPr lang="en-GB" dirty="0"/>
          </a:p>
        </p:txBody>
      </p:sp>
      <p:sp>
        <p:nvSpPr>
          <p:cNvPr id="25" name="Round Same Side Corner Rectangle 24"/>
          <p:cNvSpPr/>
          <p:nvPr/>
        </p:nvSpPr>
        <p:spPr>
          <a:xfrm>
            <a:off x="6443511" y="4417554"/>
            <a:ext cx="3623464" cy="1778058"/>
          </a:xfrm>
          <a:prstGeom prst="round2SameRect">
            <a:avLst>
              <a:gd name="adj1" fmla="val 0"/>
              <a:gd name="adj2" fmla="val 458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solidFill>
                  <a:schemeClr val="tx1"/>
                </a:solidFill>
              </a:rPr>
              <a:t>Triggers evacuation sirens, immediately calls fire brigade. </a:t>
            </a:r>
          </a:p>
          <a:p>
            <a:pPr algn="ctr"/>
            <a:r>
              <a:rPr lang="en-US" sz="1600" dirty="0">
                <a:solidFill>
                  <a:schemeClr val="tx1"/>
                </a:solidFill>
              </a:rPr>
              <a:t>Does NOT cut electrical power.</a:t>
            </a:r>
            <a:endParaRPr lang="en-GB" sz="1600" dirty="0">
              <a:solidFill>
                <a:schemeClr val="tx1"/>
              </a:solidFill>
            </a:endParaRPr>
          </a:p>
        </p:txBody>
      </p:sp>
      <p:pic>
        <p:nvPicPr>
          <p:cNvPr id="26" name="Picture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11834" y="5262171"/>
            <a:ext cx="845432" cy="845432"/>
          </a:xfrm>
          <a:prstGeom prst="rect">
            <a:avLst/>
          </a:prstGeom>
        </p:spPr>
      </p:pic>
      <p:pic>
        <p:nvPicPr>
          <p:cNvPr id="27" name="Alarm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3594" y="5259507"/>
            <a:ext cx="844366" cy="844366"/>
          </a:xfrm>
          <a:prstGeom prst="rect">
            <a:avLst/>
          </a:prstGeom>
        </p:spPr>
      </p:pic>
      <p:sp>
        <p:nvSpPr>
          <p:cNvPr id="28" name="Round Same Side Corner Rectangle 27"/>
          <p:cNvSpPr/>
          <p:nvPr/>
        </p:nvSpPr>
        <p:spPr>
          <a:xfrm>
            <a:off x="2019202" y="4526543"/>
            <a:ext cx="3628956" cy="605994"/>
          </a:xfrm>
          <a:prstGeom prst="round2SameRect">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AUE</a:t>
            </a:r>
            <a:r>
              <a:rPr lang="en-GB" dirty="0"/>
              <a:t> - Equipment Emergency Stop</a:t>
            </a:r>
          </a:p>
        </p:txBody>
      </p:sp>
      <p:sp>
        <p:nvSpPr>
          <p:cNvPr id="29" name="Round Same Side Corner Rectangle 28"/>
          <p:cNvSpPr/>
          <p:nvPr/>
        </p:nvSpPr>
        <p:spPr>
          <a:xfrm>
            <a:off x="2024695" y="5132538"/>
            <a:ext cx="3623464" cy="600719"/>
          </a:xfrm>
          <a:prstGeom prst="round2SameRect">
            <a:avLst>
              <a:gd name="adj1" fmla="val 0"/>
              <a:gd name="adj2" fmla="val 1256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solidFill>
                  <a:schemeClr val="tx1"/>
                </a:solidFill>
              </a:rPr>
              <a:t>Cuts power to a piece of equipment or a single rack.</a:t>
            </a:r>
            <a:endParaRPr lang="en-GB" sz="1600" dirty="0">
              <a:solidFill>
                <a:schemeClr val="tx1"/>
              </a:solidFill>
            </a:endParaRPr>
          </a:p>
        </p:txBody>
      </p:sp>
      <p:sp>
        <p:nvSpPr>
          <p:cNvPr id="18" name="Date Placeholder 3">
            <a:extLst>
              <a:ext uri="{FF2B5EF4-FFF2-40B4-BE49-F238E27FC236}">
                <a16:creationId xmlns:a16="http://schemas.microsoft.com/office/drawing/2014/main" id="{C21F7710-56EB-6546-9D4A-1A39739634D7}"/>
              </a:ext>
            </a:extLst>
          </p:cNvPr>
          <p:cNvSpPr txBox="1">
            <a:spLocks/>
          </p:cNvSpPr>
          <p:nvPr/>
        </p:nvSpPr>
        <p:spPr bwMode="auto">
          <a:xfrm>
            <a:off x="3485228" y="6451331"/>
            <a:ext cx="631160" cy="138499"/>
          </a:xfrm>
          <a:prstGeom prst="rect">
            <a:avLst/>
          </a:prstGeom>
        </p:spPr>
        <p:txBody>
          <a:bodyPr vert="horz"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8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000" b="0" dirty="0">
                <a:solidFill>
                  <a:schemeClr val="bg1"/>
                </a:solidFill>
              </a:rPr>
              <a:t>31/03/22</a:t>
            </a:r>
          </a:p>
        </p:txBody>
      </p:sp>
      <p:sp>
        <p:nvSpPr>
          <p:cNvPr id="20" name="Footer Placeholder 4">
            <a:extLst>
              <a:ext uri="{FF2B5EF4-FFF2-40B4-BE49-F238E27FC236}">
                <a16:creationId xmlns:a16="http://schemas.microsoft.com/office/drawing/2014/main" id="{5F5BDCFA-2A0B-B74D-B0A6-7091E7FE2F73}"/>
              </a:ext>
            </a:extLst>
          </p:cNvPr>
          <p:cNvSpPr txBox="1">
            <a:spLocks/>
          </p:cNvSpPr>
          <p:nvPr/>
        </p:nvSpPr>
        <p:spPr bwMode="auto">
          <a:xfrm>
            <a:off x="4259262" y="6456830"/>
            <a:ext cx="6572221" cy="166199"/>
          </a:xfrm>
          <a:prstGeom prst="rect">
            <a:avLst/>
          </a:prstGeom>
        </p:spPr>
        <p:txBody>
          <a:bodyPr vert="horz"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200" b="0" dirty="0">
                <a:solidFill>
                  <a:schemeClr val="bg1"/>
                </a:solidFill>
              </a:rPr>
              <a:t>J. Devine | Electrical Safety Officer</a:t>
            </a:r>
          </a:p>
        </p:txBody>
      </p:sp>
    </p:spTree>
    <p:extLst>
      <p:ext uri="{BB962C8B-B14F-4D97-AF65-F5344CB8AC3E}">
        <p14:creationId xmlns:p14="http://schemas.microsoft.com/office/powerpoint/2010/main" val="275385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What can I help you with?</a:t>
            </a:r>
            <a:br>
              <a:rPr lang="en-US" dirty="0"/>
            </a:br>
            <a:r>
              <a:rPr lang="en-US" dirty="0"/>
              <a:t>						AUL Testing</a:t>
            </a:r>
            <a:endParaRPr lang="en-GB" dirty="0"/>
          </a:p>
        </p:txBody>
      </p:sp>
      <p:sp>
        <p:nvSpPr>
          <p:cNvPr id="18" name="Content Placeholder 17"/>
          <p:cNvSpPr>
            <a:spLocks noGrp="1"/>
          </p:cNvSpPr>
          <p:nvPr>
            <p:ph idx="1"/>
          </p:nvPr>
        </p:nvSpPr>
        <p:spPr/>
        <p:txBody>
          <a:bodyPr/>
          <a:lstStyle/>
          <a:p>
            <a:r>
              <a:rPr lang="en-US" dirty="0"/>
              <a:t>All AUL (Local Emergency Stop) buttons must be tested annually (IS5).</a:t>
            </a:r>
          </a:p>
          <a:p>
            <a:r>
              <a:rPr lang="en-US" dirty="0"/>
              <a:t>This is the responsibility of the TSO.</a:t>
            </a:r>
          </a:p>
          <a:p>
            <a:r>
              <a:rPr lang="en-US" dirty="0"/>
              <a:t>When you perform the test please let me know (</a:t>
            </a:r>
            <a:r>
              <a:rPr lang="en-US" dirty="0">
                <a:hlinkClick r:id="rId2"/>
              </a:rPr>
              <a:t>jdevine@cern.ch</a:t>
            </a:r>
            <a:r>
              <a:rPr lang="en-US" dirty="0"/>
              <a:t>)</a:t>
            </a:r>
          </a:p>
          <a:p>
            <a:r>
              <a:rPr lang="en-US" dirty="0"/>
              <a:t>If you need assistance with the test, get in touch with me.</a:t>
            </a:r>
          </a:p>
          <a:p>
            <a:endParaRPr lang="en-US" dirty="0"/>
          </a:p>
          <a:p>
            <a:r>
              <a:rPr lang="en-US" dirty="0"/>
              <a:t>Installation visits, inspections by HSE.</a:t>
            </a:r>
          </a:p>
          <a:p>
            <a:r>
              <a:rPr lang="en-US" dirty="0"/>
              <a:t>If you have questions about your experiment electrical installation.</a:t>
            </a:r>
          </a:p>
          <a:p>
            <a:r>
              <a:rPr lang="en-US" dirty="0"/>
              <a:t>If you would like advice for modifications and upgrades on your installation.</a:t>
            </a:r>
            <a:endParaRPr lang="en-GB" dirty="0"/>
          </a:p>
        </p:txBody>
      </p:sp>
      <p:sp>
        <p:nvSpPr>
          <p:cNvPr id="5"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r>
              <a:rPr lang="en-US" dirty="0"/>
              <a:t>31/03/2022</a:t>
            </a:r>
          </a:p>
        </p:txBody>
      </p:sp>
      <p:sp>
        <p:nvSpPr>
          <p:cNvPr id="6"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dirty="0"/>
              <a:t>J. Devine | Electrical Safety Officer</a:t>
            </a:r>
          </a:p>
        </p:txBody>
      </p:sp>
      <p:sp>
        <p:nvSpPr>
          <p:cNvPr id="2" name="Rectangle 1">
            <a:extLst>
              <a:ext uri="{FF2B5EF4-FFF2-40B4-BE49-F238E27FC236}">
                <a16:creationId xmlns:a16="http://schemas.microsoft.com/office/drawing/2014/main" id="{869ABC1E-2A34-6741-A1EB-87C71BE4ED9C}"/>
              </a:ext>
            </a:extLst>
          </p:cNvPr>
          <p:cNvSpPr/>
          <p:nvPr/>
        </p:nvSpPr>
        <p:spPr>
          <a:xfrm>
            <a:off x="5362723" y="3645313"/>
            <a:ext cx="6314549" cy="646331"/>
          </a:xfrm>
          <a:prstGeom prst="rect">
            <a:avLst/>
          </a:prstGeom>
        </p:spPr>
        <p:txBody>
          <a:bodyPr wrap="none">
            <a:spAutoFit/>
          </a:bodyPr>
          <a:lstStyle/>
          <a:p>
            <a:r>
              <a:rPr lang="en-US" sz="3600" b="1" dirty="0">
                <a:latin typeface="+mj-lt"/>
              </a:rPr>
              <a:t>Electrical installation Safety</a:t>
            </a:r>
            <a:endParaRPr lang="en-CH" sz="3600" b="1" dirty="0">
              <a:latin typeface="+mj-lt"/>
            </a:endParaRPr>
          </a:p>
        </p:txBody>
      </p:sp>
    </p:spTree>
    <p:extLst>
      <p:ext uri="{BB962C8B-B14F-4D97-AF65-F5344CB8AC3E}">
        <p14:creationId xmlns:p14="http://schemas.microsoft.com/office/powerpoint/2010/main" val="1915649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0248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56473A3-E7E7-8341-81D3-7AEAE2740E50}"/>
              </a:ext>
            </a:extLst>
          </p:cNvPr>
          <p:cNvSpPr>
            <a:spLocks noGrp="1"/>
          </p:cNvSpPr>
          <p:nvPr>
            <p:ph idx="1"/>
          </p:nvPr>
        </p:nvSpPr>
        <p:spPr/>
        <p:txBody>
          <a:bodyPr/>
          <a:lstStyle/>
          <a:p>
            <a:r>
              <a:rPr lang="en-US" dirty="0"/>
              <a:t>EP have a long-term request to provide an electrical safety training course adapted to the needs of EP users (MPE/MPA in the EP department).</a:t>
            </a:r>
          </a:p>
          <a:p>
            <a:r>
              <a:rPr lang="en-US" dirty="0"/>
              <a:t>Current structure of “Habilitation </a:t>
            </a:r>
            <a:r>
              <a:rPr lang="en-US" dirty="0" err="1"/>
              <a:t>Electrique</a:t>
            </a:r>
            <a:r>
              <a:rPr lang="en-US" dirty="0"/>
              <a:t>” is not suited to EP needs:</a:t>
            </a:r>
          </a:p>
          <a:p>
            <a:pPr lvl="1"/>
            <a:r>
              <a:rPr lang="en-US" dirty="0"/>
              <a:t>Duration is too long (2 days)</a:t>
            </a:r>
          </a:p>
          <a:p>
            <a:pPr lvl="1"/>
            <a:r>
              <a:rPr lang="en-US" dirty="0"/>
              <a:t>Content is for electricians</a:t>
            </a:r>
          </a:p>
          <a:p>
            <a:pPr lvl="1"/>
            <a:r>
              <a:rPr lang="en-US" dirty="0"/>
              <a:t>EP will not perform consignation (true for 95+%)</a:t>
            </a:r>
          </a:p>
          <a:p>
            <a:pPr lvl="1"/>
            <a:r>
              <a:rPr lang="en-US" dirty="0"/>
              <a:t>EP work with HV does not relate to existing course contents</a:t>
            </a:r>
          </a:p>
          <a:p>
            <a:r>
              <a:rPr lang="en-US" dirty="0"/>
              <a:t>A new course has been produced…</a:t>
            </a:r>
            <a:endParaRPr lang="en-GB" dirty="0"/>
          </a:p>
          <a:p>
            <a:endParaRPr lang="en-CH" dirty="0"/>
          </a:p>
        </p:txBody>
      </p:sp>
      <p:sp>
        <p:nvSpPr>
          <p:cNvPr id="4" name="Title 3"/>
          <p:cNvSpPr>
            <a:spLocks noGrp="1"/>
          </p:cNvSpPr>
          <p:nvPr>
            <p:ph type="title"/>
          </p:nvPr>
        </p:nvSpPr>
        <p:spPr/>
        <p:txBody>
          <a:bodyPr/>
          <a:lstStyle/>
          <a:p>
            <a:r>
              <a:rPr lang="en-US" dirty="0"/>
              <a:t>New electrical safety training course for EP</a:t>
            </a:r>
            <a:endParaRPr lang="en-GB" dirty="0"/>
          </a:p>
        </p:txBody>
      </p:sp>
      <p:sp>
        <p:nvSpPr>
          <p:cNvPr id="5"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r>
              <a:rPr lang="en-US" dirty="0"/>
              <a:t>31/03/22</a:t>
            </a:r>
          </a:p>
        </p:txBody>
      </p:sp>
      <p:sp>
        <p:nvSpPr>
          <p:cNvPr id="8"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dirty="0"/>
              <a:t>J. Devine | Electrical Safety Officer</a:t>
            </a:r>
          </a:p>
        </p:txBody>
      </p:sp>
    </p:spTree>
    <p:extLst>
      <p:ext uri="{BB962C8B-B14F-4D97-AF65-F5344CB8AC3E}">
        <p14:creationId xmlns:p14="http://schemas.microsoft.com/office/powerpoint/2010/main" val="1823953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56473A3-E7E7-8341-81D3-7AEAE2740E50}"/>
              </a:ext>
            </a:extLst>
          </p:cNvPr>
          <p:cNvSpPr>
            <a:spLocks noGrp="1"/>
          </p:cNvSpPr>
          <p:nvPr>
            <p:ph idx="1"/>
          </p:nvPr>
        </p:nvSpPr>
        <p:spPr/>
        <p:txBody>
          <a:bodyPr/>
          <a:lstStyle/>
          <a:p>
            <a:pPr marL="342900" indent="-342900">
              <a:buFont typeface="Arial" panose="020B0604020202020204" pitchFamily="34" charset="0"/>
              <a:buChar char="•"/>
            </a:pPr>
            <a:r>
              <a:rPr lang="en-US" b="0" dirty="0"/>
              <a:t>½ day training (3 hours) inc. practical elements.</a:t>
            </a:r>
          </a:p>
          <a:p>
            <a:pPr marL="342900" indent="-342900">
              <a:buFont typeface="Arial" panose="020B0604020202020204" pitchFamily="34" charset="0"/>
              <a:buChar char="•"/>
            </a:pPr>
            <a:r>
              <a:rPr lang="en-US" b="0" dirty="0"/>
              <a:t>Passing the course will </a:t>
            </a:r>
            <a:r>
              <a:rPr lang="en-US" b="0" dirty="0" err="1"/>
              <a:t>authorise</a:t>
            </a:r>
            <a:r>
              <a:rPr lang="en-US" b="0" dirty="0"/>
              <a:t> most common electrical tasks performed by EP members at CERN.</a:t>
            </a:r>
          </a:p>
          <a:p>
            <a:pPr marL="342900" indent="-342900">
              <a:buFont typeface="Arial" panose="020B0604020202020204" pitchFamily="34" charset="0"/>
              <a:buChar char="•"/>
            </a:pPr>
            <a:r>
              <a:rPr lang="en-US" b="0" dirty="0"/>
              <a:t>Activities are limited to pre-defined list, agreed with HSE.</a:t>
            </a:r>
          </a:p>
          <a:p>
            <a:pPr marL="342900" indent="-342900">
              <a:buFont typeface="Arial" panose="020B0604020202020204" pitchFamily="34" charset="0"/>
              <a:buChar char="•"/>
            </a:pPr>
            <a:r>
              <a:rPr lang="en-US" b="0" dirty="0"/>
              <a:t>Anything not included is not allowed.</a:t>
            </a:r>
          </a:p>
          <a:p>
            <a:pPr marL="342900" indent="-342900">
              <a:buFont typeface="Arial" panose="020B0604020202020204" pitchFamily="34" charset="0"/>
              <a:buChar char="•"/>
            </a:pPr>
            <a:r>
              <a:rPr lang="en-US" b="0" dirty="0"/>
              <a:t>Habilitation </a:t>
            </a:r>
            <a:r>
              <a:rPr lang="en-US" b="0" dirty="0" err="1"/>
              <a:t>Electrique</a:t>
            </a:r>
            <a:r>
              <a:rPr lang="en-US" b="0" dirty="0"/>
              <a:t> will still be required for some EP activities/individuals (supervision of electrical works, consignation, live measurements)</a:t>
            </a:r>
            <a:endParaRPr lang="en-GB" b="0" dirty="0"/>
          </a:p>
        </p:txBody>
      </p:sp>
      <p:sp>
        <p:nvSpPr>
          <p:cNvPr id="4" name="Title 3"/>
          <p:cNvSpPr>
            <a:spLocks noGrp="1"/>
          </p:cNvSpPr>
          <p:nvPr>
            <p:ph type="title"/>
          </p:nvPr>
        </p:nvSpPr>
        <p:spPr/>
        <p:txBody>
          <a:bodyPr/>
          <a:lstStyle/>
          <a:p>
            <a:r>
              <a:rPr lang="en-US" dirty="0"/>
              <a:t>Electrical Safety - Working in EP experiments</a:t>
            </a:r>
            <a:endParaRPr lang="en-GB" dirty="0"/>
          </a:p>
        </p:txBody>
      </p:sp>
      <p:sp>
        <p:nvSpPr>
          <p:cNvPr id="10" name="Date Placeholder 3">
            <a:extLst>
              <a:ext uri="{FF2B5EF4-FFF2-40B4-BE49-F238E27FC236}">
                <a16:creationId xmlns:a16="http://schemas.microsoft.com/office/drawing/2014/main" id="{3B60FA35-F769-3242-8400-BBC0958A029E}"/>
              </a:ext>
            </a:extLst>
          </p:cNvPr>
          <p:cNvSpPr>
            <a:spLocks noGrp="1"/>
          </p:cNvSpPr>
          <p:nvPr>
            <p:ph type="dt" sz="half" idx="10"/>
          </p:nvPr>
        </p:nvSpPr>
        <p:spPr/>
        <p:txBody>
          <a:bodyPr/>
          <a:lstStyle/>
          <a:p>
            <a:r>
              <a:rPr lang="en-US" dirty="0"/>
              <a:t>31/03/22</a:t>
            </a:r>
          </a:p>
        </p:txBody>
      </p:sp>
      <p:sp>
        <p:nvSpPr>
          <p:cNvPr id="11" name="Footer Placeholder 4">
            <a:extLst>
              <a:ext uri="{FF2B5EF4-FFF2-40B4-BE49-F238E27FC236}">
                <a16:creationId xmlns:a16="http://schemas.microsoft.com/office/drawing/2014/main" id="{B6E65FCA-E536-CE40-8B40-841884F73129}"/>
              </a:ext>
            </a:extLst>
          </p:cNvPr>
          <p:cNvSpPr>
            <a:spLocks noGrp="1"/>
          </p:cNvSpPr>
          <p:nvPr>
            <p:ph type="ftr" sz="quarter" idx="11"/>
          </p:nvPr>
        </p:nvSpPr>
        <p:spPr/>
        <p:txBody>
          <a:bodyPr/>
          <a:lstStyle/>
          <a:p>
            <a:r>
              <a:rPr lang="en-US" dirty="0"/>
              <a:t>J. Devine | Electrical Safety Officer</a:t>
            </a:r>
          </a:p>
        </p:txBody>
      </p:sp>
    </p:spTree>
    <p:extLst>
      <p:ext uri="{BB962C8B-B14F-4D97-AF65-F5344CB8AC3E}">
        <p14:creationId xmlns:p14="http://schemas.microsoft.com/office/powerpoint/2010/main" val="3255954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Who can attend this training course?</a:t>
            </a:r>
            <a:endParaRPr lang="en-GB" dirty="0"/>
          </a:p>
        </p:txBody>
      </p:sp>
      <p:sp>
        <p:nvSpPr>
          <p:cNvPr id="7" name="Content Placeholder 6">
            <a:extLst>
              <a:ext uri="{FF2B5EF4-FFF2-40B4-BE49-F238E27FC236}">
                <a16:creationId xmlns:a16="http://schemas.microsoft.com/office/drawing/2014/main" id="{156473A3-E7E7-8341-81D3-7AEAE2740E50}"/>
              </a:ext>
            </a:extLst>
          </p:cNvPr>
          <p:cNvSpPr>
            <a:spLocks noGrp="1"/>
          </p:cNvSpPr>
          <p:nvPr>
            <p:ph sz="half" idx="1"/>
          </p:nvPr>
        </p:nvSpPr>
        <p:spPr/>
        <p:txBody>
          <a:bodyPr/>
          <a:lstStyle/>
          <a:p>
            <a:pPr marL="342900" indent="-342900">
              <a:buFont typeface="Arial" panose="020B0604020202020204" pitchFamily="34" charset="0"/>
              <a:buChar char="•"/>
            </a:pPr>
            <a:r>
              <a:rPr lang="en-US" b="0" dirty="0"/>
              <a:t>Only members of the EP department, either MPE (CERN/FELLOWS) or MPA (USERS/ASSOCIATES)</a:t>
            </a:r>
          </a:p>
          <a:p>
            <a:pPr marL="342900" indent="-342900">
              <a:buFont typeface="Arial" panose="020B0604020202020204" pitchFamily="34" charset="0"/>
              <a:buChar char="•"/>
            </a:pPr>
            <a:r>
              <a:rPr lang="en-US" b="0" dirty="0"/>
              <a:t>No contractors (country rules apply)</a:t>
            </a:r>
          </a:p>
          <a:p>
            <a:pPr marL="342900" indent="-342900">
              <a:buFont typeface="Arial" panose="020B0604020202020204" pitchFamily="34" charset="0"/>
              <a:buChar char="•"/>
            </a:pPr>
            <a:r>
              <a:rPr lang="en-US" b="0" dirty="0"/>
              <a:t>Some prior experience required, supervisor/team leader will decide on attendance.</a:t>
            </a:r>
          </a:p>
          <a:p>
            <a:pPr marL="342900" indent="-342900">
              <a:buFont typeface="Arial" panose="020B0604020202020204" pitchFamily="34" charset="0"/>
              <a:buChar char="•"/>
            </a:pPr>
            <a:r>
              <a:rPr lang="en-US" b="0" dirty="0"/>
              <a:t>For Users, a memo will be sent to their home institute.</a:t>
            </a:r>
          </a:p>
          <a:p>
            <a:pPr marL="342900" indent="-342900">
              <a:buFont typeface="Arial" panose="020B0604020202020204" pitchFamily="34" charset="0"/>
              <a:buChar char="•"/>
            </a:pPr>
            <a:r>
              <a:rPr lang="en-US" b="0" dirty="0"/>
              <a:t>The memo must be returned, signed by their team leader, before they may complete the training.</a:t>
            </a:r>
          </a:p>
          <a:p>
            <a:pPr marL="342900" indent="-342900">
              <a:buFont typeface="Arial" panose="020B0604020202020204" pitchFamily="34" charset="0"/>
              <a:buChar char="•"/>
            </a:pPr>
            <a:endParaRPr lang="en-GB" b="0" dirty="0"/>
          </a:p>
        </p:txBody>
      </p:sp>
      <p:pic>
        <p:nvPicPr>
          <p:cNvPr id="9" name="Content Placeholder 8">
            <a:extLst>
              <a:ext uri="{FF2B5EF4-FFF2-40B4-BE49-F238E27FC236}">
                <a16:creationId xmlns:a16="http://schemas.microsoft.com/office/drawing/2014/main" id="{153CCF13-187B-444B-B0B4-13F2CA8FDA1B}"/>
              </a:ext>
            </a:extLst>
          </p:cNvPr>
          <p:cNvPicPr>
            <a:picLocks noGrp="1" noChangeAspect="1"/>
          </p:cNvPicPr>
          <p:nvPr>
            <p:ph sz="half" idx="2"/>
          </p:nvPr>
        </p:nvPicPr>
        <p:blipFill>
          <a:blip r:embed="rId2"/>
          <a:stretch>
            <a:fillRect/>
          </a:stretch>
        </p:blipFill>
        <p:spPr>
          <a:xfrm>
            <a:off x="6172200" y="2501927"/>
            <a:ext cx="5611813" cy="2789184"/>
          </a:xfrm>
        </p:spPr>
      </p:pic>
      <p:sp>
        <p:nvSpPr>
          <p:cNvPr id="10" name="Date Placeholder 3">
            <a:extLst>
              <a:ext uri="{FF2B5EF4-FFF2-40B4-BE49-F238E27FC236}">
                <a16:creationId xmlns:a16="http://schemas.microsoft.com/office/drawing/2014/main" id="{17CC9F9D-41D9-9541-A502-21B072412539}"/>
              </a:ext>
            </a:extLst>
          </p:cNvPr>
          <p:cNvSpPr>
            <a:spLocks noGrp="1"/>
          </p:cNvSpPr>
          <p:nvPr>
            <p:ph type="dt" sz="half" idx="10"/>
          </p:nvPr>
        </p:nvSpPr>
        <p:spPr/>
        <p:txBody>
          <a:bodyPr/>
          <a:lstStyle/>
          <a:p>
            <a:r>
              <a:rPr lang="en-US" dirty="0"/>
              <a:t>31/03/22</a:t>
            </a:r>
          </a:p>
        </p:txBody>
      </p:sp>
      <p:sp>
        <p:nvSpPr>
          <p:cNvPr id="11" name="Footer Placeholder 4">
            <a:extLst>
              <a:ext uri="{FF2B5EF4-FFF2-40B4-BE49-F238E27FC236}">
                <a16:creationId xmlns:a16="http://schemas.microsoft.com/office/drawing/2014/main" id="{3EB8099F-9A24-7E45-9921-4FC13BA63902}"/>
              </a:ext>
            </a:extLst>
          </p:cNvPr>
          <p:cNvSpPr>
            <a:spLocks noGrp="1"/>
          </p:cNvSpPr>
          <p:nvPr>
            <p:ph type="ftr" sz="quarter" idx="11"/>
          </p:nvPr>
        </p:nvSpPr>
        <p:spPr/>
        <p:txBody>
          <a:bodyPr/>
          <a:lstStyle/>
          <a:p>
            <a:r>
              <a:rPr lang="en-US" dirty="0"/>
              <a:t>J. Devine | Electrical Safety Officer</a:t>
            </a:r>
          </a:p>
        </p:txBody>
      </p:sp>
    </p:spTree>
    <p:extLst>
      <p:ext uri="{BB962C8B-B14F-4D97-AF65-F5344CB8AC3E}">
        <p14:creationId xmlns:p14="http://schemas.microsoft.com/office/powerpoint/2010/main" val="4169567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9F3AAC-A22E-AE45-961E-A16256E6B608}"/>
              </a:ext>
            </a:extLst>
          </p:cNvPr>
          <p:cNvSpPr>
            <a:spLocks noGrp="1"/>
          </p:cNvSpPr>
          <p:nvPr>
            <p:ph type="title"/>
          </p:nvPr>
        </p:nvSpPr>
        <p:spPr/>
        <p:txBody>
          <a:bodyPr/>
          <a:lstStyle/>
          <a:p>
            <a:r>
              <a:rPr lang="en-CH" dirty="0"/>
              <a:t>What happens next?</a:t>
            </a:r>
          </a:p>
        </p:txBody>
      </p:sp>
      <p:sp>
        <p:nvSpPr>
          <p:cNvPr id="2" name="Content Placeholder 1">
            <a:extLst>
              <a:ext uri="{FF2B5EF4-FFF2-40B4-BE49-F238E27FC236}">
                <a16:creationId xmlns:a16="http://schemas.microsoft.com/office/drawing/2014/main" id="{9C72FDDA-1EC1-764C-9D2F-3108673115EA}"/>
              </a:ext>
            </a:extLst>
          </p:cNvPr>
          <p:cNvSpPr>
            <a:spLocks noGrp="1"/>
          </p:cNvSpPr>
          <p:nvPr>
            <p:ph sz="half" idx="1"/>
          </p:nvPr>
        </p:nvSpPr>
        <p:spPr/>
        <p:txBody>
          <a:bodyPr/>
          <a:lstStyle/>
          <a:p>
            <a:pPr marL="342900" indent="-342900">
              <a:buFont typeface="Arial" panose="020B0604020202020204" pitchFamily="34" charset="0"/>
              <a:buChar char="•"/>
            </a:pPr>
            <a:r>
              <a:rPr lang="en-GB" b="0" dirty="0"/>
              <a:t>Sessions every Tuesday morning – max 8 places</a:t>
            </a:r>
          </a:p>
          <a:p>
            <a:pPr marL="342900" indent="-342900">
              <a:buFont typeface="Arial" panose="020B0604020202020204" pitchFamily="34" charset="0"/>
              <a:buChar char="•"/>
            </a:pPr>
            <a:r>
              <a:rPr lang="en-GB" b="0" dirty="0"/>
              <a:t>Custom sessions can be organised if required.</a:t>
            </a:r>
          </a:p>
          <a:p>
            <a:pPr marL="342900" indent="-342900">
              <a:buFont typeface="Arial" panose="020B0604020202020204" pitchFamily="34" charset="0"/>
              <a:buChar char="•"/>
            </a:pPr>
            <a:r>
              <a:rPr lang="en-GB" b="0" dirty="0"/>
              <a:t>CERN registration (IT account) required to subscribe to the training via learning hub.</a:t>
            </a:r>
          </a:p>
          <a:p>
            <a:pPr marL="342900" indent="-342900">
              <a:buFont typeface="Arial" panose="020B0604020202020204" pitchFamily="34" charset="0"/>
              <a:buChar char="•"/>
            </a:pPr>
            <a:r>
              <a:rPr lang="en-GB" b="0" dirty="0"/>
              <a:t>Training is not (yet) mandatory for EP zones, but this is planned for the future.</a:t>
            </a:r>
          </a:p>
          <a:p>
            <a:pPr algn="ctr"/>
            <a:r>
              <a:rPr lang="en-GB" b="0" dirty="0">
                <a:hlinkClick r:id="rId2"/>
              </a:rPr>
              <a:t>Sign up instructions are here</a:t>
            </a:r>
            <a:endParaRPr lang="en-GB" b="0" dirty="0"/>
          </a:p>
        </p:txBody>
      </p:sp>
      <p:pic>
        <p:nvPicPr>
          <p:cNvPr id="12" name="Content Placeholder 11">
            <a:extLst>
              <a:ext uri="{FF2B5EF4-FFF2-40B4-BE49-F238E27FC236}">
                <a16:creationId xmlns:a16="http://schemas.microsoft.com/office/drawing/2014/main" id="{8C0607DE-87CB-044C-8F50-72B8FCCF314C}"/>
              </a:ext>
            </a:extLst>
          </p:cNvPr>
          <p:cNvPicPr>
            <a:picLocks noGrp="1" noChangeAspect="1"/>
          </p:cNvPicPr>
          <p:nvPr>
            <p:ph sz="half" idx="2"/>
          </p:nvPr>
        </p:nvPicPr>
        <p:blipFill>
          <a:blip r:embed="rId3"/>
          <a:stretch>
            <a:fillRect/>
          </a:stretch>
        </p:blipFill>
        <p:spPr>
          <a:xfrm>
            <a:off x="6172200" y="1782432"/>
            <a:ext cx="5611813" cy="4228174"/>
          </a:xfrm>
        </p:spPr>
      </p:pic>
      <p:sp>
        <p:nvSpPr>
          <p:cNvPr id="13" name="Date Placeholder 3">
            <a:extLst>
              <a:ext uri="{FF2B5EF4-FFF2-40B4-BE49-F238E27FC236}">
                <a16:creationId xmlns:a16="http://schemas.microsoft.com/office/drawing/2014/main" id="{D86B74D5-1FE1-A54C-9C8C-C90994B36205}"/>
              </a:ext>
            </a:extLst>
          </p:cNvPr>
          <p:cNvSpPr>
            <a:spLocks noGrp="1"/>
          </p:cNvSpPr>
          <p:nvPr>
            <p:ph type="dt" sz="half" idx="10"/>
          </p:nvPr>
        </p:nvSpPr>
        <p:spPr/>
        <p:txBody>
          <a:bodyPr/>
          <a:lstStyle/>
          <a:p>
            <a:r>
              <a:rPr lang="en-US" dirty="0"/>
              <a:t>31/03/22</a:t>
            </a:r>
          </a:p>
        </p:txBody>
      </p:sp>
      <p:sp>
        <p:nvSpPr>
          <p:cNvPr id="14" name="Footer Placeholder 4">
            <a:extLst>
              <a:ext uri="{FF2B5EF4-FFF2-40B4-BE49-F238E27FC236}">
                <a16:creationId xmlns:a16="http://schemas.microsoft.com/office/drawing/2014/main" id="{8FD9C652-BB09-EC43-979A-8C9CBC87815F}"/>
              </a:ext>
            </a:extLst>
          </p:cNvPr>
          <p:cNvSpPr>
            <a:spLocks noGrp="1"/>
          </p:cNvSpPr>
          <p:nvPr>
            <p:ph type="ftr" sz="quarter" idx="11"/>
          </p:nvPr>
        </p:nvSpPr>
        <p:spPr/>
        <p:txBody>
          <a:bodyPr/>
          <a:lstStyle/>
          <a:p>
            <a:r>
              <a:rPr lang="en-US" dirty="0"/>
              <a:t>J. Devine | Electrical Safety Officer</a:t>
            </a:r>
          </a:p>
        </p:txBody>
      </p:sp>
      <p:sp>
        <p:nvSpPr>
          <p:cNvPr id="6" name="Slide Number Placeholder 5">
            <a:extLst>
              <a:ext uri="{FF2B5EF4-FFF2-40B4-BE49-F238E27FC236}">
                <a16:creationId xmlns:a16="http://schemas.microsoft.com/office/drawing/2014/main" id="{821CF2BC-C12E-2D4C-84B1-DB06AA7FADA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TextBox 6">
            <a:extLst>
              <a:ext uri="{FF2B5EF4-FFF2-40B4-BE49-F238E27FC236}">
                <a16:creationId xmlns:a16="http://schemas.microsoft.com/office/drawing/2014/main" id="{3107C248-966A-6E4B-8024-FD027E66B90C}"/>
              </a:ext>
            </a:extLst>
          </p:cNvPr>
          <p:cNvSpPr txBox="1"/>
          <p:nvPr/>
        </p:nvSpPr>
        <p:spPr>
          <a:xfrm rot="19924126">
            <a:off x="10768324" y="5741682"/>
            <a:ext cx="1449115" cy="276999"/>
          </a:xfrm>
          <a:prstGeom prst="rect">
            <a:avLst/>
          </a:prstGeom>
          <a:noFill/>
        </p:spPr>
        <p:txBody>
          <a:bodyPr wrap="none" lIns="0" tIns="0" rIns="0" bIns="0" rtlCol="0">
            <a:spAutoFit/>
          </a:bodyPr>
          <a:lstStyle/>
          <a:p>
            <a:pPr algn="l"/>
            <a:r>
              <a:rPr lang="en-CH" b="1" dirty="0"/>
              <a:t>Sign up now!</a:t>
            </a:r>
          </a:p>
        </p:txBody>
      </p:sp>
    </p:spTree>
    <p:extLst>
      <p:ext uri="{BB962C8B-B14F-4D97-AF65-F5344CB8AC3E}">
        <p14:creationId xmlns:p14="http://schemas.microsoft.com/office/powerpoint/2010/main" val="374839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9F3AAC-A22E-AE45-961E-A16256E6B608}"/>
              </a:ext>
            </a:extLst>
          </p:cNvPr>
          <p:cNvSpPr>
            <a:spLocks noGrp="1"/>
          </p:cNvSpPr>
          <p:nvPr>
            <p:ph type="title"/>
          </p:nvPr>
        </p:nvSpPr>
        <p:spPr/>
        <p:txBody>
          <a:bodyPr/>
          <a:lstStyle/>
          <a:p>
            <a:r>
              <a:rPr lang="en-CH" dirty="0"/>
              <a:t>What is authorised after the training?</a:t>
            </a:r>
          </a:p>
        </p:txBody>
      </p:sp>
      <p:sp>
        <p:nvSpPr>
          <p:cNvPr id="2" name="Content Placeholder 1">
            <a:extLst>
              <a:ext uri="{FF2B5EF4-FFF2-40B4-BE49-F238E27FC236}">
                <a16:creationId xmlns:a16="http://schemas.microsoft.com/office/drawing/2014/main" id="{9C72FDDA-1EC1-764C-9D2F-3108673115EA}"/>
              </a:ext>
            </a:extLst>
          </p:cNvPr>
          <p:cNvSpPr>
            <a:spLocks noGrp="1"/>
          </p:cNvSpPr>
          <p:nvPr>
            <p:ph sz="half" idx="1"/>
          </p:nvPr>
        </p:nvSpPr>
        <p:spPr/>
        <p:txBody>
          <a:bodyPr/>
          <a:lstStyle/>
          <a:p>
            <a:pPr algn="just">
              <a:spcAft>
                <a:spcPts val="1200"/>
              </a:spcAft>
            </a:pPr>
            <a:r>
              <a:rPr lang="en-US" sz="1600" dirty="0">
                <a:solidFill>
                  <a:schemeClr val="tx1">
                    <a:lumMod val="50000"/>
                  </a:schemeClr>
                </a:solidFill>
              </a:rPr>
              <a:t>Electrical tasks</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Connection, disconnection and operation of equipment at plug sockets up to 63 A.</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Install and operate standardised rack mounted electrical equipment in relation to experimental apparatus at CERN within existing racks and the connection of modules and modular power supplies with standardised connectors.</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Performance of localised lock-out/tag-out for your own work and for equipment under your responsibility, where the point of isolation is a plug and socket outlet.</a:t>
            </a:r>
          </a:p>
          <a:p>
            <a:pPr marL="342900" indent="-342900" algn="just">
              <a:spcAft>
                <a:spcPts val="1200"/>
              </a:spcAft>
              <a:buFont typeface="Arial" panose="020B0604020202020204" pitchFamily="34" charset="0"/>
              <a:buChar char="‒"/>
            </a:pPr>
            <a:r>
              <a:rPr lang="en-GB" sz="1600" b="0" i="1" dirty="0">
                <a:solidFill>
                  <a:schemeClr val="tx1">
                    <a:lumMod val="50000"/>
                  </a:schemeClr>
                </a:solidFill>
              </a:rPr>
              <a:t>Cable installation and termination in an electrical environment, up to 6 mm</a:t>
            </a:r>
            <a:r>
              <a:rPr lang="en-GB" sz="1600" b="0" i="1" baseline="30000" dirty="0">
                <a:solidFill>
                  <a:schemeClr val="tx1">
                    <a:lumMod val="50000"/>
                  </a:schemeClr>
                </a:solidFill>
              </a:rPr>
              <a:t>2</a:t>
            </a:r>
            <a:r>
              <a:rPr lang="en-GB" sz="1600" b="0" i="1" dirty="0">
                <a:solidFill>
                  <a:schemeClr val="tx1">
                    <a:lumMod val="50000"/>
                  </a:schemeClr>
                </a:solidFill>
              </a:rPr>
              <a:t> for signal cabling and power distribution, and up to 16 mm</a:t>
            </a:r>
            <a:r>
              <a:rPr lang="en-GB" sz="1600" b="0" i="1" baseline="30000" dirty="0">
                <a:solidFill>
                  <a:schemeClr val="tx1">
                    <a:lumMod val="50000"/>
                  </a:schemeClr>
                </a:solidFill>
              </a:rPr>
              <a:t>2</a:t>
            </a:r>
            <a:r>
              <a:rPr lang="en-GB" sz="1600" b="0" i="1" dirty="0">
                <a:solidFill>
                  <a:schemeClr val="tx1">
                    <a:lumMod val="50000"/>
                  </a:schemeClr>
                </a:solidFill>
              </a:rPr>
              <a:t> for earthing.*</a:t>
            </a:r>
          </a:p>
        </p:txBody>
      </p:sp>
      <p:sp>
        <p:nvSpPr>
          <p:cNvPr id="9" name="Content Placeholder 8">
            <a:extLst>
              <a:ext uri="{FF2B5EF4-FFF2-40B4-BE49-F238E27FC236}">
                <a16:creationId xmlns:a16="http://schemas.microsoft.com/office/drawing/2014/main" id="{0E047950-36C0-9C47-A7B1-DE9E1C5E8501}"/>
              </a:ext>
            </a:extLst>
          </p:cNvPr>
          <p:cNvSpPr>
            <a:spLocks noGrp="1"/>
          </p:cNvSpPr>
          <p:nvPr>
            <p:ph sz="half" idx="2"/>
          </p:nvPr>
        </p:nvSpPr>
        <p:spPr/>
        <p:txBody>
          <a:bodyPr/>
          <a:lstStyle/>
          <a:p>
            <a:pPr marL="285750" indent="-285750" algn="just">
              <a:spcAft>
                <a:spcPts val="1200"/>
              </a:spcAft>
              <a:buFont typeface="Arial" panose="020B0604020202020204" pitchFamily="34" charset="0"/>
              <a:buChar char="‒"/>
            </a:pPr>
            <a:r>
              <a:rPr lang="en-GB" sz="1600" b="0" dirty="0">
                <a:solidFill>
                  <a:schemeClr val="tx1">
                    <a:lumMod val="50000"/>
                  </a:schemeClr>
                </a:solidFill>
              </a:rPr>
              <a:t>Repair and removal operations on experimental apparatus, when the equipment is disconnected and unplugged. If the operation requires the removal of any housing or protective screens these must be replaced before the equipment is re-powered.</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Measurements on live equipment may only be taken in the course of normal operation as part of a written and verified operational procedure and risk assessment.</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Design, construction and modification of experimental equipment, which must be subject to inspection before it is energised.</a:t>
            </a:r>
          </a:p>
          <a:p>
            <a:endParaRPr lang="en-CH" sz="1600" dirty="0"/>
          </a:p>
        </p:txBody>
      </p:sp>
      <p:sp>
        <p:nvSpPr>
          <p:cNvPr id="11" name="Date Placeholder 3">
            <a:extLst>
              <a:ext uri="{FF2B5EF4-FFF2-40B4-BE49-F238E27FC236}">
                <a16:creationId xmlns:a16="http://schemas.microsoft.com/office/drawing/2014/main" id="{F91F0E45-407F-3149-9612-205DED6B8885}"/>
              </a:ext>
            </a:extLst>
          </p:cNvPr>
          <p:cNvSpPr>
            <a:spLocks noGrp="1"/>
          </p:cNvSpPr>
          <p:nvPr>
            <p:ph type="dt" sz="half" idx="10"/>
          </p:nvPr>
        </p:nvSpPr>
        <p:spPr/>
        <p:txBody>
          <a:bodyPr/>
          <a:lstStyle/>
          <a:p>
            <a:r>
              <a:rPr lang="en-US" dirty="0"/>
              <a:t>31/03/22</a:t>
            </a:r>
          </a:p>
        </p:txBody>
      </p:sp>
      <p:sp>
        <p:nvSpPr>
          <p:cNvPr id="13" name="Footer Placeholder 4">
            <a:extLst>
              <a:ext uri="{FF2B5EF4-FFF2-40B4-BE49-F238E27FC236}">
                <a16:creationId xmlns:a16="http://schemas.microsoft.com/office/drawing/2014/main" id="{E22FE76C-DE1E-1D4D-91DE-1B6E4B66F1CA}"/>
              </a:ext>
            </a:extLst>
          </p:cNvPr>
          <p:cNvSpPr>
            <a:spLocks noGrp="1"/>
          </p:cNvSpPr>
          <p:nvPr>
            <p:ph type="ftr" sz="quarter" idx="11"/>
          </p:nvPr>
        </p:nvSpPr>
        <p:spPr/>
        <p:txBody>
          <a:bodyPr/>
          <a:lstStyle/>
          <a:p>
            <a:r>
              <a:rPr lang="en-US" dirty="0"/>
              <a:t>J. Devine | Electrical Safety Officer</a:t>
            </a:r>
          </a:p>
        </p:txBody>
      </p:sp>
      <p:sp>
        <p:nvSpPr>
          <p:cNvPr id="6" name="Slide Number Placeholder 5">
            <a:extLst>
              <a:ext uri="{FF2B5EF4-FFF2-40B4-BE49-F238E27FC236}">
                <a16:creationId xmlns:a16="http://schemas.microsoft.com/office/drawing/2014/main" id="{821CF2BC-C12E-2D4C-84B1-DB06AA7FADAA}"/>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extBox 6">
            <a:extLst>
              <a:ext uri="{FF2B5EF4-FFF2-40B4-BE49-F238E27FC236}">
                <a16:creationId xmlns:a16="http://schemas.microsoft.com/office/drawing/2014/main" id="{3107C248-966A-6E4B-8024-FD027E66B90C}"/>
              </a:ext>
            </a:extLst>
          </p:cNvPr>
          <p:cNvSpPr txBox="1"/>
          <p:nvPr/>
        </p:nvSpPr>
        <p:spPr>
          <a:xfrm>
            <a:off x="8829094" y="5769888"/>
            <a:ext cx="3292568" cy="430887"/>
          </a:xfrm>
          <a:prstGeom prst="rect">
            <a:avLst/>
          </a:prstGeom>
          <a:noFill/>
        </p:spPr>
        <p:txBody>
          <a:bodyPr wrap="none" lIns="0" tIns="0" rIns="0" bIns="0" rtlCol="0">
            <a:spAutoFit/>
          </a:bodyPr>
          <a:lstStyle/>
          <a:p>
            <a:pPr algn="r"/>
            <a:r>
              <a:rPr lang="en-CH" sz="1400" dirty="0"/>
              <a:t>* currently being reviewed,</a:t>
            </a:r>
          </a:p>
          <a:p>
            <a:pPr algn="r"/>
            <a:r>
              <a:rPr lang="en-CH" sz="1400" dirty="0"/>
              <a:t>language of the authroisation will change.</a:t>
            </a:r>
          </a:p>
        </p:txBody>
      </p:sp>
    </p:spTree>
    <p:extLst>
      <p:ext uri="{BB962C8B-B14F-4D97-AF65-F5344CB8AC3E}">
        <p14:creationId xmlns:p14="http://schemas.microsoft.com/office/powerpoint/2010/main" val="3705381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9F3AAC-A22E-AE45-961E-A16256E6B608}"/>
              </a:ext>
            </a:extLst>
          </p:cNvPr>
          <p:cNvSpPr>
            <a:spLocks noGrp="1"/>
          </p:cNvSpPr>
          <p:nvPr>
            <p:ph type="title"/>
          </p:nvPr>
        </p:nvSpPr>
        <p:spPr/>
        <p:txBody>
          <a:bodyPr/>
          <a:lstStyle/>
          <a:p>
            <a:r>
              <a:rPr lang="en-CH" dirty="0"/>
              <a:t>What is authorised after the training?</a:t>
            </a:r>
          </a:p>
        </p:txBody>
      </p:sp>
      <p:sp>
        <p:nvSpPr>
          <p:cNvPr id="2" name="Content Placeholder 1">
            <a:extLst>
              <a:ext uri="{FF2B5EF4-FFF2-40B4-BE49-F238E27FC236}">
                <a16:creationId xmlns:a16="http://schemas.microsoft.com/office/drawing/2014/main" id="{9C72FDDA-1EC1-764C-9D2F-3108673115EA}"/>
              </a:ext>
            </a:extLst>
          </p:cNvPr>
          <p:cNvSpPr>
            <a:spLocks noGrp="1"/>
          </p:cNvSpPr>
          <p:nvPr>
            <p:ph sz="half" idx="1"/>
          </p:nvPr>
        </p:nvSpPr>
        <p:spPr/>
        <p:txBody>
          <a:bodyPr/>
          <a:lstStyle/>
          <a:p>
            <a:pPr algn="just">
              <a:spcAft>
                <a:spcPts val="1200"/>
              </a:spcAft>
            </a:pPr>
            <a:r>
              <a:rPr lang="en-GB" sz="1600" dirty="0">
                <a:solidFill>
                  <a:schemeClr val="tx1">
                    <a:lumMod val="50000"/>
                  </a:schemeClr>
                </a:solidFill>
              </a:rPr>
              <a:t>Mechanical tasks</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Mechanical work for the installation of cables and cable containment systems, where the routes employed are not shared with existing cables.  Additional authorisation is required if interconnecting with existing infrastructure.</a:t>
            </a:r>
          </a:p>
          <a:p>
            <a:pPr marL="342900" indent="-342900" algn="just">
              <a:spcAft>
                <a:spcPts val="1200"/>
              </a:spcAft>
              <a:buFont typeface="Arial" panose="020B0604020202020204" pitchFamily="34" charset="0"/>
              <a:buChar char="‒"/>
            </a:pPr>
            <a:r>
              <a:rPr lang="en-GB" sz="1600" b="0" dirty="0">
                <a:solidFill>
                  <a:schemeClr val="tx1">
                    <a:lumMod val="50000"/>
                  </a:schemeClr>
                </a:solidFill>
              </a:rPr>
              <a:t>Cable installation and termination in an non-electrical environment, up to 6 mm</a:t>
            </a:r>
            <a:r>
              <a:rPr lang="en-GB" sz="1600" b="0" baseline="30000" dirty="0">
                <a:solidFill>
                  <a:schemeClr val="tx1">
                    <a:lumMod val="50000"/>
                  </a:schemeClr>
                </a:solidFill>
              </a:rPr>
              <a:t>2</a:t>
            </a:r>
            <a:r>
              <a:rPr lang="en-GB" sz="1600" b="0" dirty="0">
                <a:solidFill>
                  <a:schemeClr val="tx1">
                    <a:lumMod val="50000"/>
                  </a:schemeClr>
                </a:solidFill>
              </a:rPr>
              <a:t> for signal cabling and power distribution, and up to 16 mm</a:t>
            </a:r>
            <a:r>
              <a:rPr lang="en-GB" sz="1600" b="0" baseline="30000" dirty="0">
                <a:solidFill>
                  <a:schemeClr val="tx1">
                    <a:lumMod val="50000"/>
                  </a:schemeClr>
                </a:solidFill>
              </a:rPr>
              <a:t>2</a:t>
            </a:r>
            <a:r>
              <a:rPr lang="en-GB" sz="1600" b="0" dirty="0">
                <a:solidFill>
                  <a:schemeClr val="tx1">
                    <a:lumMod val="50000"/>
                  </a:schemeClr>
                </a:solidFill>
              </a:rPr>
              <a:t> for earthing.</a:t>
            </a:r>
          </a:p>
        </p:txBody>
      </p:sp>
      <p:sp>
        <p:nvSpPr>
          <p:cNvPr id="11" name="Date Placeholder 3">
            <a:extLst>
              <a:ext uri="{FF2B5EF4-FFF2-40B4-BE49-F238E27FC236}">
                <a16:creationId xmlns:a16="http://schemas.microsoft.com/office/drawing/2014/main" id="{E8060902-3FD0-F348-A386-10CB89E78B90}"/>
              </a:ext>
            </a:extLst>
          </p:cNvPr>
          <p:cNvSpPr>
            <a:spLocks noGrp="1"/>
          </p:cNvSpPr>
          <p:nvPr>
            <p:ph type="dt" sz="half" idx="10"/>
          </p:nvPr>
        </p:nvSpPr>
        <p:spPr/>
        <p:txBody>
          <a:bodyPr/>
          <a:lstStyle/>
          <a:p>
            <a:r>
              <a:rPr lang="en-US" dirty="0"/>
              <a:t>31/03/22</a:t>
            </a:r>
          </a:p>
        </p:txBody>
      </p:sp>
      <p:sp>
        <p:nvSpPr>
          <p:cNvPr id="12" name="Footer Placeholder 4">
            <a:extLst>
              <a:ext uri="{FF2B5EF4-FFF2-40B4-BE49-F238E27FC236}">
                <a16:creationId xmlns:a16="http://schemas.microsoft.com/office/drawing/2014/main" id="{96840FB5-93FC-C44B-9478-2297A03BCF96}"/>
              </a:ext>
            </a:extLst>
          </p:cNvPr>
          <p:cNvSpPr>
            <a:spLocks noGrp="1"/>
          </p:cNvSpPr>
          <p:nvPr>
            <p:ph type="ftr" sz="quarter" idx="11"/>
          </p:nvPr>
        </p:nvSpPr>
        <p:spPr/>
        <p:txBody>
          <a:bodyPr/>
          <a:lstStyle/>
          <a:p>
            <a:r>
              <a:rPr lang="en-US" dirty="0"/>
              <a:t>J. Devine | Electrical Safety Officer</a:t>
            </a:r>
          </a:p>
        </p:txBody>
      </p:sp>
      <p:sp>
        <p:nvSpPr>
          <p:cNvPr id="6" name="Slide Number Placeholder 5">
            <a:extLst>
              <a:ext uri="{FF2B5EF4-FFF2-40B4-BE49-F238E27FC236}">
                <a16:creationId xmlns:a16="http://schemas.microsoft.com/office/drawing/2014/main" id="{821CF2BC-C12E-2D4C-84B1-DB06AA7FADAA}"/>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27" name="Picture 3">
            <a:extLst>
              <a:ext uri="{FF2B5EF4-FFF2-40B4-BE49-F238E27FC236}">
                <a16:creationId xmlns:a16="http://schemas.microsoft.com/office/drawing/2014/main" id="{1E63CD6C-B09F-6C44-BCE6-B50F131965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112" y="1311276"/>
            <a:ext cx="3263900" cy="4889500"/>
          </a:xfrm>
          <a:prstGeom prst="rect">
            <a:avLst/>
          </a:prstGeom>
          <a:noFill/>
          <a:ln w="6350">
            <a:solidFill>
              <a:schemeClr val="accent6">
                <a:lumMod val="50000"/>
              </a:schemeClr>
            </a:solidFill>
          </a:ln>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A4993B0-8BAC-7346-994C-E6C20C9CA1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5948" y="1125558"/>
            <a:ext cx="3302000" cy="4927600"/>
          </a:xfrm>
          <a:prstGeom prst="rect">
            <a:avLst/>
          </a:prstGeom>
          <a:noFill/>
          <a:ln w="6350">
            <a:solidFill>
              <a:schemeClr val="accent6">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283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2231B-8FC0-0F41-BFB0-7EA60B86305E}"/>
              </a:ext>
            </a:extLst>
          </p:cNvPr>
          <p:cNvSpPr>
            <a:spLocks noGrp="1"/>
          </p:cNvSpPr>
          <p:nvPr>
            <p:ph type="title"/>
          </p:nvPr>
        </p:nvSpPr>
        <p:spPr/>
        <p:txBody>
          <a:bodyPr/>
          <a:lstStyle/>
          <a:p>
            <a:r>
              <a:rPr lang="en-CH" dirty="0"/>
              <a:t>Some highlights from the training…</a:t>
            </a:r>
          </a:p>
        </p:txBody>
      </p:sp>
      <p:pic>
        <p:nvPicPr>
          <p:cNvPr id="9" name="Content Placeholder 8">
            <a:extLst>
              <a:ext uri="{FF2B5EF4-FFF2-40B4-BE49-F238E27FC236}">
                <a16:creationId xmlns:a16="http://schemas.microsoft.com/office/drawing/2014/main" id="{2CAC869D-9EF8-E94E-83AC-11046FF895EB}"/>
              </a:ext>
            </a:extLst>
          </p:cNvPr>
          <p:cNvPicPr>
            <a:picLocks noGrp="1" noChangeAspect="1"/>
          </p:cNvPicPr>
          <p:nvPr>
            <p:ph sz="half" idx="1"/>
          </p:nvPr>
        </p:nvPicPr>
        <p:blipFill>
          <a:blip r:embed="rId2"/>
          <a:stretch>
            <a:fillRect/>
          </a:stretch>
        </p:blipFill>
        <p:spPr>
          <a:xfrm>
            <a:off x="407988" y="1763910"/>
            <a:ext cx="5616575" cy="4265218"/>
          </a:xfrm>
        </p:spPr>
      </p:pic>
      <p:pic>
        <p:nvPicPr>
          <p:cNvPr id="11" name="Content Placeholder 10">
            <a:extLst>
              <a:ext uri="{FF2B5EF4-FFF2-40B4-BE49-F238E27FC236}">
                <a16:creationId xmlns:a16="http://schemas.microsoft.com/office/drawing/2014/main" id="{70345332-ABDF-5247-B83C-132D5F4ED614}"/>
              </a:ext>
            </a:extLst>
          </p:cNvPr>
          <p:cNvPicPr>
            <a:picLocks noGrp="1" noChangeAspect="1"/>
          </p:cNvPicPr>
          <p:nvPr>
            <p:ph sz="half" idx="2"/>
          </p:nvPr>
        </p:nvPicPr>
        <p:blipFill>
          <a:blip r:embed="rId3"/>
          <a:stretch>
            <a:fillRect/>
          </a:stretch>
        </p:blipFill>
        <p:spPr>
          <a:xfrm>
            <a:off x="6172200" y="1786908"/>
            <a:ext cx="5611813" cy="4219221"/>
          </a:xfrm>
        </p:spPr>
      </p:pic>
      <p:sp>
        <p:nvSpPr>
          <p:cNvPr id="12" name="Date Placeholder 3">
            <a:extLst>
              <a:ext uri="{FF2B5EF4-FFF2-40B4-BE49-F238E27FC236}">
                <a16:creationId xmlns:a16="http://schemas.microsoft.com/office/drawing/2014/main" id="{EB0A7AB4-FAC1-6F43-B46A-AAB8DAD82785}"/>
              </a:ext>
            </a:extLst>
          </p:cNvPr>
          <p:cNvSpPr>
            <a:spLocks noGrp="1"/>
          </p:cNvSpPr>
          <p:nvPr>
            <p:ph type="dt" sz="half" idx="10"/>
          </p:nvPr>
        </p:nvSpPr>
        <p:spPr/>
        <p:txBody>
          <a:bodyPr/>
          <a:lstStyle/>
          <a:p>
            <a:r>
              <a:rPr lang="en-US" dirty="0"/>
              <a:t>31/03/22</a:t>
            </a:r>
          </a:p>
        </p:txBody>
      </p:sp>
      <p:sp>
        <p:nvSpPr>
          <p:cNvPr id="13" name="Footer Placeholder 4">
            <a:extLst>
              <a:ext uri="{FF2B5EF4-FFF2-40B4-BE49-F238E27FC236}">
                <a16:creationId xmlns:a16="http://schemas.microsoft.com/office/drawing/2014/main" id="{C8FE6074-34D9-0545-AAF0-2F98FB7AD08C}"/>
              </a:ext>
            </a:extLst>
          </p:cNvPr>
          <p:cNvSpPr>
            <a:spLocks noGrp="1"/>
          </p:cNvSpPr>
          <p:nvPr>
            <p:ph type="ftr" sz="quarter" idx="11"/>
          </p:nvPr>
        </p:nvSpPr>
        <p:spPr/>
        <p:txBody>
          <a:bodyPr/>
          <a:lstStyle/>
          <a:p>
            <a:r>
              <a:rPr lang="en-US" dirty="0"/>
              <a:t>J. Devine | Electrical Safety Officer</a:t>
            </a:r>
          </a:p>
        </p:txBody>
      </p:sp>
      <p:sp>
        <p:nvSpPr>
          <p:cNvPr id="7" name="Slide Number Placeholder 6">
            <a:extLst>
              <a:ext uri="{FF2B5EF4-FFF2-40B4-BE49-F238E27FC236}">
                <a16:creationId xmlns:a16="http://schemas.microsoft.com/office/drawing/2014/main" id="{7341B23C-ACD1-8C4A-8157-E87948C46D1D}"/>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2708553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4417" y="297247"/>
            <a:ext cx="10033001" cy="1057725"/>
          </a:xfrm>
        </p:spPr>
        <p:txBody>
          <a:bodyPr/>
          <a:lstStyle/>
          <a:p>
            <a:r>
              <a:rPr lang="en-US" dirty="0"/>
              <a:t>Routine task PPE &amp; tool recommendations:</a:t>
            </a:r>
            <a:endParaRPr lang="en-GB" dirty="0"/>
          </a:p>
          <a:p>
            <a:endParaRPr lang="en-GB" dirty="0"/>
          </a:p>
        </p:txBody>
      </p:sp>
      <p:sp>
        <p:nvSpPr>
          <p:cNvPr id="2" name="AutoShape 2">
            <a:extLst>
              <a:ext uri="{FF2B5EF4-FFF2-40B4-BE49-F238E27FC236}">
                <a16:creationId xmlns:a16="http://schemas.microsoft.com/office/drawing/2014/main" id="{FE6E9111-5EB8-436F-9E1C-EC5B603BF1A8}"/>
              </a:ext>
            </a:extLst>
          </p:cNvPr>
          <p:cNvSpPr>
            <a:spLocks noChangeAspect="1" noChangeArrowheads="1"/>
          </p:cNvSpPr>
          <p:nvPr/>
        </p:nvSpPr>
        <p:spPr bwMode="auto">
          <a:xfrm>
            <a:off x="5798816" y="237858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a:extLst>
              <a:ext uri="{FF2B5EF4-FFF2-40B4-BE49-F238E27FC236}">
                <a16:creationId xmlns:a16="http://schemas.microsoft.com/office/drawing/2014/main" id="{D565BE9A-9A12-4AAF-806F-A726F4BE6926}"/>
              </a:ext>
            </a:extLst>
          </p:cNvPr>
          <p:cNvSpPr>
            <a:spLocks noChangeAspect="1" noChangeArrowheads="1"/>
          </p:cNvSpPr>
          <p:nvPr/>
        </p:nvSpPr>
        <p:spPr bwMode="auto">
          <a:xfrm>
            <a:off x="5951216" y="253098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a:extLst>
              <a:ext uri="{FF2B5EF4-FFF2-40B4-BE49-F238E27FC236}">
                <a16:creationId xmlns:a16="http://schemas.microsoft.com/office/drawing/2014/main" id="{F90E9788-BACC-413B-BCB6-F28581355E68}"/>
              </a:ext>
            </a:extLst>
          </p:cNvPr>
          <p:cNvSpPr txBox="1"/>
          <p:nvPr/>
        </p:nvSpPr>
        <p:spPr>
          <a:xfrm>
            <a:off x="3562374" y="2923248"/>
            <a:ext cx="2160242" cy="892552"/>
          </a:xfrm>
          <a:prstGeom prst="rect">
            <a:avLst/>
          </a:prstGeom>
          <a:noFill/>
        </p:spPr>
        <p:txBody>
          <a:bodyPr wrap="square" rtlCol="0">
            <a:spAutoFit/>
          </a:bodyPr>
          <a:lstStyle/>
          <a:p>
            <a:pPr algn="ctr"/>
            <a:r>
              <a:rPr lang="en-GB" dirty="0"/>
              <a:t>Mechanical Protection Gloves</a:t>
            </a:r>
          </a:p>
          <a:p>
            <a:pPr algn="ctr"/>
            <a:r>
              <a:rPr lang="en-GB" sz="1400" dirty="0">
                <a:solidFill>
                  <a:schemeClr val="tx1">
                    <a:lumMod val="60000"/>
                    <a:lumOff val="40000"/>
                  </a:schemeClr>
                </a:solidFill>
              </a:rPr>
              <a:t>EN 388 standard</a:t>
            </a:r>
          </a:p>
        </p:txBody>
      </p:sp>
      <p:pic>
        <p:nvPicPr>
          <p:cNvPr id="19" name="Picture 18">
            <a:extLst>
              <a:ext uri="{FF2B5EF4-FFF2-40B4-BE49-F238E27FC236}">
                <a16:creationId xmlns:a16="http://schemas.microsoft.com/office/drawing/2014/main" id="{B77A67BA-19DA-694E-9656-EA4BEFA63CB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35423" y="1078581"/>
            <a:ext cx="1414145" cy="1733550"/>
          </a:xfrm>
          <a:prstGeom prst="rect">
            <a:avLst/>
          </a:prstGeom>
          <a:noFill/>
          <a:ln>
            <a:noFill/>
          </a:ln>
        </p:spPr>
      </p:pic>
      <p:pic>
        <p:nvPicPr>
          <p:cNvPr id="20" name="Picture 19">
            <a:extLst>
              <a:ext uri="{FF2B5EF4-FFF2-40B4-BE49-F238E27FC236}">
                <a16:creationId xmlns:a16="http://schemas.microsoft.com/office/drawing/2014/main" id="{63F7F73E-7EAB-1246-82D8-99111DEAD5E7}"/>
              </a:ext>
            </a:extLst>
          </p:cNvPr>
          <p:cNvPicPr>
            <a:picLocks noChangeAspect="1"/>
          </p:cNvPicPr>
          <p:nvPr/>
        </p:nvPicPr>
        <p:blipFill rotWithShape="1">
          <a:blip r:embed="rId4">
            <a:extLst>
              <a:ext uri="{28A0092B-C50C-407E-A947-70E740481C1C}">
                <a14:useLocalDpi xmlns:a14="http://schemas.microsoft.com/office/drawing/2010/main" val="0"/>
              </a:ext>
            </a:extLst>
          </a:blip>
          <a:srcRect l="2335" t="2289" r="2885" b="22806"/>
          <a:stretch/>
        </p:blipFill>
        <p:spPr bwMode="auto">
          <a:xfrm>
            <a:off x="2423593" y="3926917"/>
            <a:ext cx="4623435" cy="1738630"/>
          </a:xfrm>
          <a:prstGeom prst="rect">
            <a:avLst/>
          </a:prstGeom>
          <a:noFill/>
          <a:ln>
            <a:noFill/>
          </a:ln>
          <a:extLst>
            <a:ext uri="{53640926-AAD7-44D8-BBD7-CCE9431645EC}">
              <a14:shadowObscured xmlns:a14="http://schemas.microsoft.com/office/drawing/2010/main"/>
            </a:ext>
          </a:extLst>
        </p:spPr>
      </p:pic>
      <p:sp>
        <p:nvSpPr>
          <p:cNvPr id="22" name="TextBox 21">
            <a:extLst>
              <a:ext uri="{FF2B5EF4-FFF2-40B4-BE49-F238E27FC236}">
                <a16:creationId xmlns:a16="http://schemas.microsoft.com/office/drawing/2014/main" id="{28E50038-F76C-A442-A0BC-E1EE45321584}"/>
              </a:ext>
            </a:extLst>
          </p:cNvPr>
          <p:cNvSpPr txBox="1"/>
          <p:nvPr/>
        </p:nvSpPr>
        <p:spPr>
          <a:xfrm>
            <a:off x="6248509" y="3125537"/>
            <a:ext cx="2160242" cy="584775"/>
          </a:xfrm>
          <a:prstGeom prst="rect">
            <a:avLst/>
          </a:prstGeom>
          <a:noFill/>
        </p:spPr>
        <p:txBody>
          <a:bodyPr wrap="square" rtlCol="0">
            <a:spAutoFit/>
          </a:bodyPr>
          <a:lstStyle/>
          <a:p>
            <a:pPr algn="ctr"/>
            <a:r>
              <a:rPr lang="en-GB" dirty="0"/>
              <a:t>Safety glasses</a:t>
            </a:r>
          </a:p>
          <a:p>
            <a:pPr algn="ctr"/>
            <a:r>
              <a:rPr lang="en-GB" sz="1400" dirty="0">
                <a:solidFill>
                  <a:schemeClr val="tx1">
                    <a:lumMod val="60000"/>
                    <a:lumOff val="40000"/>
                  </a:schemeClr>
                </a:solidFill>
              </a:rPr>
              <a:t>EN 166 standard</a:t>
            </a:r>
          </a:p>
        </p:txBody>
      </p:sp>
      <p:pic>
        <p:nvPicPr>
          <p:cNvPr id="1026" name="Picture 2" descr="Bügelbrille uvex sportstyle | Schutzbrillen | uvex safety">
            <a:extLst>
              <a:ext uri="{FF2B5EF4-FFF2-40B4-BE49-F238E27FC236}">
                <a16:creationId xmlns:a16="http://schemas.microsoft.com/office/drawing/2014/main" id="{3B9F967C-87B9-B648-A168-468908E380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6016" y="862964"/>
            <a:ext cx="2060848" cy="206084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7073F11B-4462-E84B-9213-E42DC8FFB335}"/>
              </a:ext>
            </a:extLst>
          </p:cNvPr>
          <p:cNvSpPr txBox="1"/>
          <p:nvPr/>
        </p:nvSpPr>
        <p:spPr>
          <a:xfrm>
            <a:off x="3530306" y="5798348"/>
            <a:ext cx="5446014" cy="369332"/>
          </a:xfrm>
          <a:prstGeom prst="rect">
            <a:avLst/>
          </a:prstGeom>
          <a:noFill/>
        </p:spPr>
        <p:txBody>
          <a:bodyPr wrap="square" rtlCol="0">
            <a:spAutoFit/>
          </a:bodyPr>
          <a:lstStyle/>
          <a:p>
            <a:pPr algn="ctr"/>
            <a:r>
              <a:rPr lang="en-GB" dirty="0"/>
              <a:t>Avoid exposed blades when trimming cables!</a:t>
            </a:r>
            <a:endParaRPr lang="en-GB" sz="1400" dirty="0">
              <a:solidFill>
                <a:schemeClr val="tx1">
                  <a:lumMod val="60000"/>
                  <a:lumOff val="40000"/>
                </a:schemeClr>
              </a:solidFill>
            </a:endParaRPr>
          </a:p>
        </p:txBody>
      </p:sp>
      <p:pic>
        <p:nvPicPr>
          <p:cNvPr id="1030" name="Picture 6" descr="Buy Automatic Wire Stripper Pliers Crimper Cable Cutter Wire Stripping Tool  Multifunction at affordable prices — free shipping, real reviews with  photos — Joom">
            <a:extLst>
              <a:ext uri="{FF2B5EF4-FFF2-40B4-BE49-F238E27FC236}">
                <a16:creationId xmlns:a16="http://schemas.microsoft.com/office/drawing/2014/main" id="{9A9596CB-F742-F84D-BA3C-333BDB320A9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5728"/>
          <a:stretch/>
        </p:blipFill>
        <p:spPr bwMode="auto">
          <a:xfrm>
            <a:off x="7414331" y="3912035"/>
            <a:ext cx="1988840" cy="187491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07A93E9F-A527-8C48-81C0-A9781BD76EF7}"/>
              </a:ext>
            </a:extLst>
          </p:cNvPr>
          <p:cNvPicPr>
            <a:picLocks noChangeAspect="1"/>
          </p:cNvPicPr>
          <p:nvPr/>
        </p:nvPicPr>
        <p:blipFill rotWithShape="1">
          <a:blip r:embed="rId4">
            <a:extLst>
              <a:ext uri="{28A0092B-C50C-407E-A947-70E740481C1C}">
                <a14:useLocalDpi xmlns:a14="http://schemas.microsoft.com/office/drawing/2010/main" val="0"/>
              </a:ext>
            </a:extLst>
          </a:blip>
          <a:srcRect l="74513" t="50416" r="12896" b="23392"/>
          <a:stretch/>
        </p:blipFill>
        <p:spPr bwMode="auto">
          <a:xfrm>
            <a:off x="8794792" y="5025954"/>
            <a:ext cx="614212" cy="607964"/>
          </a:xfrm>
          <a:prstGeom prst="rect">
            <a:avLst/>
          </a:prstGeom>
          <a:noFill/>
          <a:ln>
            <a:noFill/>
          </a:ln>
          <a:extLst>
            <a:ext uri="{53640926-AAD7-44D8-BBD7-CCE9431645EC}">
              <a14:shadowObscured xmlns:a14="http://schemas.microsoft.com/office/drawing/2010/main"/>
            </a:ext>
          </a:extLst>
        </p:spPr>
      </p:pic>
      <p:sp>
        <p:nvSpPr>
          <p:cNvPr id="28" name="Date Placeholder 3">
            <a:extLst>
              <a:ext uri="{FF2B5EF4-FFF2-40B4-BE49-F238E27FC236}">
                <a16:creationId xmlns:a16="http://schemas.microsoft.com/office/drawing/2014/main" id="{3C598B38-8420-0244-87C9-87CA94BC87C0}"/>
              </a:ext>
            </a:extLst>
          </p:cNvPr>
          <p:cNvSpPr txBox="1">
            <a:spLocks/>
          </p:cNvSpPr>
          <p:nvPr/>
        </p:nvSpPr>
        <p:spPr bwMode="auto">
          <a:xfrm>
            <a:off x="3485228" y="6451331"/>
            <a:ext cx="631160" cy="138499"/>
          </a:xfrm>
          <a:prstGeom prst="rect">
            <a:avLst/>
          </a:prstGeom>
        </p:spPr>
        <p:txBody>
          <a:bodyPr vert="horz"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8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000" b="0" dirty="0">
                <a:solidFill>
                  <a:schemeClr val="bg1"/>
                </a:solidFill>
              </a:rPr>
              <a:t>31/03/22</a:t>
            </a:r>
          </a:p>
        </p:txBody>
      </p:sp>
      <p:sp>
        <p:nvSpPr>
          <p:cNvPr id="29" name="Footer Placeholder 4">
            <a:extLst>
              <a:ext uri="{FF2B5EF4-FFF2-40B4-BE49-F238E27FC236}">
                <a16:creationId xmlns:a16="http://schemas.microsoft.com/office/drawing/2014/main" id="{B0B3F952-7DAF-FD40-BFA8-04CE2B1CAC13}"/>
              </a:ext>
            </a:extLst>
          </p:cNvPr>
          <p:cNvSpPr txBox="1">
            <a:spLocks/>
          </p:cNvSpPr>
          <p:nvPr/>
        </p:nvSpPr>
        <p:spPr bwMode="auto">
          <a:xfrm>
            <a:off x="4259262" y="6456830"/>
            <a:ext cx="6572221" cy="166199"/>
          </a:xfrm>
          <a:prstGeom prst="rect">
            <a:avLst/>
          </a:prstGeom>
        </p:spPr>
        <p:txBody>
          <a:bodyPr vert="horz"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bg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bg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200" b="0" dirty="0">
                <a:solidFill>
                  <a:schemeClr val="bg1"/>
                </a:solidFill>
              </a:rPr>
              <a:t>J. Devine | Electrical Safety Officer</a:t>
            </a:r>
          </a:p>
        </p:txBody>
      </p:sp>
    </p:spTree>
    <p:extLst>
      <p:ext uri="{BB962C8B-B14F-4D97-AF65-F5344CB8AC3E}">
        <p14:creationId xmlns:p14="http://schemas.microsoft.com/office/powerpoint/2010/main" val="414775550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TotalTime>
  <Words>1274</Words>
  <Application>Microsoft Macintosh PowerPoint</Application>
  <PresentationFormat>Widescreen</PresentationFormat>
  <Paragraphs>119</Paragraphs>
  <Slides>12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Electrical safety news for EP</vt:lpstr>
      <vt:lpstr>New electrical safety training course for EP</vt:lpstr>
      <vt:lpstr>Electrical Safety - Working in EP experiments</vt:lpstr>
      <vt:lpstr>Who can attend this training course?</vt:lpstr>
      <vt:lpstr>What happens next?</vt:lpstr>
      <vt:lpstr>What is authorised after the training?</vt:lpstr>
      <vt:lpstr>What is authorised after the training?</vt:lpstr>
      <vt:lpstr>Some highlights from the training…</vt:lpstr>
      <vt:lpstr>PowerPoint Presentation</vt:lpstr>
      <vt:lpstr>PowerPoint Presentation</vt:lpstr>
      <vt:lpstr>What can I help you with?       AUL Testing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James Devine</cp:lastModifiedBy>
  <cp:revision>10</cp:revision>
  <dcterms:created xsi:type="dcterms:W3CDTF">2020-02-03T13:11:28Z</dcterms:created>
  <dcterms:modified xsi:type="dcterms:W3CDTF">2022-03-28T16:27:59Z</dcterms:modified>
</cp:coreProperties>
</file>