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58" r:id="rId2"/>
    <p:sldMasterId id="2147483665" r:id="rId3"/>
  </p:sldMasterIdLst>
  <p:notesMasterIdLst>
    <p:notesMasterId r:id="rId24"/>
  </p:notesMasterIdLst>
  <p:sldIdLst>
    <p:sldId id="325" r:id="rId4"/>
    <p:sldId id="343" r:id="rId5"/>
    <p:sldId id="303" r:id="rId6"/>
    <p:sldId id="306" r:id="rId7"/>
    <p:sldId id="346" r:id="rId8"/>
    <p:sldId id="347" r:id="rId9"/>
    <p:sldId id="348" r:id="rId10"/>
    <p:sldId id="334" r:id="rId11"/>
    <p:sldId id="332" r:id="rId12"/>
    <p:sldId id="330" r:id="rId13"/>
    <p:sldId id="339" r:id="rId14"/>
    <p:sldId id="304" r:id="rId15"/>
    <p:sldId id="345" r:id="rId16"/>
    <p:sldId id="307" r:id="rId17"/>
    <p:sldId id="313" r:id="rId18"/>
    <p:sldId id="314" r:id="rId19"/>
    <p:sldId id="326" r:id="rId20"/>
    <p:sldId id="301" r:id="rId21"/>
    <p:sldId id="295" r:id="rId22"/>
    <p:sldId id="31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 Henriques" initials="AH" lastIdx="1" clrIdx="0">
    <p:extLst>
      <p:ext uri="{19B8F6BF-5375-455C-9EA6-DF929625EA0E}">
        <p15:presenceInfo xmlns:p15="http://schemas.microsoft.com/office/powerpoint/2012/main" userId="S-1-5-21-1526224874-1540688658-1361462980-10984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B3838"/>
    <a:srgbClr val="7F7F7F"/>
    <a:srgbClr val="FF9900"/>
    <a:srgbClr val="FFCC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3" autoAdjust="0"/>
    <p:restoredTop sz="92206" autoAdjust="0"/>
  </p:normalViewPr>
  <p:slideViewPr>
    <p:cSldViewPr snapToGrid="0">
      <p:cViewPr varScale="1">
        <p:scale>
          <a:sx n="73" d="100"/>
          <a:sy n="73" d="100"/>
        </p:scale>
        <p:origin x="42" y="225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30/03/2022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849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183 total euroclasses</a:t>
            </a:r>
          </a:p>
          <a:p>
            <a:r>
              <a:rPr lang="en-US" dirty="0"/>
              <a:t>Zero Halogen means HCI (hydrogen</a:t>
            </a:r>
            <a:r>
              <a:rPr lang="en-US" baseline="0" dirty="0"/>
              <a:t> chloride) &lt; 0.5 % of combustion gases -&gt; HCL when mixed with water forms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Hydrochloric acid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swells the throat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4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186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183 total euroclasses</a:t>
            </a:r>
          </a:p>
          <a:p>
            <a:r>
              <a:rPr lang="en-US" dirty="0"/>
              <a:t>Zero Halogen means HCI (hydrogen</a:t>
            </a:r>
            <a:r>
              <a:rPr lang="en-US" baseline="0" dirty="0"/>
              <a:t> chloride) &lt; 0.5 % of combustion gases -&gt; HCL when mixed with water forms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Hydrochloric acid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swells the throat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98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926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93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747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Motivation:</a:t>
            </a:r>
            <a:r>
              <a:rPr lang="en-US" baseline="0" dirty="0"/>
              <a:t> </a:t>
            </a:r>
            <a:r>
              <a:rPr lang="en-GB" sz="1200" dirty="0"/>
              <a:t>Retention of functional capabilities </a:t>
            </a:r>
            <a:r>
              <a:rPr lang="en-US" sz="1200" dirty="0"/>
              <a:t>of the cable subject to radiation doses / avoid unjustified de-cabling campaigns</a:t>
            </a:r>
            <a:r>
              <a:rPr lang="en-US" sz="1200" baseline="0" dirty="0"/>
              <a:t> </a:t>
            </a:r>
            <a:endParaRPr lang="en-GB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DED - dose to equivalent damage</a:t>
            </a:r>
          </a:p>
          <a:p>
            <a:r>
              <a:rPr lang="en-US" dirty="0"/>
              <a:t>Measured at</a:t>
            </a:r>
            <a:r>
              <a:rPr lang="en-US" baseline="0" dirty="0"/>
              <a:t> an elongation endpoint criteria at 50% </a:t>
            </a:r>
          </a:p>
          <a:p>
            <a:r>
              <a:rPr lang="en-US" baseline="0" dirty="0"/>
              <a:t>DED 0.50</a:t>
            </a:r>
          </a:p>
          <a:p>
            <a:endParaRPr lang="en-US" baseline="0" dirty="0"/>
          </a:p>
          <a:p>
            <a:r>
              <a:rPr lang="en-US" baseline="0" dirty="0"/>
              <a:t>Sample tests Draka cables: SVA3 and SVA3</a:t>
            </a:r>
            <a:r>
              <a:rPr lang="en-US" u="sng" baseline="0" dirty="0"/>
              <a:t>R</a:t>
            </a:r>
            <a:endParaRPr lang="en-GB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48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518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AFAC84-B53D-4C74-88DB-C6F7F1D6CFF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925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629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30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E88C4-F976-4CD8-9946-82982AA0F73D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442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1C5F-E698-427E-8B9A-7DBE814FCC8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60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39D8-95CD-4841-AD5A-CD94AC591673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672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FC01-47BC-4696-9A91-CEB4BD70DC13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847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E1-2E13-40F6-878C-8487E5907531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7263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D11E-5ED4-4444-87C1-AE67E8DA0BF4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433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C51-90AE-440A-B8FE-5F716C13F6DA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7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1CFE-9ACE-4E44-82E3-B1B89C2A523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C0E2-1450-4F3D-9605-834D364C4612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627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7C264-4116-4245-BB41-04107F64EEB3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048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1361-BC9E-44A3-84B7-CB8FBB9F094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5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20CA-99B4-40C1-960F-38AEB4C4FDE9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CDB1-18A4-401D-B789-46E20008F13E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EB78-D94E-4B67-96F2-90024265C502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35C5-6442-415C-8561-D7D2FB7B6D61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CA389-B3F5-48D7-9038-1CEA816EAF2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C97B-8CE7-4F63-9361-662C31EE81D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CF7C-D016-448E-A022-DFCC35C1889D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AA93AE5-3E9E-4323-AC6A-884838463B2A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975" y="6262302"/>
            <a:ext cx="3420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C2FD7FF4-959E-4DA4-92F9-0E9425B04909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975" y="6262302"/>
            <a:ext cx="3420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5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safety-rul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ui/file/2669629/LAST_RELEASED/SG-FS-2-1-1_EN.pdf" TargetMode="External"/><Relationship Id="rId4" Type="http://schemas.openxmlformats.org/officeDocument/2006/relationships/hyperlink" Target="https://edms.cern.ch/ui/file/2669584/LAST_RELEASED/SSI-FS-2-1_EN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video" Target="https://www.youtube.com/embed/G1EHj-RTpKM?start=12" TargetMode="Externa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69629/LAST_RELEASED/SG-FS-2-1-1_EN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AEA92-D53B-5241-A564-E88C7A99C7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Cable Rule “SSI-FS-2-1”</a:t>
            </a:r>
            <a:br>
              <a:rPr lang="en-US" dirty="0"/>
            </a:br>
            <a:r>
              <a:rPr lang="en-US" dirty="0"/>
              <a:t>Replacing IS 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DB1F40-E422-F544-924F-BD9459E48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667606"/>
            <a:ext cx="5820355" cy="997889"/>
          </a:xfrm>
        </p:spPr>
        <p:txBody>
          <a:bodyPr/>
          <a:lstStyle/>
          <a:p>
            <a:r>
              <a:rPr lang="en-US" dirty="0"/>
              <a:t>A. Henriques – HSE/OHS</a:t>
            </a:r>
          </a:p>
          <a:p>
            <a:pPr>
              <a:spcBef>
                <a:spcPts val="1800"/>
              </a:spcBef>
            </a:pPr>
            <a:r>
              <a:rPr lang="en-US" i="1" dirty="0"/>
              <a:t>31 March 2022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79894" y="4414838"/>
            <a:ext cx="10515600" cy="1655762"/>
          </a:xfr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EXSO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193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51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3811"/>
            <a:ext cx="11231880" cy="3115764"/>
          </a:xfrm>
        </p:spPr>
        <p:txBody>
          <a:bodyPr>
            <a:noAutofit/>
          </a:bodyPr>
          <a:lstStyle/>
          <a:p>
            <a:pPr fontAlgn="base"/>
            <a:r>
              <a:rPr lang="en-US" sz="1800" dirty="0"/>
              <a:t>Improves safety and quality of cables</a:t>
            </a:r>
          </a:p>
          <a:p>
            <a:pPr fontAlgn="base"/>
            <a:r>
              <a:rPr lang="en-GB" sz="1800" dirty="0"/>
              <a:t>Facilitates the purchasing of cables: industrial vs CERN-specific standard</a:t>
            </a:r>
            <a:endParaRPr lang="en-US" sz="1800" i="1" dirty="0"/>
          </a:p>
          <a:p>
            <a:pPr fontAlgn="base"/>
            <a:r>
              <a:rPr lang="en-GB" sz="1800" dirty="0"/>
              <a:t>Procurement: impact mainly driven by the market (in force since 2017)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en-GB" sz="1600" dirty="0"/>
              <a:t>Extra costs or procurement delays will decrease over time as market adapts</a:t>
            </a:r>
          </a:p>
          <a:p>
            <a:pPr fontAlgn="base"/>
            <a:r>
              <a:rPr lang="en-GB" sz="1800" dirty="0"/>
              <a:t>The “risk assessment approach” addresses the </a:t>
            </a:r>
            <a:r>
              <a:rPr lang="en-GB" sz="1800" b="1" dirty="0"/>
              <a:t>flexibility</a:t>
            </a:r>
            <a:r>
              <a:rPr lang="en-GB" sz="1800" dirty="0"/>
              <a:t> required for non-standards cables or coming from outside the EEA</a:t>
            </a:r>
            <a:endParaRPr lang="en-US" sz="1800" dirty="0"/>
          </a:p>
          <a:p>
            <a:pPr fontAlgn="base"/>
            <a:r>
              <a:rPr lang="en-US" sz="1800" dirty="0"/>
              <a:t>Radiation resistant requirements improved based on lessons learnt and findings from projects looking at cable aging and deterioration under radiation environments.</a:t>
            </a:r>
          </a:p>
          <a:p>
            <a:pPr fontAlgn="base"/>
            <a:r>
              <a:rPr lang="en-US" sz="1800" dirty="0"/>
              <a:t>Rule comes with a Safety Guideline with additional (technical) information to ease implementation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12EA-BCFE-46A6-A1EC-63C362277704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118027-AAA9-4E92-B175-5288EE724AB4}"/>
              </a:ext>
            </a:extLst>
          </p:cNvPr>
          <p:cNvSpPr txBox="1"/>
          <p:nvPr/>
        </p:nvSpPr>
        <p:spPr>
          <a:xfrm>
            <a:off x="3552116" y="4219575"/>
            <a:ext cx="54013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https://hse.cern/content/safety-rules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6A8C2-DA34-4AB7-A737-F3D1A1A64101}"/>
              </a:ext>
            </a:extLst>
          </p:cNvPr>
          <p:cNvSpPr txBox="1"/>
          <p:nvPr/>
        </p:nvSpPr>
        <p:spPr>
          <a:xfrm>
            <a:off x="1137351" y="5359337"/>
            <a:ext cx="4134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4"/>
              </a:rPr>
              <a:t>https://edms.cern.ch/ui/file/2669584/LAST_RELEASED/SSI-FS-2-1_EN.pdf</a:t>
            </a:r>
            <a:r>
              <a:rPr lang="en-US" sz="1800" dirty="0"/>
              <a:t>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323646-B1C3-4B79-A6F8-954E4E43BD7B}"/>
              </a:ext>
            </a:extLst>
          </p:cNvPr>
          <p:cNvSpPr txBox="1"/>
          <p:nvPr/>
        </p:nvSpPr>
        <p:spPr>
          <a:xfrm>
            <a:off x="6920093" y="5359336"/>
            <a:ext cx="4208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https://edms.cern.ch/ui/file/2669629/LAST_RELEASED/SG-FS-2-1-1_EN.pdf</a:t>
            </a:r>
            <a:r>
              <a:rPr lang="en-GB" dirty="0"/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F80E99-57D7-4CAE-85D3-BF9B90A4BC4A}"/>
              </a:ext>
            </a:extLst>
          </p:cNvPr>
          <p:cNvSpPr/>
          <p:nvPr/>
        </p:nvSpPr>
        <p:spPr>
          <a:xfrm>
            <a:off x="1356842" y="4871870"/>
            <a:ext cx="3548534" cy="46166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Rule: SSI-FS-2-1</a:t>
            </a:r>
            <a:endParaRPr lang="en-US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CB0DED-DE8C-4386-B28E-4F449BDF0F95}"/>
              </a:ext>
            </a:extLst>
          </p:cNvPr>
          <p:cNvSpPr/>
          <p:nvPr/>
        </p:nvSpPr>
        <p:spPr>
          <a:xfrm>
            <a:off x="7179232" y="4871869"/>
            <a:ext cx="3548534" cy="46166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Guideline: SG-FS-2-1-1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736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709400" y="6278563"/>
            <a:ext cx="482600" cy="331787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549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9505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New EU regulation on fire </a:t>
            </a:r>
            <a:r>
              <a:rPr lang="en-GB" sz="4800" dirty="0"/>
              <a:t>reaction of cables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403" y="1453770"/>
            <a:ext cx="11472768" cy="98591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700" dirty="0"/>
              <a:t>Construction Products Regulation (CPR), compulsory for cables in the EEA open market from June 2017</a:t>
            </a:r>
            <a:endParaRPr lang="en-GB" sz="1700" b="1" dirty="0">
              <a:solidFill>
                <a:srgbClr val="FF9900"/>
              </a:solidFill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IS23 vs CPR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6236-AFB8-42A4-BAEA-BCD4D793EAE6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327851" y="2326639"/>
          <a:ext cx="8445499" cy="2383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4749">
                  <a:extLst>
                    <a:ext uri="{9D8B030D-6E8A-4147-A177-3AD203B41FA5}">
                      <a16:colId xmlns:a16="http://schemas.microsoft.com/office/drawing/2014/main" val="1479851203"/>
                    </a:ext>
                  </a:extLst>
                </a:gridCol>
                <a:gridCol w="2482850">
                  <a:extLst>
                    <a:ext uri="{9D8B030D-6E8A-4147-A177-3AD203B41FA5}">
                      <a16:colId xmlns:a16="http://schemas.microsoft.com/office/drawing/2014/main" val="1214921533"/>
                    </a:ext>
                  </a:extLst>
                </a:gridCol>
                <a:gridCol w="3517900">
                  <a:extLst>
                    <a:ext uri="{9D8B030D-6E8A-4147-A177-3AD203B41FA5}">
                      <a16:colId xmlns:a16="http://schemas.microsoft.com/office/drawing/2014/main" val="1072031572"/>
                    </a:ext>
                  </a:extLst>
                </a:gridCol>
              </a:tblGrid>
              <a:tr h="3822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Test</a:t>
                      </a:r>
                      <a:r>
                        <a:rPr lang="en-US" sz="1600" b="1" baseline="0" dirty="0"/>
                        <a:t>s</a:t>
                      </a:r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IS23</a:t>
                      </a:r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658813"/>
                      <a:r>
                        <a:rPr lang="en-US" sz="1600" b="1" dirty="0"/>
                        <a:t>CPR</a:t>
                      </a:r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928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Fire Reaction/ Propagation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IEC 60332 (EN 60332)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 60332 + </a:t>
                      </a:r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EN 50339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044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Smoke 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IEC 61034 (EN 61034)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 61034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366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Droplets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EN 50399</a:t>
                      </a:r>
                      <a:endParaRPr lang="en-GB" sz="14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905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Smoke</a:t>
                      </a:r>
                      <a:r>
                        <a:rPr lang="en-US" sz="1400" baseline="0" dirty="0"/>
                        <a:t> acidity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IEC 60754 (EN 60754)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EN 60754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559740"/>
                  </a:ext>
                </a:extLst>
              </a:tr>
              <a:tr h="449521">
                <a:tc>
                  <a:txBody>
                    <a:bodyPr/>
                    <a:lstStyle/>
                    <a:p>
                      <a:r>
                        <a:rPr lang="en-US" sz="1400" dirty="0"/>
                        <a:t>Toxicity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IEC 60695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Not by default,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only ‘major Safety implications’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253999"/>
                  </a:ext>
                </a:extLst>
              </a:tr>
            </a:tbl>
          </a:graphicData>
        </a:graphic>
      </p:graphicFrame>
      <p:sp>
        <p:nvSpPr>
          <p:cNvPr id="53" name="Rectangle 52"/>
          <p:cNvSpPr/>
          <p:nvPr/>
        </p:nvSpPr>
        <p:spPr>
          <a:xfrm>
            <a:off x="2167468" y="4730877"/>
            <a:ext cx="4402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CPR = IS23 + </a:t>
            </a:r>
            <a:r>
              <a:rPr lang="en-US" b="1" u="sng" dirty="0">
                <a:solidFill>
                  <a:schemeClr val="accent5"/>
                </a:solidFill>
              </a:rPr>
              <a:t>EN 50399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dirty="0"/>
              <a:t>tests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48749" y="5079354"/>
            <a:ext cx="4975858" cy="9233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en-US" dirty="0"/>
              <a:t>EC Decision </a:t>
            </a:r>
            <a:r>
              <a:rPr lang="en-GB" dirty="0"/>
              <a:t>2006/751/EC:</a:t>
            </a:r>
          </a:p>
          <a:p>
            <a:pPr marL="285750" indent="-285750" fontAlgn="base">
              <a:buFontTx/>
              <a:buChar char="-"/>
            </a:pPr>
            <a:r>
              <a:rPr lang="en-GB" dirty="0"/>
              <a:t>EN 50399 provides additional requirements linked to </a:t>
            </a:r>
            <a:r>
              <a:rPr lang="en-GB" b="1" dirty="0">
                <a:solidFill>
                  <a:schemeClr val="accent5"/>
                </a:solidFill>
              </a:rPr>
              <a:t>fire reaction </a:t>
            </a:r>
            <a:r>
              <a:rPr lang="en-GB" dirty="0"/>
              <a:t>and</a:t>
            </a:r>
            <a:r>
              <a:rPr lang="en-GB" b="1" dirty="0">
                <a:solidFill>
                  <a:schemeClr val="accent5"/>
                </a:solidFill>
              </a:rPr>
              <a:t> droplets</a:t>
            </a:r>
          </a:p>
        </p:txBody>
      </p:sp>
      <p:sp>
        <p:nvSpPr>
          <p:cNvPr id="12" name="Bent Arrow 11"/>
          <p:cNvSpPr/>
          <p:nvPr/>
        </p:nvSpPr>
        <p:spPr>
          <a:xfrm rot="10800000" flipH="1">
            <a:off x="1308573" y="4812455"/>
            <a:ext cx="700849" cy="575508"/>
          </a:xfrm>
          <a:prstGeom prst="bentArrow">
            <a:avLst>
              <a:gd name="adj1" fmla="val 23148"/>
              <a:gd name="adj2" fmla="val 25000"/>
              <a:gd name="adj3" fmla="val 25000"/>
              <a:gd name="adj4" fmla="val 33102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9671833" y="5280212"/>
            <a:ext cx="237244" cy="277788"/>
            <a:chOff x="9201393" y="5314751"/>
            <a:chExt cx="237244" cy="2777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9201393" y="5314751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≡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01393" y="5314751"/>
                  <a:ext cx="237244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2821" r="-102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/>
            <p:cNvCxnSpPr/>
            <p:nvPr/>
          </p:nvCxnSpPr>
          <p:spPr>
            <a:xfrm flipV="1">
              <a:off x="9267504" y="5354048"/>
              <a:ext cx="105021" cy="2384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7854527" y="4957046"/>
            <a:ext cx="16594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Only</a:t>
            </a:r>
          </a:p>
          <a:p>
            <a:pPr algn="ctr"/>
            <a:r>
              <a:rPr lang="en-US" b="1" dirty="0"/>
              <a:t>Low Smoke</a:t>
            </a:r>
          </a:p>
          <a:p>
            <a:pPr algn="ctr"/>
            <a:r>
              <a:rPr lang="en-US" b="1" dirty="0"/>
              <a:t>Zero Halogen</a:t>
            </a:r>
            <a:endParaRPr lang="en-GB" b="1" dirty="0"/>
          </a:p>
        </p:txBody>
      </p:sp>
      <p:sp>
        <p:nvSpPr>
          <p:cNvPr id="19" name="Rectangle 18"/>
          <p:cNvSpPr/>
          <p:nvPr/>
        </p:nvSpPr>
        <p:spPr>
          <a:xfrm>
            <a:off x="9975188" y="5046022"/>
            <a:ext cx="18646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EU Fire </a:t>
            </a:r>
          </a:p>
          <a:p>
            <a:pPr algn="ctr"/>
            <a:r>
              <a:rPr lang="en-US" b="1" dirty="0"/>
              <a:t>Safety Strategy</a:t>
            </a:r>
          </a:p>
          <a:p>
            <a:pPr algn="ctr"/>
            <a:r>
              <a:rPr lang="en-US" i="1" dirty="0"/>
              <a:t>(life safety)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8172450" y="2766632"/>
            <a:ext cx="139700" cy="13335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5-Point Star 17"/>
          <p:cNvSpPr/>
          <p:nvPr/>
        </p:nvSpPr>
        <p:spPr>
          <a:xfrm>
            <a:off x="7161108" y="3511251"/>
            <a:ext cx="139700" cy="13335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400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/>
          <a:lstStyle/>
          <a:p>
            <a:r>
              <a:rPr lang="en-US" dirty="0"/>
              <a:t>Proposal class C</a:t>
            </a:r>
            <a:r>
              <a:rPr lang="en-US" baseline="-25000" dirty="0"/>
              <a:t>ca</a:t>
            </a:r>
            <a:r>
              <a:rPr lang="en-US" dirty="0"/>
              <a:t>-</a:t>
            </a:r>
            <a:r>
              <a:rPr lang="en-US" i="1" dirty="0"/>
              <a:t>s2,d1,a2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B4D796-86E9-4738-ACF2-43FEB52939B1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30/03/2022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55979-00CC-4874-A80E-0959E76EB92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581" y="1086144"/>
            <a:ext cx="57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Technical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520465" y="2853517"/>
            <a:ext cx="10846846" cy="470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Image result for comparison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01" y="1212916"/>
            <a:ext cx="362250" cy="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183751" y="1218341"/>
            <a:ext cx="18517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Class C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over D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endParaRPr kumimoji="0" lang="en-GB" sz="1600" b="0" i="0" u="none" strike="noStrike" kern="1200" cap="none" spc="0" normalizeH="0" baseline="-2500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6953" y="1642485"/>
            <a:ext cx="5978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Factor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7x lower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maximum (peak) heat release rate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Factor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4x slower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fire growth rate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…</a:t>
            </a:r>
          </a:p>
        </p:txBody>
      </p:sp>
      <p:pic>
        <p:nvPicPr>
          <p:cNvPr id="31" name="Picture 2" descr="Image result for comparison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006" y="1193869"/>
            <a:ext cx="362250" cy="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472256" y="1199294"/>
            <a:ext cx="2076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Subclasses s2,d1,a2</a:t>
            </a:r>
            <a:endParaRPr kumimoji="0" lang="en-GB" sz="1600" b="0" i="0" u="none" strike="noStrike" kern="1200" cap="none" spc="0" normalizeH="0" baseline="-2500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71395" y="1575166"/>
            <a:ext cx="5135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minimum level where 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impact is measurable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944782" y="2240544"/>
            <a:ext cx="5152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e.g. s2 = smoke production between 0.25 and 1.5 m</a:t>
            </a:r>
            <a:r>
              <a:rPr kumimoji="0" lang="en-US" sz="1600" b="0" i="1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s3 = smoke production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greater than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1.5 m</a:t>
            </a:r>
            <a:r>
              <a:rPr kumimoji="0" lang="en-US" sz="1600" b="0" i="1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/s….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7935" y="4828561"/>
            <a:ext cx="57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Quality assurance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3840" y="5151837"/>
            <a:ext cx="7250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From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= Large gain in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cable quality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Stakeholder discussions: the re-establishment of a Quality Assurance process for the procured cables at CERN is needed</a:t>
            </a:r>
            <a:endParaRPr kumimoji="0" lang="en-GB" sz="1800" b="0" i="0" u="none" strike="noStrike" kern="1200" cap="none" spc="0" normalizeH="0" baseline="3000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10006" y="4921417"/>
            <a:ext cx="2595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: ‘Self-certification’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115623" y="5444791"/>
            <a:ext cx="3585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marR="0" lvl="0" indent="-5413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: Certification by notified body + samples tests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6965" y="3407765"/>
            <a:ext cx="28718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not allowed in underground areas by most EU countries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581" y="2876652"/>
            <a:ext cx="57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Regulatory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20671" y="3407765"/>
            <a:ext cx="6571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Minimum subclasses required in evacuation routes: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s2,d1,a2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994" y="3375427"/>
            <a:ext cx="726713" cy="38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272" y="3883648"/>
            <a:ext cx="549720" cy="54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4920671" y="3961494"/>
            <a:ext cx="690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Subclasses required in household, underground tunnels: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s1,d1,a1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506953" y="4667160"/>
            <a:ext cx="10846846" cy="470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ight Arrow 48"/>
          <p:cNvSpPr/>
          <p:nvPr/>
        </p:nvSpPr>
        <p:spPr>
          <a:xfrm rot="19819924">
            <a:off x="7625290" y="5122025"/>
            <a:ext cx="482256" cy="248636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Right Arrow 50"/>
          <p:cNvSpPr/>
          <p:nvPr/>
        </p:nvSpPr>
        <p:spPr>
          <a:xfrm rot="1642622" flipV="1">
            <a:off x="7625289" y="5503737"/>
            <a:ext cx="482256" cy="248636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5218" y="1199806"/>
            <a:ext cx="353392" cy="40492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96064" y="1157768"/>
            <a:ext cx="603863" cy="50222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74871" y="1202487"/>
            <a:ext cx="401542" cy="40902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41699" y="1229694"/>
            <a:ext cx="428156" cy="36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1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9" grpId="0"/>
      <p:bldP spid="30" grpId="0"/>
      <p:bldP spid="32" grpId="0"/>
      <p:bldP spid="33" grpId="0"/>
      <p:bldP spid="35" grpId="0"/>
      <p:bldP spid="37" grpId="0"/>
      <p:bldP spid="11" grpId="0"/>
      <p:bldP spid="39" grpId="0"/>
      <p:bldP spid="14" grpId="0"/>
      <p:bldP spid="40" grpId="0"/>
      <p:bldP spid="16" grpId="0"/>
      <p:bldP spid="44" grpId="0"/>
      <p:bldP spid="49" grpId="0" animBg="1"/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/>
          <a:lstStyle/>
          <a:p>
            <a:r>
              <a:rPr lang="en-US" dirty="0"/>
              <a:t>Technical data C</a:t>
            </a:r>
            <a:r>
              <a:rPr lang="en-US" baseline="-25000" dirty="0"/>
              <a:t>ca</a:t>
            </a:r>
            <a:r>
              <a:rPr lang="en-US" dirty="0"/>
              <a:t>-</a:t>
            </a:r>
            <a:r>
              <a:rPr lang="en-US" i="1" dirty="0"/>
              <a:t>s2,d1,a2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4401-B83F-4CD3-818B-3B1E8A7E091B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pic>
        <p:nvPicPr>
          <p:cNvPr id="3074" name="Picture 2" descr="Image result for comparison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28" y="1721905"/>
            <a:ext cx="362250" cy="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3506" y="1766611"/>
            <a:ext cx="15552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Class C</a:t>
            </a:r>
            <a:r>
              <a:rPr lang="en-US" sz="1600" baseline="-25000" dirty="0">
                <a:solidFill>
                  <a:schemeClr val="bg2">
                    <a:lumMod val="25000"/>
                  </a:schemeClr>
                </a:solidFill>
              </a:rPr>
              <a:t>ca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v D</a:t>
            </a:r>
            <a:r>
              <a:rPr lang="en-US" sz="1600" baseline="-25000" dirty="0">
                <a:solidFill>
                  <a:schemeClr val="bg2">
                    <a:lumMod val="25000"/>
                  </a:schemeClr>
                </a:solidFill>
              </a:rPr>
              <a:t>ca</a:t>
            </a:r>
            <a:endParaRPr lang="en-GB" sz="16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348" y="2256297"/>
            <a:ext cx="5133408" cy="18445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2216" y="2105165"/>
            <a:ext cx="5339544" cy="310471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0281452" y="2580162"/>
            <a:ext cx="850642" cy="1133574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10300254" y="4383541"/>
            <a:ext cx="850642" cy="790203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9545902" y="3771589"/>
            <a:ext cx="694059" cy="551746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" descr="Image result for comparison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221" y="1550152"/>
            <a:ext cx="362250" cy="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7168999" y="1594858"/>
            <a:ext cx="22493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Subclasses s2, d1,  a2</a:t>
            </a:r>
            <a:endParaRPr lang="en-GB" sz="16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185313" y="2595971"/>
            <a:ext cx="535809" cy="1101955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10378545" y="3771589"/>
            <a:ext cx="694059" cy="502383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11212778" y="4383541"/>
            <a:ext cx="487099" cy="765876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6758646" y="5471018"/>
            <a:ext cx="694059" cy="375854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7432182" y="5520445"/>
            <a:ext cx="3425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performance not measurable ( </a:t>
            </a:r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‘greater than…’)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sz="12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39410" y="2256296"/>
            <a:ext cx="989540" cy="1844543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07728" y="4455476"/>
            <a:ext cx="39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  <a:r>
              <a:rPr lang="en-US" b="1" baseline="-25000" dirty="0"/>
              <a:t>ca</a:t>
            </a:r>
            <a:r>
              <a:rPr lang="en-US" b="1" dirty="0"/>
              <a:t> not allowed in underground areas by most EU countries </a:t>
            </a:r>
          </a:p>
        </p:txBody>
      </p:sp>
    </p:spTree>
    <p:extLst>
      <p:ext uri="{BB962C8B-B14F-4D97-AF65-F5344CB8AC3E}">
        <p14:creationId xmlns:p14="http://schemas.microsoft.com/office/powerpoint/2010/main" val="2275324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/>
          <a:lstStyle/>
          <a:p>
            <a:r>
              <a:rPr lang="en-US" dirty="0"/>
              <a:t>Quality Assurance class C</a:t>
            </a:r>
            <a:r>
              <a:rPr lang="en-US" baseline="-25000" dirty="0"/>
              <a:t>ca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D796-86E9-4738-ACF2-43FEB52939B1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90840"/>
            <a:ext cx="8737896" cy="4295452"/>
          </a:xfrm>
          <a:prstGeom prst="rect">
            <a:avLst/>
          </a:prstGeom>
        </p:spPr>
      </p:pic>
      <p:sp>
        <p:nvSpPr>
          <p:cNvPr id="20" name="Flowchart: Alternate Process 19"/>
          <p:cNvSpPr/>
          <p:nvPr/>
        </p:nvSpPr>
        <p:spPr>
          <a:xfrm>
            <a:off x="7268162" y="1214908"/>
            <a:ext cx="625262" cy="4029445"/>
          </a:xfrm>
          <a:prstGeom prst="flowChartAlternateProcess">
            <a:avLst/>
          </a:prstGeom>
          <a:solidFill>
            <a:schemeClr val="accent3">
              <a:alpha val="2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7996432" y="1214909"/>
            <a:ext cx="556759" cy="4029443"/>
          </a:xfrm>
          <a:prstGeom prst="flowChartAlternateProcess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836579" y="104867"/>
            <a:ext cx="32912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30000" dirty="0"/>
              <a:t>[1] </a:t>
            </a:r>
            <a:r>
              <a:rPr lang="en-GB" sz="1200" dirty="0"/>
              <a:t>RIACWG Final Report – EDMS N. 1369134</a:t>
            </a:r>
          </a:p>
        </p:txBody>
      </p:sp>
      <p:pic>
        <p:nvPicPr>
          <p:cNvPr id="23" name="Picture 2" descr="Image result for comparison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588" y="5245157"/>
            <a:ext cx="362250" cy="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296946" y="5230813"/>
            <a:ext cx="119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C</a:t>
            </a:r>
            <a:r>
              <a:rPr lang="en-US" baseline="-25000" dirty="0">
                <a:solidFill>
                  <a:schemeClr val="bg2">
                    <a:lumMod val="25000"/>
                  </a:schemeClr>
                </a:solidFill>
              </a:rPr>
              <a:t>ca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v D</a:t>
            </a:r>
            <a:r>
              <a:rPr lang="en-US" baseline="-25000" dirty="0">
                <a:solidFill>
                  <a:schemeClr val="bg2">
                    <a:lumMod val="25000"/>
                  </a:schemeClr>
                </a:solidFill>
              </a:rPr>
              <a:t>ca</a:t>
            </a:r>
            <a:endParaRPr lang="en-GB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710453" y="4612341"/>
            <a:ext cx="255494" cy="322730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11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EU members sub-classes: </a:t>
            </a:r>
            <a:r>
              <a:rPr lang="en-US" i="1" dirty="0"/>
              <a:t>s2,d1,a2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1C2E-B67C-481A-944E-D9C88D9D4D3A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16</a:t>
            </a:fld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422" y="1600350"/>
            <a:ext cx="726713" cy="38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738588" y="1624219"/>
            <a:ext cx="5319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Classes allowed in evacuation routes: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57698" y="1604326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u="sng" dirty="0"/>
              <a:t>s2,d1,a2</a:t>
            </a:r>
            <a:endParaRPr lang="en-GB" u="sng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364" y="2337876"/>
            <a:ext cx="643468" cy="64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2750311" y="2391784"/>
            <a:ext cx="531920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Classes allowed by type of infrastructure: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/>
              <a:t>Household:         </a:t>
            </a:r>
            <a:r>
              <a:rPr lang="en-US" i="1" u="sng" dirty="0"/>
              <a:t>s1,d1,a1</a:t>
            </a:r>
            <a:r>
              <a:rPr lang="en-US" i="1" dirty="0"/>
              <a:t> (C</a:t>
            </a:r>
            <a:r>
              <a:rPr lang="en-US" i="1" baseline="-25000" dirty="0"/>
              <a:t>ca</a:t>
            </a:r>
            <a:r>
              <a:rPr lang="en-US" i="1" dirty="0"/>
              <a:t>)</a:t>
            </a:r>
            <a:endParaRPr lang="en-GB" u="sng" dirty="0"/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/>
              <a:t>Road tunnels:     </a:t>
            </a:r>
            <a:r>
              <a:rPr lang="en-US" i="1" u="sng" dirty="0"/>
              <a:t>s1,d1,a1</a:t>
            </a:r>
            <a:r>
              <a:rPr lang="en-US" i="1" dirty="0"/>
              <a:t> (C</a:t>
            </a:r>
            <a:r>
              <a:rPr lang="en-US" i="1" baseline="-25000" dirty="0"/>
              <a:t>ca</a:t>
            </a:r>
            <a:r>
              <a:rPr lang="en-US" i="1" dirty="0"/>
              <a:t>)</a:t>
            </a:r>
            <a:endParaRPr lang="en-US" dirty="0"/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/>
              <a:t>Railway tunnels: </a:t>
            </a:r>
            <a:r>
              <a:rPr lang="en-US" i="1" u="sng" dirty="0"/>
              <a:t>s1a,d1,a1</a:t>
            </a:r>
            <a:r>
              <a:rPr lang="en-US" i="1" dirty="0"/>
              <a:t> (B2</a:t>
            </a:r>
            <a:r>
              <a:rPr lang="en-US" i="1" baseline="-25000" dirty="0"/>
              <a:t>ca</a:t>
            </a:r>
            <a:r>
              <a:rPr lang="en-US" i="1" dirty="0"/>
              <a:t>)</a:t>
            </a:r>
            <a:r>
              <a:rPr lang="en-US" dirty="0"/>
              <a:t> 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51311" y="5981096"/>
            <a:ext cx="8025107" cy="6463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Lower performance than e.g. FR/GE is acceptable due to the occupancy rate in CERN installations w.r.t. road/railway tunnels, apartment blocks, etc.</a:t>
            </a:r>
          </a:p>
        </p:txBody>
      </p:sp>
      <p:pic>
        <p:nvPicPr>
          <p:cNvPr id="2052" name="Picture 4" descr="Image result for germany flag map png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395" y="4046432"/>
            <a:ext cx="638740" cy="63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779306" y="4112151"/>
            <a:ext cx="531920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Classes allowed by type of infrastructure: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/>
              <a:t>Evacuation routes:  </a:t>
            </a:r>
            <a:r>
              <a:rPr lang="en-US" i="1" u="sng" dirty="0"/>
              <a:t>s1,d1,a1</a:t>
            </a:r>
            <a:r>
              <a:rPr lang="en-US" i="1" dirty="0"/>
              <a:t> 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/>
              <a:t>Underground:          </a:t>
            </a:r>
            <a:r>
              <a:rPr lang="en-US" i="1" u="sng" dirty="0"/>
              <a:t>s1,d2,a1</a:t>
            </a:r>
            <a:endParaRPr lang="en-GB" u="sng" dirty="0"/>
          </a:p>
          <a:p>
            <a:pPr lvl="1" indent="260350"/>
            <a:r>
              <a:rPr lang="en-US" dirty="0"/>
              <a:t>(non egress)</a:t>
            </a:r>
            <a:endParaRPr lang="en-GB" u="sng" dirty="0"/>
          </a:p>
        </p:txBody>
      </p:sp>
      <p:sp>
        <p:nvSpPr>
          <p:cNvPr id="24" name="Rectangle 23"/>
          <p:cNvSpPr/>
          <p:nvPr/>
        </p:nvSpPr>
        <p:spPr>
          <a:xfrm>
            <a:off x="6937869" y="1570919"/>
            <a:ext cx="1122381" cy="446501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5813" y="945767"/>
            <a:ext cx="739907" cy="61536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2545" y="969234"/>
            <a:ext cx="492005" cy="50117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56867" y="977122"/>
            <a:ext cx="524615" cy="4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28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AEBE-5F12-4CE5-81AA-A03A1208C88E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 dirty="0"/>
          </a:p>
        </p:txBody>
      </p:sp>
      <p:pic>
        <p:nvPicPr>
          <p:cNvPr id="7" name="G1EHj-RTpKM"/>
          <p:cNvPicPr>
            <a:picLocks noRot="1" noChangeAspect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975" y="1779758"/>
            <a:ext cx="6717961" cy="377429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91307" y="295917"/>
            <a:ext cx="10515600" cy="1325563"/>
          </a:xfrm>
        </p:spPr>
        <p:txBody>
          <a:bodyPr/>
          <a:lstStyle/>
          <a:p>
            <a:r>
              <a:rPr lang="en-US" dirty="0"/>
              <a:t>Fire reaction tests Cca vs Dca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43919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A3BD-1275-4250-B6E5-38F7C9979BF4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323" y="1577541"/>
            <a:ext cx="5852877" cy="391629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614273" y="4324995"/>
            <a:ext cx="873457" cy="199092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5614273" y="4960975"/>
            <a:ext cx="873457" cy="199092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739468" y="4614246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/>
              <a:t>s2,d1,a2</a:t>
            </a:r>
            <a:endParaRPr lang="en-GB" b="1" u="sng" dirty="0"/>
          </a:p>
        </p:txBody>
      </p:sp>
      <p:sp>
        <p:nvSpPr>
          <p:cNvPr id="28" name="Rectangle 27"/>
          <p:cNvSpPr/>
          <p:nvPr/>
        </p:nvSpPr>
        <p:spPr>
          <a:xfrm>
            <a:off x="6676065" y="5081947"/>
            <a:ext cx="1415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Minimum allowed for egress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487730" y="4492994"/>
            <a:ext cx="264828" cy="273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487730" y="4953652"/>
            <a:ext cx="264828" cy="106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CRP class in Switzerland (egress)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3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017588"/>
            <a:ext cx="6425406" cy="4786097"/>
          </a:xfrm>
          <a:prstGeom prst="rect">
            <a:avLst/>
          </a:prstGeom>
        </p:spPr>
      </p:pic>
      <p:sp>
        <p:nvSpPr>
          <p:cNvPr id="3" name="Title 11"/>
          <p:cNvSpPr txBox="1">
            <a:spLocks/>
          </p:cNvSpPr>
          <p:nvPr/>
        </p:nvSpPr>
        <p:spPr>
          <a:xfrm>
            <a:off x="825500" y="-3079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CRP class in France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73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rule on cables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825625"/>
            <a:ext cx="10586161" cy="4185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Objectives: </a:t>
            </a:r>
          </a:p>
          <a:p>
            <a:r>
              <a:rPr lang="en-US" sz="2400" dirty="0"/>
              <a:t>Replace (outdated) CERN specific standard where possible by state-of-the-art classification in EU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 Construction Products Regulation (CPR)</a:t>
            </a:r>
          </a:p>
          <a:p>
            <a:r>
              <a:rPr lang="en-US" sz="2400" dirty="0"/>
              <a:t>Improve </a:t>
            </a:r>
            <a:r>
              <a:rPr lang="en-US" sz="2400" b="1" dirty="0"/>
              <a:t>safety</a:t>
            </a:r>
            <a:r>
              <a:rPr lang="en-US" sz="2400" dirty="0"/>
              <a:t> and </a:t>
            </a:r>
            <a:r>
              <a:rPr lang="en-US" sz="2400" b="1" dirty="0"/>
              <a:t>quality</a:t>
            </a:r>
            <a:r>
              <a:rPr lang="en-US" sz="2400" dirty="0"/>
              <a:t> of cables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CPR class </a:t>
            </a:r>
            <a:r>
              <a:rPr lang="en-US" sz="2400" b="1" dirty="0" err="1"/>
              <a:t>C</a:t>
            </a:r>
            <a:r>
              <a:rPr lang="en-US" sz="2400" b="1" baseline="-25000" dirty="0" err="1"/>
              <a:t>ca</a:t>
            </a:r>
            <a:r>
              <a:rPr lang="en-US" sz="2400" dirty="0"/>
              <a:t> (mandatory  class for underground in F/CH, includes quality assurance)</a:t>
            </a:r>
          </a:p>
          <a:p>
            <a:r>
              <a:rPr lang="en-GB" sz="2400" dirty="0"/>
              <a:t>Facilitate the purchasing of cables </a:t>
            </a:r>
            <a:r>
              <a:rPr lang="en-GB" sz="2400" dirty="0">
                <a:sym typeface="Wingdings" panose="05000000000000000000" pitchFamily="2" charset="2"/>
              </a:rPr>
              <a:t></a:t>
            </a:r>
            <a:r>
              <a:rPr lang="en-GB" sz="2400" dirty="0"/>
              <a:t> </a:t>
            </a:r>
            <a:r>
              <a:rPr lang="en-US" sz="2400" dirty="0"/>
              <a:t>CPR: industry compatible standard</a:t>
            </a:r>
            <a:endParaRPr lang="en-GB" sz="2400" dirty="0"/>
          </a:p>
          <a:p>
            <a:r>
              <a:rPr lang="en-US" sz="2400" dirty="0"/>
              <a:t>Allow flexibility in the requirements </a:t>
            </a:r>
            <a:r>
              <a:rPr lang="en-GB" sz="2400" dirty="0"/>
              <a:t>for non-standards cables – e.g. </a:t>
            </a:r>
            <a:r>
              <a:rPr lang="en-GB" sz="2400" dirty="0" err="1"/>
              <a:t>microduct</a:t>
            </a:r>
            <a:r>
              <a:rPr lang="en-GB" sz="2400" dirty="0"/>
              <a:t> FO cables, signal cables, etc. or in-kind contributions </a:t>
            </a:r>
            <a:r>
              <a:rPr lang="en-GB" sz="2400" dirty="0">
                <a:sym typeface="Wingdings" panose="05000000000000000000" pitchFamily="2" charset="2"/>
              </a:rPr>
              <a:t></a:t>
            </a:r>
            <a:r>
              <a:rPr lang="en-GB" sz="2400" dirty="0"/>
              <a:t> </a:t>
            </a:r>
            <a:r>
              <a:rPr lang="en-US" sz="2400" dirty="0"/>
              <a:t>“</a:t>
            </a:r>
            <a:r>
              <a:rPr lang="en-GB" sz="2400" dirty="0"/>
              <a:t>Performance-based approach” / equivalent safety level</a:t>
            </a:r>
          </a:p>
          <a:p>
            <a:r>
              <a:rPr lang="en-US" sz="2400" dirty="0"/>
              <a:t>Improve radiation resistance requirements, based on lessons learnt </a:t>
            </a:r>
          </a:p>
          <a:p>
            <a:endParaRPr lang="en-GB" sz="2400" dirty="0"/>
          </a:p>
          <a:p>
            <a:endParaRPr lang="en-US" sz="2400" i="1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1CFE-9ACE-4E44-82E3-B1B89C2A523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50FD42-B37B-432C-B4E3-3BBE12305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872" y="247170"/>
            <a:ext cx="1189799" cy="91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54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08" y="-232752"/>
            <a:ext cx="10515600" cy="1325563"/>
          </a:xfrm>
        </p:spPr>
        <p:txBody>
          <a:bodyPr/>
          <a:lstStyle/>
          <a:p>
            <a:r>
              <a:rPr lang="en-US" dirty="0"/>
              <a:t>Radiation Resistance – Material table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AAF1-306B-4ECD-9342-9F51E2522481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89" y="720632"/>
            <a:ext cx="4532888" cy="61373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9108" y="2773652"/>
            <a:ext cx="55465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Classification of materials according to their radiation resistance </a:t>
            </a:r>
          </a:p>
          <a:p>
            <a:endParaRPr lang="en-GB" dirty="0"/>
          </a:p>
          <a:p>
            <a:r>
              <a:rPr lang="en-GB" dirty="0"/>
              <a:t>[Ref] Compilation of radiation damage test data, part 1 2nd edition.: Halogen-free cable-insulating materials; H. Schönbacher, M. Tavlet; </a:t>
            </a:r>
          </a:p>
          <a:p>
            <a:r>
              <a:rPr lang="en-GB" dirty="0"/>
              <a:t>CERN 89-12 Yellow Book</a:t>
            </a:r>
          </a:p>
        </p:txBody>
      </p:sp>
      <p:sp>
        <p:nvSpPr>
          <p:cNvPr id="3" name="Chevron 2"/>
          <p:cNvSpPr/>
          <p:nvPr/>
        </p:nvSpPr>
        <p:spPr>
          <a:xfrm>
            <a:off x="1384300" y="3487056"/>
            <a:ext cx="127000" cy="1651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2776" y="3415717"/>
            <a:ext cx="6447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7F7F7F"/>
                </a:solidFill>
              </a:rPr>
              <a:t>XLPE</a:t>
            </a:r>
          </a:p>
        </p:txBody>
      </p:sp>
      <p:sp>
        <p:nvSpPr>
          <p:cNvPr id="11" name="Chevron 10"/>
          <p:cNvSpPr/>
          <p:nvPr/>
        </p:nvSpPr>
        <p:spPr>
          <a:xfrm>
            <a:off x="1345258" y="1955557"/>
            <a:ext cx="127000" cy="1651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7862" y="1868830"/>
            <a:ext cx="554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7F7F7F"/>
                </a:solidFill>
              </a:rPr>
              <a:t>EPR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1969" y="1103081"/>
            <a:ext cx="1233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7F7F7F"/>
                </a:solidFill>
              </a:rPr>
              <a:t>Mentioned in cable spec*: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95260" y="5504645"/>
            <a:ext cx="54967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dirty="0"/>
              <a:t>Template for Technical Specifications - Supply of Cables – EDMS N. 1137965 </a:t>
            </a:r>
          </a:p>
          <a:p>
            <a:r>
              <a:rPr lang="en-GB" sz="1200" dirty="0"/>
              <a:t>RIACWG Final Report – EDMS N. 1369134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5078" y="5473142"/>
            <a:ext cx="270146" cy="37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7F7F7F"/>
                </a:solidFill>
              </a:rPr>
              <a:t>*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555631" y="3652156"/>
            <a:ext cx="12640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7F7F7F"/>
                </a:solidFill>
              </a:rPr>
              <a:t>Megolon®</a:t>
            </a:r>
            <a:endParaRPr lang="en-GB" sz="11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2342124" y="3610839"/>
            <a:ext cx="303796" cy="15388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267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9120" y="1593152"/>
            <a:ext cx="5694680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u="sng" dirty="0"/>
              <a:t>Scope</a:t>
            </a:r>
            <a:r>
              <a:rPr lang="en-GB" dirty="0"/>
              <a:t>:</a:t>
            </a:r>
          </a:p>
          <a:p>
            <a:r>
              <a:rPr lang="en-GB" sz="2000" dirty="0"/>
              <a:t>Future cables brought on the CERN site.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Requirements linked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fire performance (reaction, resistance, halogen content, toxicity,...)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Radiation resistance</a:t>
            </a:r>
          </a:p>
          <a:p>
            <a:r>
              <a:rPr lang="en-US" sz="2000" dirty="0"/>
              <a:t>…of </a:t>
            </a:r>
            <a:r>
              <a:rPr lang="en-US" sz="2000" b="1" dirty="0"/>
              <a:t>cables</a:t>
            </a:r>
            <a:r>
              <a:rPr lang="en-US" sz="2000" dirty="0"/>
              <a:t> at CERN</a:t>
            </a:r>
          </a:p>
          <a:p>
            <a:r>
              <a:rPr lang="en-GB" sz="2000" b="1" i="1" u="sng" dirty="0">
                <a:solidFill>
                  <a:schemeClr val="bg1">
                    <a:lumMod val="50000"/>
                  </a:schemeClr>
                </a:solidFill>
              </a:rPr>
              <a:t>added optical fibres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&amp; Scope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6886-34AE-45F8-8C2B-78FB0CBF046E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pic>
        <p:nvPicPr>
          <p:cNvPr id="16" name="Picture 4" descr="Image result for EN 60332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783" y="4578053"/>
            <a:ext cx="1775278" cy="130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679660" y="1593152"/>
            <a:ext cx="498600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u="sng" dirty="0"/>
              <a:t>Excluded</a:t>
            </a:r>
            <a:r>
              <a:rPr lang="en-GB" dirty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Cables in CE Marked equipment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Incl. </a:t>
            </a:r>
            <a:r>
              <a:rPr lang="en-US" i="1" dirty="0"/>
              <a:t>stand-alone</a:t>
            </a:r>
            <a:r>
              <a:rPr lang="en-US" dirty="0"/>
              <a:t> short connection cords </a:t>
            </a:r>
          </a:p>
        </p:txBody>
      </p:sp>
      <p:pic>
        <p:nvPicPr>
          <p:cNvPr id="19" name="Picture 2" descr="Image result for laptop power cab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00" y="4301149"/>
            <a:ext cx="1603010" cy="160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257" y="3024422"/>
            <a:ext cx="1952748" cy="260366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9353141" y="5665438"/>
            <a:ext cx="2032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Lifts (</a:t>
            </a:r>
            <a:r>
              <a:rPr lang="en-GB" sz="1400" b="1" i="1" dirty="0"/>
              <a:t>except LHC lifts</a:t>
            </a:r>
            <a:r>
              <a:rPr lang="en-GB" sz="1400" i="1" dirty="0"/>
              <a:t>)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7489533" y="5628087"/>
            <a:ext cx="157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Connection cords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4040754" y="3654723"/>
            <a:ext cx="3883036" cy="923330"/>
          </a:xfrm>
          <a:prstGeom prst="rect">
            <a:avLst/>
          </a:prstGeom>
          <a:solidFill>
            <a:schemeClr val="dk1">
              <a:alpha val="37000"/>
            </a:schemeClr>
          </a:solidFill>
          <a:ln w="28575">
            <a:solidFill>
              <a:schemeClr val="tx1"/>
            </a:solidFill>
          </a:ln>
          <a:effectLst>
            <a:glow rad="63500">
              <a:schemeClr val="accent2">
                <a:satMod val="175000"/>
                <a:alpha val="16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/>
              <a:t>Result of ~3 years of stakeholder discussions with organic units purchasing or specifying cables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4117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2" grpId="0"/>
      <p:bldP spid="2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/>
          <a:lstStyle/>
          <a:p>
            <a:r>
              <a:rPr lang="en-US" sz="4400" dirty="0"/>
              <a:t>Fire Reaction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6A3B-B69B-4829-9307-84F5D212B126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559361" y="1259462"/>
            <a:ext cx="4751746" cy="95288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dirty="0"/>
              <a:t>EU market: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Risk-based typology approach for cables classes (EU member state approach)</a:t>
            </a:r>
            <a:endParaRPr lang="en-GB" sz="1600" dirty="0"/>
          </a:p>
        </p:txBody>
      </p:sp>
      <p:pic>
        <p:nvPicPr>
          <p:cNvPr id="28" name="Picture 2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300" y="2406650"/>
            <a:ext cx="4647099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Notched Right Arrow 6"/>
          <p:cNvSpPr/>
          <p:nvPr/>
        </p:nvSpPr>
        <p:spPr>
          <a:xfrm>
            <a:off x="1406873" y="3158781"/>
            <a:ext cx="494599" cy="209550"/>
          </a:xfrm>
          <a:prstGeom prst="notch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Notched Right Arrow 28"/>
          <p:cNvSpPr/>
          <p:nvPr/>
        </p:nvSpPr>
        <p:spPr>
          <a:xfrm>
            <a:off x="1406873" y="3554130"/>
            <a:ext cx="494599" cy="209550"/>
          </a:xfrm>
          <a:prstGeom prst="notch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Notched Right Arrow 29"/>
          <p:cNvSpPr/>
          <p:nvPr/>
        </p:nvSpPr>
        <p:spPr>
          <a:xfrm>
            <a:off x="1406872" y="3932433"/>
            <a:ext cx="494599" cy="209550"/>
          </a:xfrm>
          <a:prstGeom prst="notch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11448" y="3109667"/>
            <a:ext cx="1279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Hostel/</a:t>
            </a:r>
            <a:r>
              <a:rPr lang="en-US" sz="1400" dirty="0" err="1"/>
              <a:t>creche</a:t>
            </a:r>
            <a:endParaRPr lang="en-GB" sz="1400" dirty="0"/>
          </a:p>
        </p:txBody>
      </p:sp>
      <p:sp>
        <p:nvSpPr>
          <p:cNvPr id="31" name="Rectangle 30"/>
          <p:cNvSpPr/>
          <p:nvPr/>
        </p:nvSpPr>
        <p:spPr>
          <a:xfrm>
            <a:off x="97822" y="3505017"/>
            <a:ext cx="1228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Underground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111448" y="3883319"/>
            <a:ext cx="1347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Tertiary bldgs.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97821" y="2649989"/>
            <a:ext cx="1228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/>
              <a:t>For example:</a:t>
            </a:r>
            <a:endParaRPr lang="en-GB" sz="1400" u="sng" dirty="0"/>
          </a:p>
        </p:txBody>
      </p:sp>
      <p:sp>
        <p:nvSpPr>
          <p:cNvPr id="36" name="Curved Up Arrow 35"/>
          <p:cNvSpPr/>
          <p:nvPr/>
        </p:nvSpPr>
        <p:spPr>
          <a:xfrm>
            <a:off x="5475838" y="4809561"/>
            <a:ext cx="2216930" cy="641350"/>
          </a:xfrm>
          <a:prstGeom prst="curvedUp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Notched Right Arrow 18"/>
          <p:cNvSpPr/>
          <p:nvPr/>
        </p:nvSpPr>
        <p:spPr>
          <a:xfrm>
            <a:off x="1406872" y="4261424"/>
            <a:ext cx="494599" cy="209550"/>
          </a:xfrm>
          <a:prstGeom prst="notch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11449" y="4193260"/>
            <a:ext cx="1214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Temporary installations</a:t>
            </a:r>
            <a:endParaRPr lang="en-GB" sz="1400" dirty="0"/>
          </a:p>
        </p:txBody>
      </p:sp>
      <p:sp>
        <p:nvSpPr>
          <p:cNvPr id="48" name="Rectangle 47"/>
          <p:cNvSpPr/>
          <p:nvPr/>
        </p:nvSpPr>
        <p:spPr>
          <a:xfrm>
            <a:off x="8244280" y="3516994"/>
            <a:ext cx="2313292" cy="46166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C</a:t>
            </a:r>
            <a:r>
              <a:rPr lang="en-US" sz="2400" b="1" baseline="-25000" dirty="0"/>
              <a:t>ca </a:t>
            </a:r>
            <a:r>
              <a:rPr lang="en-US" sz="2400" b="1" dirty="0"/>
              <a:t>- s2, d1, a2  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092" y="3068328"/>
            <a:ext cx="457200" cy="52387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985" y="4288421"/>
            <a:ext cx="962025" cy="80010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0289490" y="3058591"/>
            <a:ext cx="1871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>
                <a:solidFill>
                  <a:schemeClr val="bg1">
                    <a:lumMod val="50000"/>
                  </a:schemeClr>
                </a:solidFill>
              </a:rPr>
              <a:t>Acidity of smoke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(i.e. halogen presence)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10468966" y="3556229"/>
            <a:ext cx="514108" cy="118589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7626603" y="4893729"/>
            <a:ext cx="24059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>
                <a:solidFill>
                  <a:schemeClr val="bg1">
                    <a:lumMod val="50000"/>
                  </a:schemeClr>
                </a:solidFill>
              </a:rPr>
              <a:t>Smoke production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(i.e eyesight during evacuation)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745061" y="3942921"/>
            <a:ext cx="474387" cy="617988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0265837" y="4283126"/>
            <a:ext cx="17329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>
                <a:solidFill>
                  <a:schemeClr val="bg1">
                    <a:lumMod val="50000"/>
                  </a:schemeClr>
                </a:solidFill>
              </a:rPr>
              <a:t>Droplets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(i.e. fire propagation)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H="1" flipV="1">
            <a:off x="9827451" y="3921162"/>
            <a:ext cx="554948" cy="361964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29239" y="3511829"/>
            <a:ext cx="1553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>
                <a:solidFill>
                  <a:schemeClr val="bg1">
                    <a:lumMod val="50000"/>
                  </a:schemeClr>
                </a:solidFill>
              </a:rPr>
              <a:t>Fire reaction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(i.e. heat generated)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7852067" y="3767273"/>
            <a:ext cx="481012" cy="13184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29036" y="2529435"/>
            <a:ext cx="695325" cy="60007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5378" y="4676096"/>
            <a:ext cx="732071" cy="745712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6068655" y="1187835"/>
            <a:ext cx="3248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>
                <a:solidFill>
                  <a:schemeClr val="bg2">
                    <a:lumMod val="25000"/>
                  </a:schemeClr>
                </a:solidFill>
              </a:rPr>
              <a:t>Align with the EU approach (CPR )</a:t>
            </a:r>
            <a:r>
              <a:rPr lang="en-US" b="1" i="1" dirty="0">
                <a:solidFill>
                  <a:schemeClr val="bg2">
                    <a:lumMod val="25000"/>
                  </a:schemeClr>
                </a:solidFill>
              </a:rPr>
              <a:t> – in force for cables since 2017</a:t>
            </a:r>
            <a:endParaRPr lang="en-GB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1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  <p:bldP spid="7" grpId="0" animBg="1"/>
      <p:bldP spid="29" grpId="0" animBg="1"/>
      <p:bldP spid="30" grpId="0" animBg="1"/>
      <p:bldP spid="10" grpId="0"/>
      <p:bldP spid="31" grpId="0"/>
      <p:bldP spid="32" grpId="0"/>
      <p:bldP spid="33" grpId="0"/>
      <p:bldP spid="36" grpId="0" animBg="1"/>
      <p:bldP spid="19" grpId="0" animBg="1"/>
      <p:bldP spid="20" grpId="0"/>
      <p:bldP spid="48" grpId="0" animBg="1"/>
      <p:bldP spid="51" grpId="0"/>
      <p:bldP spid="53" grpId="0"/>
      <p:bldP spid="55" grpId="0"/>
      <p:bldP spid="57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ECD1F464-F096-46E5-800B-FAF08C04F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883"/>
            <a:ext cx="10515600" cy="1325563"/>
          </a:xfrm>
        </p:spPr>
        <p:txBody>
          <a:bodyPr/>
          <a:lstStyle/>
          <a:p>
            <a:r>
              <a:rPr lang="en-US" sz="4400" dirty="0"/>
              <a:t>Fire Reaction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064A2-2A98-46E3-BA06-EC2AB41C0428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59566" y="989237"/>
            <a:ext cx="840010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x-none" sz="20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</a:t>
            </a:r>
            <a:r>
              <a:rPr lang="en-US" altLang="x-none" sz="2400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x-none" sz="20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CPR class</a:t>
            </a:r>
            <a:endParaRPr lang="en-GB" sz="2000" b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9997" y="2110942"/>
            <a:ext cx="2313292" cy="46166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C</a:t>
            </a:r>
            <a:r>
              <a:rPr lang="en-US" sz="2400" b="1" baseline="-25000" dirty="0"/>
              <a:t>ca </a:t>
            </a:r>
            <a:r>
              <a:rPr lang="en-US" sz="2400" b="1" dirty="0"/>
              <a:t>- s2, d1, a2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02343" y="1724186"/>
            <a:ext cx="2521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‘High-risk’</a:t>
            </a:r>
            <a:r>
              <a:rPr lang="en-US" dirty="0"/>
              <a:t> </a:t>
            </a:r>
            <a:r>
              <a:rPr lang="en-GB" dirty="0"/>
              <a:t>installation: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19082" y="3202321"/>
            <a:ext cx="2313292" cy="46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D</a:t>
            </a:r>
            <a:r>
              <a:rPr lang="en-US" sz="2400" b="1" baseline="-25000" dirty="0"/>
              <a:t>ca </a:t>
            </a:r>
            <a:r>
              <a:rPr lang="en-US" sz="2400" b="1" dirty="0"/>
              <a:t>- s2, d1, a2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01428" y="2815565"/>
            <a:ext cx="2470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‘Low-risk’</a:t>
            </a:r>
            <a:r>
              <a:rPr lang="en-US" dirty="0"/>
              <a:t> </a:t>
            </a:r>
            <a:r>
              <a:rPr lang="en-GB" dirty="0"/>
              <a:t>installation: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966171" y="1568123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x-none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Safety Guideline SG-FS-2-1-1</a:t>
            </a:r>
            <a:endParaRPr lang="en-GB" i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44443" y="970365"/>
            <a:ext cx="7544" cy="4955369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74209" y="4954817"/>
            <a:ext cx="3403038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i="1" dirty="0"/>
              <a:t>Case-by-case optimization </a:t>
            </a:r>
          </a:p>
          <a:p>
            <a:pPr algn="ctr"/>
            <a:r>
              <a:rPr lang="en-US" i="1" dirty="0"/>
              <a:t>(e.g. technical incompatibility, certification other than CPR)</a:t>
            </a:r>
          </a:p>
        </p:txBody>
      </p:sp>
      <p:sp>
        <p:nvSpPr>
          <p:cNvPr id="3" name="Chevron 2"/>
          <p:cNvSpPr/>
          <p:nvPr/>
        </p:nvSpPr>
        <p:spPr>
          <a:xfrm>
            <a:off x="3595215" y="2464033"/>
            <a:ext cx="487712" cy="784352"/>
          </a:xfrm>
          <a:prstGeom prst="chevron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8661656" y="970403"/>
            <a:ext cx="7544" cy="4955369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C39501F-2B91-46A9-930B-2D9E67DF7A25}"/>
              </a:ext>
            </a:extLst>
          </p:cNvPr>
          <p:cNvSpPr/>
          <p:nvPr/>
        </p:nvSpPr>
        <p:spPr>
          <a:xfrm>
            <a:off x="801428" y="4495928"/>
            <a:ext cx="2330946" cy="4793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/>
              <a:t>Risk Assessment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B73C7D-0EBC-4AF6-BB46-26D1F7A8CD31}"/>
              </a:ext>
            </a:extLst>
          </p:cNvPr>
          <p:cNvSpPr txBox="1"/>
          <p:nvPr/>
        </p:nvSpPr>
        <p:spPr>
          <a:xfrm>
            <a:off x="1573386" y="3930734"/>
            <a:ext cx="714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/>
              <a:t>or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977A762-5181-49EB-9341-784600094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5627" y="2011151"/>
            <a:ext cx="3492976" cy="381278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3CD7A0D-9EB5-4E50-85A8-25B52491795B}"/>
              </a:ext>
            </a:extLst>
          </p:cNvPr>
          <p:cNvSpPr/>
          <p:nvPr/>
        </p:nvSpPr>
        <p:spPr>
          <a:xfrm>
            <a:off x="8808393" y="1031688"/>
            <a:ext cx="3222323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u="sng" dirty="0"/>
              <a:t>Common questions:</a:t>
            </a:r>
          </a:p>
          <a:p>
            <a:endParaRPr lang="en-US" sz="1600" i="1" dirty="0"/>
          </a:p>
          <a:p>
            <a:r>
              <a:rPr lang="en-US" sz="1600" dirty="0"/>
              <a:t>Final location of the cables is unknown. Which to choose ? </a:t>
            </a:r>
          </a:p>
          <a:p>
            <a:r>
              <a:rPr lang="en-US" sz="1600" i="1" dirty="0">
                <a:sym typeface="Wingdings" panose="05000000000000000000" pitchFamily="2" charset="2"/>
              </a:rPr>
              <a:t> </a:t>
            </a:r>
            <a:r>
              <a:rPr lang="en-US" sz="1600" b="1" i="1" dirty="0" err="1">
                <a:sym typeface="Wingdings" panose="05000000000000000000" pitchFamily="2" charset="2"/>
              </a:rPr>
              <a:t>C</a:t>
            </a:r>
            <a:r>
              <a:rPr lang="en-US" sz="1600" b="1" i="1" baseline="-25000" dirty="0" err="1">
                <a:sym typeface="Wingdings" panose="05000000000000000000" pitchFamily="2" charset="2"/>
              </a:rPr>
              <a:t>ca</a:t>
            </a:r>
            <a:r>
              <a:rPr lang="en-US" sz="1600" b="1" i="1" dirty="0">
                <a:sym typeface="Wingdings" panose="05000000000000000000" pitchFamily="2" charset="2"/>
              </a:rPr>
              <a:t> – s2, d1, a2</a:t>
            </a:r>
            <a:endParaRPr lang="en-US" sz="16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2D89CB2-B103-4FE9-AC33-51658C1709DE}"/>
              </a:ext>
            </a:extLst>
          </p:cNvPr>
          <p:cNvSpPr/>
          <p:nvPr/>
        </p:nvSpPr>
        <p:spPr>
          <a:xfrm>
            <a:off x="8808393" y="3560225"/>
            <a:ext cx="3387949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Trouble with finding suitable suppliers for in-house purchases ? </a:t>
            </a:r>
            <a:endParaRPr lang="en-US" sz="16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i="1" dirty="0"/>
              <a:t>Market is still reacting to the CPR. More and more suppliers are performing the necessary tests little-by-little.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i="1" dirty="0"/>
              <a:t>Technically incompatible – case-specific risk assessment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F75DDBC-5629-4B27-B78E-44E37E83BBED}"/>
              </a:ext>
            </a:extLst>
          </p:cNvPr>
          <p:cNvSpPr/>
          <p:nvPr/>
        </p:nvSpPr>
        <p:spPr>
          <a:xfrm>
            <a:off x="8808393" y="2449845"/>
            <a:ext cx="3387949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Why </a:t>
            </a:r>
            <a:r>
              <a:rPr lang="en-US" sz="1600" dirty="0" err="1"/>
              <a:t>C</a:t>
            </a:r>
            <a:r>
              <a:rPr lang="en-US" sz="1600" baseline="-25000" dirty="0" err="1"/>
              <a:t>ca</a:t>
            </a:r>
            <a:r>
              <a:rPr lang="en-US" sz="1600" dirty="0"/>
              <a:t> class for High-risk inst.?</a:t>
            </a:r>
            <a:endParaRPr lang="en-US" sz="16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i="1" dirty="0"/>
              <a:t>Regulatory level: in-line with Host States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i="1" dirty="0"/>
              <a:t>Technical level: see spare slide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FA80B05-8E26-4C1D-9E4C-24EC365209EC}"/>
              </a:ext>
            </a:extLst>
          </p:cNvPr>
          <p:cNvSpPr/>
          <p:nvPr/>
        </p:nvSpPr>
        <p:spPr>
          <a:xfrm>
            <a:off x="8782269" y="5655490"/>
            <a:ext cx="359479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What about for in-kind contributions?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8064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/>
      <p:bldP spid="18" grpId="0" animBg="1"/>
      <p:bldP spid="19" grpId="0"/>
      <p:bldP spid="22" grpId="0"/>
      <p:bldP spid="30" grpId="0"/>
      <p:bldP spid="3" grpId="0" animBg="1"/>
      <p:bldP spid="32" grpId="0" animBg="1"/>
      <p:bldP spid="33" grpId="0"/>
      <p:bldP spid="35" grpId="0"/>
      <p:bldP spid="37" grpId="0"/>
      <p:bldP spid="38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371B0-B197-4357-A300-6B6023B26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Fire Reaction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1B2C4-09F5-4F94-B34C-6A8FC6A14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1CFE-9ACE-4E44-82E3-B1B89C2A523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7E1E2-EDB5-426E-AE88-2F537065C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14B40-A281-4ABF-8ADF-92B557197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AEC7B5-788D-4761-8456-450AC43BDCF3}"/>
              </a:ext>
            </a:extLst>
          </p:cNvPr>
          <p:cNvSpPr/>
          <p:nvPr/>
        </p:nvSpPr>
        <p:spPr>
          <a:xfrm>
            <a:off x="306128" y="1479454"/>
            <a:ext cx="4732597" cy="4793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/>
              <a:t>Case-by-case Risk Assessment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0850FB-69BB-4217-94EB-114EBB4E3F54}"/>
              </a:ext>
            </a:extLst>
          </p:cNvPr>
          <p:cNvSpPr txBox="1"/>
          <p:nvPr/>
        </p:nvSpPr>
        <p:spPr>
          <a:xfrm>
            <a:off x="534832" y="2143314"/>
            <a:ext cx="4097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In-kind contributions from non EEA countries  </a:t>
            </a:r>
            <a:endParaRPr lang="en-US" b="1" u="sn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E591E1-13E2-4727-8AF8-997DCC15F6CF}"/>
              </a:ext>
            </a:extLst>
          </p:cNvPr>
          <p:cNvSpPr/>
          <p:nvPr/>
        </p:nvSpPr>
        <p:spPr>
          <a:xfrm>
            <a:off x="1298736" y="4473213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e.g. Large Experiments</a:t>
            </a:r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D1CE01-74AE-4BA8-949D-8400B5BD5228}"/>
              </a:ext>
            </a:extLst>
          </p:cNvPr>
          <p:cNvSpPr/>
          <p:nvPr/>
        </p:nvSpPr>
        <p:spPr>
          <a:xfrm>
            <a:off x="465174" y="4955162"/>
            <a:ext cx="4237057" cy="646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noAutofit/>
          </a:bodyPr>
          <a:lstStyle/>
          <a:p>
            <a:pPr algn="ctr"/>
            <a:r>
              <a:rPr lang="en-US" b="1" dirty="0"/>
              <a:t>Aim for </a:t>
            </a:r>
            <a:r>
              <a:rPr lang="en-US" b="1" i="1" dirty="0"/>
              <a:t>equivalent</a:t>
            </a:r>
            <a:r>
              <a:rPr lang="en-US" b="1" dirty="0"/>
              <a:t> performance level</a:t>
            </a:r>
          </a:p>
          <a:p>
            <a:pPr algn="ctr">
              <a:spcBef>
                <a:spcPts val="600"/>
              </a:spcBef>
            </a:pPr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(e.g. US test standards)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D8BD1F-C1B3-4E48-8A4A-F05375669F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700" y="2846567"/>
            <a:ext cx="1494007" cy="14940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6988551-F502-42E4-8523-279B5DAFB707}"/>
              </a:ext>
            </a:extLst>
          </p:cNvPr>
          <p:cNvSpPr/>
          <p:nvPr/>
        </p:nvSpPr>
        <p:spPr>
          <a:xfrm>
            <a:off x="6132406" y="620700"/>
            <a:ext cx="4127713" cy="5342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C9837D-D50F-4C2B-93BA-B6DA08358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554" y="526835"/>
            <a:ext cx="4092239" cy="5436812"/>
          </a:xfrm>
          <a:prstGeom prst="rect">
            <a:avLst/>
          </a:prstGeom>
        </p:spPr>
      </p:pic>
      <p:pic>
        <p:nvPicPr>
          <p:cNvPr id="16" name="Picture 4" descr="Flag of Europe.svg">
            <a:extLst>
              <a:ext uri="{FF2B5EF4-FFF2-40B4-BE49-F238E27FC236}">
                <a16:creationId xmlns:a16="http://schemas.microsoft.com/office/drawing/2014/main" id="{5EE2076A-8AA1-4DA6-A811-DBC9940F3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243" y="132119"/>
            <a:ext cx="565545" cy="37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Image result for usflag">
            <a:extLst>
              <a:ext uri="{FF2B5EF4-FFF2-40B4-BE49-F238E27FC236}">
                <a16:creationId xmlns:a16="http://schemas.microsoft.com/office/drawing/2014/main" id="{85890768-7C78-48EC-9C24-2AD7F4E49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963" y="178380"/>
            <a:ext cx="642643" cy="33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A41FCC5-6010-4717-A2B6-2117B372CF85}"/>
              </a:ext>
            </a:extLst>
          </p:cNvPr>
          <p:cNvSpPr/>
          <p:nvPr/>
        </p:nvSpPr>
        <p:spPr>
          <a:xfrm>
            <a:off x="7494862" y="66829"/>
            <a:ext cx="760698" cy="5896818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06DD88-9CAA-45D6-98F9-7DEA1A77F5C7}"/>
              </a:ext>
            </a:extLst>
          </p:cNvPr>
          <p:cNvSpPr/>
          <p:nvPr/>
        </p:nvSpPr>
        <p:spPr>
          <a:xfrm>
            <a:off x="8276262" y="66829"/>
            <a:ext cx="1949531" cy="589681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92A3A0-E073-44F3-B393-058F38CE2C7D}"/>
              </a:ext>
            </a:extLst>
          </p:cNvPr>
          <p:cNvSpPr txBox="1"/>
          <p:nvPr/>
        </p:nvSpPr>
        <p:spPr>
          <a:xfrm>
            <a:off x="10425447" y="954582"/>
            <a:ext cx="630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OK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D9FC54-120F-4208-A47F-18B37CF213F1}"/>
              </a:ext>
            </a:extLst>
          </p:cNvPr>
          <p:cNvSpPr txBox="1"/>
          <p:nvPr/>
        </p:nvSpPr>
        <p:spPr>
          <a:xfrm>
            <a:off x="10423224" y="2210758"/>
            <a:ext cx="107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Missing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15A2B3-18E4-43B1-83D6-18ECC2F8BA6B}"/>
              </a:ext>
            </a:extLst>
          </p:cNvPr>
          <p:cNvSpPr txBox="1"/>
          <p:nvPr/>
        </p:nvSpPr>
        <p:spPr>
          <a:xfrm>
            <a:off x="10423224" y="3593570"/>
            <a:ext cx="107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Ok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8AACB4-890B-452B-9281-CB3027BA043A}"/>
              </a:ext>
            </a:extLst>
          </p:cNvPr>
          <p:cNvSpPr txBox="1"/>
          <p:nvPr/>
        </p:nvSpPr>
        <p:spPr>
          <a:xfrm>
            <a:off x="10423224" y="4629806"/>
            <a:ext cx="107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Ok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8F92F4-9782-4165-A42F-E5145931BB26}"/>
              </a:ext>
            </a:extLst>
          </p:cNvPr>
          <p:cNvSpPr txBox="1"/>
          <p:nvPr/>
        </p:nvSpPr>
        <p:spPr>
          <a:xfrm>
            <a:off x="10423224" y="5594315"/>
            <a:ext cx="107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Missing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68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FE6A6-BE01-487C-8A27-D1BAF98CC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1CFE-9ACE-4E44-82E3-B1B89C2A5237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9D50E-3238-482E-9AF6-ACDBA0553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cable rule - Follow-up of ED                                                                               A. Goehring-Crinon, A. Henriques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64BC1-A5E0-4117-9EEA-050420F2B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CFB281D-2CB7-4FC3-B8F4-FC48D666C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z="4800" dirty="0"/>
              <a:t>Fire Reaction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E5CA9-A39D-44B4-82C0-46B97A148CD0}"/>
              </a:ext>
            </a:extLst>
          </p:cNvPr>
          <p:cNvSpPr/>
          <p:nvPr/>
        </p:nvSpPr>
        <p:spPr>
          <a:xfrm>
            <a:off x="5621078" y="795885"/>
            <a:ext cx="4732597" cy="4793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/>
              <a:t>Case-by-case Risk Assessment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DE64F2-9A72-47A3-A89C-D10B718C3CEA}"/>
              </a:ext>
            </a:extLst>
          </p:cNvPr>
          <p:cNvSpPr txBox="1"/>
          <p:nvPr/>
        </p:nvSpPr>
        <p:spPr>
          <a:xfrm>
            <a:off x="1172345" y="2121448"/>
            <a:ext cx="3438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Technical limitations (special cases)  </a:t>
            </a:r>
            <a:endParaRPr lang="en-US" b="1" u="sn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B64B79-9898-428D-9DF5-9298E8BAB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471" y="3021115"/>
            <a:ext cx="1396821" cy="12975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1BF5F3-BA7E-434A-BDC0-191A51B81E1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18" y="2641102"/>
            <a:ext cx="1337534" cy="20576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8A36F02-1949-49E9-ADA8-72BC1C397E70}"/>
              </a:ext>
            </a:extLst>
          </p:cNvPr>
          <p:cNvSpPr/>
          <p:nvPr/>
        </p:nvSpPr>
        <p:spPr>
          <a:xfrm>
            <a:off x="1137351" y="4820833"/>
            <a:ext cx="4063906" cy="9233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/>
              <a:t>No CPR class – </a:t>
            </a:r>
          </a:p>
          <a:p>
            <a:pPr algn="ctr"/>
            <a:r>
              <a:rPr lang="en-US" b="1" dirty="0"/>
              <a:t>LSZH class required </a:t>
            </a:r>
          </a:p>
          <a:p>
            <a:pPr algn="ctr"/>
            <a:r>
              <a:rPr lang="en-US" dirty="0"/>
              <a:t>(necessary tests in the Guideline)</a:t>
            </a:r>
          </a:p>
        </p:txBody>
      </p:sp>
      <p:pic>
        <p:nvPicPr>
          <p:cNvPr id="13" name="Picture 4" descr="https://www.mouser.ch/images/bulgin/lrg/_PX0416_RGB_SPL.jpg">
            <a:extLst>
              <a:ext uri="{FF2B5EF4-FFF2-40B4-BE49-F238E27FC236}">
                <a16:creationId xmlns:a16="http://schemas.microsoft.com/office/drawing/2014/main" id="{A4AED9EB-6A0B-4FE0-8088-1D714DF0A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83" y="3537170"/>
            <a:ext cx="1621469" cy="128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Teflon Sleeve">
            <a:extLst>
              <a:ext uri="{FF2B5EF4-FFF2-40B4-BE49-F238E27FC236}">
                <a16:creationId xmlns:a16="http://schemas.microsoft.com/office/drawing/2014/main" id="{9D4CF3E3-9DEA-4B83-9B55-426CF9513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55" y="2431342"/>
            <a:ext cx="1206418" cy="120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5D96B0F-8599-489B-B5B9-E346BBFD60B0}"/>
              </a:ext>
            </a:extLst>
          </p:cNvPr>
          <p:cNvSpPr/>
          <p:nvPr/>
        </p:nvSpPr>
        <p:spPr>
          <a:xfrm>
            <a:off x="8506084" y="2662753"/>
            <a:ext cx="13003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/>
              <a:t>PTFE sleeves</a:t>
            </a:r>
          </a:p>
          <a:p>
            <a:pPr algn="ctr"/>
            <a:r>
              <a:rPr lang="en-US" sz="1400" i="1" dirty="0"/>
              <a:t> in low temp. </a:t>
            </a:r>
          </a:p>
          <a:p>
            <a:pPr algn="ctr"/>
            <a:r>
              <a:rPr lang="en-US" sz="1400" i="1" dirty="0"/>
              <a:t>application</a:t>
            </a:r>
            <a:endParaRPr lang="en-GB" sz="14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B3B813-DEA8-4F6C-A97E-1DA5F1FC8869}"/>
              </a:ext>
            </a:extLst>
          </p:cNvPr>
          <p:cNvSpPr/>
          <p:nvPr/>
        </p:nvSpPr>
        <p:spPr>
          <a:xfrm>
            <a:off x="8642071" y="3917391"/>
            <a:ext cx="1059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/>
              <a:t>PTFE RF </a:t>
            </a:r>
          </a:p>
          <a:p>
            <a:pPr algn="ctr"/>
            <a:r>
              <a:rPr lang="en-US" sz="1400" i="1" dirty="0"/>
              <a:t>connectors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92437B-997F-48FE-BD76-0681AEEB83E0}"/>
              </a:ext>
            </a:extLst>
          </p:cNvPr>
          <p:cNvSpPr>
            <a:spLocks/>
          </p:cNvSpPr>
          <p:nvPr/>
        </p:nvSpPr>
        <p:spPr>
          <a:xfrm>
            <a:off x="6591068" y="4820833"/>
            <a:ext cx="4063906" cy="9233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en-US" b="1" dirty="0"/>
              <a:t>PTFE allowed in minimal quantities - no alternative available</a:t>
            </a:r>
          </a:p>
        </p:txBody>
      </p:sp>
    </p:spTree>
    <p:extLst>
      <p:ext uri="{BB962C8B-B14F-4D97-AF65-F5344CB8AC3E}">
        <p14:creationId xmlns:p14="http://schemas.microsoft.com/office/powerpoint/2010/main" val="963835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45" y="1945238"/>
            <a:ext cx="5745522" cy="217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1800" dirty="0"/>
              <a:t>Cables that shall </a:t>
            </a:r>
            <a:r>
              <a:rPr lang="en-GB" sz="1800" b="1" dirty="0"/>
              <a:t>maintain their functionally in accidental situations</a:t>
            </a:r>
            <a:r>
              <a:rPr lang="en-GB" sz="1800" dirty="0"/>
              <a:t> (e.g. fire) for a specific amount of time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dirty="0"/>
              <a:t>Cables powering ‘Safety Systems’ (e.g. emergency lights, fire doors, smoke extraction, etc.)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6533-F063-4F7B-A9B3-DBDD589C6899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49139" y="5156042"/>
            <a:ext cx="4408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6">
                    <a:lumMod val="50000"/>
                  </a:schemeClr>
                </a:solidFill>
              </a:rPr>
              <a:t>Higher or Lower performance may be acceptable: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9505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Fire Resistance</a:t>
            </a:r>
            <a:endParaRPr lang="en-GB" dirty="0"/>
          </a:p>
        </p:txBody>
      </p:sp>
      <p:pic>
        <p:nvPicPr>
          <p:cNvPr id="34" name="Picture 33"/>
          <p:cNvPicPr/>
          <p:nvPr/>
        </p:nvPicPr>
        <p:blipFill>
          <a:blip r:embed="rId2"/>
          <a:stretch>
            <a:fillRect/>
          </a:stretch>
        </p:blipFill>
        <p:spPr>
          <a:xfrm>
            <a:off x="6069468" y="2010428"/>
            <a:ext cx="5760720" cy="21120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81140" y="5196532"/>
            <a:ext cx="4605603" cy="75001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/>
              <a:t>Risk Assessment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81141" y="4325771"/>
            <a:ext cx="4605603" cy="7386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PH 90 </a:t>
            </a:r>
          </a:p>
          <a:p>
            <a:pPr algn="ctr"/>
            <a:r>
              <a:rPr lang="en-US" b="1" dirty="0"/>
              <a:t>(integrity for 90min)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F134F5-3411-4550-9B98-6B86B4079A1F}"/>
              </a:ext>
            </a:extLst>
          </p:cNvPr>
          <p:cNvSpPr txBox="1"/>
          <p:nvPr/>
        </p:nvSpPr>
        <p:spPr>
          <a:xfrm>
            <a:off x="649139" y="4489308"/>
            <a:ext cx="31175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6">
                    <a:lumMod val="50000"/>
                  </a:schemeClr>
                </a:solidFill>
              </a:rPr>
              <a:t>Default requirement:</a:t>
            </a:r>
          </a:p>
        </p:txBody>
      </p:sp>
    </p:spTree>
    <p:extLst>
      <p:ext uri="{BB962C8B-B14F-4D97-AF65-F5344CB8AC3E}">
        <p14:creationId xmlns:p14="http://schemas.microsoft.com/office/powerpoint/2010/main" val="92626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873"/>
            <a:ext cx="10515600" cy="1325563"/>
          </a:xfrm>
        </p:spPr>
        <p:txBody>
          <a:bodyPr/>
          <a:lstStyle/>
          <a:p>
            <a:r>
              <a:rPr lang="en-US" dirty="0"/>
              <a:t>Radiation Resistance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1890-C274-4B91-B4CC-B3EC69E5D903}" type="datetime1">
              <a:rPr lang="en-GB" smtClean="0"/>
              <a:t>30/03/2022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New cable rule - ED                                                                               A. Goehring-Crinon, A. Henriques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836635" y="2119703"/>
                <a:ext cx="4309644" cy="2512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u="sng" dirty="0">
                    <a:solidFill>
                      <a:srgbClr val="0055A0"/>
                    </a:solidFill>
                  </a:rPr>
                  <a:t>IS 23:</a:t>
                </a: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55A0"/>
                    </a:solidFill>
                  </a:rPr>
                  <a:t>Lifetime dose &gt; 100 </a:t>
                </a:r>
                <a:r>
                  <a:rPr lang="en-US" sz="1600" dirty="0" err="1">
                    <a:solidFill>
                      <a:srgbClr val="0055A0"/>
                    </a:solidFill>
                  </a:rPr>
                  <a:t>Gy</a:t>
                </a:r>
                <a:r>
                  <a:rPr lang="en-US" sz="1600" dirty="0">
                    <a:solidFill>
                      <a:srgbClr val="0055A0"/>
                    </a:solidFill>
                  </a:rPr>
                  <a:t>: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General purpose cables: </a:t>
                </a:r>
                <a:endParaRPr lang="en-US" sz="1600" i="1" dirty="0">
                  <a:solidFill>
                    <a:srgbClr val="0055A0"/>
                  </a:solidFill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RI 5.7 </a:t>
                </a:r>
                <a:r>
                  <a:rPr lang="en-US" sz="1600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test at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𝐷𝑜𝑠𝑒</m:t>
                        </m:r>
                      </m:e>
                    </m:nary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𝐺𝑦</m:t>
                    </m:r>
                  </m:oMath>
                </a14:m>
                <a:r>
                  <a:rPr lang="en-US" sz="1600" dirty="0">
                    <a:solidFill>
                      <a:srgbClr val="0055A0"/>
                    </a:solidFill>
                  </a:rPr>
                  <a:t> 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55A0"/>
                    </a:solidFill>
                  </a:rPr>
                  <a:t>Special radiation resistant cables 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RI 7.7 </a:t>
                </a:r>
                <a:r>
                  <a:rPr lang="en-US" sz="1600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test at</a:t>
                </a:r>
                <a:r>
                  <a:rPr lang="en-US" sz="1600" dirty="0">
                    <a:solidFill>
                      <a:srgbClr val="0055A0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𝑜𝑠𝑒</m:t>
                        </m:r>
                      </m:e>
                    </m:nary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𝐺𝑦</m:t>
                    </m:r>
                  </m:oMath>
                </a14:m>
                <a:r>
                  <a:rPr lang="en-US" sz="1600" dirty="0">
                    <a:solidFill>
                      <a:srgbClr val="0055A0"/>
                    </a:solidFill>
                  </a:rPr>
                  <a:t>  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endParaRPr lang="en-US" sz="1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35" y="2119703"/>
                <a:ext cx="4309644" cy="2512611"/>
              </a:xfrm>
              <a:prstGeom prst="rect">
                <a:avLst/>
              </a:prstGeom>
              <a:blipFill>
                <a:blip r:embed="rId3"/>
                <a:stretch>
                  <a:fillRect l="-1132" t="-2427" b="-13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Notched Right Arrow 19"/>
          <p:cNvSpPr/>
          <p:nvPr/>
        </p:nvSpPr>
        <p:spPr>
          <a:xfrm>
            <a:off x="5261425" y="3103047"/>
            <a:ext cx="871051" cy="472804"/>
          </a:xfrm>
          <a:prstGeom prst="notch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A4C306-B983-4970-968D-C39215100690}"/>
              </a:ext>
            </a:extLst>
          </p:cNvPr>
          <p:cNvSpPr txBox="1"/>
          <p:nvPr/>
        </p:nvSpPr>
        <p:spPr>
          <a:xfrm>
            <a:off x="513825" y="142531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dirty="0"/>
              <a:t>Slight modification to IS23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9381A1-53F0-4BA5-93C4-B5C9E3E293BE}"/>
                  </a:ext>
                </a:extLst>
              </p:cNvPr>
              <p:cNvSpPr/>
              <p:nvPr/>
            </p:nvSpPr>
            <p:spPr>
              <a:xfrm>
                <a:off x="6727240" y="2119703"/>
                <a:ext cx="4998035" cy="3814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u="sng" dirty="0">
                    <a:solidFill>
                      <a:srgbClr val="0055A0"/>
                    </a:solidFill>
                  </a:rPr>
                  <a:t>SSI-FS-2-1:</a:t>
                </a: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0055A0"/>
                    </a:solidFill>
                  </a:rPr>
                  <a:t>Lifetime dose &gt; 100 </a:t>
                </a:r>
                <a:r>
                  <a:rPr lang="en-US" sz="1600" b="1" dirty="0" err="1">
                    <a:solidFill>
                      <a:srgbClr val="0055A0"/>
                    </a:solidFill>
                  </a:rPr>
                  <a:t>Gy</a:t>
                </a:r>
                <a:r>
                  <a:rPr lang="en-US" sz="1600" dirty="0">
                    <a:solidFill>
                      <a:srgbClr val="0055A0"/>
                    </a:solidFill>
                  </a:rPr>
                  <a:t>: </a:t>
                </a:r>
                <a:endParaRPr lang="en-US" sz="1600" i="1" dirty="0">
                  <a:solidFill>
                    <a:srgbClr val="0055A0"/>
                  </a:solidFill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GB" sz="1600" dirty="0"/>
                  <a:t>Multi-purpose application cables (CERN stores)</a:t>
                </a:r>
                <a:endParaRPr lang="en-US" sz="1600" dirty="0">
                  <a:solidFill>
                    <a:srgbClr val="0055A0"/>
                  </a:solidFill>
                </a:endParaRP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RI 5.7 </a:t>
                </a:r>
                <a:r>
                  <a:rPr lang="en-US" sz="1600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test at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𝐷𝑜𝑠𝑒</m:t>
                        </m:r>
                      </m:e>
                    </m:nary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0.5 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en-US" sz="1600" i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Gy</m:t>
                    </m:r>
                  </m:oMath>
                </a14:m>
                <a:r>
                  <a:rPr lang="en-US" sz="1600" dirty="0">
                    <a:solidFill>
                      <a:srgbClr val="0055A0"/>
                    </a:solidFill>
                  </a:rPr>
                  <a:t> </a:t>
                </a: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0055A0"/>
                    </a:solidFill>
                  </a:rPr>
                  <a:t>Lifetime dose &gt; 2 </a:t>
                </a:r>
                <a:r>
                  <a:rPr lang="en-US" sz="1600" b="1" dirty="0" err="1">
                    <a:solidFill>
                      <a:srgbClr val="0055A0"/>
                    </a:solidFill>
                  </a:rPr>
                  <a:t>MGy</a:t>
                </a:r>
                <a:r>
                  <a:rPr lang="en-US" sz="1600" dirty="0">
                    <a:solidFill>
                      <a:srgbClr val="0055A0"/>
                    </a:solidFill>
                  </a:rPr>
                  <a:t>: </a:t>
                </a:r>
                <a:endParaRPr lang="en-US" sz="1600" i="1" dirty="0">
                  <a:solidFill>
                    <a:srgbClr val="0055A0"/>
                  </a:solidFill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RI 7.0 </a:t>
                </a:r>
                <a:r>
                  <a:rPr lang="en-US" sz="1600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test at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𝐷𝑜𝑠𝑒</m:t>
                        </m:r>
                      </m:e>
                    </m:nary>
                    <m:r>
                      <a:rPr lang="en-US" sz="16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en-US" sz="1600" i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Gy</m:t>
                    </m:r>
                  </m:oMath>
                </a14:m>
                <a:r>
                  <a:rPr lang="en-US" sz="1600" dirty="0">
                    <a:solidFill>
                      <a:srgbClr val="0055A0"/>
                    </a:solidFill>
                  </a:rPr>
                  <a:t> 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0055A0"/>
                    </a:solidFill>
                  </a:rPr>
                  <a:t>Case-specific RI class with expected lifetime dose</a:t>
                </a:r>
                <a:r>
                  <a:rPr lang="en-US" sz="1600" dirty="0">
                    <a:solidFill>
                      <a:srgbClr val="0055A0"/>
                    </a:solidFill>
                  </a:rPr>
                  <a:t>: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 RI </a:t>
                </a:r>
                <a:r>
                  <a:rPr lang="en-US" sz="1600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test at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𝐷𝑜𝑠𝑒</m:t>
                        </m:r>
                      </m:e>
                    </m:nary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𝑙𝑖𝑓𝑒𝑡𝑖𝑚𝑒</m:t>
                    </m:r>
                    <m:r>
                      <a:rPr lang="en-US" sz="16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∗5</m:t>
                    </m:r>
                  </m:oMath>
                </a14:m>
                <a:r>
                  <a:rPr lang="en-US" sz="1600" dirty="0">
                    <a:solidFill>
                      <a:srgbClr val="0055A0"/>
                    </a:solidFill>
                  </a:rPr>
                  <a:t> 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1600" dirty="0">
                    <a:solidFill>
                      <a:srgbClr val="0055A0"/>
                    </a:solidFill>
                  </a:rPr>
                  <a:t>Safety factor of 5 – see Guideline 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endParaRPr lang="en-US" sz="1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9381A1-53F0-4BA5-93C4-B5C9E3E293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240" y="2119703"/>
                <a:ext cx="4998035" cy="3814699"/>
              </a:xfrm>
              <a:prstGeom prst="rect">
                <a:avLst/>
              </a:prstGeom>
              <a:blipFill>
                <a:blip r:embed="rId4"/>
                <a:stretch>
                  <a:fillRect l="-1099" t="-1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45607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1_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15653</TotalTime>
  <Words>1751</Words>
  <Application>Microsoft Office PowerPoint</Application>
  <PresentationFormat>Widescreen</PresentationFormat>
  <Paragraphs>285</Paragraphs>
  <Slides>20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Courier New</vt:lpstr>
      <vt:lpstr>Wingdings</vt:lpstr>
      <vt:lpstr>CERNCorporate16-9</vt:lpstr>
      <vt:lpstr>End Slides</vt:lpstr>
      <vt:lpstr>1_CERNCorporate16-9</vt:lpstr>
      <vt:lpstr>New Cable Rule “SSI-FS-2-1” Replacing IS 23</vt:lpstr>
      <vt:lpstr>New rule on cables</vt:lpstr>
      <vt:lpstr>Purpose &amp; Scope</vt:lpstr>
      <vt:lpstr>Fire Reaction</vt:lpstr>
      <vt:lpstr>Fire Reaction</vt:lpstr>
      <vt:lpstr>Fire Reaction</vt:lpstr>
      <vt:lpstr>Fire Reaction</vt:lpstr>
      <vt:lpstr>Fire Resistance</vt:lpstr>
      <vt:lpstr>Radiation Resistance</vt:lpstr>
      <vt:lpstr>Conclusion</vt:lpstr>
      <vt:lpstr>PowerPoint Presentation</vt:lpstr>
      <vt:lpstr>New EU regulation on fire reaction of cables</vt:lpstr>
      <vt:lpstr>Proposal class Cca-s2,d1,a2</vt:lpstr>
      <vt:lpstr>Technical data Cca-s2,d1,a2</vt:lpstr>
      <vt:lpstr>Quality Assurance class Cca</vt:lpstr>
      <vt:lpstr>EU members sub-classes: s2,d1,a2</vt:lpstr>
      <vt:lpstr>Fire reaction tests Cca vs Dca</vt:lpstr>
      <vt:lpstr>CRP class in Switzerland (egress)</vt:lpstr>
      <vt:lpstr>PowerPoint Presentation</vt:lpstr>
      <vt:lpstr>Radiation Resistance – Material table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Henriques</dc:creator>
  <cp:lastModifiedBy>Andre Henriques</cp:lastModifiedBy>
  <cp:revision>418</cp:revision>
  <dcterms:created xsi:type="dcterms:W3CDTF">2016-01-26T10:53:29Z</dcterms:created>
  <dcterms:modified xsi:type="dcterms:W3CDTF">2022-03-31T06:44:05Z</dcterms:modified>
</cp:coreProperties>
</file>