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22" r:id="rId3"/>
    <p:sldId id="324" r:id="rId4"/>
    <p:sldId id="323" r:id="rId5"/>
    <p:sldId id="276" r:id="rId6"/>
    <p:sldId id="325" r:id="rId7"/>
    <p:sldId id="309" r:id="rId8"/>
    <p:sldId id="259" r:id="rId9"/>
    <p:sldId id="278" r:id="rId10"/>
    <p:sldId id="282" r:id="rId11"/>
    <p:sldId id="283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5"/>
    <p:restoredTop sz="94686"/>
  </p:normalViewPr>
  <p:slideViewPr>
    <p:cSldViewPr snapToObjects="1">
      <p:cViewPr varScale="1">
        <p:scale>
          <a:sx n="119" d="100"/>
          <a:sy n="119" d="100"/>
        </p:scale>
        <p:origin x="23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A2538-93E9-9640-84B9-D40049C74F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7488" y="2164119"/>
            <a:ext cx="2494800" cy="249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6E53D2-2619-7B4D-A670-14A5B1608C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28248" y="2164119"/>
            <a:ext cx="2494800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r>
              <a:rPr kumimoji="0" lang="fr-CH" dirty="0"/>
              <a:t> </a:t>
            </a:r>
            <a:r>
              <a:rPr kumimoji="0" lang="en-US" dirty="0"/>
              <a:t>| https://</a:t>
            </a:r>
            <a:r>
              <a:rPr kumimoji="0" lang="en-US" dirty="0" err="1"/>
              <a:t>cms.cern</a:t>
            </a:r>
            <a:r>
              <a:rPr kumimoji="0" lang="en-US" dirty="0"/>
              <a:t> | </a:t>
            </a:r>
            <a:r>
              <a:rPr lang="en-GB" dirty="0" err="1"/>
              <a:t>cmssafety.web.cern.ch</a:t>
            </a:r>
            <a:endParaRPr kumimoji="0" lang="fr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000" cy="172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E4B264-D40A-BF49-90D5-DDE3CFAF8D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5600" y="2280919"/>
            <a:ext cx="1728000" cy="172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431570-B5B0-784B-81C7-EFCF493C2A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4192" y="2244864"/>
            <a:ext cx="1728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6465" cy="1976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06FCC6-ECE4-C540-B7F1-ACD2ED12F3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67608" y="710117"/>
            <a:ext cx="1976400" cy="197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F78FEF-7080-9B43-8C10-68B827BC05E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2184" y="710117"/>
            <a:ext cx="1976400" cy="19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30/03/2022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CMS TC Meetings - Safety Talk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9" y="6364599"/>
            <a:ext cx="493665" cy="39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C2C6EA-6478-A746-8369-7FE8C27B4345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89265" y="6364599"/>
            <a:ext cx="392400" cy="39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DD7FA6-1E13-F34D-9857-06BD2B869D4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469276" y="6367679"/>
            <a:ext cx="392400" cy="3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PX=N&amp;TEACHREVIEW=N&amp;CID=EKP000043803&amp;TX=FORMAT1&amp;LANGUAGE_TAG=en&amp;DECORATEPAGE=N" TargetMode="External"/><Relationship Id="rId7" Type="http://schemas.openxmlformats.org/officeDocument/2006/relationships/hyperlink" Target="https://edms.cern.ch/document/2605306" TargetMode="External"/><Relationship Id="rId2" Type="http://schemas.openxmlformats.org/officeDocument/2006/relationships/hyperlink" Target="https://lms.cern.ch/ekp/servlet/ekp?CID=EKP000043535&amp;TX=FORMAT1&amp;BACKTOCATALOG=Y&amp;DECORATEPAGE=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ms.cern.ch/ekp/servlet/ekp?CID=EKP000043532&amp;TX=FORMAT1&amp;BACKTOCATALOG=Y&amp;DECORATEPAGE=N" TargetMode="External"/><Relationship Id="rId5" Type="http://schemas.openxmlformats.org/officeDocument/2006/relationships/hyperlink" Target="https://lms.cern.ch/ekp/servlet/ekp?CID=EKP000043650&amp;TX=FORMAT1&amp;BACKTOCATALOG=Y&amp;DECORATEPAGE=N" TargetMode="External"/><Relationship Id="rId4" Type="http://schemas.openxmlformats.org/officeDocument/2006/relationships/hyperlink" Target="https://lms.cern.ch/ekp/servlet/ekp?PX=N&amp;TEACHREVIEW=N&amp;CID=EKP000043804&amp;TX=FORMAT1&amp;LANGUAGE_TAG=en&amp;DECORATEPAGE=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pex-sso.cern.ch/pls/htmldb_edmsdb/f?p=404:2100:5075821709216::NO:RP:PERMISSION_ID:81" TargetMode="External"/><Relationship Id="rId2" Type="http://schemas.openxmlformats.org/officeDocument/2006/relationships/hyperlink" Target="https://adams.web.cern.ch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2605306" TargetMode="External"/><Relationship Id="rId5" Type="http://schemas.openxmlformats.org/officeDocument/2006/relationships/hyperlink" Target="https://apex-sso.cern.ch/pls/htmldb_edmsdb/f?p=404:2100:5075821709216::NO:RP:PERMISSION_ID:77" TargetMode="External"/><Relationship Id="rId4" Type="http://schemas.openxmlformats.org/officeDocument/2006/relationships/hyperlink" Target="https://apex-sso.cern.ch/pls/htmldb_edmsdb/f?p=404:2100:5075821709216::NO:RP:PERMISSION_ID:78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openxmlformats.org/officeDocument/2006/relationships/hyperlink" Target="https://edms.cern.ch/document/2605306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4.wdp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PX=N&amp;TEACHREVIEW=N&amp;CID=EKP000043803&amp;TX=FORMAT1&amp;LANGUAGE_TAG=en&amp;DECORATEPAGE=N" TargetMode="External"/><Relationship Id="rId2" Type="http://schemas.openxmlformats.org/officeDocument/2006/relationships/hyperlink" Target="https://lms.cern.ch/ekp/servlet/ekp?PX=N&amp;TEACHREVIEW=N&amp;CID=EKP000043535&amp;TX=FORMAT1&amp;LANGUAGE_TAG=en&amp;DECORATEPAGE=N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983134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CID=EKP000040636&amp;TX=FORMAT1&amp;BACKTOCATALOG=Y&amp;DECORATEPAGE=N" TargetMode="External"/><Relationship Id="rId3" Type="http://schemas.openxmlformats.org/officeDocument/2006/relationships/hyperlink" Target="https://lms.cern.ch/ekp/servlet/ekp?CID=EKP000040683&amp;TX=FORMAT1&amp;BACKTOCATALOG=Y&amp;DECORATEPAGE=N" TargetMode="External"/><Relationship Id="rId7" Type="http://schemas.openxmlformats.org/officeDocument/2006/relationships/hyperlink" Target="https://lms.cern.ch/ekp/servlet/ekp?CID=EKP000040606&amp;TX=FORMAT1&amp;BACKTOCATALOG=Y&amp;DECORATEPAGE=N" TargetMode="External"/><Relationship Id="rId2" Type="http://schemas.openxmlformats.org/officeDocument/2006/relationships/hyperlink" Target="https://lms.cern.ch/ekp/servlet/ekp?CID=EKP000040616&amp;TX=FORMAT1&amp;BACKTOCATALOG=Y&amp;DECORATEPAGE=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ms.cern.ch/ekp/servlet/ekp?CID=EKP000043170&amp;TX=FORMAT1&amp;BACKTOCATALOG=Y&amp;DECORATEPAGE=N" TargetMode="External"/><Relationship Id="rId11" Type="http://schemas.openxmlformats.org/officeDocument/2006/relationships/hyperlink" Target="https://edms.cern.ch/document/2605306" TargetMode="External"/><Relationship Id="rId5" Type="http://schemas.openxmlformats.org/officeDocument/2006/relationships/hyperlink" Target="https://lms.cern.ch/ekp/servlet/ekp?CID=EKP000043435&amp;TX=FORMAT1&amp;BACKTOCATALOG=Y&amp;DECORATEPAGE=N" TargetMode="External"/><Relationship Id="rId10" Type="http://schemas.openxmlformats.org/officeDocument/2006/relationships/hyperlink" Target="https://lms.cern.ch/ekp/servlet/ekp?CID=EKP000043451&amp;TX=FORMAT1&amp;BACKTOCATALOG=Y&amp;DECORATEPAGE=N" TargetMode="External"/><Relationship Id="rId4" Type="http://schemas.openxmlformats.org/officeDocument/2006/relationships/hyperlink" Target="https://lms.cern.ch/ekp/servlet/ekp?CID=EKP000040639&amp;TX=FORMAT1&amp;BACKTOCATALOG=Y&amp;DECORATEPAGE=N" TargetMode="External"/><Relationship Id="rId9" Type="http://schemas.openxmlformats.org/officeDocument/2006/relationships/hyperlink" Target="https://lms.cern.ch/ekp/servlet/ekp?CID=EKP000040585&amp;TX=FORMAT1&amp;BACKTOCATALOG=Y&amp;DECORATEPAGE=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B7466-0A7F-E343-92DD-514F37C993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CMS Safety Level 2 First Aiders – </a:t>
            </a:r>
            <a:br>
              <a:rPr lang="en-GB" dirty="0"/>
            </a:br>
            <a:r>
              <a:rPr lang="en-GB" dirty="0" err="1"/>
              <a:t>Sauveteur</a:t>
            </a:r>
            <a:r>
              <a:rPr lang="en-GB" dirty="0"/>
              <a:t> </a:t>
            </a:r>
            <a:r>
              <a:rPr lang="en-GB" dirty="0" err="1"/>
              <a:t>Secouriste</a:t>
            </a:r>
            <a:r>
              <a:rPr lang="en-GB" dirty="0"/>
              <a:t> du Travail (SST)</a:t>
            </a:r>
            <a:endParaRPr lang="en-IT" i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442B88-9DEF-2044-A4A4-68E16686DC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/event/1049997/</a:t>
            </a:r>
            <a:br>
              <a:rPr lang="en-GB" dirty="0"/>
            </a:br>
            <a:r>
              <a:rPr lang="en-GB" dirty="0" err="1"/>
              <a:t>cmssafety.web.cern.ch</a:t>
            </a:r>
            <a:r>
              <a:rPr lang="en-GB" dirty="0"/>
              <a:t>/</a:t>
            </a:r>
            <a:br>
              <a:rPr lang="en-IT" dirty="0"/>
            </a:br>
            <a:r>
              <a:rPr lang="en-IT" dirty="0"/>
              <a:t>31/03/2022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099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EE69AE-A116-8F47-BCA5-AF818328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813" y="1205042"/>
            <a:ext cx="11376024" cy="468585"/>
          </a:xfrm>
        </p:spPr>
        <p:txBody>
          <a:bodyPr/>
          <a:lstStyle/>
          <a:p>
            <a:r>
              <a:rPr lang="en-GB" sz="2000" dirty="0"/>
              <a:t>Specific for First Aiders Level 2 CMS Point 5: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hlinkClick r:id="rId2"/>
              </a:rPr>
              <a:t>First Aid - Life-saving actions</a:t>
            </a:r>
            <a:r>
              <a:rPr lang="en-GB" sz="2000" dirty="0"/>
              <a:t> (Classroom) / 2h - 36 months validity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hlinkClick r:id="rId3"/>
              </a:rPr>
              <a:t>First Aid - SST- Initial</a:t>
            </a:r>
            <a:r>
              <a:rPr lang="en-GB" sz="2000" dirty="0"/>
              <a:t> (Classroom)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hlinkClick r:id="rId4"/>
              </a:rPr>
              <a:t>First Aid - SST - Initial (Lightned version)</a:t>
            </a:r>
            <a:r>
              <a:rPr lang="en-GB" sz="2000" dirty="0"/>
              <a:t> (Classroom)</a:t>
            </a:r>
          </a:p>
          <a:p>
            <a:pPr algn="ctr"/>
            <a:r>
              <a:rPr lang="en-GB" sz="4400" dirty="0"/>
              <a:t>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hlinkClick r:id="rId5"/>
              </a:rPr>
              <a:t>Emergency Guides</a:t>
            </a:r>
            <a:r>
              <a:rPr lang="en-GB" sz="2000" dirty="0"/>
              <a:t> (Virtual Classroom/online) / 3h - 36 months validity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hlinkClick r:id="rId6"/>
              </a:rPr>
              <a:t>Fire Extinguisher</a:t>
            </a:r>
            <a:r>
              <a:rPr lang="en-GB" sz="2000" dirty="0"/>
              <a:t> (Classroom) / 2h - 36 months validity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Participation in CMS crisis preparedness exercises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A5D222-F6F3-AC43-8502-C5A2A6447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Trainings Needs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ACD8E-ABB7-8344-89AB-E9C5D1C2B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CC06A-13CC-3E43-B6FF-5B02367A0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CB813-D411-3741-9E09-38E6CB88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448520-466B-724F-BF99-FFCA7970ADC9}"/>
              </a:ext>
            </a:extLst>
          </p:cNvPr>
          <p:cNvSpPr txBox="1"/>
          <p:nvPr/>
        </p:nvSpPr>
        <p:spPr>
          <a:xfrm>
            <a:off x="6052211" y="5964890"/>
            <a:ext cx="5731626" cy="369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600" dirty="0"/>
              <a:t>EDMS 2605306 </a:t>
            </a:r>
            <a:r>
              <a:rPr lang="en-GB" sz="1600" dirty="0">
                <a:hlinkClick r:id="rId7"/>
              </a:rPr>
              <a:t>https://edms.cern.ch/document/2605306</a:t>
            </a:r>
            <a:endParaRPr lang="en-IT" sz="1600" dirty="0"/>
          </a:p>
        </p:txBody>
      </p:sp>
    </p:spTree>
    <p:extLst>
      <p:ext uri="{BB962C8B-B14F-4D97-AF65-F5344CB8AC3E}">
        <p14:creationId xmlns:p14="http://schemas.microsoft.com/office/powerpoint/2010/main" val="2315633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A92CDD-7C06-0D45-84B5-52D0FAE5A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Access requests on </a:t>
            </a:r>
            <a:r>
              <a:rPr lang="en-GB" dirty="0">
                <a:hlinkClick r:id="rId2"/>
              </a:rPr>
              <a:t>ADaMS</a:t>
            </a:r>
            <a:r>
              <a:rPr lang="en-GB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CMS_S (</a:t>
            </a:r>
            <a:r>
              <a:rPr lang="en-GB" dirty="0">
                <a:hlinkClick r:id="rId3"/>
              </a:rPr>
              <a:t>direct Link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CMS USC (</a:t>
            </a:r>
            <a:r>
              <a:rPr lang="en-GB" dirty="0">
                <a:hlinkClick r:id="rId4"/>
              </a:rPr>
              <a:t>direct Link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CMS UXC (</a:t>
            </a:r>
            <a:r>
              <a:rPr lang="en-GB" dirty="0">
                <a:hlinkClick r:id="rId5"/>
              </a:rPr>
              <a:t>direct Link</a:t>
            </a:r>
            <a:r>
              <a:rPr lang="en-GB" dirty="0"/>
              <a:t>) / (IMPACT needed)</a:t>
            </a: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C84E1E-A448-864B-865A-847DFE36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Needs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C8D93-EDA8-5A4F-8199-0DE166FE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4B324-5FCB-5642-95CF-D68F7A1C4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04133-53DB-2E49-A2DA-142BA4E8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D553AC-4F3D-B64E-AC55-22BADCA1B822}"/>
              </a:ext>
            </a:extLst>
          </p:cNvPr>
          <p:cNvSpPr txBox="1"/>
          <p:nvPr/>
        </p:nvSpPr>
        <p:spPr>
          <a:xfrm>
            <a:off x="6052211" y="5964890"/>
            <a:ext cx="5731626" cy="369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600" dirty="0"/>
              <a:t>EDMS 2605306 </a:t>
            </a:r>
            <a:r>
              <a:rPr lang="en-GB" sz="1600" dirty="0">
                <a:hlinkClick r:id="rId6"/>
              </a:rPr>
              <a:t>https://edms.cern.ch/document/2605306</a:t>
            </a:r>
            <a:endParaRPr lang="en-IT" sz="1600" dirty="0"/>
          </a:p>
        </p:txBody>
      </p:sp>
    </p:spTree>
    <p:extLst>
      <p:ext uri="{BB962C8B-B14F-4D97-AF65-F5344CB8AC3E}">
        <p14:creationId xmlns:p14="http://schemas.microsoft.com/office/powerpoint/2010/main" val="3777365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4D1556-E7CC-9841-BA4F-326F31E09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Basics: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CERN ID 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Safety Shoes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Safety Helmet with headlamp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Personal Dosimeter (DIS)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Proximeter</a:t>
            </a:r>
            <a:endParaRPr lang="en-GB" sz="1600" dirty="0"/>
          </a:p>
          <a:p>
            <a:r>
              <a:rPr lang="en-GB" sz="3600" dirty="0"/>
              <a:t>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Stickers with name, first name and telephone number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Yellow "CMS first aid" vests (stored in red cabinets)</a:t>
            </a:r>
          </a:p>
          <a:p>
            <a:endParaRPr lang="en-IT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F9C525-DE37-4949-B062-DC3B41E16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Needs and Available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C1DBE-0BBB-FB4D-900F-E1DF0DE98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D52AC-A88B-0A43-888B-05D81BB37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09333-B5BF-ED42-9FEC-95DE9E0D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27815C-44E2-F841-BA99-8ECA2A51ABCC}"/>
              </a:ext>
            </a:extLst>
          </p:cNvPr>
          <p:cNvGrpSpPr/>
          <p:nvPr/>
        </p:nvGrpSpPr>
        <p:grpSpPr>
          <a:xfrm>
            <a:off x="7644141" y="1399910"/>
            <a:ext cx="3187342" cy="3922301"/>
            <a:chOff x="5246370" y="1522475"/>
            <a:chExt cx="3187342" cy="392230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6D24F2A-BD97-D047-B0DC-6221FE6B08C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46370" y="1522475"/>
              <a:ext cx="3187342" cy="3922301"/>
              <a:chOff x="3276293" y="2417196"/>
              <a:chExt cx="2425700" cy="298503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3C89B7A-5093-2C4D-8E84-5B7AF20303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235" b="93333" l="2611" r="94517">
                            <a14:foregroundMark x1="46736" y1="8148" x2="46736" y2="8148"/>
                            <a14:foregroundMark x1="49869" y1="3951" x2="49869" y2="3951"/>
                            <a14:foregroundMark x1="48564" y1="2222" x2="48564" y2="2222"/>
                            <a14:foregroundMark x1="40731" y1="4198" x2="40731" y2="4198"/>
                            <a14:foregroundMark x1="81462" y1="25679" x2="81462" y2="25679"/>
                            <a14:foregroundMark x1="90339" y1="26420" x2="90339" y2="26420"/>
                            <a14:foregroundMark x1="88512" y1="23457" x2="88512" y2="23457"/>
                            <a14:foregroundMark x1="81984" y1="23457" x2="81984" y2="23457"/>
                            <a14:foregroundMark x1="92689" y1="25926" x2="92689" y2="25926"/>
                            <a14:foregroundMark x1="92950" y1="24691" x2="92950" y2="24691"/>
                            <a14:foregroundMark x1="13055" y1="55062" x2="13055" y2="55062"/>
                            <a14:foregroundMark x1="2611" y1="61235" x2="2611" y2="61235"/>
                            <a14:foregroundMark x1="34726" y1="93827" x2="34726" y2="93827"/>
                            <a14:foregroundMark x1="65796" y1="93086" x2="65796" y2="93086"/>
                            <a14:foregroundMark x1="92950" y1="24198" x2="92950" y2="24198"/>
                            <a14:foregroundMark x1="94517" y1="24198" x2="94517" y2="24198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276293" y="2699756"/>
                <a:ext cx="2425700" cy="25654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179F5B2-9DDD-D546-A529-33305E51C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2250" b="97000" l="4905" r="96458">
                            <a14:foregroundMark x1="52589" y1="5750" x2="52589" y2="5750"/>
                            <a14:foregroundMark x1="52316" y1="2250" x2="52316" y2="2250"/>
                            <a14:foregroundMark x1="88828" y1="57500" x2="88828" y2="57500"/>
                            <a14:foregroundMark x1="95368" y1="38500" x2="95368" y2="38500"/>
                            <a14:foregroundMark x1="95095" y1="48500" x2="95095" y2="48500"/>
                            <a14:foregroundMark x1="95913" y1="48500" x2="95913" y2="48500"/>
                            <a14:foregroundMark x1="96730" y1="47000" x2="96730" y2="47000"/>
                            <a14:foregroundMark x1="4905" y1="54250" x2="4905" y2="54250"/>
                            <a14:foregroundMark x1="23161" y1="79250" x2="23161" y2="79250"/>
                            <a14:foregroundMark x1="47956" y1="97000" x2="47956" y2="97000"/>
                            <a14:foregroundMark x1="36785" y1="95500" x2="36785" y2="95500"/>
                            <a14:foregroundMark x1="32970" y1="94000" x2="32970" y2="94000"/>
                            <a14:foregroundMark x1="32698" y1="90500" x2="32698" y2="90500"/>
                            <a14:foregroundMark x1="76022" y1="76750" x2="76022" y2="76750"/>
                            <a14:foregroundMark x1="79837" y1="68000" x2="79837" y2="68000"/>
                            <a14:foregroundMark x1="80654" y1="63500" x2="80654" y2="63500"/>
                            <a14:foregroundMark x1="79564" y1="60000" x2="79564" y2="60000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891636" y="2417196"/>
                <a:ext cx="1067466" cy="116663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816B24D-5A79-4442-8405-9C13B90EBB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rcRect t="41645" b="24836"/>
              <a:stretch/>
            </p:blipFill>
            <p:spPr>
              <a:xfrm rot="21375831">
                <a:off x="3843930" y="2798858"/>
                <a:ext cx="1181296" cy="270345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B655827-396D-934E-BAA2-B1E904B989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27877" b="65840" l="22049" r="75149">
                            <a14:foregroundMark x1="25595" y1="60714" x2="25595" y2="60714"/>
                            <a14:foregroundMark x1="24628" y1="62401" x2="24628" y2="62401"/>
                            <a14:foregroundMark x1="24132" y1="60053" x2="24132" y2="60053"/>
                            <a14:foregroundMark x1="22966" y1="61111" x2="22966" y2="61111"/>
                            <a14:foregroundMark x1="22073" y1="64616" x2="22073" y2="64616"/>
                            <a14:foregroundMark x1="22073" y1="61475" x2="22073" y2="61475"/>
                            <a14:foregroundMark x1="23165" y1="37434" x2="23165" y2="37434"/>
                            <a14:foregroundMark x1="65501" y1="52646" x2="65501" y2="52646"/>
                            <a14:foregroundMark x1="65501" y1="41700" x2="65501" y2="41700"/>
                            <a14:foregroundMark x1="72917" y1="42097" x2="72917" y2="42097"/>
                            <a14:foregroundMark x1="74777" y1="43915" x2="74777" y2="43915"/>
                            <a14:foregroundMark x1="74380" y1="50827" x2="74380" y2="50827"/>
                            <a14:foregroundMark x1="75149" y1="51984" x2="75149" y2="51984"/>
                          </a14:backgroundRemoval>
                        </a14:imgEffect>
                      </a14:imgLayer>
                    </a14:imgProps>
                  </a:ext>
                </a:extLst>
              </a:blip>
              <a:srcRect l="21400" t="23201" r="23430" b="29319"/>
              <a:stretch/>
            </p:blipFill>
            <p:spPr>
              <a:xfrm rot="4895864">
                <a:off x="4206353" y="3672180"/>
                <a:ext cx="670527" cy="432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B8758FC-DA0C-A044-95B9-1D39048A92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10000" b="90000" l="10000" r="90000">
                            <a14:backgroundMark x1="84889" y1="20000" x2="84889" y2="20000"/>
                            <a14:backgroundMark x1="81778" y1="20000" x2="81778" y2="20000"/>
                            <a14:backgroundMark x1="79556" y1="18667" x2="79556" y2="18667"/>
                            <a14:backgroundMark x1="86222" y1="24889" x2="86222" y2="24889"/>
                            <a14:backgroundMark x1="80000" y1="18667" x2="80000" y2="18667"/>
                            <a14:backgroundMark x1="77333" y1="17778" x2="77333" y2="17778"/>
                            <a14:backgroundMark x1="84889" y1="24000" x2="84889" y2="24000"/>
                            <a14:backgroundMark x1="85333" y1="24889" x2="85333" y2="24889"/>
                            <a14:backgroundMark x1="82667" y1="24889" x2="82667" y2="24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>
                <a:off x="4504398" y="4668175"/>
                <a:ext cx="721806" cy="66535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14587E6-C3BA-6748-9DD8-53372F4383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10000" b="90000" l="10000" r="90000">
                            <a14:backgroundMark x1="81778" y1="22667" x2="81778" y2="22667"/>
                            <a14:backgroundMark x1="77778" y1="18667" x2="77778" y2="18667"/>
                            <a14:backgroundMark x1="78667" y1="20000" x2="78667" y2="20000"/>
                            <a14:backgroundMark x1="81333" y1="21333" x2="81333" y2="21333"/>
                            <a14:backgroundMark x1="82667" y1="25333" x2="82667" y2="25333"/>
                            <a14:backgroundMark x1="83111" y1="28000" x2="83111" y2="28000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751349" y="4735830"/>
                <a:ext cx="666400" cy="666400"/>
              </a:xfrm>
              <a:prstGeom prst="rect">
                <a:avLst/>
              </a:prstGeom>
            </p:spPr>
          </p:pic>
        </p:grpSp>
        <p:pic>
          <p:nvPicPr>
            <p:cNvPr id="9" name="Image 2">
              <a:extLst>
                <a:ext uri="{FF2B5EF4-FFF2-40B4-BE49-F238E27FC236}">
                  <a16:creationId xmlns:a16="http://schemas.microsoft.com/office/drawing/2014/main" id="{859A314A-AEC0-124C-B7CC-038B6394A5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920" t="45322" r="1939" b="-5643"/>
            <a:stretch>
              <a:fillRect/>
            </a:stretch>
          </p:blipFill>
          <p:spPr bwMode="auto">
            <a:xfrm rot="20476826">
              <a:off x="6871516" y="3236952"/>
              <a:ext cx="298450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2CDF2CD-A94D-2C43-851C-70D8E00561DF}"/>
              </a:ext>
            </a:extLst>
          </p:cNvPr>
          <p:cNvSpPr txBox="1"/>
          <p:nvPr/>
        </p:nvSpPr>
        <p:spPr>
          <a:xfrm>
            <a:off x="6052211" y="5964890"/>
            <a:ext cx="5731626" cy="369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600" dirty="0"/>
              <a:t>EDMS 2605306 </a:t>
            </a:r>
            <a:r>
              <a:rPr lang="en-GB" sz="1600" dirty="0">
                <a:hlinkClick r:id="rId15"/>
              </a:rPr>
              <a:t>https://edms.cern.ch/document/2605306</a:t>
            </a:r>
            <a:endParaRPr lang="en-IT" sz="1600" dirty="0"/>
          </a:p>
        </p:txBody>
      </p:sp>
    </p:spTree>
    <p:extLst>
      <p:ext uri="{BB962C8B-B14F-4D97-AF65-F5344CB8AC3E}">
        <p14:creationId xmlns:p14="http://schemas.microsoft.com/office/powerpoint/2010/main" val="303329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35FC4C-962E-7C4F-82F9-9CCC6E4A9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498" y="1124744"/>
            <a:ext cx="8950754" cy="4968552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First Aiders “Level 1” (now Life-Saving Action)</a:t>
            </a:r>
            <a:r>
              <a:rPr lang="en-GB" sz="2400" dirty="0"/>
              <a:t>: present within our community.</a:t>
            </a:r>
          </a:p>
          <a:p>
            <a:pPr lvl="1"/>
            <a:r>
              <a:rPr lang="en-GB" sz="2000" dirty="0"/>
              <a:t>People having the basic knowledge in terms of First Aid</a:t>
            </a:r>
          </a:p>
          <a:p>
            <a:pPr lvl="1"/>
            <a:r>
              <a:rPr lang="en-GB" dirty="0"/>
              <a:t>LMS: </a:t>
            </a:r>
            <a:r>
              <a:rPr lang="en-GB" dirty="0">
                <a:hlinkClick r:id="rId2"/>
              </a:rPr>
              <a:t>https://lms.cern.ch/ekp/servlet/ekp?PX=N&amp;TEACHREVIEW=N&amp;CID=EKP000043535&amp;TX=FORMAT1&amp;LANGUAGE_TAG=en&amp;DECORATEPAGE=N</a:t>
            </a:r>
            <a:r>
              <a:rPr lang="en-GB" dirty="0"/>
              <a:t> </a:t>
            </a:r>
          </a:p>
          <a:p>
            <a:r>
              <a:rPr lang="en-GB" sz="2400" dirty="0">
                <a:solidFill>
                  <a:srgbClr val="FFC000"/>
                </a:solidFill>
              </a:rPr>
              <a:t>First Aiders “Level 2” (now SST)</a:t>
            </a:r>
            <a:r>
              <a:rPr lang="en-GB" sz="2400" dirty="0"/>
              <a:t>: a certain number of people have received further, level 2 first aid training. </a:t>
            </a:r>
          </a:p>
          <a:p>
            <a:pPr lvl="1"/>
            <a:r>
              <a:rPr lang="en-GB" sz="2000" dirty="0"/>
              <a:t>They are capable of working individually or as a team, using advanced rescue equipment (oxygen therapy systems, burn kit, etc.) and providing emergency first aid pending the arrival of the FRS response team.</a:t>
            </a:r>
          </a:p>
          <a:p>
            <a:pPr lvl="1"/>
            <a:r>
              <a:rPr lang="en-GB" dirty="0"/>
              <a:t>LMS: </a:t>
            </a:r>
            <a:r>
              <a:rPr lang="en-GB" dirty="0">
                <a:hlinkClick r:id="rId3"/>
              </a:rPr>
              <a:t>https://lms.cern.ch/ekp/servlet/ekp?PX=N&amp;TEACHREVIEW=N&amp;CID=EKP000043803&amp;TX=FORMAT1&amp;LANGUAGE_TAG=en&amp;DECORATEPAGE=N</a:t>
            </a:r>
            <a:r>
              <a:rPr lang="en-GB" dirty="0"/>
              <a:t> </a:t>
            </a: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08BBE7-3869-F949-BD2A-5130810DE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and First Aiders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DFBF0-5EAF-1846-AE9B-76F51944A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7235A-EEB6-ED46-B91A-67E5E75E4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B9205-4B2B-9D4F-91D2-2CBB4951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89E0028-7BCB-B045-BA41-B1F13476565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912424" y="1439335"/>
            <a:ext cx="220304" cy="82630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EE2EF6-B26C-F74B-BA36-D8A459B0E73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FC000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9803415" y="3622562"/>
            <a:ext cx="338392" cy="126922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8F565B-29E2-814F-8ECB-2FD90DD0F58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0429464" y="1258030"/>
            <a:ext cx="220304" cy="82630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783B163-390C-BC46-A0A0-901CD23D109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0253991" y="2084333"/>
            <a:ext cx="220304" cy="82630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9FC5612-18F7-FF4C-8FE8-A5FBACB98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0928458" y="1967212"/>
            <a:ext cx="220304" cy="82630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9A1F181-D551-BF40-861A-85E9D1C1CB5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5B9BD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1287149" y="1244789"/>
            <a:ext cx="220304" cy="82630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F87BF58-AF8B-5B4A-9E52-3CECA1D0BFF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FC000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0364143" y="4423606"/>
            <a:ext cx="338392" cy="12692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E4FD4A-4A00-FF4E-8234-B679EB4BF7A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FFC000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1147207" y="3658660"/>
            <a:ext cx="338392" cy="126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95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1A6727-09F6-B243-A340-1339CA92C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 programme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94AC8-83A9-FC41-9468-6A1437F98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D26FD-57DD-2A45-A258-547F03D5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7A716-AB6C-B64F-911B-1B393442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977689A-E9EE-4043-9F25-542EEBE1EE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028557"/>
              </p:ext>
            </p:extLst>
          </p:nvPr>
        </p:nvGraphicFramePr>
        <p:xfrm>
          <a:off x="636814" y="1296000"/>
          <a:ext cx="10963947" cy="55401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683331">
                  <a:extLst>
                    <a:ext uri="{9D8B030D-6E8A-4147-A177-3AD203B41FA5}">
                      <a16:colId xmlns:a16="http://schemas.microsoft.com/office/drawing/2014/main" val="3890729673"/>
                    </a:ext>
                  </a:extLst>
                </a:gridCol>
                <a:gridCol w="2565886">
                  <a:extLst>
                    <a:ext uri="{9D8B030D-6E8A-4147-A177-3AD203B41FA5}">
                      <a16:colId xmlns:a16="http://schemas.microsoft.com/office/drawing/2014/main" val="3188103002"/>
                    </a:ext>
                  </a:extLst>
                </a:gridCol>
                <a:gridCol w="1857365">
                  <a:extLst>
                    <a:ext uri="{9D8B030D-6E8A-4147-A177-3AD203B41FA5}">
                      <a16:colId xmlns:a16="http://schemas.microsoft.com/office/drawing/2014/main" val="2188381663"/>
                    </a:ext>
                  </a:extLst>
                </a:gridCol>
                <a:gridCol w="1857365">
                  <a:extLst>
                    <a:ext uri="{9D8B030D-6E8A-4147-A177-3AD203B41FA5}">
                      <a16:colId xmlns:a16="http://schemas.microsoft.com/office/drawing/2014/main" val="4247397433"/>
                    </a:ext>
                  </a:extLst>
                </a:gridCol>
              </a:tblGrid>
              <a:tr h="554014">
                <a:tc>
                  <a:txBody>
                    <a:bodyPr/>
                    <a:lstStyle/>
                    <a:p>
                      <a:pPr algn="l"/>
                      <a:r>
                        <a:rPr lang="en-GB" sz="2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r>
                        <a:rPr lang="en-GB" sz="2800" b="1" baseline="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programme</a:t>
                      </a:r>
                    </a:p>
                  </a:txBody>
                  <a:tcPr marL="90000" marT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</a:t>
                      </a:r>
                    </a:p>
                  </a:txBody>
                  <a:tcPr marL="90000" marT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Validity</a:t>
                      </a:r>
                    </a:p>
                  </a:txBody>
                  <a:tcPr marL="90000" marT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800" b="1" noProof="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Refresher</a:t>
                      </a:r>
                      <a:endParaRPr lang="en-GB" sz="2800" b="1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7757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C5402C1-5F01-4A49-A77B-12427726D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999938"/>
              </p:ext>
            </p:extLst>
          </p:nvPr>
        </p:nvGraphicFramePr>
        <p:xfrm>
          <a:off x="641591" y="2245161"/>
          <a:ext cx="10959170" cy="75179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679709">
                  <a:extLst>
                    <a:ext uri="{9D8B030D-6E8A-4147-A177-3AD203B41FA5}">
                      <a16:colId xmlns:a16="http://schemas.microsoft.com/office/drawing/2014/main" val="2668284498"/>
                    </a:ext>
                  </a:extLst>
                </a:gridCol>
                <a:gridCol w="2566777">
                  <a:extLst>
                    <a:ext uri="{9D8B030D-6E8A-4147-A177-3AD203B41FA5}">
                      <a16:colId xmlns:a16="http://schemas.microsoft.com/office/drawing/2014/main" val="1508745976"/>
                    </a:ext>
                  </a:extLst>
                </a:gridCol>
                <a:gridCol w="1850834">
                  <a:extLst>
                    <a:ext uri="{9D8B030D-6E8A-4147-A177-3AD203B41FA5}">
                      <a16:colId xmlns:a16="http://schemas.microsoft.com/office/drawing/2014/main" val="2067099088"/>
                    </a:ext>
                  </a:extLst>
                </a:gridCol>
                <a:gridCol w="1861850">
                  <a:extLst>
                    <a:ext uri="{9D8B030D-6E8A-4147-A177-3AD203B41FA5}">
                      <a16:colId xmlns:a16="http://schemas.microsoft.com/office/drawing/2014/main" val="2502439659"/>
                    </a:ext>
                  </a:extLst>
                </a:gridCol>
              </a:tblGrid>
              <a:tr h="751791">
                <a:tc>
                  <a:txBody>
                    <a:bodyPr/>
                    <a:lstStyle/>
                    <a:p>
                      <a:pPr marL="0" indent="0" algn="l"/>
                      <a:r>
                        <a:rPr lang="en-GB" sz="2000" b="1" noProof="0" dirty="0">
                          <a:solidFill>
                            <a:srgbClr val="0032A0"/>
                          </a:solidFill>
                        </a:rPr>
                        <a:t>First Aid - </a:t>
                      </a:r>
                      <a:r>
                        <a:rPr lang="en-GB" sz="2000" b="1" baseline="0" noProof="0" dirty="0">
                          <a:solidFill>
                            <a:srgbClr val="0032A0"/>
                          </a:solidFill>
                        </a:rPr>
                        <a:t>SST Initial</a:t>
                      </a:r>
                      <a:endParaRPr lang="en-GB" sz="2000" b="1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>
                          <a:solidFill>
                            <a:srgbClr val="0032A0"/>
                          </a:solidFill>
                        </a:rPr>
                        <a:t>14h (2d)</a:t>
                      </a:r>
                      <a:endParaRPr lang="en-GB" sz="2000" b="1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noProof="0" dirty="0">
                          <a:solidFill>
                            <a:srgbClr val="0032A0"/>
                          </a:solidFill>
                        </a:rPr>
                        <a:t>2y</a:t>
                      </a:r>
                      <a:endParaRPr lang="en-GB" sz="2000" b="1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b="1" noProof="0" dirty="0">
                          <a:solidFill>
                            <a:srgbClr val="0032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7h (1d)</a:t>
                      </a:r>
                      <a:endParaRPr lang="en-GB" sz="2000" b="1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47275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CFC61F4-59FA-D647-9B35-F9E530674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159959"/>
              </p:ext>
            </p:extLst>
          </p:nvPr>
        </p:nvGraphicFramePr>
        <p:xfrm>
          <a:off x="636814" y="3397289"/>
          <a:ext cx="10959170" cy="75179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899893">
                  <a:extLst>
                    <a:ext uri="{9D8B030D-6E8A-4147-A177-3AD203B41FA5}">
                      <a16:colId xmlns:a16="http://schemas.microsoft.com/office/drawing/2014/main" val="2913917507"/>
                    </a:ext>
                  </a:extLst>
                </a:gridCol>
                <a:gridCol w="2346165">
                  <a:extLst>
                    <a:ext uri="{9D8B030D-6E8A-4147-A177-3AD203B41FA5}">
                      <a16:colId xmlns:a16="http://schemas.microsoft.com/office/drawing/2014/main" val="3039197528"/>
                    </a:ext>
                  </a:extLst>
                </a:gridCol>
                <a:gridCol w="1856556">
                  <a:extLst>
                    <a:ext uri="{9D8B030D-6E8A-4147-A177-3AD203B41FA5}">
                      <a16:colId xmlns:a16="http://schemas.microsoft.com/office/drawing/2014/main" val="2870735949"/>
                    </a:ext>
                  </a:extLst>
                </a:gridCol>
                <a:gridCol w="1856556">
                  <a:extLst>
                    <a:ext uri="{9D8B030D-6E8A-4147-A177-3AD203B41FA5}">
                      <a16:colId xmlns:a16="http://schemas.microsoft.com/office/drawing/2014/main" val="441138225"/>
                    </a:ext>
                  </a:extLst>
                </a:gridCol>
              </a:tblGrid>
              <a:tr h="751791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200"/>
                        </a:spcBef>
                      </a:pPr>
                      <a:r>
                        <a:rPr lang="en-GB" sz="2000" b="0" noProof="0" dirty="0">
                          <a:solidFill>
                            <a:srgbClr val="0032A0"/>
                          </a:solidFill>
                        </a:rPr>
                        <a:t>First Aid - </a:t>
                      </a:r>
                      <a:r>
                        <a:rPr lang="en-GB" sz="2000" b="0" baseline="0" noProof="0" dirty="0">
                          <a:solidFill>
                            <a:srgbClr val="0032A0"/>
                          </a:solidFill>
                        </a:rPr>
                        <a:t>SST Initial (Lightened version)</a:t>
                      </a:r>
                      <a:endParaRPr lang="en-GB" sz="2000" b="0" baseline="0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0" baseline="0" noProof="0" dirty="0">
                          <a:solidFill>
                            <a:srgbClr val="0032A0"/>
                          </a:solidFill>
                        </a:rPr>
                        <a:t>Valid PSC1 + 7h (1d)</a:t>
                      </a:r>
                      <a:endParaRPr lang="en-GB" sz="2000" b="1" i="0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0" noProof="0" dirty="0">
                          <a:solidFill>
                            <a:srgbClr val="0032A0"/>
                          </a:solidFill>
                        </a:rPr>
                        <a:t>2y</a:t>
                      </a:r>
                      <a:endParaRPr lang="en-GB" sz="2000" b="1" i="0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b="1" i="0" noProof="0" dirty="0">
                          <a:solidFill>
                            <a:srgbClr val="0032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7h (1d)</a:t>
                      </a:r>
                      <a:endParaRPr lang="en-GB" sz="2000" b="1" i="0" noProof="0" dirty="0">
                        <a:solidFill>
                          <a:srgbClr val="0032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T="46800" anchor="ctr"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691428"/>
                  </a:ext>
                </a:extLst>
              </a:tr>
            </a:tbl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6D55ED0-32CB-9B48-8D0E-2A8DFAAFF32D}"/>
              </a:ext>
            </a:extLst>
          </p:cNvPr>
          <p:cNvSpPr txBox="1">
            <a:spLocks/>
          </p:cNvSpPr>
          <p:nvPr/>
        </p:nvSpPr>
        <p:spPr>
          <a:xfrm>
            <a:off x="428387" y="4365175"/>
            <a:ext cx="11376024" cy="1985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Max number of people per session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8 people</a:t>
            </a:r>
            <a:r>
              <a:rPr lang="en-GB" sz="2000" b="0" dirty="0"/>
              <a:t>: if </a:t>
            </a:r>
            <a:r>
              <a:rPr lang="en-GB" sz="2000" b="0" dirty="0">
                <a:highlight>
                  <a:srgbClr val="FFFF00"/>
                </a:highlight>
              </a:rPr>
              <a:t>COVID-19 Level 2 Yellow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10 people</a:t>
            </a:r>
            <a:r>
              <a:rPr lang="en-GB" sz="2000" b="0" dirty="0"/>
              <a:t>: if </a:t>
            </a:r>
            <a:r>
              <a:rPr lang="en-GB" sz="2000" b="0" dirty="0">
                <a:highlight>
                  <a:srgbClr val="00FF00"/>
                </a:highlight>
              </a:rPr>
              <a:t>COVID-19 Level 1 Green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91270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CD2C23-0CDA-1C49-8D1A-9EDFC7BBC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A past Memorandum </a:t>
            </a:r>
            <a:r>
              <a:rPr lang="en-GB" sz="2400" u="sng" dirty="0">
                <a:hlinkClick r:id="rId2"/>
              </a:rPr>
              <a:t>EDMS 983134</a:t>
            </a:r>
            <a:r>
              <a:rPr lang="en-GB" sz="2400" dirty="0"/>
              <a:t> “</a:t>
            </a:r>
            <a:r>
              <a:rPr lang="en-GB" sz="2400" i="1" dirty="0"/>
              <a:t>Gestion des </a:t>
            </a:r>
            <a:r>
              <a:rPr lang="en-GB" sz="2400" i="1" dirty="0" err="1"/>
              <a:t>moyens</a:t>
            </a:r>
            <a:r>
              <a:rPr lang="en-GB" sz="2400" i="1" dirty="0"/>
              <a:t> de premier secours pour les </a:t>
            </a:r>
            <a:r>
              <a:rPr lang="en-GB" sz="2400" i="1" dirty="0" err="1"/>
              <a:t>expériences</a:t>
            </a:r>
            <a:r>
              <a:rPr lang="en-GB" sz="2400" i="1" dirty="0"/>
              <a:t> du LHC Etat </a:t>
            </a:r>
            <a:r>
              <a:rPr lang="en-GB" sz="2400" i="1" dirty="0" err="1"/>
              <a:t>actuel</a:t>
            </a:r>
            <a:r>
              <a:rPr lang="en-GB" sz="2400" i="1" dirty="0"/>
              <a:t> et propositions </a:t>
            </a:r>
            <a:r>
              <a:rPr lang="en-GB" sz="2400" i="1" dirty="0" err="1"/>
              <a:t>d'amélioration</a:t>
            </a:r>
            <a:r>
              <a:rPr lang="en-GB" sz="2400" dirty="0"/>
              <a:t>” reports:</a:t>
            </a:r>
          </a:p>
          <a:p>
            <a:r>
              <a:rPr lang="en-GB" sz="2400" b="0" i="1" dirty="0"/>
              <a:t>“…</a:t>
            </a:r>
            <a:r>
              <a:rPr lang="en-GB" sz="2400" b="0" i="1" dirty="0" err="1"/>
              <a:t>L'objectif</a:t>
            </a:r>
            <a:r>
              <a:rPr lang="en-GB" sz="2400" b="0" i="1" dirty="0"/>
              <a:t> de 10 </a:t>
            </a:r>
            <a:r>
              <a:rPr lang="en-GB" sz="2400" b="0" i="1" dirty="0" err="1"/>
              <a:t>secouristes</a:t>
            </a:r>
            <a:r>
              <a:rPr lang="en-GB" sz="2400" b="0" i="1" dirty="0"/>
              <a:t> </a:t>
            </a:r>
            <a:r>
              <a:rPr lang="en-GB" sz="2400" b="0" i="1" dirty="0" err="1"/>
              <a:t>niveau</a:t>
            </a:r>
            <a:r>
              <a:rPr lang="en-GB" sz="2400" b="0" i="1" dirty="0"/>
              <a:t> 2 par </a:t>
            </a:r>
            <a:r>
              <a:rPr lang="en-GB" sz="2400" b="0" i="1" dirty="0" err="1"/>
              <a:t>expérience</a:t>
            </a:r>
            <a:r>
              <a:rPr lang="en-GB" sz="2400" b="0" i="1" dirty="0"/>
              <a:t> </a:t>
            </a:r>
            <a:r>
              <a:rPr lang="en-GB" sz="2400" b="0" i="1" dirty="0" err="1"/>
              <a:t>principale</a:t>
            </a:r>
            <a:r>
              <a:rPr lang="en-GB" sz="2400" b="0" i="1" dirty="0"/>
              <a:t> </a:t>
            </a:r>
            <a:r>
              <a:rPr lang="en-GB" sz="2400" b="0" i="1" dirty="0" err="1"/>
              <a:t>est</a:t>
            </a:r>
            <a:r>
              <a:rPr lang="en-GB" sz="2400" b="0" i="1" dirty="0"/>
              <a:t> </a:t>
            </a:r>
            <a:r>
              <a:rPr lang="en-GB" sz="2400" b="0" i="1" dirty="0" err="1"/>
              <a:t>préconise</a:t>
            </a:r>
            <a:r>
              <a:rPr lang="en-GB" sz="2400" b="0" i="1" dirty="0"/>
              <a:t>́. </a:t>
            </a:r>
            <a:r>
              <a:rPr lang="en-GB" sz="2400" b="0" i="1" dirty="0" err="1"/>
              <a:t>Seul</a:t>
            </a:r>
            <a:r>
              <a:rPr lang="en-GB" sz="2400" b="0" i="1" dirty="0"/>
              <a:t> </a:t>
            </a:r>
            <a:r>
              <a:rPr lang="en-GB" sz="2400" b="0" i="1" dirty="0" err="1"/>
              <a:t>ce</a:t>
            </a:r>
            <a:r>
              <a:rPr lang="en-GB" sz="2400" b="0" i="1" dirty="0"/>
              <a:t> personnel </a:t>
            </a:r>
            <a:r>
              <a:rPr lang="en-GB" sz="2400" b="0" i="1" dirty="0" err="1"/>
              <a:t>est</a:t>
            </a:r>
            <a:r>
              <a:rPr lang="en-GB" sz="2400" b="0" i="1" dirty="0"/>
              <a:t> </a:t>
            </a:r>
            <a:r>
              <a:rPr lang="en-GB" sz="2400" b="0" i="1" dirty="0" err="1"/>
              <a:t>habilite</a:t>
            </a:r>
            <a:r>
              <a:rPr lang="en-GB" sz="2400" b="0" i="1" dirty="0"/>
              <a:t>́ à utiliser le </a:t>
            </a:r>
            <a:r>
              <a:rPr lang="en-GB" sz="2400" b="0" i="1" dirty="0" err="1"/>
              <a:t>matériel</a:t>
            </a:r>
            <a:r>
              <a:rPr lang="en-GB" sz="2400" b="0" i="1" dirty="0"/>
              <a:t> </a:t>
            </a:r>
            <a:r>
              <a:rPr lang="en-GB" sz="2400" b="0" i="1" dirty="0" err="1"/>
              <a:t>d'urgence</a:t>
            </a:r>
            <a:r>
              <a:rPr lang="en-GB" sz="2400" b="0" i="1" dirty="0"/>
              <a:t> mis à disposition</a:t>
            </a:r>
            <a:r>
              <a:rPr lang="en-GB" sz="2400" b="0" dirty="0"/>
              <a:t>.” </a:t>
            </a:r>
          </a:p>
          <a:p>
            <a:endParaRPr lang="en-GB" sz="2400" b="0" dirty="0"/>
          </a:p>
          <a:p>
            <a:r>
              <a:rPr lang="en-GB" sz="2400" b="0" i="1" dirty="0"/>
              <a:t>“…Le </a:t>
            </a:r>
            <a:r>
              <a:rPr lang="en-GB" sz="2400" b="0" i="1" dirty="0" err="1"/>
              <a:t>département</a:t>
            </a:r>
            <a:r>
              <a:rPr lang="en-GB" sz="2400" b="0" i="1" dirty="0"/>
              <a:t> </a:t>
            </a:r>
            <a:r>
              <a:rPr lang="en-GB" sz="2400" b="0" i="1" dirty="0" err="1"/>
              <a:t>veille</a:t>
            </a:r>
            <a:r>
              <a:rPr lang="en-GB" sz="2400" b="0" i="1" dirty="0"/>
              <a:t> à </a:t>
            </a:r>
            <a:r>
              <a:rPr lang="en-GB" sz="2400" b="0" i="1" dirty="0" err="1"/>
              <a:t>maintenir</a:t>
            </a:r>
            <a:r>
              <a:rPr lang="en-GB" sz="2400" b="0" i="1" dirty="0"/>
              <a:t> </a:t>
            </a:r>
            <a:r>
              <a:rPr lang="en-GB" sz="2400" b="0" i="1" dirty="0" err="1"/>
              <a:t>ce</a:t>
            </a:r>
            <a:r>
              <a:rPr lang="en-GB" sz="2400" b="0" i="1" dirty="0"/>
              <a:t> chiffre de 8-10 </a:t>
            </a:r>
            <a:r>
              <a:rPr lang="en-GB" sz="2400" b="0" i="1" dirty="0" err="1"/>
              <a:t>secouristes</a:t>
            </a:r>
            <a:r>
              <a:rPr lang="en-GB" sz="2400" b="0" i="1" dirty="0"/>
              <a:t> </a:t>
            </a:r>
            <a:r>
              <a:rPr lang="en-GB" sz="2400" b="0" i="1" dirty="0" err="1"/>
              <a:t>niveau</a:t>
            </a:r>
            <a:r>
              <a:rPr lang="en-GB" sz="2400" b="0" i="1" dirty="0"/>
              <a:t> 2 </a:t>
            </a:r>
            <a:r>
              <a:rPr lang="en-GB" sz="2400" b="0" i="1" u="sng" dirty="0">
                <a:solidFill>
                  <a:srgbClr val="C00000"/>
                </a:solidFill>
              </a:rPr>
              <a:t>surtout au </a:t>
            </a:r>
            <a:r>
              <a:rPr lang="en-GB" sz="2400" b="0" i="1" u="sng" dirty="0" err="1">
                <a:solidFill>
                  <a:srgbClr val="C00000"/>
                </a:solidFill>
              </a:rPr>
              <a:t>niveau</a:t>
            </a:r>
            <a:r>
              <a:rPr lang="en-GB" sz="2400" b="0" i="1" u="sng" dirty="0">
                <a:solidFill>
                  <a:srgbClr val="C00000"/>
                </a:solidFill>
              </a:rPr>
              <a:t> du point 5</a:t>
            </a:r>
            <a:r>
              <a:rPr lang="en-GB" sz="2400" b="0" i="1" dirty="0"/>
              <a:t>, point le plus </a:t>
            </a:r>
            <a:r>
              <a:rPr lang="en-GB" sz="2400" b="0" i="1" dirty="0" err="1"/>
              <a:t>éloigne</a:t>
            </a:r>
            <a:r>
              <a:rPr lang="en-GB" sz="2400" b="0" i="1" dirty="0"/>
              <a:t>́ et sans </a:t>
            </a:r>
            <a:r>
              <a:rPr lang="en-GB" sz="2400" b="0" i="1" dirty="0" err="1"/>
              <a:t>secouriste</a:t>
            </a:r>
            <a:r>
              <a:rPr lang="en-GB" sz="2400" b="0" i="1" dirty="0"/>
              <a:t> </a:t>
            </a:r>
            <a:r>
              <a:rPr lang="en-GB" sz="2400" b="0" i="1" dirty="0" err="1"/>
              <a:t>forme</a:t>
            </a:r>
            <a:r>
              <a:rPr lang="en-GB" sz="2400" b="0" i="1" dirty="0"/>
              <a:t>́ </a:t>
            </a:r>
            <a:r>
              <a:rPr lang="en-GB" sz="2400" b="0" i="1" dirty="0" err="1"/>
              <a:t>actuellement</a:t>
            </a:r>
            <a:r>
              <a:rPr lang="en-GB" sz="2400" b="0" i="1" dirty="0"/>
              <a:t>.”</a:t>
            </a:r>
          </a:p>
          <a:p>
            <a:endParaRPr lang="en-IT" sz="2400" dirty="0"/>
          </a:p>
          <a:p>
            <a:endParaRPr lang="en-IT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5C76C5-49C7-FF40-B867-CB6DAAEA2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First Aiders L2: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1AC18-44B4-CD4C-9543-21969090B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F3819-6B4B-834C-BE5A-EFC6C5A49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540E0-F002-EE4D-ADA5-CFF1CCB5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46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5D222-F6F3-AC43-8502-C5A2A6447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Training Objectives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ACD8E-ABB7-8344-89AB-E9C5D1C2B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CC06A-13CC-3E43-B6FF-5B02367A0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CB813-D411-3741-9E09-38E6CB88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AF7B71D-00C0-A94C-8CCF-A82B1E872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14095"/>
            <a:ext cx="11011966" cy="1111885"/>
          </a:xfrm>
        </p:spPr>
        <p:txBody>
          <a:bodyPr/>
          <a:lstStyle/>
          <a:p>
            <a:pPr marL="0" indent="0">
              <a:buNone/>
            </a:pPr>
            <a:r>
              <a:rPr lang="en-GB" sz="2400" b="0" dirty="0"/>
              <a:t>New Training program:</a:t>
            </a:r>
          </a:p>
          <a:p>
            <a:r>
              <a:rPr lang="en-GB" sz="2400" b="0" dirty="0"/>
              <a:t>CERN Safety Training: new first aiders training programme proposal</a:t>
            </a:r>
          </a:p>
          <a:p>
            <a:endParaRPr lang="en-GB" sz="2400" b="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3AB3C2C-355D-FE42-AFE0-0BCC27537F7F}"/>
              </a:ext>
            </a:extLst>
          </p:cNvPr>
          <p:cNvSpPr txBox="1">
            <a:spLocks/>
          </p:cNvSpPr>
          <p:nvPr/>
        </p:nvSpPr>
        <p:spPr>
          <a:xfrm>
            <a:off x="590017" y="2348880"/>
            <a:ext cx="11011966" cy="13445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i="1" dirty="0">
                <a:solidFill>
                  <a:srgbClr val="00B050"/>
                </a:solidFill>
              </a:rPr>
              <a:t>Target for Level 2 First Aiders:</a:t>
            </a:r>
          </a:p>
          <a:p>
            <a:r>
              <a:rPr lang="en-GB" sz="2400" dirty="0"/>
              <a:t>Reach a stable number of trained Level 2 First Aiders, potentially present at Point 5:</a:t>
            </a:r>
          </a:p>
          <a:p>
            <a:r>
              <a:rPr lang="en-GB" sz="2400" dirty="0"/>
              <a:t>Reminder… “10 first aider per Large Experiment”…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74713D0D-DAE8-974A-99A2-01C3BDEA6445}"/>
              </a:ext>
            </a:extLst>
          </p:cNvPr>
          <p:cNvSpPr txBox="1">
            <a:spLocks/>
          </p:cNvSpPr>
          <p:nvPr/>
        </p:nvSpPr>
        <p:spPr>
          <a:xfrm>
            <a:off x="455312" y="5013176"/>
            <a:ext cx="11011966" cy="8307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dirty="0">
                <a:solidFill>
                  <a:srgbClr val="7030A0"/>
                </a:solidFill>
              </a:rPr>
              <a:t>30 to 40 trained Level 2 First Aiders </a:t>
            </a:r>
            <a:br>
              <a:rPr lang="en-GB" sz="3200" dirty="0">
                <a:solidFill>
                  <a:srgbClr val="7030A0"/>
                </a:solidFill>
              </a:rPr>
            </a:br>
            <a:r>
              <a:rPr lang="en-GB" sz="3200" dirty="0">
                <a:solidFill>
                  <a:srgbClr val="7030A0"/>
                </a:solidFill>
              </a:rPr>
              <a:t>for CMS Point 5</a:t>
            </a:r>
            <a:endParaRPr lang="en-IT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4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CA31DD-D83A-5D4F-8542-95D09AFF9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612601"/>
          </a:xfrm>
        </p:spPr>
        <p:txBody>
          <a:bodyPr/>
          <a:lstStyle/>
          <a:p>
            <a:r>
              <a:rPr lang="en-GB" dirty="0"/>
              <a:t>The CMS collaboration ensures that a sufficient number of its members are qualified in level 2 training </a:t>
            </a:r>
          </a:p>
          <a:p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29F769-0603-3F4F-9B57-02B8C2DBA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and First Aiders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6485A-8060-1042-9712-4D78D5ED5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A9EBB-FB20-CB47-A8A7-AFD65725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E6D53-AD3A-064A-8B37-AD8CD1AC7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D8C084-B32D-DA41-847A-6630647C3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2492896"/>
            <a:ext cx="7964685" cy="34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76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58AD6CAD-EEFD-C340-AF9F-062223E04D24}"/>
              </a:ext>
            </a:extLst>
          </p:cNvPr>
          <p:cNvSpPr txBox="1">
            <a:spLocks/>
          </p:cNvSpPr>
          <p:nvPr/>
        </p:nvSpPr>
        <p:spPr>
          <a:xfrm>
            <a:off x="407988" y="4365104"/>
            <a:ext cx="11376024" cy="11803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8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119095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2B882-A3A7-7147-8DD3-29C8237C3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Spare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119AC-2A12-AF42-BAB2-BAAF5606E1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T" dirty="0"/>
              <a:t>Back up slides a</a:t>
            </a:r>
            <a:r>
              <a:rPr lang="en-GB" dirty="0" err="1"/>
              <a:t>nd</a:t>
            </a:r>
            <a:r>
              <a:rPr lang="en-IT" dirty="0"/>
              <a:t> additional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5893-01EA-6B47-BE80-CE8859943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6D309-5E74-264F-A9DB-F70C8D4C2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8B90B-F7F0-B542-A8D3-0FD4C63EC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932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EE69AE-A116-8F47-BCA5-AF818328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813" y="1205042"/>
            <a:ext cx="11376024" cy="468585"/>
          </a:xfrm>
        </p:spPr>
        <p:txBody>
          <a:bodyPr/>
          <a:lstStyle/>
          <a:p>
            <a:r>
              <a:rPr lang="en-GB" sz="2000" dirty="0"/>
              <a:t>Basics for Access and Work at CMS Point 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2"/>
              </a:rPr>
              <a:t>Safety at CERN / La Sécurité au CERN </a:t>
            </a:r>
            <a:r>
              <a:rPr lang="en-GB" sz="1600" dirty="0"/>
              <a:t>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3"/>
              </a:rPr>
              <a:t>Emergency Evacuation / Évacuation en cas d'urgence</a:t>
            </a:r>
            <a:r>
              <a:rPr lang="en-GB" sz="1600" dirty="0"/>
              <a:t> 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4"/>
              </a:rPr>
              <a:t>Radiation Protection - Awareness / Radioprotection - Sensibilisation </a:t>
            </a:r>
            <a:r>
              <a:rPr lang="en-GB" sz="1600" dirty="0"/>
              <a:t>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5"/>
              </a:rPr>
              <a:t>COVID-19 - Health &amp; Safety Measures at CERN / Mesures d'Hygiène et de Sécurité au CERN</a:t>
            </a:r>
            <a:r>
              <a:rPr lang="en-GB" sz="1600" dirty="0"/>
              <a:t> 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6"/>
              </a:rPr>
              <a:t>Radiation Protection - Supervised Area / Radioprotection - Zone Surveillée</a:t>
            </a:r>
            <a:r>
              <a:rPr lang="en-GB" sz="1600" dirty="0"/>
              <a:t> 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7"/>
              </a:rPr>
              <a:t>CERN - LHC Large Experiments / CERN - Grandes Expériences du LHC </a:t>
            </a:r>
            <a:r>
              <a:rPr lang="en-GB" sz="1600" dirty="0"/>
              <a:t>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8"/>
              </a:rPr>
              <a:t>CMS - Surface and Underground Areas / CMS - Zones de Surface et Souterraine</a:t>
            </a:r>
            <a:r>
              <a:rPr lang="en-GB" sz="1600" dirty="0"/>
              <a:t> 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9"/>
              </a:rPr>
              <a:t>CERN - Beam Facilities / CERN - Installations faisceaux </a:t>
            </a:r>
            <a:r>
              <a:rPr lang="en-GB" sz="1600" dirty="0"/>
              <a:t>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hlinkClick r:id="rId10"/>
              </a:rPr>
              <a:t>Self-Rescue Mask</a:t>
            </a:r>
            <a:r>
              <a:rPr lang="en-GB" sz="1600" dirty="0"/>
              <a:t> (Classroom)</a:t>
            </a:r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A5D222-F6F3-AC43-8502-C5A2A6447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Trainings Needs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ACD8E-ABB7-8344-89AB-E9C5D1C2B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30.03.22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CC06A-13CC-3E43-B6FF-5B02367A0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</a:t>
            </a:r>
            <a:r>
              <a:rPr lang="en-US" dirty="0" err="1"/>
              <a:t>Perruzza</a:t>
            </a:r>
            <a:r>
              <a:rPr lang="en-US" dirty="0"/>
              <a:t> | </a:t>
            </a:r>
            <a:r>
              <a:rPr lang="en-GB" dirty="0"/>
              <a:t>EP EXSOs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CB813-D411-3741-9E09-38E6CB88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448520-466B-724F-BF99-FFCA7970ADC9}"/>
              </a:ext>
            </a:extLst>
          </p:cNvPr>
          <p:cNvSpPr txBox="1"/>
          <p:nvPr/>
        </p:nvSpPr>
        <p:spPr>
          <a:xfrm>
            <a:off x="6052211" y="5964890"/>
            <a:ext cx="5731626" cy="369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600" dirty="0"/>
              <a:t>EDMS 2605306 </a:t>
            </a:r>
            <a:r>
              <a:rPr lang="en-GB" sz="1600" dirty="0">
                <a:hlinkClick r:id="rId11"/>
              </a:rPr>
              <a:t>https://edms.cern.ch/document/2605306</a:t>
            </a:r>
            <a:endParaRPr lang="en-IT" sz="1600" dirty="0"/>
          </a:p>
        </p:txBody>
      </p:sp>
    </p:spTree>
    <p:extLst>
      <p:ext uri="{BB962C8B-B14F-4D97-AF65-F5344CB8AC3E}">
        <p14:creationId xmlns:p14="http://schemas.microsoft.com/office/powerpoint/2010/main" val="2026797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9" id="{2F2A1183-34F9-A84D-84B0-B048CACE6922}" vid="{71869695-BBB2-D946-A63B-4C84910685C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</TotalTime>
  <Words>883</Words>
  <Application>Microsoft Macintosh PowerPoint</Application>
  <PresentationFormat>Widescreen</PresentationFormat>
  <Paragraphs>111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CMS Safety Level 2 First Aiders –  Sauveteur Secouriste du Travail (SST)</vt:lpstr>
      <vt:lpstr>CMS and First Aiders</vt:lpstr>
      <vt:lpstr>Training programme</vt:lpstr>
      <vt:lpstr>First Aiders L2: Needs</vt:lpstr>
      <vt:lpstr>Future Training Objectives</vt:lpstr>
      <vt:lpstr>CMS and First Aiders</vt:lpstr>
      <vt:lpstr>PowerPoint Presentation</vt:lpstr>
      <vt:lpstr>Spare Slides</vt:lpstr>
      <vt:lpstr>Trainings Needs</vt:lpstr>
      <vt:lpstr>Trainings Needs</vt:lpstr>
      <vt:lpstr>Access Needs</vt:lpstr>
      <vt:lpstr>Equipment Needs and Available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 Meeting - Safety Talk</dc:title>
  <dc:creator>Roberto Perruzza</dc:creator>
  <cp:lastModifiedBy>Roberto Perruzza</cp:lastModifiedBy>
  <cp:revision>68</cp:revision>
  <cp:lastPrinted>2021-12-19T00:17:40Z</cp:lastPrinted>
  <dcterms:created xsi:type="dcterms:W3CDTF">2021-12-19T00:00:52Z</dcterms:created>
  <dcterms:modified xsi:type="dcterms:W3CDTF">2022-03-30T13:55:43Z</dcterms:modified>
</cp:coreProperties>
</file>