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7" r:id="rId3"/>
    <p:sldId id="296" r:id="rId4"/>
    <p:sldId id="301" r:id="rId5"/>
    <p:sldId id="302" r:id="rId6"/>
    <p:sldId id="303" r:id="rId7"/>
    <p:sldId id="304" r:id="rId8"/>
    <p:sldId id="297" r:id="rId9"/>
    <p:sldId id="298" r:id="rId10"/>
    <p:sldId id="305" r:id="rId11"/>
    <p:sldId id="29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560"/>
    <p:restoredTop sz="94686"/>
  </p:normalViewPr>
  <p:slideViewPr>
    <p:cSldViewPr snapToGrid="0" snapToObjects="1">
      <p:cViewPr varScale="1">
        <p:scale>
          <a:sx n="84" d="100"/>
          <a:sy n="84" d="100"/>
        </p:scale>
        <p:origin x="184" y="13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3/30/22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3/30/22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EP EXSO Meeting - L. Di Giulio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EP EXSO Meeting - L. Di Giulio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EP EXSO Meeting - L. Di Giulio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EP EXSO Meeting - L. Di Giulio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EP EXSO Meeting - L. Di Giulio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EP EXSO Meeting - L. Di Giulio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EP EXSO Meeting - L. Di Giulio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EP EXSO Meeting - L. Di Giulio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EXSO Meeting - L. Di Giulio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EXSO Meeting - L. Di Giulio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EXSO Meeting - L. Di Giulio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EXSO Meeting - L. Di Giulio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EXSO Meeting - L. Di Giulio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EXSO Meeting - L. Di Giulio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EXSO Meeting - L. Di Giulio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EXSO Meeting - L. Di Giulio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EXSO Meeting - L. Di Giulio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EXSO Meeting - L. Di Giulio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31/03/2022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EP EXSO Meeting - L. Di Giulio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2668488/LAST_RELEASED/SG-SIM-0-0-1_EN.pdf" TargetMode="External"/><Relationship Id="rId2" Type="http://schemas.openxmlformats.org/officeDocument/2006/relationships/hyperlink" Target="https://edms.cern.ch/ui/file/2583792/LAST_RELEASED/SR-SIM_EN.pdf" TargetMode="Externa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General/IncidentDeclaration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496F5-1A99-8B4F-979C-5F4EACE1B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27238"/>
            <a:ext cx="9144000" cy="2387600"/>
          </a:xfrm>
        </p:spPr>
        <p:txBody>
          <a:bodyPr>
            <a:normAutofit/>
          </a:bodyPr>
          <a:lstStyle/>
          <a:p>
            <a:r>
              <a:rPr lang="en-GB" dirty="0"/>
              <a:t>Safety Incident Management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48467D-8921-9941-9C5F-BB32E9B1D6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71864"/>
            <a:ext cx="9144000" cy="1655762"/>
          </a:xfrm>
        </p:spPr>
        <p:txBody>
          <a:bodyPr anchor="b"/>
          <a:lstStyle/>
          <a:p>
            <a:r>
              <a:rPr lang="en-GB" dirty="0">
                <a:solidFill>
                  <a:schemeClr val="tx2"/>
                </a:solidFill>
                <a:latin typeface="+mj-lt"/>
              </a:rPr>
              <a:t>EP Department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BB4F60-C2A3-8E45-8BA8-EDFEA0112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657EB-1565-3044-91C7-2D23FE6F1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EB88F6-B4A7-704D-9E15-0D9D9D2D5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1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58F9D50-D3F7-9F4D-B279-5B6DBF2BFA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7372" y="144613"/>
            <a:ext cx="1301601" cy="130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1570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35C119-B1DE-1243-911E-3958BB822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A4E6ED-6E73-C546-BE3C-A3346F4B8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EXSO Meeting - L. Di Giulio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3B5817-F27C-1D44-8722-918100257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FA3C9D-5640-224A-AC2D-417FF56788D2}"/>
              </a:ext>
            </a:extLst>
          </p:cNvPr>
          <p:cNvSpPr txBox="1"/>
          <p:nvPr/>
        </p:nvSpPr>
        <p:spPr>
          <a:xfrm>
            <a:off x="2019300" y="2247900"/>
            <a:ext cx="7848600" cy="20313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400" b="1" i="1" dirty="0">
                <a:latin typeface="Apple Chancery" panose="03020702040506060504" pitchFamily="66" charset="-79"/>
                <a:ea typeface="Xingkai SC Light" panose="02010600040101010101" pitchFamily="2" charset="-122"/>
                <a:cs typeface="Apple Chancery" panose="03020702040506060504" pitchFamily="66" charset="-79"/>
              </a:rPr>
              <a:t>Thank you!</a:t>
            </a:r>
          </a:p>
          <a:p>
            <a:pPr algn="ctr"/>
            <a:r>
              <a:rPr lang="en-GB" sz="4400" b="1" i="1" dirty="0">
                <a:latin typeface="Apple Chancery" panose="03020702040506060504" pitchFamily="66" charset="-79"/>
                <a:ea typeface="Xingkai SC Light" panose="02010600040101010101" pitchFamily="2" charset="-122"/>
                <a:cs typeface="Apple Chancery" panose="03020702040506060504" pitchFamily="66" charset="-79"/>
              </a:rPr>
              <a:t> </a:t>
            </a:r>
          </a:p>
          <a:p>
            <a:pPr algn="ctr"/>
            <a:r>
              <a:rPr lang="en-GB" sz="4400" b="1" i="1" dirty="0">
                <a:latin typeface="Apple Chancery" panose="03020702040506060504" pitchFamily="66" charset="-79"/>
                <a:ea typeface="Xingkai SC Light" panose="02010600040101010101" pitchFamily="2" charset="-122"/>
                <a:cs typeface="Apple Chancery" panose="03020702040506060504" pitchFamily="66" charset="-79"/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712566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248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New SIM Rule and Guideline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57939" y="1361615"/>
            <a:ext cx="895436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+mj-lt"/>
              </a:rPr>
              <a:t>New 2021 documents:</a:t>
            </a:r>
          </a:p>
          <a:p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SR-SIM Responsibility in matters of Safety Incident Management (SIM) at CERN: </a:t>
            </a:r>
            <a:r>
              <a:rPr lang="en-US" sz="2000" dirty="0">
                <a:solidFill>
                  <a:schemeClr val="tx2"/>
                </a:solidFill>
                <a:latin typeface="+mj-lt"/>
                <a:hlinkClick r:id="rId2"/>
              </a:rPr>
              <a:t>https://edms.cern.ch/ui/file/2583792/LAST_RELEASED/SR-SIM_EN.pdf</a:t>
            </a: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SG-SIM-0-0-1 Implementation of the Safety regulation SR-SIM (Guideline): </a:t>
            </a:r>
            <a:r>
              <a:rPr lang="en-US" sz="2000" dirty="0">
                <a:solidFill>
                  <a:schemeClr val="tx2"/>
                </a:solidFill>
                <a:latin typeface="+mj-lt"/>
                <a:hlinkClick r:id="rId3"/>
              </a:rPr>
              <a:t>https://edms.cern.ch/ui/file/2668488/LAST_RELEASED/SG-SIM-0-0-1_EN.pdf</a:t>
            </a: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r>
              <a:rPr lang="en-US" sz="2000" dirty="0">
                <a:solidFill>
                  <a:schemeClr val="tx2"/>
                </a:solidFill>
                <a:latin typeface="+mj-lt"/>
              </a:rPr>
              <a:t>Definition: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1" u="sng" dirty="0">
                <a:solidFill>
                  <a:schemeClr val="tx2"/>
                </a:solidFill>
              </a:rPr>
              <a:t>Safety Incident</a:t>
            </a:r>
            <a:r>
              <a:rPr lang="en-US" sz="2000" i="1" dirty="0">
                <a:solidFill>
                  <a:schemeClr val="tx2"/>
                </a:solidFill>
              </a:rPr>
              <a:t>: an unintended event or situation that has non-negligible, </a:t>
            </a:r>
            <a:r>
              <a:rPr lang="en-US" sz="2000" b="1" i="1" dirty="0">
                <a:solidFill>
                  <a:schemeClr val="tx2"/>
                </a:solidFill>
              </a:rPr>
              <a:t>negative</a:t>
            </a:r>
            <a:r>
              <a:rPr lang="en-US" sz="2000" i="1" dirty="0">
                <a:solidFill>
                  <a:schemeClr val="tx2"/>
                </a:solidFill>
              </a:rPr>
              <a:t> </a:t>
            </a:r>
            <a:r>
              <a:rPr lang="en-US" sz="2000" b="1" i="1" dirty="0">
                <a:solidFill>
                  <a:schemeClr val="tx2"/>
                </a:solidFill>
              </a:rPr>
              <a:t>consequences or potential consequences </a:t>
            </a:r>
            <a:r>
              <a:rPr lang="en-US" sz="2000" i="1" dirty="0">
                <a:solidFill>
                  <a:schemeClr val="tx2"/>
                </a:solidFill>
              </a:rPr>
              <a:t>from the point of view of Safety 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08D691-A885-6F42-A0E1-53F72CB580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7D522E-679B-CE4E-8710-07781E8A5FA5}"/>
              </a:ext>
            </a:extLst>
          </p:cNvPr>
          <p:cNvSpPr txBox="1"/>
          <p:nvPr/>
        </p:nvSpPr>
        <p:spPr>
          <a:xfrm>
            <a:off x="10113933" y="2067935"/>
            <a:ext cx="14351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Replace the A2 code</a:t>
            </a: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BEAAA8E1-949D-E946-A32A-3649C26AE867}"/>
              </a:ext>
            </a:extLst>
          </p:cNvPr>
          <p:cNvSpPr/>
          <p:nvPr/>
        </p:nvSpPr>
        <p:spPr>
          <a:xfrm>
            <a:off x="9429168" y="5265539"/>
            <a:ext cx="444729" cy="2547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843190-C815-AE43-BB5C-B6FB230BA720}"/>
              </a:ext>
            </a:extLst>
          </p:cNvPr>
          <p:cNvSpPr txBox="1"/>
          <p:nvPr/>
        </p:nvSpPr>
        <p:spPr>
          <a:xfrm>
            <a:off x="10113933" y="4838928"/>
            <a:ext cx="138753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i.e. unsafe situations, near misses or accidents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3F67FB4C-B890-D548-A3E9-4B59881794F9}"/>
              </a:ext>
            </a:extLst>
          </p:cNvPr>
          <p:cNvSpPr/>
          <p:nvPr/>
        </p:nvSpPr>
        <p:spPr>
          <a:xfrm>
            <a:off x="9429169" y="2217547"/>
            <a:ext cx="444729" cy="2547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709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Incident Declaration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25031" y="1266205"/>
            <a:ext cx="746846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+mj-lt"/>
              </a:rPr>
              <a:t>From the rule SR-SIM:</a:t>
            </a:r>
          </a:p>
          <a:p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r>
              <a:rPr lang="en-US" sz="2000" i="1" dirty="0">
                <a:solidFill>
                  <a:schemeClr val="tx2"/>
                </a:solidFill>
                <a:latin typeface="+mj-lt"/>
              </a:rPr>
              <a:t>Any person that is involved in-, witnessing or that becomes otherwise aware of a Safety Incident shall: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/>
                </a:solidFill>
                <a:latin typeface="+mj-lt"/>
              </a:rPr>
              <a:t>promptly notify it to the appropriate CERN services if immediate action is required; and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/>
                </a:solidFill>
                <a:latin typeface="+mj-lt"/>
              </a:rPr>
              <a:t>fill in a Safety Incident declaration form within 24 hours from the occurrence or discovery of the Safety Incident, whichever is the earlier.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08D691-A885-6F42-A0E1-53F72CB58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802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4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Incident Declaration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25031" y="1266205"/>
            <a:ext cx="746846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+mj-lt"/>
              </a:rPr>
              <a:t>From the rule SR-SIM:</a:t>
            </a:r>
          </a:p>
          <a:p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r>
              <a:rPr lang="en-US" sz="2000" i="1" dirty="0">
                <a:solidFill>
                  <a:schemeClr val="tx2"/>
                </a:solidFill>
                <a:latin typeface="+mj-lt"/>
              </a:rPr>
              <a:t>Any person that is involved in-, witnessing or that becomes otherwise aware of a Safety Incident shall: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/>
                </a:solidFill>
                <a:latin typeface="+mj-lt"/>
              </a:rPr>
              <a:t>promptly notify it to the appropriate CERN services if immediate action is required; and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/>
                </a:solidFill>
                <a:latin typeface="+mj-lt"/>
              </a:rPr>
              <a:t>fill in a Safety Incident declaration form within 24 hours from the occurrence or discovery of the Safety Incident, whichever is the earlier.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08D691-A885-6F42-A0E1-53F72CB58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8" name="Frame 7">
            <a:extLst>
              <a:ext uri="{FF2B5EF4-FFF2-40B4-BE49-F238E27FC236}">
                <a16:creationId xmlns:a16="http://schemas.microsoft.com/office/drawing/2014/main" id="{E9306807-6FD7-A049-A204-EDD03B29B3D6}"/>
              </a:ext>
            </a:extLst>
          </p:cNvPr>
          <p:cNvSpPr/>
          <p:nvPr/>
        </p:nvSpPr>
        <p:spPr>
          <a:xfrm>
            <a:off x="868361" y="2739931"/>
            <a:ext cx="6781800" cy="838200"/>
          </a:xfrm>
          <a:prstGeom prst="frame">
            <a:avLst>
              <a:gd name="adj1" fmla="val 6439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833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5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Incident Declaration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25031" y="1266205"/>
            <a:ext cx="746846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+mj-lt"/>
              </a:rPr>
              <a:t>From the rule SR-SIM:</a:t>
            </a:r>
          </a:p>
          <a:p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r>
              <a:rPr lang="en-US" sz="2000" i="1" dirty="0">
                <a:solidFill>
                  <a:schemeClr val="tx2"/>
                </a:solidFill>
                <a:latin typeface="+mj-lt"/>
              </a:rPr>
              <a:t>Any person that is involved in-, witnessing or that becomes otherwise aware of a Safety Incident shall: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/>
                </a:solidFill>
                <a:latin typeface="+mj-lt"/>
              </a:rPr>
              <a:t>promptly notify it to the appropriate CERN services if immediate action is required; and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i="1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08D691-A885-6F42-A0E1-53F72CB58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8" name="Frame 7">
            <a:extLst>
              <a:ext uri="{FF2B5EF4-FFF2-40B4-BE49-F238E27FC236}">
                <a16:creationId xmlns:a16="http://schemas.microsoft.com/office/drawing/2014/main" id="{E9306807-6FD7-A049-A204-EDD03B29B3D6}"/>
              </a:ext>
            </a:extLst>
          </p:cNvPr>
          <p:cNvSpPr/>
          <p:nvPr/>
        </p:nvSpPr>
        <p:spPr>
          <a:xfrm>
            <a:off x="868361" y="2739931"/>
            <a:ext cx="6781800" cy="838200"/>
          </a:xfrm>
          <a:prstGeom prst="frame">
            <a:avLst>
              <a:gd name="adj1" fmla="val 6439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D5558F9B-47DD-6643-BE75-159CE06C4D2B}"/>
              </a:ext>
            </a:extLst>
          </p:cNvPr>
          <p:cNvSpPr/>
          <p:nvPr/>
        </p:nvSpPr>
        <p:spPr>
          <a:xfrm>
            <a:off x="385034" y="4038516"/>
            <a:ext cx="673100" cy="254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E6C6C9-9E9F-9742-9BCF-C8580B11215E}"/>
              </a:ext>
            </a:extLst>
          </p:cNvPr>
          <p:cNvSpPr txBox="1"/>
          <p:nvPr/>
        </p:nvSpPr>
        <p:spPr>
          <a:xfrm>
            <a:off x="1208072" y="4015517"/>
            <a:ext cx="97901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Call </a:t>
            </a:r>
            <a:r>
              <a:rPr lang="en-GB" b="1" dirty="0"/>
              <a:t>Fire Brigade </a:t>
            </a:r>
            <a:r>
              <a:rPr lang="en-GB" dirty="0"/>
              <a:t>at +41 227674444 in case of emergency or if immediate action is required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50D5F59F-33BE-7E4B-9348-E6864E5B8FD5}"/>
              </a:ext>
            </a:extLst>
          </p:cNvPr>
          <p:cNvSpPr/>
          <p:nvPr/>
        </p:nvSpPr>
        <p:spPr>
          <a:xfrm>
            <a:off x="385034" y="4673516"/>
            <a:ext cx="673100" cy="254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72C2C8-2965-0A46-AB9E-C76AD8F7006A}"/>
              </a:ext>
            </a:extLst>
          </p:cNvPr>
          <p:cNvSpPr txBox="1"/>
          <p:nvPr/>
        </p:nvSpPr>
        <p:spPr>
          <a:xfrm>
            <a:off x="1208072" y="4673516"/>
            <a:ext cx="1058230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In addition, it is strongly suggested to contact further Safety Officers/services as: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1" dirty="0"/>
              <a:t>DSO/LEXGLIMOS </a:t>
            </a:r>
            <a:r>
              <a:rPr lang="en-GB" dirty="0"/>
              <a:t>(very important! We can help you with the coordination of the actions to be done)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TSO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Equipment or Location Responsible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177243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6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Incident Declaration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25031" y="1266205"/>
            <a:ext cx="746846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+mj-lt"/>
              </a:rPr>
              <a:t>From the rule SR-SIM:</a:t>
            </a:r>
          </a:p>
          <a:p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r>
              <a:rPr lang="en-US" sz="2000" i="1" dirty="0">
                <a:solidFill>
                  <a:schemeClr val="tx2"/>
                </a:solidFill>
                <a:latin typeface="+mj-lt"/>
              </a:rPr>
              <a:t>Any person that is involved in-, witnessing or that becomes otherwise aware of a Safety Incident shall: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/>
                </a:solidFill>
                <a:latin typeface="+mj-lt"/>
              </a:rPr>
              <a:t>promptly notify it to the appropriate CERN services if immediate action is required; and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/>
                </a:solidFill>
                <a:latin typeface="+mj-lt"/>
              </a:rPr>
              <a:t>fill in a Safety Incident declaration form within 24 hours from the occurrence or discovery of the Safety Incident, whichever is the earlier.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08D691-A885-6F42-A0E1-53F72CB58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8" name="Frame 7">
            <a:extLst>
              <a:ext uri="{FF2B5EF4-FFF2-40B4-BE49-F238E27FC236}">
                <a16:creationId xmlns:a16="http://schemas.microsoft.com/office/drawing/2014/main" id="{E9306807-6FD7-A049-A204-EDD03B29B3D6}"/>
              </a:ext>
            </a:extLst>
          </p:cNvPr>
          <p:cNvSpPr/>
          <p:nvPr/>
        </p:nvSpPr>
        <p:spPr>
          <a:xfrm>
            <a:off x="868360" y="3641630"/>
            <a:ext cx="6904039" cy="1158969"/>
          </a:xfrm>
          <a:prstGeom prst="frame">
            <a:avLst>
              <a:gd name="adj1" fmla="val 6439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055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7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Incident Declaration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25031" y="1266205"/>
            <a:ext cx="746846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+mj-lt"/>
              </a:rPr>
              <a:t>From the rule SR-SIM:</a:t>
            </a:r>
          </a:p>
          <a:p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r>
              <a:rPr lang="en-US" sz="2000" i="1" dirty="0">
                <a:solidFill>
                  <a:schemeClr val="tx2"/>
                </a:solidFill>
                <a:latin typeface="+mj-lt"/>
              </a:rPr>
              <a:t>Any person that is involved in-, witnessing or that becomes otherwise aware of a Safety Incident shall: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/>
                </a:solidFill>
                <a:latin typeface="+mj-lt"/>
              </a:rPr>
              <a:t>promptly notify it to the appropriate CERN services if immediate action is required; and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/>
                </a:solidFill>
                <a:latin typeface="+mj-lt"/>
              </a:rPr>
              <a:t>fill in a Safety Incident declaration form within 24 hours from the occurrence or discovery of the Safety Incident, whichever is the earlier.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08D691-A885-6F42-A0E1-53F72CB58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8" name="Frame 7">
            <a:extLst>
              <a:ext uri="{FF2B5EF4-FFF2-40B4-BE49-F238E27FC236}">
                <a16:creationId xmlns:a16="http://schemas.microsoft.com/office/drawing/2014/main" id="{E9306807-6FD7-A049-A204-EDD03B29B3D6}"/>
              </a:ext>
            </a:extLst>
          </p:cNvPr>
          <p:cNvSpPr/>
          <p:nvPr/>
        </p:nvSpPr>
        <p:spPr>
          <a:xfrm>
            <a:off x="868360" y="3641630"/>
            <a:ext cx="6904039" cy="1158969"/>
          </a:xfrm>
          <a:prstGeom prst="frame">
            <a:avLst>
              <a:gd name="adj1" fmla="val 6439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326DA8C7-89DB-834F-B98F-7AC61851155F}"/>
              </a:ext>
            </a:extLst>
          </p:cNvPr>
          <p:cNvSpPr/>
          <p:nvPr/>
        </p:nvSpPr>
        <p:spPr>
          <a:xfrm>
            <a:off x="7979634" y="4112561"/>
            <a:ext cx="673100" cy="254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10BEFE-94BD-F142-9E9A-A1C9B2903803}"/>
              </a:ext>
            </a:extLst>
          </p:cNvPr>
          <p:cNvSpPr txBox="1"/>
          <p:nvPr/>
        </p:nvSpPr>
        <p:spPr>
          <a:xfrm>
            <a:off x="8859969" y="3824062"/>
            <a:ext cx="294640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Even if 24h already passed, it is important that the declaration is done </a:t>
            </a:r>
            <a:r>
              <a:rPr lang="en-GB" b="1" dirty="0"/>
              <a:t>ASAP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81347336-682B-A84A-A446-0475FE0D9A09}"/>
              </a:ext>
            </a:extLst>
          </p:cNvPr>
          <p:cNvSpPr/>
          <p:nvPr/>
        </p:nvSpPr>
        <p:spPr>
          <a:xfrm>
            <a:off x="868360" y="5396624"/>
            <a:ext cx="673100" cy="254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E46774-E17D-0440-B12E-987D53C4BEB7}"/>
              </a:ext>
            </a:extLst>
          </p:cNvPr>
          <p:cNvSpPr/>
          <p:nvPr/>
        </p:nvSpPr>
        <p:spPr>
          <a:xfrm>
            <a:off x="1694572" y="5200458"/>
            <a:ext cx="97536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The incident declaration is done on EDH via the </a:t>
            </a:r>
            <a:r>
              <a:rPr lang="en-GB" b="1" dirty="0"/>
              <a:t>Incident Declaration Form </a:t>
            </a:r>
            <a:r>
              <a:rPr lang="en-GB" dirty="0"/>
              <a:t>(IDF): </a:t>
            </a:r>
            <a:r>
              <a:rPr lang="en-GB" dirty="0">
                <a:hlinkClick r:id="rId3"/>
              </a:rPr>
              <a:t>https://edh.cern.ch/Document/General/IncidentDeclaration</a:t>
            </a:r>
            <a:r>
              <a:rPr lang="en-GB" dirty="0"/>
              <a:t> (</a:t>
            </a:r>
            <a:r>
              <a:rPr lang="en-GB" u="sng" dirty="0"/>
              <a:t>Attention:</a:t>
            </a:r>
            <a:r>
              <a:rPr lang="en-GB" dirty="0"/>
              <a:t> IDF is the new A2 form!)</a:t>
            </a:r>
          </a:p>
        </p:txBody>
      </p:sp>
    </p:spTree>
    <p:extLst>
      <p:ext uri="{BB962C8B-B14F-4D97-AF65-F5344CB8AC3E}">
        <p14:creationId xmlns:p14="http://schemas.microsoft.com/office/powerpoint/2010/main" val="3603257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255364-6196-9347-9965-5261CA9EE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8BD467-F316-A242-A5BC-AAC48DE50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EXSO Meeting - L. Di Giulio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61487C-162D-BD45-B202-407C74B78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D20A75-1EE6-A941-B58F-39E7E2694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075" y="0"/>
            <a:ext cx="9747849" cy="6858000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D1DB527-DDB8-1441-84F2-07BDD958A093}"/>
              </a:ext>
            </a:extLst>
          </p:cNvPr>
          <p:cNvSpPr/>
          <p:nvPr/>
        </p:nvSpPr>
        <p:spPr>
          <a:xfrm>
            <a:off x="9078227" y="2209800"/>
            <a:ext cx="2369946" cy="12192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Contact us if you have any questions about how to fill it!</a:t>
            </a:r>
          </a:p>
        </p:txBody>
      </p:sp>
      <p:sp>
        <p:nvSpPr>
          <p:cNvPr id="7" name="Frame 6">
            <a:extLst>
              <a:ext uri="{FF2B5EF4-FFF2-40B4-BE49-F238E27FC236}">
                <a16:creationId xmlns:a16="http://schemas.microsoft.com/office/drawing/2014/main" id="{5B0C9A36-D89E-D64F-9F19-2C794FE05D1E}"/>
              </a:ext>
            </a:extLst>
          </p:cNvPr>
          <p:cNvSpPr/>
          <p:nvPr/>
        </p:nvSpPr>
        <p:spPr>
          <a:xfrm>
            <a:off x="1508760" y="640080"/>
            <a:ext cx="5516880" cy="228600"/>
          </a:xfrm>
          <a:prstGeom prst="frame">
            <a:avLst>
              <a:gd name="adj1" fmla="val 6439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CE7C721-DC21-D445-93E2-C0A7CE797F9A}"/>
              </a:ext>
            </a:extLst>
          </p:cNvPr>
          <p:cNvSpPr/>
          <p:nvPr/>
        </p:nvSpPr>
        <p:spPr>
          <a:xfrm>
            <a:off x="7312325" y="129540"/>
            <a:ext cx="2068893" cy="97536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It is good practise to attach pictures or layouts</a:t>
            </a:r>
          </a:p>
        </p:txBody>
      </p:sp>
    </p:spTree>
    <p:extLst>
      <p:ext uri="{BB962C8B-B14F-4D97-AF65-F5344CB8AC3E}">
        <p14:creationId xmlns:p14="http://schemas.microsoft.com/office/powerpoint/2010/main" val="2473040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31/03/2022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9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Classification and analysis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08D691-A885-6F42-A0E1-53F72CB58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68DE9B4-1729-AF44-8438-7BEDB88A5A3A}"/>
              </a:ext>
            </a:extLst>
          </p:cNvPr>
          <p:cNvSpPr/>
          <p:nvPr/>
        </p:nvSpPr>
        <p:spPr>
          <a:xfrm>
            <a:off x="550666" y="1356836"/>
            <a:ext cx="97236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i="1" dirty="0">
                <a:solidFill>
                  <a:schemeClr val="tx2"/>
                </a:solidFill>
                <a:latin typeface="+mj-lt"/>
              </a:rPr>
              <a:t>Safety Incidents shall be classified as either </a:t>
            </a:r>
            <a:r>
              <a:rPr lang="en-GB" sz="2000" b="1" i="1" dirty="0">
                <a:solidFill>
                  <a:schemeClr val="tx2"/>
                </a:solidFill>
                <a:latin typeface="+mj-lt"/>
              </a:rPr>
              <a:t>minor, serious or major </a:t>
            </a:r>
            <a:r>
              <a:rPr lang="en-GB" sz="2000" i="1" dirty="0">
                <a:solidFill>
                  <a:schemeClr val="tx2"/>
                </a:solidFill>
                <a:latin typeface="+mj-lt"/>
              </a:rPr>
              <a:t>in order to determine the procedure for their analysis and subsequent follow-up. Accidents giving rise to absence from work, trips and falls shall be classified at least as serious.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D2797C-3CC2-4744-9DB6-F45DD0712333}"/>
              </a:ext>
            </a:extLst>
          </p:cNvPr>
          <p:cNvSpPr txBox="1"/>
          <p:nvPr/>
        </p:nvSpPr>
        <p:spPr>
          <a:xfrm>
            <a:off x="593300" y="2807897"/>
            <a:ext cx="10897660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The classification is done by the related DSO/LEXGLIMOS.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Depending on the classification, a different procedure for the analysis (more/less detailed) will be followed.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member of the DSO Office or LEXGLIMOS (in the case of Large Experiments) will perform the </a:t>
            </a:r>
            <a:r>
              <a:rPr lang="en-GB" b="1" dirty="0"/>
              <a:t>incident analysis</a:t>
            </a:r>
            <a:r>
              <a:rPr lang="en-GB" dirty="0"/>
              <a:t>, in collaboration with HSE and the stakeholders involved (according to the specific classification).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It is important that the people involved are </a:t>
            </a:r>
            <a:r>
              <a:rPr lang="en-GB" b="1" dirty="0"/>
              <a:t>available for meetings on site/discussions </a:t>
            </a:r>
            <a:r>
              <a:rPr lang="en-GB" dirty="0"/>
              <a:t>in order to progress in the analysis and define the appropriate safety measures and actions.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8190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</TotalTime>
  <Words>819</Words>
  <Application>Microsoft Macintosh PowerPoint</Application>
  <PresentationFormat>Widescreen</PresentationFormat>
  <Paragraphs>105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Xingkai SC Light</vt:lpstr>
      <vt:lpstr>Apple Chancery</vt:lpstr>
      <vt:lpstr>Arial</vt:lpstr>
      <vt:lpstr>Calibri</vt:lpstr>
      <vt:lpstr>Office Theme</vt:lpstr>
      <vt:lpstr>Safety Incident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Microsoft Office User</dc:creator>
  <cp:lastModifiedBy>Letizia Di Giulio</cp:lastModifiedBy>
  <cp:revision>23</cp:revision>
  <dcterms:created xsi:type="dcterms:W3CDTF">2020-02-03T13:11:28Z</dcterms:created>
  <dcterms:modified xsi:type="dcterms:W3CDTF">2022-03-30T08:13:32Z</dcterms:modified>
</cp:coreProperties>
</file>