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98" r:id="rId3"/>
    <p:sldId id="399" r:id="rId4"/>
    <p:sldId id="404" r:id="rId5"/>
    <p:sldId id="403" r:id="rId6"/>
    <p:sldId id="428" r:id="rId7"/>
    <p:sldId id="425" r:id="rId8"/>
    <p:sldId id="415" r:id="rId9"/>
    <p:sldId id="416" r:id="rId10"/>
    <p:sldId id="417" r:id="rId11"/>
    <p:sldId id="418" r:id="rId12"/>
    <p:sldId id="419" r:id="rId13"/>
    <p:sldId id="420" r:id="rId14"/>
    <p:sldId id="442" r:id="rId15"/>
    <p:sldId id="421" r:id="rId16"/>
    <p:sldId id="444" r:id="rId17"/>
    <p:sldId id="443" r:id="rId18"/>
    <p:sldId id="424" r:id="rId19"/>
    <p:sldId id="440" r:id="rId20"/>
    <p:sldId id="439" r:id="rId21"/>
    <p:sldId id="362" r:id="rId22"/>
    <p:sldId id="391" r:id="rId23"/>
    <p:sldId id="435" r:id="rId24"/>
    <p:sldId id="436" r:id="rId25"/>
    <p:sldId id="429" r:id="rId26"/>
    <p:sldId id="427" r:id="rId27"/>
    <p:sldId id="430" r:id="rId28"/>
    <p:sldId id="441" r:id="rId29"/>
    <p:sldId id="407" r:id="rId30"/>
    <p:sldId id="409" r:id="rId31"/>
    <p:sldId id="410" r:id="rId32"/>
    <p:sldId id="408" r:id="rId33"/>
    <p:sldId id="412" r:id="rId34"/>
    <p:sldId id="437" r:id="rId35"/>
    <p:sldId id="423" r:id="rId36"/>
    <p:sldId id="432" r:id="rId37"/>
    <p:sldId id="438" r:id="rId38"/>
    <p:sldId id="422" r:id="rId39"/>
    <p:sldId id="433" r:id="rId40"/>
    <p:sldId id="348" r:id="rId4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57" autoAdjust="0"/>
    <p:restoredTop sz="94249" autoAdjust="0"/>
  </p:normalViewPr>
  <p:slideViewPr>
    <p:cSldViewPr snapToGrid="0" showGuides="1">
      <p:cViewPr varScale="1">
        <p:scale>
          <a:sx n="83" d="100"/>
          <a:sy n="83" d="100"/>
        </p:scale>
        <p:origin x="72" y="4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Ряд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Лист1!$A$2:$A$54</c:f>
              <c:strCache>
                <c:ptCount val="53"/>
                <c:pt idx="0">
                  <c:v>Guinea</c:v>
                </c:pt>
                <c:pt idx="1">
                  <c:v>Burundi</c:v>
                </c:pt>
                <c:pt idx="2">
                  <c:v>Rwanda</c:v>
                </c:pt>
                <c:pt idx="3">
                  <c:v>Sierra Leone</c:v>
                </c:pt>
                <c:pt idx="4">
                  <c:v>Mozambique</c:v>
                </c:pt>
                <c:pt idx="5">
                  <c:v>Nepal</c:v>
                </c:pt>
                <c:pt idx="6">
                  <c:v>Togo</c:v>
                </c:pt>
                <c:pt idx="7">
                  <c:v>Angola</c:v>
                </c:pt>
                <c:pt idx="8">
                  <c:v>Papua New Guinea</c:v>
                </c:pt>
                <c:pt idx="9">
                  <c:v>South Sudan</c:v>
                </c:pt>
                <c:pt idx="10">
                  <c:v>Congo, Rep.</c:v>
                </c:pt>
                <c:pt idx="11">
                  <c:v>Kenya</c:v>
                </c:pt>
                <c:pt idx="12">
                  <c:v>Congo, Dem. Rep.</c:v>
                </c:pt>
                <c:pt idx="13">
                  <c:v>Tanzania</c:v>
                </c:pt>
                <c:pt idx="14">
                  <c:v>Azerbaijan</c:v>
                </c:pt>
                <c:pt idx="15">
                  <c:v>Uganda</c:v>
                </c:pt>
                <c:pt idx="16">
                  <c:v>Sweden</c:v>
                </c:pt>
                <c:pt idx="17">
                  <c:v>Finland</c:v>
                </c:pt>
                <c:pt idx="18">
                  <c:v>Denmark</c:v>
                </c:pt>
                <c:pt idx="19">
                  <c:v>Switzerland</c:v>
                </c:pt>
                <c:pt idx="20">
                  <c:v>Australia</c:v>
                </c:pt>
                <c:pt idx="21">
                  <c:v>France</c:v>
                </c:pt>
                <c:pt idx="22">
                  <c:v>United Kingdom</c:v>
                </c:pt>
                <c:pt idx="23">
                  <c:v>Korea, Dem. People’s Rep.</c:v>
                </c:pt>
                <c:pt idx="24">
                  <c:v>Germany</c:v>
                </c:pt>
                <c:pt idx="25">
                  <c:v>North America</c:v>
                </c:pt>
                <c:pt idx="26">
                  <c:v>Belgium</c:v>
                </c:pt>
                <c:pt idx="27">
                  <c:v>Nigeria</c:v>
                </c:pt>
                <c:pt idx="28">
                  <c:v>Austria</c:v>
                </c:pt>
                <c:pt idx="29">
                  <c:v>United States</c:v>
                </c:pt>
                <c:pt idx="30">
                  <c:v>Spain</c:v>
                </c:pt>
                <c:pt idx="31">
                  <c:v>China</c:v>
                </c:pt>
                <c:pt idx="32">
                  <c:v>Russian Federation</c:v>
                </c:pt>
                <c:pt idx="33">
                  <c:v>Poland</c:v>
                </c:pt>
                <c:pt idx="34">
                  <c:v>Hungary</c:v>
                </c:pt>
                <c:pt idx="35">
                  <c:v>Japan</c:v>
                </c:pt>
                <c:pt idx="36">
                  <c:v>Greece</c:v>
                </c:pt>
                <c:pt idx="37">
                  <c:v>Italy</c:v>
                </c:pt>
                <c:pt idx="38">
                  <c:v>Senegal</c:v>
                </c:pt>
                <c:pt idx="39">
                  <c:v>Mexico</c:v>
                </c:pt>
                <c:pt idx="40">
                  <c:v>Turkey</c:v>
                </c:pt>
                <c:pt idx="41">
                  <c:v>Sudan</c:v>
                </c:pt>
                <c:pt idx="42">
                  <c:v>Tunisia</c:v>
                </c:pt>
                <c:pt idx="43">
                  <c:v>Egypt, Arab Rep.</c:v>
                </c:pt>
                <c:pt idx="44">
                  <c:v>Saudi Arabia</c:v>
                </c:pt>
                <c:pt idx="45">
                  <c:v>India</c:v>
                </c:pt>
                <c:pt idx="46">
                  <c:v>Pakistan</c:v>
                </c:pt>
                <c:pt idx="47">
                  <c:v>Iran, Islamic Rep.</c:v>
                </c:pt>
                <c:pt idx="48">
                  <c:v>Jordan</c:v>
                </c:pt>
                <c:pt idx="49">
                  <c:v>Algeria</c:v>
                </c:pt>
                <c:pt idx="50">
                  <c:v>Syrian Arab Republic</c:v>
                </c:pt>
                <c:pt idx="51">
                  <c:v>Iraq</c:v>
                </c:pt>
                <c:pt idx="52">
                  <c:v>Yemen, Rep.</c:v>
                </c:pt>
              </c:strCache>
            </c:strRef>
          </c:cat>
          <c:val>
            <c:numRef>
              <c:f>Лист1!$B$2:$B$54</c:f>
              <c:numCache>
                <c:formatCode>General</c:formatCode>
                <c:ptCount val="53"/>
                <c:pt idx="0">
                  <c:v>104.1425120925995</c:v>
                </c:pt>
                <c:pt idx="1">
                  <c:v>103.36035910968478</c:v>
                </c:pt>
                <c:pt idx="2">
                  <c:v>100.68497156354856</c:v>
                </c:pt>
                <c:pt idx="3">
                  <c:v>97.98252605243502</c:v>
                </c:pt>
                <c:pt idx="4">
                  <c:v>97.817860789352892</c:v>
                </c:pt>
                <c:pt idx="5">
                  <c:v>97.292732038572566</c:v>
                </c:pt>
                <c:pt idx="6">
                  <c:v>96.631452464306363</c:v>
                </c:pt>
                <c:pt idx="7">
                  <c:v>96.480934248645383</c:v>
                </c:pt>
                <c:pt idx="8">
                  <c:v>96.403303487902477</c:v>
                </c:pt>
                <c:pt idx="9">
                  <c:v>96.107430901915293</c:v>
                </c:pt>
                <c:pt idx="10">
                  <c:v>94.587923915932279</c:v>
                </c:pt>
                <c:pt idx="11">
                  <c:v>93.254893288105791</c:v>
                </c:pt>
                <c:pt idx="12">
                  <c:v>91.640631242830921</c:v>
                </c:pt>
                <c:pt idx="13">
                  <c:v>91.100099357365679</c:v>
                </c:pt>
                <c:pt idx="14">
                  <c:v>90.928774885761953</c:v>
                </c:pt>
                <c:pt idx="15">
                  <c:v>90.634600798247632</c:v>
                </c:pt>
                <c:pt idx="16">
                  <c:v>90.582297791375495</c:v>
                </c:pt>
                <c:pt idx="17">
                  <c:v>88.480717617413802</c:v>
                </c:pt>
                <c:pt idx="18">
                  <c:v>87.875081663349434</c:v>
                </c:pt>
                <c:pt idx="19">
                  <c:v>85.288935112180681</c:v>
                </c:pt>
                <c:pt idx="20">
                  <c:v>85.10337503379678</c:v>
                </c:pt>
                <c:pt idx="21">
                  <c:v>84.719394386066512</c:v>
                </c:pt>
                <c:pt idx="22">
                  <c:v>84.638083750610775</c:v>
                </c:pt>
                <c:pt idx="23">
                  <c:v>83.674381566575391</c:v>
                </c:pt>
                <c:pt idx="24">
                  <c:v>83.039133927073166</c:v>
                </c:pt>
                <c:pt idx="25">
                  <c:v>82.895200464516989</c:v>
                </c:pt>
                <c:pt idx="26">
                  <c:v>82.808907515152939</c:v>
                </c:pt>
                <c:pt idx="27">
                  <c:v>82.71620155153208</c:v>
                </c:pt>
                <c:pt idx="28">
                  <c:v>82.704699687916076</c:v>
                </c:pt>
                <c:pt idx="29">
                  <c:v>82.313087602205442</c:v>
                </c:pt>
                <c:pt idx="30">
                  <c:v>81.749672771641542</c:v>
                </c:pt>
                <c:pt idx="31">
                  <c:v>80.307939722980592</c:v>
                </c:pt>
                <c:pt idx="32">
                  <c:v>78.040652742869824</c:v>
                </c:pt>
                <c:pt idx="33">
                  <c:v>74.289252645911091</c:v>
                </c:pt>
                <c:pt idx="34">
                  <c:v>73.995088758409509</c:v>
                </c:pt>
                <c:pt idx="35">
                  <c:v>73.987092965158581</c:v>
                </c:pt>
                <c:pt idx="36">
                  <c:v>73.885477782558027</c:v>
                </c:pt>
                <c:pt idx="37">
                  <c:v>69.086559879889137</c:v>
                </c:pt>
                <c:pt idx="38">
                  <c:v>60.938206998099865</c:v>
                </c:pt>
                <c:pt idx="39">
                  <c:v>56.321061813438867</c:v>
                </c:pt>
                <c:pt idx="40">
                  <c:v>46.858900028505417</c:v>
                </c:pt>
                <c:pt idx="41">
                  <c:v>42.674899540951962</c:v>
                </c:pt>
                <c:pt idx="42">
                  <c:v>34.244524775067283</c:v>
                </c:pt>
                <c:pt idx="43">
                  <c:v>30.953456258411837</c:v>
                </c:pt>
                <c:pt idx="44">
                  <c:v>28.217985130021102</c:v>
                </c:pt>
                <c:pt idx="45">
                  <c:v>26.976511641643015</c:v>
                </c:pt>
                <c:pt idx="46">
                  <c:v>26.814530467832618</c:v>
                </c:pt>
                <c:pt idx="47">
                  <c:v>24.529779059212373</c:v>
                </c:pt>
                <c:pt idx="48">
                  <c:v>22.569106003423254</c:v>
                </c:pt>
                <c:pt idx="49">
                  <c:v>21.647082886189452</c:v>
                </c:pt>
                <c:pt idx="50">
                  <c:v>19.490278412825763</c:v>
                </c:pt>
                <c:pt idx="51">
                  <c:v>15.653124065957252</c:v>
                </c:pt>
                <c:pt idx="52">
                  <c:v>8.3125546389367688</c:v>
                </c:pt>
              </c:numCache>
            </c:numRef>
          </c:val>
          <c:extLst>
            <c:ext xmlns:c16="http://schemas.microsoft.com/office/drawing/2014/chart" uri="{C3380CC4-5D6E-409C-BE32-E72D297353CC}">
              <c16:uniqueId val="{00000000-85C0-4D58-A358-97A883E62CEE}"/>
            </c:ext>
          </c:extLst>
        </c:ser>
        <c:dLbls>
          <c:showLegendKey val="0"/>
          <c:showVal val="0"/>
          <c:showCatName val="0"/>
          <c:showSerName val="0"/>
          <c:showPercent val="0"/>
          <c:showBubbleSize val="0"/>
        </c:dLbls>
        <c:gapWidth val="219"/>
        <c:overlap val="-27"/>
        <c:axId val="390521136"/>
        <c:axId val="390521464"/>
      </c:barChart>
      <c:catAx>
        <c:axId val="39052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ru-RU"/>
          </a:p>
        </c:txPr>
        <c:crossAx val="390521464"/>
        <c:crosses val="autoZero"/>
        <c:auto val="1"/>
        <c:lblAlgn val="ctr"/>
        <c:lblOffset val="100"/>
        <c:noMultiLvlLbl val="0"/>
      </c:catAx>
      <c:valAx>
        <c:axId val="390521464"/>
        <c:scaling>
          <c:orientation val="minMax"/>
        </c:scaling>
        <c:delete val="1"/>
        <c:axPos val="l"/>
        <c:numFmt formatCode="General" sourceLinked="1"/>
        <c:majorTickMark val="none"/>
        <c:minorTickMark val="none"/>
        <c:tickLblPos val="nextTo"/>
        <c:crossAx val="3905211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458333333333333E-2"/>
          <c:y val="6.623931623931624E-2"/>
          <c:w val="0.9770833333333333"/>
          <c:h val="0.65494195437108826"/>
        </c:manualLayout>
      </c:layout>
      <c:barChart>
        <c:barDir val="col"/>
        <c:grouping val="clustered"/>
        <c:varyColors val="0"/>
        <c:ser>
          <c:idx val="0"/>
          <c:order val="0"/>
          <c:tx>
            <c:strRef>
              <c:f>Лист1!$B$1</c:f>
              <c:strCache>
                <c:ptCount val="1"/>
                <c:pt idx="0">
                  <c:v>Ряд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Лист1!$A$2:$A$58</c:f>
              <c:strCache>
                <c:ptCount val="57"/>
                <c:pt idx="0">
                  <c:v>Namibia</c:v>
                </c:pt>
                <c:pt idx="1">
                  <c:v>Honduras</c:v>
                </c:pt>
                <c:pt idx="2">
                  <c:v>Dominican Republic</c:v>
                </c:pt>
                <c:pt idx="3">
                  <c:v>Latvia</c:v>
                </c:pt>
                <c:pt idx="4">
                  <c:v>Iceland</c:v>
                </c:pt>
                <c:pt idx="5">
                  <c:v>United States</c:v>
                </c:pt>
                <c:pt idx="6">
                  <c:v>Tonga</c:v>
                </c:pt>
                <c:pt idx="7">
                  <c:v>Russian Federation</c:v>
                </c:pt>
                <c:pt idx="8">
                  <c:v>Poland</c:v>
                </c:pt>
                <c:pt idx="9">
                  <c:v>Sweden</c:v>
                </c:pt>
                <c:pt idx="10">
                  <c:v>Bulgaria</c:v>
                </c:pt>
                <c:pt idx="11">
                  <c:v>Brazil</c:v>
                </c:pt>
                <c:pt idx="12">
                  <c:v>Guyana</c:v>
                </c:pt>
                <c:pt idx="13">
                  <c:v>Slovenia</c:v>
                </c:pt>
                <c:pt idx="14">
                  <c:v>Lithuania</c:v>
                </c:pt>
                <c:pt idx="15">
                  <c:v>Uruguay</c:v>
                </c:pt>
                <c:pt idx="16">
                  <c:v>Hungary</c:v>
                </c:pt>
                <c:pt idx="17">
                  <c:v>Mongolia</c:v>
                </c:pt>
                <c:pt idx="18">
                  <c:v>El Salvador</c:v>
                </c:pt>
                <c:pt idx="19">
                  <c:v>Mexico</c:v>
                </c:pt>
                <c:pt idx="20">
                  <c:v>Ecuador</c:v>
                </c:pt>
                <c:pt idx="21">
                  <c:v>France</c:v>
                </c:pt>
                <c:pt idx="22">
                  <c:v>United Kingdom</c:v>
                </c:pt>
                <c:pt idx="23">
                  <c:v>South Africa</c:v>
                </c:pt>
                <c:pt idx="24">
                  <c:v>Ireland</c:v>
                </c:pt>
                <c:pt idx="25">
                  <c:v>Norway</c:v>
                </c:pt>
                <c:pt idx="26">
                  <c:v>Belgium</c:v>
                </c:pt>
                <c:pt idx="27">
                  <c:v>Estonia</c:v>
                </c:pt>
                <c:pt idx="28">
                  <c:v>Rwanda</c:v>
                </c:pt>
                <c:pt idx="29">
                  <c:v>Argentina</c:v>
                </c:pt>
                <c:pt idx="30">
                  <c:v>Portugal</c:v>
                </c:pt>
                <c:pt idx="31">
                  <c:v>Myanmar</c:v>
                </c:pt>
                <c:pt idx="32">
                  <c:v>Finland</c:v>
                </c:pt>
                <c:pt idx="33">
                  <c:v>Spain</c:v>
                </c:pt>
                <c:pt idx="34">
                  <c:v>Switzerland</c:v>
                </c:pt>
                <c:pt idx="35">
                  <c:v>Mauritius</c:v>
                </c:pt>
                <c:pt idx="36">
                  <c:v>Thailand</c:v>
                </c:pt>
                <c:pt idx="37">
                  <c:v>Greece</c:v>
                </c:pt>
                <c:pt idx="38">
                  <c:v>Bolivia</c:v>
                </c:pt>
                <c:pt idx="39">
                  <c:v>Slovak Republic</c:v>
                </c:pt>
                <c:pt idx="40">
                  <c:v>Romania</c:v>
                </c:pt>
                <c:pt idx="41">
                  <c:v>Serbia</c:v>
                </c:pt>
                <c:pt idx="42">
                  <c:v>Austria</c:v>
                </c:pt>
                <c:pt idx="43">
                  <c:v>Germany</c:v>
                </c:pt>
                <c:pt idx="44">
                  <c:v>North Macedonia</c:v>
                </c:pt>
                <c:pt idx="45">
                  <c:v>Malta</c:v>
                </c:pt>
                <c:pt idx="46">
                  <c:v>Denmark</c:v>
                </c:pt>
                <c:pt idx="47">
                  <c:v>Czech Republic</c:v>
                </c:pt>
                <c:pt idx="48">
                  <c:v>Bosnia and Herzegovina</c:v>
                </c:pt>
                <c:pt idx="49">
                  <c:v>Croatia</c:v>
                </c:pt>
                <c:pt idx="50">
                  <c:v>Philippines</c:v>
                </c:pt>
                <c:pt idx="51">
                  <c:v>Netherlands</c:v>
                </c:pt>
                <c:pt idx="52">
                  <c:v>Montenegro</c:v>
                </c:pt>
                <c:pt idx="53">
                  <c:v>Italy</c:v>
                </c:pt>
                <c:pt idx="54">
                  <c:v>Turkey</c:v>
                </c:pt>
                <c:pt idx="55">
                  <c:v>United Arab Emirates</c:v>
                </c:pt>
                <c:pt idx="56">
                  <c:v>India</c:v>
                </c:pt>
              </c:strCache>
            </c:strRef>
          </c:cat>
          <c:val>
            <c:numRef>
              <c:f>Лист1!$B$2:$B$58</c:f>
              <c:numCache>
                <c:formatCode>General</c:formatCode>
                <c:ptCount val="57"/>
                <c:pt idx="0">
                  <c:v>48.240001678466797</c:v>
                </c:pt>
                <c:pt idx="1">
                  <c:v>47.110000610351598</c:v>
                </c:pt>
                <c:pt idx="2">
                  <c:v>44.790000915527301</c:v>
                </c:pt>
                <c:pt idx="3">
                  <c:v>43.220001220703097</c:v>
                </c:pt>
                <c:pt idx="4">
                  <c:v>43.049999237060497</c:v>
                </c:pt>
                <c:pt idx="5">
                  <c:v>40.470001220703097</c:v>
                </c:pt>
                <c:pt idx="6">
                  <c:v>40.340000152587898</c:v>
                </c:pt>
                <c:pt idx="7">
                  <c:v>39.75</c:v>
                </c:pt>
                <c:pt idx="8">
                  <c:v>39.5200004577637</c:v>
                </c:pt>
                <c:pt idx="9">
                  <c:v>39.349998474121101</c:v>
                </c:pt>
                <c:pt idx="10">
                  <c:v>39.279998779296903</c:v>
                </c:pt>
                <c:pt idx="11">
                  <c:v>38.720001220703097</c:v>
                </c:pt>
                <c:pt idx="12">
                  <c:v>38.470001220703097</c:v>
                </c:pt>
                <c:pt idx="13">
                  <c:v>38.220001220703097</c:v>
                </c:pt>
                <c:pt idx="14">
                  <c:v>38.159999847412102</c:v>
                </c:pt>
                <c:pt idx="15">
                  <c:v>37.2700004577637</c:v>
                </c:pt>
                <c:pt idx="16">
                  <c:v>37.049999237060497</c:v>
                </c:pt>
                <c:pt idx="17">
                  <c:v>36.0200004577637</c:v>
                </c:pt>
                <c:pt idx="18">
                  <c:v>35.740001678466797</c:v>
                </c:pt>
                <c:pt idx="19">
                  <c:v>35.590000152587898</c:v>
                </c:pt>
                <c:pt idx="20">
                  <c:v>35.259998321533203</c:v>
                </c:pt>
                <c:pt idx="21">
                  <c:v>34.5</c:v>
                </c:pt>
                <c:pt idx="22">
                  <c:v>34.220001220703097</c:v>
                </c:pt>
                <c:pt idx="23">
                  <c:v>33.930000305175803</c:v>
                </c:pt>
                <c:pt idx="24">
                  <c:v>33.509998321533203</c:v>
                </c:pt>
                <c:pt idx="25">
                  <c:v>33.470001220703097</c:v>
                </c:pt>
                <c:pt idx="26">
                  <c:v>33.450000762939503</c:v>
                </c:pt>
                <c:pt idx="27">
                  <c:v>33.240001678466797</c:v>
                </c:pt>
                <c:pt idx="28">
                  <c:v>33.220001220703097</c:v>
                </c:pt>
                <c:pt idx="29">
                  <c:v>33.180000305175803</c:v>
                </c:pt>
                <c:pt idx="30">
                  <c:v>32.159999847412102</c:v>
                </c:pt>
                <c:pt idx="31">
                  <c:v>32.060001373291001</c:v>
                </c:pt>
                <c:pt idx="32">
                  <c:v>32.009998321533203</c:v>
                </c:pt>
                <c:pt idx="33">
                  <c:v>31.899999618530298</c:v>
                </c:pt>
                <c:pt idx="34">
                  <c:v>31.600000381469702</c:v>
                </c:pt>
                <c:pt idx="35">
                  <c:v>31.030000686645501</c:v>
                </c:pt>
                <c:pt idx="36">
                  <c:v>30.870000839233398</c:v>
                </c:pt>
                <c:pt idx="37">
                  <c:v>30.540000915527301</c:v>
                </c:pt>
                <c:pt idx="38">
                  <c:v>30.440000534057599</c:v>
                </c:pt>
                <c:pt idx="39">
                  <c:v>30.370000839233398</c:v>
                </c:pt>
                <c:pt idx="40">
                  <c:v>30.059999465942401</c:v>
                </c:pt>
                <c:pt idx="41">
                  <c:v>29.790000915527301</c:v>
                </c:pt>
                <c:pt idx="42">
                  <c:v>28.860000610351602</c:v>
                </c:pt>
                <c:pt idx="43">
                  <c:v>28.579999923706101</c:v>
                </c:pt>
                <c:pt idx="44">
                  <c:v>28.209999084472699</c:v>
                </c:pt>
                <c:pt idx="45">
                  <c:v>27.610000610351602</c:v>
                </c:pt>
                <c:pt idx="46">
                  <c:v>26.9899997711182</c:v>
                </c:pt>
                <c:pt idx="47">
                  <c:v>26.629999160766602</c:v>
                </c:pt>
                <c:pt idx="48">
                  <c:v>26.120000839233398</c:v>
                </c:pt>
                <c:pt idx="49">
                  <c:v>26.090000152587901</c:v>
                </c:pt>
                <c:pt idx="50">
                  <c:v>25.5100002288818</c:v>
                </c:pt>
                <c:pt idx="51">
                  <c:v>24.7600002288818</c:v>
                </c:pt>
                <c:pt idx="52">
                  <c:v>23.829999923706101</c:v>
                </c:pt>
                <c:pt idx="53">
                  <c:v>23.149999618530298</c:v>
                </c:pt>
                <c:pt idx="54">
                  <c:v>16.329999923706101</c:v>
                </c:pt>
                <c:pt idx="55">
                  <c:v>15.75</c:v>
                </c:pt>
                <c:pt idx="56">
                  <c:v>13.710000038146999</c:v>
                </c:pt>
              </c:numCache>
            </c:numRef>
          </c:val>
          <c:extLst>
            <c:ext xmlns:c16="http://schemas.microsoft.com/office/drawing/2014/chart" uri="{C3380CC4-5D6E-409C-BE32-E72D297353CC}">
              <c16:uniqueId val="{00000000-85C0-4D58-A358-97A883E62CEE}"/>
            </c:ext>
          </c:extLst>
        </c:ser>
        <c:dLbls>
          <c:showLegendKey val="0"/>
          <c:showVal val="0"/>
          <c:showCatName val="0"/>
          <c:showSerName val="0"/>
          <c:showPercent val="0"/>
          <c:showBubbleSize val="0"/>
        </c:dLbls>
        <c:gapWidth val="219"/>
        <c:overlap val="-27"/>
        <c:axId val="390521136"/>
        <c:axId val="390521464"/>
      </c:barChart>
      <c:catAx>
        <c:axId val="39052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ru-RU"/>
          </a:p>
        </c:txPr>
        <c:crossAx val="390521464"/>
        <c:crosses val="autoZero"/>
        <c:auto val="1"/>
        <c:lblAlgn val="ctr"/>
        <c:lblOffset val="100"/>
        <c:noMultiLvlLbl val="0"/>
      </c:catAx>
      <c:valAx>
        <c:axId val="390521464"/>
        <c:scaling>
          <c:orientation val="minMax"/>
        </c:scaling>
        <c:delete val="1"/>
        <c:axPos val="l"/>
        <c:numFmt formatCode="General" sourceLinked="1"/>
        <c:majorTickMark val="none"/>
        <c:minorTickMark val="none"/>
        <c:tickLblPos val="nextTo"/>
        <c:crossAx val="3905211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Ряд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Лист1!$A$2:$A$8</c:f>
              <c:strCache>
                <c:ptCount val="7"/>
                <c:pt idx="0">
                  <c:v>Western Europe</c:v>
                </c:pt>
                <c:pt idx="1">
                  <c:v>North America</c:v>
                </c:pt>
                <c:pt idx="2">
                  <c:v>Latin America and the Caribbean</c:v>
                </c:pt>
                <c:pt idx="3">
                  <c:v>Eastern Europe and Central Asia,</c:v>
                </c:pt>
                <c:pt idx="4">
                  <c:v>Sub-Saharan Africa</c:v>
                </c:pt>
                <c:pt idx="5">
                  <c:v>South Asia </c:v>
                </c:pt>
                <c:pt idx="6">
                  <c:v>Middle East and North Africa</c:v>
                </c:pt>
              </c:strCache>
            </c:strRef>
          </c:cat>
          <c:val>
            <c:numRef>
              <c:f>Лист1!$B$2:$B$8</c:f>
              <c:numCache>
                <c:formatCode>General</c:formatCode>
                <c:ptCount val="7"/>
                <c:pt idx="0">
                  <c:v>77.599999999999994</c:v>
                </c:pt>
                <c:pt idx="1">
                  <c:v>76.400000000000006</c:v>
                </c:pt>
                <c:pt idx="2">
                  <c:v>72.099999999999994</c:v>
                </c:pt>
                <c:pt idx="3">
                  <c:v>71.2</c:v>
                </c:pt>
                <c:pt idx="4">
                  <c:v>67.2</c:v>
                </c:pt>
                <c:pt idx="5">
                  <c:v>62.3</c:v>
                </c:pt>
                <c:pt idx="6">
                  <c:v>60.9</c:v>
                </c:pt>
              </c:numCache>
            </c:numRef>
          </c:val>
          <c:extLst>
            <c:ext xmlns:c16="http://schemas.microsoft.com/office/drawing/2014/chart" uri="{C3380CC4-5D6E-409C-BE32-E72D297353CC}">
              <c16:uniqueId val="{00000000-6CD1-4432-AB6C-2004D860BC2E}"/>
            </c:ext>
          </c:extLst>
        </c:ser>
        <c:dLbls>
          <c:showLegendKey val="0"/>
          <c:showVal val="0"/>
          <c:showCatName val="0"/>
          <c:showSerName val="0"/>
          <c:showPercent val="0"/>
          <c:showBubbleSize val="0"/>
        </c:dLbls>
        <c:gapWidth val="219"/>
        <c:overlap val="-27"/>
        <c:axId val="145075152"/>
        <c:axId val="145078064"/>
      </c:barChart>
      <c:catAx>
        <c:axId val="14507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ru-RU"/>
          </a:p>
        </c:txPr>
        <c:crossAx val="145078064"/>
        <c:crosses val="autoZero"/>
        <c:auto val="1"/>
        <c:lblAlgn val="ctr"/>
        <c:lblOffset val="100"/>
        <c:noMultiLvlLbl val="0"/>
      </c:catAx>
      <c:valAx>
        <c:axId val="145078064"/>
        <c:scaling>
          <c:orientation val="minMax"/>
        </c:scaling>
        <c:delete val="1"/>
        <c:axPos val="l"/>
        <c:numFmt formatCode="General" sourceLinked="1"/>
        <c:majorTickMark val="none"/>
        <c:minorTickMark val="none"/>
        <c:tickLblPos val="nextTo"/>
        <c:crossAx val="145075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219"/>
        <c:overlap val="-27"/>
        <c:axId val="390521136"/>
        <c:axId val="390521464"/>
      </c:barChart>
      <c:catAx>
        <c:axId val="39052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ru-RU"/>
          </a:p>
        </c:txPr>
        <c:crossAx val="390521464"/>
        <c:crosses val="autoZero"/>
        <c:auto val="1"/>
        <c:lblAlgn val="ctr"/>
        <c:lblOffset val="100"/>
        <c:noMultiLvlLbl val="0"/>
      </c:catAx>
      <c:valAx>
        <c:axId val="390521464"/>
        <c:scaling>
          <c:orientation val="minMax"/>
        </c:scaling>
        <c:delete val="1"/>
        <c:axPos val="l"/>
        <c:numFmt formatCode="General" sourceLinked="1"/>
        <c:majorTickMark val="none"/>
        <c:minorTickMark val="none"/>
        <c:tickLblPos val="nextTo"/>
        <c:crossAx val="3905211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ED2ECD-2905-4549-949F-9F8522AFB93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95F3CD9-EEB4-4D5F-AEFB-493260309E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CF5AEEFA-6589-4741-8A03-79964CCF3D8D}"/>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3C8C770D-9B94-4D5E-A012-5FE3DBA7DE6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6DB86B0-6EED-4993-8E7D-D98A0DA00FBC}"/>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730833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96A254-8D4F-4F7C-BE69-EA9B5303495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8A9786E-30FD-4C2F-B82E-1D5312EA306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961DF01-28CC-4A35-B599-5FE8BAACBD50}"/>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AF131E6C-BDA4-4171-904D-2BCA9B05329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05F2AC-ABAE-4FDC-83DE-A47B75F27B1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407516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F4EF870-D33A-48C7-AE05-E2B5AE64FCE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D2016DCF-5ED3-4DAE-9FEE-5C43223E8B2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B2F0734-52BF-427D-8BFF-402C584166C9}"/>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05B9C2CA-4F46-43A1-B595-F451A6DC43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F468020-D872-485B-A62F-F8E3677576DE}"/>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250407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66934A-E9E6-459A-B735-ADD8550981D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78F315A-5569-4C3B-9317-1B6DAB3250E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4E9CEC2-F104-4741-B9FF-7AFF85B15552}"/>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EFB9118E-E92F-4CA4-9F03-A6F140A4B86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881EE63-12F6-477B-807D-42A8B1E901A0}"/>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206626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83E2A8-D1C9-46F7-BAAE-436A1D787A0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E4B6441-0AEA-437A-9002-B7F04D7941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7E4E981-BAF2-4B8C-8F08-3895041F2776}"/>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91CB0754-A2B5-4FD3-B4B4-7FB3541621A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73D76A2-E6EB-480C-94CC-7916B15B2AAE}"/>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283864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8A912C-6ACA-4C45-8488-EF0E59FF79F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8DE653E-4D43-4A35-ACBC-0592BC0C5A0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AA89869-73D0-4203-A109-998746DE0A1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D01F8AB-C8BA-4283-BB70-4016027B00F3}"/>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6" name="Нижний колонтитул 5">
            <a:extLst>
              <a:ext uri="{FF2B5EF4-FFF2-40B4-BE49-F238E27FC236}">
                <a16:creationId xmlns:a16="http://schemas.microsoft.com/office/drawing/2014/main" id="{F5F79112-B5E1-48AC-897B-BC8FD167B33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D38012B-0974-497C-9CFB-1DA96094E632}"/>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77924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564B18-F52C-44DB-8EB3-C07BF7A6D2A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2180D33-6A8F-478A-94FA-69D7CB4545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6BBCEA8-95E9-4AC9-9029-3D79469B74D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4165E0D-C284-489E-8EE1-361AD63CD0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E22ECBF-DADA-4583-9B80-E41A11C2D6C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93F13D8-051E-44DD-9B39-99F5930690D4}"/>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8" name="Нижний колонтитул 7">
            <a:extLst>
              <a:ext uri="{FF2B5EF4-FFF2-40B4-BE49-F238E27FC236}">
                <a16:creationId xmlns:a16="http://schemas.microsoft.com/office/drawing/2014/main" id="{9D5FE151-C1E3-4099-B3DE-D0B9402A0AED}"/>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5D358BC-B0CE-4A5A-BDF5-6CD2065CB17D}"/>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741737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6E67E6-4144-4155-8CCE-613185800E4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61822C9-56E4-4E07-AE70-DD0FF1957ADD}"/>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4" name="Нижний колонтитул 3">
            <a:extLst>
              <a:ext uri="{FF2B5EF4-FFF2-40B4-BE49-F238E27FC236}">
                <a16:creationId xmlns:a16="http://schemas.microsoft.com/office/drawing/2014/main" id="{615D6285-F361-487C-860F-AAF728E15F2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85D5CF6C-2875-4ACF-A2DF-CD62AB2962F8}"/>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517168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DC6BF99-F806-4AF5-9D49-12486C4037A8}"/>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3" name="Нижний колонтитул 2">
            <a:extLst>
              <a:ext uri="{FF2B5EF4-FFF2-40B4-BE49-F238E27FC236}">
                <a16:creationId xmlns:a16="http://schemas.microsoft.com/office/drawing/2014/main" id="{99CEAAFF-1013-4E04-9766-7ABD9A6C3A8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9066C488-0CE6-46FE-AAAF-71ACAD99159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2542307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9349E1-8ED6-455E-8CA6-F2CD62D8136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32CC20D-6DDB-4684-8F1B-34E16D7425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66E9018F-BC9A-4BB8-998D-AAFECE1F70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8352E21-8069-4DE8-9EA6-ACD6DC2C1D04}"/>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6" name="Нижний колонтитул 5">
            <a:extLst>
              <a:ext uri="{FF2B5EF4-FFF2-40B4-BE49-F238E27FC236}">
                <a16:creationId xmlns:a16="http://schemas.microsoft.com/office/drawing/2014/main" id="{14A58B00-2173-4E91-9E46-2EFED7A6A3F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8D5C3E8-9B29-4F79-A858-100812A238D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666984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E39494-77F9-410C-8DCF-98D79877E38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E41D39C-E493-4F90-9B4A-CE9AA55160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0203FBE-6741-495A-AE27-29FF935205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7F4FC4A-209A-4689-9B2D-8A14FB38C2E4}"/>
              </a:ext>
            </a:extLst>
          </p:cNvPr>
          <p:cNvSpPr>
            <a:spLocks noGrp="1"/>
          </p:cNvSpPr>
          <p:nvPr>
            <p:ph type="dt" sz="half" idx="10"/>
          </p:nvPr>
        </p:nvSpPr>
        <p:spPr/>
        <p:txBody>
          <a:bodyPr/>
          <a:lstStyle/>
          <a:p>
            <a:fld id="{075BAC0A-32E4-40D4-82C4-AB77EB0D60BF}" type="datetimeFigureOut">
              <a:rPr lang="ru-RU" smtClean="0"/>
              <a:t>13.01.2022</a:t>
            </a:fld>
            <a:endParaRPr lang="ru-RU"/>
          </a:p>
        </p:txBody>
      </p:sp>
      <p:sp>
        <p:nvSpPr>
          <p:cNvPr id="6" name="Нижний колонтитул 5">
            <a:extLst>
              <a:ext uri="{FF2B5EF4-FFF2-40B4-BE49-F238E27FC236}">
                <a16:creationId xmlns:a16="http://schemas.microsoft.com/office/drawing/2014/main" id="{C30D597A-4BA9-48D6-8F88-36C7C4EA495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C591867-FBA0-435E-B0FE-987BAAB662B7}"/>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429931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913514-61BD-44DF-921A-4D2686D687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B9F52018-2EAA-46B8-A741-B38A2F9BD6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89146CC-3812-4DBB-9C91-C1ADD41027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BAC0A-32E4-40D4-82C4-AB77EB0D60BF}" type="datetimeFigureOut">
              <a:rPr lang="ru-RU" smtClean="0"/>
              <a:t>13.01.2022</a:t>
            </a:fld>
            <a:endParaRPr lang="ru-RU"/>
          </a:p>
        </p:txBody>
      </p:sp>
      <p:sp>
        <p:nvSpPr>
          <p:cNvPr id="5" name="Нижний колонтитул 4">
            <a:extLst>
              <a:ext uri="{FF2B5EF4-FFF2-40B4-BE49-F238E27FC236}">
                <a16:creationId xmlns:a16="http://schemas.microsoft.com/office/drawing/2014/main" id="{4088CD71-FC3B-466F-9244-93B4111970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3AC25087-5FDB-462E-BAF8-684C3E5DD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34ADE-F019-4667-A8A2-883F6E60870A}" type="slidenum">
              <a:rPr lang="ru-RU" smtClean="0"/>
              <a:t>‹#›</a:t>
            </a:fld>
            <a:endParaRPr lang="ru-RU"/>
          </a:p>
        </p:txBody>
      </p:sp>
    </p:spTree>
    <p:extLst>
      <p:ext uri="{BB962C8B-B14F-4D97-AF65-F5344CB8AC3E}">
        <p14:creationId xmlns:p14="http://schemas.microsoft.com/office/powerpoint/2010/main" val="4091597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ail2.hse.ru/owa/redir.aspx?C=ldAlby0pWrmMqBlIrC_IeWOHv_SiHYxNnSaTNS-1EBLkw5aKswfYCA..&amp;URL=http://hdr.undp.org/en/content/table-4-gender-development-index" TargetMode="External"/><Relationship Id="rId2" Type="http://schemas.openxmlformats.org/officeDocument/2006/relationships/hyperlink" Target="http://hdr.undp.org/en/content/gender-inequality-index-gii" TargetMode="External"/><Relationship Id="rId1" Type="http://schemas.openxmlformats.org/officeDocument/2006/relationships/slideLayout" Target="../slideLayouts/slideLayout2.xml"/><Relationship Id="rId5" Type="http://schemas.openxmlformats.org/officeDocument/2006/relationships/hyperlink" Target="https://eige.europa.eu/gender-equality-index/2019" TargetMode="External"/><Relationship Id="rId4" Type="http://schemas.openxmlformats.org/officeDocument/2006/relationships/hyperlink" Target="http://hdr.undp.org/en/gsni"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hyperlink" Target="http://datatopics.worldbank.org/world-development-indicators/themes/people.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46CE39-37D5-4A12-9979-03E4A7985404}"/>
              </a:ext>
            </a:extLst>
          </p:cNvPr>
          <p:cNvSpPr>
            <a:spLocks noGrp="1"/>
          </p:cNvSpPr>
          <p:nvPr>
            <p:ph type="ctrTitle"/>
          </p:nvPr>
        </p:nvSpPr>
        <p:spPr/>
        <p:txBody>
          <a:bodyPr>
            <a:normAutofit/>
          </a:bodyPr>
          <a:lstStyle/>
          <a:p>
            <a:r>
              <a:rPr lang="en-US" sz="4800" b="1" dirty="0">
                <a:solidFill>
                  <a:srgbClr val="002060"/>
                </a:solidFill>
              </a:rPr>
              <a:t>Gender </a:t>
            </a:r>
            <a:r>
              <a:rPr lang="en-US" sz="4800" b="1" dirty="0" smtClean="0">
                <a:solidFill>
                  <a:srgbClr val="002060"/>
                </a:solidFill>
              </a:rPr>
              <a:t>inequality in the </a:t>
            </a:r>
            <a:r>
              <a:rPr lang="en-US" sz="4800" b="1" dirty="0" err="1" smtClean="0">
                <a:solidFill>
                  <a:srgbClr val="002060"/>
                </a:solidFill>
              </a:rPr>
              <a:t>labour</a:t>
            </a:r>
            <a:r>
              <a:rPr lang="en-US" sz="4800" b="1" dirty="0" smtClean="0">
                <a:solidFill>
                  <a:srgbClr val="002060"/>
                </a:solidFill>
              </a:rPr>
              <a:t> market</a:t>
            </a:r>
            <a:endParaRPr lang="ru-RU" sz="4800" b="1" dirty="0">
              <a:solidFill>
                <a:srgbClr val="002060"/>
              </a:solidFill>
            </a:endParaRPr>
          </a:p>
        </p:txBody>
      </p:sp>
      <p:sp>
        <p:nvSpPr>
          <p:cNvPr id="3" name="Подзаголовок 2">
            <a:extLst>
              <a:ext uri="{FF2B5EF4-FFF2-40B4-BE49-F238E27FC236}">
                <a16:creationId xmlns:a16="http://schemas.microsoft.com/office/drawing/2014/main" id="{55C4DEF7-EDF5-40CA-B8ED-6631DA26EE39}"/>
              </a:ext>
            </a:extLst>
          </p:cNvPr>
          <p:cNvSpPr>
            <a:spLocks noGrp="1"/>
          </p:cNvSpPr>
          <p:nvPr>
            <p:ph type="subTitle" idx="1"/>
          </p:nvPr>
        </p:nvSpPr>
        <p:spPr/>
        <p:txBody>
          <a:bodyPr>
            <a:normAutofit lnSpcReduction="10000"/>
          </a:bodyPr>
          <a:lstStyle/>
          <a:p>
            <a:endParaRPr lang="en-US" dirty="0" smtClean="0"/>
          </a:p>
          <a:p>
            <a:r>
              <a:rPr lang="en-US" dirty="0"/>
              <a:t>Academic Training Lecture Regular </a:t>
            </a:r>
            <a:r>
              <a:rPr lang="en-US" dirty="0" err="1" smtClean="0"/>
              <a:t>Programme</a:t>
            </a:r>
            <a:r>
              <a:rPr lang="en-US" dirty="0" smtClean="0"/>
              <a:t>, CERN</a:t>
            </a:r>
          </a:p>
          <a:p>
            <a:endParaRPr lang="en-US" dirty="0"/>
          </a:p>
          <a:p>
            <a:r>
              <a:rPr lang="en-US" dirty="0" smtClean="0"/>
              <a:t>Natalia </a:t>
            </a:r>
            <a:r>
              <a:rPr lang="en-US" dirty="0" err="1" smtClean="0"/>
              <a:t>Soboleva</a:t>
            </a:r>
            <a:endParaRPr lang="ru-RU" dirty="0"/>
          </a:p>
        </p:txBody>
      </p:sp>
      <p:pic>
        <p:nvPicPr>
          <p:cNvPr id="4" name="Рисунок 3"/>
          <p:cNvPicPr>
            <a:picLocks noChangeAspect="1"/>
          </p:cNvPicPr>
          <p:nvPr/>
        </p:nvPicPr>
        <p:blipFill>
          <a:blip r:embed="rId2"/>
          <a:stretch>
            <a:fillRect/>
          </a:stretch>
        </p:blipFill>
        <p:spPr>
          <a:xfrm>
            <a:off x="898177" y="476131"/>
            <a:ext cx="2851788" cy="1045985"/>
          </a:xfrm>
          <a:prstGeom prst="rect">
            <a:avLst/>
          </a:prstGeom>
        </p:spPr>
      </p:pic>
      <p:pic>
        <p:nvPicPr>
          <p:cNvPr id="5" name="Рисунок 4"/>
          <p:cNvPicPr>
            <a:picLocks noChangeAspect="1"/>
          </p:cNvPicPr>
          <p:nvPr/>
        </p:nvPicPr>
        <p:blipFill>
          <a:blip r:embed="rId3"/>
          <a:stretch>
            <a:fillRect/>
          </a:stretch>
        </p:blipFill>
        <p:spPr>
          <a:xfrm>
            <a:off x="10050209" y="267127"/>
            <a:ext cx="1438781" cy="1853345"/>
          </a:xfrm>
          <a:prstGeom prst="rect">
            <a:avLst/>
          </a:prstGeom>
        </p:spPr>
      </p:pic>
    </p:spTree>
    <p:extLst>
      <p:ext uri="{BB962C8B-B14F-4D97-AF65-F5344CB8AC3E}">
        <p14:creationId xmlns:p14="http://schemas.microsoft.com/office/powerpoint/2010/main" val="706197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7C907-183A-4B8E-9F24-CF2AB19897BD}"/>
              </a:ext>
            </a:extLst>
          </p:cNvPr>
          <p:cNvSpPr>
            <a:spLocks noGrp="1"/>
          </p:cNvSpPr>
          <p:nvPr>
            <p:ph type="title"/>
          </p:nvPr>
        </p:nvSpPr>
        <p:spPr/>
        <p:txBody>
          <a:bodyPr/>
          <a:lstStyle/>
          <a:p>
            <a:r>
              <a:rPr lang="en-US" b="1" dirty="0">
                <a:solidFill>
                  <a:srgbClr val="002060"/>
                </a:solidFill>
              </a:rPr>
              <a:t>Gender gap index</a:t>
            </a:r>
            <a:endParaRPr lang="ru-RU" b="1" dirty="0">
              <a:solidFill>
                <a:srgbClr val="002060"/>
              </a:solidFill>
            </a:endParaRPr>
          </a:p>
        </p:txBody>
      </p:sp>
      <p:sp>
        <p:nvSpPr>
          <p:cNvPr id="3" name="Объект 2">
            <a:extLst>
              <a:ext uri="{FF2B5EF4-FFF2-40B4-BE49-F238E27FC236}">
                <a16:creationId xmlns:a16="http://schemas.microsoft.com/office/drawing/2014/main" id="{FA7B495C-EBAA-41D2-9506-8E66CEC53D0B}"/>
              </a:ext>
            </a:extLst>
          </p:cNvPr>
          <p:cNvSpPr>
            <a:spLocks noGrp="1"/>
          </p:cNvSpPr>
          <p:nvPr>
            <p:ph idx="1"/>
          </p:nvPr>
        </p:nvSpPr>
        <p:spPr>
          <a:xfrm>
            <a:off x="838200" y="1484243"/>
            <a:ext cx="10515600" cy="4692720"/>
          </a:xfrm>
        </p:spPr>
        <p:txBody>
          <a:bodyPr>
            <a:normAutofit/>
          </a:bodyPr>
          <a:lstStyle/>
          <a:p>
            <a:pPr marL="0" indent="0">
              <a:buNone/>
            </a:pPr>
            <a:r>
              <a:rPr lang="en-US" b="1" dirty="0"/>
              <a:t>Educational attainment</a:t>
            </a:r>
          </a:p>
          <a:p>
            <a:pPr marL="0" indent="0">
              <a:buNone/>
            </a:pPr>
            <a:endParaRPr lang="en-US" b="1" dirty="0"/>
          </a:p>
          <a:p>
            <a:pPr>
              <a:buFont typeface="Wingdings" panose="05000000000000000000" pitchFamily="2" charset="2"/>
              <a:buChar char="§"/>
            </a:pPr>
            <a:r>
              <a:rPr lang="en-US" dirty="0"/>
              <a:t>Literacy rate ( %)</a:t>
            </a:r>
          </a:p>
          <a:p>
            <a:pPr>
              <a:buFont typeface="Wingdings" panose="05000000000000000000" pitchFamily="2" charset="2"/>
              <a:buChar char="§"/>
            </a:pPr>
            <a:r>
              <a:rPr lang="en-US" dirty="0"/>
              <a:t>Enrolment in primary education ( %)</a:t>
            </a:r>
          </a:p>
          <a:p>
            <a:pPr>
              <a:buFont typeface="Wingdings" panose="05000000000000000000" pitchFamily="2" charset="2"/>
              <a:buChar char="§"/>
            </a:pPr>
            <a:r>
              <a:rPr lang="en-US" dirty="0"/>
              <a:t>Enrolment in secondary education ( %) </a:t>
            </a:r>
          </a:p>
          <a:p>
            <a:pPr>
              <a:buFont typeface="Wingdings" panose="05000000000000000000" pitchFamily="2" charset="2"/>
              <a:buChar char="§"/>
            </a:pPr>
            <a:r>
              <a:rPr lang="en-US" dirty="0"/>
              <a:t>Enrolment in tertiary education ( %)</a:t>
            </a:r>
            <a:endParaRPr lang="ru-RU" dirty="0"/>
          </a:p>
        </p:txBody>
      </p:sp>
    </p:spTree>
    <p:extLst>
      <p:ext uri="{BB962C8B-B14F-4D97-AF65-F5344CB8AC3E}">
        <p14:creationId xmlns:p14="http://schemas.microsoft.com/office/powerpoint/2010/main" val="2136932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7C907-183A-4B8E-9F24-CF2AB19897BD}"/>
              </a:ext>
            </a:extLst>
          </p:cNvPr>
          <p:cNvSpPr>
            <a:spLocks noGrp="1"/>
          </p:cNvSpPr>
          <p:nvPr>
            <p:ph type="title"/>
          </p:nvPr>
        </p:nvSpPr>
        <p:spPr/>
        <p:txBody>
          <a:bodyPr/>
          <a:lstStyle/>
          <a:p>
            <a:r>
              <a:rPr lang="en-US" b="1" dirty="0">
                <a:solidFill>
                  <a:srgbClr val="002060"/>
                </a:solidFill>
              </a:rPr>
              <a:t>Gender gap index</a:t>
            </a:r>
            <a:endParaRPr lang="ru-RU" b="1" dirty="0">
              <a:solidFill>
                <a:srgbClr val="002060"/>
              </a:solidFill>
            </a:endParaRPr>
          </a:p>
        </p:txBody>
      </p:sp>
      <p:sp>
        <p:nvSpPr>
          <p:cNvPr id="3" name="Объект 2">
            <a:extLst>
              <a:ext uri="{FF2B5EF4-FFF2-40B4-BE49-F238E27FC236}">
                <a16:creationId xmlns:a16="http://schemas.microsoft.com/office/drawing/2014/main" id="{FA7B495C-EBAA-41D2-9506-8E66CEC53D0B}"/>
              </a:ext>
            </a:extLst>
          </p:cNvPr>
          <p:cNvSpPr>
            <a:spLocks noGrp="1"/>
          </p:cNvSpPr>
          <p:nvPr>
            <p:ph idx="1"/>
          </p:nvPr>
        </p:nvSpPr>
        <p:spPr>
          <a:xfrm>
            <a:off x="838200" y="1484243"/>
            <a:ext cx="10515600" cy="4692720"/>
          </a:xfrm>
        </p:spPr>
        <p:txBody>
          <a:bodyPr>
            <a:normAutofit/>
          </a:bodyPr>
          <a:lstStyle/>
          <a:p>
            <a:pPr marL="0" indent="0">
              <a:buNone/>
            </a:pPr>
            <a:r>
              <a:rPr lang="en-US" b="1" dirty="0"/>
              <a:t>Health and Survival</a:t>
            </a:r>
          </a:p>
          <a:p>
            <a:pPr marL="0" indent="0">
              <a:buNone/>
            </a:pPr>
            <a:endParaRPr lang="en-US" b="1" dirty="0"/>
          </a:p>
          <a:p>
            <a:pPr>
              <a:buFont typeface="Wingdings" panose="05000000000000000000" pitchFamily="2" charset="2"/>
              <a:buChar char="§"/>
            </a:pPr>
            <a:r>
              <a:rPr lang="en-US" dirty="0"/>
              <a:t>Sex ratio at birth ( %)</a:t>
            </a:r>
          </a:p>
          <a:p>
            <a:pPr>
              <a:buFont typeface="Wingdings" panose="05000000000000000000" pitchFamily="2" charset="2"/>
              <a:buChar char="§"/>
            </a:pPr>
            <a:r>
              <a:rPr lang="en-US" dirty="0"/>
              <a:t>Healthy life expectancy (years)</a:t>
            </a:r>
          </a:p>
        </p:txBody>
      </p:sp>
    </p:spTree>
    <p:extLst>
      <p:ext uri="{BB962C8B-B14F-4D97-AF65-F5344CB8AC3E}">
        <p14:creationId xmlns:p14="http://schemas.microsoft.com/office/powerpoint/2010/main" val="23004572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7C907-183A-4B8E-9F24-CF2AB19897BD}"/>
              </a:ext>
            </a:extLst>
          </p:cNvPr>
          <p:cNvSpPr>
            <a:spLocks noGrp="1"/>
          </p:cNvSpPr>
          <p:nvPr>
            <p:ph type="title"/>
          </p:nvPr>
        </p:nvSpPr>
        <p:spPr/>
        <p:txBody>
          <a:bodyPr/>
          <a:lstStyle/>
          <a:p>
            <a:r>
              <a:rPr lang="en-US" b="1" dirty="0">
                <a:solidFill>
                  <a:srgbClr val="002060"/>
                </a:solidFill>
              </a:rPr>
              <a:t>Gender gap index</a:t>
            </a:r>
            <a:endParaRPr lang="ru-RU" b="1" dirty="0">
              <a:solidFill>
                <a:srgbClr val="002060"/>
              </a:solidFill>
            </a:endParaRPr>
          </a:p>
        </p:txBody>
      </p:sp>
      <p:sp>
        <p:nvSpPr>
          <p:cNvPr id="3" name="Объект 2">
            <a:extLst>
              <a:ext uri="{FF2B5EF4-FFF2-40B4-BE49-F238E27FC236}">
                <a16:creationId xmlns:a16="http://schemas.microsoft.com/office/drawing/2014/main" id="{FA7B495C-EBAA-41D2-9506-8E66CEC53D0B}"/>
              </a:ext>
            </a:extLst>
          </p:cNvPr>
          <p:cNvSpPr>
            <a:spLocks noGrp="1"/>
          </p:cNvSpPr>
          <p:nvPr>
            <p:ph idx="1"/>
          </p:nvPr>
        </p:nvSpPr>
        <p:spPr>
          <a:xfrm>
            <a:off x="838200" y="1484243"/>
            <a:ext cx="10515600" cy="4692720"/>
          </a:xfrm>
        </p:spPr>
        <p:txBody>
          <a:bodyPr>
            <a:normAutofit/>
          </a:bodyPr>
          <a:lstStyle/>
          <a:p>
            <a:pPr marL="0" indent="0">
              <a:buNone/>
            </a:pPr>
            <a:r>
              <a:rPr lang="en-US" b="1" dirty="0"/>
              <a:t>Political empowerment</a:t>
            </a:r>
          </a:p>
          <a:p>
            <a:pPr>
              <a:buFont typeface="Wingdings" panose="05000000000000000000" pitchFamily="2" charset="2"/>
              <a:buChar char="§"/>
            </a:pPr>
            <a:r>
              <a:rPr lang="en-US" dirty="0" smtClean="0"/>
              <a:t>Women in parliament (%)</a:t>
            </a:r>
          </a:p>
          <a:p>
            <a:pPr>
              <a:buFont typeface="Wingdings" panose="05000000000000000000" pitchFamily="2" charset="2"/>
              <a:buChar char="§"/>
            </a:pPr>
            <a:r>
              <a:rPr lang="en-US" dirty="0" smtClean="0"/>
              <a:t>Women </a:t>
            </a:r>
            <a:r>
              <a:rPr lang="en-US" dirty="0"/>
              <a:t>in ministerial positions ( %) </a:t>
            </a:r>
          </a:p>
          <a:p>
            <a:pPr>
              <a:buFont typeface="Wingdings" panose="05000000000000000000" pitchFamily="2" charset="2"/>
              <a:buChar char="§"/>
            </a:pPr>
            <a:r>
              <a:rPr lang="en-US" dirty="0"/>
              <a:t>Years with female head of state (last 50), share of tenure years</a:t>
            </a:r>
          </a:p>
        </p:txBody>
      </p:sp>
    </p:spTree>
    <p:extLst>
      <p:ext uri="{BB962C8B-B14F-4D97-AF65-F5344CB8AC3E}">
        <p14:creationId xmlns:p14="http://schemas.microsoft.com/office/powerpoint/2010/main" val="24583357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365125"/>
            <a:ext cx="11009243" cy="1325563"/>
          </a:xfrm>
        </p:spPr>
        <p:txBody>
          <a:bodyPr/>
          <a:lstStyle/>
          <a:p>
            <a:r>
              <a:rPr lang="en-US" b="1" dirty="0" smtClean="0">
                <a:solidFill>
                  <a:srgbClr val="002060"/>
                </a:solidFill>
              </a:rPr>
              <a:t>Closed gender gap by </a:t>
            </a:r>
            <a:r>
              <a:rPr lang="en-US" b="1" dirty="0">
                <a:solidFill>
                  <a:srgbClr val="002060"/>
                </a:solidFill>
              </a:rPr>
              <a:t>region</a:t>
            </a:r>
            <a:endParaRPr lang="ru-RU" b="1" dirty="0">
              <a:solidFill>
                <a:srgbClr val="002060"/>
              </a:solidFill>
            </a:endParaRPr>
          </a:p>
        </p:txBody>
      </p:sp>
      <p:graphicFrame>
        <p:nvGraphicFramePr>
          <p:cNvPr id="6" name="Объект 5"/>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24602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1049000" cy="419966"/>
          </a:xfrm>
        </p:spPr>
        <p:txBody>
          <a:bodyPr>
            <a:normAutofit fontScale="90000"/>
          </a:bodyPr>
          <a:lstStyle/>
          <a:p>
            <a:r>
              <a:rPr lang="en-US" b="1" dirty="0" smtClean="0">
                <a:solidFill>
                  <a:srgbClr val="002060"/>
                </a:solidFill>
              </a:rPr>
              <a:t>Regional performance 2021, gap closed, by </a:t>
            </a:r>
            <a:r>
              <a:rPr lang="en-US" b="1" dirty="0" err="1" smtClean="0">
                <a:solidFill>
                  <a:srgbClr val="002060"/>
                </a:solidFill>
              </a:rPr>
              <a:t>subindex</a:t>
            </a:r>
            <a:endParaRPr lang="ru-RU" b="1" dirty="0">
              <a:solidFill>
                <a:srgbClr val="002060"/>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845114604"/>
              </p:ext>
            </p:extLst>
          </p:nvPr>
        </p:nvGraphicFramePr>
        <p:xfrm>
          <a:off x="92364" y="951342"/>
          <a:ext cx="11794836" cy="5831620"/>
        </p:xfrm>
        <a:graphic>
          <a:graphicData uri="http://schemas.openxmlformats.org/drawingml/2006/table">
            <a:tbl>
              <a:tblPr firstRow="1" bandRow="1">
                <a:tableStyleId>{5C22544A-7EE6-4342-B048-85BDC9FD1C3A}</a:tableStyleId>
              </a:tblPr>
              <a:tblGrid>
                <a:gridCol w="2318006">
                  <a:extLst>
                    <a:ext uri="{9D8B030D-6E8A-4147-A177-3AD203B41FA5}">
                      <a16:colId xmlns:a16="http://schemas.microsoft.com/office/drawing/2014/main" val="668209861"/>
                    </a:ext>
                  </a:extLst>
                </a:gridCol>
                <a:gridCol w="1613606">
                  <a:extLst>
                    <a:ext uri="{9D8B030D-6E8A-4147-A177-3AD203B41FA5}">
                      <a16:colId xmlns:a16="http://schemas.microsoft.com/office/drawing/2014/main" val="3104987928"/>
                    </a:ext>
                  </a:extLst>
                </a:gridCol>
                <a:gridCol w="1965806">
                  <a:extLst>
                    <a:ext uri="{9D8B030D-6E8A-4147-A177-3AD203B41FA5}">
                      <a16:colId xmlns:a16="http://schemas.microsoft.com/office/drawing/2014/main" val="2834997751"/>
                    </a:ext>
                  </a:extLst>
                </a:gridCol>
                <a:gridCol w="1965806">
                  <a:extLst>
                    <a:ext uri="{9D8B030D-6E8A-4147-A177-3AD203B41FA5}">
                      <a16:colId xmlns:a16="http://schemas.microsoft.com/office/drawing/2014/main" val="2316088212"/>
                    </a:ext>
                  </a:extLst>
                </a:gridCol>
                <a:gridCol w="1965806">
                  <a:extLst>
                    <a:ext uri="{9D8B030D-6E8A-4147-A177-3AD203B41FA5}">
                      <a16:colId xmlns:a16="http://schemas.microsoft.com/office/drawing/2014/main" val="2690594155"/>
                    </a:ext>
                  </a:extLst>
                </a:gridCol>
                <a:gridCol w="1965806">
                  <a:extLst>
                    <a:ext uri="{9D8B030D-6E8A-4147-A177-3AD203B41FA5}">
                      <a16:colId xmlns:a16="http://schemas.microsoft.com/office/drawing/2014/main" val="1706412753"/>
                    </a:ext>
                  </a:extLst>
                </a:gridCol>
              </a:tblGrid>
              <a:tr h="849749">
                <a:tc>
                  <a:txBody>
                    <a:bodyPr/>
                    <a:lstStyle/>
                    <a:p>
                      <a:endParaRPr lang="ru-RU" dirty="0"/>
                    </a:p>
                  </a:txBody>
                  <a:tcPr/>
                </a:tc>
                <a:tc>
                  <a:txBody>
                    <a:bodyPr/>
                    <a:lstStyle/>
                    <a:p>
                      <a:r>
                        <a:rPr lang="en-US" dirty="0" smtClean="0"/>
                        <a:t>GGG</a:t>
                      </a:r>
                      <a:r>
                        <a:rPr lang="en-US" baseline="0" dirty="0" smtClean="0"/>
                        <a:t> index</a:t>
                      </a:r>
                      <a:endParaRPr lang="ru-RU" dirty="0"/>
                    </a:p>
                  </a:txBody>
                  <a:tcPr/>
                </a:tc>
                <a:tc>
                  <a:txBody>
                    <a:bodyPr/>
                    <a:lstStyle/>
                    <a:p>
                      <a:r>
                        <a:rPr lang="en-US" dirty="0" smtClean="0"/>
                        <a:t>Economic participation and opportunity</a:t>
                      </a:r>
                      <a:endParaRPr lang="ru-RU" dirty="0"/>
                    </a:p>
                  </a:txBody>
                  <a:tcPr/>
                </a:tc>
                <a:tc>
                  <a:txBody>
                    <a:bodyPr/>
                    <a:lstStyle/>
                    <a:p>
                      <a:r>
                        <a:rPr lang="en-US" dirty="0" smtClean="0"/>
                        <a:t>Educational</a:t>
                      </a:r>
                      <a:r>
                        <a:rPr lang="en-US" baseline="0" dirty="0" smtClean="0"/>
                        <a:t> attainment</a:t>
                      </a:r>
                      <a:endParaRPr lang="ru-RU" dirty="0"/>
                    </a:p>
                  </a:txBody>
                  <a:tcPr/>
                </a:tc>
                <a:tc>
                  <a:txBody>
                    <a:bodyPr/>
                    <a:lstStyle/>
                    <a:p>
                      <a:r>
                        <a:rPr lang="en-US" dirty="0" smtClean="0"/>
                        <a:t>Health</a:t>
                      </a:r>
                      <a:r>
                        <a:rPr lang="en-US" baseline="0" dirty="0" smtClean="0"/>
                        <a:t> and survival</a:t>
                      </a:r>
                      <a:endParaRPr lang="ru-RU" dirty="0"/>
                    </a:p>
                  </a:txBody>
                  <a:tcPr/>
                </a:tc>
                <a:tc>
                  <a:txBody>
                    <a:bodyPr/>
                    <a:lstStyle/>
                    <a:p>
                      <a:r>
                        <a:rPr lang="en-US" dirty="0" smtClean="0"/>
                        <a:t>Political empowerment</a:t>
                      </a:r>
                      <a:endParaRPr lang="ru-RU" dirty="0"/>
                    </a:p>
                  </a:txBody>
                  <a:tcPr/>
                </a:tc>
                <a:extLst>
                  <a:ext uri="{0D108BD9-81ED-4DB2-BD59-A6C34878D82A}">
                    <a16:rowId xmlns:a16="http://schemas.microsoft.com/office/drawing/2014/main" val="3112121750"/>
                  </a:ext>
                </a:extLst>
              </a:tr>
              <a:tr h="446795">
                <a:tc>
                  <a:txBody>
                    <a:bodyPr/>
                    <a:lstStyle/>
                    <a:p>
                      <a:r>
                        <a:rPr lang="en-US" dirty="0" smtClean="0"/>
                        <a:t>Western</a:t>
                      </a:r>
                      <a:r>
                        <a:rPr lang="en-US" baseline="0" dirty="0" smtClean="0"/>
                        <a:t> Europe</a:t>
                      </a:r>
                      <a:endParaRPr lang="ru-RU" dirty="0"/>
                    </a:p>
                  </a:txBody>
                  <a:tcPr/>
                </a:tc>
                <a:tc>
                  <a:txBody>
                    <a:bodyPr/>
                    <a:lstStyle/>
                    <a:p>
                      <a:pPr algn="ctr"/>
                      <a:r>
                        <a:rPr lang="en-US" dirty="0" smtClean="0"/>
                        <a:t>77.6</a:t>
                      </a:r>
                      <a:endParaRPr lang="ru-RU" dirty="0"/>
                    </a:p>
                  </a:txBody>
                  <a:tcPr/>
                </a:tc>
                <a:tc>
                  <a:txBody>
                    <a:bodyPr/>
                    <a:lstStyle/>
                    <a:p>
                      <a:pPr algn="ctr"/>
                      <a:r>
                        <a:rPr lang="en-US" dirty="0" smtClean="0"/>
                        <a:t>70.0</a:t>
                      </a:r>
                      <a:endParaRPr lang="ru-RU" dirty="0"/>
                    </a:p>
                  </a:txBody>
                  <a:tcPr/>
                </a:tc>
                <a:tc>
                  <a:txBody>
                    <a:bodyPr/>
                    <a:lstStyle/>
                    <a:p>
                      <a:pPr algn="ctr"/>
                      <a:r>
                        <a:rPr lang="en-US" dirty="0" smtClean="0"/>
                        <a:t>99.8</a:t>
                      </a:r>
                      <a:endParaRPr lang="ru-RU" dirty="0"/>
                    </a:p>
                  </a:txBody>
                  <a:tcPr/>
                </a:tc>
                <a:tc>
                  <a:txBody>
                    <a:bodyPr/>
                    <a:lstStyle/>
                    <a:p>
                      <a:pPr algn="ctr"/>
                      <a:r>
                        <a:rPr lang="en-US" dirty="0" smtClean="0"/>
                        <a:t>96.7</a:t>
                      </a:r>
                      <a:endParaRPr lang="ru-RU" dirty="0"/>
                    </a:p>
                  </a:txBody>
                  <a:tcPr/>
                </a:tc>
                <a:tc>
                  <a:txBody>
                    <a:bodyPr/>
                    <a:lstStyle/>
                    <a:p>
                      <a:pPr algn="ctr"/>
                      <a:r>
                        <a:rPr lang="en-US" b="1" dirty="0" smtClean="0"/>
                        <a:t>43.8</a:t>
                      </a:r>
                      <a:endParaRPr lang="ru-RU" b="1" dirty="0"/>
                    </a:p>
                  </a:txBody>
                  <a:tcPr/>
                </a:tc>
                <a:extLst>
                  <a:ext uri="{0D108BD9-81ED-4DB2-BD59-A6C34878D82A}">
                    <a16:rowId xmlns:a16="http://schemas.microsoft.com/office/drawing/2014/main" val="24392793"/>
                  </a:ext>
                </a:extLst>
              </a:tr>
              <a:tr h="446795">
                <a:tc>
                  <a:txBody>
                    <a:bodyPr/>
                    <a:lstStyle/>
                    <a:p>
                      <a:r>
                        <a:rPr lang="en-US" dirty="0" smtClean="0"/>
                        <a:t>North America</a:t>
                      </a:r>
                      <a:endParaRPr lang="ru-RU" dirty="0"/>
                    </a:p>
                  </a:txBody>
                  <a:tcPr/>
                </a:tc>
                <a:tc>
                  <a:txBody>
                    <a:bodyPr/>
                    <a:lstStyle/>
                    <a:p>
                      <a:pPr algn="ctr"/>
                      <a:r>
                        <a:rPr lang="en-US" dirty="0" smtClean="0"/>
                        <a:t>76.4</a:t>
                      </a:r>
                      <a:endParaRPr lang="ru-RU" dirty="0"/>
                    </a:p>
                  </a:txBody>
                  <a:tcPr/>
                </a:tc>
                <a:tc>
                  <a:txBody>
                    <a:bodyPr/>
                    <a:lstStyle/>
                    <a:p>
                      <a:pPr algn="ctr"/>
                      <a:r>
                        <a:rPr lang="en-US" dirty="0" smtClean="0"/>
                        <a:t>75.3</a:t>
                      </a:r>
                      <a:endParaRPr lang="ru-RU" dirty="0"/>
                    </a:p>
                  </a:txBody>
                  <a:tcPr/>
                </a:tc>
                <a:tc>
                  <a:txBody>
                    <a:bodyPr/>
                    <a:lstStyle/>
                    <a:p>
                      <a:pPr algn="ctr"/>
                      <a:r>
                        <a:rPr lang="en-US" dirty="0" smtClean="0"/>
                        <a:t>100</a:t>
                      </a:r>
                      <a:endParaRPr lang="ru-RU" dirty="0"/>
                    </a:p>
                  </a:txBody>
                  <a:tcPr/>
                </a:tc>
                <a:tc>
                  <a:txBody>
                    <a:bodyPr/>
                    <a:lstStyle/>
                    <a:p>
                      <a:pPr algn="ctr"/>
                      <a:r>
                        <a:rPr lang="en-US" dirty="0" smtClean="0"/>
                        <a:t>96.9</a:t>
                      </a:r>
                      <a:endParaRPr lang="ru-RU" dirty="0"/>
                    </a:p>
                  </a:txBody>
                  <a:tcPr/>
                </a:tc>
                <a:tc>
                  <a:txBody>
                    <a:bodyPr/>
                    <a:lstStyle/>
                    <a:p>
                      <a:pPr algn="ctr"/>
                      <a:r>
                        <a:rPr lang="en-US" dirty="0" smtClean="0"/>
                        <a:t>33.4</a:t>
                      </a:r>
                      <a:endParaRPr lang="ru-RU" dirty="0"/>
                    </a:p>
                  </a:txBody>
                  <a:tcPr/>
                </a:tc>
                <a:extLst>
                  <a:ext uri="{0D108BD9-81ED-4DB2-BD59-A6C34878D82A}">
                    <a16:rowId xmlns:a16="http://schemas.microsoft.com/office/drawing/2014/main" val="1789257772"/>
                  </a:ext>
                </a:extLst>
              </a:tr>
              <a:tr h="771180">
                <a:tc>
                  <a:txBody>
                    <a:bodyPr/>
                    <a:lstStyle/>
                    <a:p>
                      <a:r>
                        <a:rPr lang="en-US" dirty="0" smtClean="0"/>
                        <a:t>Latin America and</a:t>
                      </a:r>
                      <a:r>
                        <a:rPr lang="en-US" baseline="0" dirty="0" smtClean="0"/>
                        <a:t> the Caribbean</a:t>
                      </a:r>
                      <a:endParaRPr lang="ru-RU" dirty="0"/>
                    </a:p>
                  </a:txBody>
                  <a:tcPr/>
                </a:tc>
                <a:tc>
                  <a:txBody>
                    <a:bodyPr/>
                    <a:lstStyle/>
                    <a:p>
                      <a:pPr algn="ctr"/>
                      <a:r>
                        <a:rPr lang="en-US" dirty="0" smtClean="0"/>
                        <a:t>72.1</a:t>
                      </a:r>
                      <a:endParaRPr lang="ru-RU" dirty="0"/>
                    </a:p>
                  </a:txBody>
                  <a:tcPr/>
                </a:tc>
                <a:tc>
                  <a:txBody>
                    <a:bodyPr/>
                    <a:lstStyle/>
                    <a:p>
                      <a:pPr algn="ctr"/>
                      <a:r>
                        <a:rPr lang="en-US" dirty="0" smtClean="0"/>
                        <a:t>64.2</a:t>
                      </a:r>
                      <a:endParaRPr lang="ru-RU" dirty="0"/>
                    </a:p>
                  </a:txBody>
                  <a:tcPr/>
                </a:tc>
                <a:tc>
                  <a:txBody>
                    <a:bodyPr/>
                    <a:lstStyle/>
                    <a:p>
                      <a:pPr algn="ctr"/>
                      <a:r>
                        <a:rPr lang="en-US" dirty="0" smtClean="0"/>
                        <a:t>99.7</a:t>
                      </a:r>
                      <a:endParaRPr lang="ru-RU" dirty="0"/>
                    </a:p>
                  </a:txBody>
                  <a:tcPr/>
                </a:tc>
                <a:tc>
                  <a:txBody>
                    <a:bodyPr/>
                    <a:lstStyle/>
                    <a:p>
                      <a:pPr algn="ctr"/>
                      <a:r>
                        <a:rPr lang="en-US" dirty="0" smtClean="0"/>
                        <a:t>97.6</a:t>
                      </a:r>
                      <a:endParaRPr lang="ru-RU" dirty="0"/>
                    </a:p>
                  </a:txBody>
                  <a:tcPr/>
                </a:tc>
                <a:tc>
                  <a:txBody>
                    <a:bodyPr/>
                    <a:lstStyle/>
                    <a:p>
                      <a:pPr algn="ctr"/>
                      <a:r>
                        <a:rPr lang="en-US" dirty="0" smtClean="0"/>
                        <a:t>27.1</a:t>
                      </a:r>
                      <a:endParaRPr lang="ru-RU" dirty="0"/>
                    </a:p>
                  </a:txBody>
                  <a:tcPr/>
                </a:tc>
                <a:extLst>
                  <a:ext uri="{0D108BD9-81ED-4DB2-BD59-A6C34878D82A}">
                    <a16:rowId xmlns:a16="http://schemas.microsoft.com/office/drawing/2014/main" val="3458792053"/>
                  </a:ext>
                </a:extLst>
              </a:tr>
              <a:tr h="676510">
                <a:tc>
                  <a:txBody>
                    <a:bodyPr/>
                    <a:lstStyle/>
                    <a:p>
                      <a:r>
                        <a:rPr lang="en-US" dirty="0" smtClean="0"/>
                        <a:t>Eastern</a:t>
                      </a:r>
                      <a:r>
                        <a:rPr lang="en-US" baseline="0" dirty="0" smtClean="0"/>
                        <a:t> Europe and Central Asia</a:t>
                      </a:r>
                      <a:endParaRPr lang="ru-RU" dirty="0"/>
                    </a:p>
                  </a:txBody>
                  <a:tcPr/>
                </a:tc>
                <a:tc>
                  <a:txBody>
                    <a:bodyPr/>
                    <a:lstStyle/>
                    <a:p>
                      <a:pPr algn="ctr"/>
                      <a:r>
                        <a:rPr lang="en-US" dirty="0" smtClean="0"/>
                        <a:t>71.2</a:t>
                      </a:r>
                      <a:endParaRPr lang="ru-RU" dirty="0"/>
                    </a:p>
                  </a:txBody>
                  <a:tcPr/>
                </a:tc>
                <a:tc>
                  <a:txBody>
                    <a:bodyPr/>
                    <a:lstStyle/>
                    <a:p>
                      <a:pPr algn="ctr"/>
                      <a:r>
                        <a:rPr lang="en-US" dirty="0" smtClean="0"/>
                        <a:t>73.5</a:t>
                      </a:r>
                      <a:endParaRPr lang="ru-RU" dirty="0"/>
                    </a:p>
                  </a:txBody>
                  <a:tcPr/>
                </a:tc>
                <a:tc>
                  <a:txBody>
                    <a:bodyPr/>
                    <a:lstStyle/>
                    <a:p>
                      <a:pPr algn="ctr"/>
                      <a:r>
                        <a:rPr lang="en-US" dirty="0" smtClean="0"/>
                        <a:t>99.7</a:t>
                      </a:r>
                      <a:endParaRPr lang="ru-RU" dirty="0"/>
                    </a:p>
                  </a:txBody>
                  <a:tcPr/>
                </a:tc>
                <a:tc>
                  <a:txBody>
                    <a:bodyPr/>
                    <a:lstStyle/>
                    <a:p>
                      <a:pPr algn="ctr"/>
                      <a:r>
                        <a:rPr lang="en-US" dirty="0" smtClean="0"/>
                        <a:t>97.7</a:t>
                      </a:r>
                      <a:endParaRPr lang="ru-RU" dirty="0"/>
                    </a:p>
                  </a:txBody>
                  <a:tcPr/>
                </a:tc>
                <a:tc>
                  <a:txBody>
                    <a:bodyPr/>
                    <a:lstStyle/>
                    <a:p>
                      <a:pPr algn="ctr"/>
                      <a:r>
                        <a:rPr lang="en-US" b="1" dirty="0" smtClean="0"/>
                        <a:t>14.2</a:t>
                      </a:r>
                      <a:endParaRPr lang="ru-RU" b="1" dirty="0"/>
                    </a:p>
                  </a:txBody>
                  <a:tcPr/>
                </a:tc>
                <a:extLst>
                  <a:ext uri="{0D108BD9-81ED-4DB2-BD59-A6C34878D82A}">
                    <a16:rowId xmlns:a16="http://schemas.microsoft.com/office/drawing/2014/main" val="2823005413"/>
                  </a:ext>
                </a:extLst>
              </a:tr>
              <a:tr h="676510">
                <a:tc>
                  <a:txBody>
                    <a:bodyPr/>
                    <a:lstStyle/>
                    <a:p>
                      <a:r>
                        <a:rPr lang="en-US" dirty="0" smtClean="0"/>
                        <a:t>East Asia and the Pacific</a:t>
                      </a:r>
                      <a:endParaRPr lang="ru-RU" dirty="0"/>
                    </a:p>
                  </a:txBody>
                  <a:tcPr/>
                </a:tc>
                <a:tc>
                  <a:txBody>
                    <a:bodyPr/>
                    <a:lstStyle/>
                    <a:p>
                      <a:pPr algn="ctr"/>
                      <a:r>
                        <a:rPr lang="en-US" dirty="0" smtClean="0"/>
                        <a:t>68.9</a:t>
                      </a:r>
                      <a:endParaRPr lang="ru-RU" dirty="0"/>
                    </a:p>
                  </a:txBody>
                  <a:tcPr/>
                </a:tc>
                <a:tc>
                  <a:txBody>
                    <a:bodyPr/>
                    <a:lstStyle/>
                    <a:p>
                      <a:pPr algn="ctr"/>
                      <a:r>
                        <a:rPr lang="en-US" dirty="0" smtClean="0"/>
                        <a:t>69.6</a:t>
                      </a:r>
                      <a:endParaRPr lang="ru-RU" dirty="0"/>
                    </a:p>
                  </a:txBody>
                  <a:tcPr/>
                </a:tc>
                <a:tc>
                  <a:txBody>
                    <a:bodyPr/>
                    <a:lstStyle/>
                    <a:p>
                      <a:pPr algn="ctr"/>
                      <a:r>
                        <a:rPr lang="en-US" dirty="0" smtClean="0"/>
                        <a:t>97.6</a:t>
                      </a:r>
                      <a:endParaRPr lang="ru-RU" dirty="0"/>
                    </a:p>
                  </a:txBody>
                  <a:tcPr/>
                </a:tc>
                <a:tc>
                  <a:txBody>
                    <a:bodyPr/>
                    <a:lstStyle/>
                    <a:p>
                      <a:pPr algn="ctr"/>
                      <a:r>
                        <a:rPr lang="en-US" dirty="0" smtClean="0"/>
                        <a:t>94.9</a:t>
                      </a:r>
                      <a:endParaRPr lang="ru-RU" dirty="0"/>
                    </a:p>
                  </a:txBody>
                  <a:tcPr/>
                </a:tc>
                <a:tc>
                  <a:txBody>
                    <a:bodyPr/>
                    <a:lstStyle/>
                    <a:p>
                      <a:pPr algn="ctr"/>
                      <a:r>
                        <a:rPr lang="en-US" b="1" dirty="0" smtClean="0"/>
                        <a:t>13.5</a:t>
                      </a:r>
                      <a:endParaRPr lang="ru-RU" b="1" dirty="0"/>
                    </a:p>
                  </a:txBody>
                  <a:tcPr/>
                </a:tc>
                <a:extLst>
                  <a:ext uri="{0D108BD9-81ED-4DB2-BD59-A6C34878D82A}">
                    <a16:rowId xmlns:a16="http://schemas.microsoft.com/office/drawing/2014/main" val="982327262"/>
                  </a:ext>
                </a:extLst>
              </a:tr>
              <a:tr h="446795">
                <a:tc>
                  <a:txBody>
                    <a:bodyPr/>
                    <a:lstStyle/>
                    <a:p>
                      <a:r>
                        <a:rPr lang="en-US" dirty="0" smtClean="0"/>
                        <a:t>Sub-Saharan Africa</a:t>
                      </a:r>
                      <a:endParaRPr lang="ru-RU" dirty="0"/>
                    </a:p>
                  </a:txBody>
                  <a:tcPr/>
                </a:tc>
                <a:tc>
                  <a:txBody>
                    <a:bodyPr/>
                    <a:lstStyle/>
                    <a:p>
                      <a:pPr algn="ctr"/>
                      <a:r>
                        <a:rPr lang="en-US" dirty="0" smtClean="0"/>
                        <a:t>67.2</a:t>
                      </a:r>
                      <a:endParaRPr lang="ru-RU" dirty="0"/>
                    </a:p>
                  </a:txBody>
                  <a:tcPr/>
                </a:tc>
                <a:tc>
                  <a:txBody>
                    <a:bodyPr/>
                    <a:lstStyle/>
                    <a:p>
                      <a:pPr algn="ctr"/>
                      <a:r>
                        <a:rPr lang="en-US" dirty="0" smtClean="0"/>
                        <a:t>66.1</a:t>
                      </a:r>
                      <a:endParaRPr lang="ru-RU" dirty="0"/>
                    </a:p>
                  </a:txBody>
                  <a:tcPr/>
                </a:tc>
                <a:tc>
                  <a:txBody>
                    <a:bodyPr/>
                    <a:lstStyle/>
                    <a:p>
                      <a:pPr algn="ctr"/>
                      <a:r>
                        <a:rPr lang="en-US" b="1" dirty="0" smtClean="0"/>
                        <a:t>84.5</a:t>
                      </a:r>
                      <a:endParaRPr lang="ru-RU" b="1" dirty="0"/>
                    </a:p>
                  </a:txBody>
                  <a:tcPr/>
                </a:tc>
                <a:tc>
                  <a:txBody>
                    <a:bodyPr/>
                    <a:lstStyle/>
                    <a:p>
                      <a:pPr algn="ctr"/>
                      <a:r>
                        <a:rPr lang="en-US" dirty="0" smtClean="0"/>
                        <a:t>97.3</a:t>
                      </a:r>
                      <a:endParaRPr lang="ru-RU" dirty="0"/>
                    </a:p>
                  </a:txBody>
                  <a:tcPr/>
                </a:tc>
                <a:tc>
                  <a:txBody>
                    <a:bodyPr/>
                    <a:lstStyle/>
                    <a:p>
                      <a:pPr algn="ctr"/>
                      <a:r>
                        <a:rPr lang="en-US" dirty="0" smtClean="0"/>
                        <a:t>20.8</a:t>
                      </a:r>
                      <a:endParaRPr lang="ru-RU" dirty="0"/>
                    </a:p>
                  </a:txBody>
                  <a:tcPr/>
                </a:tc>
                <a:extLst>
                  <a:ext uri="{0D108BD9-81ED-4DB2-BD59-A6C34878D82A}">
                    <a16:rowId xmlns:a16="http://schemas.microsoft.com/office/drawing/2014/main" val="3542956219"/>
                  </a:ext>
                </a:extLst>
              </a:tr>
              <a:tr h="174546">
                <a:tc>
                  <a:txBody>
                    <a:bodyPr/>
                    <a:lstStyle/>
                    <a:p>
                      <a:r>
                        <a:rPr lang="en-US" dirty="0" smtClean="0"/>
                        <a:t>South</a:t>
                      </a:r>
                      <a:r>
                        <a:rPr lang="en-US" baseline="0" dirty="0" smtClean="0"/>
                        <a:t> Asia</a:t>
                      </a:r>
                      <a:endParaRPr lang="ru-RU" dirty="0"/>
                    </a:p>
                  </a:txBody>
                  <a:tcPr/>
                </a:tc>
                <a:tc>
                  <a:txBody>
                    <a:bodyPr/>
                    <a:lstStyle/>
                    <a:p>
                      <a:pPr algn="ctr"/>
                      <a:r>
                        <a:rPr lang="en-US" dirty="0" smtClean="0"/>
                        <a:t>62.3</a:t>
                      </a:r>
                      <a:endParaRPr lang="ru-RU" dirty="0"/>
                    </a:p>
                  </a:txBody>
                  <a:tcPr/>
                </a:tc>
                <a:tc>
                  <a:txBody>
                    <a:bodyPr/>
                    <a:lstStyle/>
                    <a:p>
                      <a:pPr algn="ctr"/>
                      <a:r>
                        <a:rPr lang="en-US" b="1" dirty="0" smtClean="0"/>
                        <a:t>33.8</a:t>
                      </a:r>
                      <a:endParaRPr lang="ru-RU" b="1" dirty="0"/>
                    </a:p>
                  </a:txBody>
                  <a:tcPr/>
                </a:tc>
                <a:tc>
                  <a:txBody>
                    <a:bodyPr/>
                    <a:lstStyle/>
                    <a:p>
                      <a:pPr algn="ctr"/>
                      <a:r>
                        <a:rPr lang="en-US" dirty="0" smtClean="0"/>
                        <a:t>93.3</a:t>
                      </a:r>
                      <a:endParaRPr lang="ru-RU" dirty="0"/>
                    </a:p>
                  </a:txBody>
                  <a:tcPr/>
                </a:tc>
                <a:tc>
                  <a:txBody>
                    <a:bodyPr/>
                    <a:lstStyle/>
                    <a:p>
                      <a:pPr algn="ctr"/>
                      <a:r>
                        <a:rPr lang="en-US" dirty="0" smtClean="0"/>
                        <a:t>94.2</a:t>
                      </a:r>
                      <a:endParaRPr lang="ru-RU" dirty="0"/>
                    </a:p>
                  </a:txBody>
                  <a:tcPr/>
                </a:tc>
                <a:tc>
                  <a:txBody>
                    <a:bodyPr/>
                    <a:lstStyle/>
                    <a:p>
                      <a:pPr algn="ctr"/>
                      <a:r>
                        <a:rPr lang="en-US" dirty="0" smtClean="0"/>
                        <a:t>28.1</a:t>
                      </a:r>
                      <a:endParaRPr lang="ru-RU" dirty="0"/>
                    </a:p>
                  </a:txBody>
                  <a:tcPr/>
                </a:tc>
                <a:extLst>
                  <a:ext uri="{0D108BD9-81ED-4DB2-BD59-A6C34878D82A}">
                    <a16:rowId xmlns:a16="http://schemas.microsoft.com/office/drawing/2014/main" val="3650806289"/>
                  </a:ext>
                </a:extLst>
              </a:tr>
              <a:tr h="446795">
                <a:tc>
                  <a:txBody>
                    <a:bodyPr/>
                    <a:lstStyle/>
                    <a:p>
                      <a:r>
                        <a:rPr lang="en-US" dirty="0" smtClean="0"/>
                        <a:t>Middle East and North A</a:t>
                      </a:r>
                      <a:r>
                        <a:rPr lang="en-US" dirty="0" smtClean="0"/>
                        <a:t>f</a:t>
                      </a:r>
                      <a:r>
                        <a:rPr lang="en-US" dirty="0" smtClean="0"/>
                        <a:t>rica</a:t>
                      </a:r>
                      <a:endParaRPr lang="ru-RU" dirty="0"/>
                    </a:p>
                  </a:txBody>
                  <a:tcPr/>
                </a:tc>
                <a:tc>
                  <a:txBody>
                    <a:bodyPr/>
                    <a:lstStyle/>
                    <a:p>
                      <a:pPr algn="ctr"/>
                      <a:r>
                        <a:rPr lang="en-US" dirty="0" smtClean="0"/>
                        <a:t>60.9</a:t>
                      </a:r>
                      <a:endParaRPr lang="ru-RU" dirty="0"/>
                    </a:p>
                  </a:txBody>
                  <a:tcPr/>
                </a:tc>
                <a:tc>
                  <a:txBody>
                    <a:bodyPr/>
                    <a:lstStyle/>
                    <a:p>
                      <a:pPr algn="ctr"/>
                      <a:r>
                        <a:rPr lang="en-US" b="1" dirty="0" smtClean="0"/>
                        <a:t>40.9</a:t>
                      </a:r>
                      <a:endParaRPr lang="ru-RU" b="1" dirty="0"/>
                    </a:p>
                  </a:txBody>
                  <a:tcPr/>
                </a:tc>
                <a:tc>
                  <a:txBody>
                    <a:bodyPr/>
                    <a:lstStyle/>
                    <a:p>
                      <a:pPr algn="ctr"/>
                      <a:r>
                        <a:rPr lang="en-US" dirty="0" smtClean="0"/>
                        <a:t>94.2</a:t>
                      </a:r>
                      <a:endParaRPr lang="ru-RU" dirty="0"/>
                    </a:p>
                  </a:txBody>
                  <a:tcPr/>
                </a:tc>
                <a:tc>
                  <a:txBody>
                    <a:bodyPr/>
                    <a:lstStyle/>
                    <a:p>
                      <a:pPr algn="ctr"/>
                      <a:r>
                        <a:rPr lang="en-US" dirty="0" smtClean="0"/>
                        <a:t>96.5</a:t>
                      </a:r>
                      <a:endParaRPr lang="ru-RU" dirty="0"/>
                    </a:p>
                  </a:txBody>
                  <a:tcPr/>
                </a:tc>
                <a:tc>
                  <a:txBody>
                    <a:bodyPr/>
                    <a:lstStyle/>
                    <a:p>
                      <a:pPr algn="ctr"/>
                      <a:r>
                        <a:rPr lang="en-US" b="1" dirty="0" smtClean="0"/>
                        <a:t>12.1</a:t>
                      </a:r>
                      <a:endParaRPr lang="ru-RU" b="1" dirty="0"/>
                    </a:p>
                  </a:txBody>
                  <a:tcPr/>
                </a:tc>
                <a:extLst>
                  <a:ext uri="{0D108BD9-81ED-4DB2-BD59-A6C34878D82A}">
                    <a16:rowId xmlns:a16="http://schemas.microsoft.com/office/drawing/2014/main" val="715436509"/>
                  </a:ext>
                </a:extLst>
              </a:tr>
              <a:tr h="446795">
                <a:tc>
                  <a:txBody>
                    <a:bodyPr/>
                    <a:lstStyle/>
                    <a:p>
                      <a:r>
                        <a:rPr lang="en-US" dirty="0" smtClean="0"/>
                        <a:t>Global Average</a:t>
                      </a:r>
                      <a:endParaRPr lang="ru-RU" dirty="0"/>
                    </a:p>
                  </a:txBody>
                  <a:tcPr/>
                </a:tc>
                <a:tc>
                  <a:txBody>
                    <a:bodyPr/>
                    <a:lstStyle/>
                    <a:p>
                      <a:pPr algn="ctr"/>
                      <a:r>
                        <a:rPr lang="en-US" dirty="0" smtClean="0"/>
                        <a:t>67.7</a:t>
                      </a:r>
                      <a:endParaRPr lang="ru-RU" dirty="0"/>
                    </a:p>
                  </a:txBody>
                  <a:tcPr/>
                </a:tc>
                <a:tc>
                  <a:txBody>
                    <a:bodyPr/>
                    <a:lstStyle/>
                    <a:p>
                      <a:pPr algn="ctr"/>
                      <a:r>
                        <a:rPr lang="en-US" dirty="0" smtClean="0"/>
                        <a:t>58.3</a:t>
                      </a:r>
                      <a:endParaRPr lang="ru-RU" dirty="0"/>
                    </a:p>
                  </a:txBody>
                  <a:tcPr/>
                </a:tc>
                <a:tc>
                  <a:txBody>
                    <a:bodyPr/>
                    <a:lstStyle/>
                    <a:p>
                      <a:pPr algn="ctr"/>
                      <a:r>
                        <a:rPr lang="en-US" dirty="0" smtClean="0"/>
                        <a:t>95.0</a:t>
                      </a:r>
                      <a:endParaRPr lang="ru-RU" dirty="0"/>
                    </a:p>
                  </a:txBody>
                  <a:tcPr/>
                </a:tc>
                <a:tc>
                  <a:txBody>
                    <a:bodyPr/>
                    <a:lstStyle/>
                    <a:p>
                      <a:pPr algn="ctr"/>
                      <a:r>
                        <a:rPr lang="en-US" dirty="0" smtClean="0"/>
                        <a:t>97.5</a:t>
                      </a:r>
                      <a:endParaRPr lang="ru-RU" dirty="0"/>
                    </a:p>
                  </a:txBody>
                  <a:tcPr/>
                </a:tc>
                <a:tc>
                  <a:txBody>
                    <a:bodyPr/>
                    <a:lstStyle/>
                    <a:p>
                      <a:pPr algn="ctr"/>
                      <a:r>
                        <a:rPr lang="en-US" dirty="0" smtClean="0"/>
                        <a:t>21.8</a:t>
                      </a:r>
                      <a:endParaRPr lang="ru-RU" dirty="0"/>
                    </a:p>
                  </a:txBody>
                  <a:tcPr/>
                </a:tc>
                <a:extLst>
                  <a:ext uri="{0D108BD9-81ED-4DB2-BD59-A6C34878D82A}">
                    <a16:rowId xmlns:a16="http://schemas.microsoft.com/office/drawing/2014/main" val="3346531361"/>
                  </a:ext>
                </a:extLst>
              </a:tr>
            </a:tbl>
          </a:graphicData>
        </a:graphic>
      </p:graphicFrame>
    </p:spTree>
    <p:extLst>
      <p:ext uri="{BB962C8B-B14F-4D97-AF65-F5344CB8AC3E}">
        <p14:creationId xmlns:p14="http://schemas.microsoft.com/office/powerpoint/2010/main" val="2075103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0E8BAD-742B-4792-AC5A-541FB511CF6D}"/>
              </a:ext>
            </a:extLst>
          </p:cNvPr>
          <p:cNvSpPr>
            <a:spLocks noGrp="1"/>
          </p:cNvSpPr>
          <p:nvPr>
            <p:ph type="title"/>
          </p:nvPr>
        </p:nvSpPr>
        <p:spPr/>
        <p:txBody>
          <a:bodyPr/>
          <a:lstStyle/>
          <a:p>
            <a:r>
              <a:rPr lang="en-US" b="1" dirty="0">
                <a:solidFill>
                  <a:srgbClr val="002060"/>
                </a:solidFill>
              </a:rPr>
              <a:t>Gender gap index</a:t>
            </a:r>
            <a:endParaRPr lang="ru-RU" b="1" dirty="0">
              <a:solidFill>
                <a:srgbClr val="002060"/>
              </a:solidFill>
            </a:endParaRPr>
          </a:p>
        </p:txBody>
      </p:sp>
      <p:sp>
        <p:nvSpPr>
          <p:cNvPr id="3" name="Объект 2">
            <a:extLst>
              <a:ext uri="{FF2B5EF4-FFF2-40B4-BE49-F238E27FC236}">
                <a16:creationId xmlns:a16="http://schemas.microsoft.com/office/drawing/2014/main" id="{8958561F-9262-4C41-8D10-673C1AA7C5EB}"/>
              </a:ext>
            </a:extLst>
          </p:cNvPr>
          <p:cNvSpPr>
            <a:spLocks noGrp="1"/>
          </p:cNvSpPr>
          <p:nvPr>
            <p:ph idx="1"/>
          </p:nvPr>
        </p:nvSpPr>
        <p:spPr/>
        <p:txBody>
          <a:bodyPr/>
          <a:lstStyle/>
          <a:p>
            <a:pPr>
              <a:buFont typeface="Wingdings" panose="05000000000000000000" pitchFamily="2" charset="2"/>
              <a:buChar char="§"/>
            </a:pPr>
            <a:r>
              <a:rPr lang="en-US" b="1" dirty="0" smtClean="0"/>
              <a:t>Highest level of gender equality </a:t>
            </a:r>
            <a:r>
              <a:rPr lang="en-US" dirty="0"/>
              <a:t>for </a:t>
            </a:r>
            <a:r>
              <a:rPr lang="en-US" dirty="0" smtClean="0"/>
              <a:t>Iceland (rank 1 for 2020), Finland (rank 2), Norway (rank 3), New Zealand (rank 4) and Sweden (rank 5), </a:t>
            </a:r>
            <a:r>
              <a:rPr lang="en-US" dirty="0"/>
              <a:t>then </a:t>
            </a:r>
            <a:r>
              <a:rPr lang="en-US" dirty="0" smtClean="0"/>
              <a:t>Namibia (rank 6</a:t>
            </a:r>
            <a:r>
              <a:rPr lang="en-US" dirty="0" smtClean="0"/>
              <a:t>), Rwanda </a:t>
            </a:r>
            <a:r>
              <a:rPr lang="en-US" dirty="0" smtClean="0"/>
              <a:t>(rank 7</a:t>
            </a:r>
            <a:r>
              <a:rPr lang="en-US" dirty="0" smtClean="0"/>
              <a:t>), Lithuania (rank 8), Ireland (rank 9) and Switzerland (rank 10)</a:t>
            </a:r>
            <a:endParaRPr lang="en-US" dirty="0"/>
          </a:p>
          <a:p>
            <a:pPr>
              <a:buFont typeface="Wingdings" panose="05000000000000000000" pitchFamily="2" charset="2"/>
              <a:buChar char="§"/>
            </a:pPr>
            <a:r>
              <a:rPr lang="en-US" b="1" dirty="0"/>
              <a:t>Lowest </a:t>
            </a:r>
            <a:r>
              <a:rPr lang="en-US" b="1" dirty="0" smtClean="0"/>
              <a:t>level of gender equality </a:t>
            </a:r>
            <a:r>
              <a:rPr lang="en-US" dirty="0" smtClean="0"/>
              <a:t>for Afghanistan (rank 156), Yemen (rank 155), Iraq (rank 154), Pakistan (rank 153) and Syria (rank 152)</a:t>
            </a:r>
            <a:endParaRPr lang="en-US" dirty="0"/>
          </a:p>
          <a:p>
            <a:endParaRPr lang="en-US" dirty="0"/>
          </a:p>
        </p:txBody>
      </p:sp>
    </p:spTree>
    <p:extLst>
      <p:ext uri="{BB962C8B-B14F-4D97-AF65-F5344CB8AC3E}">
        <p14:creationId xmlns:p14="http://schemas.microsoft.com/office/powerpoint/2010/main" val="3007155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365126"/>
            <a:ext cx="10568709" cy="530802"/>
          </a:xfrm>
        </p:spPr>
        <p:txBody>
          <a:bodyPr>
            <a:normAutofit fontScale="90000"/>
          </a:bodyPr>
          <a:lstStyle/>
          <a:p>
            <a:r>
              <a:rPr lang="en-US" b="1" dirty="0" smtClean="0">
                <a:solidFill>
                  <a:srgbClr val="002060"/>
                </a:solidFill>
              </a:rPr>
              <a:t>GGG index, dynamics from 2006 to 2021</a:t>
            </a:r>
            <a:endParaRPr lang="ru-RU" b="1" dirty="0">
              <a:solidFill>
                <a:srgbClr val="002060"/>
              </a:solidFill>
            </a:endParaRPr>
          </a:p>
        </p:txBody>
      </p:sp>
      <p:pic>
        <p:nvPicPr>
          <p:cNvPr id="4" name="Объект 3"/>
          <p:cNvPicPr>
            <a:picLocks noGrp="1" noChangeAspect="1"/>
          </p:cNvPicPr>
          <p:nvPr>
            <p:ph idx="1"/>
          </p:nvPr>
        </p:nvPicPr>
        <p:blipFill>
          <a:blip r:embed="rId2"/>
          <a:stretch>
            <a:fillRect/>
          </a:stretch>
        </p:blipFill>
        <p:spPr>
          <a:xfrm>
            <a:off x="914400" y="1129672"/>
            <a:ext cx="8793017" cy="5398273"/>
          </a:xfrm>
          <a:prstGeom prst="rect">
            <a:avLst/>
          </a:prstGeom>
        </p:spPr>
      </p:pic>
    </p:spTree>
    <p:extLst>
      <p:ext uri="{BB962C8B-B14F-4D97-AF65-F5344CB8AC3E}">
        <p14:creationId xmlns:p14="http://schemas.microsoft.com/office/powerpoint/2010/main" val="4000062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7236" y="365125"/>
            <a:ext cx="10836564" cy="447675"/>
          </a:xfrm>
        </p:spPr>
        <p:txBody>
          <a:bodyPr>
            <a:normAutofit fontScale="90000"/>
          </a:bodyPr>
          <a:lstStyle/>
          <a:p>
            <a:r>
              <a:rPr lang="en-US" b="1" dirty="0" smtClean="0">
                <a:solidFill>
                  <a:srgbClr val="002060"/>
                </a:solidFill>
              </a:rPr>
              <a:t>Regional gender gap, dynamics from 2006 to 2021</a:t>
            </a:r>
            <a:endParaRPr lang="ru-RU" b="1" dirty="0">
              <a:solidFill>
                <a:srgbClr val="002060"/>
              </a:solidFill>
            </a:endParaRPr>
          </a:p>
        </p:txBody>
      </p:sp>
      <p:pic>
        <p:nvPicPr>
          <p:cNvPr id="4" name="Объект 3"/>
          <p:cNvPicPr>
            <a:picLocks noGrp="1" noChangeAspect="1"/>
          </p:cNvPicPr>
          <p:nvPr>
            <p:ph idx="1"/>
          </p:nvPr>
        </p:nvPicPr>
        <p:blipFill>
          <a:blip r:embed="rId2"/>
          <a:stretch>
            <a:fillRect/>
          </a:stretch>
        </p:blipFill>
        <p:spPr>
          <a:xfrm>
            <a:off x="1200727" y="946879"/>
            <a:ext cx="8663709" cy="5793502"/>
          </a:xfrm>
          <a:prstGeom prst="rect">
            <a:avLst/>
          </a:prstGeom>
        </p:spPr>
      </p:pic>
    </p:spTree>
    <p:extLst>
      <p:ext uri="{BB962C8B-B14F-4D97-AF65-F5344CB8AC3E}">
        <p14:creationId xmlns:p14="http://schemas.microsoft.com/office/powerpoint/2010/main" val="980088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Switzerland</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smtClean="0"/>
              <a:t>Global gender gap index: Rank </a:t>
            </a:r>
            <a:r>
              <a:rPr lang="en-US" dirty="0" smtClean="0"/>
              <a:t>10, </a:t>
            </a:r>
            <a:r>
              <a:rPr lang="en-US" dirty="0" smtClean="0"/>
              <a:t>score </a:t>
            </a:r>
            <a:r>
              <a:rPr lang="en-US" dirty="0" smtClean="0"/>
              <a:t>0.798(average 0.593)</a:t>
            </a:r>
            <a:endParaRPr lang="en-US" dirty="0" smtClean="0"/>
          </a:p>
          <a:p>
            <a:pPr>
              <a:buFont typeface="Wingdings" panose="05000000000000000000" pitchFamily="2" charset="2"/>
              <a:buChar char="§"/>
            </a:pPr>
            <a:r>
              <a:rPr lang="en-US" dirty="0" smtClean="0"/>
              <a:t>Economic </a:t>
            </a:r>
            <a:r>
              <a:rPr lang="en-US" dirty="0"/>
              <a:t>participation and </a:t>
            </a:r>
            <a:r>
              <a:rPr lang="en-US" dirty="0" smtClean="0"/>
              <a:t>opportunity: rank </a:t>
            </a:r>
            <a:r>
              <a:rPr lang="en-US" dirty="0" smtClean="0"/>
              <a:t>39, </a:t>
            </a:r>
            <a:r>
              <a:rPr lang="en-US" dirty="0" smtClean="0"/>
              <a:t>score </a:t>
            </a:r>
            <a:r>
              <a:rPr lang="en-US" dirty="0" smtClean="0"/>
              <a:t>0.743 </a:t>
            </a:r>
            <a:r>
              <a:rPr lang="en-US" dirty="0" smtClean="0"/>
              <a:t>(average </a:t>
            </a:r>
            <a:r>
              <a:rPr lang="en-US" dirty="0" smtClean="0"/>
              <a:t>0.583)</a:t>
            </a:r>
            <a:endParaRPr lang="en-US" dirty="0"/>
          </a:p>
          <a:p>
            <a:pPr>
              <a:buFont typeface="Wingdings" panose="05000000000000000000" pitchFamily="2" charset="2"/>
              <a:buChar char="§"/>
            </a:pPr>
            <a:r>
              <a:rPr lang="en-US" dirty="0"/>
              <a:t>Educational </a:t>
            </a:r>
            <a:r>
              <a:rPr lang="en-US" dirty="0" smtClean="0"/>
              <a:t>attainment: rank </a:t>
            </a:r>
            <a:r>
              <a:rPr lang="en-US" dirty="0" smtClean="0"/>
              <a:t>80, </a:t>
            </a:r>
            <a:r>
              <a:rPr lang="en-US" dirty="0" smtClean="0"/>
              <a:t>score 0.992 (average </a:t>
            </a:r>
            <a:r>
              <a:rPr lang="en-US" dirty="0" smtClean="0"/>
              <a:t>0.950)</a:t>
            </a:r>
            <a:endParaRPr lang="en-US" dirty="0"/>
          </a:p>
          <a:p>
            <a:pPr>
              <a:buFont typeface="Wingdings" panose="05000000000000000000" pitchFamily="2" charset="2"/>
              <a:buChar char="§"/>
            </a:pPr>
            <a:r>
              <a:rPr lang="en-US" dirty="0"/>
              <a:t>Health and </a:t>
            </a:r>
            <a:r>
              <a:rPr lang="en-US" dirty="0" smtClean="0"/>
              <a:t>survival: rank </a:t>
            </a:r>
            <a:r>
              <a:rPr lang="en-US" dirty="0" smtClean="0"/>
              <a:t>128, </a:t>
            </a:r>
            <a:r>
              <a:rPr lang="en-US" dirty="0" smtClean="0"/>
              <a:t>score </a:t>
            </a:r>
            <a:r>
              <a:rPr lang="en-US" dirty="0" smtClean="0"/>
              <a:t>0.964 </a:t>
            </a:r>
            <a:r>
              <a:rPr lang="en-US" dirty="0" smtClean="0"/>
              <a:t>(average </a:t>
            </a:r>
            <a:r>
              <a:rPr lang="en-US" dirty="0" smtClean="0"/>
              <a:t>0.957)</a:t>
            </a:r>
            <a:endParaRPr lang="en-US" dirty="0"/>
          </a:p>
          <a:p>
            <a:pPr>
              <a:buFont typeface="Wingdings" panose="05000000000000000000" pitchFamily="2" charset="2"/>
              <a:buChar char="§"/>
            </a:pPr>
            <a:r>
              <a:rPr lang="en-US" dirty="0"/>
              <a:t>Political </a:t>
            </a:r>
            <a:r>
              <a:rPr lang="en-US" dirty="0" smtClean="0"/>
              <a:t>empowerment: rank </a:t>
            </a:r>
            <a:r>
              <a:rPr lang="en-US" dirty="0" smtClean="0"/>
              <a:t>12, </a:t>
            </a:r>
            <a:r>
              <a:rPr lang="en-US" dirty="0" smtClean="0"/>
              <a:t>score </a:t>
            </a:r>
            <a:r>
              <a:rPr lang="en-US" dirty="0" smtClean="0"/>
              <a:t>0.494 </a:t>
            </a:r>
            <a:r>
              <a:rPr lang="en-US" dirty="0" smtClean="0"/>
              <a:t>(average </a:t>
            </a:r>
            <a:r>
              <a:rPr lang="en-US" dirty="0" smtClean="0"/>
              <a:t>0.218)</a:t>
            </a:r>
            <a:endParaRPr lang="en-US" dirty="0"/>
          </a:p>
        </p:txBody>
      </p:sp>
    </p:spTree>
    <p:extLst>
      <p:ext uri="{BB962C8B-B14F-4D97-AF65-F5344CB8AC3E}">
        <p14:creationId xmlns:p14="http://schemas.microsoft.com/office/powerpoint/2010/main" val="2414151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5" name="TextBox 4"/>
          <p:cNvSpPr txBox="1"/>
          <p:nvPr/>
        </p:nvSpPr>
        <p:spPr>
          <a:xfrm>
            <a:off x="9481350" y="2345591"/>
            <a:ext cx="2299317" cy="923330"/>
          </a:xfrm>
          <a:prstGeom prst="rect">
            <a:avLst/>
          </a:prstGeom>
          <a:noFill/>
        </p:spPr>
        <p:txBody>
          <a:bodyPr wrap="square" rtlCol="0">
            <a:spAutoFit/>
          </a:bodyPr>
          <a:lstStyle/>
          <a:p>
            <a:r>
              <a:rPr lang="en-US" dirty="0" smtClean="0"/>
              <a:t>Source: Global Gender Gap report </a:t>
            </a:r>
            <a:r>
              <a:rPr lang="en-US" dirty="0" smtClean="0"/>
              <a:t>2021. P.359</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6181" y="236970"/>
            <a:ext cx="8624507" cy="5443394"/>
          </a:xfrm>
        </p:spPr>
      </p:pic>
    </p:spTree>
    <p:extLst>
      <p:ext uri="{BB962C8B-B14F-4D97-AF65-F5344CB8AC3E}">
        <p14:creationId xmlns:p14="http://schemas.microsoft.com/office/powerpoint/2010/main" val="1313657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975478"/>
          </a:xfrm>
        </p:spPr>
        <p:txBody>
          <a:bodyPr/>
          <a:lstStyle/>
          <a:p>
            <a:r>
              <a:rPr lang="en-US" b="1" dirty="0" smtClean="0">
                <a:solidFill>
                  <a:srgbClr val="002060"/>
                </a:solidFill>
              </a:rPr>
              <a:t>About me</a:t>
            </a:r>
            <a:endParaRPr lang="ru-RU" b="1" dirty="0">
              <a:solidFill>
                <a:srgbClr val="002060"/>
              </a:solidFill>
            </a:endParaRPr>
          </a:p>
        </p:txBody>
      </p:sp>
      <p:sp>
        <p:nvSpPr>
          <p:cNvPr id="3" name="Объект 2"/>
          <p:cNvSpPr>
            <a:spLocks noGrp="1"/>
          </p:cNvSpPr>
          <p:nvPr>
            <p:ph idx="1"/>
          </p:nvPr>
        </p:nvSpPr>
        <p:spPr>
          <a:xfrm>
            <a:off x="838200" y="1456841"/>
            <a:ext cx="10515600" cy="4720122"/>
          </a:xfrm>
        </p:spPr>
        <p:txBody>
          <a:bodyPr>
            <a:normAutofit/>
          </a:bodyPr>
          <a:lstStyle/>
          <a:p>
            <a:pPr marL="0" indent="0">
              <a:buNone/>
            </a:pPr>
            <a:r>
              <a:rPr lang="en-US" b="1" dirty="0"/>
              <a:t>Natalia </a:t>
            </a:r>
            <a:r>
              <a:rPr lang="en-US" b="1" dirty="0" err="1"/>
              <a:t>Soboleva</a:t>
            </a:r>
            <a:r>
              <a:rPr lang="en-US" b="1" dirty="0"/>
              <a:t> </a:t>
            </a:r>
            <a:endParaRPr lang="en-US" b="1" dirty="0" smtClean="0"/>
          </a:p>
          <a:p>
            <a:pPr>
              <a:buFont typeface="Wingdings" panose="05000000000000000000" pitchFamily="2" charset="2"/>
              <a:buChar char="§"/>
            </a:pPr>
            <a:r>
              <a:rPr lang="en-US" dirty="0" smtClean="0"/>
              <a:t>PhD </a:t>
            </a:r>
            <a:r>
              <a:rPr lang="en-US" dirty="0"/>
              <a:t>in Economic Sociology and Demography from the Department of Sociology, National Research University Higher School of Economics (Moscow). </a:t>
            </a:r>
            <a:endParaRPr lang="en-US" dirty="0" smtClean="0"/>
          </a:p>
          <a:p>
            <a:pPr>
              <a:buFont typeface="Wingdings" panose="05000000000000000000" pitchFamily="2" charset="2"/>
              <a:buChar char="§"/>
            </a:pPr>
            <a:r>
              <a:rPr lang="en-US" dirty="0" smtClean="0"/>
              <a:t>Senior </a:t>
            </a:r>
            <a:r>
              <a:rPr lang="en-US" dirty="0"/>
              <a:t>Research Fellow at the Laboratory for Comparative Social Research and </a:t>
            </a:r>
            <a:r>
              <a:rPr lang="en-US" dirty="0" smtClean="0"/>
              <a:t>Associate Professor</a:t>
            </a:r>
            <a:r>
              <a:rPr lang="ru-RU" dirty="0" smtClean="0"/>
              <a:t> </a:t>
            </a:r>
            <a:r>
              <a:rPr lang="en-US" dirty="0" smtClean="0"/>
              <a:t>at </a:t>
            </a:r>
            <a:r>
              <a:rPr lang="en-US" dirty="0"/>
              <a:t>the Graduate School of Business Higher School of Economics in Moscow. </a:t>
            </a:r>
            <a:endParaRPr lang="en-US" dirty="0" smtClean="0"/>
          </a:p>
          <a:p>
            <a:pPr>
              <a:buFont typeface="Wingdings" panose="05000000000000000000" pitchFamily="2" charset="2"/>
              <a:buChar char="§"/>
            </a:pPr>
            <a:r>
              <a:rPr lang="en-US" dirty="0" smtClean="0"/>
              <a:t>Research interests: gender </a:t>
            </a:r>
            <a:r>
              <a:rPr lang="en-US" dirty="0"/>
              <a:t>role attitudes, work values, life and job satisfaction, subjective well-being. </a:t>
            </a:r>
            <a:endParaRPr lang="en-US" dirty="0" smtClean="0"/>
          </a:p>
          <a:p>
            <a:pPr>
              <a:buFont typeface="Wingdings" panose="05000000000000000000" pitchFamily="2" charset="2"/>
              <a:buChar char="§"/>
            </a:pPr>
            <a:r>
              <a:rPr lang="en-US" dirty="0" smtClean="0"/>
              <a:t>National </a:t>
            </a:r>
            <a:r>
              <a:rPr lang="en-US" dirty="0"/>
              <a:t>Program Director of European Values Study (EVS) in </a:t>
            </a:r>
            <a:r>
              <a:rPr lang="en-US" dirty="0" smtClean="0"/>
              <a:t>Russia</a:t>
            </a:r>
            <a:endParaRPr lang="ru-RU" dirty="0"/>
          </a:p>
        </p:txBody>
      </p:sp>
    </p:spTree>
    <p:extLst>
      <p:ext uri="{BB962C8B-B14F-4D97-AF65-F5344CB8AC3E}">
        <p14:creationId xmlns:p14="http://schemas.microsoft.com/office/powerpoint/2010/main" val="32551941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6169" y="221673"/>
            <a:ext cx="10617631" cy="498999"/>
          </a:xfrm>
        </p:spPr>
        <p:txBody>
          <a:bodyPr>
            <a:normAutofit fontScale="90000"/>
          </a:bodyPr>
          <a:lstStyle/>
          <a:p>
            <a:r>
              <a:rPr lang="en-US" b="1" dirty="0" smtClean="0">
                <a:solidFill>
                  <a:srgbClr val="002060"/>
                </a:solidFill>
              </a:rPr>
              <a:t>Switzerland</a:t>
            </a:r>
            <a:endParaRPr lang="ru-RU" b="1" dirty="0">
              <a:solidFill>
                <a:srgbClr val="002060"/>
              </a:solidFill>
            </a:endParaRPr>
          </a:p>
        </p:txBody>
      </p:sp>
      <p:sp>
        <p:nvSpPr>
          <p:cNvPr id="5" name="TextBox 4"/>
          <p:cNvSpPr txBox="1"/>
          <p:nvPr/>
        </p:nvSpPr>
        <p:spPr>
          <a:xfrm>
            <a:off x="9001957" y="1331650"/>
            <a:ext cx="2760956" cy="646331"/>
          </a:xfrm>
          <a:prstGeom prst="rect">
            <a:avLst/>
          </a:prstGeom>
          <a:noFill/>
        </p:spPr>
        <p:txBody>
          <a:bodyPr wrap="square" rtlCol="0">
            <a:spAutoFit/>
          </a:bodyPr>
          <a:lstStyle/>
          <a:p>
            <a:r>
              <a:rPr lang="en-US" dirty="0" smtClean="0"/>
              <a:t>Source: Global Gender Gap report </a:t>
            </a:r>
            <a:r>
              <a:rPr lang="en-US" dirty="0" smtClean="0"/>
              <a:t>2021. P.359</a:t>
            </a:r>
            <a:endParaRPr lang="ru-RU" dirty="0"/>
          </a:p>
        </p:txBody>
      </p:sp>
      <p:pic>
        <p:nvPicPr>
          <p:cNvPr id="6" name="Объект 5"/>
          <p:cNvPicPr>
            <a:picLocks noGrp="1" noChangeAspect="1"/>
          </p:cNvPicPr>
          <p:nvPr>
            <p:ph idx="1"/>
          </p:nvPr>
        </p:nvPicPr>
        <p:blipFill>
          <a:blip r:embed="rId2"/>
          <a:stretch>
            <a:fillRect/>
          </a:stretch>
        </p:blipFill>
        <p:spPr>
          <a:xfrm>
            <a:off x="352311" y="720672"/>
            <a:ext cx="8302162" cy="5870909"/>
          </a:xfrm>
          <a:prstGeom prst="rect">
            <a:avLst/>
          </a:prstGeom>
        </p:spPr>
      </p:pic>
    </p:spTree>
    <p:extLst>
      <p:ext uri="{BB962C8B-B14F-4D97-AF65-F5344CB8AC3E}">
        <p14:creationId xmlns:p14="http://schemas.microsoft.com/office/powerpoint/2010/main" val="3389417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B8CABD-D9DF-4413-8C79-9DD55DFF6B8D}"/>
              </a:ext>
            </a:extLst>
          </p:cNvPr>
          <p:cNvSpPr>
            <a:spLocks noGrp="1"/>
          </p:cNvSpPr>
          <p:nvPr>
            <p:ph type="title"/>
          </p:nvPr>
        </p:nvSpPr>
        <p:spPr/>
        <p:txBody>
          <a:bodyPr/>
          <a:lstStyle/>
          <a:p>
            <a:r>
              <a:rPr lang="en-US" b="1" dirty="0" smtClean="0">
                <a:solidFill>
                  <a:srgbClr val="002060"/>
                </a:solidFill>
              </a:rPr>
              <a:t>Other indices measuring gender gap</a:t>
            </a:r>
            <a:endParaRPr lang="ru-RU" b="1" dirty="0">
              <a:solidFill>
                <a:srgbClr val="002060"/>
              </a:solidFill>
            </a:endParaRPr>
          </a:p>
        </p:txBody>
      </p:sp>
      <p:sp>
        <p:nvSpPr>
          <p:cNvPr id="3" name="Объект 2">
            <a:extLst>
              <a:ext uri="{FF2B5EF4-FFF2-40B4-BE49-F238E27FC236}">
                <a16:creationId xmlns:a16="http://schemas.microsoft.com/office/drawing/2014/main" id="{681CF066-01C8-4B0C-9939-8D6B3110ACD9}"/>
              </a:ext>
            </a:extLst>
          </p:cNvPr>
          <p:cNvSpPr>
            <a:spLocks noGrp="1"/>
          </p:cNvSpPr>
          <p:nvPr>
            <p:ph idx="1"/>
          </p:nvPr>
        </p:nvSpPr>
        <p:spPr>
          <a:xfrm>
            <a:off x="838200" y="1441174"/>
            <a:ext cx="10515600" cy="4735789"/>
          </a:xfrm>
        </p:spPr>
        <p:txBody>
          <a:bodyPr>
            <a:normAutofit/>
          </a:bodyPr>
          <a:lstStyle/>
          <a:p>
            <a:pPr>
              <a:buFont typeface="Wingdings" panose="05000000000000000000" pitchFamily="2" charset="2"/>
              <a:buChar char="§"/>
            </a:pPr>
            <a:r>
              <a:rPr lang="en-US" dirty="0" smtClean="0"/>
              <a:t>gender </a:t>
            </a:r>
            <a:r>
              <a:rPr lang="en-US" dirty="0"/>
              <a:t>inequality index: </a:t>
            </a:r>
            <a:r>
              <a:rPr lang="en-US" dirty="0">
                <a:hlinkClick r:id="rId2"/>
              </a:rPr>
              <a:t>http://hdr.undp.org/en/content/gender-inequality-index-gii</a:t>
            </a:r>
            <a:endParaRPr lang="en-US" dirty="0"/>
          </a:p>
          <a:p>
            <a:pPr>
              <a:buFont typeface="Wingdings" panose="05000000000000000000" pitchFamily="2" charset="2"/>
              <a:buChar char="§"/>
            </a:pPr>
            <a:r>
              <a:rPr lang="en-US" dirty="0"/>
              <a:t>gender development index: </a:t>
            </a:r>
            <a:r>
              <a:rPr lang="en-US" dirty="0">
                <a:hlinkClick r:id="rId3"/>
              </a:rPr>
              <a:t>http://hdr.undp.org/en/content/table-4-gender-development-index</a:t>
            </a:r>
            <a:endParaRPr lang="en-US" dirty="0"/>
          </a:p>
          <a:p>
            <a:pPr>
              <a:buFont typeface="Wingdings" panose="05000000000000000000" pitchFamily="2" charset="2"/>
              <a:buChar char="§"/>
            </a:pPr>
            <a:r>
              <a:rPr lang="en-US" dirty="0"/>
              <a:t>gender social norms index: </a:t>
            </a:r>
            <a:r>
              <a:rPr lang="en-US" dirty="0">
                <a:hlinkClick r:id="rId4"/>
              </a:rPr>
              <a:t>http://hdr.undp.org/en/gsni</a:t>
            </a:r>
            <a:endParaRPr lang="en-US" dirty="0"/>
          </a:p>
          <a:p>
            <a:pPr>
              <a:buFont typeface="Wingdings" panose="05000000000000000000" pitchFamily="2" charset="2"/>
              <a:buChar char="§"/>
            </a:pPr>
            <a:r>
              <a:rPr lang="en-US" dirty="0" smtClean="0"/>
              <a:t>gender </a:t>
            </a:r>
            <a:r>
              <a:rPr lang="en-US" dirty="0"/>
              <a:t>equality index: </a:t>
            </a:r>
            <a:r>
              <a:rPr lang="en-US" dirty="0">
                <a:hlinkClick r:id="rId5"/>
              </a:rPr>
              <a:t>https://eige.europa.eu/gender-equality-index/2019</a:t>
            </a:r>
            <a:endParaRPr lang="en-US" dirty="0"/>
          </a:p>
          <a:p>
            <a:endParaRPr lang="ru-RU" dirty="0"/>
          </a:p>
        </p:txBody>
      </p:sp>
    </p:spTree>
    <p:extLst>
      <p:ext uri="{BB962C8B-B14F-4D97-AF65-F5344CB8AC3E}">
        <p14:creationId xmlns:p14="http://schemas.microsoft.com/office/powerpoint/2010/main" val="3386756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CBB092-905E-41B0-B57B-C3D6904809BC}"/>
              </a:ext>
            </a:extLst>
          </p:cNvPr>
          <p:cNvSpPr>
            <a:spLocks noGrp="1"/>
          </p:cNvSpPr>
          <p:nvPr>
            <p:ph type="title"/>
          </p:nvPr>
        </p:nvSpPr>
        <p:spPr/>
        <p:txBody>
          <a:bodyPr/>
          <a:lstStyle/>
          <a:p>
            <a:r>
              <a:rPr lang="en-US" b="1" dirty="0">
                <a:solidFill>
                  <a:srgbClr val="002060"/>
                </a:solidFill>
              </a:rPr>
              <a:t>What do gender indices not capture?</a:t>
            </a:r>
            <a:endParaRPr lang="ru-RU" b="1" dirty="0">
              <a:solidFill>
                <a:srgbClr val="002060"/>
              </a:solidFill>
            </a:endParaRPr>
          </a:p>
        </p:txBody>
      </p:sp>
      <p:sp>
        <p:nvSpPr>
          <p:cNvPr id="3" name="Объект 2">
            <a:extLst>
              <a:ext uri="{FF2B5EF4-FFF2-40B4-BE49-F238E27FC236}">
                <a16:creationId xmlns:a16="http://schemas.microsoft.com/office/drawing/2014/main" id="{A7288B0B-7854-45F1-89C7-BCAEBDD5D3C1}"/>
              </a:ext>
            </a:extLst>
          </p:cNvPr>
          <p:cNvSpPr>
            <a:spLocks noGrp="1"/>
          </p:cNvSpPr>
          <p:nvPr>
            <p:ph idx="1"/>
          </p:nvPr>
        </p:nvSpPr>
        <p:spPr/>
        <p:txBody>
          <a:bodyPr/>
          <a:lstStyle/>
          <a:p>
            <a:pPr>
              <a:buFont typeface="Wingdings" panose="05000000000000000000" pitchFamily="2" charset="2"/>
              <a:buChar char="§"/>
            </a:pPr>
            <a:r>
              <a:rPr lang="en-US" dirty="0"/>
              <a:t>Disadvantages for men</a:t>
            </a:r>
          </a:p>
          <a:p>
            <a:pPr>
              <a:buFont typeface="Wingdings" panose="05000000000000000000" pitchFamily="2" charset="2"/>
              <a:buChar char="§"/>
            </a:pPr>
            <a:endParaRPr lang="en-US" dirty="0"/>
          </a:p>
          <a:p>
            <a:pPr>
              <a:buFont typeface="Wingdings" panose="05000000000000000000" pitchFamily="2" charset="2"/>
              <a:buChar char="§"/>
            </a:pPr>
            <a:r>
              <a:rPr lang="en-US" dirty="0"/>
              <a:t>Time spent at the household</a:t>
            </a:r>
          </a:p>
          <a:p>
            <a:pPr>
              <a:buFont typeface="Wingdings" panose="05000000000000000000" pitchFamily="2" charset="2"/>
              <a:buChar char="§"/>
            </a:pPr>
            <a:endParaRPr lang="en-US" dirty="0"/>
          </a:p>
          <a:p>
            <a:pPr>
              <a:buFont typeface="Wingdings" panose="05000000000000000000" pitchFamily="2" charset="2"/>
              <a:buChar char="§"/>
            </a:pPr>
            <a:r>
              <a:rPr lang="en-US" dirty="0"/>
              <a:t>Whether the work is difficult or easy</a:t>
            </a:r>
          </a:p>
          <a:p>
            <a:pPr>
              <a:buFont typeface="Wingdings" panose="05000000000000000000" pitchFamily="2" charset="2"/>
              <a:buChar char="§"/>
            </a:pPr>
            <a:endParaRPr lang="en-US" dirty="0"/>
          </a:p>
          <a:p>
            <a:pPr>
              <a:buFont typeface="Wingdings" panose="05000000000000000000" pitchFamily="2" charset="2"/>
              <a:buChar char="§"/>
            </a:pPr>
            <a:r>
              <a:rPr lang="en-US" dirty="0"/>
              <a:t>The quality of positions in the labor </a:t>
            </a:r>
            <a:r>
              <a:rPr lang="en-US" dirty="0" smtClean="0"/>
              <a:t>market or in the politics</a:t>
            </a:r>
            <a:endParaRPr lang="ru-RU" dirty="0"/>
          </a:p>
        </p:txBody>
      </p:sp>
    </p:spTree>
    <p:extLst>
      <p:ext uri="{BB962C8B-B14F-4D97-AF65-F5344CB8AC3E}">
        <p14:creationId xmlns:p14="http://schemas.microsoft.com/office/powerpoint/2010/main" val="806844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Gender gap and COVID-19</a:t>
            </a:r>
            <a:endParaRPr lang="ru-RU" b="1" dirty="0">
              <a:solidFill>
                <a:srgbClr val="002060"/>
              </a:solidFill>
            </a:endParaRPr>
          </a:p>
        </p:txBody>
      </p:sp>
      <p:sp>
        <p:nvSpPr>
          <p:cNvPr id="3" name="Объект 2"/>
          <p:cNvSpPr>
            <a:spLocks noGrp="1"/>
          </p:cNvSpPr>
          <p:nvPr>
            <p:ph idx="1"/>
          </p:nvPr>
        </p:nvSpPr>
        <p:spPr>
          <a:xfrm>
            <a:off x="838200" y="1565329"/>
            <a:ext cx="10515600" cy="4611634"/>
          </a:xfrm>
        </p:spPr>
        <p:txBody>
          <a:bodyPr/>
          <a:lstStyle/>
          <a:p>
            <a:pPr>
              <a:buFont typeface="Wingdings" panose="05000000000000000000" pitchFamily="2" charset="2"/>
              <a:buChar char="§"/>
            </a:pPr>
            <a:r>
              <a:rPr lang="en-US" dirty="0" smtClean="0"/>
              <a:t>Women suffered more from </a:t>
            </a:r>
            <a:r>
              <a:rPr lang="en-US" dirty="0"/>
              <a:t>COVID pandemic:  4.2 per cent of </a:t>
            </a:r>
            <a:r>
              <a:rPr lang="en-US" dirty="0" smtClean="0"/>
              <a:t>women’s employment </a:t>
            </a:r>
            <a:r>
              <a:rPr lang="en-US" dirty="0"/>
              <a:t>was destroyed as a result of the </a:t>
            </a:r>
            <a:r>
              <a:rPr lang="en-US" dirty="0" smtClean="0"/>
              <a:t>pandemic compared </a:t>
            </a:r>
            <a:r>
              <a:rPr lang="en-US" dirty="0"/>
              <a:t>to 3 per cent of men’s </a:t>
            </a:r>
            <a:r>
              <a:rPr lang="en-US" dirty="0" smtClean="0"/>
              <a:t>employment </a:t>
            </a:r>
            <a:r>
              <a:rPr lang="en-US" dirty="0" smtClean="0"/>
              <a:t>(ILO, July </a:t>
            </a:r>
            <a:r>
              <a:rPr lang="en-US" dirty="0" smtClean="0"/>
              <a:t>2021)</a:t>
            </a:r>
          </a:p>
          <a:p>
            <a:pPr>
              <a:buFont typeface="Wingdings" panose="05000000000000000000" pitchFamily="2" charset="2"/>
              <a:buChar char="§"/>
            </a:pPr>
            <a:r>
              <a:rPr lang="en-US" dirty="0" smtClean="0"/>
              <a:t>Over-representation of women in the most hit sectors (care work, service sector, manufacturing)</a:t>
            </a:r>
          </a:p>
          <a:p>
            <a:pPr>
              <a:buFont typeface="Wingdings" panose="05000000000000000000" pitchFamily="2" charset="2"/>
              <a:buChar char="§"/>
            </a:pPr>
            <a:r>
              <a:rPr lang="en-US" dirty="0" smtClean="0"/>
              <a:t>Higher share of women in informal economy</a:t>
            </a:r>
          </a:p>
          <a:p>
            <a:pPr>
              <a:buFont typeface="Wingdings" panose="05000000000000000000" pitchFamily="2" charset="2"/>
              <a:buChar char="§"/>
            </a:pPr>
            <a:r>
              <a:rPr lang="en-US" dirty="0" smtClean="0"/>
              <a:t>This is also due to the number of hours dedicated to unpaid care work, rise of violence and harassment and limited access to social protection</a:t>
            </a:r>
          </a:p>
          <a:p>
            <a:endParaRPr lang="ru-RU" dirty="0"/>
          </a:p>
        </p:txBody>
      </p:sp>
    </p:spTree>
    <p:extLst>
      <p:ext uri="{BB962C8B-B14F-4D97-AF65-F5344CB8AC3E}">
        <p14:creationId xmlns:p14="http://schemas.microsoft.com/office/powerpoint/2010/main" val="5935821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Gender gap and COVID-19</a:t>
            </a:r>
            <a:endParaRPr lang="ru-RU" b="1" dirty="0">
              <a:solidFill>
                <a:srgbClr val="002060"/>
              </a:solidFill>
            </a:endParaRPr>
          </a:p>
        </p:txBody>
      </p:sp>
      <p:sp>
        <p:nvSpPr>
          <p:cNvPr id="3" name="Объект 2"/>
          <p:cNvSpPr>
            <a:spLocks noGrp="1"/>
          </p:cNvSpPr>
          <p:nvPr>
            <p:ph idx="1"/>
          </p:nvPr>
        </p:nvSpPr>
        <p:spPr>
          <a:xfrm>
            <a:off x="838200" y="1565329"/>
            <a:ext cx="10515600" cy="4611634"/>
          </a:xfrm>
        </p:spPr>
        <p:txBody>
          <a:bodyPr/>
          <a:lstStyle/>
          <a:p>
            <a:pPr marL="0" indent="0">
              <a:buNone/>
            </a:pPr>
            <a:r>
              <a:rPr lang="en-US" dirty="0" smtClean="0"/>
              <a:t>Different across regions</a:t>
            </a:r>
          </a:p>
          <a:p>
            <a:pPr>
              <a:buFont typeface="Wingdings" panose="05000000000000000000" pitchFamily="2" charset="2"/>
              <a:buChar char="§"/>
            </a:pPr>
            <a:r>
              <a:rPr lang="en-US" dirty="0" smtClean="0"/>
              <a:t>Highest decline in America: women’s employment by 9.4 percent whereas men’s employment declined by 7 percent</a:t>
            </a:r>
          </a:p>
          <a:p>
            <a:pPr>
              <a:buFont typeface="Wingdings" panose="05000000000000000000" pitchFamily="2" charset="2"/>
              <a:buChar char="§"/>
            </a:pPr>
            <a:r>
              <a:rPr lang="en-US" dirty="0" smtClean="0"/>
              <a:t>The Arab States: 4.1 percent for women compared to 1.8 for men</a:t>
            </a:r>
          </a:p>
          <a:p>
            <a:pPr>
              <a:buFont typeface="Wingdings" panose="05000000000000000000" pitchFamily="2" charset="2"/>
              <a:buChar char="§"/>
            </a:pPr>
            <a:r>
              <a:rPr lang="en-US" dirty="0" smtClean="0"/>
              <a:t>Asia and the Pacific: 3.8 per women 2.9 per men</a:t>
            </a:r>
          </a:p>
          <a:p>
            <a:pPr>
              <a:buFont typeface="Wingdings" panose="05000000000000000000" pitchFamily="2" charset="2"/>
              <a:buChar char="§"/>
            </a:pPr>
            <a:r>
              <a:rPr lang="en-US" dirty="0" smtClean="0"/>
              <a:t>Europe and Central Asia: 2.5 per women and 1.9 per men</a:t>
            </a:r>
          </a:p>
          <a:p>
            <a:pPr>
              <a:buFont typeface="Wingdings" panose="05000000000000000000" pitchFamily="2" charset="2"/>
              <a:buChar char="§"/>
            </a:pPr>
            <a:r>
              <a:rPr lang="en-US" dirty="0" smtClean="0"/>
              <a:t>Africa: 1.9 per women and 0.1 per men</a:t>
            </a:r>
          </a:p>
          <a:p>
            <a:endParaRPr lang="en-US" dirty="0" smtClean="0"/>
          </a:p>
          <a:p>
            <a:pPr marL="0" indent="0">
              <a:buNone/>
            </a:pPr>
            <a:r>
              <a:rPr lang="en-US" dirty="0" smtClean="0"/>
              <a:t>Source: ILO, July 2021</a:t>
            </a:r>
            <a:endParaRPr lang="ru-RU" dirty="0"/>
          </a:p>
        </p:txBody>
      </p:sp>
    </p:spTree>
    <p:extLst>
      <p:ext uri="{BB962C8B-B14F-4D97-AF65-F5344CB8AC3E}">
        <p14:creationId xmlns:p14="http://schemas.microsoft.com/office/powerpoint/2010/main" val="1152996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Objective causes of gender gap</a:t>
            </a:r>
            <a:endParaRPr lang="ru-RU" b="1" dirty="0">
              <a:solidFill>
                <a:srgbClr val="002060"/>
              </a:solidFill>
            </a:endParaRPr>
          </a:p>
        </p:txBody>
      </p:sp>
      <p:sp>
        <p:nvSpPr>
          <p:cNvPr id="3" name="Объект 2"/>
          <p:cNvSpPr>
            <a:spLocks noGrp="1"/>
          </p:cNvSpPr>
          <p:nvPr>
            <p:ph idx="1"/>
          </p:nvPr>
        </p:nvSpPr>
        <p:spPr/>
        <p:txBody>
          <a:bodyPr>
            <a:normAutofit fontScale="85000" lnSpcReduction="10000"/>
          </a:bodyPr>
          <a:lstStyle/>
          <a:p>
            <a:pPr>
              <a:buFont typeface="Wingdings" panose="05000000000000000000" pitchFamily="2" charset="2"/>
              <a:buChar char="§"/>
            </a:pPr>
            <a:r>
              <a:rPr lang="en-US" b="1" dirty="0" smtClean="0"/>
              <a:t>Underrepresentation in leadership. </a:t>
            </a:r>
            <a:r>
              <a:rPr lang="en-US" dirty="0" smtClean="0"/>
              <a:t>Women less often occupy top positions. Quite often these are more precarious positions that will be affected by the crisis. More often in human resources and financial management , less often in strategic planning. Lower share of women in top management</a:t>
            </a:r>
            <a:endParaRPr lang="ru-RU" dirty="0" smtClean="0"/>
          </a:p>
          <a:p>
            <a:pPr>
              <a:buFont typeface="Wingdings" panose="05000000000000000000" pitchFamily="2" charset="2"/>
              <a:buChar char="§"/>
            </a:pPr>
            <a:r>
              <a:rPr lang="en-US" b="1" dirty="0" smtClean="0"/>
              <a:t>Segregation in education</a:t>
            </a:r>
            <a:r>
              <a:rPr lang="en-US" dirty="0" smtClean="0"/>
              <a:t>. Less women in </a:t>
            </a:r>
            <a:r>
              <a:rPr lang="en-US" dirty="0"/>
              <a:t>STEM </a:t>
            </a:r>
            <a:r>
              <a:rPr lang="en-US" dirty="0" smtClean="0"/>
              <a:t>(science</a:t>
            </a:r>
            <a:r>
              <a:rPr lang="en-US" dirty="0"/>
              <a:t>, technology, engineering and </a:t>
            </a:r>
            <a:r>
              <a:rPr lang="en-US" dirty="0" smtClean="0"/>
              <a:t>mathematics) areas. For women who are in these areas it is more difficult to find job.</a:t>
            </a:r>
          </a:p>
          <a:p>
            <a:pPr>
              <a:buFont typeface="Wingdings" panose="05000000000000000000" pitchFamily="2" charset="2"/>
              <a:buChar char="§"/>
            </a:pPr>
            <a:r>
              <a:rPr lang="en-US" b="1" dirty="0" smtClean="0"/>
              <a:t>Segregation by sector</a:t>
            </a:r>
            <a:r>
              <a:rPr lang="en-US" dirty="0" smtClean="0"/>
              <a:t>. More women in educational and service sector</a:t>
            </a:r>
          </a:p>
          <a:p>
            <a:pPr>
              <a:buFont typeface="Wingdings" panose="05000000000000000000" pitchFamily="2" charset="2"/>
              <a:buChar char="§"/>
            </a:pPr>
            <a:r>
              <a:rPr lang="en-US" b="1" dirty="0" smtClean="0"/>
              <a:t>Working hours. </a:t>
            </a:r>
            <a:r>
              <a:rPr lang="en-US" dirty="0" smtClean="0"/>
              <a:t>More women in part-time. Less social security, less benefits</a:t>
            </a:r>
          </a:p>
          <a:p>
            <a:pPr>
              <a:buFont typeface="Wingdings" panose="05000000000000000000" pitchFamily="2" charset="2"/>
              <a:buChar char="§"/>
            </a:pPr>
            <a:r>
              <a:rPr lang="en-US" b="1" dirty="0" smtClean="0"/>
              <a:t>Career breaks </a:t>
            </a:r>
            <a:r>
              <a:rPr lang="en-US" dirty="0" smtClean="0"/>
              <a:t>for childrearing or caring for older relatives.</a:t>
            </a:r>
          </a:p>
          <a:p>
            <a:pPr>
              <a:buFont typeface="Wingdings" panose="05000000000000000000" pitchFamily="2" charset="2"/>
              <a:buChar char="§"/>
            </a:pPr>
            <a:r>
              <a:rPr lang="en-US" dirty="0" smtClean="0"/>
              <a:t>In developing countries: the access to education and </a:t>
            </a:r>
            <a:r>
              <a:rPr lang="en-US" dirty="0" smtClean="0"/>
              <a:t>to the </a:t>
            </a:r>
            <a:r>
              <a:rPr lang="en-US" dirty="0" err="1" smtClean="0"/>
              <a:t>labour</a:t>
            </a:r>
            <a:r>
              <a:rPr lang="en-US" dirty="0" smtClean="0"/>
              <a:t> market is </a:t>
            </a:r>
            <a:r>
              <a:rPr lang="en-US" dirty="0" smtClean="0"/>
              <a:t>not equal</a:t>
            </a:r>
            <a:endParaRPr lang="ru-RU" dirty="0"/>
          </a:p>
        </p:txBody>
      </p:sp>
    </p:spTree>
    <p:extLst>
      <p:ext uri="{BB962C8B-B14F-4D97-AF65-F5344CB8AC3E}">
        <p14:creationId xmlns:p14="http://schemas.microsoft.com/office/powerpoint/2010/main" val="3895047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a:solidFill>
                  <a:srgbClr val="002060"/>
                </a:solidFill>
              </a:rPr>
              <a:t>Gender discrimination at the </a:t>
            </a:r>
            <a:r>
              <a:rPr lang="en-US" b="1" dirty="0" err="1">
                <a:solidFill>
                  <a:srgbClr val="002060"/>
                </a:solidFill>
              </a:rPr>
              <a:t>labour</a:t>
            </a:r>
            <a:r>
              <a:rPr lang="en-US" b="1" dirty="0">
                <a:solidFill>
                  <a:srgbClr val="002060"/>
                </a:solidFill>
              </a:rPr>
              <a:t> market</a:t>
            </a:r>
            <a:br>
              <a:rPr lang="en-US" b="1" dirty="0">
                <a:solidFill>
                  <a:srgbClr val="002060"/>
                </a:solidFill>
              </a:rPr>
            </a:br>
            <a:endParaRPr lang="ru-RU" b="1" dirty="0">
              <a:solidFill>
                <a:srgbClr val="002060"/>
              </a:solidFill>
            </a:endParaRPr>
          </a:p>
        </p:txBody>
      </p:sp>
      <p:sp>
        <p:nvSpPr>
          <p:cNvPr id="3" name="Объект 2"/>
          <p:cNvSpPr>
            <a:spLocks noGrp="1"/>
          </p:cNvSpPr>
          <p:nvPr>
            <p:ph idx="1"/>
          </p:nvPr>
        </p:nvSpPr>
        <p:spPr>
          <a:xfrm>
            <a:off x="838200" y="1173018"/>
            <a:ext cx="10515600" cy="5283200"/>
          </a:xfrm>
        </p:spPr>
        <p:txBody>
          <a:bodyPr>
            <a:normAutofit fontScale="92500" lnSpcReduction="20000"/>
          </a:bodyPr>
          <a:lstStyle/>
          <a:p>
            <a:pPr>
              <a:buFont typeface="Wingdings" panose="05000000000000000000" pitchFamily="2" charset="2"/>
              <a:buChar char="§"/>
            </a:pPr>
            <a:r>
              <a:rPr lang="en-US" b="1" dirty="0"/>
              <a:t>glass-ceiling effect</a:t>
            </a:r>
            <a:r>
              <a:rPr lang="ru-RU" dirty="0"/>
              <a:t>: </a:t>
            </a:r>
            <a:r>
              <a:rPr lang="en-US" dirty="0"/>
              <a:t>women are less likely to receive higher than certain amount of salary</a:t>
            </a:r>
            <a:r>
              <a:rPr lang="ru-RU" dirty="0"/>
              <a:t> </a:t>
            </a:r>
            <a:r>
              <a:rPr lang="en-US" dirty="0"/>
              <a:t>(Johnston and Lee 2012; Yap and Konrad 2009</a:t>
            </a:r>
            <a:r>
              <a:rPr lang="en-US" dirty="0" smtClean="0"/>
              <a:t>). More widespread in developed countries.</a:t>
            </a:r>
            <a:endParaRPr lang="en-US" dirty="0"/>
          </a:p>
          <a:p>
            <a:pPr>
              <a:buFont typeface="Wingdings" panose="05000000000000000000" pitchFamily="2" charset="2"/>
              <a:buChar char="§"/>
            </a:pPr>
            <a:r>
              <a:rPr lang="en-US" b="1" dirty="0"/>
              <a:t>sticky floors effect: </a:t>
            </a:r>
            <a:r>
              <a:rPr lang="en-US" dirty="0"/>
              <a:t>women tend to be promoted out of the lowest positions to the next level slower than men (Yap and Konrad 2009</a:t>
            </a:r>
            <a:r>
              <a:rPr lang="en-US" dirty="0" smtClean="0"/>
              <a:t>). More widespread in developing countries.</a:t>
            </a:r>
            <a:endParaRPr lang="en-US" dirty="0"/>
          </a:p>
          <a:p>
            <a:endParaRPr lang="en-US" dirty="0"/>
          </a:p>
          <a:p>
            <a:pPr>
              <a:buFont typeface="Wingdings" pitchFamily="2" charset="2"/>
              <a:buChar char="§"/>
            </a:pPr>
            <a:r>
              <a:rPr lang="en-US" b="1" dirty="0"/>
              <a:t>glass-cliff effect:  </a:t>
            </a:r>
            <a:r>
              <a:rPr lang="en-US" dirty="0"/>
              <a:t>women get more precarious positions (</a:t>
            </a:r>
            <a:r>
              <a:rPr lang="en-US" dirty="0" err="1"/>
              <a:t>Ellemers</a:t>
            </a:r>
            <a:r>
              <a:rPr lang="en-US" dirty="0"/>
              <a:t> et al. 2012)</a:t>
            </a:r>
          </a:p>
          <a:p>
            <a:pPr>
              <a:buFont typeface="Wingdings" pitchFamily="2" charset="2"/>
              <a:buChar char="§"/>
            </a:pPr>
            <a:r>
              <a:rPr lang="en-US" b="1" dirty="0"/>
              <a:t>queen bee effect: </a:t>
            </a:r>
            <a:r>
              <a:rPr lang="en-US" dirty="0"/>
              <a:t>successful women distance themselves from the other women (</a:t>
            </a:r>
            <a:r>
              <a:rPr lang="en-US" dirty="0" err="1"/>
              <a:t>Ellemers</a:t>
            </a:r>
            <a:r>
              <a:rPr lang="en-US" dirty="0"/>
              <a:t> et al. 2012</a:t>
            </a:r>
            <a:r>
              <a:rPr lang="en-US" dirty="0" smtClean="0"/>
              <a:t>).</a:t>
            </a:r>
            <a:endParaRPr lang="ru-RU" dirty="0" smtClean="0"/>
          </a:p>
          <a:p>
            <a:pPr>
              <a:buFont typeface="Wingdings" pitchFamily="2" charset="2"/>
              <a:buChar char="§"/>
            </a:pPr>
            <a:endParaRPr lang="ru-RU" dirty="0"/>
          </a:p>
          <a:p>
            <a:pPr>
              <a:buFont typeface="Wingdings" pitchFamily="2" charset="2"/>
              <a:buChar char="§"/>
            </a:pPr>
            <a:r>
              <a:rPr lang="en-US" dirty="0"/>
              <a:t>Gender discrimination could be strengthened by other types of discrimination</a:t>
            </a:r>
            <a:r>
              <a:rPr lang="en-US" dirty="0" smtClean="0"/>
              <a:t>:</a:t>
            </a:r>
            <a:r>
              <a:rPr lang="ru-RU" dirty="0" smtClean="0"/>
              <a:t> </a:t>
            </a:r>
            <a:r>
              <a:rPr lang="en-US" dirty="0" smtClean="0"/>
              <a:t>against </a:t>
            </a:r>
            <a:r>
              <a:rPr lang="en-US" dirty="0"/>
              <a:t>migrants, ethnic minorities, disabled</a:t>
            </a:r>
            <a:endParaRPr lang="ru-RU" dirty="0"/>
          </a:p>
          <a:p>
            <a:pPr>
              <a:buFont typeface="Wingdings" pitchFamily="2" charset="2"/>
              <a:buChar char="§"/>
            </a:pPr>
            <a:endParaRPr lang="ru-RU" dirty="0" smtClean="0"/>
          </a:p>
          <a:p>
            <a:pPr>
              <a:buFont typeface="Wingdings" pitchFamily="2" charset="2"/>
              <a:buChar char="§"/>
            </a:pPr>
            <a:endParaRPr lang="ru-RU" dirty="0"/>
          </a:p>
          <a:p>
            <a:pPr>
              <a:buFont typeface="Wingdings" pitchFamily="2" charset="2"/>
              <a:buChar char="§"/>
            </a:pPr>
            <a:endParaRPr lang="ru-RU" dirty="0"/>
          </a:p>
        </p:txBody>
      </p:sp>
    </p:spTree>
    <p:extLst>
      <p:ext uri="{BB962C8B-B14F-4D97-AF65-F5344CB8AC3E}">
        <p14:creationId xmlns:p14="http://schemas.microsoft.com/office/powerpoint/2010/main" val="3195806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solidFill>
                  <a:srgbClr val="002060"/>
                </a:solidFill>
              </a:rPr>
              <a:t>Male and female motivation</a:t>
            </a:r>
            <a:endParaRPr lang="ru-RU" b="1" dirty="0">
              <a:solidFill>
                <a:srgbClr val="002060"/>
              </a:solidFill>
            </a:endParaRPr>
          </a:p>
        </p:txBody>
      </p:sp>
      <p:sp>
        <p:nvSpPr>
          <p:cNvPr id="3" name="Объект 2"/>
          <p:cNvSpPr>
            <a:spLocks noGrp="1"/>
          </p:cNvSpPr>
          <p:nvPr>
            <p:ph idx="1"/>
          </p:nvPr>
        </p:nvSpPr>
        <p:spPr>
          <a:xfrm>
            <a:off x="838200" y="1379764"/>
            <a:ext cx="10515600" cy="4797199"/>
          </a:xfrm>
        </p:spPr>
        <p:txBody>
          <a:bodyPr>
            <a:normAutofit/>
          </a:bodyPr>
          <a:lstStyle/>
          <a:p>
            <a:pPr>
              <a:buFont typeface="Wingdings" pitchFamily="2" charset="2"/>
              <a:buChar char="§"/>
            </a:pPr>
            <a:r>
              <a:rPr lang="en-US" sz="2200" b="1" dirty="0"/>
              <a:t>Gender paradox: </a:t>
            </a:r>
            <a:r>
              <a:rPr lang="en-US" sz="2200" dirty="0"/>
              <a:t>women report more job satisfaction than men although they face material and status disadvantages (Clark et al. 1996)</a:t>
            </a:r>
          </a:p>
          <a:p>
            <a:pPr>
              <a:buFont typeface="Wingdings" pitchFamily="2" charset="2"/>
              <a:buChar char="§"/>
            </a:pPr>
            <a:r>
              <a:rPr lang="en-US" sz="2200" dirty="0"/>
              <a:t>Women report more </a:t>
            </a:r>
            <a:r>
              <a:rPr lang="en-US" sz="2200" b="1" dirty="0"/>
              <a:t>intrinsic motivation</a:t>
            </a:r>
            <a:r>
              <a:rPr lang="en-US" sz="2200" dirty="0"/>
              <a:t>, whereas men report more </a:t>
            </a:r>
            <a:r>
              <a:rPr lang="en-US" sz="2200" b="1" dirty="0"/>
              <a:t>extrinsic motivation </a:t>
            </a:r>
            <a:r>
              <a:rPr lang="en-US" sz="2200" dirty="0"/>
              <a:t>(Magee 2015). Intrinsic motivation is less dependent upon promotion and wage</a:t>
            </a:r>
          </a:p>
          <a:p>
            <a:pPr>
              <a:buFont typeface="Wingdings" pitchFamily="2" charset="2"/>
              <a:buChar char="§"/>
            </a:pPr>
            <a:endParaRPr lang="en-US" sz="2200" dirty="0"/>
          </a:p>
          <a:p>
            <a:pPr marL="0" indent="0">
              <a:buNone/>
            </a:pPr>
            <a:r>
              <a:rPr lang="en-US" sz="2200" b="1" dirty="0"/>
              <a:t>Why motivation is different?</a:t>
            </a:r>
          </a:p>
          <a:p>
            <a:pPr>
              <a:buFont typeface="Wingdings" pitchFamily="2" charset="2"/>
              <a:buChar char="§"/>
            </a:pPr>
            <a:r>
              <a:rPr lang="en-US" sz="2200" b="1" dirty="0"/>
              <a:t>Personal or self-concept variables: </a:t>
            </a:r>
            <a:r>
              <a:rPr lang="en-US" sz="2200" dirty="0"/>
              <a:t>theories of gender differences in achievement motivation such as women's fear of success on achievement, lower risk-taking behavior, lower academic self-esteem, higher home-career role conflict</a:t>
            </a:r>
          </a:p>
          <a:p>
            <a:pPr>
              <a:buFont typeface="Wingdings" pitchFamily="2" charset="2"/>
              <a:buChar char="§"/>
            </a:pPr>
            <a:r>
              <a:rPr lang="en-US" sz="2200" b="1" dirty="0"/>
              <a:t>Environmental variables: </a:t>
            </a:r>
            <a:r>
              <a:rPr lang="en-US" sz="2200" dirty="0"/>
              <a:t>socialization experiences in the family, school and community, parental expectations and support or lack of support for girls and women's achievement and career development (Farmer 1997) </a:t>
            </a:r>
          </a:p>
          <a:p>
            <a:endParaRPr lang="en-US" sz="2000" b="1" dirty="0"/>
          </a:p>
          <a:p>
            <a:endParaRPr lang="ru-RU" dirty="0"/>
          </a:p>
        </p:txBody>
      </p:sp>
    </p:spTree>
    <p:extLst>
      <p:ext uri="{BB962C8B-B14F-4D97-AF65-F5344CB8AC3E}">
        <p14:creationId xmlns:p14="http://schemas.microsoft.com/office/powerpoint/2010/main" val="4215645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Gender-role </a:t>
            </a:r>
            <a:r>
              <a:rPr lang="en-US" b="1" dirty="0" smtClean="0"/>
              <a:t>attitudes</a:t>
            </a:r>
            <a:endParaRPr lang="ru-RU" b="1" dirty="0"/>
          </a:p>
        </p:txBody>
      </p:sp>
      <p:sp>
        <p:nvSpPr>
          <p:cNvPr id="3" name="Объект 2"/>
          <p:cNvSpPr>
            <a:spLocks noGrp="1"/>
          </p:cNvSpPr>
          <p:nvPr>
            <p:ph idx="1"/>
          </p:nvPr>
        </p:nvSpPr>
        <p:spPr>
          <a:xfrm>
            <a:off x="838199" y="1518556"/>
            <a:ext cx="11029545" cy="4940609"/>
          </a:xfrm>
        </p:spPr>
        <p:txBody>
          <a:bodyPr>
            <a:normAutofit/>
          </a:bodyPr>
          <a:lstStyle/>
          <a:p>
            <a:pPr marL="0" indent="0">
              <a:buNone/>
            </a:pPr>
            <a:r>
              <a:rPr lang="en-US" sz="2400" dirty="0"/>
              <a:t>Gender role attitudes represent a multidimensional concept involving two main </a:t>
            </a:r>
            <a:r>
              <a:rPr lang="en-US" sz="2400" dirty="0" smtClean="0"/>
              <a:t>aspects</a:t>
            </a:r>
            <a:r>
              <a:rPr lang="en-US" sz="2400" dirty="0"/>
              <a:t> </a:t>
            </a:r>
            <a:r>
              <a:rPr lang="fr-FR" sz="2400" dirty="0"/>
              <a:t>(Constantin &amp; Voicu, 2015; Larsen &amp; Long, 1988; Wilcox &amp; Jelen, 1991).</a:t>
            </a:r>
          </a:p>
          <a:p>
            <a:pPr>
              <a:buFont typeface="Wingdings" panose="05000000000000000000" pitchFamily="2" charset="2"/>
              <a:buChar char="§"/>
            </a:pPr>
            <a:r>
              <a:rPr lang="en-US" sz="2400" b="1" dirty="0" smtClean="0"/>
              <a:t>the </a:t>
            </a:r>
            <a:r>
              <a:rPr lang="en-US" sz="2400" b="1" dirty="0"/>
              <a:t>public </a:t>
            </a:r>
            <a:r>
              <a:rPr lang="en-US" sz="2400" b="1" dirty="0" smtClean="0"/>
              <a:t>sphere:</a:t>
            </a:r>
            <a:r>
              <a:rPr lang="en-US" sz="2400" dirty="0" smtClean="0"/>
              <a:t> politics</a:t>
            </a:r>
            <a:r>
              <a:rPr lang="en-US" sz="2400" dirty="0"/>
              <a:t>, labor market, </a:t>
            </a:r>
            <a:r>
              <a:rPr lang="en-US" sz="2400" dirty="0" smtClean="0"/>
              <a:t>education</a:t>
            </a:r>
          </a:p>
          <a:p>
            <a:pPr>
              <a:buFont typeface="Wingdings" panose="05000000000000000000" pitchFamily="2" charset="2"/>
              <a:buChar char="§"/>
            </a:pPr>
            <a:r>
              <a:rPr lang="en-US" sz="2400" b="1" dirty="0" smtClean="0"/>
              <a:t>the </a:t>
            </a:r>
            <a:r>
              <a:rPr lang="en-US" sz="2400" b="1" dirty="0"/>
              <a:t>private </a:t>
            </a:r>
            <a:r>
              <a:rPr lang="en-US" sz="2400" b="1" dirty="0" smtClean="0"/>
              <a:t>one: </a:t>
            </a:r>
            <a:r>
              <a:rPr lang="en-US" sz="2400" dirty="0" smtClean="0"/>
              <a:t>distribution of gender roles in the family</a:t>
            </a:r>
          </a:p>
          <a:p>
            <a:pPr>
              <a:buFont typeface="Wingdings" panose="05000000000000000000" pitchFamily="2" charset="2"/>
              <a:buChar char="§"/>
            </a:pPr>
            <a:endParaRPr lang="en-US" sz="2400" dirty="0" smtClean="0"/>
          </a:p>
          <a:p>
            <a:pPr>
              <a:buFont typeface="Wingdings" panose="05000000000000000000" pitchFamily="2" charset="2"/>
              <a:buChar char="§"/>
            </a:pPr>
            <a:r>
              <a:rPr lang="en-US" sz="2400" b="1" dirty="0" smtClean="0"/>
              <a:t>Traditional GRA: </a:t>
            </a:r>
            <a:r>
              <a:rPr lang="en-US" sz="2400" dirty="0" smtClean="0"/>
              <a:t>support </a:t>
            </a:r>
            <a:r>
              <a:rPr lang="en-US" sz="2400" dirty="0"/>
              <a:t>for specialized roles and responsibilities by gender, with women mainly devoted to childcare and unpaid domestic work and men see as the primary (or only) breadwinner of the household, with social roles in the public sphere. </a:t>
            </a:r>
          </a:p>
          <a:p>
            <a:pPr>
              <a:buFont typeface="Wingdings" panose="05000000000000000000" pitchFamily="2" charset="2"/>
              <a:buChar char="§"/>
            </a:pPr>
            <a:r>
              <a:rPr lang="en-US" sz="2400" b="1" dirty="0"/>
              <a:t>Egalitarian </a:t>
            </a:r>
            <a:r>
              <a:rPr lang="en-US" sz="2400" b="1" dirty="0" smtClean="0"/>
              <a:t>GRA: </a:t>
            </a:r>
            <a:r>
              <a:rPr lang="en-US" sz="2400" dirty="0" smtClean="0"/>
              <a:t>support </a:t>
            </a:r>
            <a:r>
              <a:rPr lang="en-US" sz="2400" dirty="0"/>
              <a:t>for women’s role in the public sphere as well as the men’s role in the private one (Albrecht et al., 2000; Baxter &amp; Kane, 1995; Cunningham et al., 2005</a:t>
            </a:r>
            <a:r>
              <a:rPr lang="en-US" sz="2400" dirty="0" smtClean="0"/>
              <a:t>).</a:t>
            </a:r>
            <a:r>
              <a:rPr lang="fr-FR" sz="2400" dirty="0"/>
              <a:t> (Constantin &amp; Voicu, 2015; Larsen &amp; Long, 1988; Wilcox &amp; Jelen, 1991).</a:t>
            </a:r>
            <a:endParaRPr lang="en-US" sz="2400" dirty="0"/>
          </a:p>
          <a:p>
            <a:pPr marL="0" indent="0">
              <a:buNone/>
            </a:pPr>
            <a:endParaRPr lang="en-US" dirty="0"/>
          </a:p>
        </p:txBody>
      </p:sp>
    </p:spTree>
    <p:extLst>
      <p:ext uri="{BB962C8B-B14F-4D97-AF65-F5344CB8AC3E}">
        <p14:creationId xmlns:p14="http://schemas.microsoft.com/office/powerpoint/2010/main" val="20860193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17130"/>
          </a:xfrm>
        </p:spPr>
        <p:txBody>
          <a:bodyPr/>
          <a:lstStyle/>
          <a:p>
            <a:r>
              <a:rPr lang="en-US" b="1" dirty="0" smtClean="0">
                <a:solidFill>
                  <a:srgbClr val="002060"/>
                </a:solidFill>
              </a:rPr>
              <a:t>Gender-role attitudes</a:t>
            </a:r>
            <a:endParaRPr lang="ru-RU" b="1" dirty="0">
              <a:solidFill>
                <a:srgbClr val="002060"/>
              </a:solidFill>
            </a:endParaRPr>
          </a:p>
        </p:txBody>
      </p:sp>
      <p:sp>
        <p:nvSpPr>
          <p:cNvPr id="3" name="Объект 2"/>
          <p:cNvSpPr>
            <a:spLocks noGrp="1"/>
          </p:cNvSpPr>
          <p:nvPr>
            <p:ph idx="1"/>
          </p:nvPr>
        </p:nvSpPr>
        <p:spPr>
          <a:xfrm>
            <a:off x="838200" y="1413164"/>
            <a:ext cx="10515600" cy="4763799"/>
          </a:xfrm>
        </p:spPr>
        <p:txBody>
          <a:bodyPr>
            <a:normAutofit fontScale="92500" lnSpcReduction="10000"/>
          </a:bodyPr>
          <a:lstStyle/>
          <a:p>
            <a:pPr>
              <a:buFont typeface="Wingdings" panose="05000000000000000000" pitchFamily="2" charset="2"/>
              <a:buChar char="§"/>
            </a:pPr>
            <a:r>
              <a:rPr lang="en-US" dirty="0" smtClean="0"/>
              <a:t>Surveys </a:t>
            </a:r>
            <a:r>
              <a:rPr lang="en-US" dirty="0" smtClean="0"/>
              <a:t>measure gender-role </a:t>
            </a:r>
            <a:r>
              <a:rPr lang="en-US" dirty="0" smtClean="0"/>
              <a:t>attitudes. Among </a:t>
            </a:r>
            <a:r>
              <a:rPr lang="en-US" dirty="0" smtClean="0"/>
              <a:t>others popular in large comparative cross-country surveys: World Values </a:t>
            </a:r>
            <a:r>
              <a:rPr lang="en-US" dirty="0" smtClean="0"/>
              <a:t>Survey (WVS), </a:t>
            </a:r>
            <a:r>
              <a:rPr lang="en-US" dirty="0" smtClean="0"/>
              <a:t>European Values </a:t>
            </a:r>
            <a:r>
              <a:rPr lang="en-US" dirty="0" smtClean="0"/>
              <a:t>Study (EVS), </a:t>
            </a:r>
            <a:r>
              <a:rPr lang="en-US" dirty="0" smtClean="0"/>
              <a:t>European Social </a:t>
            </a:r>
            <a:r>
              <a:rPr lang="en-US" dirty="0" smtClean="0"/>
              <a:t>Survey (ESS)</a:t>
            </a:r>
            <a:endParaRPr lang="ru-RU" dirty="0" smtClean="0"/>
          </a:p>
          <a:p>
            <a:endParaRPr lang="ru-RU" dirty="0"/>
          </a:p>
          <a:p>
            <a:pPr marL="0" indent="0">
              <a:buNone/>
            </a:pPr>
            <a:r>
              <a:rPr lang="en-US" dirty="0" smtClean="0"/>
              <a:t>Gender-role </a:t>
            </a:r>
            <a:r>
              <a:rPr lang="en-US" dirty="0"/>
              <a:t>attitudes in public </a:t>
            </a:r>
            <a:r>
              <a:rPr lang="en-US" dirty="0" smtClean="0"/>
              <a:t>sphere.</a:t>
            </a:r>
          </a:p>
          <a:p>
            <a:pPr marL="0" indent="0">
              <a:buNone/>
            </a:pPr>
            <a:r>
              <a:rPr lang="en-US" dirty="0" smtClean="0"/>
              <a:t>Examples of questions:</a:t>
            </a:r>
            <a:endParaRPr lang="en-US" dirty="0"/>
          </a:p>
          <a:p>
            <a:pPr>
              <a:buFont typeface="Wingdings" panose="05000000000000000000" pitchFamily="2" charset="2"/>
              <a:buChar char="§"/>
            </a:pPr>
            <a:r>
              <a:rPr lang="en-US" dirty="0"/>
              <a:t>On the whole, men make better political leaders than women do</a:t>
            </a:r>
          </a:p>
          <a:p>
            <a:pPr>
              <a:buFont typeface="Wingdings" panose="05000000000000000000" pitchFamily="2" charset="2"/>
              <a:buChar char="§"/>
            </a:pPr>
            <a:r>
              <a:rPr lang="en-US" dirty="0"/>
              <a:t>A university education is more important for a boy than for a girl</a:t>
            </a:r>
          </a:p>
          <a:p>
            <a:pPr>
              <a:buFont typeface="Wingdings" panose="05000000000000000000" pitchFamily="2" charset="2"/>
              <a:buChar char="§"/>
            </a:pPr>
            <a:r>
              <a:rPr lang="en-US" dirty="0"/>
              <a:t>On the whole, men make better executives than women </a:t>
            </a:r>
            <a:r>
              <a:rPr lang="en-US" dirty="0" smtClean="0"/>
              <a:t>do</a:t>
            </a:r>
          </a:p>
          <a:p>
            <a:endParaRPr lang="en-US" dirty="0"/>
          </a:p>
          <a:p>
            <a:pPr>
              <a:buFont typeface="Wingdings" panose="05000000000000000000" pitchFamily="2" charset="2"/>
              <a:buChar char="§"/>
            </a:pPr>
            <a:r>
              <a:rPr lang="en-US" dirty="0" smtClean="0"/>
              <a:t>Countries differ in their progress to gender equality</a:t>
            </a:r>
            <a:endParaRPr lang="en-US" dirty="0"/>
          </a:p>
          <a:p>
            <a:endParaRPr lang="ru-RU" dirty="0"/>
          </a:p>
        </p:txBody>
      </p:sp>
    </p:spTree>
    <p:extLst>
      <p:ext uri="{BB962C8B-B14F-4D97-AF65-F5344CB8AC3E}">
        <p14:creationId xmlns:p14="http://schemas.microsoft.com/office/powerpoint/2010/main" val="3461419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80094"/>
          </a:xfrm>
        </p:spPr>
        <p:txBody>
          <a:bodyPr/>
          <a:lstStyle/>
          <a:p>
            <a:r>
              <a:rPr lang="en-US" b="1" dirty="0" smtClean="0">
                <a:solidFill>
                  <a:srgbClr val="002060"/>
                </a:solidFill>
              </a:rPr>
              <a:t>Lecture plan</a:t>
            </a:r>
            <a:endParaRPr lang="ru-RU" b="1" dirty="0">
              <a:solidFill>
                <a:srgbClr val="002060"/>
              </a:solidFill>
            </a:endParaRPr>
          </a:p>
        </p:txBody>
      </p:sp>
      <p:sp>
        <p:nvSpPr>
          <p:cNvPr id="3" name="Объект 2"/>
          <p:cNvSpPr>
            <a:spLocks noGrp="1"/>
          </p:cNvSpPr>
          <p:nvPr>
            <p:ph idx="1"/>
          </p:nvPr>
        </p:nvSpPr>
        <p:spPr>
          <a:xfrm>
            <a:off x="838200" y="1464816"/>
            <a:ext cx="10515600" cy="4712147"/>
          </a:xfrm>
        </p:spPr>
        <p:txBody>
          <a:bodyPr>
            <a:normAutofit/>
          </a:bodyPr>
          <a:lstStyle/>
          <a:p>
            <a:pPr marL="514350" indent="-514350">
              <a:buFont typeface="+mj-lt"/>
              <a:buAutoNum type="arabicPeriod"/>
            </a:pPr>
            <a:r>
              <a:rPr lang="en-US" dirty="0" smtClean="0"/>
              <a:t>Why is it important to reduce gender inequality?</a:t>
            </a:r>
          </a:p>
          <a:p>
            <a:pPr marL="514350" indent="-514350">
              <a:buFont typeface="+mj-lt"/>
              <a:buAutoNum type="arabicPeriod"/>
            </a:pPr>
            <a:r>
              <a:rPr lang="en-US" dirty="0" smtClean="0"/>
              <a:t>Statistics regarding gender equality. Focus on GGG index, place of Switzerland</a:t>
            </a:r>
          </a:p>
          <a:p>
            <a:pPr marL="514350" indent="-514350">
              <a:buFont typeface="+mj-lt"/>
              <a:buAutoNum type="arabicPeriod"/>
            </a:pPr>
            <a:r>
              <a:rPr lang="en-US" dirty="0" smtClean="0"/>
              <a:t>Gender gap and COVID-19</a:t>
            </a:r>
            <a:endParaRPr lang="en-US" dirty="0"/>
          </a:p>
          <a:p>
            <a:pPr marL="514350" indent="-514350">
              <a:buFont typeface="+mj-lt"/>
              <a:buAutoNum type="arabicPeriod"/>
            </a:pPr>
            <a:r>
              <a:rPr lang="en-US" dirty="0" smtClean="0"/>
              <a:t>Why women earn less? Objective and subjective reasons.</a:t>
            </a:r>
          </a:p>
          <a:p>
            <a:pPr marL="514350" indent="-514350">
              <a:buFont typeface="+mj-lt"/>
              <a:buAutoNum type="arabicPeriod"/>
            </a:pPr>
            <a:r>
              <a:rPr lang="en-US" dirty="0" smtClean="0"/>
              <a:t>Male and female motivation</a:t>
            </a:r>
          </a:p>
          <a:p>
            <a:pPr marL="514350" indent="-514350">
              <a:buFont typeface="+mj-lt"/>
              <a:buAutoNum type="arabicPeriod"/>
            </a:pPr>
            <a:r>
              <a:rPr lang="en-US" dirty="0" smtClean="0"/>
              <a:t>How to make gender gap smaller? Not equality but equality of chances</a:t>
            </a:r>
          </a:p>
          <a:p>
            <a:pPr marL="0" indent="0">
              <a:buNone/>
            </a:pPr>
            <a:endParaRPr lang="ru-RU" dirty="0"/>
          </a:p>
        </p:txBody>
      </p:sp>
    </p:spTree>
    <p:extLst>
      <p:ext uri="{BB962C8B-B14F-4D97-AF65-F5344CB8AC3E}">
        <p14:creationId xmlns:p14="http://schemas.microsoft.com/office/powerpoint/2010/main" val="39247839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sz="3200" b="1" dirty="0">
                <a:solidFill>
                  <a:srgbClr val="002060"/>
                </a:solidFill>
              </a:rPr>
              <a:t>When jobs are scarce, men should have a more right to a job than women (share those who DISAGREE), </a:t>
            </a:r>
            <a:r>
              <a:rPr lang="en-US" sz="3200" b="1" dirty="0" smtClean="0">
                <a:solidFill>
                  <a:srgbClr val="002060"/>
                </a:solidFill>
              </a:rPr>
              <a:t>WVS-EVS 2017-2020</a:t>
            </a:r>
            <a:endParaRPr lang="ru-RU" sz="3200" b="1" dirty="0">
              <a:solidFill>
                <a:srgbClr val="002060"/>
              </a:solidFill>
            </a:endParaRPr>
          </a:p>
        </p:txBody>
      </p:sp>
      <p:pic>
        <p:nvPicPr>
          <p:cNvPr id="6" name="Объект 5"/>
          <p:cNvPicPr>
            <a:picLocks noGrp="1" noChangeAspect="1"/>
          </p:cNvPicPr>
          <p:nvPr>
            <p:ph idx="1"/>
          </p:nvPr>
        </p:nvPicPr>
        <p:blipFill>
          <a:blip r:embed="rId2"/>
          <a:stretch>
            <a:fillRect/>
          </a:stretch>
        </p:blipFill>
        <p:spPr>
          <a:xfrm>
            <a:off x="207091" y="1036320"/>
            <a:ext cx="11984909" cy="5738949"/>
          </a:xfrm>
          <a:prstGeom prst="rect">
            <a:avLst/>
          </a:prstGeom>
        </p:spPr>
      </p:pic>
    </p:spTree>
    <p:extLst>
      <p:ext uri="{BB962C8B-B14F-4D97-AF65-F5344CB8AC3E}">
        <p14:creationId xmlns:p14="http://schemas.microsoft.com/office/powerpoint/2010/main" val="35125706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33B80D-F49A-4AD4-B2CB-96CBCA6E8752}"/>
              </a:ext>
            </a:extLst>
          </p:cNvPr>
          <p:cNvSpPr>
            <a:spLocks noGrp="1"/>
          </p:cNvSpPr>
          <p:nvPr>
            <p:ph type="title"/>
          </p:nvPr>
        </p:nvSpPr>
        <p:spPr>
          <a:xfrm>
            <a:off x="618836" y="382543"/>
            <a:ext cx="11459302" cy="296726"/>
          </a:xfrm>
        </p:spPr>
        <p:txBody>
          <a:bodyPr>
            <a:normAutofit fontScale="90000"/>
          </a:bodyPr>
          <a:lstStyle/>
          <a:p>
            <a:r>
              <a:rPr lang="en-US" sz="3200" b="1" dirty="0" smtClean="0">
                <a:solidFill>
                  <a:srgbClr val="002060"/>
                </a:solidFill>
              </a:rPr>
              <a:t>Gender-role attitudes </a:t>
            </a:r>
            <a:r>
              <a:rPr lang="en-US" sz="3200" b="1" dirty="0">
                <a:solidFill>
                  <a:srgbClr val="002060"/>
                </a:solidFill>
              </a:rPr>
              <a:t>in public sphere: index (0 – traditional, 3 – egalitarian), WVS-EVS </a:t>
            </a:r>
            <a:r>
              <a:rPr lang="en-US" sz="3200" b="1" dirty="0" smtClean="0">
                <a:solidFill>
                  <a:srgbClr val="002060"/>
                </a:solidFill>
              </a:rPr>
              <a:t>2017-2020</a:t>
            </a:r>
            <a:endParaRPr lang="ru-RU" sz="3200" b="1" dirty="0">
              <a:solidFill>
                <a:srgbClr val="002060"/>
              </a:solidFill>
            </a:endParaRPr>
          </a:p>
        </p:txBody>
      </p:sp>
      <p:graphicFrame>
        <p:nvGraphicFramePr>
          <p:cNvPr id="6" name="Объект 5">
            <a:extLst>
              <a:ext uri="{FF2B5EF4-FFF2-40B4-BE49-F238E27FC236}">
                <a16:creationId xmlns:a16="http://schemas.microsoft.com/office/drawing/2014/main" id="{8F12571D-0040-4E04-BB4A-A77D171843A9}"/>
              </a:ext>
            </a:extLst>
          </p:cNvPr>
          <p:cNvGraphicFramePr>
            <a:graphicFrameLocks noGrp="1"/>
          </p:cNvGraphicFramePr>
          <p:nvPr>
            <p:ph idx="1"/>
            <p:extLst/>
          </p:nvPr>
        </p:nvGraphicFramePr>
        <p:xfrm>
          <a:off x="0" y="914400"/>
          <a:ext cx="12192000" cy="5943600"/>
        </p:xfrm>
        <a:graphic>
          <a:graphicData uri="http://schemas.openxmlformats.org/drawingml/2006/chart">
            <c:chart xmlns:c="http://schemas.openxmlformats.org/drawingml/2006/chart" xmlns:r="http://schemas.openxmlformats.org/officeDocument/2006/relationships" r:id="rId2"/>
          </a:graphicData>
        </a:graphic>
      </p:graphicFrame>
      <p:pic>
        <p:nvPicPr>
          <p:cNvPr id="4" name="Рисунок 3"/>
          <p:cNvPicPr>
            <a:picLocks noChangeAspect="1"/>
          </p:cNvPicPr>
          <p:nvPr/>
        </p:nvPicPr>
        <p:blipFill>
          <a:blip r:embed="rId3"/>
          <a:stretch>
            <a:fillRect/>
          </a:stretch>
        </p:blipFill>
        <p:spPr>
          <a:xfrm>
            <a:off x="113862" y="1211710"/>
            <a:ext cx="11964276" cy="5348979"/>
          </a:xfrm>
          <a:prstGeom prst="rect">
            <a:avLst/>
          </a:prstGeom>
        </p:spPr>
      </p:pic>
    </p:spTree>
    <p:extLst>
      <p:ext uri="{BB962C8B-B14F-4D97-AF65-F5344CB8AC3E}">
        <p14:creationId xmlns:p14="http://schemas.microsoft.com/office/powerpoint/2010/main" val="19689123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sz="3200" b="1" dirty="0" smtClean="0">
                <a:solidFill>
                  <a:srgbClr val="002060"/>
                </a:solidFill>
              </a:rPr>
              <a:t>Gender-role attitudes in public sphere: index (0 – traditional, 3 – egalitarian), EVS2017-2018</a:t>
            </a:r>
            <a:endParaRPr lang="ru-RU" sz="3200" b="1" dirty="0">
              <a:solidFill>
                <a:srgbClr val="002060"/>
              </a:solidFill>
            </a:endParaRPr>
          </a:p>
        </p:txBody>
      </p:sp>
      <p:pic>
        <p:nvPicPr>
          <p:cNvPr id="8" name="Объект 7"/>
          <p:cNvPicPr>
            <a:picLocks noGrp="1" noChangeAspect="1"/>
          </p:cNvPicPr>
          <p:nvPr>
            <p:ph idx="1"/>
          </p:nvPr>
        </p:nvPicPr>
        <p:blipFill>
          <a:blip r:embed="rId2"/>
          <a:stretch>
            <a:fillRect/>
          </a:stretch>
        </p:blipFill>
        <p:spPr>
          <a:xfrm>
            <a:off x="840891" y="1210492"/>
            <a:ext cx="10735627" cy="5167592"/>
          </a:xfrm>
          <a:prstGeom prst="rect">
            <a:avLst/>
          </a:prstGeom>
        </p:spPr>
      </p:pic>
    </p:spTree>
    <p:extLst>
      <p:ext uri="{BB962C8B-B14F-4D97-AF65-F5344CB8AC3E}">
        <p14:creationId xmlns:p14="http://schemas.microsoft.com/office/powerpoint/2010/main" val="23926528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b="1" dirty="0" smtClean="0">
                <a:solidFill>
                  <a:srgbClr val="002060"/>
                </a:solidFill>
              </a:rPr>
              <a:t>Predictors of gender-role attitudes</a:t>
            </a:r>
            <a:endParaRPr lang="ru-RU" b="1" dirty="0">
              <a:solidFill>
                <a:srgbClr val="002060"/>
              </a:solidFill>
            </a:endParaRPr>
          </a:p>
        </p:txBody>
      </p:sp>
      <p:sp>
        <p:nvSpPr>
          <p:cNvPr id="3" name="Объект 2"/>
          <p:cNvSpPr>
            <a:spLocks noGrp="1"/>
          </p:cNvSpPr>
          <p:nvPr>
            <p:ph idx="1"/>
          </p:nvPr>
        </p:nvSpPr>
        <p:spPr>
          <a:xfrm>
            <a:off x="838200" y="1326524"/>
            <a:ext cx="10515600" cy="4850439"/>
          </a:xfrm>
        </p:spPr>
        <p:txBody>
          <a:bodyPr numCol="1">
            <a:normAutofit/>
          </a:bodyPr>
          <a:lstStyle/>
          <a:p>
            <a:pPr marL="0" indent="0" algn="just">
              <a:buNone/>
            </a:pPr>
            <a:r>
              <a:rPr lang="en-US" sz="2400" b="1" dirty="0" smtClean="0"/>
              <a:t>More egalitarian gender-role attitudes</a:t>
            </a:r>
          </a:p>
          <a:p>
            <a:pPr algn="just">
              <a:buFont typeface="Wingdings" panose="05000000000000000000" pitchFamily="2" charset="2"/>
              <a:buChar char="§"/>
            </a:pPr>
            <a:r>
              <a:rPr lang="en-US" sz="2400" dirty="0" smtClean="0"/>
              <a:t>Women</a:t>
            </a:r>
          </a:p>
          <a:p>
            <a:pPr algn="just">
              <a:buFont typeface="Wingdings" panose="05000000000000000000" pitchFamily="2" charset="2"/>
              <a:buChar char="§"/>
            </a:pPr>
            <a:r>
              <a:rPr lang="en-US" sz="2400" dirty="0" smtClean="0"/>
              <a:t>Higher educated</a:t>
            </a:r>
          </a:p>
          <a:p>
            <a:pPr algn="just">
              <a:buFont typeface="Wingdings" panose="05000000000000000000" pitchFamily="2" charset="2"/>
              <a:buChar char="§"/>
            </a:pPr>
            <a:r>
              <a:rPr lang="en-US" sz="2400" dirty="0" smtClean="0"/>
              <a:t>Higher income</a:t>
            </a:r>
          </a:p>
          <a:p>
            <a:pPr algn="just">
              <a:buFont typeface="Wingdings" panose="05000000000000000000" pitchFamily="2" charset="2"/>
              <a:buChar char="§"/>
            </a:pPr>
            <a:r>
              <a:rPr lang="en-US" sz="2400" dirty="0" smtClean="0"/>
              <a:t>Higher occupational status</a:t>
            </a:r>
          </a:p>
          <a:p>
            <a:pPr algn="just">
              <a:buFont typeface="Wingdings" panose="05000000000000000000" pitchFamily="2" charset="2"/>
              <a:buChar char="§"/>
            </a:pPr>
            <a:r>
              <a:rPr lang="en-US" sz="2400" dirty="0" smtClean="0"/>
              <a:t>Younger age (or later cohort)</a:t>
            </a:r>
          </a:p>
          <a:p>
            <a:pPr algn="just">
              <a:buFont typeface="Wingdings" panose="05000000000000000000" pitchFamily="2" charset="2"/>
              <a:buChar char="§"/>
            </a:pPr>
            <a:r>
              <a:rPr lang="en-US" sz="2400" dirty="0" smtClean="0"/>
              <a:t>Less religious</a:t>
            </a:r>
          </a:p>
          <a:p>
            <a:pPr algn="just">
              <a:buFont typeface="Wingdings" panose="05000000000000000000" pitchFamily="2" charset="2"/>
              <a:buChar char="§"/>
            </a:pPr>
            <a:endParaRPr lang="en-US" sz="2400" dirty="0"/>
          </a:p>
          <a:p>
            <a:pPr marL="0" indent="0" algn="just">
              <a:buNone/>
            </a:pPr>
            <a:r>
              <a:rPr lang="en-US" sz="2400" dirty="0" smtClean="0"/>
              <a:t>These predictors differ by magnitude by country. In some countries could be not significant.</a:t>
            </a:r>
            <a:endParaRPr lang="en-US" sz="2400" dirty="0"/>
          </a:p>
        </p:txBody>
      </p:sp>
    </p:spTree>
    <p:extLst>
      <p:ext uri="{BB962C8B-B14F-4D97-AF65-F5344CB8AC3E}">
        <p14:creationId xmlns:p14="http://schemas.microsoft.com/office/powerpoint/2010/main" val="32075201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b="1" dirty="0" smtClean="0">
                <a:solidFill>
                  <a:srgbClr val="002060"/>
                </a:solidFill>
              </a:rPr>
              <a:t>Gender-role attitudes</a:t>
            </a:r>
            <a:endParaRPr lang="ru-RU" b="1" dirty="0">
              <a:solidFill>
                <a:srgbClr val="002060"/>
              </a:solidFill>
            </a:endParaRPr>
          </a:p>
        </p:txBody>
      </p:sp>
      <p:sp>
        <p:nvSpPr>
          <p:cNvPr id="3" name="Объект 2"/>
          <p:cNvSpPr>
            <a:spLocks noGrp="1"/>
          </p:cNvSpPr>
          <p:nvPr>
            <p:ph idx="1"/>
          </p:nvPr>
        </p:nvSpPr>
        <p:spPr>
          <a:xfrm>
            <a:off x="838200" y="1326524"/>
            <a:ext cx="10515600" cy="4850439"/>
          </a:xfrm>
        </p:spPr>
        <p:txBody>
          <a:bodyPr numCol="1">
            <a:normAutofit fontScale="92500"/>
          </a:bodyPr>
          <a:lstStyle/>
          <a:p>
            <a:pPr algn="just">
              <a:buFont typeface="Wingdings" panose="05000000000000000000" pitchFamily="2" charset="2"/>
              <a:buChar char="§"/>
            </a:pPr>
            <a:r>
              <a:rPr lang="en-US" sz="2400" dirty="0" smtClean="0"/>
              <a:t>Having egalitarian gender-role attitudes is only one step to gender </a:t>
            </a:r>
            <a:r>
              <a:rPr lang="en-US" sz="2400" dirty="0" smtClean="0"/>
              <a:t>equality. </a:t>
            </a:r>
            <a:r>
              <a:rPr lang="en-US" sz="2400" dirty="0" smtClean="0"/>
              <a:t>Passive </a:t>
            </a:r>
            <a:r>
              <a:rPr lang="en-US" sz="2400" dirty="0"/>
              <a:t>acceptance of gender equality is not sufficient for changing the situation in the society in the </a:t>
            </a:r>
            <a:r>
              <a:rPr lang="en-US" sz="2400" dirty="0" err="1"/>
              <a:t>labour</a:t>
            </a:r>
            <a:r>
              <a:rPr lang="en-US" sz="2400" dirty="0"/>
              <a:t> market. Not all women who support gender equality apply the “gender equality” strategies in practice</a:t>
            </a:r>
          </a:p>
          <a:p>
            <a:pPr algn="just">
              <a:buFont typeface="Wingdings" panose="05000000000000000000" pitchFamily="2" charset="2"/>
              <a:buChar char="§"/>
            </a:pPr>
            <a:endParaRPr lang="en-US" sz="2400" dirty="0"/>
          </a:p>
          <a:p>
            <a:pPr algn="just">
              <a:buFont typeface="Wingdings" panose="05000000000000000000" pitchFamily="2" charset="2"/>
              <a:buChar char="§"/>
            </a:pPr>
            <a:r>
              <a:rPr lang="en-US" sz="2400" dirty="0"/>
              <a:t>Achievement motivation could be regarded as a step toward gender equality because it reflects disposition to become successful in professional life. Achievement motivation means not only acceptance of new social norms but desire to follow them in one’s life</a:t>
            </a:r>
          </a:p>
          <a:p>
            <a:pPr algn="just">
              <a:buFont typeface="Wingdings" panose="05000000000000000000" pitchFamily="2" charset="2"/>
              <a:buChar char="§"/>
            </a:pPr>
            <a:endParaRPr lang="en-US" sz="2400" dirty="0" smtClean="0"/>
          </a:p>
          <a:p>
            <a:pPr algn="just">
              <a:buFont typeface="Wingdings" panose="05000000000000000000" pitchFamily="2" charset="2"/>
              <a:buChar char="§"/>
            </a:pPr>
            <a:r>
              <a:rPr lang="en-US" sz="2400" dirty="0" smtClean="0"/>
              <a:t>Gender-role attitudes change rather slowly but it is possible to have an impact on </a:t>
            </a:r>
            <a:r>
              <a:rPr lang="en-US" sz="2400" dirty="0" smtClean="0"/>
              <a:t>them</a:t>
            </a:r>
          </a:p>
          <a:p>
            <a:pPr algn="just">
              <a:buFont typeface="Wingdings" panose="05000000000000000000" pitchFamily="2" charset="2"/>
              <a:buChar char="§"/>
            </a:pPr>
            <a:endParaRPr lang="en-US" sz="2400" dirty="0" smtClean="0"/>
          </a:p>
          <a:p>
            <a:pPr algn="just">
              <a:buFont typeface="Wingdings" panose="05000000000000000000" pitchFamily="2" charset="2"/>
              <a:buChar char="§"/>
            </a:pPr>
            <a:r>
              <a:rPr lang="en-US" sz="2400" dirty="0" smtClean="0"/>
              <a:t>COVID-19 pandemic can have an impact upon gender-role attitudes in the long run</a:t>
            </a:r>
            <a:endParaRPr lang="en-US" sz="2400" dirty="0"/>
          </a:p>
        </p:txBody>
      </p:sp>
    </p:spTree>
    <p:extLst>
      <p:ext uri="{BB962C8B-B14F-4D97-AF65-F5344CB8AC3E}">
        <p14:creationId xmlns:p14="http://schemas.microsoft.com/office/powerpoint/2010/main" val="31028926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What to do?</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smtClean="0"/>
              <a:t>Minimum wage – contra sticky floor</a:t>
            </a:r>
          </a:p>
          <a:p>
            <a:pPr>
              <a:buFont typeface="Wingdings" panose="05000000000000000000" pitchFamily="2" charset="2"/>
              <a:buChar char="§"/>
            </a:pPr>
            <a:r>
              <a:rPr lang="en-US" dirty="0" smtClean="0"/>
              <a:t>Access of women to decent jobs (decent salary, social security, etc.)</a:t>
            </a:r>
          </a:p>
          <a:p>
            <a:pPr>
              <a:buFont typeface="Wingdings" panose="05000000000000000000" pitchFamily="2" charset="2"/>
              <a:buChar char="§"/>
            </a:pPr>
            <a:r>
              <a:rPr lang="en-US" dirty="0" smtClean="0"/>
              <a:t>Equal pay across industries and sectors of economy</a:t>
            </a:r>
          </a:p>
          <a:p>
            <a:pPr>
              <a:buFont typeface="Wingdings" panose="05000000000000000000" pitchFamily="2" charset="2"/>
              <a:buChar char="§"/>
            </a:pPr>
            <a:r>
              <a:rPr lang="en-US" dirty="0" smtClean="0"/>
              <a:t>Transparency pay policies</a:t>
            </a:r>
          </a:p>
          <a:p>
            <a:pPr>
              <a:buFont typeface="Wingdings" panose="05000000000000000000" pitchFamily="2" charset="2"/>
              <a:buChar char="§"/>
            </a:pPr>
            <a:r>
              <a:rPr lang="en-US" dirty="0" smtClean="0"/>
              <a:t>Wage should be based on the current position and not on the previous pay</a:t>
            </a:r>
          </a:p>
          <a:p>
            <a:pPr>
              <a:buFont typeface="Wingdings" panose="05000000000000000000" pitchFamily="2" charset="2"/>
              <a:buChar char="§"/>
            </a:pPr>
            <a:r>
              <a:rPr lang="en-US" dirty="0"/>
              <a:t> Improving  the  evidence  base  on  gender  gaps  in  the  </a:t>
            </a:r>
            <a:r>
              <a:rPr lang="en-US" dirty="0" err="1"/>
              <a:t>labour</a:t>
            </a:r>
            <a:r>
              <a:rPr lang="en-US" dirty="0"/>
              <a:t>  market</a:t>
            </a:r>
          </a:p>
          <a:p>
            <a:endParaRPr lang="en-US" dirty="0" smtClean="0"/>
          </a:p>
          <a:p>
            <a:endParaRPr lang="ru-RU" dirty="0"/>
          </a:p>
        </p:txBody>
      </p:sp>
    </p:spTree>
    <p:extLst>
      <p:ext uri="{BB962C8B-B14F-4D97-AF65-F5344CB8AC3E}">
        <p14:creationId xmlns:p14="http://schemas.microsoft.com/office/powerpoint/2010/main" val="10659362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What to do?</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a:t>Ensuring non‐standard forms of employment do not weaken </a:t>
            </a:r>
            <a:endParaRPr lang="en-US" dirty="0" smtClean="0"/>
          </a:p>
          <a:p>
            <a:pPr marL="0" indent="0">
              <a:buNone/>
            </a:pPr>
            <a:r>
              <a:rPr lang="en-US" dirty="0" smtClean="0"/>
              <a:t>employment</a:t>
            </a:r>
            <a:r>
              <a:rPr lang="en-US" dirty="0"/>
              <a:t> rights</a:t>
            </a:r>
            <a:r>
              <a:rPr lang="en-US" dirty="0" smtClean="0"/>
              <a:t>.</a:t>
            </a:r>
            <a:endParaRPr lang="ru-RU" dirty="0" smtClean="0"/>
          </a:p>
          <a:p>
            <a:pPr>
              <a:buFont typeface="Wingdings" panose="05000000000000000000" pitchFamily="2" charset="2"/>
              <a:buChar char="§"/>
            </a:pPr>
            <a:r>
              <a:rPr lang="en-US" dirty="0"/>
              <a:t>Tackling gender segregation by </a:t>
            </a:r>
            <a:r>
              <a:rPr lang="en-US" dirty="0" smtClean="0"/>
              <a:t>occupation</a:t>
            </a:r>
            <a:endParaRPr lang="en-US" dirty="0" smtClean="0"/>
          </a:p>
          <a:p>
            <a:pPr>
              <a:buFont typeface="Wingdings" panose="05000000000000000000" pitchFamily="2" charset="2"/>
              <a:buChar char="§"/>
            </a:pPr>
            <a:r>
              <a:rPr lang="en-US" dirty="0" smtClean="0"/>
              <a:t>Increasing flexibility of hours and place of work</a:t>
            </a:r>
          </a:p>
          <a:p>
            <a:pPr>
              <a:buFont typeface="Wingdings" panose="05000000000000000000" pitchFamily="2" charset="2"/>
              <a:buChar char="§"/>
            </a:pPr>
            <a:r>
              <a:rPr lang="en-US" dirty="0" smtClean="0"/>
              <a:t>Flexibility regarding sick leaves, </a:t>
            </a:r>
            <a:r>
              <a:rPr lang="en-US" dirty="0" smtClean="0"/>
              <a:t>holidays</a:t>
            </a:r>
            <a:endParaRPr lang="en-US" dirty="0" smtClean="0"/>
          </a:p>
          <a:p>
            <a:pPr>
              <a:buFont typeface="Wingdings" panose="05000000000000000000" pitchFamily="2" charset="2"/>
              <a:buChar char="§"/>
            </a:pPr>
            <a:r>
              <a:rPr lang="en-US" dirty="0" smtClean="0"/>
              <a:t>Improving infrastructure for childcare</a:t>
            </a:r>
          </a:p>
          <a:p>
            <a:endParaRPr lang="en-US" dirty="0" smtClean="0"/>
          </a:p>
        </p:txBody>
      </p:sp>
    </p:spTree>
    <p:extLst>
      <p:ext uri="{BB962C8B-B14F-4D97-AF65-F5344CB8AC3E}">
        <p14:creationId xmlns:p14="http://schemas.microsoft.com/office/powerpoint/2010/main" val="21440810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What to do? </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smtClean="0"/>
              <a:t>Encourage teleworking of women</a:t>
            </a:r>
          </a:p>
          <a:p>
            <a:pPr>
              <a:buFont typeface="Wingdings" panose="05000000000000000000" pitchFamily="2" charset="2"/>
              <a:buChar char="§"/>
            </a:pPr>
            <a:r>
              <a:rPr lang="en-US" dirty="0" smtClean="0"/>
              <a:t>Establish mechanisms for the reentering in the labor market. Special support for women (for example, subsidies for female entrepreneurs)</a:t>
            </a:r>
          </a:p>
          <a:p>
            <a:pPr>
              <a:buFont typeface="Wingdings" panose="05000000000000000000" pitchFamily="2" charset="2"/>
              <a:buChar char="§"/>
            </a:pPr>
            <a:r>
              <a:rPr lang="en-US" dirty="0" smtClean="0"/>
              <a:t>Support women’s livelihood in case of emergency</a:t>
            </a:r>
          </a:p>
          <a:p>
            <a:pPr>
              <a:buFont typeface="Wingdings" panose="05000000000000000000" pitchFamily="2" charset="2"/>
              <a:buChar char="§"/>
            </a:pPr>
            <a:r>
              <a:rPr lang="en-US" dirty="0" smtClean="0"/>
              <a:t>Measures to prevent domestic violence (domestic violence hotline services)</a:t>
            </a:r>
          </a:p>
          <a:p>
            <a:pPr>
              <a:buFont typeface="Wingdings" panose="05000000000000000000" pitchFamily="2" charset="2"/>
              <a:buChar char="§"/>
            </a:pPr>
            <a:endParaRPr lang="ru-RU" dirty="0" smtClean="0"/>
          </a:p>
          <a:p>
            <a:endParaRPr lang="en-US" dirty="0" smtClean="0"/>
          </a:p>
        </p:txBody>
      </p:sp>
    </p:spTree>
    <p:extLst>
      <p:ext uri="{BB962C8B-B14F-4D97-AF65-F5344CB8AC3E}">
        <p14:creationId xmlns:p14="http://schemas.microsoft.com/office/powerpoint/2010/main" val="709989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What to do?</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smtClean="0"/>
              <a:t>One of the important goals is to promote egalitarian gender role attitudes and equal division of household labor. </a:t>
            </a:r>
          </a:p>
          <a:p>
            <a:pPr>
              <a:buFont typeface="Wingdings" panose="05000000000000000000" pitchFamily="2" charset="2"/>
              <a:buChar char="§"/>
            </a:pPr>
            <a:r>
              <a:rPr lang="en-US" dirty="0" smtClean="0"/>
              <a:t>It is a difficult goal because it is impossible to control the situation in the household</a:t>
            </a:r>
          </a:p>
          <a:p>
            <a:pPr>
              <a:buFont typeface="Wingdings" panose="05000000000000000000" pitchFamily="2" charset="2"/>
              <a:buChar char="§"/>
            </a:pPr>
            <a:r>
              <a:rPr lang="en-US" dirty="0" smtClean="0"/>
              <a:t>This is the topic of the next lecture</a:t>
            </a:r>
            <a:endParaRPr lang="ru-RU" dirty="0"/>
          </a:p>
        </p:txBody>
      </p:sp>
    </p:spTree>
    <p:extLst>
      <p:ext uri="{BB962C8B-B14F-4D97-AF65-F5344CB8AC3E}">
        <p14:creationId xmlns:p14="http://schemas.microsoft.com/office/powerpoint/2010/main" val="5913616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Conclusion</a:t>
            </a:r>
            <a:endParaRPr lang="ru-RU" b="1" dirty="0">
              <a:solidFill>
                <a:srgbClr val="002060"/>
              </a:solidFill>
            </a:endParaRPr>
          </a:p>
        </p:txBody>
      </p:sp>
      <p:sp>
        <p:nvSpPr>
          <p:cNvPr id="3" name="Объект 2"/>
          <p:cNvSpPr>
            <a:spLocks noGrp="1"/>
          </p:cNvSpPr>
          <p:nvPr>
            <p:ph idx="1"/>
          </p:nvPr>
        </p:nvSpPr>
        <p:spPr/>
        <p:txBody>
          <a:bodyPr/>
          <a:lstStyle/>
          <a:p>
            <a:r>
              <a:rPr lang="en-US" dirty="0" smtClean="0"/>
              <a:t>Narrowing the gender gap is a very important issue of the social policy</a:t>
            </a:r>
          </a:p>
          <a:p>
            <a:r>
              <a:rPr lang="en-US" dirty="0" smtClean="0"/>
              <a:t>It is impossible to close fully the gender gap because men and women are different</a:t>
            </a:r>
          </a:p>
          <a:p>
            <a:r>
              <a:rPr lang="en-US" dirty="0" smtClean="0"/>
              <a:t>We should create the equal opportunities for men and women</a:t>
            </a:r>
            <a:endParaRPr lang="ru-RU" dirty="0"/>
          </a:p>
        </p:txBody>
      </p:sp>
    </p:spTree>
    <p:extLst>
      <p:ext uri="{BB962C8B-B14F-4D97-AF65-F5344CB8AC3E}">
        <p14:creationId xmlns:p14="http://schemas.microsoft.com/office/powerpoint/2010/main" val="23414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b="1" dirty="0">
                <a:solidFill>
                  <a:srgbClr val="002060"/>
                </a:solidFill>
              </a:rPr>
              <a:t>Importance of gender equality</a:t>
            </a:r>
            <a:endParaRPr lang="ru-RU" b="1" dirty="0">
              <a:solidFill>
                <a:srgbClr val="002060"/>
              </a:solidFill>
            </a:endParaRPr>
          </a:p>
        </p:txBody>
      </p:sp>
      <p:sp>
        <p:nvSpPr>
          <p:cNvPr id="3" name="Объект 2"/>
          <p:cNvSpPr>
            <a:spLocks noGrp="1"/>
          </p:cNvSpPr>
          <p:nvPr>
            <p:ph idx="1"/>
          </p:nvPr>
        </p:nvSpPr>
        <p:spPr>
          <a:xfrm>
            <a:off x="838200" y="1326524"/>
            <a:ext cx="10515600" cy="4850439"/>
          </a:xfrm>
        </p:spPr>
        <p:txBody>
          <a:bodyPr>
            <a:normAutofit lnSpcReduction="10000"/>
          </a:bodyPr>
          <a:lstStyle/>
          <a:p>
            <a:pPr>
              <a:buFont typeface="Wingdings" panose="05000000000000000000" pitchFamily="2" charset="2"/>
              <a:buChar char="§"/>
            </a:pPr>
            <a:r>
              <a:rPr lang="en-US" sz="2400" dirty="0"/>
              <a:t>Transition to more egalitarian gender equality attitudes with the process of modernization (</a:t>
            </a:r>
            <a:r>
              <a:rPr lang="en-US" sz="2400" dirty="0" err="1"/>
              <a:t>Inglehart</a:t>
            </a:r>
            <a:r>
              <a:rPr lang="en-US" sz="2400" dirty="0"/>
              <a:t> and </a:t>
            </a:r>
            <a:r>
              <a:rPr lang="en-US" sz="2400" dirty="0" err="1"/>
              <a:t>Welzel</a:t>
            </a:r>
            <a:r>
              <a:rPr lang="en-US" sz="2400" dirty="0"/>
              <a:t> 2005; </a:t>
            </a:r>
            <a:r>
              <a:rPr lang="en-US" sz="2400" dirty="0" err="1"/>
              <a:t>Welzel</a:t>
            </a:r>
            <a:r>
              <a:rPr lang="en-US" sz="2400" dirty="0"/>
              <a:t> 2013)</a:t>
            </a:r>
          </a:p>
          <a:p>
            <a:pPr>
              <a:buFont typeface="Wingdings" panose="05000000000000000000" pitchFamily="2" charset="2"/>
              <a:buChar char="§"/>
            </a:pPr>
            <a:r>
              <a:rPr lang="en-US" sz="2400" dirty="0" smtClean="0"/>
              <a:t>Many </a:t>
            </a:r>
            <a:r>
              <a:rPr lang="en-US" sz="2400" dirty="0"/>
              <a:t>policy measures have been taken to reach gender equality. Work–life balance is one of the key policies of the European Union (Crompton and </a:t>
            </a:r>
            <a:r>
              <a:rPr lang="en-US" sz="2400" dirty="0" err="1"/>
              <a:t>Lyonette</a:t>
            </a:r>
            <a:r>
              <a:rPr lang="en-US" sz="2400" dirty="0"/>
              <a:t> 2006).</a:t>
            </a:r>
          </a:p>
          <a:p>
            <a:pPr>
              <a:buFont typeface="Wingdings" panose="05000000000000000000" pitchFamily="2" charset="2"/>
              <a:buChar char="§"/>
            </a:pPr>
            <a:r>
              <a:rPr lang="en-US" sz="2400" dirty="0"/>
              <a:t>In Europe women do not have lower education as compared to men and even achieve better results (</a:t>
            </a:r>
            <a:r>
              <a:rPr lang="nl-NL" sz="2400" dirty="0"/>
              <a:t>Warrington et. al 2000; Duckworth and Seligman 2006</a:t>
            </a:r>
            <a:r>
              <a:rPr lang="en-US" sz="2400" dirty="0"/>
              <a:t>;</a:t>
            </a:r>
            <a:r>
              <a:rPr lang="nl-NL" sz="2400" dirty="0"/>
              <a:t> Vantieghem and Van Houtte 2015</a:t>
            </a:r>
            <a:r>
              <a:rPr lang="en-US" sz="2400" dirty="0"/>
              <a:t>)</a:t>
            </a:r>
          </a:p>
          <a:p>
            <a:pPr>
              <a:buFont typeface="Wingdings" panose="05000000000000000000" pitchFamily="2" charset="2"/>
              <a:buChar char="§"/>
            </a:pPr>
            <a:r>
              <a:rPr lang="en-US" sz="2400" dirty="0"/>
              <a:t>Nevertheless women are often less advantaged in making their career, less often occupy top positions (</a:t>
            </a:r>
            <a:r>
              <a:rPr lang="en-US" sz="2400" dirty="0" err="1"/>
              <a:t>Figueiredo</a:t>
            </a:r>
            <a:r>
              <a:rPr lang="en-US" sz="2400" dirty="0"/>
              <a:t> et al. 2015) and underrepresented in male occupations (Heilman 2012) , Women do most household duties (Hook 2006; </a:t>
            </a:r>
            <a:r>
              <a:rPr lang="en-US" sz="2400" dirty="0" err="1"/>
              <a:t>Ruppanner</a:t>
            </a:r>
            <a:r>
              <a:rPr lang="en-US" sz="2400" dirty="0"/>
              <a:t> and Huffman 2014; </a:t>
            </a:r>
            <a:r>
              <a:rPr lang="en-US" sz="2400" dirty="0" err="1"/>
              <a:t>Tereškinas</a:t>
            </a:r>
            <a:r>
              <a:rPr lang="en-US" sz="2400" dirty="0"/>
              <a:t> 2010). </a:t>
            </a:r>
          </a:p>
          <a:p>
            <a:pPr>
              <a:buFont typeface="Wingdings" panose="05000000000000000000" pitchFamily="2" charset="2"/>
              <a:buChar char="§"/>
            </a:pPr>
            <a:r>
              <a:rPr lang="en-US" sz="2400" dirty="0"/>
              <a:t>Insufficient usage of female human capital hinders economic </a:t>
            </a:r>
            <a:r>
              <a:rPr lang="en-US" sz="2400" dirty="0" smtClean="0"/>
              <a:t>development and reduces gender equality</a:t>
            </a:r>
            <a:endParaRPr lang="en-US" sz="2400" dirty="0"/>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23511640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CCF837-9241-4F5F-BAEF-804C2F5D6858}"/>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E124F491-C2CB-4124-8603-D3CBB2EE4889}"/>
              </a:ext>
            </a:extLst>
          </p:cNvPr>
          <p:cNvSpPr>
            <a:spLocks noGrp="1"/>
          </p:cNvSpPr>
          <p:nvPr>
            <p:ph idx="1"/>
          </p:nvPr>
        </p:nvSpPr>
        <p:spPr/>
        <p:txBody>
          <a:bodyPr/>
          <a:lstStyle/>
          <a:p>
            <a:endParaRPr lang="en-US" dirty="0"/>
          </a:p>
          <a:p>
            <a:endParaRPr lang="en-US" dirty="0"/>
          </a:p>
          <a:p>
            <a:endParaRPr lang="en-US" dirty="0"/>
          </a:p>
          <a:p>
            <a:pPr marL="0" indent="0" algn="ctr">
              <a:buNone/>
            </a:pPr>
            <a:r>
              <a:rPr lang="en-US" sz="3200" b="1" dirty="0">
                <a:solidFill>
                  <a:srgbClr val="002060"/>
                </a:solidFill>
              </a:rPr>
              <a:t>Thank you for your attention!</a:t>
            </a:r>
          </a:p>
          <a:p>
            <a:endParaRPr lang="ru-RU" dirty="0"/>
          </a:p>
        </p:txBody>
      </p:sp>
    </p:spTree>
    <p:extLst>
      <p:ext uri="{BB962C8B-B14F-4D97-AF65-F5344CB8AC3E}">
        <p14:creationId xmlns:p14="http://schemas.microsoft.com/office/powerpoint/2010/main" val="2505161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Different types of gender gap</a:t>
            </a:r>
            <a:endParaRPr lang="ru-RU" b="1" dirty="0">
              <a:solidFill>
                <a:srgbClr val="002060"/>
              </a:solidFill>
            </a:endParaRPr>
          </a:p>
        </p:txBody>
      </p:sp>
      <p:sp>
        <p:nvSpPr>
          <p:cNvPr id="3" name="Объект 2"/>
          <p:cNvSpPr>
            <a:spLocks noGrp="1"/>
          </p:cNvSpPr>
          <p:nvPr>
            <p:ph idx="1"/>
          </p:nvPr>
        </p:nvSpPr>
        <p:spPr/>
        <p:txBody>
          <a:bodyPr/>
          <a:lstStyle/>
          <a:p>
            <a:r>
              <a:rPr lang="en-US" dirty="0" smtClean="0"/>
              <a:t>Gender gap in education, participation in the labor market activity, </a:t>
            </a:r>
            <a:r>
              <a:rPr lang="en-US" dirty="0" smtClean="0"/>
              <a:t>gender pay </a:t>
            </a:r>
            <a:r>
              <a:rPr lang="en-US" dirty="0" smtClean="0"/>
              <a:t>gap, women in top management and </a:t>
            </a:r>
            <a:r>
              <a:rPr lang="en-US" dirty="0" smtClean="0"/>
              <a:t>politics, etc.</a:t>
            </a:r>
            <a:endParaRPr lang="en-US" dirty="0" smtClean="0"/>
          </a:p>
          <a:p>
            <a:r>
              <a:rPr lang="en-US" dirty="0" smtClean="0"/>
              <a:t>Both separate indicators and indices are used</a:t>
            </a:r>
            <a:endParaRPr lang="ru-RU" dirty="0"/>
          </a:p>
        </p:txBody>
      </p:sp>
    </p:spTree>
    <p:extLst>
      <p:ext uri="{BB962C8B-B14F-4D97-AF65-F5344CB8AC3E}">
        <p14:creationId xmlns:p14="http://schemas.microsoft.com/office/powerpoint/2010/main" val="3067763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33B80D-F49A-4AD4-B2CB-96CBCA6E8752}"/>
              </a:ext>
            </a:extLst>
          </p:cNvPr>
          <p:cNvSpPr>
            <a:spLocks noGrp="1"/>
          </p:cNvSpPr>
          <p:nvPr>
            <p:ph type="title"/>
          </p:nvPr>
        </p:nvSpPr>
        <p:spPr>
          <a:xfrm>
            <a:off x="1253612" y="365125"/>
            <a:ext cx="10100187" cy="549275"/>
          </a:xfrm>
        </p:spPr>
        <p:txBody>
          <a:bodyPr>
            <a:normAutofit/>
          </a:bodyPr>
          <a:lstStyle/>
          <a:p>
            <a:r>
              <a:rPr lang="en-US" sz="3200" b="1" dirty="0">
                <a:solidFill>
                  <a:srgbClr val="002060"/>
                </a:solidFill>
              </a:rPr>
              <a:t>Female to male labor force participation rate, 2019</a:t>
            </a:r>
            <a:endParaRPr lang="ru-RU" sz="3200" b="1" dirty="0">
              <a:solidFill>
                <a:srgbClr val="002060"/>
              </a:solidFill>
            </a:endParaRPr>
          </a:p>
        </p:txBody>
      </p:sp>
      <p:graphicFrame>
        <p:nvGraphicFramePr>
          <p:cNvPr id="6" name="Объект 5">
            <a:extLst>
              <a:ext uri="{FF2B5EF4-FFF2-40B4-BE49-F238E27FC236}">
                <a16:creationId xmlns:a16="http://schemas.microsoft.com/office/drawing/2014/main" id="{8F12571D-0040-4E04-BB4A-A77D171843A9}"/>
              </a:ext>
            </a:extLst>
          </p:cNvPr>
          <p:cNvGraphicFramePr>
            <a:graphicFrameLocks noGrp="1"/>
          </p:cNvGraphicFramePr>
          <p:nvPr>
            <p:ph idx="1"/>
            <p:extLst/>
          </p:nvPr>
        </p:nvGraphicFramePr>
        <p:xfrm>
          <a:off x="0" y="914400"/>
          <a:ext cx="12192000" cy="5943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40695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33B80D-F49A-4AD4-B2CB-96CBCA6E8752}"/>
              </a:ext>
            </a:extLst>
          </p:cNvPr>
          <p:cNvSpPr>
            <a:spLocks noGrp="1"/>
          </p:cNvSpPr>
          <p:nvPr>
            <p:ph type="title"/>
          </p:nvPr>
        </p:nvSpPr>
        <p:spPr>
          <a:xfrm>
            <a:off x="575187" y="365125"/>
            <a:ext cx="11179277" cy="1094965"/>
          </a:xfrm>
        </p:spPr>
        <p:txBody>
          <a:bodyPr>
            <a:normAutofit fontScale="90000"/>
          </a:bodyPr>
          <a:lstStyle/>
          <a:p>
            <a:r>
              <a:rPr lang="en-US" sz="3200" b="1" dirty="0">
                <a:solidFill>
                  <a:srgbClr val="002060"/>
                </a:solidFill>
              </a:rPr>
              <a:t>Female share of employment in senior and middle management (%), 2018, </a:t>
            </a:r>
            <a:r>
              <a:rPr lang="en-US" sz="3200" dirty="0">
                <a:hlinkClick r:id="rId2"/>
              </a:rPr>
              <a:t>http://datatopics.worldbank.org/world-development-indicators/themes/people.html</a:t>
            </a:r>
            <a:r>
              <a:rPr lang="en-US" sz="3200" b="1" dirty="0">
                <a:solidFill>
                  <a:srgbClr val="002060"/>
                </a:solidFill>
              </a:rPr>
              <a:t> </a:t>
            </a:r>
            <a:endParaRPr lang="ru-RU" sz="3200" b="1" dirty="0">
              <a:solidFill>
                <a:srgbClr val="002060"/>
              </a:solidFill>
            </a:endParaRPr>
          </a:p>
        </p:txBody>
      </p:sp>
      <p:graphicFrame>
        <p:nvGraphicFramePr>
          <p:cNvPr id="6" name="Объект 5">
            <a:extLst>
              <a:ext uri="{FF2B5EF4-FFF2-40B4-BE49-F238E27FC236}">
                <a16:creationId xmlns:a16="http://schemas.microsoft.com/office/drawing/2014/main" id="{8F12571D-0040-4E04-BB4A-A77D171843A9}"/>
              </a:ext>
            </a:extLst>
          </p:cNvPr>
          <p:cNvGraphicFramePr>
            <a:graphicFrameLocks noGrp="1"/>
          </p:cNvGraphicFramePr>
          <p:nvPr>
            <p:ph idx="1"/>
            <p:extLst/>
          </p:nvPr>
        </p:nvGraphicFramePr>
        <p:xfrm>
          <a:off x="0" y="914400"/>
          <a:ext cx="12192000" cy="5943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13573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7C907-183A-4B8E-9F24-CF2AB19897BD}"/>
              </a:ext>
            </a:extLst>
          </p:cNvPr>
          <p:cNvSpPr>
            <a:spLocks noGrp="1"/>
          </p:cNvSpPr>
          <p:nvPr>
            <p:ph type="title"/>
          </p:nvPr>
        </p:nvSpPr>
        <p:spPr/>
        <p:txBody>
          <a:bodyPr/>
          <a:lstStyle/>
          <a:p>
            <a:r>
              <a:rPr lang="en-US" b="1" dirty="0" smtClean="0">
                <a:solidFill>
                  <a:srgbClr val="002060"/>
                </a:solidFill>
              </a:rPr>
              <a:t>Global gender </a:t>
            </a:r>
            <a:r>
              <a:rPr lang="en-US" b="1" dirty="0">
                <a:solidFill>
                  <a:srgbClr val="002060"/>
                </a:solidFill>
              </a:rPr>
              <a:t>gap index</a:t>
            </a:r>
            <a:endParaRPr lang="ru-RU" b="1" dirty="0">
              <a:solidFill>
                <a:srgbClr val="002060"/>
              </a:solidFill>
            </a:endParaRPr>
          </a:p>
        </p:txBody>
      </p:sp>
      <p:sp>
        <p:nvSpPr>
          <p:cNvPr id="3" name="Объект 2">
            <a:extLst>
              <a:ext uri="{FF2B5EF4-FFF2-40B4-BE49-F238E27FC236}">
                <a16:creationId xmlns:a16="http://schemas.microsoft.com/office/drawing/2014/main" id="{FA7B495C-EBAA-41D2-9506-8E66CEC53D0B}"/>
              </a:ext>
            </a:extLst>
          </p:cNvPr>
          <p:cNvSpPr>
            <a:spLocks noGrp="1"/>
          </p:cNvSpPr>
          <p:nvPr>
            <p:ph idx="1"/>
          </p:nvPr>
        </p:nvSpPr>
        <p:spPr>
          <a:xfrm>
            <a:off x="838200" y="1484243"/>
            <a:ext cx="10515600" cy="4692720"/>
          </a:xfrm>
        </p:spPr>
        <p:txBody>
          <a:bodyPr>
            <a:normAutofit fontScale="62500" lnSpcReduction="20000"/>
          </a:bodyPr>
          <a:lstStyle/>
          <a:p>
            <a:pPr marL="0" indent="0">
              <a:buNone/>
            </a:pPr>
            <a:r>
              <a:rPr lang="en-US" b="1" dirty="0" err="1"/>
              <a:t>Subindexes</a:t>
            </a:r>
            <a:r>
              <a:rPr lang="en-US" b="1" dirty="0"/>
              <a:t>:</a:t>
            </a:r>
          </a:p>
          <a:p>
            <a:pPr>
              <a:buFont typeface="Wingdings" panose="05000000000000000000" pitchFamily="2" charset="2"/>
              <a:buChar char="§"/>
            </a:pPr>
            <a:r>
              <a:rPr lang="en-US" dirty="0"/>
              <a:t>Economic participation and opportunity</a:t>
            </a:r>
          </a:p>
          <a:p>
            <a:pPr>
              <a:buFont typeface="Wingdings" panose="05000000000000000000" pitchFamily="2" charset="2"/>
              <a:buChar char="§"/>
            </a:pPr>
            <a:r>
              <a:rPr lang="en-US" dirty="0"/>
              <a:t>Educational attainment</a:t>
            </a:r>
          </a:p>
          <a:p>
            <a:pPr>
              <a:buFont typeface="Wingdings" panose="05000000000000000000" pitchFamily="2" charset="2"/>
              <a:buChar char="§"/>
            </a:pPr>
            <a:r>
              <a:rPr lang="en-US" dirty="0"/>
              <a:t>Health and survival</a:t>
            </a:r>
          </a:p>
          <a:p>
            <a:pPr>
              <a:buFont typeface="Wingdings" panose="05000000000000000000" pitchFamily="2" charset="2"/>
              <a:buChar char="§"/>
            </a:pPr>
            <a:r>
              <a:rPr lang="en-US" dirty="0"/>
              <a:t>Political empowerment</a:t>
            </a:r>
          </a:p>
          <a:p>
            <a:pPr>
              <a:buFont typeface="Wingdings" panose="05000000000000000000" pitchFamily="2" charset="2"/>
              <a:buChar char="§"/>
            </a:pPr>
            <a:endParaRPr lang="en-US" dirty="0"/>
          </a:p>
          <a:p>
            <a:pPr marL="0" indent="0">
              <a:buNone/>
            </a:pPr>
            <a:r>
              <a:rPr lang="en-US" b="1" dirty="0"/>
              <a:t>Gender gap closed in </a:t>
            </a:r>
            <a:r>
              <a:rPr lang="en-US" b="1" dirty="0" err="1"/>
              <a:t>subindexes</a:t>
            </a:r>
            <a:r>
              <a:rPr lang="en-US" b="1" dirty="0"/>
              <a:t>:</a:t>
            </a:r>
          </a:p>
          <a:p>
            <a:pPr>
              <a:buFont typeface="Wingdings" panose="05000000000000000000" pitchFamily="2" charset="2"/>
              <a:buChar char="§"/>
            </a:pPr>
            <a:r>
              <a:rPr lang="en-US" dirty="0"/>
              <a:t>Educational Attainment: </a:t>
            </a:r>
            <a:r>
              <a:rPr lang="en-US" dirty="0" smtClean="0"/>
              <a:t>95% </a:t>
            </a:r>
            <a:endParaRPr lang="en-US" dirty="0"/>
          </a:p>
          <a:p>
            <a:pPr>
              <a:buFont typeface="Wingdings" panose="05000000000000000000" pitchFamily="2" charset="2"/>
              <a:buChar char="§"/>
            </a:pPr>
            <a:r>
              <a:rPr lang="en-US" dirty="0"/>
              <a:t>Health and Survival: </a:t>
            </a:r>
            <a:r>
              <a:rPr lang="en-US" dirty="0" smtClean="0"/>
              <a:t>96% </a:t>
            </a:r>
            <a:endParaRPr lang="en-US" dirty="0"/>
          </a:p>
          <a:p>
            <a:pPr>
              <a:buFont typeface="Wingdings" panose="05000000000000000000" pitchFamily="2" charset="2"/>
              <a:buChar char="§"/>
            </a:pPr>
            <a:r>
              <a:rPr lang="en-US" dirty="0"/>
              <a:t>Economic Participation and Opportunity: </a:t>
            </a:r>
            <a:r>
              <a:rPr lang="en-US" dirty="0" smtClean="0"/>
              <a:t>58% </a:t>
            </a:r>
            <a:endParaRPr lang="en-US" dirty="0"/>
          </a:p>
          <a:p>
            <a:pPr>
              <a:buFont typeface="Wingdings" panose="05000000000000000000" pitchFamily="2" charset="2"/>
              <a:buChar char="§"/>
            </a:pPr>
            <a:r>
              <a:rPr lang="en-US" dirty="0"/>
              <a:t>Political Empowerment: </a:t>
            </a:r>
            <a:r>
              <a:rPr lang="en-US" dirty="0" smtClean="0"/>
              <a:t>22%</a:t>
            </a:r>
            <a:endParaRPr lang="en-US" dirty="0"/>
          </a:p>
          <a:p>
            <a:pPr>
              <a:buFont typeface="Wingdings" panose="05000000000000000000" pitchFamily="2" charset="2"/>
              <a:buChar char="§"/>
            </a:pPr>
            <a:r>
              <a:rPr lang="en-US" dirty="0"/>
              <a:t>Gender gap closed (total): </a:t>
            </a:r>
            <a:r>
              <a:rPr lang="en-US" dirty="0" smtClean="0"/>
              <a:t>68</a:t>
            </a:r>
            <a:r>
              <a:rPr lang="en-US" dirty="0" smtClean="0"/>
              <a:t>%</a:t>
            </a:r>
          </a:p>
          <a:p>
            <a:pPr>
              <a:buFont typeface="Wingdings" panose="05000000000000000000" pitchFamily="2" charset="2"/>
              <a:buChar char="§"/>
            </a:pPr>
            <a:endParaRPr lang="en-US" dirty="0"/>
          </a:p>
          <a:p>
            <a:pPr marL="0" indent="0">
              <a:buNone/>
            </a:pPr>
            <a:r>
              <a:rPr lang="en-US" dirty="0"/>
              <a:t>Source: </a:t>
            </a:r>
            <a:r>
              <a:rPr lang="en-US" dirty="0" smtClean="0"/>
              <a:t>Global gender gap, 2021. https</a:t>
            </a:r>
            <a:r>
              <a:rPr lang="en-US" dirty="0"/>
              <a:t>://www3.weforum.org/docs/WEF_GGGR_2021.pdf</a:t>
            </a:r>
            <a:endParaRPr lang="ru-RU" dirty="0"/>
          </a:p>
        </p:txBody>
      </p:sp>
    </p:spTree>
    <p:extLst>
      <p:ext uri="{BB962C8B-B14F-4D97-AF65-F5344CB8AC3E}">
        <p14:creationId xmlns:p14="http://schemas.microsoft.com/office/powerpoint/2010/main" val="3395622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7C907-183A-4B8E-9F24-CF2AB19897BD}"/>
              </a:ext>
            </a:extLst>
          </p:cNvPr>
          <p:cNvSpPr>
            <a:spLocks noGrp="1"/>
          </p:cNvSpPr>
          <p:nvPr>
            <p:ph type="title"/>
          </p:nvPr>
        </p:nvSpPr>
        <p:spPr/>
        <p:txBody>
          <a:bodyPr/>
          <a:lstStyle/>
          <a:p>
            <a:r>
              <a:rPr lang="en-US" b="1" dirty="0">
                <a:solidFill>
                  <a:srgbClr val="002060"/>
                </a:solidFill>
              </a:rPr>
              <a:t>Gender gap index</a:t>
            </a:r>
            <a:endParaRPr lang="ru-RU" b="1" dirty="0">
              <a:solidFill>
                <a:srgbClr val="002060"/>
              </a:solidFill>
            </a:endParaRPr>
          </a:p>
        </p:txBody>
      </p:sp>
      <p:sp>
        <p:nvSpPr>
          <p:cNvPr id="3" name="Объект 2">
            <a:extLst>
              <a:ext uri="{FF2B5EF4-FFF2-40B4-BE49-F238E27FC236}">
                <a16:creationId xmlns:a16="http://schemas.microsoft.com/office/drawing/2014/main" id="{FA7B495C-EBAA-41D2-9506-8E66CEC53D0B}"/>
              </a:ext>
            </a:extLst>
          </p:cNvPr>
          <p:cNvSpPr>
            <a:spLocks noGrp="1"/>
          </p:cNvSpPr>
          <p:nvPr>
            <p:ph idx="1"/>
          </p:nvPr>
        </p:nvSpPr>
        <p:spPr>
          <a:xfrm>
            <a:off x="838200" y="1484243"/>
            <a:ext cx="10515600" cy="4692720"/>
          </a:xfrm>
        </p:spPr>
        <p:txBody>
          <a:bodyPr>
            <a:normAutofit/>
          </a:bodyPr>
          <a:lstStyle/>
          <a:p>
            <a:pPr marL="0" indent="0">
              <a:buNone/>
            </a:pPr>
            <a:r>
              <a:rPr lang="en-US" b="1" dirty="0"/>
              <a:t>Economic participation and opportunity</a:t>
            </a:r>
          </a:p>
          <a:p>
            <a:pPr marL="0" indent="0">
              <a:buNone/>
            </a:pPr>
            <a:endParaRPr lang="en-US" b="1" dirty="0"/>
          </a:p>
          <a:p>
            <a:pPr>
              <a:buFont typeface="Wingdings" panose="05000000000000000000" pitchFamily="2" charset="2"/>
              <a:buChar char="§"/>
            </a:pPr>
            <a:r>
              <a:rPr lang="en-US" dirty="0" err="1"/>
              <a:t>Labour</a:t>
            </a:r>
            <a:r>
              <a:rPr lang="en-US" dirty="0"/>
              <a:t> force participation rate (%)</a:t>
            </a:r>
          </a:p>
          <a:p>
            <a:pPr>
              <a:buFont typeface="Wingdings" panose="05000000000000000000" pitchFamily="2" charset="2"/>
              <a:buChar char="§"/>
            </a:pPr>
            <a:r>
              <a:rPr lang="en-US" dirty="0"/>
              <a:t>Wage equality for similar work (survey, 1–7 scale)</a:t>
            </a:r>
          </a:p>
          <a:p>
            <a:pPr>
              <a:buFont typeface="Wingdings" panose="05000000000000000000" pitchFamily="2" charset="2"/>
              <a:buChar char="§"/>
            </a:pPr>
            <a:r>
              <a:rPr lang="en-US" dirty="0"/>
              <a:t>Estimated earned income (PPP, int.$)</a:t>
            </a:r>
          </a:p>
          <a:p>
            <a:pPr>
              <a:buFont typeface="Wingdings" panose="05000000000000000000" pitchFamily="2" charset="2"/>
              <a:buChar char="§"/>
            </a:pPr>
            <a:r>
              <a:rPr lang="en-US" dirty="0"/>
              <a:t>Legislators, senior officials and managers ( %)</a:t>
            </a:r>
          </a:p>
          <a:p>
            <a:pPr>
              <a:buFont typeface="Wingdings" panose="05000000000000000000" pitchFamily="2" charset="2"/>
              <a:buChar char="§"/>
            </a:pPr>
            <a:r>
              <a:rPr lang="en-US" dirty="0"/>
              <a:t>Professional and technical workers (%)</a:t>
            </a:r>
          </a:p>
          <a:p>
            <a:pPr marL="0" indent="0">
              <a:buNone/>
            </a:pPr>
            <a:endParaRPr lang="ru-RU" dirty="0"/>
          </a:p>
        </p:txBody>
      </p:sp>
    </p:spTree>
    <p:extLst>
      <p:ext uri="{BB962C8B-B14F-4D97-AF65-F5344CB8AC3E}">
        <p14:creationId xmlns:p14="http://schemas.microsoft.com/office/powerpoint/2010/main" val="291353695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4629</TotalTime>
  <Words>2110</Words>
  <Application>Microsoft Office PowerPoint</Application>
  <PresentationFormat>Широкоэкранный</PresentationFormat>
  <Paragraphs>263</Paragraphs>
  <Slides>40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40</vt:i4>
      </vt:variant>
    </vt:vector>
  </HeadingPairs>
  <TitlesOfParts>
    <vt:vector size="45" baseType="lpstr">
      <vt:lpstr>Arial</vt:lpstr>
      <vt:lpstr>Calibri</vt:lpstr>
      <vt:lpstr>Calibri Light</vt:lpstr>
      <vt:lpstr>Wingdings</vt:lpstr>
      <vt:lpstr>Тема Office</vt:lpstr>
      <vt:lpstr>Gender inequality in the labour market</vt:lpstr>
      <vt:lpstr>About me</vt:lpstr>
      <vt:lpstr>Lecture plan</vt:lpstr>
      <vt:lpstr>Importance of gender equality</vt:lpstr>
      <vt:lpstr>Different types of gender gap</vt:lpstr>
      <vt:lpstr>Female to male labor force participation rate, 2019</vt:lpstr>
      <vt:lpstr>Female share of employment in senior and middle management (%), 2018, http://datatopics.worldbank.org/world-development-indicators/themes/people.html </vt:lpstr>
      <vt:lpstr>Global gender gap index</vt:lpstr>
      <vt:lpstr>Gender gap index</vt:lpstr>
      <vt:lpstr>Gender gap index</vt:lpstr>
      <vt:lpstr>Gender gap index</vt:lpstr>
      <vt:lpstr>Gender gap index</vt:lpstr>
      <vt:lpstr>Closed gender gap by region</vt:lpstr>
      <vt:lpstr>Regional performance 2021, gap closed, by subindex</vt:lpstr>
      <vt:lpstr>Gender gap index</vt:lpstr>
      <vt:lpstr>GGG index, dynamics from 2006 to 2021</vt:lpstr>
      <vt:lpstr>Regional gender gap, dynamics from 2006 to 2021</vt:lpstr>
      <vt:lpstr>Switzerland</vt:lpstr>
      <vt:lpstr>Презентация PowerPoint</vt:lpstr>
      <vt:lpstr>Switzerland</vt:lpstr>
      <vt:lpstr>Other indices measuring gender gap</vt:lpstr>
      <vt:lpstr>What do gender indices not capture?</vt:lpstr>
      <vt:lpstr>Gender gap and COVID-19</vt:lpstr>
      <vt:lpstr>Gender gap and COVID-19</vt:lpstr>
      <vt:lpstr>Objective causes of gender gap</vt:lpstr>
      <vt:lpstr>Gender discrimination at the labour market </vt:lpstr>
      <vt:lpstr>Male and female motivation</vt:lpstr>
      <vt:lpstr>Gender-role attitudes</vt:lpstr>
      <vt:lpstr>Gender-role attitudes</vt:lpstr>
      <vt:lpstr>When jobs are scarce, men should have a more right to a job than women (share those who DISAGREE), WVS-EVS 2017-2020</vt:lpstr>
      <vt:lpstr>Gender-role attitudes in public sphere: index (0 – traditional, 3 – egalitarian), WVS-EVS 2017-2020</vt:lpstr>
      <vt:lpstr>Gender-role attitudes in public sphere: index (0 – traditional, 3 – egalitarian), EVS2017-2018</vt:lpstr>
      <vt:lpstr>Predictors of gender-role attitudes</vt:lpstr>
      <vt:lpstr>Gender-role attitudes</vt:lpstr>
      <vt:lpstr>What to do?</vt:lpstr>
      <vt:lpstr>What to do?</vt:lpstr>
      <vt:lpstr>What to do? </vt:lpstr>
      <vt:lpstr>What to do?</vt:lpstr>
      <vt:lpstr>Conclusion</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 of Domestic (Reproductive) Labor</dc:title>
  <dc:creator>Natalia</dc:creator>
  <cp:lastModifiedBy>Windows User</cp:lastModifiedBy>
  <cp:revision>147</cp:revision>
  <dcterms:created xsi:type="dcterms:W3CDTF">2020-04-27T11:14:38Z</dcterms:created>
  <dcterms:modified xsi:type="dcterms:W3CDTF">2022-01-13T11:18:06Z</dcterms:modified>
</cp:coreProperties>
</file>