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drawings/drawing1.xml" ContentType="application/vnd.openxmlformats-officedocument.drawingml.chartshapes+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drawings/drawing2.xml" ContentType="application/vnd.openxmlformats-officedocument.drawingml.chartshapes+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drawings/drawing3.xml" ContentType="application/vnd.openxmlformats-officedocument.drawingml.chartshapes+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sldIdLst>
    <p:sldId id="378" r:id="rId3"/>
    <p:sldId id="257" r:id="rId4"/>
    <p:sldId id="371" r:id="rId5"/>
    <p:sldId id="259" r:id="rId6"/>
    <p:sldId id="373" r:id="rId7"/>
    <p:sldId id="374" r:id="rId8"/>
    <p:sldId id="347" r:id="rId9"/>
    <p:sldId id="411" r:id="rId10"/>
    <p:sldId id="357" r:id="rId11"/>
    <p:sldId id="355" r:id="rId12"/>
    <p:sldId id="356" r:id="rId13"/>
    <p:sldId id="358" r:id="rId14"/>
    <p:sldId id="359" r:id="rId15"/>
    <p:sldId id="360" r:id="rId16"/>
    <p:sldId id="361" r:id="rId17"/>
    <p:sldId id="398" r:id="rId18"/>
    <p:sldId id="402" r:id="rId19"/>
    <p:sldId id="406" r:id="rId20"/>
    <p:sldId id="407" r:id="rId21"/>
    <p:sldId id="400" r:id="rId22"/>
    <p:sldId id="394" r:id="rId23"/>
    <p:sldId id="408" r:id="rId24"/>
    <p:sldId id="409" r:id="rId25"/>
    <p:sldId id="410" r:id="rId26"/>
    <p:sldId id="280" r:id="rId27"/>
    <p:sldId id="342" r:id="rId28"/>
    <p:sldId id="343" r:id="rId29"/>
    <p:sldId id="387" r:id="rId30"/>
    <p:sldId id="388" r:id="rId31"/>
    <p:sldId id="382" r:id="rId32"/>
    <p:sldId id="383" r:id="rId33"/>
    <p:sldId id="389" r:id="rId34"/>
    <p:sldId id="384" r:id="rId35"/>
    <p:sldId id="385" r:id="rId36"/>
    <p:sldId id="390" r:id="rId37"/>
    <p:sldId id="386" r:id="rId38"/>
    <p:sldId id="377" r:id="rId39"/>
    <p:sldId id="376" r:id="rId40"/>
    <p:sldId id="372" r:id="rId41"/>
    <p:sldId id="395" r:id="rId42"/>
    <p:sldId id="396" r:id="rId43"/>
    <p:sldId id="397" r:id="rId44"/>
    <p:sldId id="348" r:id="rId45"/>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20"/>
    <p:restoredTop sz="94249" autoAdjust="0"/>
  </p:normalViewPr>
  <p:slideViewPr>
    <p:cSldViewPr snapToGrid="0" showGuides="1">
      <p:cViewPr varScale="1">
        <p:scale>
          <a:sx n="98" d="100"/>
          <a:sy n="98" d="100"/>
        </p:scale>
        <p:origin x="82" y="101"/>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viewProps" Target="viewProps.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theme" Target="theme/theme1.xml"/><Relationship Id="rId8" Type="http://schemas.openxmlformats.org/officeDocument/2006/relationships/slide" Target="slides/slide6.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presProps" Target="presProps.xml"/><Relationship Id="rId20" Type="http://schemas.openxmlformats.org/officeDocument/2006/relationships/slide" Target="slides/slide18.xml"/><Relationship Id="rId41" Type="http://schemas.openxmlformats.org/officeDocument/2006/relationships/slide" Target="slides/slide39.xml"/><Relationship Id="rId1" Type="http://schemas.openxmlformats.org/officeDocument/2006/relationships/slideMaster" Target="slideMasters/slideMaster1.xml"/><Relationship Id="rId6" Type="http://schemas.openxmlformats.org/officeDocument/2006/relationships/slide" Target="slides/slide4.xml"/></Relationships>
</file>

<file path=ppt/charts/_rels/chart1.xml.rels><?xml version="1.0" encoding="UTF-8" standalone="yes"?>
<Relationships xmlns="http://schemas.openxmlformats.org/package/2006/relationships"><Relationship Id="rId3" Type="http://schemas.openxmlformats.org/officeDocument/2006/relationships/package" Target="../embeddings/_____Microsoft_Excel.xlsx"/><Relationship Id="rId2" Type="http://schemas.microsoft.com/office/2011/relationships/chartColorStyle" Target="colors1.xml"/><Relationship Id="rId1" Type="http://schemas.microsoft.com/office/2011/relationships/chartStyle" Target="style1.xml"/><Relationship Id="rId4" Type="http://schemas.openxmlformats.org/officeDocument/2006/relationships/chartUserShapes" Target="../drawings/drawing1.xml"/></Relationships>
</file>

<file path=ppt/charts/_rels/chart2.xml.rels><?xml version="1.0" encoding="UTF-8" standalone="yes"?>
<Relationships xmlns="http://schemas.openxmlformats.org/package/2006/relationships"><Relationship Id="rId3" Type="http://schemas.openxmlformats.org/officeDocument/2006/relationships/package" Target="../embeddings/_____Microsoft_Excel1.xlsx"/><Relationship Id="rId2" Type="http://schemas.microsoft.com/office/2011/relationships/chartColorStyle" Target="colors2.xml"/><Relationship Id="rId1" Type="http://schemas.microsoft.com/office/2011/relationships/chartStyle" Target="style2.xml"/><Relationship Id="rId4" Type="http://schemas.openxmlformats.org/officeDocument/2006/relationships/chartUserShapes" Target="../drawings/drawing2.xml"/></Relationships>
</file>

<file path=ppt/charts/_rels/chart3.xml.rels><?xml version="1.0" encoding="UTF-8" standalone="yes"?>
<Relationships xmlns="http://schemas.openxmlformats.org/package/2006/relationships"><Relationship Id="rId3" Type="http://schemas.openxmlformats.org/officeDocument/2006/relationships/package" Target="../embeddings/_____Microsoft_Excel2.xlsx"/><Relationship Id="rId2" Type="http://schemas.microsoft.com/office/2011/relationships/chartColorStyle" Target="colors3.xml"/><Relationship Id="rId1" Type="http://schemas.microsoft.com/office/2011/relationships/chartStyle" Target="style3.xml"/><Relationship Id="rId4" Type="http://schemas.openxmlformats.org/officeDocument/2006/relationships/chartUserShapes" Target="../drawings/drawing3.xml"/></Relationships>
</file>

<file path=ppt/charts/_rels/chart4.xml.rels><?xml version="1.0" encoding="UTF-8" standalone="yes"?>
<Relationships xmlns="http://schemas.openxmlformats.org/package/2006/relationships"><Relationship Id="rId3" Type="http://schemas.openxmlformats.org/officeDocument/2006/relationships/package" Target="../embeddings/_____Microsoft_Excel3.xlsx"/><Relationship Id="rId2" Type="http://schemas.microsoft.com/office/2011/relationships/chartColorStyle" Target="colors4.xml"/><Relationship Id="rId1" Type="http://schemas.microsoft.com/office/2011/relationships/chartStyle" Target="style4.xml"/></Relationships>
</file>

<file path=ppt/charts/_rels/chart5.xml.rels><?xml version="1.0" encoding="UTF-8" standalone="yes"?>
<Relationships xmlns="http://schemas.openxmlformats.org/package/2006/relationships"><Relationship Id="rId3" Type="http://schemas.openxmlformats.org/officeDocument/2006/relationships/package" Target="../embeddings/_____Microsoft_Excel4.xlsx"/><Relationship Id="rId2" Type="http://schemas.microsoft.com/office/2011/relationships/chartColorStyle" Target="colors5.xml"/><Relationship Id="rId1" Type="http://schemas.microsoft.com/office/2011/relationships/chartStyle" Target="style5.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ru-RU"/>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1.0939878562179513E-2"/>
          <c:y val="1.176590917681623E-2"/>
          <c:w val="0.97593226716320503"/>
          <c:h val="0.68730456546922447"/>
        </c:manualLayout>
      </c:layout>
      <c:barChart>
        <c:barDir val="col"/>
        <c:grouping val="clustered"/>
        <c:varyColors val="0"/>
        <c:ser>
          <c:idx val="0"/>
          <c:order val="0"/>
          <c:tx>
            <c:strRef>
              <c:f>Лист1!$B$1</c:f>
              <c:strCache>
                <c:ptCount val="1"/>
                <c:pt idx="0">
                  <c:v>2018</c:v>
                </c:pt>
              </c:strCache>
            </c:strRef>
          </c:tx>
          <c:spPr>
            <a:solidFill>
              <a:schemeClr val="accent1"/>
            </a:solidFill>
            <a:ln>
              <a:noFill/>
            </a:ln>
            <a:effectLst/>
          </c:spPr>
          <c:invertIfNegative val="0"/>
          <c:dPt>
            <c:idx val="12"/>
            <c:invertIfNegative val="0"/>
            <c:bubble3D val="0"/>
            <c:spPr>
              <a:solidFill>
                <a:srgbClr val="FFC000"/>
              </a:solidFill>
              <a:ln>
                <a:noFill/>
              </a:ln>
              <a:effectLst/>
            </c:spPr>
            <c:extLst>
              <c:ext xmlns:c16="http://schemas.microsoft.com/office/drawing/2014/chart" uri="{C3380CC4-5D6E-409C-BE32-E72D297353CC}">
                <c16:uniqueId val="{00000000-3BC6-4F7A-866E-55938D277662}"/>
              </c:ext>
            </c:extLst>
          </c:dPt>
          <c:dLbls>
            <c:spPr>
              <a:noFill/>
              <a:ln>
                <a:noFill/>
              </a:ln>
              <a:effectLst/>
            </c:spPr>
            <c:txPr>
              <a:bodyPr rot="0" spcFirstLastPara="1" vertOverflow="ellipsis" vert="horz" wrap="square" lIns="38100" tIns="19050" rIns="38100" bIns="19050" anchor="ctr" anchorCtr="1">
                <a:spAutoFit/>
              </a:bodyPr>
              <a:lstStyle/>
              <a:p>
                <a:pPr>
                  <a:defRPr sz="1600" b="0" i="0" u="none" strike="noStrike" kern="1200" baseline="0">
                    <a:solidFill>
                      <a:schemeClr val="tx1">
                        <a:lumMod val="75000"/>
                        <a:lumOff val="25000"/>
                      </a:schemeClr>
                    </a:solidFill>
                    <a:latin typeface="+mn-lt"/>
                    <a:ea typeface="+mn-ea"/>
                    <a:cs typeface="+mn-cs"/>
                  </a:defRPr>
                </a:pPr>
                <a:endParaRPr lang="ru-RU"/>
              </a:p>
            </c:txPr>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Лист1!$A$2:$A$37</c:f>
              <c:strCache>
                <c:ptCount val="36"/>
                <c:pt idx="0">
                  <c:v>United Kingdom</c:v>
                </c:pt>
                <c:pt idx="1">
                  <c:v>Greece</c:v>
                </c:pt>
                <c:pt idx="2">
                  <c:v>Ireland</c:v>
                </c:pt>
                <c:pt idx="3">
                  <c:v>Slovak Republic</c:v>
                </c:pt>
                <c:pt idx="4">
                  <c:v>Czech Republic</c:v>
                </c:pt>
                <c:pt idx="5">
                  <c:v>Israel</c:v>
                </c:pt>
                <c:pt idx="6">
                  <c:v>Hungary</c:v>
                </c:pt>
                <c:pt idx="7">
                  <c:v>Italy</c:v>
                </c:pt>
                <c:pt idx="8">
                  <c:v>Estonia</c:v>
                </c:pt>
                <c:pt idx="9">
                  <c:v>Luxembourg</c:v>
                </c:pt>
                <c:pt idx="10">
                  <c:v>Poland</c:v>
                </c:pt>
                <c:pt idx="11">
                  <c:v>Sweden</c:v>
                </c:pt>
                <c:pt idx="12">
                  <c:v>OECD - Average</c:v>
                </c:pt>
                <c:pt idx="13">
                  <c:v>Australia</c:v>
                </c:pt>
                <c:pt idx="14">
                  <c:v>Denmark</c:v>
                </c:pt>
                <c:pt idx="15">
                  <c:v>Lithuania</c:v>
                </c:pt>
                <c:pt idx="16">
                  <c:v>New Zealand</c:v>
                </c:pt>
                <c:pt idx="17">
                  <c:v>Finland</c:v>
                </c:pt>
                <c:pt idx="18">
                  <c:v>Austria</c:v>
                </c:pt>
                <c:pt idx="19">
                  <c:v>Canada</c:v>
                </c:pt>
                <c:pt idx="20">
                  <c:v>France</c:v>
                </c:pt>
                <c:pt idx="21">
                  <c:v>Latvia</c:v>
                </c:pt>
                <c:pt idx="22">
                  <c:v>Netherlands</c:v>
                </c:pt>
                <c:pt idx="23">
                  <c:v>Spain</c:v>
                </c:pt>
                <c:pt idx="24">
                  <c:v>Switzerland</c:v>
                </c:pt>
                <c:pt idx="25">
                  <c:v>Turkey</c:v>
                </c:pt>
                <c:pt idx="26">
                  <c:v>Belgium</c:v>
                </c:pt>
                <c:pt idx="27">
                  <c:v>Slovenia</c:v>
                </c:pt>
                <c:pt idx="28">
                  <c:v>Germany</c:v>
                </c:pt>
                <c:pt idx="29">
                  <c:v>Japan</c:v>
                </c:pt>
                <c:pt idx="30">
                  <c:v>Iceland</c:v>
                </c:pt>
                <c:pt idx="31">
                  <c:v>Norway</c:v>
                </c:pt>
                <c:pt idx="32">
                  <c:v>Korea</c:v>
                </c:pt>
                <c:pt idx="33">
                  <c:v>Mexico</c:v>
                </c:pt>
                <c:pt idx="34">
                  <c:v>Portugal</c:v>
                </c:pt>
                <c:pt idx="35">
                  <c:v>United States</c:v>
                </c:pt>
              </c:strCache>
            </c:strRef>
          </c:cat>
          <c:val>
            <c:numRef>
              <c:f>Лист1!$B$2:$B$37</c:f>
              <c:numCache>
                <c:formatCode>#,##0.0_ ;\-#,##0.0\ </c:formatCode>
                <c:ptCount val="36"/>
                <c:pt idx="0">
                  <c:v>52</c:v>
                </c:pt>
                <c:pt idx="1">
                  <c:v>43</c:v>
                </c:pt>
                <c:pt idx="2">
                  <c:v>42</c:v>
                </c:pt>
                <c:pt idx="3">
                  <c:v>34</c:v>
                </c:pt>
                <c:pt idx="4">
                  <c:v>28</c:v>
                </c:pt>
                <c:pt idx="5">
                  <c:v>26</c:v>
                </c:pt>
                <c:pt idx="6">
                  <c:v>24</c:v>
                </c:pt>
                <c:pt idx="7">
                  <c:v>21.7</c:v>
                </c:pt>
                <c:pt idx="8">
                  <c:v>20</c:v>
                </c:pt>
                <c:pt idx="9">
                  <c:v>20</c:v>
                </c:pt>
                <c:pt idx="10">
                  <c:v>20</c:v>
                </c:pt>
                <c:pt idx="11">
                  <c:v>19.899999999999999</c:v>
                </c:pt>
                <c:pt idx="12">
                  <c:v>19.7</c:v>
                </c:pt>
                <c:pt idx="13">
                  <c:v>18</c:v>
                </c:pt>
                <c:pt idx="14">
                  <c:v>18</c:v>
                </c:pt>
                <c:pt idx="15">
                  <c:v>18</c:v>
                </c:pt>
                <c:pt idx="16">
                  <c:v>18</c:v>
                </c:pt>
                <c:pt idx="17">
                  <c:v>17.5</c:v>
                </c:pt>
                <c:pt idx="18">
                  <c:v>16</c:v>
                </c:pt>
                <c:pt idx="19">
                  <c:v>16</c:v>
                </c:pt>
                <c:pt idx="20">
                  <c:v>16</c:v>
                </c:pt>
                <c:pt idx="21">
                  <c:v>16</c:v>
                </c:pt>
                <c:pt idx="22">
                  <c:v>16</c:v>
                </c:pt>
                <c:pt idx="23">
                  <c:v>16</c:v>
                </c:pt>
                <c:pt idx="24">
                  <c:v>16</c:v>
                </c:pt>
                <c:pt idx="25">
                  <c:v>16</c:v>
                </c:pt>
                <c:pt idx="26">
                  <c:v>15</c:v>
                </c:pt>
                <c:pt idx="27">
                  <c:v>15</c:v>
                </c:pt>
                <c:pt idx="28">
                  <c:v>14</c:v>
                </c:pt>
                <c:pt idx="29">
                  <c:v>14</c:v>
                </c:pt>
                <c:pt idx="30">
                  <c:v>13</c:v>
                </c:pt>
                <c:pt idx="31">
                  <c:v>13</c:v>
                </c:pt>
                <c:pt idx="32">
                  <c:v>12.9</c:v>
                </c:pt>
                <c:pt idx="33">
                  <c:v>12</c:v>
                </c:pt>
                <c:pt idx="34">
                  <c:v>6</c:v>
                </c:pt>
                <c:pt idx="35">
                  <c:v>0</c:v>
                </c:pt>
              </c:numCache>
            </c:numRef>
          </c:val>
          <c:extLst>
            <c:ext xmlns:c16="http://schemas.microsoft.com/office/drawing/2014/chart" uri="{C3380CC4-5D6E-409C-BE32-E72D297353CC}">
              <c16:uniqueId val="{00000000-2950-4A1E-91DE-C8EA255D990E}"/>
            </c:ext>
          </c:extLst>
        </c:ser>
        <c:dLbls>
          <c:showLegendKey val="0"/>
          <c:showVal val="0"/>
          <c:showCatName val="0"/>
          <c:showSerName val="0"/>
          <c:showPercent val="0"/>
          <c:showBubbleSize val="0"/>
        </c:dLbls>
        <c:gapWidth val="219"/>
        <c:overlap val="-27"/>
        <c:axId val="198791263"/>
        <c:axId val="198795839"/>
      </c:barChart>
      <c:catAx>
        <c:axId val="198791263"/>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ru-RU"/>
          </a:p>
        </c:txPr>
        <c:crossAx val="198795839"/>
        <c:crosses val="autoZero"/>
        <c:auto val="1"/>
        <c:lblAlgn val="ctr"/>
        <c:lblOffset val="100"/>
        <c:noMultiLvlLbl val="0"/>
      </c:catAx>
      <c:valAx>
        <c:axId val="198795839"/>
        <c:scaling>
          <c:orientation val="minMax"/>
        </c:scaling>
        <c:delete val="1"/>
        <c:axPos val="l"/>
        <c:numFmt formatCode="#,##0.0_ ;\-#,##0.0\ " sourceLinked="1"/>
        <c:majorTickMark val="none"/>
        <c:minorTickMark val="none"/>
        <c:tickLblPos val="nextTo"/>
        <c:crossAx val="198791263"/>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ru-RU"/>
    </a:p>
  </c:txPr>
  <c:externalData r:id="rId3">
    <c:autoUpdate val="0"/>
  </c:externalData>
  <c:userShapes r:id="rId4"/>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ru-RU"/>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Лист1!$B$1</c:f>
              <c:strCache>
                <c:ptCount val="1"/>
                <c:pt idx="0">
                  <c:v>Parental leave with job protection</c:v>
                </c:pt>
              </c:strCache>
            </c:strRef>
          </c:tx>
          <c:spPr>
            <a:solidFill>
              <a:schemeClr val="accent1"/>
            </a:solidFill>
            <a:ln>
              <a:noFill/>
            </a:ln>
            <a:effectLst/>
          </c:spPr>
          <c:invertIfNegative val="0"/>
          <c:dPt>
            <c:idx val="14"/>
            <c:invertIfNegative val="0"/>
            <c:bubble3D val="0"/>
            <c:spPr>
              <a:solidFill>
                <a:srgbClr val="FFC000"/>
              </a:solidFill>
              <a:ln>
                <a:solidFill>
                  <a:schemeClr val="accent1">
                    <a:shade val="50000"/>
                  </a:schemeClr>
                </a:solidFill>
              </a:ln>
              <a:effectLst/>
            </c:spPr>
            <c:extLst>
              <c:ext xmlns:c16="http://schemas.microsoft.com/office/drawing/2014/chart" uri="{C3380CC4-5D6E-409C-BE32-E72D297353CC}">
                <c16:uniqueId val="{00000003-07EE-4E6D-8CFC-63BED49B071F}"/>
              </c:ext>
            </c:extLst>
          </c:dPt>
          <c:dLbls>
            <c:spPr>
              <a:noFill/>
              <a:ln>
                <a:noFill/>
              </a:ln>
              <a:effectLst/>
            </c:spPr>
            <c:txPr>
              <a:bodyPr rot="0" spcFirstLastPara="1" vertOverflow="ellipsis" vert="horz" wrap="square" lIns="38100" tIns="19050" rIns="38100" bIns="19050" anchor="ctr" anchorCtr="1">
                <a:spAutoFit/>
              </a:bodyPr>
              <a:lstStyle/>
              <a:p>
                <a:pPr>
                  <a:defRPr sz="1500" b="0" i="0" u="none" strike="noStrike" kern="1200" baseline="0">
                    <a:solidFill>
                      <a:schemeClr val="tx1">
                        <a:lumMod val="75000"/>
                        <a:lumOff val="25000"/>
                      </a:schemeClr>
                    </a:solidFill>
                    <a:latin typeface="+mn-lt"/>
                    <a:ea typeface="+mn-ea"/>
                    <a:cs typeface="+mn-cs"/>
                  </a:defRPr>
                </a:pPr>
                <a:endParaRPr lang="ru-RU"/>
              </a:p>
            </c:txPr>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Лист1!$A$2:$A$37</c:f>
              <c:strCache>
                <c:ptCount val="36"/>
                <c:pt idx="0">
                  <c:v>Poland</c:v>
                </c:pt>
                <c:pt idx="1">
                  <c:v>Germany</c:v>
                </c:pt>
                <c:pt idx="2">
                  <c:v>Lithuania</c:v>
                </c:pt>
                <c:pt idx="3">
                  <c:v>Estonia</c:v>
                </c:pt>
                <c:pt idx="4">
                  <c:v>France</c:v>
                </c:pt>
                <c:pt idx="5">
                  <c:v>Finland</c:v>
                </c:pt>
                <c:pt idx="6">
                  <c:v>Hungary</c:v>
                </c:pt>
                <c:pt idx="7">
                  <c:v>Czech Republic</c:v>
                </c:pt>
                <c:pt idx="8">
                  <c:v>Slovak Republic</c:v>
                </c:pt>
                <c:pt idx="9">
                  <c:v>Portugal</c:v>
                </c:pt>
                <c:pt idx="10">
                  <c:v>Austria</c:v>
                </c:pt>
                <c:pt idx="11">
                  <c:v>Latvia</c:v>
                </c:pt>
                <c:pt idx="12">
                  <c:v>Norway</c:v>
                </c:pt>
                <c:pt idx="13">
                  <c:v>Sweden</c:v>
                </c:pt>
                <c:pt idx="14">
                  <c:v>OECD - Average</c:v>
                </c:pt>
                <c:pt idx="15">
                  <c:v>Korea</c:v>
                </c:pt>
                <c:pt idx="16">
                  <c:v>Spain</c:v>
                </c:pt>
                <c:pt idx="17">
                  <c:v>Japan</c:v>
                </c:pt>
                <c:pt idx="18">
                  <c:v>New Zealand</c:v>
                </c:pt>
                <c:pt idx="19">
                  <c:v>Slovenia</c:v>
                </c:pt>
                <c:pt idx="20">
                  <c:v>Canada</c:v>
                </c:pt>
                <c:pt idx="21">
                  <c:v>Australia</c:v>
                </c:pt>
                <c:pt idx="22">
                  <c:v>Denmark</c:v>
                </c:pt>
                <c:pt idx="23">
                  <c:v>Israel</c:v>
                </c:pt>
                <c:pt idx="24">
                  <c:v>Iceland</c:v>
                </c:pt>
                <c:pt idx="25">
                  <c:v>Italy</c:v>
                </c:pt>
                <c:pt idx="26">
                  <c:v>Netherlands</c:v>
                </c:pt>
                <c:pt idx="27">
                  <c:v>Turkey</c:v>
                </c:pt>
                <c:pt idx="28">
                  <c:v>Ireland</c:v>
                </c:pt>
                <c:pt idx="29">
                  <c:v>United Kingdom</c:v>
                </c:pt>
                <c:pt idx="30">
                  <c:v>Belgium</c:v>
                </c:pt>
                <c:pt idx="31">
                  <c:v>Greece</c:v>
                </c:pt>
                <c:pt idx="32">
                  <c:v>Luxembourg</c:v>
                </c:pt>
                <c:pt idx="33">
                  <c:v>United States</c:v>
                </c:pt>
                <c:pt idx="34">
                  <c:v>Mexico</c:v>
                </c:pt>
                <c:pt idx="35">
                  <c:v>Switzerland</c:v>
                </c:pt>
              </c:strCache>
            </c:strRef>
          </c:cat>
          <c:val>
            <c:numRef>
              <c:f>Лист1!$B$2:$B$37</c:f>
              <c:numCache>
                <c:formatCode>#,##0.0_ ;\-#,##0.0\ </c:formatCode>
                <c:ptCount val="36"/>
                <c:pt idx="0">
                  <c:v>183.7</c:v>
                </c:pt>
                <c:pt idx="1">
                  <c:v>148</c:v>
                </c:pt>
                <c:pt idx="2">
                  <c:v>148</c:v>
                </c:pt>
                <c:pt idx="3">
                  <c:v>146</c:v>
                </c:pt>
                <c:pt idx="4">
                  <c:v>146</c:v>
                </c:pt>
                <c:pt idx="5">
                  <c:v>143.5</c:v>
                </c:pt>
                <c:pt idx="6">
                  <c:v>136</c:v>
                </c:pt>
                <c:pt idx="7">
                  <c:v>134</c:v>
                </c:pt>
                <c:pt idx="8">
                  <c:v>130</c:v>
                </c:pt>
                <c:pt idx="9">
                  <c:v>128.1</c:v>
                </c:pt>
                <c:pt idx="10">
                  <c:v>87.3</c:v>
                </c:pt>
                <c:pt idx="11">
                  <c:v>78</c:v>
                </c:pt>
                <c:pt idx="12">
                  <c:v>78</c:v>
                </c:pt>
                <c:pt idx="13">
                  <c:v>65.099999999999994</c:v>
                </c:pt>
                <c:pt idx="14">
                  <c:v>63.2</c:v>
                </c:pt>
                <c:pt idx="15">
                  <c:v>52</c:v>
                </c:pt>
                <c:pt idx="16">
                  <c:v>46</c:v>
                </c:pt>
                <c:pt idx="17">
                  <c:v>44</c:v>
                </c:pt>
                <c:pt idx="18">
                  <c:v>40</c:v>
                </c:pt>
                <c:pt idx="19">
                  <c:v>37.1</c:v>
                </c:pt>
                <c:pt idx="20">
                  <c:v>35</c:v>
                </c:pt>
                <c:pt idx="21">
                  <c:v>34</c:v>
                </c:pt>
                <c:pt idx="22">
                  <c:v>32</c:v>
                </c:pt>
                <c:pt idx="23">
                  <c:v>32</c:v>
                </c:pt>
                <c:pt idx="24">
                  <c:v>30.3</c:v>
                </c:pt>
                <c:pt idx="25">
                  <c:v>26</c:v>
                </c:pt>
                <c:pt idx="26">
                  <c:v>26</c:v>
                </c:pt>
                <c:pt idx="27">
                  <c:v>26</c:v>
                </c:pt>
                <c:pt idx="28">
                  <c:v>18</c:v>
                </c:pt>
                <c:pt idx="29">
                  <c:v>18</c:v>
                </c:pt>
                <c:pt idx="30">
                  <c:v>17.3</c:v>
                </c:pt>
                <c:pt idx="31">
                  <c:v>17.3</c:v>
                </c:pt>
                <c:pt idx="32">
                  <c:v>17.3</c:v>
                </c:pt>
                <c:pt idx="33">
                  <c:v>12</c:v>
                </c:pt>
                <c:pt idx="34">
                  <c:v>0</c:v>
                </c:pt>
                <c:pt idx="35">
                  <c:v>0</c:v>
                </c:pt>
              </c:numCache>
            </c:numRef>
          </c:val>
          <c:extLst>
            <c:ext xmlns:c16="http://schemas.microsoft.com/office/drawing/2014/chart" uri="{C3380CC4-5D6E-409C-BE32-E72D297353CC}">
              <c16:uniqueId val="{00000000-07EE-4E6D-8CFC-63BED49B071F}"/>
            </c:ext>
          </c:extLst>
        </c:ser>
        <c:dLbls>
          <c:showLegendKey val="0"/>
          <c:showVal val="0"/>
          <c:showCatName val="0"/>
          <c:showSerName val="0"/>
          <c:showPercent val="0"/>
          <c:showBubbleSize val="0"/>
        </c:dLbls>
        <c:gapWidth val="219"/>
        <c:overlap val="-27"/>
        <c:axId val="389733407"/>
        <c:axId val="643266047"/>
      </c:barChart>
      <c:catAx>
        <c:axId val="389733407"/>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ru-RU"/>
          </a:p>
        </c:txPr>
        <c:crossAx val="643266047"/>
        <c:crosses val="autoZero"/>
        <c:auto val="1"/>
        <c:lblAlgn val="ctr"/>
        <c:lblOffset val="100"/>
        <c:noMultiLvlLbl val="0"/>
      </c:catAx>
      <c:valAx>
        <c:axId val="643266047"/>
        <c:scaling>
          <c:orientation val="minMax"/>
        </c:scaling>
        <c:delete val="1"/>
        <c:axPos val="l"/>
        <c:numFmt formatCode="#,##0.0_ ;\-#,##0.0\ " sourceLinked="1"/>
        <c:majorTickMark val="none"/>
        <c:minorTickMark val="none"/>
        <c:tickLblPos val="nextTo"/>
        <c:crossAx val="389733407"/>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ru-RU"/>
    </a:p>
  </c:txPr>
  <c:externalData r:id="rId3">
    <c:autoUpdate val="0"/>
  </c:externalData>
  <c:userShapes r:id="rId4"/>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ru-RU"/>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2.7563429571303588E-2"/>
          <c:y val="3.2105067452815661E-2"/>
          <c:w val="0.95673608733690896"/>
          <c:h val="0.73412729601791449"/>
        </c:manualLayout>
      </c:layout>
      <c:barChart>
        <c:barDir val="col"/>
        <c:grouping val="clustered"/>
        <c:varyColors val="0"/>
        <c:ser>
          <c:idx val="0"/>
          <c:order val="0"/>
          <c:tx>
            <c:strRef>
              <c:f>Лист1!$B$1</c:f>
              <c:strCache>
                <c:ptCount val="1"/>
                <c:pt idx="0">
                  <c:v>Parental leave</c:v>
                </c:pt>
              </c:strCache>
            </c:strRef>
          </c:tx>
          <c:spPr>
            <a:solidFill>
              <a:schemeClr val="accent1"/>
            </a:solidFill>
            <a:ln>
              <a:noFill/>
            </a:ln>
            <a:effectLst/>
          </c:spPr>
          <c:invertIfNegative val="0"/>
          <c:dPt>
            <c:idx val="13"/>
            <c:invertIfNegative val="0"/>
            <c:bubble3D val="0"/>
            <c:spPr>
              <a:solidFill>
                <a:srgbClr val="FFC000"/>
              </a:solidFill>
              <a:ln>
                <a:noFill/>
              </a:ln>
              <a:effectLst/>
            </c:spPr>
            <c:extLst>
              <c:ext xmlns:c16="http://schemas.microsoft.com/office/drawing/2014/chart" uri="{C3380CC4-5D6E-409C-BE32-E72D297353CC}">
                <c16:uniqueId val="{00000003-D83D-4302-873A-638B59E09035}"/>
              </c:ext>
            </c:extLst>
          </c:dPt>
          <c:dLbls>
            <c:spPr>
              <a:noFill/>
              <a:ln>
                <a:noFill/>
              </a:ln>
              <a:effectLst/>
            </c:spPr>
            <c:txPr>
              <a:bodyPr rot="0" spcFirstLastPara="1" vertOverflow="ellipsis" vert="horz" wrap="square" lIns="38100" tIns="19050" rIns="38100" bIns="19050" anchor="ctr" anchorCtr="1">
                <a:spAutoFit/>
              </a:bodyPr>
              <a:lstStyle/>
              <a:p>
                <a:pPr>
                  <a:defRPr sz="1400" b="0" i="0" u="none" strike="noStrike" kern="1200" baseline="0">
                    <a:solidFill>
                      <a:schemeClr val="tx1">
                        <a:lumMod val="75000"/>
                        <a:lumOff val="25000"/>
                      </a:schemeClr>
                    </a:solidFill>
                    <a:latin typeface="+mn-lt"/>
                    <a:ea typeface="+mn-ea"/>
                    <a:cs typeface="+mn-cs"/>
                  </a:defRPr>
                </a:pPr>
                <a:endParaRPr lang="ru-RU"/>
              </a:p>
            </c:txPr>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Лист1!$A$2:$A$37</c:f>
              <c:strCache>
                <c:ptCount val="36"/>
                <c:pt idx="0">
                  <c:v>Estonia</c:v>
                </c:pt>
                <c:pt idx="1">
                  <c:v>Slovak Republic</c:v>
                </c:pt>
                <c:pt idx="2">
                  <c:v>Finland</c:v>
                </c:pt>
                <c:pt idx="3">
                  <c:v>Hungary</c:v>
                </c:pt>
                <c:pt idx="4">
                  <c:v>Latvia</c:v>
                </c:pt>
                <c:pt idx="5">
                  <c:v>Norway</c:v>
                </c:pt>
                <c:pt idx="6">
                  <c:v>Korea</c:v>
                </c:pt>
                <c:pt idx="7">
                  <c:v>Czech Republic</c:v>
                </c:pt>
                <c:pt idx="8">
                  <c:v>Lithuania</c:v>
                </c:pt>
                <c:pt idx="9">
                  <c:v>Austria</c:v>
                </c:pt>
                <c:pt idx="10">
                  <c:v>Germany</c:v>
                </c:pt>
                <c:pt idx="11">
                  <c:v>Japan</c:v>
                </c:pt>
                <c:pt idx="12">
                  <c:v>Sweden</c:v>
                </c:pt>
                <c:pt idx="13">
                  <c:v>OECD - Average</c:v>
                </c:pt>
                <c:pt idx="14">
                  <c:v>Slovenia</c:v>
                </c:pt>
                <c:pt idx="15">
                  <c:v>Poland</c:v>
                </c:pt>
                <c:pt idx="16">
                  <c:v>Canada</c:v>
                </c:pt>
                <c:pt idx="17">
                  <c:v>Denmark</c:v>
                </c:pt>
                <c:pt idx="18">
                  <c:v>Italy</c:v>
                </c:pt>
                <c:pt idx="19">
                  <c:v>Greece</c:v>
                </c:pt>
                <c:pt idx="20">
                  <c:v>France</c:v>
                </c:pt>
                <c:pt idx="21">
                  <c:v>United Kingdom</c:v>
                </c:pt>
                <c:pt idx="22">
                  <c:v>Luxembourg</c:v>
                </c:pt>
                <c:pt idx="23">
                  <c:v>Belgium</c:v>
                </c:pt>
                <c:pt idx="24">
                  <c:v>Portugal</c:v>
                </c:pt>
                <c:pt idx="25">
                  <c:v>Iceland</c:v>
                </c:pt>
                <c:pt idx="26">
                  <c:v>Ireland</c:v>
                </c:pt>
                <c:pt idx="27">
                  <c:v>Australia</c:v>
                </c:pt>
                <c:pt idx="28">
                  <c:v>New Zealand</c:v>
                </c:pt>
                <c:pt idx="29">
                  <c:v>Netherlands</c:v>
                </c:pt>
                <c:pt idx="30">
                  <c:v>Spain</c:v>
                </c:pt>
                <c:pt idx="31">
                  <c:v>Turkey</c:v>
                </c:pt>
                <c:pt idx="32">
                  <c:v>Israel</c:v>
                </c:pt>
                <c:pt idx="33">
                  <c:v>Switzerland</c:v>
                </c:pt>
                <c:pt idx="34">
                  <c:v>Mexico</c:v>
                </c:pt>
                <c:pt idx="35">
                  <c:v>United States</c:v>
                </c:pt>
              </c:strCache>
            </c:strRef>
          </c:cat>
          <c:val>
            <c:numRef>
              <c:f>Лист1!$B$2:$B$37</c:f>
              <c:numCache>
                <c:formatCode>#,##0.0_ ;\-#,##0.0\ </c:formatCode>
                <c:ptCount val="36"/>
                <c:pt idx="0">
                  <c:v>166</c:v>
                </c:pt>
                <c:pt idx="1">
                  <c:v>164</c:v>
                </c:pt>
                <c:pt idx="2">
                  <c:v>161</c:v>
                </c:pt>
                <c:pt idx="3">
                  <c:v>160</c:v>
                </c:pt>
                <c:pt idx="4">
                  <c:v>94</c:v>
                </c:pt>
                <c:pt idx="5">
                  <c:v>91</c:v>
                </c:pt>
                <c:pt idx="6">
                  <c:v>64.900000000000006</c:v>
                </c:pt>
                <c:pt idx="7">
                  <c:v>63.3</c:v>
                </c:pt>
                <c:pt idx="8">
                  <c:v>62</c:v>
                </c:pt>
                <c:pt idx="9">
                  <c:v>60</c:v>
                </c:pt>
                <c:pt idx="10">
                  <c:v>58</c:v>
                </c:pt>
                <c:pt idx="11">
                  <c:v>58</c:v>
                </c:pt>
                <c:pt idx="12">
                  <c:v>55.7</c:v>
                </c:pt>
                <c:pt idx="13">
                  <c:v>53.2</c:v>
                </c:pt>
                <c:pt idx="14">
                  <c:v>52.1</c:v>
                </c:pt>
                <c:pt idx="15">
                  <c:v>52</c:v>
                </c:pt>
                <c:pt idx="16">
                  <c:v>51</c:v>
                </c:pt>
                <c:pt idx="17">
                  <c:v>50</c:v>
                </c:pt>
                <c:pt idx="18">
                  <c:v>47.7</c:v>
                </c:pt>
                <c:pt idx="19">
                  <c:v>43</c:v>
                </c:pt>
                <c:pt idx="20">
                  <c:v>42</c:v>
                </c:pt>
                <c:pt idx="21">
                  <c:v>39</c:v>
                </c:pt>
                <c:pt idx="22">
                  <c:v>37.299999999999997</c:v>
                </c:pt>
                <c:pt idx="23">
                  <c:v>32.299999999999997</c:v>
                </c:pt>
                <c:pt idx="24">
                  <c:v>30.1</c:v>
                </c:pt>
                <c:pt idx="25">
                  <c:v>26</c:v>
                </c:pt>
                <c:pt idx="26">
                  <c:v>26</c:v>
                </c:pt>
                <c:pt idx="27">
                  <c:v>18</c:v>
                </c:pt>
                <c:pt idx="28">
                  <c:v>18</c:v>
                </c:pt>
                <c:pt idx="29">
                  <c:v>16</c:v>
                </c:pt>
                <c:pt idx="30">
                  <c:v>16</c:v>
                </c:pt>
                <c:pt idx="31">
                  <c:v>16</c:v>
                </c:pt>
                <c:pt idx="32">
                  <c:v>15</c:v>
                </c:pt>
                <c:pt idx="33">
                  <c:v>14</c:v>
                </c:pt>
                <c:pt idx="34">
                  <c:v>12</c:v>
                </c:pt>
                <c:pt idx="35">
                  <c:v>0</c:v>
                </c:pt>
              </c:numCache>
            </c:numRef>
          </c:val>
          <c:extLst>
            <c:ext xmlns:c16="http://schemas.microsoft.com/office/drawing/2014/chart" uri="{C3380CC4-5D6E-409C-BE32-E72D297353CC}">
              <c16:uniqueId val="{00000000-D83D-4302-873A-638B59E09035}"/>
            </c:ext>
          </c:extLst>
        </c:ser>
        <c:dLbls>
          <c:showLegendKey val="0"/>
          <c:showVal val="0"/>
          <c:showCatName val="0"/>
          <c:showSerName val="0"/>
          <c:showPercent val="0"/>
          <c:showBubbleSize val="0"/>
        </c:dLbls>
        <c:gapWidth val="219"/>
        <c:overlap val="-27"/>
        <c:axId val="643263551"/>
        <c:axId val="643264799"/>
      </c:barChart>
      <c:catAx>
        <c:axId val="643263551"/>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ru-RU"/>
          </a:p>
        </c:txPr>
        <c:crossAx val="643264799"/>
        <c:crosses val="autoZero"/>
        <c:auto val="1"/>
        <c:lblAlgn val="ctr"/>
        <c:lblOffset val="100"/>
        <c:noMultiLvlLbl val="0"/>
      </c:catAx>
      <c:valAx>
        <c:axId val="643264799"/>
        <c:scaling>
          <c:orientation val="minMax"/>
        </c:scaling>
        <c:delete val="1"/>
        <c:axPos val="l"/>
        <c:numFmt formatCode="#,##0.0_ ;\-#,##0.0\ " sourceLinked="1"/>
        <c:majorTickMark val="none"/>
        <c:minorTickMark val="none"/>
        <c:tickLblPos val="nextTo"/>
        <c:crossAx val="643263551"/>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ru-RU"/>
    </a:p>
  </c:txPr>
  <c:externalData r:id="rId3">
    <c:autoUpdate val="0"/>
  </c:externalData>
  <c:userShapes r:id="rId4"/>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ru-RU"/>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1.9279544443452763E-2"/>
          <c:y val="3.7977522555262162E-2"/>
          <c:w val="0.96290187911293701"/>
          <c:h val="0.75589169535234968"/>
        </c:manualLayout>
      </c:layout>
      <c:barChart>
        <c:barDir val="col"/>
        <c:grouping val="clustered"/>
        <c:varyColors val="0"/>
        <c:ser>
          <c:idx val="0"/>
          <c:order val="0"/>
          <c:tx>
            <c:strRef>
              <c:f>Лист1!$B$1</c:f>
              <c:strCache>
                <c:ptCount val="1"/>
                <c:pt idx="0">
                  <c:v>Paid father-specific leave</c:v>
                </c:pt>
              </c:strCache>
            </c:strRef>
          </c:tx>
          <c:spPr>
            <a:solidFill>
              <a:schemeClr val="accent1"/>
            </a:solidFill>
            <a:ln>
              <a:noFill/>
            </a:ln>
            <a:effectLst/>
          </c:spPr>
          <c:invertIfNegative val="0"/>
          <c:dPt>
            <c:idx val="12"/>
            <c:invertIfNegative val="0"/>
            <c:bubble3D val="0"/>
            <c:spPr>
              <a:solidFill>
                <a:srgbClr val="FFC000"/>
              </a:solidFill>
              <a:ln>
                <a:noFill/>
              </a:ln>
              <a:effectLst/>
            </c:spPr>
            <c:extLst>
              <c:ext xmlns:c16="http://schemas.microsoft.com/office/drawing/2014/chart" uri="{C3380CC4-5D6E-409C-BE32-E72D297353CC}">
                <c16:uniqueId val="{00000003-2163-44F0-A321-674295DCB761}"/>
              </c:ext>
            </c:extLst>
          </c:dPt>
          <c:dLbls>
            <c:spPr>
              <a:noFill/>
              <a:ln>
                <a:noFill/>
              </a:ln>
              <a:effectLst/>
            </c:spPr>
            <c:txPr>
              <a:bodyPr rot="0" spcFirstLastPara="1" vertOverflow="ellipsis" vert="horz" wrap="square" lIns="38100" tIns="19050" rIns="38100" bIns="19050" anchor="ctr" anchorCtr="1">
                <a:spAutoFit/>
              </a:bodyPr>
              <a:lstStyle/>
              <a:p>
                <a:pPr>
                  <a:defRPr sz="1600" b="0" i="0" u="none" strike="noStrike" kern="1200" baseline="0">
                    <a:solidFill>
                      <a:schemeClr val="tx1">
                        <a:lumMod val="75000"/>
                        <a:lumOff val="25000"/>
                      </a:schemeClr>
                    </a:solidFill>
                    <a:latin typeface="+mn-lt"/>
                    <a:ea typeface="+mn-ea"/>
                    <a:cs typeface="+mn-cs"/>
                  </a:defRPr>
                </a:pPr>
                <a:endParaRPr lang="ru-RU"/>
              </a:p>
            </c:txPr>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Лист1!$A$2:$A$37</c:f>
              <c:strCache>
                <c:ptCount val="36"/>
                <c:pt idx="0">
                  <c:v>Korea</c:v>
                </c:pt>
                <c:pt idx="1">
                  <c:v>Japan</c:v>
                </c:pt>
                <c:pt idx="2">
                  <c:v>France</c:v>
                </c:pt>
                <c:pt idx="3">
                  <c:v>Portugal</c:v>
                </c:pt>
                <c:pt idx="4">
                  <c:v>Belgium</c:v>
                </c:pt>
                <c:pt idx="5">
                  <c:v>Luxembourg</c:v>
                </c:pt>
                <c:pt idx="6">
                  <c:v>Sweden</c:v>
                </c:pt>
                <c:pt idx="7">
                  <c:v>Iceland</c:v>
                </c:pt>
                <c:pt idx="8">
                  <c:v>Norway</c:v>
                </c:pt>
                <c:pt idx="9">
                  <c:v>Finland</c:v>
                </c:pt>
                <c:pt idx="10">
                  <c:v>Austria</c:v>
                </c:pt>
                <c:pt idx="11">
                  <c:v>Germany</c:v>
                </c:pt>
                <c:pt idx="12">
                  <c:v>OECD - Average</c:v>
                </c:pt>
                <c:pt idx="13">
                  <c:v>Slovenia</c:v>
                </c:pt>
                <c:pt idx="14">
                  <c:v>Spain</c:v>
                </c:pt>
                <c:pt idx="15">
                  <c:v>Lithuania</c:v>
                </c:pt>
                <c:pt idx="16">
                  <c:v>Australia</c:v>
                </c:pt>
                <c:pt idx="17">
                  <c:v>Denmark</c:v>
                </c:pt>
                <c:pt idx="18">
                  <c:v>Estonia</c:v>
                </c:pt>
                <c:pt idx="19">
                  <c:v>Poland</c:v>
                </c:pt>
                <c:pt idx="20">
                  <c:v>United Kingdom</c:v>
                </c:pt>
                <c:pt idx="21">
                  <c:v>Latvia</c:v>
                </c:pt>
                <c:pt idx="22">
                  <c:v>Czech Republic</c:v>
                </c:pt>
                <c:pt idx="23">
                  <c:v>Hungary</c:v>
                </c:pt>
                <c:pt idx="24">
                  <c:v>Mexico</c:v>
                </c:pt>
                <c:pt idx="25">
                  <c:v>Turkey</c:v>
                </c:pt>
                <c:pt idx="26">
                  <c:v>Italy</c:v>
                </c:pt>
                <c:pt idx="27">
                  <c:v>Greece</c:v>
                </c:pt>
                <c:pt idx="28">
                  <c:v>Netherlands</c:v>
                </c:pt>
                <c:pt idx="29">
                  <c:v>Canada</c:v>
                </c:pt>
                <c:pt idx="30">
                  <c:v>Ireland</c:v>
                </c:pt>
                <c:pt idx="31">
                  <c:v>Israel</c:v>
                </c:pt>
                <c:pt idx="32">
                  <c:v>New Zealand</c:v>
                </c:pt>
                <c:pt idx="33">
                  <c:v>Slovak Republic</c:v>
                </c:pt>
                <c:pt idx="34">
                  <c:v>Switzerland</c:v>
                </c:pt>
                <c:pt idx="35">
                  <c:v>United States</c:v>
                </c:pt>
              </c:strCache>
            </c:strRef>
          </c:cat>
          <c:val>
            <c:numRef>
              <c:f>Лист1!$B$2:$B$37</c:f>
              <c:numCache>
                <c:formatCode>#,##0.0_ ;\-#,##0.0\ </c:formatCode>
                <c:ptCount val="36"/>
                <c:pt idx="0">
                  <c:v>52.6</c:v>
                </c:pt>
                <c:pt idx="1">
                  <c:v>52</c:v>
                </c:pt>
                <c:pt idx="2">
                  <c:v>28</c:v>
                </c:pt>
                <c:pt idx="3">
                  <c:v>22.3</c:v>
                </c:pt>
                <c:pt idx="4">
                  <c:v>19.3</c:v>
                </c:pt>
                <c:pt idx="5">
                  <c:v>19.3</c:v>
                </c:pt>
                <c:pt idx="6">
                  <c:v>14.3</c:v>
                </c:pt>
                <c:pt idx="7">
                  <c:v>13</c:v>
                </c:pt>
                <c:pt idx="8">
                  <c:v>10</c:v>
                </c:pt>
                <c:pt idx="9">
                  <c:v>9</c:v>
                </c:pt>
                <c:pt idx="10">
                  <c:v>8.6999999999999993</c:v>
                </c:pt>
                <c:pt idx="11">
                  <c:v>8.6999999999999993</c:v>
                </c:pt>
                <c:pt idx="12">
                  <c:v>8.5</c:v>
                </c:pt>
                <c:pt idx="13">
                  <c:v>4.3</c:v>
                </c:pt>
                <c:pt idx="14">
                  <c:v>4.3</c:v>
                </c:pt>
                <c:pt idx="15">
                  <c:v>4</c:v>
                </c:pt>
                <c:pt idx="16">
                  <c:v>2</c:v>
                </c:pt>
                <c:pt idx="17">
                  <c:v>2</c:v>
                </c:pt>
                <c:pt idx="18">
                  <c:v>2</c:v>
                </c:pt>
                <c:pt idx="19">
                  <c:v>2</c:v>
                </c:pt>
                <c:pt idx="20">
                  <c:v>2</c:v>
                </c:pt>
                <c:pt idx="21">
                  <c:v>1.4</c:v>
                </c:pt>
                <c:pt idx="22">
                  <c:v>1</c:v>
                </c:pt>
                <c:pt idx="23">
                  <c:v>1</c:v>
                </c:pt>
                <c:pt idx="24">
                  <c:v>1</c:v>
                </c:pt>
                <c:pt idx="25">
                  <c:v>1</c:v>
                </c:pt>
                <c:pt idx="26">
                  <c:v>0.8</c:v>
                </c:pt>
                <c:pt idx="27">
                  <c:v>0.4</c:v>
                </c:pt>
                <c:pt idx="28">
                  <c:v>0.4</c:v>
                </c:pt>
                <c:pt idx="29">
                  <c:v>0</c:v>
                </c:pt>
                <c:pt idx="30">
                  <c:v>0</c:v>
                </c:pt>
                <c:pt idx="31">
                  <c:v>0</c:v>
                </c:pt>
                <c:pt idx="32">
                  <c:v>0</c:v>
                </c:pt>
                <c:pt idx="33">
                  <c:v>0</c:v>
                </c:pt>
                <c:pt idx="34">
                  <c:v>0</c:v>
                </c:pt>
                <c:pt idx="35">
                  <c:v>0</c:v>
                </c:pt>
              </c:numCache>
            </c:numRef>
          </c:val>
          <c:extLst>
            <c:ext xmlns:c16="http://schemas.microsoft.com/office/drawing/2014/chart" uri="{C3380CC4-5D6E-409C-BE32-E72D297353CC}">
              <c16:uniqueId val="{00000000-2163-44F0-A321-674295DCB761}"/>
            </c:ext>
          </c:extLst>
        </c:ser>
        <c:dLbls>
          <c:showLegendKey val="0"/>
          <c:showVal val="0"/>
          <c:showCatName val="0"/>
          <c:showSerName val="0"/>
          <c:showPercent val="0"/>
          <c:showBubbleSize val="0"/>
        </c:dLbls>
        <c:gapWidth val="219"/>
        <c:overlap val="-27"/>
        <c:axId val="195829983"/>
        <c:axId val="195824159"/>
      </c:barChart>
      <c:catAx>
        <c:axId val="195829983"/>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ru-RU"/>
          </a:p>
        </c:txPr>
        <c:crossAx val="195824159"/>
        <c:crosses val="autoZero"/>
        <c:auto val="1"/>
        <c:lblAlgn val="ctr"/>
        <c:lblOffset val="100"/>
        <c:noMultiLvlLbl val="0"/>
      </c:catAx>
      <c:valAx>
        <c:axId val="195824159"/>
        <c:scaling>
          <c:orientation val="minMax"/>
        </c:scaling>
        <c:delete val="1"/>
        <c:axPos val="l"/>
        <c:numFmt formatCode="#,##0.0_ ;\-#,##0.0\ " sourceLinked="1"/>
        <c:majorTickMark val="none"/>
        <c:minorTickMark val="none"/>
        <c:tickLblPos val="nextTo"/>
        <c:crossAx val="195829983"/>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ru-RU"/>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ru-RU"/>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dLbls>
          <c:showLegendKey val="0"/>
          <c:showVal val="0"/>
          <c:showCatName val="0"/>
          <c:showSerName val="0"/>
          <c:showPercent val="0"/>
          <c:showBubbleSize val="0"/>
        </c:dLbls>
        <c:gapWidth val="219"/>
        <c:overlap val="-27"/>
        <c:axId val="390521136"/>
        <c:axId val="390521464"/>
      </c:barChart>
      <c:catAx>
        <c:axId val="390521136"/>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solidFill>
                <a:latin typeface="+mn-lt"/>
                <a:ea typeface="+mn-ea"/>
                <a:cs typeface="+mn-cs"/>
              </a:defRPr>
            </a:pPr>
            <a:endParaRPr lang="ru-RU"/>
          </a:p>
        </c:txPr>
        <c:crossAx val="390521464"/>
        <c:crosses val="autoZero"/>
        <c:auto val="1"/>
        <c:lblAlgn val="ctr"/>
        <c:lblOffset val="100"/>
        <c:noMultiLvlLbl val="0"/>
      </c:catAx>
      <c:valAx>
        <c:axId val="390521464"/>
        <c:scaling>
          <c:orientation val="minMax"/>
        </c:scaling>
        <c:delete val="1"/>
        <c:axPos val="l"/>
        <c:numFmt formatCode="General" sourceLinked="1"/>
        <c:majorTickMark val="none"/>
        <c:minorTickMark val="none"/>
        <c:tickLblPos val="nextTo"/>
        <c:crossAx val="390521136"/>
        <c:crosses val="autoZero"/>
        <c:crossBetween val="between"/>
      </c:valAx>
      <c:spPr>
        <a:noFill/>
        <a:ln>
          <a:noFill/>
        </a:ln>
        <a:effectLst/>
      </c:spPr>
    </c:plotArea>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ru-RU"/>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drawings/drawing1.xml><?xml version="1.0" encoding="utf-8"?>
<c:userShapes xmlns:c="http://schemas.openxmlformats.org/drawingml/2006/chart">
  <cdr:relSizeAnchor xmlns:cdr="http://schemas.openxmlformats.org/drawingml/2006/chartDrawing">
    <cdr:from>
      <cdr:x>0.69606</cdr:x>
      <cdr:y>0.20442</cdr:y>
    </cdr:from>
    <cdr:to>
      <cdr:x>0.77483</cdr:x>
      <cdr:y>0.37385</cdr:y>
    </cdr:to>
    <cdr:sp macro="" textlink="">
      <cdr:nvSpPr>
        <cdr:cNvPr id="4" name="TextBox 3"/>
        <cdr:cNvSpPr txBox="1"/>
      </cdr:nvSpPr>
      <cdr:spPr>
        <a:xfrm xmlns:a="http://schemas.openxmlformats.org/drawingml/2006/main">
          <a:off x="8080513" y="1103244"/>
          <a:ext cx="914400" cy="914400"/>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endParaRPr lang="ru-RU" sz="1100" dirty="0"/>
        </a:p>
      </cdr:txBody>
    </cdr:sp>
  </cdr:relSizeAnchor>
  <cdr:relSizeAnchor xmlns:cdr="http://schemas.openxmlformats.org/drawingml/2006/chartDrawing">
    <cdr:from>
      <cdr:x>0.52226</cdr:x>
      <cdr:y>0.17127</cdr:y>
    </cdr:from>
    <cdr:to>
      <cdr:x>0.60103</cdr:x>
      <cdr:y>0.3407</cdr:y>
    </cdr:to>
    <cdr:sp macro="" textlink="">
      <cdr:nvSpPr>
        <cdr:cNvPr id="5" name="TextBox 4"/>
        <cdr:cNvSpPr txBox="1"/>
      </cdr:nvSpPr>
      <cdr:spPr>
        <a:xfrm xmlns:a="http://schemas.openxmlformats.org/drawingml/2006/main">
          <a:off x="6062870" y="924340"/>
          <a:ext cx="914400" cy="914400"/>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endParaRPr lang="ru-RU" sz="1100" dirty="0"/>
        </a:p>
      </cdr:txBody>
    </cdr:sp>
  </cdr:relSizeAnchor>
  <cdr:relSizeAnchor xmlns:cdr="http://schemas.openxmlformats.org/drawingml/2006/chartDrawing">
    <cdr:from>
      <cdr:x>0.62329</cdr:x>
      <cdr:y>0.18232</cdr:y>
    </cdr:from>
    <cdr:to>
      <cdr:x>0.70205</cdr:x>
      <cdr:y>0.35175</cdr:y>
    </cdr:to>
    <cdr:sp macro="" textlink="">
      <cdr:nvSpPr>
        <cdr:cNvPr id="6" name="TextBox 5"/>
        <cdr:cNvSpPr txBox="1"/>
      </cdr:nvSpPr>
      <cdr:spPr>
        <a:xfrm xmlns:a="http://schemas.openxmlformats.org/drawingml/2006/main">
          <a:off x="7235687" y="983974"/>
          <a:ext cx="914400" cy="914400"/>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endParaRPr lang="ru-RU" sz="1100" dirty="0"/>
        </a:p>
      </cdr:txBody>
    </cdr:sp>
  </cdr:relSizeAnchor>
  <cdr:relSizeAnchor xmlns:cdr="http://schemas.openxmlformats.org/drawingml/2006/chartDrawing">
    <cdr:from>
      <cdr:x>0.48288</cdr:x>
      <cdr:y>0</cdr:y>
    </cdr:from>
    <cdr:to>
      <cdr:x>0.97522</cdr:x>
      <cdr:y>0.47903</cdr:y>
    </cdr:to>
    <cdr:sp macro="" textlink="">
      <cdr:nvSpPr>
        <cdr:cNvPr id="8" name="TextBox 4"/>
        <cdr:cNvSpPr txBox="1"/>
      </cdr:nvSpPr>
      <cdr:spPr>
        <a:xfrm xmlns:a="http://schemas.openxmlformats.org/drawingml/2006/main">
          <a:off x="5605708" y="0"/>
          <a:ext cx="5715471" cy="2585323"/>
        </a:xfrm>
        <a:prstGeom xmlns:a="http://schemas.openxmlformats.org/drawingml/2006/main" prst="rect">
          <a:avLst/>
        </a:prstGeom>
        <a:noFill xmlns:a="http://schemas.openxmlformats.org/drawingml/2006/main"/>
      </cdr:spPr>
      <cdr:txBody>
        <a:bodyPr xmlns:a="http://schemas.openxmlformats.org/drawingml/2006/main" wrap="square" rtlCol="0">
          <a:spAutoFit/>
        </a:bodyPr>
        <a:lstStyle xmlns:a="http://schemas.openxmlformats.org/drawingml/2006/main">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xmlns:a="http://schemas.openxmlformats.org/drawingml/2006/main">
          <a:r>
            <a:rPr lang="en-US" dirty="0"/>
            <a:t>Maternity leave refers to the number of weeks of job-protected leave available for mothers just before and after childbirth. For countries where there is no separate legislation for maternity leave, the weeks of parental leave reserved for the exclusive use of mothers around childbirth are reported</a:t>
          </a:r>
          <a:r>
            <a:rPr lang="en-US" dirty="0" smtClean="0"/>
            <a:t>.</a:t>
          </a:r>
        </a:p>
        <a:p xmlns:a="http://schemas.openxmlformats.org/drawingml/2006/main">
          <a:r>
            <a:rPr lang="en-US" dirty="0"/>
            <a:t>Source: OECD, https://stats.oecd.org/index.aspx?queryid=54760</a:t>
          </a:r>
        </a:p>
        <a:p xmlns:a="http://schemas.openxmlformats.org/drawingml/2006/main">
          <a:endParaRPr lang="ru-RU" dirty="0"/>
        </a:p>
      </cdr:txBody>
    </cdr:sp>
  </cdr:relSizeAnchor>
</c:userShapes>
</file>

<file path=ppt/drawings/drawing2.xml><?xml version="1.0" encoding="utf-8"?>
<c:userShapes xmlns:c="http://schemas.openxmlformats.org/drawingml/2006/chart">
  <cdr:relSizeAnchor xmlns:cdr="http://schemas.openxmlformats.org/drawingml/2006/chartDrawing">
    <cdr:from>
      <cdr:x>0.49287</cdr:x>
      <cdr:y>0.0957</cdr:y>
    </cdr:from>
    <cdr:to>
      <cdr:x>0.91454</cdr:x>
      <cdr:y>0.46528</cdr:y>
    </cdr:to>
    <cdr:sp macro="" textlink="">
      <cdr:nvSpPr>
        <cdr:cNvPr id="2" name="TextBox 4"/>
        <cdr:cNvSpPr txBox="1"/>
      </cdr:nvSpPr>
      <cdr:spPr>
        <a:xfrm xmlns:a="http://schemas.openxmlformats.org/drawingml/2006/main">
          <a:off x="5878444" y="526006"/>
          <a:ext cx="5029199" cy="2031325"/>
        </a:xfrm>
        <a:prstGeom xmlns:a="http://schemas.openxmlformats.org/drawingml/2006/main" prst="rect">
          <a:avLst/>
        </a:prstGeom>
        <a:noFill xmlns:a="http://schemas.openxmlformats.org/drawingml/2006/main"/>
      </cdr:spPr>
      <cdr:txBody>
        <a:bodyPr xmlns:a="http://schemas.openxmlformats.org/drawingml/2006/main" wrap="square" rtlCol="0">
          <a:spAutoFit/>
        </a:bodyPr>
        <a:lstStyle xmlns:a="http://schemas.openxmlformats.org/drawingml/2006/main">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xmlns:a="http://schemas.openxmlformats.org/drawingml/2006/main">
          <a:r>
            <a:rPr lang="en-US" dirty="0"/>
            <a:t>Parental leave with job protection refers to the number of weeks after maternity leave which a woman can take as parental leave with her job protected, disregarding payment conditions. Source: OECD, https://stats.oecd.org/index.aspx?queryid=54760</a:t>
          </a:r>
        </a:p>
        <a:p xmlns:a="http://schemas.openxmlformats.org/drawingml/2006/main">
          <a:endParaRPr lang="ru-RU" dirty="0"/>
        </a:p>
      </cdr:txBody>
    </cdr:sp>
  </cdr:relSizeAnchor>
</c:userShapes>
</file>

<file path=ppt/drawings/drawing3.xml><?xml version="1.0" encoding="utf-8"?>
<c:userShapes xmlns:c="http://schemas.openxmlformats.org/drawingml/2006/chart">
  <cdr:relSizeAnchor xmlns:cdr="http://schemas.openxmlformats.org/drawingml/2006/chartDrawing">
    <cdr:from>
      <cdr:x>0.52174</cdr:x>
      <cdr:y>0.01167</cdr:y>
    </cdr:from>
    <cdr:to>
      <cdr:x>1</cdr:x>
      <cdr:y>0.40565</cdr:y>
    </cdr:to>
    <cdr:sp macro="" textlink="">
      <cdr:nvSpPr>
        <cdr:cNvPr id="2" name="TextBox 4"/>
        <cdr:cNvSpPr txBox="1"/>
      </cdr:nvSpPr>
      <cdr:spPr>
        <a:xfrm xmlns:a="http://schemas.openxmlformats.org/drawingml/2006/main">
          <a:off x="5994593" y="56546"/>
          <a:ext cx="5495042" cy="1908215"/>
        </a:xfrm>
        <a:prstGeom xmlns:a="http://schemas.openxmlformats.org/drawingml/2006/main" prst="rect">
          <a:avLst/>
        </a:prstGeom>
        <a:noFill xmlns:a="http://schemas.openxmlformats.org/drawingml/2006/main"/>
      </cdr:spPr>
      <cdr:txBody>
        <a:bodyPr xmlns:a="http://schemas.openxmlformats.org/drawingml/2006/main" wrap="square" rtlCol="0">
          <a:spAutoFit/>
        </a:bodyPr>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en-US" sz="1600" dirty="0"/>
            <a:t>Total duration of paid maternity and parental leave refers to the total number of weeks which a women can be on paid leave after the birth of a child combining both maternity and parental leave</a:t>
          </a:r>
          <a:r>
            <a:rPr lang="en-US" sz="1600" dirty="0" smtClean="0"/>
            <a:t>.</a:t>
          </a:r>
        </a:p>
        <a:p xmlns:a="http://schemas.openxmlformats.org/drawingml/2006/main">
          <a:r>
            <a:rPr lang="en-US" sz="1600" dirty="0"/>
            <a:t>Source: OECD, https://stats.oecd.org/index.aspx?queryid=54760</a:t>
          </a:r>
        </a:p>
        <a:p xmlns:a="http://schemas.openxmlformats.org/drawingml/2006/main">
          <a:endParaRPr lang="en-US" dirty="0" smtClean="0"/>
        </a:p>
        <a:p xmlns:a="http://schemas.openxmlformats.org/drawingml/2006/main">
          <a:endParaRPr lang="ru-RU" dirty="0"/>
        </a:p>
      </cdr:txBody>
    </cdr:sp>
  </cdr:relSizeAnchor>
</c:userShap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95ED2ECD-2905-4549-949F-9F8522AFB938}"/>
              </a:ext>
            </a:extLst>
          </p:cNvPr>
          <p:cNvSpPr>
            <a:spLocks noGrp="1"/>
          </p:cNvSpPr>
          <p:nvPr>
            <p:ph type="ctrTitle"/>
          </p:nvPr>
        </p:nvSpPr>
        <p:spPr>
          <a:xfrm>
            <a:off x="1524000" y="1122363"/>
            <a:ext cx="9144000" cy="2387600"/>
          </a:xfrm>
        </p:spPr>
        <p:txBody>
          <a:bodyPr anchor="b"/>
          <a:lstStyle>
            <a:lvl1pPr algn="ctr">
              <a:defRPr sz="6000"/>
            </a:lvl1pPr>
          </a:lstStyle>
          <a:p>
            <a:r>
              <a:rPr lang="ru-RU"/>
              <a:t>Образец заголовка</a:t>
            </a:r>
          </a:p>
        </p:txBody>
      </p:sp>
      <p:sp>
        <p:nvSpPr>
          <p:cNvPr id="3" name="Подзаголовок 2">
            <a:extLst>
              <a:ext uri="{FF2B5EF4-FFF2-40B4-BE49-F238E27FC236}">
                <a16:creationId xmlns:a16="http://schemas.microsoft.com/office/drawing/2014/main" id="{695F3CD9-EEB4-4D5F-AEFB-493260309E7D}"/>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a:t>Образец подзаголовка</a:t>
            </a:r>
          </a:p>
        </p:txBody>
      </p:sp>
      <p:sp>
        <p:nvSpPr>
          <p:cNvPr id="4" name="Дата 3">
            <a:extLst>
              <a:ext uri="{FF2B5EF4-FFF2-40B4-BE49-F238E27FC236}">
                <a16:creationId xmlns:a16="http://schemas.microsoft.com/office/drawing/2014/main" id="{CF5AEEFA-6589-4741-8A03-79964CCF3D8D}"/>
              </a:ext>
            </a:extLst>
          </p:cNvPr>
          <p:cNvSpPr>
            <a:spLocks noGrp="1"/>
          </p:cNvSpPr>
          <p:nvPr>
            <p:ph type="dt" sz="half" idx="10"/>
          </p:nvPr>
        </p:nvSpPr>
        <p:spPr/>
        <p:txBody>
          <a:bodyPr/>
          <a:lstStyle/>
          <a:p>
            <a:fld id="{075BAC0A-32E4-40D4-82C4-AB77EB0D60BF}" type="datetimeFigureOut">
              <a:rPr lang="ru-RU" smtClean="0"/>
              <a:t>14.01.2022</a:t>
            </a:fld>
            <a:endParaRPr lang="ru-RU"/>
          </a:p>
        </p:txBody>
      </p:sp>
      <p:sp>
        <p:nvSpPr>
          <p:cNvPr id="5" name="Нижний колонтитул 4">
            <a:extLst>
              <a:ext uri="{FF2B5EF4-FFF2-40B4-BE49-F238E27FC236}">
                <a16:creationId xmlns:a16="http://schemas.microsoft.com/office/drawing/2014/main" id="{3C8C770D-9B94-4D5E-A012-5FE3DBA7DE67}"/>
              </a:ext>
            </a:extLst>
          </p:cNvPr>
          <p:cNvSpPr>
            <a:spLocks noGrp="1"/>
          </p:cNvSpPr>
          <p:nvPr>
            <p:ph type="ftr" sz="quarter" idx="11"/>
          </p:nvPr>
        </p:nvSpPr>
        <p:spPr/>
        <p:txBody>
          <a:bodyPr/>
          <a:lstStyle/>
          <a:p>
            <a:endParaRPr lang="ru-RU"/>
          </a:p>
        </p:txBody>
      </p:sp>
      <p:sp>
        <p:nvSpPr>
          <p:cNvPr id="6" name="Номер слайда 5">
            <a:extLst>
              <a:ext uri="{FF2B5EF4-FFF2-40B4-BE49-F238E27FC236}">
                <a16:creationId xmlns:a16="http://schemas.microsoft.com/office/drawing/2014/main" id="{B6DB86B0-6EED-4993-8E7D-D98A0DA00FBC}"/>
              </a:ext>
            </a:extLst>
          </p:cNvPr>
          <p:cNvSpPr>
            <a:spLocks noGrp="1"/>
          </p:cNvSpPr>
          <p:nvPr>
            <p:ph type="sldNum" sz="quarter" idx="12"/>
          </p:nvPr>
        </p:nvSpPr>
        <p:spPr/>
        <p:txBody>
          <a:bodyPr/>
          <a:lstStyle/>
          <a:p>
            <a:fld id="{1CC34ADE-F019-4667-A8A2-883F6E60870A}" type="slidenum">
              <a:rPr lang="ru-RU" smtClean="0"/>
              <a:t>‹#›</a:t>
            </a:fld>
            <a:endParaRPr lang="ru-RU"/>
          </a:p>
        </p:txBody>
      </p:sp>
    </p:spTree>
    <p:extLst>
      <p:ext uri="{BB962C8B-B14F-4D97-AF65-F5344CB8AC3E}">
        <p14:creationId xmlns:p14="http://schemas.microsoft.com/office/powerpoint/2010/main" val="173083387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CC96A254-8D4F-4F7C-BE69-EA9B5303495F}"/>
              </a:ext>
            </a:extLst>
          </p:cNvPr>
          <p:cNvSpPr>
            <a:spLocks noGrp="1"/>
          </p:cNvSpPr>
          <p:nvPr>
            <p:ph type="title"/>
          </p:nvPr>
        </p:nvSpPr>
        <p:spPr/>
        <p:txBody>
          <a:bodyPr/>
          <a:lstStyle/>
          <a:p>
            <a:r>
              <a:rPr lang="ru-RU"/>
              <a:t>Образец заголовка</a:t>
            </a:r>
          </a:p>
        </p:txBody>
      </p:sp>
      <p:sp>
        <p:nvSpPr>
          <p:cNvPr id="3" name="Вертикальный текст 2">
            <a:extLst>
              <a:ext uri="{FF2B5EF4-FFF2-40B4-BE49-F238E27FC236}">
                <a16:creationId xmlns:a16="http://schemas.microsoft.com/office/drawing/2014/main" id="{A8A9786E-30FD-4C2F-B82E-1D5312EA3065}"/>
              </a:ext>
            </a:extLst>
          </p:cNvPr>
          <p:cNvSpPr>
            <a:spLocks noGrp="1"/>
          </p:cNvSpPr>
          <p:nvPr>
            <p:ph type="body" orient="vert" idx="1"/>
          </p:nvPr>
        </p:nvSpPr>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a:extLst>
              <a:ext uri="{FF2B5EF4-FFF2-40B4-BE49-F238E27FC236}">
                <a16:creationId xmlns:a16="http://schemas.microsoft.com/office/drawing/2014/main" id="{2961DF01-28CC-4A35-B599-5FE8BAACBD50}"/>
              </a:ext>
            </a:extLst>
          </p:cNvPr>
          <p:cNvSpPr>
            <a:spLocks noGrp="1"/>
          </p:cNvSpPr>
          <p:nvPr>
            <p:ph type="dt" sz="half" idx="10"/>
          </p:nvPr>
        </p:nvSpPr>
        <p:spPr/>
        <p:txBody>
          <a:bodyPr/>
          <a:lstStyle/>
          <a:p>
            <a:fld id="{075BAC0A-32E4-40D4-82C4-AB77EB0D60BF}" type="datetimeFigureOut">
              <a:rPr lang="ru-RU" smtClean="0"/>
              <a:t>14.01.2022</a:t>
            </a:fld>
            <a:endParaRPr lang="ru-RU"/>
          </a:p>
        </p:txBody>
      </p:sp>
      <p:sp>
        <p:nvSpPr>
          <p:cNvPr id="5" name="Нижний колонтитул 4">
            <a:extLst>
              <a:ext uri="{FF2B5EF4-FFF2-40B4-BE49-F238E27FC236}">
                <a16:creationId xmlns:a16="http://schemas.microsoft.com/office/drawing/2014/main" id="{AF131E6C-BDA4-4171-904D-2BCA9B053293}"/>
              </a:ext>
            </a:extLst>
          </p:cNvPr>
          <p:cNvSpPr>
            <a:spLocks noGrp="1"/>
          </p:cNvSpPr>
          <p:nvPr>
            <p:ph type="ftr" sz="quarter" idx="11"/>
          </p:nvPr>
        </p:nvSpPr>
        <p:spPr/>
        <p:txBody>
          <a:bodyPr/>
          <a:lstStyle/>
          <a:p>
            <a:endParaRPr lang="ru-RU"/>
          </a:p>
        </p:txBody>
      </p:sp>
      <p:sp>
        <p:nvSpPr>
          <p:cNvPr id="6" name="Номер слайда 5">
            <a:extLst>
              <a:ext uri="{FF2B5EF4-FFF2-40B4-BE49-F238E27FC236}">
                <a16:creationId xmlns:a16="http://schemas.microsoft.com/office/drawing/2014/main" id="{7C05F2AC-ABAE-4FDC-83DE-A47B75F27B19}"/>
              </a:ext>
            </a:extLst>
          </p:cNvPr>
          <p:cNvSpPr>
            <a:spLocks noGrp="1"/>
          </p:cNvSpPr>
          <p:nvPr>
            <p:ph type="sldNum" sz="quarter" idx="12"/>
          </p:nvPr>
        </p:nvSpPr>
        <p:spPr/>
        <p:txBody>
          <a:bodyPr/>
          <a:lstStyle/>
          <a:p>
            <a:fld id="{1CC34ADE-F019-4667-A8A2-883F6E60870A}" type="slidenum">
              <a:rPr lang="ru-RU" smtClean="0"/>
              <a:t>‹#›</a:t>
            </a:fld>
            <a:endParaRPr lang="ru-RU"/>
          </a:p>
        </p:txBody>
      </p:sp>
    </p:spTree>
    <p:extLst>
      <p:ext uri="{BB962C8B-B14F-4D97-AF65-F5344CB8AC3E}">
        <p14:creationId xmlns:p14="http://schemas.microsoft.com/office/powerpoint/2010/main" val="340751636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a:extLst>
              <a:ext uri="{FF2B5EF4-FFF2-40B4-BE49-F238E27FC236}">
                <a16:creationId xmlns:a16="http://schemas.microsoft.com/office/drawing/2014/main" id="{EF4EF870-D33A-48C7-AE05-E2B5AE64FCE9}"/>
              </a:ext>
            </a:extLst>
          </p:cNvPr>
          <p:cNvSpPr>
            <a:spLocks noGrp="1"/>
          </p:cNvSpPr>
          <p:nvPr>
            <p:ph type="title" orient="vert"/>
          </p:nvPr>
        </p:nvSpPr>
        <p:spPr>
          <a:xfrm>
            <a:off x="8724900" y="365125"/>
            <a:ext cx="2628900" cy="5811838"/>
          </a:xfrm>
        </p:spPr>
        <p:txBody>
          <a:bodyPr vert="eaVert"/>
          <a:lstStyle/>
          <a:p>
            <a:r>
              <a:rPr lang="ru-RU"/>
              <a:t>Образец заголовка</a:t>
            </a:r>
          </a:p>
        </p:txBody>
      </p:sp>
      <p:sp>
        <p:nvSpPr>
          <p:cNvPr id="3" name="Вертикальный текст 2">
            <a:extLst>
              <a:ext uri="{FF2B5EF4-FFF2-40B4-BE49-F238E27FC236}">
                <a16:creationId xmlns:a16="http://schemas.microsoft.com/office/drawing/2014/main" id="{D2016DCF-5ED3-4DAE-9FEE-5C43223E8B21}"/>
              </a:ext>
            </a:extLst>
          </p:cNvPr>
          <p:cNvSpPr>
            <a:spLocks noGrp="1"/>
          </p:cNvSpPr>
          <p:nvPr>
            <p:ph type="body" orient="vert" idx="1"/>
          </p:nvPr>
        </p:nvSpPr>
        <p:spPr>
          <a:xfrm>
            <a:off x="838200" y="365125"/>
            <a:ext cx="7734300" cy="5811838"/>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a:extLst>
              <a:ext uri="{FF2B5EF4-FFF2-40B4-BE49-F238E27FC236}">
                <a16:creationId xmlns:a16="http://schemas.microsoft.com/office/drawing/2014/main" id="{AB2F0734-52BF-427D-8BFF-402C584166C9}"/>
              </a:ext>
            </a:extLst>
          </p:cNvPr>
          <p:cNvSpPr>
            <a:spLocks noGrp="1"/>
          </p:cNvSpPr>
          <p:nvPr>
            <p:ph type="dt" sz="half" idx="10"/>
          </p:nvPr>
        </p:nvSpPr>
        <p:spPr/>
        <p:txBody>
          <a:bodyPr/>
          <a:lstStyle/>
          <a:p>
            <a:fld id="{075BAC0A-32E4-40D4-82C4-AB77EB0D60BF}" type="datetimeFigureOut">
              <a:rPr lang="ru-RU" smtClean="0"/>
              <a:t>14.01.2022</a:t>
            </a:fld>
            <a:endParaRPr lang="ru-RU"/>
          </a:p>
        </p:txBody>
      </p:sp>
      <p:sp>
        <p:nvSpPr>
          <p:cNvPr id="5" name="Нижний колонтитул 4">
            <a:extLst>
              <a:ext uri="{FF2B5EF4-FFF2-40B4-BE49-F238E27FC236}">
                <a16:creationId xmlns:a16="http://schemas.microsoft.com/office/drawing/2014/main" id="{05B9C2CA-4F46-43A1-B595-F451A6DC433E}"/>
              </a:ext>
            </a:extLst>
          </p:cNvPr>
          <p:cNvSpPr>
            <a:spLocks noGrp="1"/>
          </p:cNvSpPr>
          <p:nvPr>
            <p:ph type="ftr" sz="quarter" idx="11"/>
          </p:nvPr>
        </p:nvSpPr>
        <p:spPr/>
        <p:txBody>
          <a:bodyPr/>
          <a:lstStyle/>
          <a:p>
            <a:endParaRPr lang="ru-RU"/>
          </a:p>
        </p:txBody>
      </p:sp>
      <p:sp>
        <p:nvSpPr>
          <p:cNvPr id="6" name="Номер слайда 5">
            <a:extLst>
              <a:ext uri="{FF2B5EF4-FFF2-40B4-BE49-F238E27FC236}">
                <a16:creationId xmlns:a16="http://schemas.microsoft.com/office/drawing/2014/main" id="{AF468020-D872-485B-A62F-F8E3677576DE}"/>
              </a:ext>
            </a:extLst>
          </p:cNvPr>
          <p:cNvSpPr>
            <a:spLocks noGrp="1"/>
          </p:cNvSpPr>
          <p:nvPr>
            <p:ph type="sldNum" sz="quarter" idx="12"/>
          </p:nvPr>
        </p:nvSpPr>
        <p:spPr/>
        <p:txBody>
          <a:bodyPr/>
          <a:lstStyle/>
          <a:p>
            <a:fld id="{1CC34ADE-F019-4667-A8A2-883F6E60870A}" type="slidenum">
              <a:rPr lang="ru-RU" smtClean="0"/>
              <a:t>‹#›</a:t>
            </a:fld>
            <a:endParaRPr lang="ru-RU"/>
          </a:p>
        </p:txBody>
      </p:sp>
    </p:spTree>
    <p:extLst>
      <p:ext uri="{BB962C8B-B14F-4D97-AF65-F5344CB8AC3E}">
        <p14:creationId xmlns:p14="http://schemas.microsoft.com/office/powerpoint/2010/main" val="250407343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524000" y="1122363"/>
            <a:ext cx="9144000" cy="2387600"/>
          </a:xfrm>
        </p:spPr>
        <p:txBody>
          <a:bodyPr anchor="b"/>
          <a:lstStyle>
            <a:lvl1pPr algn="ctr">
              <a:defRPr sz="6000"/>
            </a:lvl1pPr>
          </a:lstStyle>
          <a:p>
            <a:r>
              <a:rPr lang="ru-RU"/>
              <a:t>Образец заголовка</a:t>
            </a:r>
          </a:p>
        </p:txBody>
      </p:sp>
      <p:sp>
        <p:nvSpPr>
          <p:cNvPr id="3" name="Подзаголовок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a:t>Образец подзаголовка</a:t>
            </a:r>
          </a:p>
        </p:txBody>
      </p:sp>
      <p:sp>
        <p:nvSpPr>
          <p:cNvPr id="4" name="Дата 3"/>
          <p:cNvSpPr>
            <a:spLocks noGrp="1"/>
          </p:cNvSpPr>
          <p:nvPr>
            <p:ph type="dt" sz="half" idx="10"/>
          </p:nvPr>
        </p:nvSpPr>
        <p:spPr/>
        <p:txBody>
          <a:bodyPr/>
          <a:lstStyle/>
          <a:p>
            <a:fld id="{A313942A-1854-41AC-872A-D9BF4146B0FE}" type="datetimeFigureOut">
              <a:rPr lang="ru-RU" smtClean="0"/>
              <a:t>14.01.2022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C878A2D0-FC93-40D6-BB24-A74CD572A4AC}" type="slidenum">
              <a:rPr lang="ru-RU" smtClean="0"/>
              <a:t>‹#›</a:t>
            </a:fld>
            <a:endParaRPr lang="ru-RU"/>
          </a:p>
        </p:txBody>
      </p:sp>
    </p:spTree>
    <p:extLst>
      <p:ext uri="{BB962C8B-B14F-4D97-AF65-F5344CB8AC3E}">
        <p14:creationId xmlns:p14="http://schemas.microsoft.com/office/powerpoint/2010/main" val="81236119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Объект 2"/>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10"/>
          </p:nvPr>
        </p:nvSpPr>
        <p:spPr/>
        <p:txBody>
          <a:bodyPr/>
          <a:lstStyle/>
          <a:p>
            <a:fld id="{A313942A-1854-41AC-872A-D9BF4146B0FE}" type="datetimeFigureOut">
              <a:rPr lang="ru-RU" smtClean="0"/>
              <a:t>14.01.2022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C878A2D0-FC93-40D6-BB24-A74CD572A4AC}" type="slidenum">
              <a:rPr lang="ru-RU" smtClean="0"/>
              <a:t>‹#›</a:t>
            </a:fld>
            <a:endParaRPr lang="ru-RU"/>
          </a:p>
        </p:txBody>
      </p:sp>
    </p:spTree>
    <p:extLst>
      <p:ext uri="{BB962C8B-B14F-4D97-AF65-F5344CB8AC3E}">
        <p14:creationId xmlns:p14="http://schemas.microsoft.com/office/powerpoint/2010/main" val="177568295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1850" y="1709738"/>
            <a:ext cx="10515600" cy="2852737"/>
          </a:xfrm>
        </p:spPr>
        <p:txBody>
          <a:bodyPr anchor="b"/>
          <a:lstStyle>
            <a:lvl1pPr>
              <a:defRPr sz="6000"/>
            </a:lvl1pPr>
          </a:lstStyle>
          <a:p>
            <a:r>
              <a:rPr lang="ru-RU"/>
              <a:t>Образец заголовка</a:t>
            </a:r>
          </a:p>
        </p:txBody>
      </p:sp>
      <p:sp>
        <p:nvSpPr>
          <p:cNvPr id="3" name="Текст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a:t>Образец текста</a:t>
            </a:r>
          </a:p>
        </p:txBody>
      </p:sp>
      <p:sp>
        <p:nvSpPr>
          <p:cNvPr id="4" name="Дата 3"/>
          <p:cNvSpPr>
            <a:spLocks noGrp="1"/>
          </p:cNvSpPr>
          <p:nvPr>
            <p:ph type="dt" sz="half" idx="10"/>
          </p:nvPr>
        </p:nvSpPr>
        <p:spPr/>
        <p:txBody>
          <a:bodyPr/>
          <a:lstStyle/>
          <a:p>
            <a:fld id="{A313942A-1854-41AC-872A-D9BF4146B0FE}" type="datetimeFigureOut">
              <a:rPr lang="ru-RU" smtClean="0"/>
              <a:t>14.01.2022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C878A2D0-FC93-40D6-BB24-A74CD572A4AC}" type="slidenum">
              <a:rPr lang="ru-RU" smtClean="0"/>
              <a:t>‹#›</a:t>
            </a:fld>
            <a:endParaRPr lang="ru-RU"/>
          </a:p>
        </p:txBody>
      </p:sp>
    </p:spTree>
    <p:extLst>
      <p:ext uri="{BB962C8B-B14F-4D97-AF65-F5344CB8AC3E}">
        <p14:creationId xmlns:p14="http://schemas.microsoft.com/office/powerpoint/2010/main" val="319613230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Объект 2"/>
          <p:cNvSpPr>
            <a:spLocks noGrp="1"/>
          </p:cNvSpPr>
          <p:nvPr>
            <p:ph sz="half" idx="1"/>
          </p:nvPr>
        </p:nvSpPr>
        <p:spPr>
          <a:xfrm>
            <a:off x="838200" y="1825625"/>
            <a:ext cx="5181600" cy="435133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Объект 3"/>
          <p:cNvSpPr>
            <a:spLocks noGrp="1"/>
          </p:cNvSpPr>
          <p:nvPr>
            <p:ph sz="half" idx="2"/>
          </p:nvPr>
        </p:nvSpPr>
        <p:spPr>
          <a:xfrm>
            <a:off x="6172200" y="1825625"/>
            <a:ext cx="5181600" cy="435133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Дата 4"/>
          <p:cNvSpPr>
            <a:spLocks noGrp="1"/>
          </p:cNvSpPr>
          <p:nvPr>
            <p:ph type="dt" sz="half" idx="10"/>
          </p:nvPr>
        </p:nvSpPr>
        <p:spPr/>
        <p:txBody>
          <a:bodyPr/>
          <a:lstStyle/>
          <a:p>
            <a:fld id="{A313942A-1854-41AC-872A-D9BF4146B0FE}" type="datetimeFigureOut">
              <a:rPr lang="ru-RU" smtClean="0"/>
              <a:t>14.01.2022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C878A2D0-FC93-40D6-BB24-A74CD572A4AC}" type="slidenum">
              <a:rPr lang="ru-RU" smtClean="0"/>
              <a:t>‹#›</a:t>
            </a:fld>
            <a:endParaRPr lang="ru-RU"/>
          </a:p>
        </p:txBody>
      </p:sp>
    </p:spTree>
    <p:extLst>
      <p:ext uri="{BB962C8B-B14F-4D97-AF65-F5344CB8AC3E}">
        <p14:creationId xmlns:p14="http://schemas.microsoft.com/office/powerpoint/2010/main" val="70332447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365125"/>
            <a:ext cx="10515600" cy="1325563"/>
          </a:xfrm>
        </p:spPr>
        <p:txBody>
          <a:bodyPr/>
          <a:lstStyle/>
          <a:p>
            <a:r>
              <a:rPr lang="ru-RU"/>
              <a:t>Образец заголовка</a:t>
            </a:r>
          </a:p>
        </p:txBody>
      </p:sp>
      <p:sp>
        <p:nvSpPr>
          <p:cNvPr id="3" name="Текст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Объект 3"/>
          <p:cNvSpPr>
            <a:spLocks noGrp="1"/>
          </p:cNvSpPr>
          <p:nvPr>
            <p:ph sz="half" idx="2"/>
          </p:nvPr>
        </p:nvSpPr>
        <p:spPr>
          <a:xfrm>
            <a:off x="839788" y="2505075"/>
            <a:ext cx="5157787" cy="368458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Текст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Объект 5"/>
          <p:cNvSpPr>
            <a:spLocks noGrp="1"/>
          </p:cNvSpPr>
          <p:nvPr>
            <p:ph sz="quarter" idx="4"/>
          </p:nvPr>
        </p:nvSpPr>
        <p:spPr>
          <a:xfrm>
            <a:off x="6172200" y="2505075"/>
            <a:ext cx="5183188" cy="368458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7" name="Дата 6"/>
          <p:cNvSpPr>
            <a:spLocks noGrp="1"/>
          </p:cNvSpPr>
          <p:nvPr>
            <p:ph type="dt" sz="half" idx="10"/>
          </p:nvPr>
        </p:nvSpPr>
        <p:spPr/>
        <p:txBody>
          <a:bodyPr/>
          <a:lstStyle/>
          <a:p>
            <a:fld id="{A313942A-1854-41AC-872A-D9BF4146B0FE}" type="datetimeFigureOut">
              <a:rPr lang="ru-RU" smtClean="0"/>
              <a:t>14.01.2022</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C878A2D0-FC93-40D6-BB24-A74CD572A4AC}" type="slidenum">
              <a:rPr lang="ru-RU" smtClean="0"/>
              <a:t>‹#›</a:t>
            </a:fld>
            <a:endParaRPr lang="ru-RU"/>
          </a:p>
        </p:txBody>
      </p:sp>
    </p:spTree>
    <p:extLst>
      <p:ext uri="{BB962C8B-B14F-4D97-AF65-F5344CB8AC3E}">
        <p14:creationId xmlns:p14="http://schemas.microsoft.com/office/powerpoint/2010/main" val="314119131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Дата 2"/>
          <p:cNvSpPr>
            <a:spLocks noGrp="1"/>
          </p:cNvSpPr>
          <p:nvPr>
            <p:ph type="dt" sz="half" idx="10"/>
          </p:nvPr>
        </p:nvSpPr>
        <p:spPr/>
        <p:txBody>
          <a:bodyPr/>
          <a:lstStyle/>
          <a:p>
            <a:fld id="{A313942A-1854-41AC-872A-D9BF4146B0FE}" type="datetimeFigureOut">
              <a:rPr lang="ru-RU" smtClean="0"/>
              <a:t>14.01.2022</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C878A2D0-FC93-40D6-BB24-A74CD572A4AC}" type="slidenum">
              <a:rPr lang="ru-RU" smtClean="0"/>
              <a:t>‹#›</a:t>
            </a:fld>
            <a:endParaRPr lang="ru-RU"/>
          </a:p>
        </p:txBody>
      </p:sp>
    </p:spTree>
    <p:extLst>
      <p:ext uri="{BB962C8B-B14F-4D97-AF65-F5344CB8AC3E}">
        <p14:creationId xmlns:p14="http://schemas.microsoft.com/office/powerpoint/2010/main" val="368784680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A313942A-1854-41AC-872A-D9BF4146B0FE}" type="datetimeFigureOut">
              <a:rPr lang="ru-RU" smtClean="0"/>
              <a:t>14.01.2022</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C878A2D0-FC93-40D6-BB24-A74CD572A4AC}" type="slidenum">
              <a:rPr lang="ru-RU" smtClean="0"/>
              <a:t>‹#›</a:t>
            </a:fld>
            <a:endParaRPr lang="ru-RU"/>
          </a:p>
        </p:txBody>
      </p:sp>
    </p:spTree>
    <p:extLst>
      <p:ext uri="{BB962C8B-B14F-4D97-AF65-F5344CB8AC3E}">
        <p14:creationId xmlns:p14="http://schemas.microsoft.com/office/powerpoint/2010/main" val="212403402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a:t>Образец заголовка</a:t>
            </a:r>
          </a:p>
        </p:txBody>
      </p:sp>
      <p:sp>
        <p:nvSpPr>
          <p:cNvPr id="3" name="Объект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Дата 4"/>
          <p:cNvSpPr>
            <a:spLocks noGrp="1"/>
          </p:cNvSpPr>
          <p:nvPr>
            <p:ph type="dt" sz="half" idx="10"/>
          </p:nvPr>
        </p:nvSpPr>
        <p:spPr/>
        <p:txBody>
          <a:bodyPr/>
          <a:lstStyle/>
          <a:p>
            <a:fld id="{A313942A-1854-41AC-872A-D9BF4146B0FE}" type="datetimeFigureOut">
              <a:rPr lang="ru-RU" smtClean="0"/>
              <a:t>14.01.2022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C878A2D0-FC93-40D6-BB24-A74CD572A4AC}" type="slidenum">
              <a:rPr lang="ru-RU" smtClean="0"/>
              <a:t>‹#›</a:t>
            </a:fld>
            <a:endParaRPr lang="ru-RU"/>
          </a:p>
        </p:txBody>
      </p:sp>
    </p:spTree>
    <p:extLst>
      <p:ext uri="{BB962C8B-B14F-4D97-AF65-F5344CB8AC3E}">
        <p14:creationId xmlns:p14="http://schemas.microsoft.com/office/powerpoint/2010/main" val="204586530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7166934A-E9E6-459A-B735-ADD8550981D0}"/>
              </a:ext>
            </a:extLst>
          </p:cNvPr>
          <p:cNvSpPr>
            <a:spLocks noGrp="1"/>
          </p:cNvSpPr>
          <p:nvPr>
            <p:ph type="title"/>
          </p:nvPr>
        </p:nvSpPr>
        <p:spPr/>
        <p:txBody>
          <a:bodyPr/>
          <a:lstStyle/>
          <a:p>
            <a:r>
              <a:rPr lang="ru-RU"/>
              <a:t>Образец заголовка</a:t>
            </a:r>
          </a:p>
        </p:txBody>
      </p:sp>
      <p:sp>
        <p:nvSpPr>
          <p:cNvPr id="3" name="Объект 2">
            <a:extLst>
              <a:ext uri="{FF2B5EF4-FFF2-40B4-BE49-F238E27FC236}">
                <a16:creationId xmlns:a16="http://schemas.microsoft.com/office/drawing/2014/main" id="{678F315A-5569-4C3B-9317-1B6DAB3250E5}"/>
              </a:ext>
            </a:extLst>
          </p:cNvPr>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a:extLst>
              <a:ext uri="{FF2B5EF4-FFF2-40B4-BE49-F238E27FC236}">
                <a16:creationId xmlns:a16="http://schemas.microsoft.com/office/drawing/2014/main" id="{D4E9CEC2-F104-4741-B9FF-7AFF85B15552}"/>
              </a:ext>
            </a:extLst>
          </p:cNvPr>
          <p:cNvSpPr>
            <a:spLocks noGrp="1"/>
          </p:cNvSpPr>
          <p:nvPr>
            <p:ph type="dt" sz="half" idx="10"/>
          </p:nvPr>
        </p:nvSpPr>
        <p:spPr/>
        <p:txBody>
          <a:bodyPr/>
          <a:lstStyle/>
          <a:p>
            <a:fld id="{075BAC0A-32E4-40D4-82C4-AB77EB0D60BF}" type="datetimeFigureOut">
              <a:rPr lang="ru-RU" smtClean="0"/>
              <a:t>14.01.2022</a:t>
            </a:fld>
            <a:endParaRPr lang="ru-RU"/>
          </a:p>
        </p:txBody>
      </p:sp>
      <p:sp>
        <p:nvSpPr>
          <p:cNvPr id="5" name="Нижний колонтитул 4">
            <a:extLst>
              <a:ext uri="{FF2B5EF4-FFF2-40B4-BE49-F238E27FC236}">
                <a16:creationId xmlns:a16="http://schemas.microsoft.com/office/drawing/2014/main" id="{EFB9118E-E92F-4CA4-9F03-A6F140A4B868}"/>
              </a:ext>
            </a:extLst>
          </p:cNvPr>
          <p:cNvSpPr>
            <a:spLocks noGrp="1"/>
          </p:cNvSpPr>
          <p:nvPr>
            <p:ph type="ftr" sz="quarter" idx="11"/>
          </p:nvPr>
        </p:nvSpPr>
        <p:spPr/>
        <p:txBody>
          <a:bodyPr/>
          <a:lstStyle/>
          <a:p>
            <a:endParaRPr lang="ru-RU"/>
          </a:p>
        </p:txBody>
      </p:sp>
      <p:sp>
        <p:nvSpPr>
          <p:cNvPr id="6" name="Номер слайда 5">
            <a:extLst>
              <a:ext uri="{FF2B5EF4-FFF2-40B4-BE49-F238E27FC236}">
                <a16:creationId xmlns:a16="http://schemas.microsoft.com/office/drawing/2014/main" id="{5881EE63-12F6-477B-807D-42A8B1E901A0}"/>
              </a:ext>
            </a:extLst>
          </p:cNvPr>
          <p:cNvSpPr>
            <a:spLocks noGrp="1"/>
          </p:cNvSpPr>
          <p:nvPr>
            <p:ph type="sldNum" sz="quarter" idx="12"/>
          </p:nvPr>
        </p:nvSpPr>
        <p:spPr/>
        <p:txBody>
          <a:bodyPr/>
          <a:lstStyle/>
          <a:p>
            <a:fld id="{1CC34ADE-F019-4667-A8A2-883F6E60870A}" type="slidenum">
              <a:rPr lang="ru-RU" smtClean="0"/>
              <a:t>‹#›</a:t>
            </a:fld>
            <a:endParaRPr lang="ru-RU"/>
          </a:p>
        </p:txBody>
      </p:sp>
    </p:spTree>
    <p:extLst>
      <p:ext uri="{BB962C8B-B14F-4D97-AF65-F5344CB8AC3E}">
        <p14:creationId xmlns:p14="http://schemas.microsoft.com/office/powerpoint/2010/main" val="320662671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a:t>Образец заголовка</a:t>
            </a:r>
          </a:p>
        </p:txBody>
      </p:sp>
      <p:sp>
        <p:nvSpPr>
          <p:cNvPr id="3" name="Рисунок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Дата 4"/>
          <p:cNvSpPr>
            <a:spLocks noGrp="1"/>
          </p:cNvSpPr>
          <p:nvPr>
            <p:ph type="dt" sz="half" idx="10"/>
          </p:nvPr>
        </p:nvSpPr>
        <p:spPr/>
        <p:txBody>
          <a:bodyPr/>
          <a:lstStyle/>
          <a:p>
            <a:fld id="{A313942A-1854-41AC-872A-D9BF4146B0FE}" type="datetimeFigureOut">
              <a:rPr lang="ru-RU" smtClean="0"/>
              <a:t>14.01.2022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C878A2D0-FC93-40D6-BB24-A74CD572A4AC}" type="slidenum">
              <a:rPr lang="ru-RU" smtClean="0"/>
              <a:t>‹#›</a:t>
            </a:fld>
            <a:endParaRPr lang="ru-RU"/>
          </a:p>
        </p:txBody>
      </p:sp>
    </p:spTree>
    <p:extLst>
      <p:ext uri="{BB962C8B-B14F-4D97-AF65-F5344CB8AC3E}">
        <p14:creationId xmlns:p14="http://schemas.microsoft.com/office/powerpoint/2010/main" val="248792702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Вертикальный текст 2"/>
          <p:cNvSpPr>
            <a:spLocks noGrp="1"/>
          </p:cNvSpPr>
          <p:nvPr>
            <p:ph type="body" orient="vert" idx="1"/>
          </p:nvPr>
        </p:nvSpPr>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10"/>
          </p:nvPr>
        </p:nvSpPr>
        <p:spPr/>
        <p:txBody>
          <a:bodyPr/>
          <a:lstStyle/>
          <a:p>
            <a:fld id="{A313942A-1854-41AC-872A-D9BF4146B0FE}" type="datetimeFigureOut">
              <a:rPr lang="ru-RU" smtClean="0"/>
              <a:t>14.01.2022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C878A2D0-FC93-40D6-BB24-A74CD572A4AC}" type="slidenum">
              <a:rPr lang="ru-RU" smtClean="0"/>
              <a:t>‹#›</a:t>
            </a:fld>
            <a:endParaRPr lang="ru-RU"/>
          </a:p>
        </p:txBody>
      </p:sp>
    </p:spTree>
    <p:extLst>
      <p:ext uri="{BB962C8B-B14F-4D97-AF65-F5344CB8AC3E}">
        <p14:creationId xmlns:p14="http://schemas.microsoft.com/office/powerpoint/2010/main" val="249358174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8724900" y="365125"/>
            <a:ext cx="2628900" cy="5811838"/>
          </a:xfrm>
        </p:spPr>
        <p:txBody>
          <a:bodyPr vert="eaVert"/>
          <a:lstStyle/>
          <a:p>
            <a:r>
              <a:rPr lang="ru-RU"/>
              <a:t>Образец заголовка</a:t>
            </a:r>
          </a:p>
        </p:txBody>
      </p:sp>
      <p:sp>
        <p:nvSpPr>
          <p:cNvPr id="3" name="Вертикальный текст 2"/>
          <p:cNvSpPr>
            <a:spLocks noGrp="1"/>
          </p:cNvSpPr>
          <p:nvPr>
            <p:ph type="body" orient="vert" idx="1"/>
          </p:nvPr>
        </p:nvSpPr>
        <p:spPr>
          <a:xfrm>
            <a:off x="838200" y="365125"/>
            <a:ext cx="7734300" cy="5811838"/>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10"/>
          </p:nvPr>
        </p:nvSpPr>
        <p:spPr/>
        <p:txBody>
          <a:bodyPr/>
          <a:lstStyle/>
          <a:p>
            <a:fld id="{A313942A-1854-41AC-872A-D9BF4146B0FE}" type="datetimeFigureOut">
              <a:rPr lang="ru-RU" smtClean="0"/>
              <a:t>14.01.2022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C878A2D0-FC93-40D6-BB24-A74CD572A4AC}" type="slidenum">
              <a:rPr lang="ru-RU" smtClean="0"/>
              <a:t>‹#›</a:t>
            </a:fld>
            <a:endParaRPr lang="ru-RU"/>
          </a:p>
        </p:txBody>
      </p:sp>
    </p:spTree>
    <p:extLst>
      <p:ext uri="{BB962C8B-B14F-4D97-AF65-F5344CB8AC3E}">
        <p14:creationId xmlns:p14="http://schemas.microsoft.com/office/powerpoint/2010/main" val="9904030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E683E2A8-D1C9-46F7-BAAE-436A1D787A07}"/>
              </a:ext>
            </a:extLst>
          </p:cNvPr>
          <p:cNvSpPr>
            <a:spLocks noGrp="1"/>
          </p:cNvSpPr>
          <p:nvPr>
            <p:ph type="title"/>
          </p:nvPr>
        </p:nvSpPr>
        <p:spPr>
          <a:xfrm>
            <a:off x="831850" y="1709738"/>
            <a:ext cx="10515600" cy="2852737"/>
          </a:xfrm>
        </p:spPr>
        <p:txBody>
          <a:bodyPr anchor="b"/>
          <a:lstStyle>
            <a:lvl1pPr>
              <a:defRPr sz="6000"/>
            </a:lvl1pPr>
          </a:lstStyle>
          <a:p>
            <a:r>
              <a:rPr lang="ru-RU"/>
              <a:t>Образец заголовка</a:t>
            </a:r>
          </a:p>
        </p:txBody>
      </p:sp>
      <p:sp>
        <p:nvSpPr>
          <p:cNvPr id="3" name="Текст 2">
            <a:extLst>
              <a:ext uri="{FF2B5EF4-FFF2-40B4-BE49-F238E27FC236}">
                <a16:creationId xmlns:a16="http://schemas.microsoft.com/office/drawing/2014/main" id="{FE4B6441-0AEA-437A-9002-B7F04D7941DD}"/>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a:t>Образец текста</a:t>
            </a:r>
          </a:p>
        </p:txBody>
      </p:sp>
      <p:sp>
        <p:nvSpPr>
          <p:cNvPr id="4" name="Дата 3">
            <a:extLst>
              <a:ext uri="{FF2B5EF4-FFF2-40B4-BE49-F238E27FC236}">
                <a16:creationId xmlns:a16="http://schemas.microsoft.com/office/drawing/2014/main" id="{F7E4E981-BAF2-4B8C-8F08-3895041F2776}"/>
              </a:ext>
            </a:extLst>
          </p:cNvPr>
          <p:cNvSpPr>
            <a:spLocks noGrp="1"/>
          </p:cNvSpPr>
          <p:nvPr>
            <p:ph type="dt" sz="half" idx="10"/>
          </p:nvPr>
        </p:nvSpPr>
        <p:spPr/>
        <p:txBody>
          <a:bodyPr/>
          <a:lstStyle/>
          <a:p>
            <a:fld id="{075BAC0A-32E4-40D4-82C4-AB77EB0D60BF}" type="datetimeFigureOut">
              <a:rPr lang="ru-RU" smtClean="0"/>
              <a:t>14.01.2022</a:t>
            </a:fld>
            <a:endParaRPr lang="ru-RU"/>
          </a:p>
        </p:txBody>
      </p:sp>
      <p:sp>
        <p:nvSpPr>
          <p:cNvPr id="5" name="Нижний колонтитул 4">
            <a:extLst>
              <a:ext uri="{FF2B5EF4-FFF2-40B4-BE49-F238E27FC236}">
                <a16:creationId xmlns:a16="http://schemas.microsoft.com/office/drawing/2014/main" id="{91CB0754-A2B5-4FD3-B4B4-7FB3541621A5}"/>
              </a:ext>
            </a:extLst>
          </p:cNvPr>
          <p:cNvSpPr>
            <a:spLocks noGrp="1"/>
          </p:cNvSpPr>
          <p:nvPr>
            <p:ph type="ftr" sz="quarter" idx="11"/>
          </p:nvPr>
        </p:nvSpPr>
        <p:spPr/>
        <p:txBody>
          <a:bodyPr/>
          <a:lstStyle/>
          <a:p>
            <a:endParaRPr lang="ru-RU"/>
          </a:p>
        </p:txBody>
      </p:sp>
      <p:sp>
        <p:nvSpPr>
          <p:cNvPr id="6" name="Номер слайда 5">
            <a:extLst>
              <a:ext uri="{FF2B5EF4-FFF2-40B4-BE49-F238E27FC236}">
                <a16:creationId xmlns:a16="http://schemas.microsoft.com/office/drawing/2014/main" id="{473D76A2-E6EB-480C-94CC-7916B15B2AAE}"/>
              </a:ext>
            </a:extLst>
          </p:cNvPr>
          <p:cNvSpPr>
            <a:spLocks noGrp="1"/>
          </p:cNvSpPr>
          <p:nvPr>
            <p:ph type="sldNum" sz="quarter" idx="12"/>
          </p:nvPr>
        </p:nvSpPr>
        <p:spPr/>
        <p:txBody>
          <a:bodyPr/>
          <a:lstStyle/>
          <a:p>
            <a:fld id="{1CC34ADE-F019-4667-A8A2-883F6E60870A}" type="slidenum">
              <a:rPr lang="ru-RU" smtClean="0"/>
              <a:t>‹#›</a:t>
            </a:fld>
            <a:endParaRPr lang="ru-RU"/>
          </a:p>
        </p:txBody>
      </p:sp>
    </p:spTree>
    <p:extLst>
      <p:ext uri="{BB962C8B-B14F-4D97-AF65-F5344CB8AC3E}">
        <p14:creationId xmlns:p14="http://schemas.microsoft.com/office/powerpoint/2010/main" val="128386469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BD8A912C-6ACA-4C45-8488-EF0E59FF79FB}"/>
              </a:ext>
            </a:extLst>
          </p:cNvPr>
          <p:cNvSpPr>
            <a:spLocks noGrp="1"/>
          </p:cNvSpPr>
          <p:nvPr>
            <p:ph type="title"/>
          </p:nvPr>
        </p:nvSpPr>
        <p:spPr/>
        <p:txBody>
          <a:bodyPr/>
          <a:lstStyle/>
          <a:p>
            <a:r>
              <a:rPr lang="ru-RU"/>
              <a:t>Образец заголовка</a:t>
            </a:r>
          </a:p>
        </p:txBody>
      </p:sp>
      <p:sp>
        <p:nvSpPr>
          <p:cNvPr id="3" name="Объект 2">
            <a:extLst>
              <a:ext uri="{FF2B5EF4-FFF2-40B4-BE49-F238E27FC236}">
                <a16:creationId xmlns:a16="http://schemas.microsoft.com/office/drawing/2014/main" id="{78DE653E-4D43-4A35-ACBC-0592BC0C5A0F}"/>
              </a:ext>
            </a:extLst>
          </p:cNvPr>
          <p:cNvSpPr>
            <a:spLocks noGrp="1"/>
          </p:cNvSpPr>
          <p:nvPr>
            <p:ph sz="half" idx="1"/>
          </p:nvPr>
        </p:nvSpPr>
        <p:spPr>
          <a:xfrm>
            <a:off x="838200" y="1825625"/>
            <a:ext cx="5181600" cy="435133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Объект 3">
            <a:extLst>
              <a:ext uri="{FF2B5EF4-FFF2-40B4-BE49-F238E27FC236}">
                <a16:creationId xmlns:a16="http://schemas.microsoft.com/office/drawing/2014/main" id="{7AA89869-73D0-4203-A109-998746DE0A16}"/>
              </a:ext>
            </a:extLst>
          </p:cNvPr>
          <p:cNvSpPr>
            <a:spLocks noGrp="1"/>
          </p:cNvSpPr>
          <p:nvPr>
            <p:ph sz="half" idx="2"/>
          </p:nvPr>
        </p:nvSpPr>
        <p:spPr>
          <a:xfrm>
            <a:off x="6172200" y="1825625"/>
            <a:ext cx="5181600" cy="435133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Дата 4">
            <a:extLst>
              <a:ext uri="{FF2B5EF4-FFF2-40B4-BE49-F238E27FC236}">
                <a16:creationId xmlns:a16="http://schemas.microsoft.com/office/drawing/2014/main" id="{DD01F8AB-C8BA-4283-BB70-4016027B00F3}"/>
              </a:ext>
            </a:extLst>
          </p:cNvPr>
          <p:cNvSpPr>
            <a:spLocks noGrp="1"/>
          </p:cNvSpPr>
          <p:nvPr>
            <p:ph type="dt" sz="half" idx="10"/>
          </p:nvPr>
        </p:nvSpPr>
        <p:spPr/>
        <p:txBody>
          <a:bodyPr/>
          <a:lstStyle/>
          <a:p>
            <a:fld id="{075BAC0A-32E4-40D4-82C4-AB77EB0D60BF}" type="datetimeFigureOut">
              <a:rPr lang="ru-RU" smtClean="0"/>
              <a:t>14.01.2022</a:t>
            </a:fld>
            <a:endParaRPr lang="ru-RU"/>
          </a:p>
        </p:txBody>
      </p:sp>
      <p:sp>
        <p:nvSpPr>
          <p:cNvPr id="6" name="Нижний колонтитул 5">
            <a:extLst>
              <a:ext uri="{FF2B5EF4-FFF2-40B4-BE49-F238E27FC236}">
                <a16:creationId xmlns:a16="http://schemas.microsoft.com/office/drawing/2014/main" id="{F5F79112-B5E1-48AC-897B-BC8FD167B333}"/>
              </a:ext>
            </a:extLst>
          </p:cNvPr>
          <p:cNvSpPr>
            <a:spLocks noGrp="1"/>
          </p:cNvSpPr>
          <p:nvPr>
            <p:ph type="ftr" sz="quarter" idx="11"/>
          </p:nvPr>
        </p:nvSpPr>
        <p:spPr/>
        <p:txBody>
          <a:bodyPr/>
          <a:lstStyle/>
          <a:p>
            <a:endParaRPr lang="ru-RU"/>
          </a:p>
        </p:txBody>
      </p:sp>
      <p:sp>
        <p:nvSpPr>
          <p:cNvPr id="7" name="Номер слайда 6">
            <a:extLst>
              <a:ext uri="{FF2B5EF4-FFF2-40B4-BE49-F238E27FC236}">
                <a16:creationId xmlns:a16="http://schemas.microsoft.com/office/drawing/2014/main" id="{6D38012B-0974-497C-9CFB-1DA96094E632}"/>
              </a:ext>
            </a:extLst>
          </p:cNvPr>
          <p:cNvSpPr>
            <a:spLocks noGrp="1"/>
          </p:cNvSpPr>
          <p:nvPr>
            <p:ph type="sldNum" sz="quarter" idx="12"/>
          </p:nvPr>
        </p:nvSpPr>
        <p:spPr/>
        <p:txBody>
          <a:bodyPr/>
          <a:lstStyle/>
          <a:p>
            <a:fld id="{1CC34ADE-F019-4667-A8A2-883F6E60870A}" type="slidenum">
              <a:rPr lang="ru-RU" smtClean="0"/>
              <a:t>‹#›</a:t>
            </a:fld>
            <a:endParaRPr lang="ru-RU"/>
          </a:p>
        </p:txBody>
      </p:sp>
    </p:spTree>
    <p:extLst>
      <p:ext uri="{BB962C8B-B14F-4D97-AF65-F5344CB8AC3E}">
        <p14:creationId xmlns:p14="http://schemas.microsoft.com/office/powerpoint/2010/main" val="77924117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D3564B18-F52C-44DB-8EB3-C07BF7A6D2A5}"/>
              </a:ext>
            </a:extLst>
          </p:cNvPr>
          <p:cNvSpPr>
            <a:spLocks noGrp="1"/>
          </p:cNvSpPr>
          <p:nvPr>
            <p:ph type="title"/>
          </p:nvPr>
        </p:nvSpPr>
        <p:spPr>
          <a:xfrm>
            <a:off x="839788" y="365125"/>
            <a:ext cx="10515600" cy="1325563"/>
          </a:xfrm>
        </p:spPr>
        <p:txBody>
          <a:bodyPr/>
          <a:lstStyle/>
          <a:p>
            <a:r>
              <a:rPr lang="ru-RU"/>
              <a:t>Образец заголовка</a:t>
            </a:r>
          </a:p>
        </p:txBody>
      </p:sp>
      <p:sp>
        <p:nvSpPr>
          <p:cNvPr id="3" name="Текст 2">
            <a:extLst>
              <a:ext uri="{FF2B5EF4-FFF2-40B4-BE49-F238E27FC236}">
                <a16:creationId xmlns:a16="http://schemas.microsoft.com/office/drawing/2014/main" id="{62180D33-6A8F-478A-94FA-69D7CB4545FB}"/>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Объект 3">
            <a:extLst>
              <a:ext uri="{FF2B5EF4-FFF2-40B4-BE49-F238E27FC236}">
                <a16:creationId xmlns:a16="http://schemas.microsoft.com/office/drawing/2014/main" id="{A6BBCEA8-95E9-4AC9-9029-3D79469B74D3}"/>
              </a:ext>
            </a:extLst>
          </p:cNvPr>
          <p:cNvSpPr>
            <a:spLocks noGrp="1"/>
          </p:cNvSpPr>
          <p:nvPr>
            <p:ph sz="half" idx="2"/>
          </p:nvPr>
        </p:nvSpPr>
        <p:spPr>
          <a:xfrm>
            <a:off x="839788" y="2505075"/>
            <a:ext cx="5157787" cy="368458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Текст 4">
            <a:extLst>
              <a:ext uri="{FF2B5EF4-FFF2-40B4-BE49-F238E27FC236}">
                <a16:creationId xmlns:a16="http://schemas.microsoft.com/office/drawing/2014/main" id="{A4165E0D-C284-489E-8EE1-361AD63CD087}"/>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Объект 5">
            <a:extLst>
              <a:ext uri="{FF2B5EF4-FFF2-40B4-BE49-F238E27FC236}">
                <a16:creationId xmlns:a16="http://schemas.microsoft.com/office/drawing/2014/main" id="{6E22ECBF-DADA-4583-9B80-E41A11C2D6CD}"/>
              </a:ext>
            </a:extLst>
          </p:cNvPr>
          <p:cNvSpPr>
            <a:spLocks noGrp="1"/>
          </p:cNvSpPr>
          <p:nvPr>
            <p:ph sz="quarter" idx="4"/>
          </p:nvPr>
        </p:nvSpPr>
        <p:spPr>
          <a:xfrm>
            <a:off x="6172200" y="2505075"/>
            <a:ext cx="5183188" cy="368458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7" name="Дата 6">
            <a:extLst>
              <a:ext uri="{FF2B5EF4-FFF2-40B4-BE49-F238E27FC236}">
                <a16:creationId xmlns:a16="http://schemas.microsoft.com/office/drawing/2014/main" id="{893F13D8-051E-44DD-9B39-99F5930690D4}"/>
              </a:ext>
            </a:extLst>
          </p:cNvPr>
          <p:cNvSpPr>
            <a:spLocks noGrp="1"/>
          </p:cNvSpPr>
          <p:nvPr>
            <p:ph type="dt" sz="half" idx="10"/>
          </p:nvPr>
        </p:nvSpPr>
        <p:spPr/>
        <p:txBody>
          <a:bodyPr/>
          <a:lstStyle/>
          <a:p>
            <a:fld id="{075BAC0A-32E4-40D4-82C4-AB77EB0D60BF}" type="datetimeFigureOut">
              <a:rPr lang="ru-RU" smtClean="0"/>
              <a:t>14.01.2022</a:t>
            </a:fld>
            <a:endParaRPr lang="ru-RU"/>
          </a:p>
        </p:txBody>
      </p:sp>
      <p:sp>
        <p:nvSpPr>
          <p:cNvPr id="8" name="Нижний колонтитул 7">
            <a:extLst>
              <a:ext uri="{FF2B5EF4-FFF2-40B4-BE49-F238E27FC236}">
                <a16:creationId xmlns:a16="http://schemas.microsoft.com/office/drawing/2014/main" id="{9D5FE151-C1E3-4099-B3DE-D0B9402A0AED}"/>
              </a:ext>
            </a:extLst>
          </p:cNvPr>
          <p:cNvSpPr>
            <a:spLocks noGrp="1"/>
          </p:cNvSpPr>
          <p:nvPr>
            <p:ph type="ftr" sz="quarter" idx="11"/>
          </p:nvPr>
        </p:nvSpPr>
        <p:spPr/>
        <p:txBody>
          <a:bodyPr/>
          <a:lstStyle/>
          <a:p>
            <a:endParaRPr lang="ru-RU"/>
          </a:p>
        </p:txBody>
      </p:sp>
      <p:sp>
        <p:nvSpPr>
          <p:cNvPr id="9" name="Номер слайда 8">
            <a:extLst>
              <a:ext uri="{FF2B5EF4-FFF2-40B4-BE49-F238E27FC236}">
                <a16:creationId xmlns:a16="http://schemas.microsoft.com/office/drawing/2014/main" id="{65D358BC-B0CE-4A5A-BDF5-6CD2065CB17D}"/>
              </a:ext>
            </a:extLst>
          </p:cNvPr>
          <p:cNvSpPr>
            <a:spLocks noGrp="1"/>
          </p:cNvSpPr>
          <p:nvPr>
            <p:ph type="sldNum" sz="quarter" idx="12"/>
          </p:nvPr>
        </p:nvSpPr>
        <p:spPr/>
        <p:txBody>
          <a:bodyPr/>
          <a:lstStyle/>
          <a:p>
            <a:fld id="{1CC34ADE-F019-4667-A8A2-883F6E60870A}" type="slidenum">
              <a:rPr lang="ru-RU" smtClean="0"/>
              <a:t>‹#›</a:t>
            </a:fld>
            <a:endParaRPr lang="ru-RU"/>
          </a:p>
        </p:txBody>
      </p:sp>
    </p:spTree>
    <p:extLst>
      <p:ext uri="{BB962C8B-B14F-4D97-AF65-F5344CB8AC3E}">
        <p14:creationId xmlns:p14="http://schemas.microsoft.com/office/powerpoint/2010/main" val="74173755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556E67E6-4144-4155-8CCE-613185800E4A}"/>
              </a:ext>
            </a:extLst>
          </p:cNvPr>
          <p:cNvSpPr>
            <a:spLocks noGrp="1"/>
          </p:cNvSpPr>
          <p:nvPr>
            <p:ph type="title"/>
          </p:nvPr>
        </p:nvSpPr>
        <p:spPr/>
        <p:txBody>
          <a:bodyPr/>
          <a:lstStyle/>
          <a:p>
            <a:r>
              <a:rPr lang="ru-RU"/>
              <a:t>Образец заголовка</a:t>
            </a:r>
          </a:p>
        </p:txBody>
      </p:sp>
      <p:sp>
        <p:nvSpPr>
          <p:cNvPr id="3" name="Дата 2">
            <a:extLst>
              <a:ext uri="{FF2B5EF4-FFF2-40B4-BE49-F238E27FC236}">
                <a16:creationId xmlns:a16="http://schemas.microsoft.com/office/drawing/2014/main" id="{D61822C9-56E4-4E07-AE70-DD0FF1957ADD}"/>
              </a:ext>
            </a:extLst>
          </p:cNvPr>
          <p:cNvSpPr>
            <a:spLocks noGrp="1"/>
          </p:cNvSpPr>
          <p:nvPr>
            <p:ph type="dt" sz="half" idx="10"/>
          </p:nvPr>
        </p:nvSpPr>
        <p:spPr/>
        <p:txBody>
          <a:bodyPr/>
          <a:lstStyle/>
          <a:p>
            <a:fld id="{075BAC0A-32E4-40D4-82C4-AB77EB0D60BF}" type="datetimeFigureOut">
              <a:rPr lang="ru-RU" smtClean="0"/>
              <a:t>14.01.2022</a:t>
            </a:fld>
            <a:endParaRPr lang="ru-RU"/>
          </a:p>
        </p:txBody>
      </p:sp>
      <p:sp>
        <p:nvSpPr>
          <p:cNvPr id="4" name="Нижний колонтитул 3">
            <a:extLst>
              <a:ext uri="{FF2B5EF4-FFF2-40B4-BE49-F238E27FC236}">
                <a16:creationId xmlns:a16="http://schemas.microsoft.com/office/drawing/2014/main" id="{615D6285-F361-487C-860F-AAF728E15F27}"/>
              </a:ext>
            </a:extLst>
          </p:cNvPr>
          <p:cNvSpPr>
            <a:spLocks noGrp="1"/>
          </p:cNvSpPr>
          <p:nvPr>
            <p:ph type="ftr" sz="quarter" idx="11"/>
          </p:nvPr>
        </p:nvSpPr>
        <p:spPr/>
        <p:txBody>
          <a:bodyPr/>
          <a:lstStyle/>
          <a:p>
            <a:endParaRPr lang="ru-RU"/>
          </a:p>
        </p:txBody>
      </p:sp>
      <p:sp>
        <p:nvSpPr>
          <p:cNvPr id="5" name="Номер слайда 4">
            <a:extLst>
              <a:ext uri="{FF2B5EF4-FFF2-40B4-BE49-F238E27FC236}">
                <a16:creationId xmlns:a16="http://schemas.microsoft.com/office/drawing/2014/main" id="{85D5CF6C-2875-4ACF-A2DF-CD62AB2962F8}"/>
              </a:ext>
            </a:extLst>
          </p:cNvPr>
          <p:cNvSpPr>
            <a:spLocks noGrp="1"/>
          </p:cNvSpPr>
          <p:nvPr>
            <p:ph type="sldNum" sz="quarter" idx="12"/>
          </p:nvPr>
        </p:nvSpPr>
        <p:spPr/>
        <p:txBody>
          <a:bodyPr/>
          <a:lstStyle/>
          <a:p>
            <a:fld id="{1CC34ADE-F019-4667-A8A2-883F6E60870A}" type="slidenum">
              <a:rPr lang="ru-RU" smtClean="0"/>
              <a:t>‹#›</a:t>
            </a:fld>
            <a:endParaRPr lang="ru-RU"/>
          </a:p>
        </p:txBody>
      </p:sp>
    </p:spTree>
    <p:extLst>
      <p:ext uri="{BB962C8B-B14F-4D97-AF65-F5344CB8AC3E}">
        <p14:creationId xmlns:p14="http://schemas.microsoft.com/office/powerpoint/2010/main" val="151716801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a:extLst>
              <a:ext uri="{FF2B5EF4-FFF2-40B4-BE49-F238E27FC236}">
                <a16:creationId xmlns:a16="http://schemas.microsoft.com/office/drawing/2014/main" id="{7DC6BF99-F806-4AF5-9D49-12486C4037A8}"/>
              </a:ext>
            </a:extLst>
          </p:cNvPr>
          <p:cNvSpPr>
            <a:spLocks noGrp="1"/>
          </p:cNvSpPr>
          <p:nvPr>
            <p:ph type="dt" sz="half" idx="10"/>
          </p:nvPr>
        </p:nvSpPr>
        <p:spPr/>
        <p:txBody>
          <a:bodyPr/>
          <a:lstStyle/>
          <a:p>
            <a:fld id="{075BAC0A-32E4-40D4-82C4-AB77EB0D60BF}" type="datetimeFigureOut">
              <a:rPr lang="ru-RU" smtClean="0"/>
              <a:t>14.01.2022</a:t>
            </a:fld>
            <a:endParaRPr lang="ru-RU"/>
          </a:p>
        </p:txBody>
      </p:sp>
      <p:sp>
        <p:nvSpPr>
          <p:cNvPr id="3" name="Нижний колонтитул 2">
            <a:extLst>
              <a:ext uri="{FF2B5EF4-FFF2-40B4-BE49-F238E27FC236}">
                <a16:creationId xmlns:a16="http://schemas.microsoft.com/office/drawing/2014/main" id="{99CEAAFF-1013-4E04-9766-7ABD9A6C3A80}"/>
              </a:ext>
            </a:extLst>
          </p:cNvPr>
          <p:cNvSpPr>
            <a:spLocks noGrp="1"/>
          </p:cNvSpPr>
          <p:nvPr>
            <p:ph type="ftr" sz="quarter" idx="11"/>
          </p:nvPr>
        </p:nvSpPr>
        <p:spPr/>
        <p:txBody>
          <a:bodyPr/>
          <a:lstStyle/>
          <a:p>
            <a:endParaRPr lang="ru-RU"/>
          </a:p>
        </p:txBody>
      </p:sp>
      <p:sp>
        <p:nvSpPr>
          <p:cNvPr id="4" name="Номер слайда 3">
            <a:extLst>
              <a:ext uri="{FF2B5EF4-FFF2-40B4-BE49-F238E27FC236}">
                <a16:creationId xmlns:a16="http://schemas.microsoft.com/office/drawing/2014/main" id="{9066C488-0CE6-46FE-AAAF-71ACAD991599}"/>
              </a:ext>
            </a:extLst>
          </p:cNvPr>
          <p:cNvSpPr>
            <a:spLocks noGrp="1"/>
          </p:cNvSpPr>
          <p:nvPr>
            <p:ph type="sldNum" sz="quarter" idx="12"/>
          </p:nvPr>
        </p:nvSpPr>
        <p:spPr/>
        <p:txBody>
          <a:bodyPr/>
          <a:lstStyle/>
          <a:p>
            <a:fld id="{1CC34ADE-F019-4667-A8A2-883F6E60870A}" type="slidenum">
              <a:rPr lang="ru-RU" smtClean="0"/>
              <a:t>‹#›</a:t>
            </a:fld>
            <a:endParaRPr lang="ru-RU"/>
          </a:p>
        </p:txBody>
      </p:sp>
    </p:spTree>
    <p:extLst>
      <p:ext uri="{BB962C8B-B14F-4D97-AF65-F5344CB8AC3E}">
        <p14:creationId xmlns:p14="http://schemas.microsoft.com/office/powerpoint/2010/main" val="254230726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B89349E1-8ED6-455E-8CA6-F2CD62D81361}"/>
              </a:ext>
            </a:extLst>
          </p:cNvPr>
          <p:cNvSpPr>
            <a:spLocks noGrp="1"/>
          </p:cNvSpPr>
          <p:nvPr>
            <p:ph type="title"/>
          </p:nvPr>
        </p:nvSpPr>
        <p:spPr>
          <a:xfrm>
            <a:off x="839788" y="457200"/>
            <a:ext cx="3932237" cy="1600200"/>
          </a:xfrm>
        </p:spPr>
        <p:txBody>
          <a:bodyPr anchor="b"/>
          <a:lstStyle>
            <a:lvl1pPr>
              <a:defRPr sz="3200"/>
            </a:lvl1pPr>
          </a:lstStyle>
          <a:p>
            <a:r>
              <a:rPr lang="ru-RU"/>
              <a:t>Образец заголовка</a:t>
            </a:r>
          </a:p>
        </p:txBody>
      </p:sp>
      <p:sp>
        <p:nvSpPr>
          <p:cNvPr id="3" name="Объект 2">
            <a:extLst>
              <a:ext uri="{FF2B5EF4-FFF2-40B4-BE49-F238E27FC236}">
                <a16:creationId xmlns:a16="http://schemas.microsoft.com/office/drawing/2014/main" id="{432CC20D-6DDB-4684-8F1B-34E16D742570}"/>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Текст 3">
            <a:extLst>
              <a:ext uri="{FF2B5EF4-FFF2-40B4-BE49-F238E27FC236}">
                <a16:creationId xmlns:a16="http://schemas.microsoft.com/office/drawing/2014/main" id="{66E9018F-BC9A-4BB8-998D-AAFECE1F70A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Дата 4">
            <a:extLst>
              <a:ext uri="{FF2B5EF4-FFF2-40B4-BE49-F238E27FC236}">
                <a16:creationId xmlns:a16="http://schemas.microsoft.com/office/drawing/2014/main" id="{A8352E21-8069-4DE8-9EA6-ACD6DC2C1D04}"/>
              </a:ext>
            </a:extLst>
          </p:cNvPr>
          <p:cNvSpPr>
            <a:spLocks noGrp="1"/>
          </p:cNvSpPr>
          <p:nvPr>
            <p:ph type="dt" sz="half" idx="10"/>
          </p:nvPr>
        </p:nvSpPr>
        <p:spPr/>
        <p:txBody>
          <a:bodyPr/>
          <a:lstStyle/>
          <a:p>
            <a:fld id="{075BAC0A-32E4-40D4-82C4-AB77EB0D60BF}" type="datetimeFigureOut">
              <a:rPr lang="ru-RU" smtClean="0"/>
              <a:t>14.01.2022</a:t>
            </a:fld>
            <a:endParaRPr lang="ru-RU"/>
          </a:p>
        </p:txBody>
      </p:sp>
      <p:sp>
        <p:nvSpPr>
          <p:cNvPr id="6" name="Нижний колонтитул 5">
            <a:extLst>
              <a:ext uri="{FF2B5EF4-FFF2-40B4-BE49-F238E27FC236}">
                <a16:creationId xmlns:a16="http://schemas.microsoft.com/office/drawing/2014/main" id="{14A58B00-2173-4E91-9E46-2EFED7A6A3F5}"/>
              </a:ext>
            </a:extLst>
          </p:cNvPr>
          <p:cNvSpPr>
            <a:spLocks noGrp="1"/>
          </p:cNvSpPr>
          <p:nvPr>
            <p:ph type="ftr" sz="quarter" idx="11"/>
          </p:nvPr>
        </p:nvSpPr>
        <p:spPr/>
        <p:txBody>
          <a:bodyPr/>
          <a:lstStyle/>
          <a:p>
            <a:endParaRPr lang="ru-RU"/>
          </a:p>
        </p:txBody>
      </p:sp>
      <p:sp>
        <p:nvSpPr>
          <p:cNvPr id="7" name="Номер слайда 6">
            <a:extLst>
              <a:ext uri="{FF2B5EF4-FFF2-40B4-BE49-F238E27FC236}">
                <a16:creationId xmlns:a16="http://schemas.microsoft.com/office/drawing/2014/main" id="{18D5C3E8-9B29-4F79-A858-100812A238D9}"/>
              </a:ext>
            </a:extLst>
          </p:cNvPr>
          <p:cNvSpPr>
            <a:spLocks noGrp="1"/>
          </p:cNvSpPr>
          <p:nvPr>
            <p:ph type="sldNum" sz="quarter" idx="12"/>
          </p:nvPr>
        </p:nvSpPr>
        <p:spPr/>
        <p:txBody>
          <a:bodyPr/>
          <a:lstStyle/>
          <a:p>
            <a:fld id="{1CC34ADE-F019-4667-A8A2-883F6E60870A}" type="slidenum">
              <a:rPr lang="ru-RU" smtClean="0"/>
              <a:t>‹#›</a:t>
            </a:fld>
            <a:endParaRPr lang="ru-RU"/>
          </a:p>
        </p:txBody>
      </p:sp>
    </p:spTree>
    <p:extLst>
      <p:ext uri="{BB962C8B-B14F-4D97-AF65-F5344CB8AC3E}">
        <p14:creationId xmlns:p14="http://schemas.microsoft.com/office/powerpoint/2010/main" val="366698487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99E39494-77F9-410C-8DCF-98D79877E38A}"/>
              </a:ext>
            </a:extLst>
          </p:cNvPr>
          <p:cNvSpPr>
            <a:spLocks noGrp="1"/>
          </p:cNvSpPr>
          <p:nvPr>
            <p:ph type="title"/>
          </p:nvPr>
        </p:nvSpPr>
        <p:spPr>
          <a:xfrm>
            <a:off x="839788" y="457200"/>
            <a:ext cx="3932237" cy="1600200"/>
          </a:xfrm>
        </p:spPr>
        <p:txBody>
          <a:bodyPr anchor="b"/>
          <a:lstStyle>
            <a:lvl1pPr>
              <a:defRPr sz="3200"/>
            </a:lvl1pPr>
          </a:lstStyle>
          <a:p>
            <a:r>
              <a:rPr lang="ru-RU"/>
              <a:t>Образец заголовка</a:t>
            </a:r>
          </a:p>
        </p:txBody>
      </p:sp>
      <p:sp>
        <p:nvSpPr>
          <p:cNvPr id="3" name="Рисунок 2">
            <a:extLst>
              <a:ext uri="{FF2B5EF4-FFF2-40B4-BE49-F238E27FC236}">
                <a16:creationId xmlns:a16="http://schemas.microsoft.com/office/drawing/2014/main" id="{AE41D39C-E493-4F90-9B4A-CE9AA55160BA}"/>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a:extLst>
              <a:ext uri="{FF2B5EF4-FFF2-40B4-BE49-F238E27FC236}">
                <a16:creationId xmlns:a16="http://schemas.microsoft.com/office/drawing/2014/main" id="{30203FBE-6741-495A-AE27-29FF9352052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Дата 4">
            <a:extLst>
              <a:ext uri="{FF2B5EF4-FFF2-40B4-BE49-F238E27FC236}">
                <a16:creationId xmlns:a16="http://schemas.microsoft.com/office/drawing/2014/main" id="{47F4FC4A-209A-4689-9B2D-8A14FB38C2E4}"/>
              </a:ext>
            </a:extLst>
          </p:cNvPr>
          <p:cNvSpPr>
            <a:spLocks noGrp="1"/>
          </p:cNvSpPr>
          <p:nvPr>
            <p:ph type="dt" sz="half" idx="10"/>
          </p:nvPr>
        </p:nvSpPr>
        <p:spPr/>
        <p:txBody>
          <a:bodyPr/>
          <a:lstStyle/>
          <a:p>
            <a:fld id="{075BAC0A-32E4-40D4-82C4-AB77EB0D60BF}" type="datetimeFigureOut">
              <a:rPr lang="ru-RU" smtClean="0"/>
              <a:t>14.01.2022</a:t>
            </a:fld>
            <a:endParaRPr lang="ru-RU"/>
          </a:p>
        </p:txBody>
      </p:sp>
      <p:sp>
        <p:nvSpPr>
          <p:cNvPr id="6" name="Нижний колонтитул 5">
            <a:extLst>
              <a:ext uri="{FF2B5EF4-FFF2-40B4-BE49-F238E27FC236}">
                <a16:creationId xmlns:a16="http://schemas.microsoft.com/office/drawing/2014/main" id="{C30D597A-4BA9-48D6-8F88-36C7C4EA495C}"/>
              </a:ext>
            </a:extLst>
          </p:cNvPr>
          <p:cNvSpPr>
            <a:spLocks noGrp="1"/>
          </p:cNvSpPr>
          <p:nvPr>
            <p:ph type="ftr" sz="quarter" idx="11"/>
          </p:nvPr>
        </p:nvSpPr>
        <p:spPr/>
        <p:txBody>
          <a:bodyPr/>
          <a:lstStyle/>
          <a:p>
            <a:endParaRPr lang="ru-RU"/>
          </a:p>
        </p:txBody>
      </p:sp>
      <p:sp>
        <p:nvSpPr>
          <p:cNvPr id="7" name="Номер слайда 6">
            <a:extLst>
              <a:ext uri="{FF2B5EF4-FFF2-40B4-BE49-F238E27FC236}">
                <a16:creationId xmlns:a16="http://schemas.microsoft.com/office/drawing/2014/main" id="{DC591867-FBA0-435E-B0FE-987BAAB662B7}"/>
              </a:ext>
            </a:extLst>
          </p:cNvPr>
          <p:cNvSpPr>
            <a:spLocks noGrp="1"/>
          </p:cNvSpPr>
          <p:nvPr>
            <p:ph type="sldNum" sz="quarter" idx="12"/>
          </p:nvPr>
        </p:nvSpPr>
        <p:spPr/>
        <p:txBody>
          <a:bodyPr/>
          <a:lstStyle/>
          <a:p>
            <a:fld id="{1CC34ADE-F019-4667-A8A2-883F6E60870A}" type="slidenum">
              <a:rPr lang="ru-RU" smtClean="0"/>
              <a:t>‹#›</a:t>
            </a:fld>
            <a:endParaRPr lang="ru-RU"/>
          </a:p>
        </p:txBody>
      </p:sp>
    </p:spTree>
    <p:extLst>
      <p:ext uri="{BB962C8B-B14F-4D97-AF65-F5344CB8AC3E}">
        <p14:creationId xmlns:p14="http://schemas.microsoft.com/office/powerpoint/2010/main" val="342993139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FC913514-61BD-44DF-921A-4D2686D68771}"/>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ru-RU"/>
              <a:t>Образец заголовка</a:t>
            </a:r>
          </a:p>
        </p:txBody>
      </p:sp>
      <p:sp>
        <p:nvSpPr>
          <p:cNvPr id="3" name="Текст 2">
            <a:extLst>
              <a:ext uri="{FF2B5EF4-FFF2-40B4-BE49-F238E27FC236}">
                <a16:creationId xmlns:a16="http://schemas.microsoft.com/office/drawing/2014/main" id="{B9F52018-2EAA-46B8-A741-B38A2F9BD6FD}"/>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a:extLst>
              <a:ext uri="{FF2B5EF4-FFF2-40B4-BE49-F238E27FC236}">
                <a16:creationId xmlns:a16="http://schemas.microsoft.com/office/drawing/2014/main" id="{989146CC-3812-4DBB-9C91-C1ADD41027A1}"/>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75BAC0A-32E4-40D4-82C4-AB77EB0D60BF}" type="datetimeFigureOut">
              <a:rPr lang="ru-RU" smtClean="0"/>
              <a:t>14.01.2022</a:t>
            </a:fld>
            <a:endParaRPr lang="ru-RU"/>
          </a:p>
        </p:txBody>
      </p:sp>
      <p:sp>
        <p:nvSpPr>
          <p:cNvPr id="5" name="Нижний колонтитул 4">
            <a:extLst>
              <a:ext uri="{FF2B5EF4-FFF2-40B4-BE49-F238E27FC236}">
                <a16:creationId xmlns:a16="http://schemas.microsoft.com/office/drawing/2014/main" id="{4088CD71-FC3B-466F-9244-93B411197075}"/>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a:extLst>
              <a:ext uri="{FF2B5EF4-FFF2-40B4-BE49-F238E27FC236}">
                <a16:creationId xmlns:a16="http://schemas.microsoft.com/office/drawing/2014/main" id="{3AC25087-5FDB-462E-BAF8-684C3E5DD8D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CC34ADE-F019-4667-A8A2-883F6E60870A}" type="slidenum">
              <a:rPr lang="ru-RU" smtClean="0"/>
              <a:t>‹#›</a:t>
            </a:fld>
            <a:endParaRPr lang="ru-RU"/>
          </a:p>
        </p:txBody>
      </p:sp>
    </p:spTree>
    <p:extLst>
      <p:ext uri="{BB962C8B-B14F-4D97-AF65-F5344CB8AC3E}">
        <p14:creationId xmlns:p14="http://schemas.microsoft.com/office/powerpoint/2010/main" val="409159724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ru-RU"/>
              <a:t>Образец заголовка</a:t>
            </a:r>
          </a:p>
        </p:txBody>
      </p:sp>
      <p:sp>
        <p:nvSpPr>
          <p:cNvPr id="3" name="Текст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313942A-1854-41AC-872A-D9BF4146B0FE}" type="datetimeFigureOut">
              <a:rPr lang="ru-RU" smtClean="0"/>
              <a:t>14.01.2022</a:t>
            </a:fld>
            <a:endParaRPr lang="ru-RU"/>
          </a:p>
        </p:txBody>
      </p:sp>
      <p:sp>
        <p:nvSpPr>
          <p:cNvPr id="5" name="Нижний колонтитул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878A2D0-FC93-40D6-BB24-A74CD572A4AC}" type="slidenum">
              <a:rPr lang="ru-RU" smtClean="0"/>
              <a:t>‹#›</a:t>
            </a:fld>
            <a:endParaRPr lang="ru-RU"/>
          </a:p>
        </p:txBody>
      </p:sp>
    </p:spTree>
    <p:extLst>
      <p:ext uri="{BB962C8B-B14F-4D97-AF65-F5344CB8AC3E}">
        <p14:creationId xmlns:p14="http://schemas.microsoft.com/office/powerpoint/2010/main" val="331769518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chart" Target="../charts/chart4.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hyperlink" Target="https://www.worldvaluessurvey.org/wvs.jsp" TargetMode="Externa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chart" Target="../charts/chart5.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BC46CE39-37D5-4A12-9979-03E4A7985404}"/>
              </a:ext>
            </a:extLst>
          </p:cNvPr>
          <p:cNvSpPr>
            <a:spLocks noGrp="1"/>
          </p:cNvSpPr>
          <p:nvPr>
            <p:ph type="ctrTitle"/>
          </p:nvPr>
        </p:nvSpPr>
        <p:spPr/>
        <p:txBody>
          <a:bodyPr>
            <a:normAutofit/>
          </a:bodyPr>
          <a:lstStyle/>
          <a:p>
            <a:r>
              <a:rPr lang="en-US" sz="4800" b="1" dirty="0">
                <a:solidFill>
                  <a:srgbClr val="002060"/>
                </a:solidFill>
              </a:rPr>
              <a:t>Gender </a:t>
            </a:r>
            <a:r>
              <a:rPr lang="en-US" sz="4800" b="1" dirty="0" smtClean="0">
                <a:solidFill>
                  <a:srgbClr val="002060"/>
                </a:solidFill>
              </a:rPr>
              <a:t>division of </a:t>
            </a:r>
            <a:r>
              <a:rPr lang="en-US" sz="4800" b="1" dirty="0" err="1" smtClean="0">
                <a:solidFill>
                  <a:srgbClr val="002060"/>
                </a:solidFill>
              </a:rPr>
              <a:t>labour</a:t>
            </a:r>
            <a:r>
              <a:rPr lang="en-US" sz="4800" b="1" dirty="0" smtClean="0">
                <a:solidFill>
                  <a:srgbClr val="002060"/>
                </a:solidFill>
              </a:rPr>
              <a:t> in the household</a:t>
            </a:r>
            <a:endParaRPr lang="ru-RU" sz="4800" b="1" dirty="0">
              <a:solidFill>
                <a:srgbClr val="002060"/>
              </a:solidFill>
            </a:endParaRPr>
          </a:p>
        </p:txBody>
      </p:sp>
      <p:sp>
        <p:nvSpPr>
          <p:cNvPr id="3" name="Подзаголовок 2">
            <a:extLst>
              <a:ext uri="{FF2B5EF4-FFF2-40B4-BE49-F238E27FC236}">
                <a16:creationId xmlns:a16="http://schemas.microsoft.com/office/drawing/2014/main" id="{55C4DEF7-EDF5-40CA-B8ED-6631DA26EE39}"/>
              </a:ext>
            </a:extLst>
          </p:cNvPr>
          <p:cNvSpPr>
            <a:spLocks noGrp="1"/>
          </p:cNvSpPr>
          <p:nvPr>
            <p:ph type="subTitle" idx="1"/>
          </p:nvPr>
        </p:nvSpPr>
        <p:spPr/>
        <p:txBody>
          <a:bodyPr>
            <a:normAutofit lnSpcReduction="10000"/>
          </a:bodyPr>
          <a:lstStyle/>
          <a:p>
            <a:endParaRPr lang="en-US" dirty="0" smtClean="0"/>
          </a:p>
          <a:p>
            <a:r>
              <a:rPr lang="en-US" dirty="0"/>
              <a:t>Academic Training Lecture Regular </a:t>
            </a:r>
            <a:r>
              <a:rPr lang="en-US" dirty="0" err="1" smtClean="0"/>
              <a:t>Programme</a:t>
            </a:r>
            <a:r>
              <a:rPr lang="en-US" dirty="0" smtClean="0"/>
              <a:t>, CERN</a:t>
            </a:r>
          </a:p>
          <a:p>
            <a:endParaRPr lang="en-US" dirty="0"/>
          </a:p>
          <a:p>
            <a:r>
              <a:rPr lang="en-US" dirty="0" smtClean="0"/>
              <a:t>Natalia </a:t>
            </a:r>
            <a:r>
              <a:rPr lang="en-US" dirty="0" err="1" smtClean="0"/>
              <a:t>Soboleva</a:t>
            </a:r>
            <a:endParaRPr lang="ru-RU" dirty="0"/>
          </a:p>
        </p:txBody>
      </p:sp>
      <p:pic>
        <p:nvPicPr>
          <p:cNvPr id="4" name="Рисунок 3"/>
          <p:cNvPicPr>
            <a:picLocks noChangeAspect="1"/>
          </p:cNvPicPr>
          <p:nvPr/>
        </p:nvPicPr>
        <p:blipFill>
          <a:blip r:embed="rId2"/>
          <a:stretch>
            <a:fillRect/>
          </a:stretch>
        </p:blipFill>
        <p:spPr>
          <a:xfrm>
            <a:off x="898177" y="476131"/>
            <a:ext cx="2851788" cy="1045985"/>
          </a:xfrm>
          <a:prstGeom prst="rect">
            <a:avLst/>
          </a:prstGeom>
        </p:spPr>
      </p:pic>
      <p:pic>
        <p:nvPicPr>
          <p:cNvPr id="5" name="Рисунок 4"/>
          <p:cNvPicPr>
            <a:picLocks noChangeAspect="1"/>
          </p:cNvPicPr>
          <p:nvPr/>
        </p:nvPicPr>
        <p:blipFill>
          <a:blip r:embed="rId3"/>
          <a:stretch>
            <a:fillRect/>
          </a:stretch>
        </p:blipFill>
        <p:spPr>
          <a:xfrm>
            <a:off x="10050209" y="267127"/>
            <a:ext cx="1438781" cy="1853345"/>
          </a:xfrm>
          <a:prstGeom prst="rect">
            <a:avLst/>
          </a:prstGeom>
        </p:spPr>
      </p:pic>
    </p:spTree>
    <p:extLst>
      <p:ext uri="{BB962C8B-B14F-4D97-AF65-F5344CB8AC3E}">
        <p14:creationId xmlns:p14="http://schemas.microsoft.com/office/powerpoint/2010/main" val="74919697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Объект 3">
            <a:extLst>
              <a:ext uri="{FF2B5EF4-FFF2-40B4-BE49-F238E27FC236}">
                <a16:creationId xmlns:a16="http://schemas.microsoft.com/office/drawing/2014/main" id="{5AB8D2C7-BFAB-4CB4-812A-C25451151F1F}"/>
              </a:ext>
            </a:extLst>
          </p:cNvPr>
          <p:cNvPicPr>
            <a:picLocks noGrp="1" noChangeAspect="1"/>
          </p:cNvPicPr>
          <p:nvPr>
            <p:ph idx="1"/>
          </p:nvPr>
        </p:nvPicPr>
        <p:blipFill>
          <a:blip r:embed="rId2"/>
          <a:stretch>
            <a:fillRect/>
          </a:stretch>
        </p:blipFill>
        <p:spPr>
          <a:xfrm>
            <a:off x="984738" y="781878"/>
            <a:ext cx="9805182" cy="5611253"/>
          </a:xfrm>
          <a:prstGeom prst="rect">
            <a:avLst/>
          </a:prstGeom>
        </p:spPr>
      </p:pic>
    </p:spTree>
    <p:extLst>
      <p:ext uri="{BB962C8B-B14F-4D97-AF65-F5344CB8AC3E}">
        <p14:creationId xmlns:p14="http://schemas.microsoft.com/office/powerpoint/2010/main" val="69064736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Объект 3">
            <a:extLst>
              <a:ext uri="{FF2B5EF4-FFF2-40B4-BE49-F238E27FC236}">
                <a16:creationId xmlns:a16="http://schemas.microsoft.com/office/drawing/2014/main" id="{11790100-694C-4C90-8559-5DA59BC9F0C3}"/>
              </a:ext>
            </a:extLst>
          </p:cNvPr>
          <p:cNvPicPr>
            <a:picLocks noGrp="1" noChangeAspect="1"/>
          </p:cNvPicPr>
          <p:nvPr>
            <p:ph idx="1"/>
          </p:nvPr>
        </p:nvPicPr>
        <p:blipFill>
          <a:blip r:embed="rId2"/>
          <a:stretch>
            <a:fillRect/>
          </a:stretch>
        </p:blipFill>
        <p:spPr>
          <a:xfrm>
            <a:off x="861392" y="477078"/>
            <a:ext cx="9886326" cy="5804451"/>
          </a:xfrm>
          <a:prstGeom prst="rect">
            <a:avLst/>
          </a:prstGeom>
        </p:spPr>
      </p:pic>
    </p:spTree>
    <p:extLst>
      <p:ext uri="{BB962C8B-B14F-4D97-AF65-F5344CB8AC3E}">
        <p14:creationId xmlns:p14="http://schemas.microsoft.com/office/powerpoint/2010/main" val="192947776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Объект 3">
            <a:extLst>
              <a:ext uri="{FF2B5EF4-FFF2-40B4-BE49-F238E27FC236}">
                <a16:creationId xmlns:a16="http://schemas.microsoft.com/office/drawing/2014/main" id="{EE54DA05-7750-49E7-ADBB-200700446DC9}"/>
              </a:ext>
            </a:extLst>
          </p:cNvPr>
          <p:cNvPicPr>
            <a:picLocks noGrp="1" noChangeAspect="1"/>
          </p:cNvPicPr>
          <p:nvPr>
            <p:ph idx="1"/>
          </p:nvPr>
        </p:nvPicPr>
        <p:blipFill>
          <a:blip r:embed="rId2"/>
          <a:stretch>
            <a:fillRect/>
          </a:stretch>
        </p:blipFill>
        <p:spPr>
          <a:xfrm>
            <a:off x="1205948" y="504769"/>
            <a:ext cx="9024730" cy="5848461"/>
          </a:xfrm>
          <a:prstGeom prst="rect">
            <a:avLst/>
          </a:prstGeom>
        </p:spPr>
      </p:pic>
    </p:spTree>
    <p:extLst>
      <p:ext uri="{BB962C8B-B14F-4D97-AF65-F5344CB8AC3E}">
        <p14:creationId xmlns:p14="http://schemas.microsoft.com/office/powerpoint/2010/main" val="207218380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Рисунок 5">
            <a:extLst>
              <a:ext uri="{FF2B5EF4-FFF2-40B4-BE49-F238E27FC236}">
                <a16:creationId xmlns:a16="http://schemas.microsoft.com/office/drawing/2014/main" id="{8172D86F-E9AD-46FC-8BA0-0F425D941A84}"/>
              </a:ext>
            </a:extLst>
          </p:cNvPr>
          <p:cNvPicPr>
            <a:picLocks noChangeAspect="1"/>
          </p:cNvPicPr>
          <p:nvPr/>
        </p:nvPicPr>
        <p:blipFill>
          <a:blip r:embed="rId2"/>
          <a:stretch>
            <a:fillRect/>
          </a:stretch>
        </p:blipFill>
        <p:spPr>
          <a:xfrm>
            <a:off x="1298713" y="323464"/>
            <a:ext cx="9564549" cy="6191636"/>
          </a:xfrm>
          <a:prstGeom prst="rect">
            <a:avLst/>
          </a:prstGeom>
        </p:spPr>
      </p:pic>
    </p:spTree>
    <p:extLst>
      <p:ext uri="{BB962C8B-B14F-4D97-AF65-F5344CB8AC3E}">
        <p14:creationId xmlns:p14="http://schemas.microsoft.com/office/powerpoint/2010/main" val="353950727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Объект 3">
            <a:extLst>
              <a:ext uri="{FF2B5EF4-FFF2-40B4-BE49-F238E27FC236}">
                <a16:creationId xmlns:a16="http://schemas.microsoft.com/office/drawing/2014/main" id="{C1329A50-33EC-43DB-AE2C-1F093765076D}"/>
              </a:ext>
            </a:extLst>
          </p:cNvPr>
          <p:cNvPicPr>
            <a:picLocks noGrp="1" noChangeAspect="1"/>
          </p:cNvPicPr>
          <p:nvPr>
            <p:ph idx="1"/>
          </p:nvPr>
        </p:nvPicPr>
        <p:blipFill>
          <a:blip r:embed="rId2"/>
          <a:stretch>
            <a:fillRect/>
          </a:stretch>
        </p:blipFill>
        <p:spPr>
          <a:xfrm>
            <a:off x="974834" y="675861"/>
            <a:ext cx="9269096" cy="5501102"/>
          </a:xfrm>
          <a:prstGeom prst="rect">
            <a:avLst/>
          </a:prstGeom>
        </p:spPr>
      </p:pic>
    </p:spTree>
    <p:extLst>
      <p:ext uri="{BB962C8B-B14F-4D97-AF65-F5344CB8AC3E}">
        <p14:creationId xmlns:p14="http://schemas.microsoft.com/office/powerpoint/2010/main" val="420779199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a:extLst>
              <a:ext uri="{FF2B5EF4-FFF2-40B4-BE49-F238E27FC236}">
                <a16:creationId xmlns:a16="http://schemas.microsoft.com/office/drawing/2014/main" id="{80A19AF1-8B00-48AB-88B4-B76F3E6B8912}"/>
              </a:ext>
            </a:extLst>
          </p:cNvPr>
          <p:cNvPicPr>
            <a:picLocks noChangeAspect="1"/>
          </p:cNvPicPr>
          <p:nvPr/>
        </p:nvPicPr>
        <p:blipFill>
          <a:blip r:embed="rId2"/>
          <a:stretch>
            <a:fillRect/>
          </a:stretch>
        </p:blipFill>
        <p:spPr>
          <a:xfrm>
            <a:off x="1364974" y="314368"/>
            <a:ext cx="9498288" cy="6253119"/>
          </a:xfrm>
          <a:prstGeom prst="rect">
            <a:avLst/>
          </a:prstGeom>
        </p:spPr>
      </p:pic>
    </p:spTree>
    <p:extLst>
      <p:ext uri="{BB962C8B-B14F-4D97-AF65-F5344CB8AC3E}">
        <p14:creationId xmlns:p14="http://schemas.microsoft.com/office/powerpoint/2010/main" val="227545026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b="1" dirty="0" smtClean="0">
                <a:solidFill>
                  <a:srgbClr val="002060"/>
                </a:solidFill>
              </a:rPr>
              <a:t>Social policies</a:t>
            </a:r>
            <a:endParaRPr lang="ru-RU" b="1" dirty="0">
              <a:solidFill>
                <a:srgbClr val="002060"/>
              </a:solidFill>
            </a:endParaRPr>
          </a:p>
        </p:txBody>
      </p:sp>
      <p:sp>
        <p:nvSpPr>
          <p:cNvPr id="3" name="Объект 2"/>
          <p:cNvSpPr>
            <a:spLocks noGrp="1"/>
          </p:cNvSpPr>
          <p:nvPr>
            <p:ph idx="1"/>
          </p:nvPr>
        </p:nvSpPr>
        <p:spPr/>
        <p:txBody>
          <a:bodyPr/>
          <a:lstStyle/>
          <a:p>
            <a:r>
              <a:rPr lang="en-US" dirty="0" smtClean="0"/>
              <a:t>Maternity leave</a:t>
            </a:r>
          </a:p>
          <a:p>
            <a:r>
              <a:rPr lang="en-US" dirty="0" smtClean="0"/>
              <a:t>Parental leave</a:t>
            </a:r>
          </a:p>
          <a:p>
            <a:r>
              <a:rPr lang="en-US" dirty="0" smtClean="0"/>
              <a:t>Father-specific leave</a:t>
            </a:r>
            <a:endParaRPr lang="ru-RU" dirty="0"/>
          </a:p>
        </p:txBody>
      </p:sp>
    </p:spTree>
    <p:extLst>
      <p:ext uri="{BB962C8B-B14F-4D97-AF65-F5344CB8AC3E}">
        <p14:creationId xmlns:p14="http://schemas.microsoft.com/office/powerpoint/2010/main" val="235044144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6"/>
            <a:ext cx="10515600" cy="559214"/>
          </a:xfrm>
        </p:spPr>
        <p:txBody>
          <a:bodyPr>
            <a:normAutofit fontScale="90000"/>
          </a:bodyPr>
          <a:lstStyle/>
          <a:p>
            <a:r>
              <a:rPr lang="en-US" b="1" dirty="0" smtClean="0">
                <a:solidFill>
                  <a:srgbClr val="002060"/>
                </a:solidFill>
              </a:rPr>
              <a:t>Maternity leave </a:t>
            </a:r>
            <a:r>
              <a:rPr lang="en-US" b="1" dirty="0">
                <a:solidFill>
                  <a:srgbClr val="002060"/>
                </a:solidFill>
              </a:rPr>
              <a:t>(weeks), 2018</a:t>
            </a:r>
            <a:endParaRPr lang="ru-RU" dirty="0"/>
          </a:p>
        </p:txBody>
      </p:sp>
      <p:graphicFrame>
        <p:nvGraphicFramePr>
          <p:cNvPr id="6" name="Объект 5"/>
          <p:cNvGraphicFramePr>
            <a:graphicFrameLocks noGrp="1"/>
          </p:cNvGraphicFramePr>
          <p:nvPr>
            <p:ph idx="1"/>
            <p:extLst>
              <p:ext uri="{D42A27DB-BD31-4B8C-83A1-F6EECF244321}">
                <p14:modId xmlns:p14="http://schemas.microsoft.com/office/powerpoint/2010/main" val="3774963611"/>
              </p:ext>
            </p:extLst>
          </p:nvPr>
        </p:nvGraphicFramePr>
        <p:xfrm>
          <a:off x="308113" y="1172817"/>
          <a:ext cx="11608904" cy="5396948"/>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428077305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87627" y="365126"/>
            <a:ext cx="11370364" cy="539336"/>
          </a:xfrm>
        </p:spPr>
        <p:txBody>
          <a:bodyPr>
            <a:normAutofit fontScale="90000"/>
          </a:bodyPr>
          <a:lstStyle/>
          <a:p>
            <a:r>
              <a:rPr lang="en-US" b="1" dirty="0" smtClean="0">
                <a:solidFill>
                  <a:srgbClr val="002060"/>
                </a:solidFill>
              </a:rPr>
              <a:t>Parental leave with job protection (weeks</a:t>
            </a:r>
            <a:r>
              <a:rPr lang="en-US" b="1" dirty="0">
                <a:solidFill>
                  <a:srgbClr val="002060"/>
                </a:solidFill>
              </a:rPr>
              <a:t>), 2018</a:t>
            </a:r>
            <a:endParaRPr lang="ru-RU" b="1" dirty="0">
              <a:solidFill>
                <a:srgbClr val="002060"/>
              </a:solidFill>
            </a:endParaRPr>
          </a:p>
        </p:txBody>
      </p:sp>
      <p:graphicFrame>
        <p:nvGraphicFramePr>
          <p:cNvPr id="6" name="Объект 5"/>
          <p:cNvGraphicFramePr>
            <a:graphicFrameLocks noGrp="1"/>
          </p:cNvGraphicFramePr>
          <p:nvPr>
            <p:ph idx="1"/>
            <p:extLst>
              <p:ext uri="{D42A27DB-BD31-4B8C-83A1-F6EECF244321}">
                <p14:modId xmlns:p14="http://schemas.microsoft.com/office/powerpoint/2010/main" val="2001688207"/>
              </p:ext>
            </p:extLst>
          </p:nvPr>
        </p:nvGraphicFramePr>
        <p:xfrm>
          <a:off x="99391" y="1172817"/>
          <a:ext cx="11926957" cy="549634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387348484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27991" y="365125"/>
            <a:ext cx="11678479" cy="847449"/>
          </a:xfrm>
        </p:spPr>
        <p:txBody>
          <a:bodyPr>
            <a:normAutofit/>
          </a:bodyPr>
          <a:lstStyle/>
          <a:p>
            <a:r>
              <a:rPr lang="en-US" sz="3600" b="1" dirty="0" smtClean="0">
                <a:solidFill>
                  <a:srgbClr val="002060"/>
                </a:solidFill>
              </a:rPr>
              <a:t>Total paid maternity and parental leave (weeks), 2018</a:t>
            </a:r>
            <a:endParaRPr lang="ru-RU" sz="3600" b="1" dirty="0">
              <a:solidFill>
                <a:srgbClr val="002060"/>
              </a:solidFill>
            </a:endParaRPr>
          </a:p>
        </p:txBody>
      </p:sp>
      <p:graphicFrame>
        <p:nvGraphicFramePr>
          <p:cNvPr id="6" name="Объект 5"/>
          <p:cNvGraphicFramePr>
            <a:graphicFrameLocks noGrp="1"/>
          </p:cNvGraphicFramePr>
          <p:nvPr>
            <p:ph idx="1"/>
            <p:extLst>
              <p:ext uri="{D42A27DB-BD31-4B8C-83A1-F6EECF244321}">
                <p14:modId xmlns:p14="http://schemas.microsoft.com/office/powerpoint/2010/main" val="1494958197"/>
              </p:ext>
            </p:extLst>
          </p:nvPr>
        </p:nvGraphicFramePr>
        <p:xfrm>
          <a:off x="149087" y="1331843"/>
          <a:ext cx="11668539" cy="5337314"/>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269912098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F1E60F7E-2D0C-4EE6-9A0B-1BFF2B95A3AE}"/>
              </a:ext>
            </a:extLst>
          </p:cNvPr>
          <p:cNvSpPr>
            <a:spLocks noGrp="1"/>
          </p:cNvSpPr>
          <p:nvPr>
            <p:ph type="title"/>
          </p:nvPr>
        </p:nvSpPr>
        <p:spPr/>
        <p:txBody>
          <a:bodyPr/>
          <a:lstStyle/>
          <a:p>
            <a:r>
              <a:rPr lang="en-US" b="1" dirty="0">
                <a:solidFill>
                  <a:srgbClr val="002060"/>
                </a:solidFill>
              </a:rPr>
              <a:t>Outline</a:t>
            </a:r>
            <a:endParaRPr lang="ru-RU" b="1" dirty="0">
              <a:solidFill>
                <a:srgbClr val="002060"/>
              </a:solidFill>
            </a:endParaRPr>
          </a:p>
        </p:txBody>
      </p:sp>
      <p:sp>
        <p:nvSpPr>
          <p:cNvPr id="3" name="Объект 2">
            <a:extLst>
              <a:ext uri="{FF2B5EF4-FFF2-40B4-BE49-F238E27FC236}">
                <a16:creationId xmlns:a16="http://schemas.microsoft.com/office/drawing/2014/main" id="{CEDB45FD-09CD-47BB-A55E-B9F44DE3A576}"/>
              </a:ext>
            </a:extLst>
          </p:cNvPr>
          <p:cNvSpPr>
            <a:spLocks noGrp="1"/>
          </p:cNvSpPr>
          <p:nvPr>
            <p:ph idx="1"/>
          </p:nvPr>
        </p:nvSpPr>
        <p:spPr/>
        <p:txBody>
          <a:bodyPr/>
          <a:lstStyle/>
          <a:p>
            <a:pPr marL="514350" indent="-514350">
              <a:buAutoNum type="arabicPeriod"/>
            </a:pPr>
            <a:r>
              <a:rPr lang="en-US" dirty="0" smtClean="0"/>
              <a:t>Statistics. Gender </a:t>
            </a:r>
            <a:r>
              <a:rPr lang="en-US" dirty="0"/>
              <a:t>division </a:t>
            </a:r>
            <a:r>
              <a:rPr lang="en-US" dirty="0" smtClean="0"/>
              <a:t>of labor in the household</a:t>
            </a:r>
            <a:endParaRPr lang="en-US" dirty="0"/>
          </a:p>
          <a:p>
            <a:pPr marL="514350" indent="-514350">
              <a:buAutoNum type="arabicPeriod"/>
            </a:pPr>
            <a:r>
              <a:rPr lang="en-US" dirty="0" smtClean="0"/>
              <a:t>Changes within the era of </a:t>
            </a:r>
            <a:r>
              <a:rPr lang="en-US" dirty="0" smtClean="0"/>
              <a:t>COVID-19</a:t>
            </a:r>
          </a:p>
          <a:p>
            <a:pPr marL="514350" indent="-514350">
              <a:buAutoNum type="arabicPeriod"/>
            </a:pPr>
            <a:r>
              <a:rPr lang="en-US" dirty="0" smtClean="0"/>
              <a:t>Social policies (maternity, parental leave)</a:t>
            </a:r>
            <a:endParaRPr lang="en-US" dirty="0" smtClean="0"/>
          </a:p>
          <a:p>
            <a:pPr marL="514350" indent="-514350">
              <a:buAutoNum type="arabicPeriod"/>
            </a:pPr>
            <a:r>
              <a:rPr lang="en-US" dirty="0" smtClean="0"/>
              <a:t>Theoretical explanations of gender differences</a:t>
            </a:r>
          </a:p>
          <a:p>
            <a:pPr marL="514350" indent="-514350">
              <a:buAutoNum type="arabicPeriod"/>
            </a:pPr>
            <a:r>
              <a:rPr lang="en-US" dirty="0" smtClean="0"/>
              <a:t>Gender-role attitudes in domestic sphere</a:t>
            </a:r>
          </a:p>
          <a:p>
            <a:pPr marL="514350" indent="-514350">
              <a:buAutoNum type="arabicPeriod"/>
            </a:pPr>
            <a:r>
              <a:rPr lang="en-US" dirty="0" smtClean="0"/>
              <a:t>What to do? Social policies</a:t>
            </a:r>
            <a:endParaRPr lang="ru-RU" dirty="0"/>
          </a:p>
        </p:txBody>
      </p:sp>
    </p:spTree>
    <p:extLst>
      <p:ext uri="{BB962C8B-B14F-4D97-AF65-F5344CB8AC3E}">
        <p14:creationId xmlns:p14="http://schemas.microsoft.com/office/powerpoint/2010/main" val="97817889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5"/>
            <a:ext cx="10402957" cy="529397"/>
          </a:xfrm>
        </p:spPr>
        <p:txBody>
          <a:bodyPr>
            <a:normAutofit fontScale="90000"/>
          </a:bodyPr>
          <a:lstStyle/>
          <a:p>
            <a:r>
              <a:rPr lang="en-US" b="1" dirty="0" smtClean="0">
                <a:solidFill>
                  <a:srgbClr val="002060"/>
                </a:solidFill>
              </a:rPr>
              <a:t>Paid father-specific leave (weeks), 2018</a:t>
            </a:r>
            <a:endParaRPr lang="ru-RU" b="1" dirty="0">
              <a:solidFill>
                <a:srgbClr val="002060"/>
              </a:solidFill>
            </a:endParaRPr>
          </a:p>
        </p:txBody>
      </p:sp>
      <p:graphicFrame>
        <p:nvGraphicFramePr>
          <p:cNvPr id="6" name="Объект 5"/>
          <p:cNvGraphicFramePr>
            <a:graphicFrameLocks noGrp="1"/>
          </p:cNvGraphicFramePr>
          <p:nvPr>
            <p:ph idx="1"/>
            <p:extLst>
              <p:ext uri="{D42A27DB-BD31-4B8C-83A1-F6EECF244321}">
                <p14:modId xmlns:p14="http://schemas.microsoft.com/office/powerpoint/2010/main" val="1439995897"/>
              </p:ext>
            </p:extLst>
          </p:nvPr>
        </p:nvGraphicFramePr>
        <p:xfrm>
          <a:off x="347870" y="894522"/>
          <a:ext cx="11618843" cy="5724939"/>
        </p:xfrm>
        <a:graphic>
          <a:graphicData uri="http://schemas.openxmlformats.org/drawingml/2006/chart">
            <c:chart xmlns:c="http://schemas.openxmlformats.org/drawingml/2006/chart" xmlns:r="http://schemas.openxmlformats.org/officeDocument/2006/relationships" r:id="rId2"/>
          </a:graphicData>
        </a:graphic>
      </p:graphicFrame>
      <p:sp>
        <p:nvSpPr>
          <p:cNvPr id="7" name="TextBox 6"/>
          <p:cNvSpPr txBox="1"/>
          <p:nvPr/>
        </p:nvSpPr>
        <p:spPr>
          <a:xfrm>
            <a:off x="6157291" y="1152939"/>
            <a:ext cx="5198166" cy="3139321"/>
          </a:xfrm>
          <a:prstGeom prst="rect">
            <a:avLst/>
          </a:prstGeom>
          <a:noFill/>
        </p:spPr>
        <p:txBody>
          <a:bodyPr wrap="square" rtlCol="0">
            <a:spAutoFit/>
          </a:bodyPr>
          <a:lstStyle/>
          <a:p>
            <a:r>
              <a:rPr lang="en-US" dirty="0"/>
              <a:t/>
            </a:r>
            <a:br>
              <a:rPr lang="en-US" dirty="0"/>
            </a:br>
            <a:r>
              <a:rPr lang="en-US" dirty="0"/>
              <a:t>Paid father-specific leave refers to the number of paid weeks reserved for the exclusive use of fathers, including entitlements to paid paternity leave, 'father quotas' or periods of paid parental leave that can be used only by the father and cannot be transferred to the mother, and any weeks of paid sharable leave that must be taken by the father in order for the family to qualify for 'bonus' weeks of parental </a:t>
            </a:r>
            <a:r>
              <a:rPr lang="en-US" dirty="0" smtClean="0"/>
              <a:t>leave</a:t>
            </a:r>
          </a:p>
          <a:p>
            <a:r>
              <a:rPr lang="en-US" dirty="0"/>
              <a:t>Source: OECD, https://stats.oecd.org/index.aspx?queryid=54760</a:t>
            </a:r>
          </a:p>
        </p:txBody>
      </p:sp>
    </p:spTree>
    <p:extLst>
      <p:ext uri="{BB962C8B-B14F-4D97-AF65-F5344CB8AC3E}">
        <p14:creationId xmlns:p14="http://schemas.microsoft.com/office/powerpoint/2010/main" val="156110495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b="1" dirty="0" smtClean="0">
                <a:solidFill>
                  <a:srgbClr val="002060"/>
                </a:solidFill>
              </a:rPr>
              <a:t>Housework and COVID-19</a:t>
            </a:r>
            <a:endParaRPr lang="ru-RU" b="1" dirty="0">
              <a:solidFill>
                <a:srgbClr val="002060"/>
              </a:solidFill>
            </a:endParaRPr>
          </a:p>
        </p:txBody>
      </p:sp>
      <p:sp>
        <p:nvSpPr>
          <p:cNvPr id="3" name="Объект 2"/>
          <p:cNvSpPr>
            <a:spLocks noGrp="1"/>
          </p:cNvSpPr>
          <p:nvPr>
            <p:ph idx="1"/>
          </p:nvPr>
        </p:nvSpPr>
        <p:spPr/>
        <p:txBody>
          <a:bodyPr>
            <a:normAutofit/>
          </a:bodyPr>
          <a:lstStyle/>
          <a:p>
            <a:pPr>
              <a:buFont typeface="Wingdings" panose="05000000000000000000" pitchFamily="2" charset="2"/>
              <a:buChar char="§"/>
            </a:pPr>
            <a:r>
              <a:rPr lang="en-US" dirty="0" smtClean="0"/>
              <a:t>Women were affected more than men. They lost employment more often.</a:t>
            </a:r>
          </a:p>
          <a:p>
            <a:pPr>
              <a:buFont typeface="Wingdings" panose="05000000000000000000" pitchFamily="2" charset="2"/>
              <a:buChar char="§"/>
            </a:pPr>
            <a:r>
              <a:rPr lang="en-US" dirty="0"/>
              <a:t>Mothers were nearly three times as likely as fathers to report that they took on the majority or </a:t>
            </a:r>
            <a:r>
              <a:rPr lang="en-US" dirty="0" smtClean="0"/>
              <a:t>all </a:t>
            </a:r>
            <a:r>
              <a:rPr lang="en-US" dirty="0"/>
              <a:t>of additional unpaid care work related to school or childcare facility closures: 61.5% of </a:t>
            </a:r>
            <a:r>
              <a:rPr lang="en-US" dirty="0" smtClean="0"/>
              <a:t>mothers </a:t>
            </a:r>
            <a:r>
              <a:rPr lang="en-US" dirty="0"/>
              <a:t>of children under age 12 say they took on the majority or entirety of the extra care work, </a:t>
            </a:r>
            <a:r>
              <a:rPr lang="en-US" dirty="0" smtClean="0"/>
              <a:t> while </a:t>
            </a:r>
            <a:r>
              <a:rPr lang="en-US" dirty="0"/>
              <a:t>22.4% of fathers report that they did.</a:t>
            </a:r>
          </a:p>
          <a:p>
            <a:pPr>
              <a:buFont typeface="Wingdings" panose="05000000000000000000" pitchFamily="2" charset="2"/>
              <a:buChar char="§"/>
            </a:pPr>
            <a:r>
              <a:rPr lang="en-US" dirty="0" smtClean="0"/>
              <a:t>Mothers </a:t>
            </a:r>
            <a:r>
              <a:rPr lang="en-US" dirty="0"/>
              <a:t>of children under age 12 were the group most likely to move from employed to not </a:t>
            </a:r>
            <a:r>
              <a:rPr lang="en-US" dirty="0" smtClean="0"/>
              <a:t>employed </a:t>
            </a:r>
            <a:r>
              <a:rPr lang="en-US" dirty="0"/>
              <a:t>status between Q4 2019 and Q3 2020, on average across OECD countries.</a:t>
            </a:r>
          </a:p>
          <a:p>
            <a:endParaRPr lang="ru-RU" dirty="0"/>
          </a:p>
        </p:txBody>
      </p:sp>
    </p:spTree>
    <p:extLst>
      <p:ext uri="{BB962C8B-B14F-4D97-AF65-F5344CB8AC3E}">
        <p14:creationId xmlns:p14="http://schemas.microsoft.com/office/powerpoint/2010/main" val="1711954883"/>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4" name="Объект 3"/>
          <p:cNvPicPr>
            <a:picLocks noGrp="1" noChangeAspect="1"/>
          </p:cNvPicPr>
          <p:nvPr>
            <p:ph idx="1"/>
          </p:nvPr>
        </p:nvPicPr>
        <p:blipFill>
          <a:blip r:embed="rId2"/>
          <a:stretch>
            <a:fillRect/>
          </a:stretch>
        </p:blipFill>
        <p:spPr>
          <a:xfrm>
            <a:off x="345492" y="0"/>
            <a:ext cx="10687878" cy="6293370"/>
          </a:xfrm>
          <a:prstGeom prst="rect">
            <a:avLst/>
          </a:prstGeom>
        </p:spPr>
      </p:pic>
      <p:sp>
        <p:nvSpPr>
          <p:cNvPr id="5" name="TextBox 4"/>
          <p:cNvSpPr txBox="1"/>
          <p:nvPr/>
        </p:nvSpPr>
        <p:spPr>
          <a:xfrm>
            <a:off x="1180123" y="6027876"/>
            <a:ext cx="10769599" cy="646331"/>
          </a:xfrm>
          <a:prstGeom prst="rect">
            <a:avLst/>
          </a:prstGeom>
          <a:noFill/>
        </p:spPr>
        <p:txBody>
          <a:bodyPr wrap="square" rtlCol="0">
            <a:spAutoFit/>
          </a:bodyPr>
          <a:lstStyle/>
          <a:p>
            <a:r>
              <a:rPr lang="en-US" dirty="0" smtClean="0"/>
              <a:t>Source: OECD, 2021: https</a:t>
            </a:r>
            <a:r>
              <a:rPr lang="en-US" dirty="0"/>
              <a:t>://www.oecd.org/coronavirus/policy-responses/caregiving-in-crisis-gender-inequality-in-paid-and-unpaid-work-during-covid-19-3555d164/</a:t>
            </a:r>
            <a:endParaRPr lang="ru-RU" dirty="0"/>
          </a:p>
        </p:txBody>
      </p:sp>
    </p:spTree>
    <p:extLst>
      <p:ext uri="{BB962C8B-B14F-4D97-AF65-F5344CB8AC3E}">
        <p14:creationId xmlns:p14="http://schemas.microsoft.com/office/powerpoint/2010/main" val="3192433201"/>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Объект 3"/>
          <p:cNvPicPr>
            <a:picLocks noGrp="1" noChangeAspect="1"/>
          </p:cNvPicPr>
          <p:nvPr>
            <p:ph idx="1"/>
          </p:nvPr>
        </p:nvPicPr>
        <p:blipFill>
          <a:blip r:embed="rId2"/>
          <a:stretch>
            <a:fillRect/>
          </a:stretch>
        </p:blipFill>
        <p:spPr>
          <a:xfrm>
            <a:off x="1040472" y="477078"/>
            <a:ext cx="9687483" cy="5550798"/>
          </a:xfrm>
          <a:prstGeom prst="rect">
            <a:avLst/>
          </a:prstGeom>
        </p:spPr>
      </p:pic>
      <p:sp>
        <p:nvSpPr>
          <p:cNvPr id="3" name="TextBox 2"/>
          <p:cNvSpPr txBox="1"/>
          <p:nvPr/>
        </p:nvSpPr>
        <p:spPr>
          <a:xfrm>
            <a:off x="1180124" y="6027876"/>
            <a:ext cx="8695056" cy="646331"/>
          </a:xfrm>
          <a:prstGeom prst="rect">
            <a:avLst/>
          </a:prstGeom>
          <a:noFill/>
        </p:spPr>
        <p:txBody>
          <a:bodyPr wrap="square" rtlCol="0">
            <a:spAutoFit/>
          </a:bodyPr>
          <a:lstStyle/>
          <a:p>
            <a:r>
              <a:rPr lang="en-US" dirty="0" smtClean="0"/>
              <a:t>Source: OECD, 2021: https</a:t>
            </a:r>
            <a:r>
              <a:rPr lang="en-US" dirty="0"/>
              <a:t>://www.oecd.org/coronavirus/policy-responses/caregiving-in-crisis-gender-inequality-in-paid-and-unpaid-work-during-covid-19-3555d164/</a:t>
            </a:r>
            <a:endParaRPr lang="ru-RU" dirty="0"/>
          </a:p>
        </p:txBody>
      </p:sp>
    </p:spTree>
    <p:extLst>
      <p:ext uri="{BB962C8B-B14F-4D97-AF65-F5344CB8AC3E}">
        <p14:creationId xmlns:p14="http://schemas.microsoft.com/office/powerpoint/2010/main" val="1071504799"/>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b="1" dirty="0" smtClean="0">
                <a:solidFill>
                  <a:srgbClr val="002060"/>
                </a:solidFill>
              </a:rPr>
              <a:t>Housework and COVID-19</a:t>
            </a:r>
            <a:endParaRPr lang="ru-RU" b="1" dirty="0">
              <a:solidFill>
                <a:srgbClr val="002060"/>
              </a:solidFill>
            </a:endParaRPr>
          </a:p>
        </p:txBody>
      </p:sp>
      <p:sp>
        <p:nvSpPr>
          <p:cNvPr id="3" name="Объект 2"/>
          <p:cNvSpPr>
            <a:spLocks noGrp="1"/>
          </p:cNvSpPr>
          <p:nvPr>
            <p:ph idx="1"/>
          </p:nvPr>
        </p:nvSpPr>
        <p:spPr>
          <a:xfrm>
            <a:off x="838200" y="1411357"/>
            <a:ext cx="10515600" cy="4765606"/>
          </a:xfrm>
        </p:spPr>
        <p:txBody>
          <a:bodyPr/>
          <a:lstStyle/>
          <a:p>
            <a:pPr>
              <a:buFont typeface="Wingdings" panose="05000000000000000000" pitchFamily="2" charset="2"/>
              <a:buChar char="§"/>
            </a:pPr>
            <a:r>
              <a:rPr lang="en-US" dirty="0" smtClean="0"/>
              <a:t>Mothers and women more often experiences stress and decrease in well-being</a:t>
            </a:r>
          </a:p>
          <a:p>
            <a:pPr>
              <a:buFont typeface="Wingdings" panose="05000000000000000000" pitchFamily="2" charset="2"/>
              <a:buChar char="§"/>
            </a:pPr>
            <a:r>
              <a:rPr lang="en-US" dirty="0" smtClean="0"/>
              <a:t>Those with small children more claim that they need governmental support</a:t>
            </a:r>
          </a:p>
          <a:p>
            <a:pPr>
              <a:buFont typeface="Wingdings" panose="05000000000000000000" pitchFamily="2" charset="2"/>
              <a:buChar char="§"/>
            </a:pPr>
            <a:r>
              <a:rPr lang="en-US" dirty="0" smtClean="0"/>
              <a:t>In countries with better family policies the situation is better</a:t>
            </a:r>
          </a:p>
        </p:txBody>
      </p:sp>
    </p:spTree>
    <p:extLst>
      <p:ext uri="{BB962C8B-B14F-4D97-AF65-F5344CB8AC3E}">
        <p14:creationId xmlns:p14="http://schemas.microsoft.com/office/powerpoint/2010/main" val="289067416"/>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b="1" dirty="0">
                <a:solidFill>
                  <a:srgbClr val="002060"/>
                </a:solidFill>
              </a:rPr>
              <a:t>Explanations of gender inequality</a:t>
            </a:r>
            <a:endParaRPr lang="ru-RU" b="1" dirty="0">
              <a:solidFill>
                <a:srgbClr val="002060"/>
              </a:solidFill>
            </a:endParaRPr>
          </a:p>
        </p:txBody>
      </p:sp>
      <p:sp>
        <p:nvSpPr>
          <p:cNvPr id="3" name="Объект 2"/>
          <p:cNvSpPr>
            <a:spLocks noGrp="1"/>
          </p:cNvSpPr>
          <p:nvPr>
            <p:ph idx="1"/>
          </p:nvPr>
        </p:nvSpPr>
        <p:spPr/>
        <p:txBody>
          <a:bodyPr numCol="2">
            <a:normAutofit lnSpcReduction="10000"/>
          </a:bodyPr>
          <a:lstStyle/>
          <a:p>
            <a:pPr>
              <a:buFont typeface="Wingdings" panose="05000000000000000000" pitchFamily="2" charset="2"/>
              <a:buChar char="§"/>
            </a:pPr>
            <a:r>
              <a:rPr lang="en-US" b="1" dirty="0"/>
              <a:t>Sex segregation theory: </a:t>
            </a:r>
            <a:r>
              <a:rPr lang="en-US" dirty="0"/>
              <a:t>various tastes, aspirations and skills of men and women (Schultz 1990; </a:t>
            </a:r>
            <a:r>
              <a:rPr lang="en-US" dirty="0" err="1"/>
              <a:t>Bussey</a:t>
            </a:r>
            <a:r>
              <a:rPr lang="en-US" dirty="0"/>
              <a:t> and Bandura 1999; </a:t>
            </a:r>
            <a:r>
              <a:rPr lang="en-US" dirty="0" err="1"/>
              <a:t>Grusky</a:t>
            </a:r>
            <a:r>
              <a:rPr lang="en-US" dirty="0"/>
              <a:t> and </a:t>
            </a:r>
            <a:r>
              <a:rPr lang="en-US" dirty="0" err="1"/>
              <a:t>Levanov</a:t>
            </a:r>
            <a:r>
              <a:rPr lang="en-US" dirty="0"/>
              <a:t> 2008)</a:t>
            </a:r>
          </a:p>
          <a:p>
            <a:pPr>
              <a:buFont typeface="Wingdings" panose="05000000000000000000" pitchFamily="2" charset="2"/>
              <a:buChar char="§"/>
            </a:pPr>
            <a:endParaRPr lang="en-US" dirty="0"/>
          </a:p>
          <a:p>
            <a:pPr>
              <a:buFont typeface="Wingdings" panose="05000000000000000000" pitchFamily="2" charset="2"/>
              <a:buChar char="§"/>
            </a:pPr>
            <a:endParaRPr lang="en-US" dirty="0"/>
          </a:p>
          <a:p>
            <a:pPr>
              <a:buFont typeface="Wingdings" panose="05000000000000000000" pitchFamily="2" charset="2"/>
              <a:buChar char="§"/>
            </a:pPr>
            <a:r>
              <a:rPr lang="en-US" dirty="0"/>
              <a:t>Different motivation </a:t>
            </a:r>
          </a:p>
          <a:p>
            <a:pPr>
              <a:buFont typeface="Wingdings" panose="05000000000000000000" pitchFamily="2" charset="2"/>
              <a:buChar char="§"/>
            </a:pPr>
            <a:endParaRPr lang="en-US" dirty="0"/>
          </a:p>
          <a:p>
            <a:pPr>
              <a:buFont typeface="Wingdings" panose="05000000000000000000" pitchFamily="2" charset="2"/>
              <a:buChar char="§"/>
            </a:pPr>
            <a:endParaRPr lang="en-US" dirty="0"/>
          </a:p>
          <a:p>
            <a:pPr>
              <a:buFont typeface="Wingdings" panose="05000000000000000000" pitchFamily="2" charset="2"/>
              <a:buChar char="§"/>
            </a:pPr>
            <a:r>
              <a:rPr lang="en-US" b="1" dirty="0"/>
              <a:t>Institutional theory: </a:t>
            </a:r>
            <a:r>
              <a:rPr lang="en-US" dirty="0"/>
              <a:t>positions of men and women mainly depend upon employment legislation and other social policies (</a:t>
            </a:r>
            <a:r>
              <a:rPr lang="en-US" dirty="0" err="1"/>
              <a:t>Bonacich</a:t>
            </a:r>
            <a:r>
              <a:rPr lang="en-US" dirty="0"/>
              <a:t> 1972)</a:t>
            </a:r>
          </a:p>
          <a:p>
            <a:pPr>
              <a:buFont typeface="Wingdings" panose="05000000000000000000" pitchFamily="2" charset="2"/>
              <a:buChar char="§"/>
            </a:pPr>
            <a:endParaRPr lang="en-US" dirty="0"/>
          </a:p>
          <a:p>
            <a:pPr>
              <a:buFont typeface="Wingdings" panose="05000000000000000000" pitchFamily="2" charset="2"/>
              <a:buChar char="§"/>
            </a:pPr>
            <a:endParaRPr lang="en-US" dirty="0"/>
          </a:p>
          <a:p>
            <a:pPr>
              <a:buFont typeface="Wingdings" panose="05000000000000000000" pitchFamily="2" charset="2"/>
              <a:buChar char="§"/>
            </a:pPr>
            <a:r>
              <a:rPr lang="en-US" dirty="0"/>
              <a:t>Differences in external conditions and discrimination</a:t>
            </a:r>
          </a:p>
          <a:p>
            <a:endParaRPr lang="en-US" dirty="0"/>
          </a:p>
          <a:p>
            <a:endParaRPr lang="ru-RU" dirty="0"/>
          </a:p>
        </p:txBody>
      </p:sp>
      <p:sp>
        <p:nvSpPr>
          <p:cNvPr id="4" name="Стрелка вниз 3"/>
          <p:cNvSpPr/>
          <p:nvPr/>
        </p:nvSpPr>
        <p:spPr>
          <a:xfrm>
            <a:off x="2906485" y="3845379"/>
            <a:ext cx="440871" cy="498021"/>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ru-RU" sz="1800" b="0" i="0" u="none" strike="noStrike" kern="1200" cap="none" spc="0" normalizeH="0" baseline="0" noProof="0">
              <a:ln>
                <a:noFill/>
              </a:ln>
              <a:solidFill>
                <a:prstClr val="white"/>
              </a:solidFill>
              <a:effectLst/>
              <a:uLnTx/>
              <a:uFillTx/>
              <a:latin typeface="Calibri"/>
              <a:ea typeface="+mn-ea"/>
              <a:cs typeface="+mn-cs"/>
            </a:endParaRPr>
          </a:p>
        </p:txBody>
      </p:sp>
      <p:sp>
        <p:nvSpPr>
          <p:cNvPr id="5" name="Стрелка вниз 4"/>
          <p:cNvSpPr/>
          <p:nvPr/>
        </p:nvSpPr>
        <p:spPr>
          <a:xfrm>
            <a:off x="8749393" y="3724275"/>
            <a:ext cx="440871" cy="498021"/>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ru-RU" sz="1800" b="0" i="0" u="none" strike="noStrike" kern="1200" cap="none" spc="0" normalizeH="0" baseline="0" noProof="0">
              <a:ln>
                <a:noFill/>
              </a:ln>
              <a:solidFill>
                <a:prstClr val="white"/>
              </a:solidFill>
              <a:effectLst/>
              <a:uLnTx/>
              <a:uFillTx/>
              <a:latin typeface="Calibri"/>
              <a:ea typeface="+mn-ea"/>
              <a:cs typeface="+mn-cs"/>
            </a:endParaRPr>
          </a:p>
        </p:txBody>
      </p:sp>
    </p:spTree>
    <p:extLst>
      <p:ext uri="{BB962C8B-B14F-4D97-AF65-F5344CB8AC3E}">
        <p14:creationId xmlns:p14="http://schemas.microsoft.com/office/powerpoint/2010/main" val="2604597306"/>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193BF72C-151C-4750-82B3-D69B97421A1F}"/>
              </a:ext>
            </a:extLst>
          </p:cNvPr>
          <p:cNvSpPr>
            <a:spLocks noGrp="1"/>
          </p:cNvSpPr>
          <p:nvPr>
            <p:ph type="title"/>
          </p:nvPr>
        </p:nvSpPr>
        <p:spPr/>
        <p:txBody>
          <a:bodyPr/>
          <a:lstStyle/>
          <a:p>
            <a:r>
              <a:rPr lang="en-US" b="1" dirty="0">
                <a:solidFill>
                  <a:srgbClr val="002060"/>
                </a:solidFill>
              </a:rPr>
              <a:t>Time allocation in the family: theoretical approaches</a:t>
            </a:r>
            <a:endParaRPr lang="ru-RU" b="1" dirty="0">
              <a:solidFill>
                <a:srgbClr val="002060"/>
              </a:solidFill>
            </a:endParaRPr>
          </a:p>
        </p:txBody>
      </p:sp>
      <p:sp>
        <p:nvSpPr>
          <p:cNvPr id="3" name="Объект 2">
            <a:extLst>
              <a:ext uri="{FF2B5EF4-FFF2-40B4-BE49-F238E27FC236}">
                <a16:creationId xmlns:a16="http://schemas.microsoft.com/office/drawing/2014/main" id="{6F811310-9AEA-479F-BE9B-CA32DCB4B748}"/>
              </a:ext>
            </a:extLst>
          </p:cNvPr>
          <p:cNvSpPr>
            <a:spLocks noGrp="1"/>
          </p:cNvSpPr>
          <p:nvPr>
            <p:ph idx="1"/>
          </p:nvPr>
        </p:nvSpPr>
        <p:spPr/>
        <p:txBody>
          <a:bodyPr/>
          <a:lstStyle/>
          <a:p>
            <a:r>
              <a:rPr lang="en-US" b="1" dirty="0"/>
              <a:t>relative resources approach: </a:t>
            </a:r>
            <a:r>
              <a:rPr lang="en-US" dirty="0"/>
              <a:t>a greater relative resource like education, work status or income, is related to a higher negotiating power on the respective share of unpaid work </a:t>
            </a:r>
            <a:r>
              <a:rPr lang="en-US" dirty="0" smtClean="0"/>
              <a:t>(Becker 1994, Crompton </a:t>
            </a:r>
            <a:r>
              <a:rPr lang="en-US" dirty="0"/>
              <a:t>&amp; </a:t>
            </a:r>
            <a:r>
              <a:rPr lang="en-US" dirty="0" err="1"/>
              <a:t>Lyonette</a:t>
            </a:r>
            <a:r>
              <a:rPr lang="en-US" dirty="0"/>
              <a:t>, 2005; </a:t>
            </a:r>
            <a:r>
              <a:rPr lang="en-US" dirty="0" err="1"/>
              <a:t>Steiber</a:t>
            </a:r>
            <a:r>
              <a:rPr lang="en-US" dirty="0"/>
              <a:t> &amp; Haas, 2009)</a:t>
            </a:r>
          </a:p>
          <a:p>
            <a:endParaRPr lang="en-US" dirty="0"/>
          </a:p>
          <a:p>
            <a:r>
              <a:rPr lang="en-US" b="1" dirty="0"/>
              <a:t>gender role theory</a:t>
            </a:r>
            <a:r>
              <a:rPr lang="en-US" b="1" i="1" dirty="0"/>
              <a:t>:  </a:t>
            </a:r>
            <a:r>
              <a:rPr lang="en-US" dirty="0"/>
              <a:t>individual attitudes towards gender roles, i.e. which partner based on the respective gender should allocate more or less time in work and family domains, shape personal preferences for behavior and influence couples share of paid and unpaid </a:t>
            </a:r>
            <a:r>
              <a:rPr lang="en-US" dirty="0" smtClean="0"/>
              <a:t>work (</a:t>
            </a:r>
            <a:r>
              <a:rPr lang="en-US" dirty="0"/>
              <a:t>Crompton &amp; </a:t>
            </a:r>
            <a:r>
              <a:rPr lang="en-US" dirty="0" err="1"/>
              <a:t>Lyonette</a:t>
            </a:r>
            <a:r>
              <a:rPr lang="en-US" dirty="0"/>
              <a:t>, 2005; </a:t>
            </a:r>
            <a:r>
              <a:rPr lang="en-US" dirty="0" err="1"/>
              <a:t>Steiber</a:t>
            </a:r>
            <a:r>
              <a:rPr lang="en-US" dirty="0"/>
              <a:t> &amp; Haas, 2009)</a:t>
            </a:r>
            <a:endParaRPr lang="ru-RU" dirty="0"/>
          </a:p>
        </p:txBody>
      </p:sp>
    </p:spTree>
    <p:extLst>
      <p:ext uri="{BB962C8B-B14F-4D97-AF65-F5344CB8AC3E}">
        <p14:creationId xmlns:p14="http://schemas.microsoft.com/office/powerpoint/2010/main" val="1234164455"/>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193BF72C-151C-4750-82B3-D69B97421A1F}"/>
              </a:ext>
            </a:extLst>
          </p:cNvPr>
          <p:cNvSpPr>
            <a:spLocks noGrp="1"/>
          </p:cNvSpPr>
          <p:nvPr>
            <p:ph type="title"/>
          </p:nvPr>
        </p:nvSpPr>
        <p:spPr/>
        <p:txBody>
          <a:bodyPr/>
          <a:lstStyle/>
          <a:p>
            <a:r>
              <a:rPr lang="en-US" b="1" dirty="0">
                <a:solidFill>
                  <a:srgbClr val="002060"/>
                </a:solidFill>
              </a:rPr>
              <a:t>Time allocation in the family: theoretical approaches</a:t>
            </a:r>
            <a:endParaRPr lang="ru-RU" b="1" dirty="0">
              <a:solidFill>
                <a:srgbClr val="002060"/>
              </a:solidFill>
            </a:endParaRPr>
          </a:p>
        </p:txBody>
      </p:sp>
      <p:sp>
        <p:nvSpPr>
          <p:cNvPr id="3" name="Объект 2">
            <a:extLst>
              <a:ext uri="{FF2B5EF4-FFF2-40B4-BE49-F238E27FC236}">
                <a16:creationId xmlns:a16="http://schemas.microsoft.com/office/drawing/2014/main" id="{6F811310-9AEA-479F-BE9B-CA32DCB4B748}"/>
              </a:ext>
            </a:extLst>
          </p:cNvPr>
          <p:cNvSpPr>
            <a:spLocks noGrp="1"/>
          </p:cNvSpPr>
          <p:nvPr>
            <p:ph idx="1"/>
          </p:nvPr>
        </p:nvSpPr>
        <p:spPr/>
        <p:txBody>
          <a:bodyPr/>
          <a:lstStyle/>
          <a:p>
            <a:pPr>
              <a:buFont typeface="Wingdings" panose="05000000000000000000" pitchFamily="2" charset="2"/>
              <a:buChar char="§"/>
            </a:pPr>
            <a:r>
              <a:rPr lang="en-US" b="1" dirty="0"/>
              <a:t>institutional approach: </a:t>
            </a:r>
            <a:r>
              <a:rPr lang="en-US" dirty="0"/>
              <a:t>individuals’ behaviors, and couples’ work-family organizations, are nested in and framed by national-level institutional logics such as specific policies and public supports (</a:t>
            </a:r>
            <a:r>
              <a:rPr lang="en-GB" dirty="0"/>
              <a:t>Thornton et al., 2012; </a:t>
            </a:r>
            <a:r>
              <a:rPr lang="en-GB" dirty="0" err="1"/>
              <a:t>Ruppanner</a:t>
            </a:r>
            <a:r>
              <a:rPr lang="en-GB" dirty="0"/>
              <a:t> &amp; </a:t>
            </a:r>
            <a:r>
              <a:rPr lang="en-GB" dirty="0" err="1"/>
              <a:t>Maume</a:t>
            </a:r>
            <a:r>
              <a:rPr lang="en-GB" dirty="0"/>
              <a:t>, 2016). </a:t>
            </a:r>
          </a:p>
          <a:p>
            <a:pPr>
              <a:buFont typeface="Wingdings" panose="05000000000000000000" pitchFamily="2" charset="2"/>
              <a:buChar char="§"/>
            </a:pPr>
            <a:endParaRPr lang="en-GB" dirty="0">
              <a:solidFill>
                <a:srgbClr val="FF0000"/>
              </a:solidFill>
            </a:endParaRPr>
          </a:p>
          <a:p>
            <a:pPr>
              <a:buFont typeface="Wingdings" panose="05000000000000000000" pitchFamily="2" charset="2"/>
              <a:buChar char="§"/>
            </a:pPr>
            <a:r>
              <a:rPr lang="en-US" b="1" dirty="0"/>
              <a:t>social role theory: </a:t>
            </a:r>
            <a:r>
              <a:rPr lang="en-US" dirty="0"/>
              <a:t>societies are characterized by normative gender roles for men and women that have been institutionalized and became the norm (</a:t>
            </a:r>
            <a:r>
              <a:rPr lang="en-US" dirty="0" err="1"/>
              <a:t>Eagly</a:t>
            </a:r>
            <a:r>
              <a:rPr lang="en-US" dirty="0"/>
              <a:t>, 1987; </a:t>
            </a:r>
            <a:r>
              <a:rPr lang="en-US" dirty="0" err="1"/>
              <a:t>Eagly</a:t>
            </a:r>
            <a:r>
              <a:rPr lang="en-US" dirty="0"/>
              <a:t> &amp; Wood, 2012; Zhao et al., 2017). </a:t>
            </a:r>
            <a:endParaRPr lang="ru-RU" dirty="0"/>
          </a:p>
        </p:txBody>
      </p:sp>
    </p:spTree>
    <p:extLst>
      <p:ext uri="{BB962C8B-B14F-4D97-AF65-F5344CB8AC3E}">
        <p14:creationId xmlns:p14="http://schemas.microsoft.com/office/powerpoint/2010/main" val="1545749731"/>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b="1" dirty="0" smtClean="0">
                <a:solidFill>
                  <a:srgbClr val="002060"/>
                </a:solidFill>
              </a:rPr>
              <a:t>Gender-role attitudes</a:t>
            </a:r>
            <a:endParaRPr lang="ru-RU" b="1" dirty="0">
              <a:solidFill>
                <a:srgbClr val="002060"/>
              </a:solidFill>
            </a:endParaRPr>
          </a:p>
        </p:txBody>
      </p:sp>
      <p:sp>
        <p:nvSpPr>
          <p:cNvPr id="3" name="Объект 2"/>
          <p:cNvSpPr>
            <a:spLocks noGrp="1"/>
          </p:cNvSpPr>
          <p:nvPr>
            <p:ph idx="1"/>
          </p:nvPr>
        </p:nvSpPr>
        <p:spPr>
          <a:xfrm>
            <a:off x="838199" y="1518556"/>
            <a:ext cx="11029545" cy="4940609"/>
          </a:xfrm>
        </p:spPr>
        <p:txBody>
          <a:bodyPr>
            <a:normAutofit/>
          </a:bodyPr>
          <a:lstStyle/>
          <a:p>
            <a:pPr marL="0" indent="0">
              <a:buNone/>
            </a:pPr>
            <a:r>
              <a:rPr lang="en-US" sz="2400" dirty="0"/>
              <a:t>Gender role attitudes represent a multidimensional concept involving two main </a:t>
            </a:r>
            <a:r>
              <a:rPr lang="en-US" sz="2400" dirty="0" smtClean="0"/>
              <a:t>aspects</a:t>
            </a:r>
            <a:r>
              <a:rPr lang="en-US" sz="2400" dirty="0"/>
              <a:t> </a:t>
            </a:r>
            <a:r>
              <a:rPr lang="fr-FR" sz="2400" dirty="0"/>
              <a:t>(Constantin &amp; Voicu, 2015; Larsen &amp; Long, 1988; Wilcox &amp; Jelen, 1991).</a:t>
            </a:r>
          </a:p>
          <a:p>
            <a:pPr>
              <a:buFont typeface="Wingdings" panose="05000000000000000000" pitchFamily="2" charset="2"/>
              <a:buChar char="§"/>
            </a:pPr>
            <a:r>
              <a:rPr lang="en-US" sz="2400" b="1" dirty="0" smtClean="0"/>
              <a:t>the </a:t>
            </a:r>
            <a:r>
              <a:rPr lang="en-US" sz="2400" b="1" dirty="0"/>
              <a:t>public </a:t>
            </a:r>
            <a:r>
              <a:rPr lang="en-US" sz="2400" b="1" dirty="0" smtClean="0"/>
              <a:t>sphere:</a:t>
            </a:r>
            <a:r>
              <a:rPr lang="en-US" sz="2400" dirty="0" smtClean="0"/>
              <a:t> politics</a:t>
            </a:r>
            <a:r>
              <a:rPr lang="en-US" sz="2400" dirty="0"/>
              <a:t>, labor market, </a:t>
            </a:r>
            <a:r>
              <a:rPr lang="en-US" sz="2400" dirty="0" smtClean="0"/>
              <a:t>education</a:t>
            </a:r>
          </a:p>
          <a:p>
            <a:pPr>
              <a:buFont typeface="Wingdings" panose="05000000000000000000" pitchFamily="2" charset="2"/>
              <a:buChar char="§"/>
            </a:pPr>
            <a:r>
              <a:rPr lang="en-US" sz="2400" b="1" dirty="0" smtClean="0"/>
              <a:t>the </a:t>
            </a:r>
            <a:r>
              <a:rPr lang="en-US" sz="2400" b="1" dirty="0"/>
              <a:t>private </a:t>
            </a:r>
            <a:r>
              <a:rPr lang="en-US" sz="2400" b="1" dirty="0" smtClean="0"/>
              <a:t>one: </a:t>
            </a:r>
            <a:r>
              <a:rPr lang="en-US" sz="2400" dirty="0" smtClean="0"/>
              <a:t>distribution of gender roles in the family</a:t>
            </a:r>
          </a:p>
          <a:p>
            <a:pPr>
              <a:buFont typeface="Wingdings" panose="05000000000000000000" pitchFamily="2" charset="2"/>
              <a:buChar char="§"/>
            </a:pPr>
            <a:endParaRPr lang="en-US" sz="2400" dirty="0" smtClean="0"/>
          </a:p>
          <a:p>
            <a:pPr>
              <a:buFont typeface="Wingdings" panose="05000000000000000000" pitchFamily="2" charset="2"/>
              <a:buChar char="§"/>
            </a:pPr>
            <a:r>
              <a:rPr lang="en-US" sz="2400" b="1" dirty="0" smtClean="0"/>
              <a:t>Traditional GRA: </a:t>
            </a:r>
            <a:r>
              <a:rPr lang="en-US" sz="2400" dirty="0" smtClean="0"/>
              <a:t>support </a:t>
            </a:r>
            <a:r>
              <a:rPr lang="en-US" sz="2400" dirty="0"/>
              <a:t>for specialized roles and responsibilities by gender, with women mainly devoted to childcare and unpaid domestic work and men see as the primary (or only) breadwinner of the household, with social roles in the public sphere. </a:t>
            </a:r>
          </a:p>
          <a:p>
            <a:pPr>
              <a:buFont typeface="Wingdings" panose="05000000000000000000" pitchFamily="2" charset="2"/>
              <a:buChar char="§"/>
            </a:pPr>
            <a:r>
              <a:rPr lang="en-US" sz="2400" b="1" dirty="0"/>
              <a:t>Egalitarian </a:t>
            </a:r>
            <a:r>
              <a:rPr lang="en-US" sz="2400" b="1" dirty="0" smtClean="0"/>
              <a:t>GRA: </a:t>
            </a:r>
            <a:r>
              <a:rPr lang="en-US" sz="2400" dirty="0" smtClean="0"/>
              <a:t>support </a:t>
            </a:r>
            <a:r>
              <a:rPr lang="en-US" sz="2400" dirty="0"/>
              <a:t>for women’s role in the public sphere as well as the men’s role in the private one (Albrecht et al., 2000; Baxter &amp; Kane, 1995; Cunningham et al., 2005</a:t>
            </a:r>
            <a:r>
              <a:rPr lang="en-US" sz="2400" dirty="0" smtClean="0"/>
              <a:t>).</a:t>
            </a:r>
            <a:r>
              <a:rPr lang="fr-FR" sz="2400" dirty="0"/>
              <a:t> (Constantin &amp; Voicu, 2015; Larsen &amp; Long, 1988; Wilcox &amp; Jelen, 1991).</a:t>
            </a:r>
            <a:endParaRPr lang="en-US" sz="2400" dirty="0"/>
          </a:p>
          <a:p>
            <a:pPr marL="0" indent="0">
              <a:buNone/>
            </a:pPr>
            <a:endParaRPr lang="en-US" dirty="0"/>
          </a:p>
        </p:txBody>
      </p:sp>
    </p:spTree>
    <p:extLst>
      <p:ext uri="{BB962C8B-B14F-4D97-AF65-F5344CB8AC3E}">
        <p14:creationId xmlns:p14="http://schemas.microsoft.com/office/powerpoint/2010/main" val="243070736"/>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5"/>
            <a:ext cx="10515600" cy="955675"/>
          </a:xfrm>
        </p:spPr>
        <p:txBody>
          <a:bodyPr/>
          <a:lstStyle/>
          <a:p>
            <a:r>
              <a:rPr lang="en-US" b="1" dirty="0" smtClean="0">
                <a:solidFill>
                  <a:srgbClr val="002060"/>
                </a:solidFill>
              </a:rPr>
              <a:t>Gender-role attitudes in domestic sphere</a:t>
            </a:r>
            <a:endParaRPr lang="ru-RU" b="1" dirty="0">
              <a:solidFill>
                <a:srgbClr val="002060"/>
              </a:solidFill>
            </a:endParaRPr>
          </a:p>
        </p:txBody>
      </p:sp>
      <p:sp>
        <p:nvSpPr>
          <p:cNvPr id="3" name="Объект 2"/>
          <p:cNvSpPr>
            <a:spLocks noGrp="1"/>
          </p:cNvSpPr>
          <p:nvPr>
            <p:ph idx="1"/>
          </p:nvPr>
        </p:nvSpPr>
        <p:spPr>
          <a:xfrm>
            <a:off x="838200" y="1401417"/>
            <a:ext cx="10515600" cy="4775546"/>
          </a:xfrm>
        </p:spPr>
        <p:txBody>
          <a:bodyPr>
            <a:normAutofit lnSpcReduction="10000"/>
          </a:bodyPr>
          <a:lstStyle/>
          <a:p>
            <a:pPr marL="0" indent="0" algn="just">
              <a:buNone/>
            </a:pPr>
            <a:r>
              <a:rPr lang="en-US" b="1" dirty="0" smtClean="0"/>
              <a:t>European Values Study (</a:t>
            </a:r>
            <a:r>
              <a:rPr lang="en-US" b="1" dirty="0"/>
              <a:t>EVS): https://europeanvaluesstudy.eu/</a:t>
            </a:r>
            <a:endParaRPr lang="en-US" b="1" dirty="0" smtClean="0"/>
          </a:p>
          <a:p>
            <a:pPr marL="0" indent="0" algn="just">
              <a:buNone/>
            </a:pPr>
            <a:r>
              <a:rPr lang="en-US" b="1" dirty="0" smtClean="0"/>
              <a:t>Gender-role </a:t>
            </a:r>
            <a:r>
              <a:rPr lang="en-US" b="1" dirty="0"/>
              <a:t>attitudes in domestic </a:t>
            </a:r>
            <a:r>
              <a:rPr lang="en-US" b="1" dirty="0" smtClean="0"/>
              <a:t>sphere</a:t>
            </a:r>
          </a:p>
          <a:p>
            <a:pPr algn="just">
              <a:buFont typeface="Wingdings" panose="05000000000000000000" pitchFamily="2" charset="2"/>
              <a:buChar char="§"/>
            </a:pPr>
            <a:r>
              <a:rPr lang="en-US" dirty="0" smtClean="0"/>
              <a:t>When a mother works for pay, the children suffer</a:t>
            </a:r>
          </a:p>
          <a:p>
            <a:pPr algn="just">
              <a:buFont typeface="Wingdings" panose="05000000000000000000" pitchFamily="2" charset="2"/>
              <a:buChar char="§"/>
            </a:pPr>
            <a:r>
              <a:rPr lang="en-US" dirty="0" smtClean="0"/>
              <a:t>A </a:t>
            </a:r>
            <a:r>
              <a:rPr lang="en-US" dirty="0"/>
              <a:t>job is alright but what most women really want is a home and children </a:t>
            </a:r>
          </a:p>
          <a:p>
            <a:pPr algn="just">
              <a:buFont typeface="Wingdings" panose="05000000000000000000" pitchFamily="2" charset="2"/>
              <a:buChar char="§"/>
            </a:pPr>
            <a:r>
              <a:rPr lang="en-US" dirty="0"/>
              <a:t>All in all, family life suffers when the woman has a full-time job</a:t>
            </a:r>
          </a:p>
          <a:p>
            <a:pPr marL="0" indent="0" algn="just">
              <a:buNone/>
            </a:pPr>
            <a:endParaRPr lang="en-US" dirty="0"/>
          </a:p>
          <a:p>
            <a:pPr marL="0" indent="0" algn="just">
              <a:buNone/>
            </a:pPr>
            <a:r>
              <a:rPr lang="en-US" dirty="0"/>
              <a:t>Doesn’t belong to any dimension:</a:t>
            </a:r>
          </a:p>
          <a:p>
            <a:pPr algn="just">
              <a:buFont typeface="Wingdings" panose="05000000000000000000" pitchFamily="2" charset="2"/>
              <a:buChar char="§"/>
            </a:pPr>
            <a:r>
              <a:rPr lang="en-US" dirty="0"/>
              <a:t>Man's job is to earn money; woman's job is to look after home and family </a:t>
            </a:r>
          </a:p>
          <a:p>
            <a:endParaRPr lang="ru-RU" dirty="0"/>
          </a:p>
        </p:txBody>
      </p:sp>
    </p:spTree>
    <p:extLst>
      <p:ext uri="{BB962C8B-B14F-4D97-AF65-F5344CB8AC3E}">
        <p14:creationId xmlns:p14="http://schemas.microsoft.com/office/powerpoint/2010/main" val="422696407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F1E60F7E-2D0C-4EE6-9A0B-1BFF2B95A3AE}"/>
              </a:ext>
            </a:extLst>
          </p:cNvPr>
          <p:cNvSpPr>
            <a:spLocks noGrp="1"/>
          </p:cNvSpPr>
          <p:nvPr>
            <p:ph type="title"/>
          </p:nvPr>
        </p:nvSpPr>
        <p:spPr/>
        <p:txBody>
          <a:bodyPr/>
          <a:lstStyle/>
          <a:p>
            <a:r>
              <a:rPr lang="en-US" b="1" dirty="0" smtClean="0">
                <a:solidFill>
                  <a:srgbClr val="002060"/>
                </a:solidFill>
              </a:rPr>
              <a:t>Gender division of labor</a:t>
            </a:r>
            <a:endParaRPr lang="ru-RU" b="1" dirty="0">
              <a:solidFill>
                <a:srgbClr val="002060"/>
              </a:solidFill>
            </a:endParaRPr>
          </a:p>
        </p:txBody>
      </p:sp>
      <p:sp>
        <p:nvSpPr>
          <p:cNvPr id="3" name="Объект 2">
            <a:extLst>
              <a:ext uri="{FF2B5EF4-FFF2-40B4-BE49-F238E27FC236}">
                <a16:creationId xmlns:a16="http://schemas.microsoft.com/office/drawing/2014/main" id="{CEDB45FD-09CD-47BB-A55E-B9F44DE3A576}"/>
              </a:ext>
            </a:extLst>
          </p:cNvPr>
          <p:cNvSpPr>
            <a:spLocks noGrp="1"/>
          </p:cNvSpPr>
          <p:nvPr>
            <p:ph idx="1"/>
          </p:nvPr>
        </p:nvSpPr>
        <p:spPr/>
        <p:txBody>
          <a:bodyPr/>
          <a:lstStyle/>
          <a:p>
            <a:pPr marL="514350" indent="-514350">
              <a:buAutoNum type="arabicPeriod"/>
            </a:pPr>
            <a:r>
              <a:rPr lang="en-US" dirty="0" smtClean="0"/>
              <a:t>Public sphere: labor market, career, discrimination</a:t>
            </a:r>
          </a:p>
          <a:p>
            <a:pPr marL="514350" indent="-514350">
              <a:buAutoNum type="arabicPeriod"/>
            </a:pPr>
            <a:r>
              <a:rPr lang="en-US" dirty="0" smtClean="0"/>
              <a:t>Domestic sphere: distribution the role in the housework, children healthcare</a:t>
            </a:r>
          </a:p>
          <a:p>
            <a:pPr marL="0" indent="0">
              <a:buNone/>
            </a:pPr>
            <a:endParaRPr lang="en-US" dirty="0" smtClean="0"/>
          </a:p>
          <a:p>
            <a:pPr marL="0" indent="0">
              <a:buNone/>
            </a:pPr>
            <a:r>
              <a:rPr lang="en-US" dirty="0" smtClean="0"/>
              <a:t>The two spheres are closely interrelated.</a:t>
            </a:r>
            <a:endParaRPr lang="ru-RU" dirty="0"/>
          </a:p>
        </p:txBody>
      </p:sp>
    </p:spTree>
    <p:extLst>
      <p:ext uri="{BB962C8B-B14F-4D97-AF65-F5344CB8AC3E}">
        <p14:creationId xmlns:p14="http://schemas.microsoft.com/office/powerpoint/2010/main" val="3574418069"/>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6"/>
            <a:ext cx="10515600" cy="603866"/>
          </a:xfrm>
        </p:spPr>
        <p:txBody>
          <a:bodyPr>
            <a:normAutofit fontScale="90000"/>
          </a:bodyPr>
          <a:lstStyle/>
          <a:p>
            <a:r>
              <a:rPr lang="en-US" sz="3200" b="1" dirty="0" smtClean="0">
                <a:solidFill>
                  <a:srgbClr val="002060"/>
                </a:solidFill>
              </a:rPr>
              <a:t>GRA in </a:t>
            </a:r>
            <a:r>
              <a:rPr lang="en-US" sz="3200" b="1" dirty="0">
                <a:solidFill>
                  <a:srgbClr val="002060"/>
                </a:solidFill>
              </a:rPr>
              <a:t>domestic </a:t>
            </a:r>
            <a:r>
              <a:rPr lang="en-US" sz="3200" b="1" dirty="0" smtClean="0">
                <a:solidFill>
                  <a:srgbClr val="002060"/>
                </a:solidFill>
              </a:rPr>
              <a:t>sphere: index </a:t>
            </a:r>
            <a:r>
              <a:rPr lang="en-US" sz="3200" b="1" dirty="0">
                <a:solidFill>
                  <a:srgbClr val="002060"/>
                </a:solidFill>
              </a:rPr>
              <a:t>(0 – traditional, 3 – egalitarian</a:t>
            </a:r>
            <a:r>
              <a:rPr lang="en-US" sz="3200" b="1" dirty="0" smtClean="0">
                <a:solidFill>
                  <a:srgbClr val="002060"/>
                </a:solidFill>
              </a:rPr>
              <a:t>), EVS2017-2018</a:t>
            </a:r>
            <a:endParaRPr lang="ru-RU" sz="3200" b="1" dirty="0">
              <a:solidFill>
                <a:srgbClr val="002060"/>
              </a:solidFill>
            </a:endParaRPr>
          </a:p>
        </p:txBody>
      </p:sp>
      <p:pic>
        <p:nvPicPr>
          <p:cNvPr id="7" name="Объект 6"/>
          <p:cNvPicPr>
            <a:picLocks noGrp="1" noChangeAspect="1"/>
          </p:cNvPicPr>
          <p:nvPr>
            <p:ph idx="1"/>
          </p:nvPr>
        </p:nvPicPr>
        <p:blipFill>
          <a:blip r:embed="rId2"/>
          <a:stretch>
            <a:fillRect/>
          </a:stretch>
        </p:blipFill>
        <p:spPr>
          <a:xfrm>
            <a:off x="318052" y="1280158"/>
            <a:ext cx="11469757" cy="5229328"/>
          </a:xfrm>
          <a:prstGeom prst="rect">
            <a:avLst/>
          </a:prstGeom>
        </p:spPr>
      </p:pic>
    </p:spTree>
    <p:extLst>
      <p:ext uri="{BB962C8B-B14F-4D97-AF65-F5344CB8AC3E}">
        <p14:creationId xmlns:p14="http://schemas.microsoft.com/office/powerpoint/2010/main" val="284077960"/>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0505" y="426086"/>
            <a:ext cx="10848703" cy="603866"/>
          </a:xfrm>
        </p:spPr>
        <p:txBody>
          <a:bodyPr>
            <a:normAutofit fontScale="90000"/>
          </a:bodyPr>
          <a:lstStyle/>
          <a:p>
            <a:r>
              <a:rPr lang="en-US" sz="3200" b="1" dirty="0">
                <a:solidFill>
                  <a:srgbClr val="002060"/>
                </a:solidFill>
              </a:rPr>
              <a:t>Man's job is to earn money; woman's job is to look after home and </a:t>
            </a:r>
            <a:r>
              <a:rPr lang="en-US" sz="3200" b="1" dirty="0" smtClean="0">
                <a:solidFill>
                  <a:srgbClr val="002060"/>
                </a:solidFill>
              </a:rPr>
              <a:t>family</a:t>
            </a:r>
            <a:br>
              <a:rPr lang="en-US" sz="3200" b="1" dirty="0" smtClean="0">
                <a:solidFill>
                  <a:srgbClr val="002060"/>
                </a:solidFill>
              </a:rPr>
            </a:br>
            <a:r>
              <a:rPr lang="en-US" sz="3200" b="1" dirty="0" smtClean="0">
                <a:solidFill>
                  <a:srgbClr val="002060"/>
                </a:solidFill>
              </a:rPr>
              <a:t>(%, share of those who disagree), EVS2017-2018 </a:t>
            </a:r>
            <a:r>
              <a:rPr lang="en-US" sz="3200" b="1" dirty="0">
                <a:solidFill>
                  <a:srgbClr val="002060"/>
                </a:solidFill>
              </a:rPr>
              <a:t/>
            </a:r>
            <a:br>
              <a:rPr lang="en-US" sz="3200" b="1" dirty="0">
                <a:solidFill>
                  <a:srgbClr val="002060"/>
                </a:solidFill>
              </a:rPr>
            </a:br>
            <a:endParaRPr lang="ru-RU" sz="3200" b="1" dirty="0">
              <a:solidFill>
                <a:srgbClr val="002060"/>
              </a:solidFill>
            </a:endParaRPr>
          </a:p>
        </p:txBody>
      </p:sp>
      <p:pic>
        <p:nvPicPr>
          <p:cNvPr id="5" name="Объект 4"/>
          <p:cNvPicPr>
            <a:picLocks noGrp="1" noChangeAspect="1"/>
          </p:cNvPicPr>
          <p:nvPr>
            <p:ph idx="1"/>
          </p:nvPr>
        </p:nvPicPr>
        <p:blipFill>
          <a:blip r:embed="rId2"/>
          <a:stretch>
            <a:fillRect/>
          </a:stretch>
        </p:blipFill>
        <p:spPr>
          <a:xfrm>
            <a:off x="477078" y="1419496"/>
            <a:ext cx="10809231" cy="5229781"/>
          </a:xfrm>
          <a:prstGeom prst="rect">
            <a:avLst/>
          </a:prstGeom>
        </p:spPr>
      </p:pic>
    </p:spTree>
    <p:extLst>
      <p:ext uri="{BB962C8B-B14F-4D97-AF65-F5344CB8AC3E}">
        <p14:creationId xmlns:p14="http://schemas.microsoft.com/office/powerpoint/2010/main" val="2037515712"/>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5"/>
            <a:ext cx="10515600" cy="955675"/>
          </a:xfrm>
        </p:spPr>
        <p:txBody>
          <a:bodyPr/>
          <a:lstStyle/>
          <a:p>
            <a:r>
              <a:rPr lang="en-US" b="1" dirty="0" smtClean="0">
                <a:solidFill>
                  <a:srgbClr val="002060"/>
                </a:solidFill>
              </a:rPr>
              <a:t>Gender-role attitudes in domestic sphere</a:t>
            </a:r>
            <a:endParaRPr lang="ru-RU" b="1" dirty="0">
              <a:solidFill>
                <a:srgbClr val="002060"/>
              </a:solidFill>
            </a:endParaRPr>
          </a:p>
        </p:txBody>
      </p:sp>
      <p:sp>
        <p:nvSpPr>
          <p:cNvPr id="3" name="Объект 2"/>
          <p:cNvSpPr>
            <a:spLocks noGrp="1"/>
          </p:cNvSpPr>
          <p:nvPr>
            <p:ph idx="1"/>
          </p:nvPr>
        </p:nvSpPr>
        <p:spPr>
          <a:xfrm>
            <a:off x="838200" y="1320800"/>
            <a:ext cx="10515600" cy="4856163"/>
          </a:xfrm>
        </p:spPr>
        <p:txBody>
          <a:bodyPr/>
          <a:lstStyle/>
          <a:p>
            <a:pPr marL="0" indent="0" algn="just">
              <a:buNone/>
            </a:pPr>
            <a:r>
              <a:rPr lang="en-US" b="1" dirty="0" smtClean="0"/>
              <a:t>World Values Survey (WVS): </a:t>
            </a:r>
          </a:p>
          <a:p>
            <a:pPr marL="0" indent="0" algn="just">
              <a:buNone/>
            </a:pPr>
            <a:r>
              <a:rPr lang="en-US" dirty="0">
                <a:hlinkClick r:id="rId2"/>
              </a:rPr>
              <a:t>https://</a:t>
            </a:r>
            <a:r>
              <a:rPr lang="en-US" dirty="0" smtClean="0">
                <a:hlinkClick r:id="rId2"/>
              </a:rPr>
              <a:t>www.worldvaluessurvey.org/wvs.jsp</a:t>
            </a:r>
            <a:endParaRPr lang="en-US" dirty="0" smtClean="0"/>
          </a:p>
          <a:p>
            <a:pPr marL="0" indent="0" algn="just">
              <a:buNone/>
            </a:pPr>
            <a:endParaRPr lang="en-US" b="1" dirty="0" smtClean="0"/>
          </a:p>
          <a:p>
            <a:pPr marL="0" indent="0" algn="just">
              <a:buNone/>
            </a:pPr>
            <a:r>
              <a:rPr lang="en-US" b="1" dirty="0" smtClean="0"/>
              <a:t>Gender-role </a:t>
            </a:r>
            <a:r>
              <a:rPr lang="en-US" b="1" dirty="0"/>
              <a:t>attitudes in domestic </a:t>
            </a:r>
            <a:r>
              <a:rPr lang="en-US" b="1" dirty="0" smtClean="0"/>
              <a:t>sphere</a:t>
            </a:r>
            <a:endParaRPr lang="en-US" b="1" dirty="0"/>
          </a:p>
          <a:p>
            <a:pPr algn="just">
              <a:buFont typeface="Wingdings" panose="05000000000000000000" pitchFamily="2" charset="2"/>
              <a:buChar char="§"/>
            </a:pPr>
            <a:r>
              <a:rPr lang="en-US" dirty="0"/>
              <a:t>When a mother works for pay, the children suffer </a:t>
            </a:r>
          </a:p>
          <a:p>
            <a:pPr algn="just">
              <a:buFont typeface="Wingdings" panose="05000000000000000000" pitchFamily="2" charset="2"/>
              <a:buChar char="§"/>
            </a:pPr>
            <a:r>
              <a:rPr lang="en-US" dirty="0"/>
              <a:t>Being a housewife is just as fulfilling as working for pay </a:t>
            </a:r>
          </a:p>
          <a:p>
            <a:pPr algn="just">
              <a:buFont typeface="Wingdings" panose="05000000000000000000" pitchFamily="2" charset="2"/>
              <a:buChar char="§"/>
            </a:pPr>
            <a:r>
              <a:rPr lang="en-US" dirty="0"/>
              <a:t>If a woman earns more money than her husband, it's almost certain to cause problems</a:t>
            </a:r>
          </a:p>
          <a:p>
            <a:endParaRPr lang="ru-RU" dirty="0"/>
          </a:p>
        </p:txBody>
      </p:sp>
    </p:spTree>
    <p:extLst>
      <p:ext uri="{BB962C8B-B14F-4D97-AF65-F5344CB8AC3E}">
        <p14:creationId xmlns:p14="http://schemas.microsoft.com/office/powerpoint/2010/main" val="3135827170"/>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2B33B80D-F49A-4AD4-B2CB-96CBCA6E8752}"/>
              </a:ext>
            </a:extLst>
          </p:cNvPr>
          <p:cNvSpPr>
            <a:spLocks noGrp="1"/>
          </p:cNvSpPr>
          <p:nvPr>
            <p:ph type="title"/>
          </p:nvPr>
        </p:nvSpPr>
        <p:spPr>
          <a:xfrm>
            <a:off x="1253612" y="365126"/>
            <a:ext cx="10100187" cy="296726"/>
          </a:xfrm>
        </p:spPr>
        <p:txBody>
          <a:bodyPr>
            <a:normAutofit fontScale="90000"/>
          </a:bodyPr>
          <a:lstStyle/>
          <a:p>
            <a:r>
              <a:rPr lang="en-US" sz="3200" b="1" dirty="0">
                <a:solidFill>
                  <a:srgbClr val="002060"/>
                </a:solidFill>
              </a:rPr>
              <a:t>Pre-school child suffers with working mother (share those who DISAGREE), WVS-EVS </a:t>
            </a:r>
            <a:r>
              <a:rPr lang="en-US" sz="3200" b="1" dirty="0" smtClean="0">
                <a:solidFill>
                  <a:srgbClr val="002060"/>
                </a:solidFill>
              </a:rPr>
              <a:t>2017-2020</a:t>
            </a:r>
            <a:endParaRPr lang="ru-RU" sz="3200" b="1" dirty="0">
              <a:solidFill>
                <a:srgbClr val="002060"/>
              </a:solidFill>
            </a:endParaRPr>
          </a:p>
        </p:txBody>
      </p:sp>
      <p:graphicFrame>
        <p:nvGraphicFramePr>
          <p:cNvPr id="6" name="Объект 5">
            <a:extLst>
              <a:ext uri="{FF2B5EF4-FFF2-40B4-BE49-F238E27FC236}">
                <a16:creationId xmlns:a16="http://schemas.microsoft.com/office/drawing/2014/main" id="{8F12571D-0040-4E04-BB4A-A77D171843A9}"/>
              </a:ext>
            </a:extLst>
          </p:cNvPr>
          <p:cNvGraphicFramePr>
            <a:graphicFrameLocks noGrp="1"/>
          </p:cNvGraphicFramePr>
          <p:nvPr>
            <p:ph idx="1"/>
            <p:extLst/>
          </p:nvPr>
        </p:nvGraphicFramePr>
        <p:xfrm>
          <a:off x="0" y="914400"/>
          <a:ext cx="12192000" cy="5943600"/>
        </p:xfrm>
        <a:graphic>
          <a:graphicData uri="http://schemas.openxmlformats.org/drawingml/2006/chart">
            <c:chart xmlns:c="http://schemas.openxmlformats.org/drawingml/2006/chart" xmlns:r="http://schemas.openxmlformats.org/officeDocument/2006/relationships" r:id="rId2"/>
          </a:graphicData>
        </a:graphic>
      </p:graphicFrame>
      <p:pic>
        <p:nvPicPr>
          <p:cNvPr id="3" name="Рисунок 2"/>
          <p:cNvPicPr>
            <a:picLocks noChangeAspect="1"/>
          </p:cNvPicPr>
          <p:nvPr/>
        </p:nvPicPr>
        <p:blipFill>
          <a:blip r:embed="rId3"/>
          <a:stretch>
            <a:fillRect/>
          </a:stretch>
        </p:blipFill>
        <p:spPr>
          <a:xfrm>
            <a:off x="-87086" y="1219008"/>
            <a:ext cx="12174583" cy="5573678"/>
          </a:xfrm>
          <a:prstGeom prst="rect">
            <a:avLst/>
          </a:prstGeom>
        </p:spPr>
      </p:pic>
    </p:spTree>
    <p:extLst>
      <p:ext uri="{BB962C8B-B14F-4D97-AF65-F5344CB8AC3E}">
        <p14:creationId xmlns:p14="http://schemas.microsoft.com/office/powerpoint/2010/main" val="1592898328"/>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2B33B80D-F49A-4AD4-B2CB-96CBCA6E8752}"/>
              </a:ext>
            </a:extLst>
          </p:cNvPr>
          <p:cNvSpPr>
            <a:spLocks noGrp="1"/>
          </p:cNvSpPr>
          <p:nvPr>
            <p:ph type="title"/>
          </p:nvPr>
        </p:nvSpPr>
        <p:spPr>
          <a:xfrm>
            <a:off x="1253612" y="365125"/>
            <a:ext cx="10100187" cy="549275"/>
          </a:xfrm>
        </p:spPr>
        <p:txBody>
          <a:bodyPr>
            <a:normAutofit fontScale="90000"/>
          </a:bodyPr>
          <a:lstStyle/>
          <a:p>
            <a:r>
              <a:rPr lang="en-US" sz="3200" b="1" dirty="0">
                <a:solidFill>
                  <a:srgbClr val="002060"/>
                </a:solidFill>
              </a:rPr>
              <a:t>Being a housewife is as fulfilling as working for pay (share those who DISAGREE), </a:t>
            </a:r>
            <a:r>
              <a:rPr lang="en-US" sz="3200" b="1" dirty="0" smtClean="0">
                <a:solidFill>
                  <a:srgbClr val="002060"/>
                </a:solidFill>
              </a:rPr>
              <a:t>WVS 2017-2020, </a:t>
            </a:r>
            <a:endParaRPr lang="ru-RU" sz="3200" b="1" dirty="0">
              <a:solidFill>
                <a:srgbClr val="002060"/>
              </a:solidFill>
            </a:endParaRPr>
          </a:p>
        </p:txBody>
      </p:sp>
      <p:pic>
        <p:nvPicPr>
          <p:cNvPr id="4" name="Объект 3"/>
          <p:cNvPicPr>
            <a:picLocks noGrp="1" noChangeAspect="1"/>
          </p:cNvPicPr>
          <p:nvPr>
            <p:ph idx="1"/>
          </p:nvPr>
        </p:nvPicPr>
        <p:blipFill>
          <a:blip r:embed="rId2"/>
          <a:stretch>
            <a:fillRect/>
          </a:stretch>
        </p:blipFill>
        <p:spPr>
          <a:xfrm>
            <a:off x="357809" y="1419497"/>
            <a:ext cx="11198466" cy="4902926"/>
          </a:xfrm>
          <a:prstGeom prst="rect">
            <a:avLst/>
          </a:prstGeom>
        </p:spPr>
      </p:pic>
    </p:spTree>
    <p:extLst>
      <p:ext uri="{BB962C8B-B14F-4D97-AF65-F5344CB8AC3E}">
        <p14:creationId xmlns:p14="http://schemas.microsoft.com/office/powerpoint/2010/main" val="3526910392"/>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6"/>
            <a:ext cx="10515600" cy="603866"/>
          </a:xfrm>
        </p:spPr>
        <p:txBody>
          <a:bodyPr>
            <a:normAutofit fontScale="90000"/>
          </a:bodyPr>
          <a:lstStyle/>
          <a:p>
            <a:r>
              <a:rPr lang="en-US" b="1" dirty="0" smtClean="0">
                <a:solidFill>
                  <a:srgbClr val="002060"/>
                </a:solidFill>
              </a:rPr>
              <a:t>Problems with GRA</a:t>
            </a:r>
            <a:endParaRPr lang="ru-RU" b="1" dirty="0">
              <a:solidFill>
                <a:srgbClr val="002060"/>
              </a:solidFill>
            </a:endParaRPr>
          </a:p>
        </p:txBody>
      </p:sp>
      <p:sp>
        <p:nvSpPr>
          <p:cNvPr id="3" name="Объект 2"/>
          <p:cNvSpPr>
            <a:spLocks noGrp="1"/>
          </p:cNvSpPr>
          <p:nvPr>
            <p:ph idx="1"/>
          </p:nvPr>
        </p:nvSpPr>
        <p:spPr>
          <a:xfrm>
            <a:off x="838200" y="1326524"/>
            <a:ext cx="10515600" cy="4850439"/>
          </a:xfrm>
        </p:spPr>
        <p:txBody>
          <a:bodyPr>
            <a:normAutofit fontScale="92500" lnSpcReduction="20000"/>
          </a:bodyPr>
          <a:lstStyle/>
          <a:p>
            <a:pPr>
              <a:buFont typeface="Wingdings" panose="05000000000000000000" pitchFamily="2" charset="2"/>
              <a:buChar char="§"/>
            </a:pPr>
            <a:r>
              <a:rPr lang="en-US" sz="2400" dirty="0" smtClean="0"/>
              <a:t>Main </a:t>
            </a:r>
            <a:r>
              <a:rPr lang="en-US" sz="2400" dirty="0"/>
              <a:t>focus on female </a:t>
            </a:r>
            <a:r>
              <a:rPr lang="en-US" sz="2400" dirty="0" smtClean="0"/>
              <a:t>roles. Male roles are largely neglected </a:t>
            </a:r>
            <a:r>
              <a:rPr lang="en-US" sz="2400" dirty="0"/>
              <a:t>(Walter 2018; </a:t>
            </a:r>
            <a:r>
              <a:rPr lang="en-US" sz="2400" dirty="0" err="1"/>
              <a:t>Grunow</a:t>
            </a:r>
            <a:r>
              <a:rPr lang="en-US" sz="2400" dirty="0"/>
              <a:t> et al 2019)</a:t>
            </a:r>
          </a:p>
          <a:p>
            <a:pPr>
              <a:buFont typeface="Wingdings" panose="05000000000000000000" pitchFamily="2" charset="2"/>
              <a:buChar char="§"/>
            </a:pPr>
            <a:r>
              <a:rPr lang="en-US" sz="2400" dirty="0" err="1"/>
              <a:t>Multimensionality</a:t>
            </a:r>
            <a:r>
              <a:rPr lang="en-US" sz="2400" dirty="0"/>
              <a:t> is often neglected (Walter 2018; </a:t>
            </a:r>
            <a:r>
              <a:rPr lang="en-US" sz="2400" dirty="0" err="1"/>
              <a:t>Grunow</a:t>
            </a:r>
            <a:r>
              <a:rPr lang="en-US" sz="2400" dirty="0"/>
              <a:t> et al 2019)</a:t>
            </a:r>
          </a:p>
          <a:p>
            <a:pPr>
              <a:buFont typeface="Wingdings" panose="05000000000000000000" pitchFamily="2" charset="2"/>
              <a:buChar char="§"/>
            </a:pPr>
            <a:r>
              <a:rPr lang="en-US" sz="2400" dirty="0"/>
              <a:t>Outdated wording: many of the items still keep formulation from the Seventies. This allows over time comparison, but imprint </a:t>
            </a:r>
            <a:r>
              <a:rPr lang="en-US" sz="2400" dirty="0" smtClean="0"/>
              <a:t>traditional </a:t>
            </a:r>
            <a:r>
              <a:rPr lang="en-US" sz="2400" dirty="0"/>
              <a:t>views that are perceived differently across societies (Braun 2008)</a:t>
            </a:r>
          </a:p>
          <a:p>
            <a:pPr>
              <a:buFont typeface="Wingdings" panose="05000000000000000000" pitchFamily="2" charset="2"/>
              <a:buChar char="§"/>
            </a:pPr>
            <a:r>
              <a:rPr lang="en-US" sz="2400" dirty="0"/>
              <a:t> Different awareness about gender equality affects item interpretation and mechanisms of social desirability (as in the case of male roles items) (Braun 2008, 2009)</a:t>
            </a:r>
          </a:p>
          <a:p>
            <a:pPr>
              <a:buFont typeface="Wingdings" panose="05000000000000000000" pitchFamily="2" charset="2"/>
              <a:buChar char="§"/>
            </a:pPr>
            <a:r>
              <a:rPr lang="en-US" sz="2400" dirty="0"/>
              <a:t>Societies provides different context of opportunities and societal cultural orientations which explain gaps in measurement equivalence (</a:t>
            </a:r>
            <a:r>
              <a:rPr lang="en-US" sz="2400" dirty="0" err="1"/>
              <a:t>Seddig</a:t>
            </a:r>
            <a:r>
              <a:rPr lang="en-US" sz="2400" dirty="0"/>
              <a:t> &amp; </a:t>
            </a:r>
            <a:r>
              <a:rPr lang="en-US" sz="2400" dirty="0" err="1"/>
              <a:t>Lomazzi</a:t>
            </a:r>
            <a:r>
              <a:rPr lang="en-US" sz="2400" dirty="0"/>
              <a:t> 2019</a:t>
            </a:r>
            <a:r>
              <a:rPr lang="en-US" sz="2400" dirty="0" smtClean="0"/>
              <a:t>)</a:t>
            </a:r>
          </a:p>
          <a:p>
            <a:pPr>
              <a:buFont typeface="Wingdings" panose="05000000000000000000" pitchFamily="2" charset="2"/>
              <a:buChar char="§"/>
            </a:pPr>
            <a:endParaRPr lang="en-US" sz="2400" dirty="0" smtClean="0"/>
          </a:p>
          <a:p>
            <a:pPr>
              <a:buFont typeface="Wingdings" panose="05000000000000000000" pitchFamily="2" charset="2"/>
              <a:buChar char="§"/>
            </a:pPr>
            <a:r>
              <a:rPr lang="en-US" sz="2400" dirty="0"/>
              <a:t>You never can construct ideal measure or gender-role attitudes but </a:t>
            </a:r>
            <a:r>
              <a:rPr lang="en-US" sz="2400" dirty="0" smtClean="0"/>
              <a:t>it is necessary for cross-cultural </a:t>
            </a:r>
            <a:r>
              <a:rPr lang="en-US" sz="2400" dirty="0"/>
              <a:t>and longitudinal comparisons. Sometimes it is better when the measure is not perfect but is the same across countries and across time.</a:t>
            </a:r>
          </a:p>
          <a:p>
            <a:pPr>
              <a:buFont typeface="Wingdings" panose="05000000000000000000" pitchFamily="2" charset="2"/>
              <a:buChar char="§"/>
            </a:pPr>
            <a:r>
              <a:rPr lang="en-US" sz="2400" dirty="0"/>
              <a:t>Countries vary a lot in gender-role attitudes both in public and domestic sphere</a:t>
            </a:r>
          </a:p>
          <a:p>
            <a:pPr>
              <a:buFont typeface="Wingdings" panose="05000000000000000000" pitchFamily="2" charset="2"/>
              <a:buChar char="§"/>
            </a:pPr>
            <a:endParaRPr lang="en-US" sz="2400" dirty="0"/>
          </a:p>
          <a:p>
            <a:pPr>
              <a:buFont typeface="Wingdings" panose="05000000000000000000" pitchFamily="2" charset="2"/>
              <a:buChar char="§"/>
            </a:pPr>
            <a:endParaRPr lang="en-US" sz="2400" dirty="0"/>
          </a:p>
        </p:txBody>
      </p:sp>
      <p:sp>
        <p:nvSpPr>
          <p:cNvPr id="4" name="Стрелка вниз 3"/>
          <p:cNvSpPr/>
          <p:nvPr/>
        </p:nvSpPr>
        <p:spPr>
          <a:xfrm>
            <a:off x="5665304" y="4343400"/>
            <a:ext cx="467139" cy="34787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extLst>
      <p:ext uri="{BB962C8B-B14F-4D97-AF65-F5344CB8AC3E}">
        <p14:creationId xmlns:p14="http://schemas.microsoft.com/office/powerpoint/2010/main" val="2377016726"/>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6"/>
            <a:ext cx="10515600" cy="603866"/>
          </a:xfrm>
        </p:spPr>
        <p:txBody>
          <a:bodyPr>
            <a:normAutofit fontScale="90000"/>
          </a:bodyPr>
          <a:lstStyle/>
          <a:p>
            <a:r>
              <a:rPr lang="en-US" b="1" dirty="0" smtClean="0">
                <a:solidFill>
                  <a:srgbClr val="002060"/>
                </a:solidFill>
              </a:rPr>
              <a:t>Gender-role attitudes in the time of COVID</a:t>
            </a:r>
            <a:endParaRPr lang="ru-RU" b="1" dirty="0">
              <a:solidFill>
                <a:srgbClr val="002060"/>
              </a:solidFill>
            </a:endParaRPr>
          </a:p>
        </p:txBody>
      </p:sp>
      <p:sp>
        <p:nvSpPr>
          <p:cNvPr id="3" name="Объект 2"/>
          <p:cNvSpPr>
            <a:spLocks noGrp="1"/>
          </p:cNvSpPr>
          <p:nvPr>
            <p:ph idx="1"/>
          </p:nvPr>
        </p:nvSpPr>
        <p:spPr>
          <a:xfrm>
            <a:off x="838200" y="1326524"/>
            <a:ext cx="10515600" cy="4850439"/>
          </a:xfrm>
        </p:spPr>
        <p:txBody>
          <a:bodyPr>
            <a:normAutofit/>
          </a:bodyPr>
          <a:lstStyle/>
          <a:p>
            <a:pPr algn="just">
              <a:buFont typeface="Wingdings" panose="05000000000000000000" pitchFamily="2" charset="2"/>
              <a:buChar char="§"/>
            </a:pPr>
            <a:r>
              <a:rPr lang="en-US" sz="2400" dirty="0" smtClean="0"/>
              <a:t>Not much research. Transformation of attitudes and values is a long process and it is not so easily captured. Coronavirus pandemic affected more behavior than attitudes</a:t>
            </a:r>
          </a:p>
          <a:p>
            <a:pPr algn="just">
              <a:buFont typeface="Wingdings" panose="05000000000000000000" pitchFamily="2" charset="2"/>
              <a:buChar char="§"/>
            </a:pPr>
            <a:r>
              <a:rPr lang="en-US" sz="2400" dirty="0"/>
              <a:t> </a:t>
            </a:r>
            <a:r>
              <a:rPr lang="en-US" sz="2400" dirty="0" smtClean="0"/>
              <a:t>Example. </a:t>
            </a:r>
            <a:r>
              <a:rPr lang="en-US" sz="2400" dirty="0" err="1" smtClean="0"/>
              <a:t>Reichelt</a:t>
            </a:r>
            <a:r>
              <a:rPr lang="en-US" sz="2400" dirty="0"/>
              <a:t>, </a:t>
            </a:r>
            <a:r>
              <a:rPr lang="en-US" sz="2400" dirty="0" err="1" smtClean="0"/>
              <a:t>Makovi</a:t>
            </a:r>
            <a:r>
              <a:rPr lang="en-US" sz="2400" dirty="0" smtClean="0"/>
              <a:t> and </a:t>
            </a:r>
            <a:r>
              <a:rPr lang="en-US" sz="2400" dirty="0" err="1" smtClean="0"/>
              <a:t>Sargsyan</a:t>
            </a:r>
            <a:r>
              <a:rPr lang="en-US" sz="2400" dirty="0" smtClean="0"/>
              <a:t> found for the US, Germany and </a:t>
            </a:r>
            <a:r>
              <a:rPr lang="en-US" sz="2400" dirty="0"/>
              <a:t>Singapore </a:t>
            </a:r>
            <a:r>
              <a:rPr lang="en-US" sz="2400" dirty="0" smtClean="0"/>
              <a:t>that “among </a:t>
            </a:r>
            <a:r>
              <a:rPr lang="en-US" sz="2400" dirty="0"/>
              <a:t>couples who had been employed at the start of the pandemic, </a:t>
            </a:r>
            <a:r>
              <a:rPr lang="en-US" sz="2400" dirty="0" smtClean="0"/>
              <a:t>men express </a:t>
            </a:r>
            <a:r>
              <a:rPr lang="en-US" sz="2400" dirty="0"/>
              <a:t>more egalitarian </a:t>
            </a:r>
            <a:r>
              <a:rPr lang="en-US" sz="2400" dirty="0" smtClean="0"/>
              <a:t>gender-role attitudes if </a:t>
            </a:r>
            <a:r>
              <a:rPr lang="en-US" sz="2400" dirty="0"/>
              <a:t>they became </a:t>
            </a:r>
            <a:r>
              <a:rPr lang="en-US" sz="2400" dirty="0" smtClean="0"/>
              <a:t>unemployed but </a:t>
            </a:r>
            <a:r>
              <a:rPr lang="en-US" sz="2400" dirty="0"/>
              <a:t>their partners remained employed, while women express </a:t>
            </a:r>
            <a:r>
              <a:rPr lang="en-US" sz="2400" dirty="0" smtClean="0"/>
              <a:t>more traditional </a:t>
            </a:r>
            <a:r>
              <a:rPr lang="en-US" sz="2400" dirty="0"/>
              <a:t>attitudes if they became unemployed and their partners </a:t>
            </a:r>
            <a:r>
              <a:rPr lang="en-US" sz="2400" dirty="0" smtClean="0"/>
              <a:t>remained employed”   (2021)</a:t>
            </a:r>
            <a:endParaRPr lang="en-US" sz="2400" dirty="0"/>
          </a:p>
          <a:p>
            <a:pPr>
              <a:buFont typeface="Wingdings" panose="05000000000000000000" pitchFamily="2" charset="2"/>
              <a:buChar char="§"/>
            </a:pPr>
            <a:endParaRPr lang="en-US" sz="2400" dirty="0"/>
          </a:p>
        </p:txBody>
      </p:sp>
    </p:spTree>
    <p:extLst>
      <p:ext uri="{BB962C8B-B14F-4D97-AF65-F5344CB8AC3E}">
        <p14:creationId xmlns:p14="http://schemas.microsoft.com/office/powerpoint/2010/main" val="2711221462"/>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1CFCB9F0-679D-4E47-A409-92E72C4BC858}"/>
              </a:ext>
            </a:extLst>
          </p:cNvPr>
          <p:cNvSpPr>
            <a:spLocks noGrp="1"/>
          </p:cNvSpPr>
          <p:nvPr>
            <p:ph type="title"/>
          </p:nvPr>
        </p:nvSpPr>
        <p:spPr>
          <a:xfrm>
            <a:off x="484554" y="365125"/>
            <a:ext cx="11371384" cy="502383"/>
          </a:xfrm>
        </p:spPr>
        <p:txBody>
          <a:bodyPr>
            <a:normAutofit fontScale="90000"/>
          </a:bodyPr>
          <a:lstStyle/>
          <a:p>
            <a:r>
              <a:rPr lang="en-US" sz="4000" b="1" dirty="0" smtClean="0">
                <a:solidFill>
                  <a:srgbClr val="002060"/>
                </a:solidFill>
              </a:rPr>
              <a:t>How to reduce gender inequality in the household?</a:t>
            </a:r>
            <a:endParaRPr lang="ru-RU" sz="4000" b="1" dirty="0">
              <a:solidFill>
                <a:srgbClr val="002060"/>
              </a:solidFill>
            </a:endParaRPr>
          </a:p>
        </p:txBody>
      </p:sp>
      <p:sp>
        <p:nvSpPr>
          <p:cNvPr id="3" name="Объект 2">
            <a:extLst>
              <a:ext uri="{FF2B5EF4-FFF2-40B4-BE49-F238E27FC236}">
                <a16:creationId xmlns:a16="http://schemas.microsoft.com/office/drawing/2014/main" id="{706B4F9F-54B4-47FF-8458-58BC11889B8E}"/>
              </a:ext>
            </a:extLst>
          </p:cNvPr>
          <p:cNvSpPr>
            <a:spLocks noGrp="1"/>
          </p:cNvSpPr>
          <p:nvPr>
            <p:ph idx="1"/>
          </p:nvPr>
        </p:nvSpPr>
        <p:spPr>
          <a:xfrm>
            <a:off x="484554" y="1164492"/>
            <a:ext cx="11152554" cy="5619261"/>
          </a:xfrm>
        </p:spPr>
        <p:txBody>
          <a:bodyPr>
            <a:noAutofit/>
          </a:bodyPr>
          <a:lstStyle/>
          <a:p>
            <a:pPr marL="0" indent="0">
              <a:buNone/>
            </a:pPr>
            <a:r>
              <a:rPr lang="en-US" sz="2400" dirty="0" smtClean="0"/>
              <a:t>More difficult to regulate than the sphere of labor market because it is a closed area that cannot be directly controlled</a:t>
            </a:r>
          </a:p>
          <a:p>
            <a:pPr marL="0" indent="0">
              <a:buNone/>
            </a:pPr>
            <a:r>
              <a:rPr lang="en-US" sz="2400" dirty="0" smtClean="0"/>
              <a:t>1</a:t>
            </a:r>
            <a:r>
              <a:rPr lang="en-US" sz="2400" baseline="30000" dirty="0" smtClean="0"/>
              <a:t>st</a:t>
            </a:r>
            <a:r>
              <a:rPr lang="en-US" sz="2400" dirty="0" smtClean="0"/>
              <a:t> way: </a:t>
            </a:r>
          </a:p>
          <a:p>
            <a:pPr marL="0" indent="0">
              <a:buNone/>
            </a:pPr>
            <a:r>
              <a:rPr lang="en-US" sz="2400" dirty="0" smtClean="0"/>
              <a:t>Improving childcare and housework infrastructure: kindergartens,</a:t>
            </a:r>
            <a:r>
              <a:rPr lang="ru-RU" sz="2400" dirty="0"/>
              <a:t> </a:t>
            </a:r>
            <a:r>
              <a:rPr lang="en-US" sz="2400" dirty="0" smtClean="0"/>
              <a:t>delivery services, laundries, dry cleaners, home help (housekeepers, nurses in charge of children, caregivers)</a:t>
            </a:r>
          </a:p>
          <a:p>
            <a:pPr marL="0" indent="0">
              <a:buNone/>
            </a:pPr>
            <a:endParaRPr lang="en-US" sz="2400" dirty="0"/>
          </a:p>
          <a:p>
            <a:pPr marL="0" indent="0">
              <a:buNone/>
            </a:pPr>
            <a:r>
              <a:rPr lang="en-US" sz="2400" dirty="0" smtClean="0"/>
              <a:t>Managing the household is a difficult and time-consuming task. Usually women are responsible of it</a:t>
            </a:r>
          </a:p>
          <a:p>
            <a:pPr marL="0" indent="0">
              <a:buNone/>
            </a:pPr>
            <a:r>
              <a:rPr lang="en-US" sz="2400" dirty="0" smtClean="0"/>
              <a:t>Sandwich generation –middle-aged adults who have to take care of children and old parents</a:t>
            </a:r>
          </a:p>
          <a:p>
            <a:pPr marL="0" indent="0">
              <a:buNone/>
            </a:pPr>
            <a:r>
              <a:rPr lang="en-US" sz="2400" dirty="0" smtClean="0"/>
              <a:t>Class of women who work as home help</a:t>
            </a:r>
          </a:p>
          <a:p>
            <a:pPr marL="0" indent="0">
              <a:buNone/>
            </a:pPr>
            <a:endParaRPr lang="en-US" sz="2400" dirty="0"/>
          </a:p>
          <a:p>
            <a:pPr marL="0" indent="0">
              <a:buNone/>
            </a:pPr>
            <a:r>
              <a:rPr lang="en-US" sz="2400" dirty="0" smtClean="0"/>
              <a:t>Does not reduce gender inequality in the household</a:t>
            </a:r>
          </a:p>
        </p:txBody>
      </p:sp>
      <p:sp>
        <p:nvSpPr>
          <p:cNvPr id="4" name="Стрелка вниз 3"/>
          <p:cNvSpPr/>
          <p:nvPr/>
        </p:nvSpPr>
        <p:spPr>
          <a:xfrm>
            <a:off x="4446953" y="3356707"/>
            <a:ext cx="484632" cy="53144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5" name="Стрелка вниз 4"/>
          <p:cNvSpPr/>
          <p:nvPr/>
        </p:nvSpPr>
        <p:spPr>
          <a:xfrm>
            <a:off x="4689269" y="5908431"/>
            <a:ext cx="535199" cy="468924"/>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extLst>
      <p:ext uri="{BB962C8B-B14F-4D97-AF65-F5344CB8AC3E}">
        <p14:creationId xmlns:p14="http://schemas.microsoft.com/office/powerpoint/2010/main" val="3182509943"/>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1CFCB9F0-679D-4E47-A409-92E72C4BC858}"/>
              </a:ext>
            </a:extLst>
          </p:cNvPr>
          <p:cNvSpPr>
            <a:spLocks noGrp="1"/>
          </p:cNvSpPr>
          <p:nvPr>
            <p:ph type="title"/>
          </p:nvPr>
        </p:nvSpPr>
        <p:spPr>
          <a:xfrm>
            <a:off x="838200" y="365126"/>
            <a:ext cx="10515600" cy="760290"/>
          </a:xfrm>
        </p:spPr>
        <p:txBody>
          <a:bodyPr>
            <a:normAutofit fontScale="90000"/>
          </a:bodyPr>
          <a:lstStyle/>
          <a:p>
            <a:r>
              <a:rPr lang="en-US" b="1" dirty="0" smtClean="0">
                <a:solidFill>
                  <a:srgbClr val="002060"/>
                </a:solidFill>
              </a:rPr>
              <a:t>How to reduce gender inequality in the household?</a:t>
            </a:r>
            <a:endParaRPr lang="ru-RU" b="1" dirty="0">
              <a:solidFill>
                <a:srgbClr val="002060"/>
              </a:solidFill>
            </a:endParaRPr>
          </a:p>
        </p:txBody>
      </p:sp>
      <p:sp>
        <p:nvSpPr>
          <p:cNvPr id="3" name="Объект 2">
            <a:extLst>
              <a:ext uri="{FF2B5EF4-FFF2-40B4-BE49-F238E27FC236}">
                <a16:creationId xmlns:a16="http://schemas.microsoft.com/office/drawing/2014/main" id="{706B4F9F-54B4-47FF-8458-58BC11889B8E}"/>
              </a:ext>
            </a:extLst>
          </p:cNvPr>
          <p:cNvSpPr>
            <a:spLocks noGrp="1"/>
          </p:cNvSpPr>
          <p:nvPr>
            <p:ph idx="1"/>
          </p:nvPr>
        </p:nvSpPr>
        <p:spPr>
          <a:xfrm>
            <a:off x="541215" y="1281723"/>
            <a:ext cx="10515600" cy="5205045"/>
          </a:xfrm>
        </p:spPr>
        <p:txBody>
          <a:bodyPr>
            <a:normAutofit lnSpcReduction="10000"/>
          </a:bodyPr>
          <a:lstStyle/>
          <a:p>
            <a:pPr marL="0" indent="0">
              <a:buNone/>
            </a:pPr>
            <a:r>
              <a:rPr lang="en-US" dirty="0" smtClean="0"/>
              <a:t>2</a:t>
            </a:r>
            <a:r>
              <a:rPr lang="en-US" baseline="30000" dirty="0" smtClean="0"/>
              <a:t>nd</a:t>
            </a:r>
            <a:r>
              <a:rPr lang="en-US" dirty="0" smtClean="0"/>
              <a:t> way: more effective</a:t>
            </a:r>
          </a:p>
          <a:p>
            <a:pPr marL="0" indent="0">
              <a:buNone/>
            </a:pPr>
            <a:r>
              <a:rPr lang="en-US" dirty="0" smtClean="0"/>
              <a:t>Involving men in household responsibilities: fathers have to take part of the parental leave (like in Sweden), men working part-time</a:t>
            </a:r>
          </a:p>
          <a:p>
            <a:pPr marL="514350" indent="-514350">
              <a:buAutoNum type="arabicPeriod"/>
            </a:pPr>
            <a:endParaRPr lang="en-US" dirty="0"/>
          </a:p>
          <a:p>
            <a:pPr marL="0" indent="0">
              <a:buNone/>
            </a:pPr>
            <a:endParaRPr lang="en-US" dirty="0" smtClean="0"/>
          </a:p>
          <a:p>
            <a:pPr marL="0" indent="0">
              <a:buNone/>
            </a:pPr>
            <a:r>
              <a:rPr lang="en-US" dirty="0" smtClean="0"/>
              <a:t>Men get more involved in childcare and housework.</a:t>
            </a:r>
          </a:p>
          <a:p>
            <a:pPr marL="514350" indent="-514350">
              <a:buAutoNum type="arabicPeriod"/>
            </a:pPr>
            <a:endParaRPr lang="en-US" dirty="0"/>
          </a:p>
          <a:p>
            <a:pPr marL="0" indent="0">
              <a:buNone/>
            </a:pPr>
            <a:endParaRPr lang="en-US" dirty="0" smtClean="0"/>
          </a:p>
          <a:p>
            <a:pPr marL="0" indent="0">
              <a:buNone/>
            </a:pPr>
            <a:r>
              <a:rPr lang="en-US" dirty="0" smtClean="0"/>
              <a:t>Change to more egalitarian gender-role attitudes</a:t>
            </a:r>
          </a:p>
          <a:p>
            <a:pPr marL="514350" indent="-514350">
              <a:buAutoNum type="arabicPeriod"/>
            </a:pPr>
            <a:endParaRPr lang="en-US" dirty="0"/>
          </a:p>
          <a:p>
            <a:pPr marL="0" indent="0">
              <a:buNone/>
            </a:pPr>
            <a:r>
              <a:rPr lang="en-US" dirty="0" smtClean="0"/>
              <a:t>Not a fast and easy process!</a:t>
            </a:r>
          </a:p>
        </p:txBody>
      </p:sp>
      <p:sp>
        <p:nvSpPr>
          <p:cNvPr id="5" name="Стрелка вниз 4"/>
          <p:cNvSpPr/>
          <p:nvPr/>
        </p:nvSpPr>
        <p:spPr>
          <a:xfrm>
            <a:off x="4458676" y="2618154"/>
            <a:ext cx="496277" cy="797169"/>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6" name="Стрелка вниз 5"/>
          <p:cNvSpPr/>
          <p:nvPr/>
        </p:nvSpPr>
        <p:spPr>
          <a:xfrm>
            <a:off x="4423507" y="4032739"/>
            <a:ext cx="531446" cy="765907"/>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extLst>
      <p:ext uri="{BB962C8B-B14F-4D97-AF65-F5344CB8AC3E}">
        <p14:creationId xmlns:p14="http://schemas.microsoft.com/office/powerpoint/2010/main" val="3641494294"/>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1CFCB9F0-679D-4E47-A409-92E72C4BC858}"/>
              </a:ext>
            </a:extLst>
          </p:cNvPr>
          <p:cNvSpPr>
            <a:spLocks noGrp="1"/>
          </p:cNvSpPr>
          <p:nvPr>
            <p:ph type="title"/>
          </p:nvPr>
        </p:nvSpPr>
        <p:spPr/>
        <p:txBody>
          <a:bodyPr/>
          <a:lstStyle/>
          <a:p>
            <a:r>
              <a:rPr lang="en-US" b="1" dirty="0" smtClean="0">
                <a:solidFill>
                  <a:srgbClr val="002060"/>
                </a:solidFill>
              </a:rPr>
              <a:t>COVID19 and distribution of housework</a:t>
            </a:r>
            <a:endParaRPr lang="ru-RU" b="1" dirty="0">
              <a:solidFill>
                <a:srgbClr val="002060"/>
              </a:solidFill>
            </a:endParaRPr>
          </a:p>
        </p:txBody>
      </p:sp>
      <p:sp>
        <p:nvSpPr>
          <p:cNvPr id="3" name="Объект 2">
            <a:extLst>
              <a:ext uri="{FF2B5EF4-FFF2-40B4-BE49-F238E27FC236}">
                <a16:creationId xmlns:a16="http://schemas.microsoft.com/office/drawing/2014/main" id="{706B4F9F-54B4-47FF-8458-58BC11889B8E}"/>
              </a:ext>
            </a:extLst>
          </p:cNvPr>
          <p:cNvSpPr>
            <a:spLocks noGrp="1"/>
          </p:cNvSpPr>
          <p:nvPr>
            <p:ph idx="1"/>
          </p:nvPr>
        </p:nvSpPr>
        <p:spPr>
          <a:xfrm>
            <a:off x="838200" y="1690688"/>
            <a:ext cx="10515600" cy="4351338"/>
          </a:xfrm>
        </p:spPr>
        <p:txBody>
          <a:bodyPr/>
          <a:lstStyle/>
          <a:p>
            <a:pPr marL="0" indent="0">
              <a:buNone/>
            </a:pPr>
            <a:r>
              <a:rPr lang="en-US" dirty="0" smtClean="0"/>
              <a:t>Coronavirus pandemic led to profound changes in the lifestyle: working and studying from home, closure of many activities. This led to the increasing share of housework. The problem of work-life balance became more acute?</a:t>
            </a:r>
          </a:p>
          <a:p>
            <a:pPr marL="0" indent="0">
              <a:buNone/>
            </a:pPr>
            <a:endParaRPr lang="en-US" dirty="0"/>
          </a:p>
          <a:p>
            <a:pPr marL="0" indent="0">
              <a:buNone/>
            </a:pPr>
            <a:endParaRPr lang="en-US" dirty="0" smtClean="0"/>
          </a:p>
          <a:p>
            <a:pPr marL="0" indent="0">
              <a:buNone/>
            </a:pPr>
            <a:r>
              <a:rPr lang="en-US" dirty="0" smtClean="0"/>
              <a:t>There could be consequences regarding the distribution of household responsibilities, labor market and in future gender-role attitudes.</a:t>
            </a:r>
          </a:p>
        </p:txBody>
      </p:sp>
      <p:sp>
        <p:nvSpPr>
          <p:cNvPr id="4" name="Стрелка вниз 3"/>
          <p:cNvSpPr/>
          <p:nvPr/>
        </p:nvSpPr>
        <p:spPr>
          <a:xfrm>
            <a:off x="5361354" y="3274647"/>
            <a:ext cx="429846" cy="71901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extLst>
      <p:ext uri="{BB962C8B-B14F-4D97-AF65-F5344CB8AC3E}">
        <p14:creationId xmlns:p14="http://schemas.microsoft.com/office/powerpoint/2010/main" val="399628604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AB413E5F-79B3-4721-AC66-4622E103A6C6}"/>
              </a:ext>
            </a:extLst>
          </p:cNvPr>
          <p:cNvSpPr>
            <a:spLocks noGrp="1"/>
          </p:cNvSpPr>
          <p:nvPr>
            <p:ph type="title"/>
          </p:nvPr>
        </p:nvSpPr>
        <p:spPr/>
        <p:txBody>
          <a:bodyPr/>
          <a:lstStyle/>
          <a:p>
            <a:r>
              <a:rPr lang="en-US" b="1" dirty="0">
                <a:solidFill>
                  <a:srgbClr val="002060"/>
                </a:solidFill>
              </a:rPr>
              <a:t>Division of domestic labor</a:t>
            </a:r>
            <a:endParaRPr lang="ru-RU" b="1" dirty="0">
              <a:solidFill>
                <a:srgbClr val="002060"/>
              </a:solidFill>
            </a:endParaRPr>
          </a:p>
        </p:txBody>
      </p:sp>
      <p:sp>
        <p:nvSpPr>
          <p:cNvPr id="3" name="Объект 2">
            <a:extLst>
              <a:ext uri="{FF2B5EF4-FFF2-40B4-BE49-F238E27FC236}">
                <a16:creationId xmlns:a16="http://schemas.microsoft.com/office/drawing/2014/main" id="{BF78EE43-EB3D-4CEC-9C12-6D64D79B433B}"/>
              </a:ext>
            </a:extLst>
          </p:cNvPr>
          <p:cNvSpPr>
            <a:spLocks noGrp="1"/>
          </p:cNvSpPr>
          <p:nvPr>
            <p:ph idx="1"/>
          </p:nvPr>
        </p:nvSpPr>
        <p:spPr/>
        <p:txBody>
          <a:bodyPr>
            <a:normAutofit/>
          </a:bodyPr>
          <a:lstStyle/>
          <a:p>
            <a:pPr>
              <a:buFont typeface="Wingdings" panose="05000000000000000000" pitchFamily="2" charset="2"/>
              <a:buChar char="§"/>
            </a:pPr>
            <a:r>
              <a:rPr lang="en-US" dirty="0"/>
              <a:t>Although female </a:t>
            </a:r>
            <a:r>
              <a:rPr lang="en-US" dirty="0" err="1"/>
              <a:t>labour</a:t>
            </a:r>
            <a:r>
              <a:rPr lang="en-US" dirty="0"/>
              <a:t> force participation rates have increased significantly in the </a:t>
            </a:r>
            <a:r>
              <a:rPr lang="en-US" dirty="0" smtClean="0"/>
              <a:t>recent decades, women </a:t>
            </a:r>
            <a:r>
              <a:rPr lang="en-US" dirty="0"/>
              <a:t>still bear the brunt of household chores across the </a:t>
            </a:r>
            <a:r>
              <a:rPr lang="en-US" dirty="0" smtClean="0"/>
              <a:t>globe. The same is true for </a:t>
            </a:r>
            <a:r>
              <a:rPr lang="en-US" dirty="0"/>
              <a:t>dual-earner households. </a:t>
            </a:r>
            <a:r>
              <a:rPr lang="da-DK" dirty="0" smtClean="0"/>
              <a:t>(ILO</a:t>
            </a:r>
            <a:r>
              <a:rPr lang="da-DK" dirty="0"/>
              <a:t>, 2018; </a:t>
            </a:r>
            <a:r>
              <a:rPr lang="da-DK" dirty="0" smtClean="0"/>
              <a:t>Kan </a:t>
            </a:r>
            <a:r>
              <a:rPr lang="da-DK" dirty="0"/>
              <a:t>et al., 2011</a:t>
            </a:r>
            <a:r>
              <a:rPr lang="da-DK" dirty="0" smtClean="0"/>
              <a:t>)</a:t>
            </a:r>
          </a:p>
          <a:p>
            <a:pPr>
              <a:buFont typeface="Wingdings" panose="05000000000000000000" pitchFamily="2" charset="2"/>
              <a:buChar char="§"/>
            </a:pPr>
            <a:r>
              <a:rPr lang="en-US" dirty="0" smtClean="0"/>
              <a:t>For example, in the EU 32 </a:t>
            </a:r>
            <a:r>
              <a:rPr lang="en-US" dirty="0"/>
              <a:t>% of women were engaged in </a:t>
            </a:r>
            <a:r>
              <a:rPr lang="en-US" dirty="0" smtClean="0"/>
              <a:t>part-time work, </a:t>
            </a:r>
            <a:r>
              <a:rPr lang="en-US" dirty="0"/>
              <a:t>compared with only </a:t>
            </a:r>
            <a:r>
              <a:rPr lang="en-US" dirty="0" smtClean="0"/>
              <a:t>10 </a:t>
            </a:r>
            <a:r>
              <a:rPr lang="en-US" dirty="0"/>
              <a:t>% of men. 29 % of women employed part-time </a:t>
            </a:r>
            <a:r>
              <a:rPr lang="en-US" dirty="0" smtClean="0"/>
              <a:t>indicated </a:t>
            </a:r>
            <a:r>
              <a:rPr lang="en-US" dirty="0"/>
              <a:t>that unpaid care itself was their main </a:t>
            </a:r>
            <a:r>
              <a:rPr lang="en-US" dirty="0" smtClean="0"/>
              <a:t>reason </a:t>
            </a:r>
            <a:r>
              <a:rPr lang="en-US" dirty="0"/>
              <a:t>for working part-time, compared with </a:t>
            </a:r>
            <a:r>
              <a:rPr lang="en-US" dirty="0" smtClean="0"/>
              <a:t>only </a:t>
            </a:r>
            <a:r>
              <a:rPr lang="en-US" dirty="0"/>
              <a:t>6 % of men citing the same </a:t>
            </a:r>
            <a:r>
              <a:rPr lang="en-US" dirty="0" smtClean="0"/>
              <a:t>cause</a:t>
            </a:r>
            <a:endParaRPr lang="da-DK" dirty="0"/>
          </a:p>
          <a:p>
            <a:pPr>
              <a:buFont typeface="Wingdings" panose="05000000000000000000" pitchFamily="2" charset="2"/>
              <a:buChar char="§"/>
            </a:pPr>
            <a:endParaRPr lang="en-US" dirty="0" smtClean="0"/>
          </a:p>
          <a:p>
            <a:pPr>
              <a:buFont typeface="Wingdings" panose="05000000000000000000" pitchFamily="2" charset="2"/>
              <a:buChar char="§"/>
            </a:pPr>
            <a:endParaRPr lang="en-US" dirty="0"/>
          </a:p>
          <a:p>
            <a:pPr>
              <a:buFont typeface="Wingdings" panose="05000000000000000000" pitchFamily="2" charset="2"/>
              <a:buChar char="§"/>
            </a:pPr>
            <a:endParaRPr lang="en-US" dirty="0" smtClean="0"/>
          </a:p>
        </p:txBody>
      </p:sp>
    </p:spTree>
    <p:extLst>
      <p:ext uri="{BB962C8B-B14F-4D97-AF65-F5344CB8AC3E}">
        <p14:creationId xmlns:p14="http://schemas.microsoft.com/office/powerpoint/2010/main" val="1688571079"/>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b="1" dirty="0" smtClean="0">
                <a:solidFill>
                  <a:srgbClr val="002060"/>
                </a:solidFill>
              </a:rPr>
              <a:t>What to do</a:t>
            </a:r>
            <a:endParaRPr lang="ru-RU" b="1" dirty="0">
              <a:solidFill>
                <a:srgbClr val="002060"/>
              </a:solidFill>
            </a:endParaRPr>
          </a:p>
        </p:txBody>
      </p:sp>
      <p:sp>
        <p:nvSpPr>
          <p:cNvPr id="3" name="Объект 2"/>
          <p:cNvSpPr>
            <a:spLocks noGrp="1"/>
          </p:cNvSpPr>
          <p:nvPr>
            <p:ph idx="1"/>
          </p:nvPr>
        </p:nvSpPr>
        <p:spPr/>
        <p:txBody>
          <a:bodyPr>
            <a:normAutofit/>
          </a:bodyPr>
          <a:lstStyle/>
          <a:p>
            <a:r>
              <a:rPr lang="en-US" dirty="0" smtClean="0"/>
              <a:t>Governments should </a:t>
            </a:r>
            <a:r>
              <a:rPr lang="en-US" dirty="0"/>
              <a:t>include greater public </a:t>
            </a:r>
            <a:r>
              <a:rPr lang="en-US" dirty="0" smtClean="0"/>
              <a:t>investments </a:t>
            </a:r>
            <a:r>
              <a:rPr lang="en-US" dirty="0"/>
              <a:t>in good-quality childcare, education, and out-of-school supports; increasing the length of, and </a:t>
            </a:r>
            <a:r>
              <a:rPr lang="en-US" dirty="0" smtClean="0"/>
              <a:t>mandating </a:t>
            </a:r>
            <a:r>
              <a:rPr lang="en-US" dirty="0"/>
              <a:t>take-up of, paternity leave, which has implications for fathers’ long-term caregiving </a:t>
            </a:r>
            <a:r>
              <a:rPr lang="en-US" dirty="0" err="1"/>
              <a:t>behaviour</a:t>
            </a:r>
            <a:r>
              <a:rPr lang="en-US" dirty="0"/>
              <a:t>; </a:t>
            </a:r>
            <a:r>
              <a:rPr lang="en-US" dirty="0" smtClean="0"/>
              <a:t>and </a:t>
            </a:r>
            <a:r>
              <a:rPr lang="en-US" dirty="0" err="1"/>
              <a:t>normalising</a:t>
            </a:r>
            <a:r>
              <a:rPr lang="en-US" dirty="0"/>
              <a:t> the use of telework across men and women, so that women are not </a:t>
            </a:r>
            <a:r>
              <a:rPr lang="en-US" dirty="0" err="1"/>
              <a:t>penalised</a:t>
            </a:r>
            <a:r>
              <a:rPr lang="en-US" dirty="0"/>
              <a:t> for using it</a:t>
            </a:r>
            <a:r>
              <a:rPr lang="en-US" dirty="0" smtClean="0"/>
              <a:t>.</a:t>
            </a:r>
          </a:p>
          <a:p>
            <a:r>
              <a:rPr lang="en-US" dirty="0" smtClean="0"/>
              <a:t>Invest </a:t>
            </a:r>
            <a:r>
              <a:rPr lang="en-US" dirty="0"/>
              <a:t>in strengthening good-quality, widely accessible, and affordable </a:t>
            </a:r>
            <a:r>
              <a:rPr lang="en-US" dirty="0" smtClean="0"/>
              <a:t>supports. Also available for those with low income potential and especially for mothers</a:t>
            </a:r>
          </a:p>
          <a:p>
            <a:r>
              <a:rPr lang="en-US" dirty="0" smtClean="0"/>
              <a:t>Make telework gender-sensitive</a:t>
            </a:r>
            <a:endParaRPr lang="en-US" dirty="0"/>
          </a:p>
        </p:txBody>
      </p:sp>
    </p:spTree>
    <p:extLst>
      <p:ext uri="{BB962C8B-B14F-4D97-AF65-F5344CB8AC3E}">
        <p14:creationId xmlns:p14="http://schemas.microsoft.com/office/powerpoint/2010/main" val="2474235472"/>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b="1" dirty="0" smtClean="0">
                <a:solidFill>
                  <a:srgbClr val="002060"/>
                </a:solidFill>
              </a:rPr>
              <a:t>Father’s caregiving</a:t>
            </a:r>
            <a:endParaRPr lang="ru-RU" b="1" dirty="0">
              <a:solidFill>
                <a:srgbClr val="002060"/>
              </a:solidFill>
            </a:endParaRPr>
          </a:p>
        </p:txBody>
      </p:sp>
      <p:sp>
        <p:nvSpPr>
          <p:cNvPr id="3" name="Объект 2"/>
          <p:cNvSpPr>
            <a:spLocks noGrp="1"/>
          </p:cNvSpPr>
          <p:nvPr>
            <p:ph idx="1"/>
          </p:nvPr>
        </p:nvSpPr>
        <p:spPr/>
        <p:txBody>
          <a:bodyPr>
            <a:normAutofit/>
          </a:bodyPr>
          <a:lstStyle/>
          <a:p>
            <a:pPr>
              <a:buFont typeface="Wingdings" panose="05000000000000000000" pitchFamily="2" charset="2"/>
              <a:buChar char="§"/>
            </a:pPr>
            <a:r>
              <a:rPr lang="en-US" dirty="0" smtClean="0"/>
              <a:t>Works differently across countries. Better in European than in Asian context. Depends on cultural characteristics and long-term tradition</a:t>
            </a:r>
          </a:p>
          <a:p>
            <a:pPr>
              <a:buFont typeface="Wingdings" panose="05000000000000000000" pitchFamily="2" charset="2"/>
              <a:buChar char="§"/>
            </a:pPr>
            <a:r>
              <a:rPr lang="en-US" dirty="0" smtClean="0"/>
              <a:t>Sweden, Norway, Canada, Germany and Spain perform better than Japan and South Korea</a:t>
            </a:r>
          </a:p>
          <a:p>
            <a:pPr>
              <a:buFont typeface="Wingdings" panose="05000000000000000000" pitchFamily="2" charset="2"/>
              <a:buChar char="§"/>
            </a:pPr>
            <a:r>
              <a:rPr lang="en-US" dirty="0" smtClean="0"/>
              <a:t>In general can strengthen female labor force participation and lead to more egalitarian gender-role attitudes</a:t>
            </a:r>
          </a:p>
          <a:p>
            <a:endParaRPr lang="en-US" dirty="0"/>
          </a:p>
        </p:txBody>
      </p:sp>
    </p:spTree>
    <p:extLst>
      <p:ext uri="{BB962C8B-B14F-4D97-AF65-F5344CB8AC3E}">
        <p14:creationId xmlns:p14="http://schemas.microsoft.com/office/powerpoint/2010/main" val="2788926291"/>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b="1" dirty="0" smtClean="0">
                <a:solidFill>
                  <a:srgbClr val="002060"/>
                </a:solidFill>
              </a:rPr>
              <a:t>Findings</a:t>
            </a:r>
            <a:endParaRPr lang="ru-RU" b="1" dirty="0">
              <a:solidFill>
                <a:srgbClr val="002060"/>
              </a:solidFill>
            </a:endParaRPr>
          </a:p>
        </p:txBody>
      </p:sp>
      <p:sp>
        <p:nvSpPr>
          <p:cNvPr id="3" name="Объект 2"/>
          <p:cNvSpPr>
            <a:spLocks noGrp="1"/>
          </p:cNvSpPr>
          <p:nvPr>
            <p:ph idx="1"/>
          </p:nvPr>
        </p:nvSpPr>
        <p:spPr/>
        <p:txBody>
          <a:bodyPr/>
          <a:lstStyle/>
          <a:p>
            <a:pPr>
              <a:buFont typeface="Wingdings" panose="05000000000000000000" pitchFamily="2" charset="2"/>
              <a:buChar char="§"/>
            </a:pPr>
            <a:r>
              <a:rPr lang="en-US" dirty="0" smtClean="0"/>
              <a:t>Gender </a:t>
            </a:r>
            <a:r>
              <a:rPr lang="en-US" dirty="0" smtClean="0"/>
              <a:t>gaps </a:t>
            </a:r>
            <a:r>
              <a:rPr lang="en-US" dirty="0"/>
              <a:t>during COVID-19 reflect longstanding weaknesses in countries’ social </a:t>
            </a:r>
            <a:r>
              <a:rPr lang="en-US" dirty="0" smtClean="0"/>
              <a:t>protection </a:t>
            </a:r>
            <a:r>
              <a:rPr lang="en-US" dirty="0"/>
              <a:t>systems and their historical reliance on women as a crucial pillar of the social safety net. </a:t>
            </a:r>
            <a:r>
              <a:rPr lang="en-US" dirty="0" smtClean="0"/>
              <a:t>The gender </a:t>
            </a:r>
            <a:r>
              <a:rPr lang="en-US" dirty="0"/>
              <a:t>gap in COVID-19 care work tends to be lower in countries that have historically spent more on </a:t>
            </a:r>
            <a:r>
              <a:rPr lang="en-US" dirty="0" smtClean="0"/>
              <a:t>family </a:t>
            </a:r>
            <a:r>
              <a:rPr lang="en-US" dirty="0"/>
              <a:t>policies like childcare, family allowances, maternity and parental leave, and other cash </a:t>
            </a:r>
            <a:r>
              <a:rPr lang="en-US" dirty="0" smtClean="0"/>
              <a:t>benefit</a:t>
            </a:r>
          </a:p>
          <a:p>
            <a:pPr>
              <a:buFont typeface="Wingdings" panose="05000000000000000000" pitchFamily="2" charset="2"/>
              <a:buChar char="§"/>
            </a:pPr>
            <a:r>
              <a:rPr lang="en-US" dirty="0" smtClean="0"/>
              <a:t>It is impossible to achieve equal division of </a:t>
            </a:r>
            <a:r>
              <a:rPr lang="en-US" dirty="0" err="1" smtClean="0"/>
              <a:t>labour</a:t>
            </a:r>
            <a:r>
              <a:rPr lang="en-US" dirty="0" smtClean="0"/>
              <a:t> but equal opportunities should be created</a:t>
            </a:r>
            <a:endParaRPr lang="ru-RU" dirty="0"/>
          </a:p>
        </p:txBody>
      </p:sp>
    </p:spTree>
    <p:extLst>
      <p:ext uri="{BB962C8B-B14F-4D97-AF65-F5344CB8AC3E}">
        <p14:creationId xmlns:p14="http://schemas.microsoft.com/office/powerpoint/2010/main" val="167934454"/>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48CCF837-9241-4F5F-BAEF-804C2F5D6858}"/>
              </a:ext>
            </a:extLst>
          </p:cNvPr>
          <p:cNvSpPr>
            <a:spLocks noGrp="1"/>
          </p:cNvSpPr>
          <p:nvPr>
            <p:ph type="title"/>
          </p:nvPr>
        </p:nvSpPr>
        <p:spPr/>
        <p:txBody>
          <a:bodyPr/>
          <a:lstStyle/>
          <a:p>
            <a:endParaRPr lang="ru-RU" dirty="0"/>
          </a:p>
        </p:txBody>
      </p:sp>
      <p:sp>
        <p:nvSpPr>
          <p:cNvPr id="3" name="Объект 2">
            <a:extLst>
              <a:ext uri="{FF2B5EF4-FFF2-40B4-BE49-F238E27FC236}">
                <a16:creationId xmlns:a16="http://schemas.microsoft.com/office/drawing/2014/main" id="{E124F491-C2CB-4124-8603-D3CBB2EE4889}"/>
              </a:ext>
            </a:extLst>
          </p:cNvPr>
          <p:cNvSpPr>
            <a:spLocks noGrp="1"/>
          </p:cNvSpPr>
          <p:nvPr>
            <p:ph idx="1"/>
          </p:nvPr>
        </p:nvSpPr>
        <p:spPr/>
        <p:txBody>
          <a:bodyPr/>
          <a:lstStyle/>
          <a:p>
            <a:endParaRPr lang="en-US" dirty="0"/>
          </a:p>
          <a:p>
            <a:endParaRPr lang="en-US" dirty="0"/>
          </a:p>
          <a:p>
            <a:endParaRPr lang="en-US" dirty="0"/>
          </a:p>
          <a:p>
            <a:pPr marL="0" indent="0" algn="ctr">
              <a:buNone/>
            </a:pPr>
            <a:r>
              <a:rPr lang="en-US" sz="3200" b="1" dirty="0">
                <a:solidFill>
                  <a:srgbClr val="002060"/>
                </a:solidFill>
              </a:rPr>
              <a:t>Thank you for your attention!</a:t>
            </a:r>
          </a:p>
          <a:p>
            <a:endParaRPr lang="ru-RU" dirty="0"/>
          </a:p>
        </p:txBody>
      </p:sp>
    </p:spTree>
    <p:extLst>
      <p:ext uri="{BB962C8B-B14F-4D97-AF65-F5344CB8AC3E}">
        <p14:creationId xmlns:p14="http://schemas.microsoft.com/office/powerpoint/2010/main" val="250516128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AB413E5F-79B3-4721-AC66-4622E103A6C6}"/>
              </a:ext>
            </a:extLst>
          </p:cNvPr>
          <p:cNvSpPr>
            <a:spLocks noGrp="1"/>
          </p:cNvSpPr>
          <p:nvPr>
            <p:ph type="title"/>
          </p:nvPr>
        </p:nvSpPr>
        <p:spPr/>
        <p:txBody>
          <a:bodyPr/>
          <a:lstStyle/>
          <a:p>
            <a:r>
              <a:rPr lang="en-US" b="1" dirty="0" smtClean="0">
                <a:solidFill>
                  <a:srgbClr val="002060"/>
                </a:solidFill>
              </a:rPr>
              <a:t>Care work</a:t>
            </a:r>
            <a:endParaRPr lang="ru-RU" b="1" dirty="0">
              <a:solidFill>
                <a:srgbClr val="002060"/>
              </a:solidFill>
            </a:endParaRPr>
          </a:p>
        </p:txBody>
      </p:sp>
      <p:sp>
        <p:nvSpPr>
          <p:cNvPr id="3" name="Объект 2">
            <a:extLst>
              <a:ext uri="{FF2B5EF4-FFF2-40B4-BE49-F238E27FC236}">
                <a16:creationId xmlns:a16="http://schemas.microsoft.com/office/drawing/2014/main" id="{BF78EE43-EB3D-4CEC-9C12-6D64D79B433B}"/>
              </a:ext>
            </a:extLst>
          </p:cNvPr>
          <p:cNvSpPr>
            <a:spLocks noGrp="1"/>
          </p:cNvSpPr>
          <p:nvPr>
            <p:ph idx="1"/>
          </p:nvPr>
        </p:nvSpPr>
        <p:spPr/>
        <p:txBody>
          <a:bodyPr>
            <a:normAutofit/>
          </a:bodyPr>
          <a:lstStyle/>
          <a:p>
            <a:pPr>
              <a:buFont typeface="Wingdings" panose="05000000000000000000" pitchFamily="2" charset="2"/>
              <a:buChar char="§"/>
            </a:pPr>
            <a:r>
              <a:rPr lang="en-US" dirty="0"/>
              <a:t>Care </a:t>
            </a:r>
            <a:r>
              <a:rPr lang="en-US" dirty="0" smtClean="0"/>
              <a:t>work = all </a:t>
            </a:r>
            <a:r>
              <a:rPr lang="en-US" dirty="0"/>
              <a:t>activities and occupations </a:t>
            </a:r>
            <a:r>
              <a:rPr lang="en-US" dirty="0" smtClean="0"/>
              <a:t>that </a:t>
            </a:r>
            <a:r>
              <a:rPr lang="en-US" dirty="0"/>
              <a:t>directly or indirectly involve care processes </a:t>
            </a:r>
            <a:r>
              <a:rPr lang="en-US" dirty="0" smtClean="0"/>
              <a:t>and </a:t>
            </a:r>
            <a:r>
              <a:rPr lang="en-US" dirty="0"/>
              <a:t>entail ‘the provision of personal services </a:t>
            </a:r>
            <a:r>
              <a:rPr lang="en-US" dirty="0" smtClean="0"/>
              <a:t>to </a:t>
            </a:r>
            <a:r>
              <a:rPr lang="en-US" dirty="0"/>
              <a:t>meet those basic physical and mental needs </a:t>
            </a:r>
            <a:r>
              <a:rPr lang="en-US" dirty="0" smtClean="0"/>
              <a:t> that </a:t>
            </a:r>
            <a:r>
              <a:rPr lang="en-US" dirty="0"/>
              <a:t>allow a person to function at a socially </a:t>
            </a:r>
            <a:r>
              <a:rPr lang="en-US" dirty="0" smtClean="0"/>
              <a:t>determined </a:t>
            </a:r>
            <a:r>
              <a:rPr lang="en-US" dirty="0"/>
              <a:t>acceptable level of capability, </a:t>
            </a:r>
            <a:r>
              <a:rPr lang="en-US" dirty="0" smtClean="0"/>
              <a:t>comfort </a:t>
            </a:r>
            <a:r>
              <a:rPr lang="en-US" dirty="0"/>
              <a:t>and safety’ (</a:t>
            </a:r>
            <a:r>
              <a:rPr lang="en-US" dirty="0" err="1"/>
              <a:t>Himmelweit</a:t>
            </a:r>
            <a:r>
              <a:rPr lang="en-US" dirty="0"/>
              <a:t>, 2007, p. 581</a:t>
            </a:r>
            <a:r>
              <a:rPr lang="en-US" dirty="0" smtClean="0"/>
              <a:t>).</a:t>
            </a:r>
          </a:p>
          <a:p>
            <a:pPr>
              <a:buFont typeface="Wingdings" panose="05000000000000000000" pitchFamily="2" charset="2"/>
              <a:buChar char="§"/>
            </a:pPr>
            <a:r>
              <a:rPr lang="en-US" dirty="0" smtClean="0"/>
              <a:t>Gender gap in care work:</a:t>
            </a:r>
          </a:p>
          <a:p>
            <a:pPr marL="0" indent="0">
              <a:buNone/>
            </a:pPr>
            <a:r>
              <a:rPr lang="en-US" dirty="0" smtClean="0"/>
              <a:t>In EU: 92% women and 68% = regular </a:t>
            </a:r>
            <a:r>
              <a:rPr lang="en-US" dirty="0" err="1" smtClean="0"/>
              <a:t>carers</a:t>
            </a:r>
            <a:endParaRPr lang="en-US" dirty="0" smtClean="0"/>
          </a:p>
          <a:p>
            <a:pPr marL="0" indent="0">
              <a:buNone/>
            </a:pPr>
            <a:r>
              <a:rPr lang="en-US" dirty="0" smtClean="0"/>
              <a:t>81% women and 48% men = daily </a:t>
            </a:r>
            <a:r>
              <a:rPr lang="en-US" dirty="0" err="1" smtClean="0"/>
              <a:t>carers</a:t>
            </a:r>
            <a:endParaRPr lang="en-US" dirty="0" smtClean="0"/>
          </a:p>
        </p:txBody>
      </p:sp>
    </p:spTree>
    <p:extLst>
      <p:ext uri="{BB962C8B-B14F-4D97-AF65-F5344CB8AC3E}">
        <p14:creationId xmlns:p14="http://schemas.microsoft.com/office/powerpoint/2010/main" val="276669721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5"/>
            <a:ext cx="10515600" cy="949325"/>
          </a:xfrm>
        </p:spPr>
        <p:txBody>
          <a:bodyPr/>
          <a:lstStyle/>
          <a:p>
            <a:r>
              <a:rPr lang="en-US" b="1" dirty="0" smtClean="0">
                <a:solidFill>
                  <a:srgbClr val="002060"/>
                </a:solidFill>
              </a:rPr>
              <a:t>Care work</a:t>
            </a:r>
            <a:endParaRPr lang="ru-RU" b="1" dirty="0">
              <a:solidFill>
                <a:srgbClr val="002060"/>
              </a:solidFill>
            </a:endParaRPr>
          </a:p>
        </p:txBody>
      </p:sp>
      <p:sp>
        <p:nvSpPr>
          <p:cNvPr id="3" name="Объект 2"/>
          <p:cNvSpPr>
            <a:spLocks noGrp="1"/>
          </p:cNvSpPr>
          <p:nvPr>
            <p:ph idx="1"/>
          </p:nvPr>
        </p:nvSpPr>
        <p:spPr>
          <a:xfrm>
            <a:off x="367469" y="1314450"/>
            <a:ext cx="10986331" cy="5274357"/>
          </a:xfrm>
        </p:spPr>
        <p:txBody>
          <a:bodyPr>
            <a:normAutofit/>
          </a:bodyPr>
          <a:lstStyle/>
          <a:p>
            <a:pPr>
              <a:buFont typeface="Wingdings" panose="05000000000000000000" pitchFamily="2" charset="2"/>
              <a:buChar char="§"/>
            </a:pPr>
            <a:r>
              <a:rPr lang="en-US" dirty="0" smtClean="0"/>
              <a:t>Women </a:t>
            </a:r>
            <a:r>
              <a:rPr lang="en-US" dirty="0"/>
              <a:t>living in couples with </a:t>
            </a:r>
            <a:r>
              <a:rPr lang="en-US" dirty="0" smtClean="0"/>
              <a:t>children </a:t>
            </a:r>
            <a:r>
              <a:rPr lang="en-US" dirty="0"/>
              <a:t>spend more than double the daily time </a:t>
            </a:r>
            <a:r>
              <a:rPr lang="en-US" dirty="0" smtClean="0"/>
              <a:t>on </a:t>
            </a:r>
            <a:r>
              <a:rPr lang="en-US" dirty="0"/>
              <a:t>care work spent by those living in couples </a:t>
            </a:r>
            <a:r>
              <a:rPr lang="en-US" dirty="0" smtClean="0"/>
              <a:t>without </a:t>
            </a:r>
            <a:r>
              <a:rPr lang="en-US" dirty="0"/>
              <a:t>children (5.3 hours per day compared </a:t>
            </a:r>
            <a:r>
              <a:rPr lang="en-US" dirty="0" smtClean="0"/>
              <a:t>with </a:t>
            </a:r>
            <a:r>
              <a:rPr lang="en-US" dirty="0"/>
              <a:t>2.4 hours)</a:t>
            </a:r>
          </a:p>
          <a:p>
            <a:pPr>
              <a:buFont typeface="Wingdings" panose="05000000000000000000" pitchFamily="2" charset="2"/>
              <a:buChar char="§"/>
            </a:pPr>
            <a:r>
              <a:rPr lang="en-US" dirty="0" smtClean="0"/>
              <a:t>Daily </a:t>
            </a:r>
            <a:r>
              <a:rPr lang="en-US" dirty="0"/>
              <a:t>time </a:t>
            </a:r>
            <a:r>
              <a:rPr lang="en-US" dirty="0" smtClean="0"/>
              <a:t>spent </a:t>
            </a:r>
            <a:r>
              <a:rPr lang="en-US" dirty="0"/>
              <a:t>on unpaid care is higher in the </a:t>
            </a:r>
            <a:r>
              <a:rPr lang="en-US" dirty="0" err="1"/>
              <a:t>childbearing</a:t>
            </a:r>
            <a:r>
              <a:rPr lang="en-US" dirty="0"/>
              <a:t> age group (those aged 25–49), especially for women, resulting in a higher gender </a:t>
            </a:r>
            <a:r>
              <a:rPr lang="en-US" dirty="0" smtClean="0"/>
              <a:t>care </a:t>
            </a:r>
            <a:r>
              <a:rPr lang="en-US" dirty="0"/>
              <a:t>gap than in the other age categories.</a:t>
            </a:r>
          </a:p>
          <a:p>
            <a:pPr>
              <a:buFont typeface="Wingdings" panose="05000000000000000000" pitchFamily="2" charset="2"/>
              <a:buChar char="§"/>
            </a:pPr>
            <a:r>
              <a:rPr lang="en-US" dirty="0" smtClean="0"/>
              <a:t>The </a:t>
            </a:r>
            <a:r>
              <a:rPr lang="en-US" dirty="0"/>
              <a:t>burden of </a:t>
            </a:r>
            <a:r>
              <a:rPr lang="en-US" dirty="0" smtClean="0"/>
              <a:t>unpaid </a:t>
            </a:r>
            <a:r>
              <a:rPr lang="en-US" dirty="0"/>
              <a:t>care work being higher for women in </a:t>
            </a:r>
            <a:r>
              <a:rPr lang="en-US" dirty="0" smtClean="0"/>
              <a:t>non-standard </a:t>
            </a:r>
            <a:r>
              <a:rPr lang="en-US" dirty="0"/>
              <a:t>and low-paid </a:t>
            </a:r>
            <a:r>
              <a:rPr lang="en-US" dirty="0" smtClean="0"/>
              <a:t>jobs.</a:t>
            </a:r>
          </a:p>
          <a:p>
            <a:pPr>
              <a:buFont typeface="Wingdings" panose="05000000000000000000" pitchFamily="2" charset="2"/>
              <a:buChar char="§"/>
            </a:pPr>
            <a:r>
              <a:rPr lang="en-US" dirty="0" smtClean="0"/>
              <a:t>Women </a:t>
            </a:r>
            <a:r>
              <a:rPr lang="en-US" dirty="0"/>
              <a:t>in temporary jobs </a:t>
            </a:r>
            <a:r>
              <a:rPr lang="en-US" dirty="0" smtClean="0"/>
              <a:t>or </a:t>
            </a:r>
            <a:r>
              <a:rPr lang="en-US" dirty="0"/>
              <a:t>with no formal contract spend twice the </a:t>
            </a:r>
            <a:r>
              <a:rPr lang="en-US" dirty="0" smtClean="0"/>
              <a:t>amount </a:t>
            </a:r>
            <a:r>
              <a:rPr lang="en-US" dirty="0"/>
              <a:t>of time on unpaid care every day that </a:t>
            </a:r>
            <a:r>
              <a:rPr lang="en-US" dirty="0" smtClean="0"/>
              <a:t>women </a:t>
            </a:r>
            <a:r>
              <a:rPr lang="en-US" dirty="0"/>
              <a:t>employed in permanent jobs do</a:t>
            </a:r>
          </a:p>
          <a:p>
            <a:pPr marL="0" indent="0">
              <a:buNone/>
            </a:pPr>
            <a:endParaRPr lang="en-US" dirty="0"/>
          </a:p>
        </p:txBody>
      </p:sp>
    </p:spTree>
    <p:extLst>
      <p:ext uri="{BB962C8B-B14F-4D97-AF65-F5344CB8AC3E}">
        <p14:creationId xmlns:p14="http://schemas.microsoft.com/office/powerpoint/2010/main" val="87124536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51653BDC-B9D6-406E-999F-159766227416}"/>
              </a:ext>
            </a:extLst>
          </p:cNvPr>
          <p:cNvSpPr>
            <a:spLocks noGrp="1"/>
          </p:cNvSpPr>
          <p:nvPr>
            <p:ph type="title"/>
          </p:nvPr>
        </p:nvSpPr>
        <p:spPr/>
        <p:txBody>
          <a:bodyPr>
            <a:normAutofit/>
          </a:bodyPr>
          <a:lstStyle/>
          <a:p>
            <a:r>
              <a:rPr lang="en-US" sz="3200" b="1" dirty="0">
                <a:solidFill>
                  <a:srgbClr val="002060"/>
                </a:solidFill>
              </a:rPr>
              <a:t>Unpaid care work and paid work across continents (https://ilostat.ilo.org/)</a:t>
            </a:r>
            <a:endParaRPr lang="ru-RU" sz="3200" b="1" dirty="0">
              <a:solidFill>
                <a:srgbClr val="002060"/>
              </a:solidFill>
            </a:endParaRPr>
          </a:p>
        </p:txBody>
      </p:sp>
      <p:pic>
        <p:nvPicPr>
          <p:cNvPr id="4" name="Объект 3">
            <a:extLst>
              <a:ext uri="{FF2B5EF4-FFF2-40B4-BE49-F238E27FC236}">
                <a16:creationId xmlns:a16="http://schemas.microsoft.com/office/drawing/2014/main" id="{746A0E87-88C8-4BCC-8D9B-EC994297445B}"/>
              </a:ext>
            </a:extLst>
          </p:cNvPr>
          <p:cNvPicPr>
            <a:picLocks noGrp="1" noChangeAspect="1"/>
          </p:cNvPicPr>
          <p:nvPr>
            <p:ph idx="1"/>
          </p:nvPr>
        </p:nvPicPr>
        <p:blipFill>
          <a:blip r:embed="rId2"/>
          <a:stretch>
            <a:fillRect/>
          </a:stretch>
        </p:blipFill>
        <p:spPr>
          <a:xfrm>
            <a:off x="617415" y="1633509"/>
            <a:ext cx="10496062" cy="5224491"/>
          </a:xfrm>
          <a:prstGeom prst="rect">
            <a:avLst/>
          </a:prstGeom>
        </p:spPr>
      </p:pic>
    </p:spTree>
    <p:extLst>
      <p:ext uri="{BB962C8B-B14F-4D97-AF65-F5344CB8AC3E}">
        <p14:creationId xmlns:p14="http://schemas.microsoft.com/office/powerpoint/2010/main" val="347643091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b="1" dirty="0" smtClean="0">
                <a:solidFill>
                  <a:srgbClr val="002060"/>
                </a:solidFill>
              </a:rPr>
              <a:t>Data on time use in the household</a:t>
            </a:r>
            <a:endParaRPr lang="ru-RU" b="1" dirty="0">
              <a:solidFill>
                <a:srgbClr val="002060"/>
              </a:solidFill>
            </a:endParaRPr>
          </a:p>
        </p:txBody>
      </p:sp>
      <p:sp>
        <p:nvSpPr>
          <p:cNvPr id="3" name="Объект 2"/>
          <p:cNvSpPr>
            <a:spLocks noGrp="1"/>
          </p:cNvSpPr>
          <p:nvPr>
            <p:ph idx="1"/>
          </p:nvPr>
        </p:nvSpPr>
        <p:spPr/>
        <p:txBody>
          <a:bodyPr/>
          <a:lstStyle/>
          <a:p>
            <a:pPr>
              <a:buFont typeface="Wingdings" panose="05000000000000000000" pitchFamily="2" charset="2"/>
              <a:buChar char="§"/>
            </a:pPr>
            <a:r>
              <a:rPr lang="en-US" dirty="0" err="1"/>
              <a:t>Harmonised</a:t>
            </a:r>
            <a:r>
              <a:rPr lang="en-US" dirty="0"/>
              <a:t> European Time Use </a:t>
            </a:r>
            <a:r>
              <a:rPr lang="en-US" dirty="0" smtClean="0"/>
              <a:t>Surveys (HETUS 2010) </a:t>
            </a:r>
            <a:r>
              <a:rPr lang="en-US" dirty="0"/>
              <a:t>(round 2, 2008-2015): conducted in 18 European countries - 15 EU countries, 3 non-EU countries (Norway, Serbia and Turkey). </a:t>
            </a:r>
            <a:endParaRPr lang="en-US" dirty="0" smtClean="0"/>
          </a:p>
          <a:p>
            <a:pPr>
              <a:buFont typeface="Wingdings" panose="05000000000000000000" pitchFamily="2" charset="2"/>
              <a:buChar char="§"/>
            </a:pPr>
            <a:r>
              <a:rPr lang="en-US" dirty="0" smtClean="0"/>
              <a:t>Representative samples of the population. From 2005 to 40048 respondents by country</a:t>
            </a:r>
          </a:p>
          <a:p>
            <a:pPr marL="0" indent="0">
              <a:buNone/>
            </a:pPr>
            <a:r>
              <a:rPr lang="en-US" dirty="0" smtClean="0"/>
              <a:t>Source: https</a:t>
            </a:r>
            <a:r>
              <a:rPr lang="en-US" dirty="0"/>
              <a:t>://ec.europa.eu/eurostat/statistics-explained/index.php?title=How_do_women_and_men_use_their_time_-_statistics</a:t>
            </a:r>
          </a:p>
          <a:p>
            <a:endParaRPr lang="en-US" dirty="0"/>
          </a:p>
          <a:p>
            <a:endParaRPr lang="ru-RU" dirty="0"/>
          </a:p>
        </p:txBody>
      </p:sp>
    </p:spTree>
    <p:extLst>
      <p:ext uri="{BB962C8B-B14F-4D97-AF65-F5344CB8AC3E}">
        <p14:creationId xmlns:p14="http://schemas.microsoft.com/office/powerpoint/2010/main" val="176099242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Объект 3">
            <a:extLst>
              <a:ext uri="{FF2B5EF4-FFF2-40B4-BE49-F238E27FC236}">
                <a16:creationId xmlns:a16="http://schemas.microsoft.com/office/drawing/2014/main" id="{1F5025AC-BAD8-473C-B3CF-68E04BB7932E}"/>
              </a:ext>
            </a:extLst>
          </p:cNvPr>
          <p:cNvPicPr>
            <a:picLocks noGrp="1" noChangeAspect="1"/>
          </p:cNvPicPr>
          <p:nvPr>
            <p:ph idx="1"/>
          </p:nvPr>
        </p:nvPicPr>
        <p:blipFill>
          <a:blip r:embed="rId2"/>
          <a:stretch>
            <a:fillRect/>
          </a:stretch>
        </p:blipFill>
        <p:spPr>
          <a:xfrm>
            <a:off x="800394" y="1126435"/>
            <a:ext cx="9576058" cy="5620164"/>
          </a:xfrm>
          <a:prstGeom prst="rect">
            <a:avLst/>
          </a:prstGeom>
        </p:spPr>
      </p:pic>
    </p:spTree>
    <p:extLst>
      <p:ext uri="{BB962C8B-B14F-4D97-AF65-F5344CB8AC3E}">
        <p14:creationId xmlns:p14="http://schemas.microsoft.com/office/powerpoint/2010/main" val="1715544676"/>
      </p:ext>
    </p:extLst>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3801</TotalTime>
  <Words>2152</Words>
  <Application>Microsoft Office PowerPoint</Application>
  <PresentationFormat>Широкоэкранный</PresentationFormat>
  <Paragraphs>161</Paragraphs>
  <Slides>43</Slides>
  <Notes>0</Notes>
  <HiddenSlides>0</HiddenSlides>
  <MMClips>0</MMClips>
  <ScaleCrop>false</ScaleCrop>
  <HeadingPairs>
    <vt:vector size="6" baseType="variant">
      <vt:variant>
        <vt:lpstr>Использованные шрифты</vt:lpstr>
      </vt:variant>
      <vt:variant>
        <vt:i4>4</vt:i4>
      </vt:variant>
      <vt:variant>
        <vt:lpstr>Тема</vt:lpstr>
      </vt:variant>
      <vt:variant>
        <vt:i4>2</vt:i4>
      </vt:variant>
      <vt:variant>
        <vt:lpstr>Заголовки слайдов</vt:lpstr>
      </vt:variant>
      <vt:variant>
        <vt:i4>43</vt:i4>
      </vt:variant>
    </vt:vector>
  </HeadingPairs>
  <TitlesOfParts>
    <vt:vector size="49" baseType="lpstr">
      <vt:lpstr>Arial</vt:lpstr>
      <vt:lpstr>Calibri</vt:lpstr>
      <vt:lpstr>Calibri Light</vt:lpstr>
      <vt:lpstr>Wingdings</vt:lpstr>
      <vt:lpstr>Тема Office</vt:lpstr>
      <vt:lpstr>1_Тема Office</vt:lpstr>
      <vt:lpstr>Gender division of labour in the household</vt:lpstr>
      <vt:lpstr>Outline</vt:lpstr>
      <vt:lpstr>Gender division of labor</vt:lpstr>
      <vt:lpstr>Division of domestic labor</vt:lpstr>
      <vt:lpstr>Care work</vt:lpstr>
      <vt:lpstr>Care work</vt:lpstr>
      <vt:lpstr>Unpaid care work and paid work across continents (https://ilostat.ilo.org/)</vt:lpstr>
      <vt:lpstr>Data on time use in the household</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Social policies</vt:lpstr>
      <vt:lpstr>Maternity leave (weeks), 2018</vt:lpstr>
      <vt:lpstr>Parental leave with job protection (weeks), 2018</vt:lpstr>
      <vt:lpstr>Total paid maternity and parental leave (weeks), 2018</vt:lpstr>
      <vt:lpstr>Paid father-specific leave (weeks), 2018</vt:lpstr>
      <vt:lpstr>Housework and COVID-19</vt:lpstr>
      <vt:lpstr>Презентация PowerPoint</vt:lpstr>
      <vt:lpstr>Презентация PowerPoint</vt:lpstr>
      <vt:lpstr>Housework and COVID-19</vt:lpstr>
      <vt:lpstr>Explanations of gender inequality</vt:lpstr>
      <vt:lpstr>Time allocation in the family: theoretical approaches</vt:lpstr>
      <vt:lpstr>Time allocation in the family: theoretical approaches</vt:lpstr>
      <vt:lpstr>Gender-role attitudes</vt:lpstr>
      <vt:lpstr>Gender-role attitudes in domestic sphere</vt:lpstr>
      <vt:lpstr>GRA in domestic sphere: index (0 – traditional, 3 – egalitarian), EVS2017-2018</vt:lpstr>
      <vt:lpstr>Man's job is to earn money; woman's job is to look after home and family (%, share of those who disagree), EVS2017-2018  </vt:lpstr>
      <vt:lpstr>Gender-role attitudes in domestic sphere</vt:lpstr>
      <vt:lpstr>Pre-school child suffers with working mother (share those who DISAGREE), WVS-EVS 2017-2020</vt:lpstr>
      <vt:lpstr>Being a housewife is as fulfilling as working for pay (share those who DISAGREE), WVS 2017-2020, </vt:lpstr>
      <vt:lpstr>Problems with GRA</vt:lpstr>
      <vt:lpstr>Gender-role attitudes in the time of COVID</vt:lpstr>
      <vt:lpstr>How to reduce gender inequality in the household?</vt:lpstr>
      <vt:lpstr>How to reduce gender inequality in the household?</vt:lpstr>
      <vt:lpstr>COVID19 and distribution of housework</vt:lpstr>
      <vt:lpstr>What to do</vt:lpstr>
      <vt:lpstr>Father’s caregiving</vt:lpstr>
      <vt:lpstr>Findings</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Division of Domestic (Reproductive) Labor</dc:title>
  <dc:creator>Natalia</dc:creator>
  <cp:lastModifiedBy>Windows User</cp:lastModifiedBy>
  <cp:revision>114</cp:revision>
  <dcterms:created xsi:type="dcterms:W3CDTF">2020-04-27T11:14:38Z</dcterms:created>
  <dcterms:modified xsi:type="dcterms:W3CDTF">2022-01-14T12:27:19Z</dcterms:modified>
</cp:coreProperties>
</file>