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  <p:sldMasterId id="2147483688" r:id="rId6"/>
    <p:sldMasterId id="2147483696" r:id="rId7"/>
  </p:sldMasterIdLst>
  <p:notesMasterIdLst>
    <p:notesMasterId r:id="rId14"/>
  </p:notesMasterIdLst>
  <p:handoutMasterIdLst>
    <p:handoutMasterId r:id="rId15"/>
  </p:handoutMasterIdLst>
  <p:sldIdLst>
    <p:sldId id="263" r:id="rId8"/>
    <p:sldId id="1826" r:id="rId9"/>
    <p:sldId id="1841" r:id="rId10"/>
    <p:sldId id="1835" r:id="rId11"/>
    <p:sldId id="1846" r:id="rId12"/>
    <p:sldId id="1845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k Fowler" initials="J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00B5E2"/>
    <a:srgbClr val="FFFF99"/>
    <a:srgbClr val="676767"/>
    <a:srgbClr val="C0504D"/>
    <a:srgbClr val="F79646"/>
    <a:srgbClr val="63666A"/>
    <a:srgbClr val="5A5A5A"/>
    <a:srgbClr val="4F81B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40" autoAdjust="0"/>
    <p:restoredTop sz="94926" autoAdjust="0"/>
  </p:normalViewPr>
  <p:slideViewPr>
    <p:cSldViewPr snapToGrid="0" snapToObjects="1">
      <p:cViewPr varScale="1">
        <p:scale>
          <a:sx n="63" d="100"/>
          <a:sy n="63" d="100"/>
        </p:scale>
        <p:origin x="84" y="258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5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439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8908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85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30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7492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328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3326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932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801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9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6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61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41291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12/11/20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Vertical Drift Director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6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6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03664"/>
            <a:ext cx="8672512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27007" y="6515100"/>
            <a:ext cx="4433370" cy="241300"/>
          </a:xfrm>
        </p:spPr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b="1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78CA2-75EA-4F42-B0AF-FB09753735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69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386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190964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56364" y="6502545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DUNElogoFINAL5.6.15_noType-01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679" y="6516651"/>
            <a:ext cx="433761" cy="1764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7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12/11/20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Vertical Drift Director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1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edms.cern.ch/document/2560198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38741" TargetMode="External"/><Relationship Id="rId3" Type="http://schemas.openxmlformats.org/officeDocument/2006/relationships/hyperlink" Target="https://indico.cern.ch/event/1028534" TargetMode="External"/><Relationship Id="rId7" Type="http://schemas.openxmlformats.org/officeDocument/2006/relationships/hyperlink" Target="https://indico.cern.ch/event/1038740" TargetMode="External"/><Relationship Id="rId2" Type="http://schemas.openxmlformats.org/officeDocument/2006/relationships/hyperlink" Target="https://indico.cern.ch/event/102616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038739" TargetMode="External"/><Relationship Id="rId5" Type="http://schemas.openxmlformats.org/officeDocument/2006/relationships/hyperlink" Target="https://edms.cern.ch/document/2565930/1" TargetMode="External"/><Relationship Id="rId4" Type="http://schemas.openxmlformats.org/officeDocument/2006/relationships/hyperlink" Target="https://indico.cern.ch/event/1026162" TargetMode="External"/><Relationship Id="rId9" Type="http://schemas.openxmlformats.org/officeDocument/2006/relationships/hyperlink" Target="https://indico.cern.ch/event/103873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0" y="1452209"/>
            <a:ext cx="9144000" cy="64125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</a:t>
            </a:r>
            <a:b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​</a:t>
            </a:r>
            <a:r>
              <a:rPr lang="en-US" dirty="0"/>
              <a:t>Vertical Drift: Project Planning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238694" y="2481956"/>
            <a:ext cx="3596460" cy="17208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Steve Kettell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Vertical Drift Meeting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17 June 2021</a:t>
            </a:r>
          </a:p>
        </p:txBody>
      </p:sp>
      <p:pic>
        <p:nvPicPr>
          <p:cNvPr id="4" name="Picture 3" descr="DUNElogoFINAL5.6.15_noTyp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22" y="1"/>
            <a:ext cx="1123842" cy="457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BCFF52-C0DE-41BF-B37B-285257C6DF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6" t="9780" r="916" b="8715"/>
          <a:stretch/>
        </p:blipFill>
        <p:spPr>
          <a:xfrm>
            <a:off x="1290843" y="4092804"/>
            <a:ext cx="7853157" cy="27651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53140" y="346514"/>
            <a:ext cx="8837721" cy="633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Technical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</a:rPr>
              <a:t>CDReview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: PDS							12 April/19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Technical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</a:rPr>
              <a:t>CDReview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: CRP							20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Risk Workshop									21 April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LBNF/DUNE-US Risk workshop for FD1/2				20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Technical Review						28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Simulation Review					10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Project Planning Review				11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Date reserved for possible LBNC wrap-up			26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Technical Conceptual Design Reviews				May-June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Bottom electronics									28 May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 electronics									4 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HV											14 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/>
                </a:solidFill>
              </a:rPr>
              <a:t>DAQ											18 June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FD2 BCR/CCB (P6 frozen for Dir Rev)				~end of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Complete BoE (July), NCG Review	</a:t>
            </a:r>
            <a:r>
              <a:rPr lang="en-US" sz="1800" b="1" dirty="0">
                <a:solidFill>
                  <a:srgbClr val="FF0000"/>
                </a:solidFill>
              </a:rPr>
              <a:t>(~early 2022)</a:t>
            </a:r>
            <a:r>
              <a:rPr lang="en-US" sz="1800" b="1" dirty="0">
                <a:solidFill>
                  <a:schemeClr val="tx1"/>
                </a:solidFill>
              </a:rPr>
              <a:t>	July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Post documents for Director’s review				15 July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Post all documents for CD-1rr						15 September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Begin </a:t>
            </a:r>
            <a:r>
              <a:rPr lang="en-US" sz="1800" b="1" dirty="0" err="1">
                <a:solidFill>
                  <a:schemeClr val="tx1"/>
                </a:solidFill>
              </a:rPr>
              <a:t>PDReviews</a:t>
            </a:r>
            <a:r>
              <a:rPr lang="en-US" sz="1800" b="1" dirty="0">
                <a:solidFill>
                  <a:schemeClr val="tx1"/>
                </a:solidFill>
              </a:rPr>
              <a:t>									Fall-Winter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…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CD-2 Review										October 2022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4/22/21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Vertical Drift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SPVD Calendar</a:t>
            </a:r>
          </a:p>
        </p:txBody>
      </p:sp>
    </p:spTree>
    <p:extLst>
      <p:ext uri="{BB962C8B-B14F-4D97-AF65-F5344CB8AC3E}">
        <p14:creationId xmlns:p14="http://schemas.microsoft.com/office/powerpoint/2010/main" val="270897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D9F10-9FF7-4285-B718-14442D9A9717}"/>
              </a:ext>
            </a:extLst>
          </p:cNvPr>
          <p:cNvSpPr txBox="1"/>
          <p:nvPr/>
        </p:nvSpPr>
        <p:spPr>
          <a:xfrm>
            <a:off x="107576" y="17009"/>
            <a:ext cx="9036424" cy="445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/>
              <a:t>Final LBNC FD2-VD Review Report (</a:t>
            </a:r>
            <a:r>
              <a:rPr lang="en-US" sz="2000" b="1" dirty="0">
                <a:hlinkClick r:id="rId2"/>
              </a:rPr>
              <a:t>edms-2560198 </a:t>
            </a:r>
            <a:r>
              <a:rPr lang="en-US" sz="2800" b="1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66A730-7C7B-4926-90BA-6A5ABE854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39" y="462644"/>
            <a:ext cx="8308336" cy="639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40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Internal Technical Conceptual Design Reviews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4144" y="590884"/>
            <a:ext cx="912985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PDS	</a:t>
            </a:r>
            <a:r>
              <a:rPr lang="en-US" sz="2400" b="1" dirty="0">
                <a:solidFill>
                  <a:schemeClr val="tx1"/>
                </a:solidFill>
              </a:rPr>
              <a:t>														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12/19 April</a:t>
            </a: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Presentations: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https://indico.cern.ch/event/1026160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Presentations: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https://indico.cern.ch/event/1028534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Draft Report: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yet</a:t>
            </a:r>
            <a:endParaRPr lang="en-US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CRP</a:t>
            </a:r>
            <a:r>
              <a:rPr lang="en-US" sz="2400" b="1" dirty="0">
                <a:solidFill>
                  <a:schemeClr val="tx1"/>
                </a:solidFill>
              </a:rPr>
              <a:t>														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 April</a:t>
            </a: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Presentations: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hlinkClick r:id="rId4"/>
              </a:rPr>
              <a:t>https://indico.cern.ch/event/1026162</a:t>
            </a:r>
            <a:endParaRPr lang="en-US" dirty="0">
              <a:solidFill>
                <a:schemeClr val="tx1"/>
              </a:solidFill>
            </a:endParaRP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Draft Report: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https://edms.cern.ch/document/2565930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285750" indent="-285750"/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Bottom Elect. 									</a:t>
            </a:r>
            <a:r>
              <a:rPr lang="en-US" sz="1600" dirty="0">
                <a:solidFill>
                  <a:prstClr val="black"/>
                </a:solidFill>
              </a:rPr>
              <a:t>		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28 May</a:t>
            </a: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Presentations: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  <a:hlinkClick r:id="rId6"/>
              </a:rPr>
              <a:t>https://indico.cern.ch/event/1038739</a:t>
            </a:r>
            <a:endParaRPr lang="en-US" dirty="0">
              <a:solidFill>
                <a:schemeClr val="tx1"/>
              </a:solidFill>
            </a:endParaRPr>
          </a:p>
          <a:p>
            <a:pPr marL="349758" lvl="1" indent="-285750"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Draft Report: 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yet 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 Elect. 	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Neue" panose="02000503000000020004" pitchFamily="2" charset="0"/>
              </a:rPr>
              <a:t> agenda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  <a:hlinkClick r:id="rId7"/>
              </a:rPr>
              <a:t>https://indico.cern.ch/event/1038740 </a:t>
            </a:r>
            <a:r>
              <a:rPr lang="en-US" sz="2400" b="1" dirty="0">
                <a:solidFill>
                  <a:schemeClr val="tx1"/>
                </a:solidFill>
              </a:rPr>
              <a:t>	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 June</a:t>
            </a:r>
          </a:p>
          <a:p>
            <a:pPr marL="285750" indent="-285750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HV		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Neue" panose="02000503000000020004" pitchFamily="2" charset="0"/>
              </a:rPr>
              <a:t>draft agenda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  <a:hlinkClick r:id="rId8"/>
              </a:rPr>
              <a:t>https://indico.cern.ch/event/1038741 </a:t>
            </a:r>
            <a:r>
              <a:rPr lang="en-US" sz="2400" b="1" dirty="0">
                <a:solidFill>
                  <a:schemeClr val="tx1"/>
                </a:solidFill>
              </a:rPr>
              <a:t>	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 June</a:t>
            </a:r>
          </a:p>
          <a:p>
            <a:pPr marL="285750" marR="0" lvl="0" indent="-28575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</a:rPr>
              <a:t>DAQ 	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</a:rPr>
              <a:t>draft agenda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  <a:hlinkClick r:id="rId9"/>
              </a:rPr>
              <a:t>https://indico.cern.ch/event/1038731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 panose="02000503000000020004" pitchFamily="2" charset="0"/>
              </a:rPr>
              <a:t>	18 June</a:t>
            </a: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8569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Internal Technical Conceptual Design Reviews DAQ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711812-348F-4C89-9D33-8B873939BA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27" t="22669" r="14539" b="-2"/>
          <a:stretch/>
        </p:blipFill>
        <p:spPr>
          <a:xfrm>
            <a:off x="979488" y="854894"/>
            <a:ext cx="6492240" cy="53035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651B4C-54CA-41E1-9E22-DD104C523319}"/>
              </a:ext>
            </a:extLst>
          </p:cNvPr>
          <p:cNvSpPr txBox="1"/>
          <p:nvPr/>
        </p:nvSpPr>
        <p:spPr>
          <a:xfrm>
            <a:off x="3365853" y="317040"/>
            <a:ext cx="1719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Tomorrow</a:t>
            </a:r>
          </a:p>
        </p:txBody>
      </p:sp>
    </p:spTree>
    <p:extLst>
      <p:ext uri="{BB962C8B-B14F-4D97-AF65-F5344CB8AC3E}">
        <p14:creationId xmlns:p14="http://schemas.microsoft.com/office/powerpoint/2010/main" val="3082181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A13BE5-9EB0-4231-AF56-1056BB7053AC}"/>
              </a:ext>
            </a:extLst>
          </p:cNvPr>
          <p:cNvSpPr txBox="1">
            <a:spLocks noGrp="1"/>
          </p:cNvSpPr>
          <p:nvPr>
            <p:ph idx="16"/>
          </p:nvPr>
        </p:nvSpPr>
        <p:spPr>
          <a:xfrm>
            <a:off x="153140" y="346514"/>
            <a:ext cx="8837721" cy="633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Technical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</a:rPr>
              <a:t>CDReview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: PDS							12 April/19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Technical </a:t>
            </a: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</a:rPr>
              <a:t>CDReview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: CRP							20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Risk Workshop									21 April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LBNF/DUNE-US Risk workshop for FD1/2				20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Technical Review						28 April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Simulation Review					10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LBNC SPVD Project Planning Review				11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Date reserved for possible LBNC wrap-up			26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Technical Conceptual Design Reviews				May-June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Bottom electronics									28 May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 electronics									4 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HV											14 June</a:t>
            </a:r>
          </a:p>
          <a:p>
            <a:pPr marL="669798" lvl="2" indent="-285750">
              <a:spcBef>
                <a:spcPts val="300"/>
              </a:spcBef>
            </a:pPr>
            <a:r>
              <a:rPr lang="en-US" sz="1400" b="1" dirty="0">
                <a:solidFill>
                  <a:schemeClr val="tx1"/>
                </a:solidFill>
              </a:rPr>
              <a:t>DAQ											18 June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FD2 BCR/CCB (P6 frozen for Dir Rev)				~end of May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Complete BoE (July), NCG Review	</a:t>
            </a:r>
            <a:r>
              <a:rPr lang="en-US" sz="1800" b="1" dirty="0">
                <a:solidFill>
                  <a:srgbClr val="FF0000"/>
                </a:solidFill>
              </a:rPr>
              <a:t>(~early 2022)</a:t>
            </a:r>
            <a:r>
              <a:rPr lang="en-US" sz="1800" b="1" dirty="0">
                <a:solidFill>
                  <a:schemeClr val="tx1"/>
                </a:solidFill>
              </a:rPr>
              <a:t>	July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Post documents for Director’s review				15 July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Post all documents for CD-1rr						15 September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Begin </a:t>
            </a:r>
            <a:r>
              <a:rPr lang="en-US" sz="1800" b="1" dirty="0" err="1">
                <a:solidFill>
                  <a:schemeClr val="tx1"/>
                </a:solidFill>
              </a:rPr>
              <a:t>PDReviews</a:t>
            </a:r>
            <a:r>
              <a:rPr lang="en-US" sz="1800" b="1" dirty="0">
                <a:solidFill>
                  <a:schemeClr val="tx1"/>
                </a:solidFill>
              </a:rPr>
              <a:t>									Fall-Winter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dirty="0">
                <a:solidFill>
                  <a:schemeClr val="tx1"/>
                </a:solidFill>
              </a:rPr>
              <a:t>…</a:t>
            </a:r>
          </a:p>
          <a:p>
            <a:pPr marL="285750" indent="-285750">
              <a:spcBef>
                <a:spcPts val="300"/>
              </a:spcBef>
            </a:pPr>
            <a:r>
              <a:rPr lang="en-US" sz="1800" b="1" strike="sngStrike" dirty="0">
                <a:solidFill>
                  <a:schemeClr val="tx1"/>
                </a:solidFill>
              </a:rPr>
              <a:t>CD-2 Review										October 2022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4/22/21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Vertical Drift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D189D4-84F6-4137-B34F-F141F397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9" y="43197"/>
            <a:ext cx="8492848" cy="547687"/>
          </a:xfrm>
        </p:spPr>
        <p:txBody>
          <a:bodyPr/>
          <a:lstStyle/>
          <a:p>
            <a:r>
              <a:rPr lang="en-US" dirty="0"/>
              <a:t>SPVD Calendar</a:t>
            </a:r>
          </a:p>
        </p:txBody>
      </p:sp>
    </p:spTree>
    <p:extLst>
      <p:ext uri="{BB962C8B-B14F-4D97-AF65-F5344CB8AC3E}">
        <p14:creationId xmlns:p14="http://schemas.microsoft.com/office/powerpoint/2010/main" val="3271259800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F7D078-D617-4A85-8085-53B3E89E0CC6}">
  <ds:schemaRefs>
    <ds:schemaRef ds:uri="47630a84-84bd-4c0e-8a4d-0e925dfde686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217384e2-1cc7-462a-88d5-a9f0c79de12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BB45DA5-EF4F-4790-8DA6-83930B4E4F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4C5EE3-F42E-4951-ACF6-55DA8146E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90157</TotalTime>
  <Words>731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Helvetica</vt:lpstr>
      <vt:lpstr>Helvetica Neue</vt:lpstr>
      <vt:lpstr>Lucida Grande</vt:lpstr>
      <vt:lpstr>LBNF Template_051215</vt:lpstr>
      <vt:lpstr>LBNF Content-Footer Theme</vt:lpstr>
      <vt:lpstr>1_LBNF Content-Footer Theme</vt:lpstr>
      <vt:lpstr>2_LBNF Content-Footer Theme</vt:lpstr>
      <vt:lpstr>  ​Vertical Drift: Project Planning</vt:lpstr>
      <vt:lpstr>SPVD Calendar</vt:lpstr>
      <vt:lpstr>PowerPoint Presentation</vt:lpstr>
      <vt:lpstr>Internal Technical Conceptual Design Reviews</vt:lpstr>
      <vt:lpstr>Internal Technical Conceptual Design Reviews DAQ</vt:lpstr>
      <vt:lpstr>SPVD Calendar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Kettell, Steven</cp:lastModifiedBy>
  <cp:revision>1118</cp:revision>
  <cp:lastPrinted>2020-01-07T13:01:56Z</cp:lastPrinted>
  <dcterms:created xsi:type="dcterms:W3CDTF">2015-04-30T14:29:22Z</dcterms:created>
  <dcterms:modified xsi:type="dcterms:W3CDTF">2021-06-17T15:18:39Z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  <property fmtid="{D5CDD505-2E9C-101B-9397-08002B2CF9AE}" pid="3" name="_dlc_DocIdItemGuid">
    <vt:lpwstr>8f7766be-5104-4119-bdaf-ebadda36266e</vt:lpwstr>
  </property>
</Properties>
</file>