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5"/>
  </p:notesMasterIdLst>
  <p:handoutMasterIdLst>
    <p:handoutMasterId r:id="rId36"/>
  </p:handoutMasterIdLst>
  <p:sldIdLst>
    <p:sldId id="395" r:id="rId3"/>
    <p:sldId id="374" r:id="rId4"/>
    <p:sldId id="375" r:id="rId5"/>
    <p:sldId id="376" r:id="rId6"/>
    <p:sldId id="371" r:id="rId7"/>
    <p:sldId id="398" r:id="rId8"/>
    <p:sldId id="473" r:id="rId9"/>
    <p:sldId id="424" r:id="rId10"/>
    <p:sldId id="372" r:id="rId11"/>
    <p:sldId id="443" r:id="rId12"/>
    <p:sldId id="445" r:id="rId13"/>
    <p:sldId id="465" r:id="rId14"/>
    <p:sldId id="382" r:id="rId15"/>
    <p:sldId id="482" r:id="rId16"/>
    <p:sldId id="484" r:id="rId17"/>
    <p:sldId id="418" r:id="rId18"/>
    <p:sldId id="467" r:id="rId19"/>
    <p:sldId id="476" r:id="rId20"/>
    <p:sldId id="479" r:id="rId21"/>
    <p:sldId id="384" r:id="rId22"/>
    <p:sldId id="468" r:id="rId23"/>
    <p:sldId id="477" r:id="rId24"/>
    <p:sldId id="480" r:id="rId25"/>
    <p:sldId id="470" r:id="rId26"/>
    <p:sldId id="469" r:id="rId27"/>
    <p:sldId id="478" r:id="rId28"/>
    <p:sldId id="481" r:id="rId29"/>
    <p:sldId id="378" r:id="rId30"/>
    <p:sldId id="486" r:id="rId31"/>
    <p:sldId id="420" r:id="rId32"/>
    <p:sldId id="396" r:id="rId33"/>
    <p:sldId id="485" r:id="rId3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32DD"/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0" autoAdjust="0"/>
    <p:restoredTop sz="94660"/>
  </p:normalViewPr>
  <p:slideViewPr>
    <p:cSldViewPr snapToGrid="0" snapToObjects="1">
      <p:cViewPr varScale="1">
        <p:scale>
          <a:sx n="207" d="100"/>
          <a:sy n="207" d="100"/>
        </p:scale>
        <p:origin x="1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6/17/21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6/17/21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May 17, 2021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51736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51736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C32E7ED-26E1-4BB3-A8D5-5EDB9A4A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727" y="2930109"/>
            <a:ext cx="7526338" cy="1139271"/>
          </a:xfrm>
        </p:spPr>
        <p:txBody>
          <a:bodyPr/>
          <a:lstStyle/>
          <a:p>
            <a:r>
              <a:rPr lang="en-US" sz="2800" dirty="0" err="1"/>
              <a:t>LAr</a:t>
            </a:r>
            <a:r>
              <a:rPr lang="en-US" sz="2800" dirty="0"/>
              <a:t> Thermal Fluid and Impurity Simulations</a:t>
            </a:r>
            <a:br>
              <a:rPr lang="en-US" sz="2800" dirty="0"/>
            </a:br>
            <a:r>
              <a:rPr lang="en-US" sz="2800" dirty="0"/>
              <a:t>Vertical Drift 3 View Detector</a:t>
            </a:r>
            <a:br>
              <a:rPr lang="en-US" sz="2800" dirty="0"/>
            </a:br>
            <a:r>
              <a:rPr lang="en-US" sz="2800" dirty="0"/>
              <a:t>May 2021 update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4B2F05-BC4A-4E9B-BA14-2E52AA9A78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David Montanari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E0E908-2E98-4743-922B-44D186178A1A}"/>
              </a:ext>
            </a:extLst>
          </p:cNvPr>
          <p:cNvSpPr txBox="1"/>
          <p:nvPr/>
        </p:nvSpPr>
        <p:spPr>
          <a:xfrm>
            <a:off x="143502" y="5650863"/>
            <a:ext cx="8852232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Config 1</a:t>
            </a:r>
            <a:r>
              <a:rPr lang="en-US" sz="1600" dirty="0"/>
              <a:t> </a:t>
            </a:r>
            <a:r>
              <a:rPr lang="en-US" sz="1600" dirty="0">
                <a:sym typeface="Wingdings" pitchFamily="2" charset="2"/>
              </a:rPr>
              <a:t> Same as presented in Apr-2021 (x3 electronics head load).</a:t>
            </a:r>
          </a:p>
          <a:p>
            <a:r>
              <a:rPr lang="en-US" sz="1600" b="1" dirty="0">
                <a:sym typeface="Wingdings" pitchFamily="2" charset="2"/>
              </a:rPr>
              <a:t>Config 2</a:t>
            </a:r>
            <a:r>
              <a:rPr lang="en-US" sz="1600" dirty="0">
                <a:sym typeface="Wingdings" pitchFamily="2" charset="2"/>
              </a:rPr>
              <a:t>  Same as presented in Apr-2021 (x1 electronics head load).</a:t>
            </a:r>
          </a:p>
          <a:p>
            <a:r>
              <a:rPr lang="en-US" sz="1600" b="1" dirty="0">
                <a:sym typeface="Wingdings" pitchFamily="2" charset="2"/>
              </a:rPr>
              <a:t>Config 3</a:t>
            </a:r>
            <a:r>
              <a:rPr lang="en-US" sz="1600" dirty="0">
                <a:sym typeface="Wingdings" pitchFamily="2" charset="2"/>
              </a:rPr>
              <a:t>  PD added as opaque (zero transparency). ~ 50% overall Cathode transparency.</a:t>
            </a:r>
          </a:p>
          <a:p>
            <a:r>
              <a:rPr lang="en-US" sz="1600" b="1" dirty="0">
                <a:sym typeface="Wingdings" pitchFamily="2" charset="2"/>
              </a:rPr>
              <a:t>Config 4</a:t>
            </a:r>
            <a:r>
              <a:rPr lang="en-US" sz="1600" dirty="0">
                <a:sym typeface="Wingdings" pitchFamily="2" charset="2"/>
              </a:rPr>
              <a:t>  PD added as opaque (zero transparency) and reduced overall transparency x5. ~ 10% overall.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81071F-4A68-5545-8827-AB57D96146ED}"/>
              </a:ext>
            </a:extLst>
          </p:cNvPr>
          <p:cNvSpPr txBox="1"/>
          <p:nvPr/>
        </p:nvSpPr>
        <p:spPr>
          <a:xfrm>
            <a:off x="1824893" y="0"/>
            <a:ext cx="5489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https://edms.cern.ch/document/2517361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F0F081-7F1B-CB4B-A7D6-BCF3B23769C9}"/>
              </a:ext>
            </a:extLst>
          </p:cNvPr>
          <p:cNvSpPr txBox="1"/>
          <p:nvPr/>
        </p:nvSpPr>
        <p:spPr>
          <a:xfrm>
            <a:off x="3290303" y="5075309"/>
            <a:ext cx="256339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Work by Erik Voirin</a:t>
            </a:r>
          </a:p>
        </p:txBody>
      </p:sp>
    </p:spTree>
    <p:extLst>
      <p:ext uri="{BB962C8B-B14F-4D97-AF65-F5344CB8AC3E}">
        <p14:creationId xmlns:p14="http://schemas.microsoft.com/office/powerpoint/2010/main" val="601751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4575D-C723-482C-8267-BD424CF3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4 Configs.</a:t>
            </a:r>
            <a:br>
              <a:rPr lang="en-US" dirty="0"/>
            </a:br>
            <a:r>
              <a:rPr lang="en-US" dirty="0"/>
              <a:t>See Report Files for Detailed Figures of 4 Configs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72E77-6802-427C-A4A8-AAF0312B1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1F782-9F70-43DC-A4FE-CD4F7964E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D2D1C-9DBA-4624-B059-06484D42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2BD1C0CE-0CAF-4840-A6A1-5BDD8AEE2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583949"/>
              </p:ext>
            </p:extLst>
          </p:nvPr>
        </p:nvGraphicFramePr>
        <p:xfrm>
          <a:off x="228600" y="1134267"/>
          <a:ext cx="8672513" cy="48053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165">
                  <a:extLst>
                    <a:ext uri="{9D8B030D-6E8A-4147-A177-3AD203B41FA5}">
                      <a16:colId xmlns:a16="http://schemas.microsoft.com/office/drawing/2014/main" val="4278613741"/>
                    </a:ext>
                  </a:extLst>
                </a:gridCol>
                <a:gridCol w="747798">
                  <a:extLst>
                    <a:ext uri="{9D8B030D-6E8A-4147-A177-3AD203B41FA5}">
                      <a16:colId xmlns:a16="http://schemas.microsoft.com/office/drawing/2014/main" val="4083355947"/>
                    </a:ext>
                  </a:extLst>
                </a:gridCol>
                <a:gridCol w="546281">
                  <a:extLst>
                    <a:ext uri="{9D8B030D-6E8A-4147-A177-3AD203B41FA5}">
                      <a16:colId xmlns:a16="http://schemas.microsoft.com/office/drawing/2014/main" val="54487588"/>
                    </a:ext>
                  </a:extLst>
                </a:gridCol>
                <a:gridCol w="546281">
                  <a:extLst>
                    <a:ext uri="{9D8B030D-6E8A-4147-A177-3AD203B41FA5}">
                      <a16:colId xmlns:a16="http://schemas.microsoft.com/office/drawing/2014/main" val="2006097447"/>
                    </a:ext>
                  </a:extLst>
                </a:gridCol>
                <a:gridCol w="546281">
                  <a:extLst>
                    <a:ext uri="{9D8B030D-6E8A-4147-A177-3AD203B41FA5}">
                      <a16:colId xmlns:a16="http://schemas.microsoft.com/office/drawing/2014/main" val="1374123245"/>
                    </a:ext>
                  </a:extLst>
                </a:gridCol>
                <a:gridCol w="4253707">
                  <a:extLst>
                    <a:ext uri="{9D8B030D-6E8A-4147-A177-3AD203B41FA5}">
                      <a16:colId xmlns:a16="http://schemas.microsoft.com/office/drawing/2014/main" val="575552637"/>
                    </a:ext>
                  </a:extLst>
                </a:gridCol>
              </a:tblGrid>
              <a:tr h="14583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Config 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Config 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Config 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Config 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4109419532"/>
                  </a:ext>
                </a:extLst>
              </a:tr>
              <a:tr h="58335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No Photo Detectors (Electronics x3)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No Photo Detector Panels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With Photo Detector Panels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With PD Panels (Cathode DeltaP x5)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064501283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Velocity Results [mm/s]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748706793"/>
                  </a:ext>
                </a:extLst>
              </a:tr>
              <a:tr h="1720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Velocity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  <a:highlight>
                            <a:srgbClr val="FFFF00"/>
                          </a:highlight>
                        </a:rPr>
                        <a:t>19.4508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  <a:highlight>
                            <a:srgbClr val="FFFF00"/>
                          </a:highlight>
                        </a:rPr>
                        <a:t>13.0516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10.763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11.081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volumeAve(Velocity)@InsideFC 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704833366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Velocity in Full Cryostat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19.8416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14.2003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12.1563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12.361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volumeAve(Velocity)@LArDomain 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974631338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 Velocity inside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80.5568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79.7374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86.2333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77.366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maxVal(Velocity)@InsideFC 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871712610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Velocity Above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19.7872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13.9857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12.1009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12.963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volumeAve(Velocity)@UpperHalf 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989660249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Velocity Below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19.9499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14.4554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12.2564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11.827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volumeAve(Velocity)@LowerHalf/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1410272116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Velocity Through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-4.04096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-3.77764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-3.58797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-3.376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volumeAve(Velocity v)@CPA/ 1[mm/s]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1204514195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Vertical Force on Cathode Plane (N)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-29.9192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-24.8568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-53.3521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-132.295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-volumeAve(Pressure.Gradient Y)@CPA *10[cm] *(3.375[m]*4*60[m]) / 1[N]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642993917"/>
                  </a:ext>
                </a:extLst>
              </a:tr>
              <a:tr h="1720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Impurity Results [m^-3]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270071089"/>
                  </a:ext>
                </a:extLst>
              </a:tr>
              <a:tr h="1720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Impurities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0.9998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0.99899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0.99901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0.999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volumeAve(Impurities)@InsideFC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479873647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Minimum Impurities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0.98049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0.97963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0.97923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0.978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minVal(Impurities)@InsideFC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339683958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 Impurities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1.06154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1.07149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1.07521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1.081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maxVal(Impurities)@InsideFC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24802200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Deviation Impurities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0.00302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0.00349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0.004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sqrt(volumeAve((Impurities - (volumeAve(Impurities)@InsideFC))^2)@InsideFC)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435548370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Impurities Above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0.99882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0.99783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0.99767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0.998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volumeAve(Impurities)@UpperHalf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355971153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Impurities Below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1.00008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0.99957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0.99981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volumeAve(Impurities)@LowerHalf / 1[m^-3]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341537004"/>
                  </a:ext>
                </a:extLst>
              </a:tr>
              <a:tr h="1720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Temperature Results [K]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 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406409337"/>
                  </a:ext>
                </a:extLst>
              </a:tr>
              <a:tr h="1720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Surface Saturation Temperature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21876" marB="21876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87.761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87.761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87.761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87.761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87.761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651758543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Temp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88.2133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88.0841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88.082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volumeAve(T)@InsideFC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846129124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Minimum Temp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88.1277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88.0233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88.0208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88.017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minVal(T)@InsideFC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628522346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 Temp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88.3592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88.1433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88.1586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88.148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maxVal(T)@InsideFC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547321263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Deviation Temp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0.00521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0.00317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0.00341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0.003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sqrt(volumeAve((T - (volumeAve(T)@InsideFC))^2)@InsideFC)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138071623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Surface Temperature of Electronics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91.1588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89.1392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89.1362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89.217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areaAve(Wall Temperature)@Electronics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1512708681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Temperature Above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88.2137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88.0852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88.083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volumeAve(T)@UpperHalf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054646456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Average Temperature Below Cathode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88.2139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88.0837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88.082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volumeAve(T)@LowerHalf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2368007537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 LAr Superheat in Cryostat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0.46683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0.33419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0.333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maxVal(Local Superheat)@LArDomain / 1[K]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393569120"/>
                  </a:ext>
                </a:extLst>
              </a:tr>
              <a:tr h="1531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 LAr Superheat in FC Volume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0.05783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-0.07782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-0.07549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-0.080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maxVal</a:t>
                      </a:r>
                      <a:r>
                        <a:rPr lang="en-US" sz="800" u="none" strike="noStrike" dirty="0">
                          <a:effectLst/>
                        </a:rPr>
                        <a:t>(Local Superheat)@</a:t>
                      </a:r>
                      <a:r>
                        <a:rPr lang="en-US" sz="800" u="none" strike="noStrike" dirty="0" err="1">
                          <a:effectLst/>
                        </a:rPr>
                        <a:t>InsideFC</a:t>
                      </a:r>
                      <a:r>
                        <a:rPr lang="en-US" sz="800" u="none" strike="noStrike" dirty="0">
                          <a:effectLst/>
                        </a:rPr>
                        <a:t> / 1[K]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2" marR="7292" marT="7292" marB="0" anchor="b"/>
                </a:tc>
                <a:extLst>
                  <a:ext uri="{0D108BD9-81ED-4DB2-BD59-A6C34878D82A}">
                    <a16:rowId xmlns:a16="http://schemas.microsoft.com/office/drawing/2014/main" val="80949246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6FE0F8C-2466-374C-9C38-97FDCE3C9A6D}"/>
              </a:ext>
            </a:extLst>
          </p:cNvPr>
          <p:cNvSpPr txBox="1"/>
          <p:nvPr/>
        </p:nvSpPr>
        <p:spPr>
          <a:xfrm>
            <a:off x="0" y="818164"/>
            <a:ext cx="914400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DM Note: Config 1 and 2 are as presented in Apr-2021. Config 3 adds PD panels (completely opaque). Config 4 reduces transparency by x5.  </a:t>
            </a:r>
          </a:p>
        </p:txBody>
      </p:sp>
    </p:spTree>
    <p:extLst>
      <p:ext uri="{BB962C8B-B14F-4D97-AF65-F5344CB8AC3E}">
        <p14:creationId xmlns:p14="http://schemas.microsoft.com/office/powerpoint/2010/main" val="937860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812FC-8DDB-4AB2-ABF5-C83DBE39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Results for 4 Configurations: </a:t>
            </a:r>
            <a:br>
              <a:rPr lang="en-US" u="sng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163C94-BBD7-4AF7-8ADD-E61FCA874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show:</a:t>
            </a:r>
          </a:p>
          <a:p>
            <a:r>
              <a:rPr lang="en-US" dirty="0"/>
              <a:t>Superheat Values near the top for Configs 1-4</a:t>
            </a:r>
          </a:p>
          <a:p>
            <a:pPr lvl="1"/>
            <a:r>
              <a:rPr lang="en-US" dirty="0"/>
              <a:t>NOTE: Cooling at liquid surface is not modeled according to the true boiling physics, it is only modeled as a no-slip wall set to saturation temperature.</a:t>
            </a:r>
          </a:p>
          <a:p>
            <a:r>
              <a:rPr lang="en-US" dirty="0" err="1"/>
              <a:t>LAr</a:t>
            </a:r>
            <a:r>
              <a:rPr lang="en-US" dirty="0"/>
              <a:t> Temperatures along several vertical lines </a:t>
            </a:r>
          </a:p>
          <a:p>
            <a:pPr lvl="1"/>
            <a:r>
              <a:rPr lang="en-US" dirty="0"/>
              <a:t>At Z= 1.5m</a:t>
            </a:r>
          </a:p>
          <a:p>
            <a:pPr lvl="1"/>
            <a:r>
              <a:rPr lang="en-US" dirty="0"/>
              <a:t>At Z = 18m</a:t>
            </a:r>
          </a:p>
          <a:p>
            <a:r>
              <a:rPr lang="en-US" dirty="0"/>
              <a:t>Other Result Reports</a:t>
            </a:r>
          </a:p>
          <a:p>
            <a:pPr lvl="1"/>
            <a:r>
              <a:rPr lang="en-US" dirty="0"/>
              <a:t>See Attached Report Files for Figures of Temperature, Velocity, and Impurities on various XY and YZ Planes.</a:t>
            </a:r>
          </a:p>
          <a:p>
            <a:pPr lvl="2"/>
            <a:r>
              <a:rPr lang="en-US" dirty="0"/>
              <a:t>43 figures for each configuration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A3075-4710-4EC5-82B9-F76789FF2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538C4-C63B-44FE-92F3-2CD310BEC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F541B-49EB-4798-BBA3-334F1C3D4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661FB9-0F18-4A72-A78C-3323381F728A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1</a:t>
            </a:r>
          </a:p>
        </p:txBody>
      </p:sp>
    </p:spTree>
    <p:extLst>
      <p:ext uri="{BB962C8B-B14F-4D97-AF65-F5344CB8AC3E}">
        <p14:creationId xmlns:p14="http://schemas.microsoft.com/office/powerpoint/2010/main" val="1985822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FBA6-CF8A-4015-9203-4D71CDB6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superheat above saturation: 0, 0.1, 0.2, 0.3K</a:t>
            </a:r>
            <a:br>
              <a:rPr lang="en-US" dirty="0"/>
            </a:br>
            <a:r>
              <a:rPr lang="en-US" dirty="0"/>
              <a:t>(Temp - Local </a:t>
            </a:r>
            <a:r>
              <a:rPr lang="en-US" dirty="0" err="1"/>
              <a:t>T</a:t>
            </a:r>
            <a:r>
              <a:rPr lang="en-US" baseline="-25000" dirty="0" err="1"/>
              <a:t>sat</a:t>
            </a:r>
            <a:r>
              <a:rPr lang="en-US" dirty="0"/>
              <a:t>)   Max = 0.467K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B7E3B-3D4C-4701-8C1A-A828112E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C12CF-75E1-40F6-8A64-E80B63B0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10A53-00EF-484C-8A39-0321D2CF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C08200-503B-4D09-8497-B46418F6D92C}"/>
              </a:ext>
            </a:extLst>
          </p:cNvPr>
          <p:cNvSpPr/>
          <p:nvPr/>
        </p:nvSpPr>
        <p:spPr>
          <a:xfrm>
            <a:off x="63073" y="861849"/>
            <a:ext cx="9483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Isosurface</a:t>
            </a:r>
            <a:r>
              <a:rPr lang="en-US" sz="1600" dirty="0"/>
              <a:t> of Zero K superheat @ average of 37.1 cm below liquid surface</a:t>
            </a:r>
          </a:p>
          <a:p>
            <a:r>
              <a:rPr lang="en-US" sz="1600" dirty="0"/>
              <a:t>NOTE: boiling not modeled, liquid surface boundary set to Saturation Temperature as zero slip wall.</a:t>
            </a:r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3ED063-DA44-4440-9C39-E9657D324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0266"/>
            <a:ext cx="8915400" cy="467249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0E13ACB-94AC-44AF-AEF2-80AA588DD3C8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1</a:t>
            </a:r>
          </a:p>
        </p:txBody>
      </p:sp>
    </p:spTree>
    <p:extLst>
      <p:ext uri="{BB962C8B-B14F-4D97-AF65-F5344CB8AC3E}">
        <p14:creationId xmlns:p14="http://schemas.microsoft.com/office/powerpoint/2010/main" val="4232825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FBA6-CF8A-4015-9203-4D71CDB6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superheat above saturation: 0, 0.1, 0.2, 0.3K</a:t>
            </a:r>
            <a:br>
              <a:rPr lang="en-US" dirty="0"/>
            </a:br>
            <a:r>
              <a:rPr lang="en-US" dirty="0"/>
              <a:t>(Temp - Local </a:t>
            </a:r>
            <a:r>
              <a:rPr lang="en-US" dirty="0" err="1"/>
              <a:t>T</a:t>
            </a:r>
            <a:r>
              <a:rPr lang="en-US" baseline="-25000" dirty="0" err="1"/>
              <a:t>sat</a:t>
            </a:r>
            <a:r>
              <a:rPr lang="en-US" dirty="0"/>
              <a:t>)   Max = 0.33419K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B7E3B-3D4C-4701-8C1A-A828112E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C12CF-75E1-40F6-8A64-E80B63B0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10A53-00EF-484C-8A39-0321D2CF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C08200-503B-4D09-8497-B46418F6D92C}"/>
              </a:ext>
            </a:extLst>
          </p:cNvPr>
          <p:cNvSpPr/>
          <p:nvPr/>
        </p:nvSpPr>
        <p:spPr>
          <a:xfrm>
            <a:off x="63073" y="861849"/>
            <a:ext cx="9483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Isosurface</a:t>
            </a:r>
            <a:r>
              <a:rPr lang="en-US" sz="1600" dirty="0"/>
              <a:t> of Zero K superheat @ average of 26.2 cm below liquid surface</a:t>
            </a:r>
          </a:p>
          <a:p>
            <a:r>
              <a:rPr lang="en-US" sz="1600" dirty="0"/>
              <a:t>NOTE: boiling not modeled, liquid surface boundary set to Saturation Temperature as zero slip wall.</a:t>
            </a:r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699B85-8DC3-4465-B7DC-8C06DBF2D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81695"/>
            <a:ext cx="8636102" cy="45144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C54863-9618-4DC5-A831-0C787F3874E5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2</a:t>
            </a:r>
          </a:p>
        </p:txBody>
      </p:sp>
    </p:spTree>
    <p:extLst>
      <p:ext uri="{BB962C8B-B14F-4D97-AF65-F5344CB8AC3E}">
        <p14:creationId xmlns:p14="http://schemas.microsoft.com/office/powerpoint/2010/main" val="1362531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FBA6-CF8A-4015-9203-4D71CDB6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superheat above saturation: 0, 0.1, 0.2, 0.3K</a:t>
            </a:r>
            <a:br>
              <a:rPr lang="en-US" dirty="0"/>
            </a:br>
            <a:r>
              <a:rPr lang="en-US" dirty="0"/>
              <a:t>(Temp - Local </a:t>
            </a:r>
            <a:r>
              <a:rPr lang="en-US" dirty="0" err="1"/>
              <a:t>T</a:t>
            </a:r>
            <a:r>
              <a:rPr lang="en-US" baseline="-25000" dirty="0" err="1"/>
              <a:t>sat</a:t>
            </a:r>
            <a:r>
              <a:rPr lang="en-US" dirty="0"/>
              <a:t>)   Max = 0.340K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B7E3B-3D4C-4701-8C1A-A828112E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C12CF-75E1-40F6-8A64-E80B63B0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10A53-00EF-484C-8A39-0321D2CF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C08200-503B-4D09-8497-B46418F6D92C}"/>
              </a:ext>
            </a:extLst>
          </p:cNvPr>
          <p:cNvSpPr/>
          <p:nvPr/>
        </p:nvSpPr>
        <p:spPr>
          <a:xfrm>
            <a:off x="63073" y="861849"/>
            <a:ext cx="9483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Isosurface</a:t>
            </a:r>
            <a:r>
              <a:rPr lang="en-US" sz="1600" dirty="0"/>
              <a:t> of Zero K superheat @ average of 26.37 cm below liquid surface</a:t>
            </a:r>
          </a:p>
          <a:p>
            <a:r>
              <a:rPr lang="en-US" sz="1600" dirty="0"/>
              <a:t>NOTE: boiling not modeled, liquid surface boundary set to Saturation Temperature as zero slip wall.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54863-9618-4DC5-A831-0C787F3874E5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635E91-F887-4BC1-A165-CC92A409D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" y="1466824"/>
            <a:ext cx="8467725" cy="461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59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FBA6-CF8A-4015-9203-4D71CDB6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superheat above saturation: 0, 0.1, 0.2, 0.3K</a:t>
            </a:r>
            <a:br>
              <a:rPr lang="en-US" dirty="0"/>
            </a:br>
            <a:r>
              <a:rPr lang="en-US" dirty="0"/>
              <a:t>(Temp - Local </a:t>
            </a:r>
            <a:r>
              <a:rPr lang="en-US" dirty="0" err="1"/>
              <a:t>T</a:t>
            </a:r>
            <a:r>
              <a:rPr lang="en-US" baseline="-25000" dirty="0" err="1"/>
              <a:t>sat</a:t>
            </a:r>
            <a:r>
              <a:rPr lang="en-US" dirty="0"/>
              <a:t>)   Max = 0.3333K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B7E3B-3D4C-4701-8C1A-A828112E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C12CF-75E1-40F6-8A64-E80B63B0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10A53-00EF-484C-8A39-0321D2CF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C08200-503B-4D09-8497-B46418F6D92C}"/>
              </a:ext>
            </a:extLst>
          </p:cNvPr>
          <p:cNvSpPr/>
          <p:nvPr/>
        </p:nvSpPr>
        <p:spPr>
          <a:xfrm>
            <a:off x="63073" y="861849"/>
            <a:ext cx="9483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Isosurface</a:t>
            </a:r>
            <a:r>
              <a:rPr lang="en-US" sz="1600" dirty="0"/>
              <a:t> of Zero K superheat @ average of 26.2 cm below liquid surface</a:t>
            </a:r>
          </a:p>
          <a:p>
            <a:r>
              <a:rPr lang="en-US" sz="1600" dirty="0"/>
              <a:t>NOTE: boiling not modeled, liquid surface boundary set to Saturation Temperature as zero slip wall.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54863-9618-4DC5-A831-0C787F3874E5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26C6C3-BBD4-4D02-9DCA-1859A96C2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25" y="1460207"/>
            <a:ext cx="8337550" cy="453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10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B8C31C8-330B-4C8D-9BDC-C04F2B2F08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50022"/>
            <a:ext cx="8672513" cy="49738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1CA624E-F041-45D0-BC00-81D338B146EF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1</a:t>
            </a:r>
          </a:p>
        </p:txBody>
      </p:sp>
    </p:spTree>
    <p:extLst>
      <p:ext uri="{BB962C8B-B14F-4D97-AF65-F5344CB8AC3E}">
        <p14:creationId xmlns:p14="http://schemas.microsoft.com/office/powerpoint/2010/main" val="3902267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99C691B-B130-4785-A330-0391995E3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42" y="1042988"/>
            <a:ext cx="8629628" cy="4987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E525881-7883-4C89-84FC-FC642C861E7C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2</a:t>
            </a:r>
          </a:p>
        </p:txBody>
      </p:sp>
    </p:spTree>
    <p:extLst>
      <p:ext uri="{BB962C8B-B14F-4D97-AF65-F5344CB8AC3E}">
        <p14:creationId xmlns:p14="http://schemas.microsoft.com/office/powerpoint/2010/main" val="2863145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CA624E-F041-45D0-BC00-81D338B146EF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3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068A544-6822-4AAE-B613-4BE0B51099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798" y="1042988"/>
            <a:ext cx="8466117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5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CA624E-F041-45D0-BC00-81D338B146EF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4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02D745B-E473-49C7-A7A9-2DE64CC7C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317" y="1042988"/>
            <a:ext cx="8425079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7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FEF9656-47BF-4397-8C64-56F498DE7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30472"/>
            <a:ext cx="8401163" cy="41574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CD4D41-5B79-49D7-8AB5-84A55C41A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915400" cy="641739"/>
          </a:xfrm>
        </p:spPr>
        <p:txBody>
          <a:bodyPr/>
          <a:lstStyle/>
          <a:p>
            <a:r>
              <a:rPr lang="en-US" sz="2000" dirty="0"/>
              <a:t>Geometry Dimensions:  62m x 15.1m x 13.44m Liquid depth</a:t>
            </a:r>
            <a:br>
              <a:rPr lang="en-US" dirty="0"/>
            </a:br>
            <a:r>
              <a:rPr lang="en-US" sz="1800" dirty="0"/>
              <a:t>Origin (0,0,0) in center of Cathode plane. </a:t>
            </a:r>
            <a:r>
              <a:rPr lang="en-US" sz="1400" dirty="0"/>
              <a:t>(Geometry Symmetric about XY plane and YZ Plane)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23C73-B1E4-44EC-BEA2-6BD5039F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96D36-6FA3-43ED-B51A-7726BD69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40115-243B-4C78-8B1D-C413121F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EADB1D-77CA-43F6-9A65-001C422B71A3}"/>
              </a:ext>
            </a:extLst>
          </p:cNvPr>
          <p:cNvSpPr/>
          <p:nvPr/>
        </p:nvSpPr>
        <p:spPr>
          <a:xfrm>
            <a:off x="138849" y="746289"/>
            <a:ext cx="892193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CRP and Cathode frame arranged in 4x20 grid of panels with (X, Z) dimensions of (3.375, 3m) </a:t>
            </a:r>
          </a:p>
          <a:p>
            <a:r>
              <a:rPr lang="en-US" sz="1800" dirty="0"/>
              <a:t>Inside Surfaces of Top and Bottom CRP frame @ Y = ± 6.525m  (Frame is 9cm thick)</a:t>
            </a:r>
          </a:p>
          <a:p>
            <a:r>
              <a:rPr lang="en-US" sz="1800" dirty="0"/>
              <a:t>Liquid Surface @ Y = 6.865m (25cm above Top of APA frame)</a:t>
            </a:r>
          </a:p>
          <a:p>
            <a:r>
              <a:rPr lang="en-US" sz="1800" dirty="0"/>
              <a:t>CPA Center @ Y = 0m</a:t>
            </a:r>
          </a:p>
          <a:p>
            <a:r>
              <a:rPr lang="en-US" sz="1800" dirty="0"/>
              <a:t>Floor @ Y = -6.785m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11864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 </a:t>
            </a:r>
            <a:br>
              <a:rPr lang="en-US" dirty="0"/>
            </a:br>
            <a:r>
              <a:rPr lang="en-US" dirty="0"/>
              <a:t>(Same data as previous Slides)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AA35B5C-AD80-4B78-A781-32AA741FF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901" y="1042988"/>
            <a:ext cx="8659911" cy="4987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A9DD9E8-34C2-4062-BD83-1635563631AD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1</a:t>
            </a:r>
          </a:p>
        </p:txBody>
      </p:sp>
    </p:spTree>
    <p:extLst>
      <p:ext uri="{BB962C8B-B14F-4D97-AF65-F5344CB8AC3E}">
        <p14:creationId xmlns:p14="http://schemas.microsoft.com/office/powerpoint/2010/main" val="881521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 </a:t>
            </a:r>
            <a:br>
              <a:rPr lang="en-US" dirty="0"/>
            </a:br>
            <a:r>
              <a:rPr lang="en-US" dirty="0"/>
              <a:t>(Same data as previous Slides)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1D7317D-C39B-427D-8B5A-975D9407D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887" y="1042988"/>
            <a:ext cx="8613939" cy="4987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0D553E-1A35-43E9-8DC9-D7928E797DF2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2</a:t>
            </a:r>
          </a:p>
        </p:txBody>
      </p:sp>
    </p:spTree>
    <p:extLst>
      <p:ext uri="{BB962C8B-B14F-4D97-AF65-F5344CB8AC3E}">
        <p14:creationId xmlns:p14="http://schemas.microsoft.com/office/powerpoint/2010/main" val="4011245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 </a:t>
            </a:r>
            <a:br>
              <a:rPr lang="en-US" dirty="0"/>
            </a:br>
            <a:r>
              <a:rPr lang="en-US" dirty="0"/>
              <a:t>(Same data as previous Slides)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9DD9E8-34C2-4062-BD83-1635563631AD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3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E33A9BC-2F22-40A3-BA8B-7E8200802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120" y="1042988"/>
            <a:ext cx="8421473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16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1.5m </a:t>
            </a:r>
            <a:br>
              <a:rPr lang="en-US" dirty="0"/>
            </a:br>
            <a:r>
              <a:rPr lang="en-US" dirty="0"/>
              <a:t>(Same data as previous Slides)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9DD9E8-34C2-4062-BD83-1635563631AD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4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A64559B-B964-430C-A1E0-FBC69072CC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605" y="1042988"/>
            <a:ext cx="8454503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24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18m </a:t>
            </a:r>
            <a:br>
              <a:rPr lang="en-US" dirty="0"/>
            </a:br>
            <a:r>
              <a:rPr lang="en-US" dirty="0"/>
              <a:t>(Through CRP Electronics, and discharge plane)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7D669BE-7DB6-4967-B290-BF03599FBC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54141"/>
            <a:ext cx="8672513" cy="49656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4662BA-8040-4A8B-B60B-4D07BC85E34E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1</a:t>
            </a:r>
          </a:p>
        </p:txBody>
      </p:sp>
    </p:spTree>
    <p:extLst>
      <p:ext uri="{BB962C8B-B14F-4D97-AF65-F5344CB8AC3E}">
        <p14:creationId xmlns:p14="http://schemas.microsoft.com/office/powerpoint/2010/main" val="1369948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18m </a:t>
            </a:r>
            <a:br>
              <a:rPr lang="en-US" dirty="0"/>
            </a:br>
            <a:r>
              <a:rPr lang="en-US" dirty="0"/>
              <a:t>(Through CRP Electronics, and discharge plane)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D1E3D04-E057-42C5-B8E8-59CF5A99B4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52486"/>
            <a:ext cx="8672513" cy="496892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ABE109-CAFB-410A-98C3-3EAA1616A6C5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</a:rPr>
              <a:t>Config 2</a:t>
            </a:r>
          </a:p>
        </p:txBody>
      </p:sp>
    </p:spTree>
    <p:extLst>
      <p:ext uri="{BB962C8B-B14F-4D97-AF65-F5344CB8AC3E}">
        <p14:creationId xmlns:p14="http://schemas.microsoft.com/office/powerpoint/2010/main" val="33937768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18m </a:t>
            </a:r>
            <a:br>
              <a:rPr lang="en-US" dirty="0"/>
            </a:br>
            <a:r>
              <a:rPr lang="en-US" dirty="0"/>
              <a:t>(Through CRP Electronics, and discharge plane)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4662BA-8040-4A8B-B60B-4D07BC85E34E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3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587F145-FB2A-49AB-BA67-7BB3DC370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281" y="1042988"/>
            <a:ext cx="8495150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720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6CF5-F312-44A2-89BC-3FF94B59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Line Temperature @ Z = 18m </a:t>
            </a:r>
            <a:br>
              <a:rPr lang="en-US" dirty="0"/>
            </a:br>
            <a:r>
              <a:rPr lang="en-US" dirty="0"/>
              <a:t>(Through CRP Electronics, and discharge plane)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14D4-53CF-441A-8ED7-62032E2B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5F2D8-77CE-48FD-8765-11BB24D9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Erik Voirin | Vertical Drift CFD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61C0-9B17-43EF-A4D0-2CD719C8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E9C158-AEF1-41A2-A6CE-6F0BAB305E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anose="020B060402020202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4662BA-8040-4A8B-B60B-4D07BC85E34E}"/>
              </a:ext>
            </a:extLst>
          </p:cNvPr>
          <p:cNvSpPr/>
          <p:nvPr/>
        </p:nvSpPr>
        <p:spPr>
          <a:xfrm>
            <a:off x="8279276" y="-2431"/>
            <a:ext cx="864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Config 4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3848A59-368B-4E16-A6E2-81F3FCF67F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470" y="1042988"/>
            <a:ext cx="8456773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25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A1CA-390B-40C2-85CE-D43EC4A97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Numerical Grid #1:  Fully structured Hex Grid with BIAS sizing.  </a:t>
            </a:r>
            <a:br>
              <a:rPr lang="en-US" sz="1800" dirty="0"/>
            </a:br>
            <a:r>
              <a:rPr lang="en-US" sz="1800" dirty="0"/>
              <a:t># of cells in (X </a:t>
            </a:r>
            <a:r>
              <a:rPr lang="en-US" sz="1800" dirty="0" err="1"/>
              <a:t>x</a:t>
            </a:r>
            <a:r>
              <a:rPr lang="en-US" sz="1800" dirty="0"/>
              <a:t> Y x Z) = (189 x 142 x 525) = 14.1M Cells     </a:t>
            </a:r>
            <a:r>
              <a:rPr lang="en-US" sz="1400" dirty="0"/>
              <a:t>(range: 0.96 to 22.4 cm)</a:t>
            </a:r>
            <a:endParaRPr lang="en-US" sz="18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7070A0-CFF6-4DCF-A7D9-833404D8C7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7" y="1083897"/>
            <a:ext cx="5987979" cy="49879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FF0FC-08BF-46A8-BF67-7A7780F3B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5D85A-0C1A-406D-84AD-57DE19843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B5942-C84E-47C0-96B2-A5685CB01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BCAEAE-91A5-42D3-ABA5-4CC2DA02B72E}"/>
              </a:ext>
            </a:extLst>
          </p:cNvPr>
          <p:cNvSpPr/>
          <p:nvPr/>
        </p:nvSpPr>
        <p:spPr>
          <a:xfrm>
            <a:off x="5524062" y="1144818"/>
            <a:ext cx="332275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Mesh Transforms used to build full numerical model by translating repeated mesh in Z direction @ 3m pitch, and Mirroring the End Mesh across XY Plane: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End Mesh with Z wall and ½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19 Repeated Mesh translated in Z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(2 half panels each, 3m size)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Another End Mesh mirrored across central XY plane</a:t>
            </a:r>
          </a:p>
          <a:p>
            <a:endParaRPr lang="en-US" sz="1400" dirty="0"/>
          </a:p>
          <a:p>
            <a:r>
              <a:rPr lang="en-US" sz="1400" dirty="0"/>
              <a:t>Mesh structured, orthogonal, conformal, and mapped everywhere.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5B8616-2DC1-4B41-B9E0-F83C2461AEAE}"/>
              </a:ext>
            </a:extLst>
          </p:cNvPr>
          <p:cNvSpPr/>
          <p:nvPr/>
        </p:nvSpPr>
        <p:spPr>
          <a:xfrm rot="16400986">
            <a:off x="1503031" y="3566883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End Mesh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FDCF4C-B99F-409A-9A92-23E818A4453F}"/>
              </a:ext>
            </a:extLst>
          </p:cNvPr>
          <p:cNvSpPr/>
          <p:nvPr/>
        </p:nvSpPr>
        <p:spPr>
          <a:xfrm rot="16478653">
            <a:off x="631441" y="3408583"/>
            <a:ext cx="1489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Repeated Mesh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01F8BB-7850-4967-96D4-41C37941AB61}"/>
              </a:ext>
            </a:extLst>
          </p:cNvPr>
          <p:cNvSpPr/>
          <p:nvPr/>
        </p:nvSpPr>
        <p:spPr>
          <a:xfrm rot="16478653">
            <a:off x="-46216" y="3325640"/>
            <a:ext cx="1489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Repeated Mesh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FB1834-8299-420D-85FB-93A24A57BD49}"/>
              </a:ext>
            </a:extLst>
          </p:cNvPr>
          <p:cNvSpPr/>
          <p:nvPr/>
        </p:nvSpPr>
        <p:spPr>
          <a:xfrm rot="16478653">
            <a:off x="-576833" y="3206382"/>
            <a:ext cx="1489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Repeated Mesh</a:t>
            </a:r>
          </a:p>
        </p:txBody>
      </p:sp>
    </p:spTree>
    <p:extLst>
      <p:ext uri="{BB962C8B-B14F-4D97-AF65-F5344CB8AC3E}">
        <p14:creationId xmlns:p14="http://schemas.microsoft.com/office/powerpoint/2010/main" val="34036350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C04F-9106-914F-9357-1CFCC34AF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Plots for all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6A201-5206-DF46-9A68-33B7EA187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https://edms.cern.ch/document/2517361</a:t>
            </a: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8B2D5-CF73-6F4E-BF41-6F857920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A96F4-F2A1-BC4B-87AD-8ACD04888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FB34A-C2A8-944B-B696-0082C5222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08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3C132-7B2F-4FB7-8449-CB868DE43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Cage around Cathode and CRPs</a:t>
            </a:r>
            <a:br>
              <a:rPr lang="en-US" dirty="0"/>
            </a:br>
            <a:r>
              <a:rPr lang="en-US" dirty="0"/>
              <a:t>Liquid Surface, and Insulation Heat Flux Boundaries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9B1293D-3C09-4A80-8595-CFCEFA240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927" y="1278658"/>
            <a:ext cx="3974293" cy="43006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FD2A-FC52-4663-853A-492739D28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E8861-4DA0-426C-9B2B-C7D33D981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E3456-6F2D-4BDC-A73B-D3BFDC65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222028-D02D-48EB-88DC-23725CB70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790" y="1369591"/>
            <a:ext cx="43910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56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6741-2AD9-4831-AA8D-4D536C2AE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28" y="0"/>
            <a:ext cx="2110740" cy="852206"/>
          </a:xfrm>
        </p:spPr>
        <p:txBody>
          <a:bodyPr/>
          <a:lstStyle/>
          <a:p>
            <a:r>
              <a:rPr lang="en-US" dirty="0"/>
              <a:t>Dimensions and Mesh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096CB-298A-4D45-A97F-D9CF4CA1D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B438D-51BA-4194-B925-F2F168F2E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B89A8-43B4-4704-A72D-271349E95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13C27C-B5D8-4693-84E3-FE6908091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658" y="101600"/>
            <a:ext cx="7261814" cy="610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764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969-68A5-47D2-8468-C830DFA16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Buildup Model – Not Yet Complete</a:t>
            </a:r>
            <a:br>
              <a:rPr lang="en-US" dirty="0"/>
            </a:br>
            <a:r>
              <a:rPr lang="en-US" sz="1800" dirty="0">
                <a:highlight>
                  <a:srgbClr val="FFFF00"/>
                </a:highlight>
              </a:rPr>
              <a:t>Ion Drift Velocity </a:t>
            </a:r>
            <a:r>
              <a:rPr lang="en-US" sz="1800" dirty="0"/>
              <a:t>is the most important input here, and is somewhat unknown?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DE3B-E3C0-4A84-8C0D-BFED4A5B7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35066"/>
            <a:ext cx="8672513" cy="5177530"/>
          </a:xfrm>
        </p:spPr>
        <p:txBody>
          <a:bodyPr/>
          <a:lstStyle/>
          <a:p>
            <a:r>
              <a:rPr lang="en-US" sz="1800" dirty="0"/>
              <a:t>First order model uses: </a:t>
            </a:r>
          </a:p>
          <a:p>
            <a:pPr lvl="1"/>
            <a:r>
              <a:rPr lang="en-US" sz="1800" dirty="0"/>
              <a:t>Uniform drift velocity of </a:t>
            </a:r>
            <a:r>
              <a:rPr lang="en-US" sz="1800" b="1" u="sng" dirty="0"/>
              <a:t>8 mm/s??</a:t>
            </a:r>
            <a:r>
              <a:rPr lang="en-US" sz="1800" b="1" dirty="0"/>
              <a:t> </a:t>
            </a:r>
            <a:r>
              <a:rPr lang="en-US" sz="1800" dirty="0"/>
              <a:t>from CRP to Cathode (relative to </a:t>
            </a:r>
            <a:r>
              <a:rPr lang="en-US" sz="1800" dirty="0" err="1"/>
              <a:t>LAr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Uniform generation rate inside FC volume</a:t>
            </a:r>
          </a:p>
          <a:p>
            <a:pPr lvl="2"/>
            <a:r>
              <a:rPr lang="en-US" sz="1600" dirty="0"/>
              <a:t>For a spatially uniform Ion generation rate, this rate is arbitrary, and the solution can be scaled linearly. (meaning we don’t need the true generation rate)</a:t>
            </a:r>
          </a:p>
          <a:p>
            <a:pPr lvl="1"/>
            <a:r>
              <a:rPr lang="en-US" sz="1800" dirty="0"/>
              <a:t>We use an arbitrary generation rate for easier comparison purposes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88D65-D4FC-4E11-8F84-14A172FED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352C8-A1EA-4E78-B895-03A633660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59161-7E97-4625-874F-6E7E5041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419153-9BD5-421A-9351-7105A2A03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560" y="2792269"/>
            <a:ext cx="6357460" cy="34109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1344DD4-1031-4F27-88E5-70FA532BC495}"/>
              </a:ext>
            </a:extLst>
          </p:cNvPr>
          <p:cNvSpPr/>
          <p:nvPr/>
        </p:nvSpPr>
        <p:spPr>
          <a:xfrm>
            <a:off x="5806857" y="3054648"/>
            <a:ext cx="31085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Somewhat unknown? Dependent on field strength.</a:t>
            </a:r>
          </a:p>
          <a:p>
            <a:r>
              <a:rPr lang="en-US" sz="1100" dirty="0"/>
              <a:t>Is this 4 mm/s? 8 mm/s? Something else?</a:t>
            </a:r>
          </a:p>
        </p:txBody>
      </p:sp>
    </p:spTree>
    <p:extLst>
      <p:ext uri="{BB962C8B-B14F-4D97-AF65-F5344CB8AC3E}">
        <p14:creationId xmlns:p14="http://schemas.microsoft.com/office/powerpoint/2010/main" val="2633507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969-68A5-47D2-8468-C830DFA16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DE3B-E3C0-4A84-8C0D-BFED4A5B7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35066"/>
            <a:ext cx="8672513" cy="5177530"/>
          </a:xfrm>
        </p:spPr>
        <p:txBody>
          <a:bodyPr/>
          <a:lstStyle/>
          <a:p>
            <a:r>
              <a:rPr lang="en-US" sz="1800" dirty="0"/>
              <a:t>Sensitivity analysis added 2 more cases:</a:t>
            </a:r>
          </a:p>
          <a:p>
            <a:pPr lvl="1"/>
            <a:r>
              <a:rPr lang="en-US" sz="1600" dirty="0"/>
              <a:t>Cathode with PDs (zero transparency). </a:t>
            </a:r>
            <a:r>
              <a:rPr lang="en-US" sz="1600" b="1" dirty="0"/>
              <a:t>50%</a:t>
            </a:r>
            <a:r>
              <a:rPr lang="en-US" sz="1600" dirty="0"/>
              <a:t> overall transparency.</a:t>
            </a:r>
          </a:p>
          <a:p>
            <a:pPr lvl="1"/>
            <a:r>
              <a:rPr lang="en-US" sz="1600" dirty="0"/>
              <a:t>Cathode with PDs (zero transparency) and x5 reduced transparency. </a:t>
            </a:r>
            <a:r>
              <a:rPr lang="en-US" sz="1600" b="1" dirty="0"/>
              <a:t>10%</a:t>
            </a:r>
            <a:r>
              <a:rPr lang="en-US" sz="1600" dirty="0"/>
              <a:t> overall transparency.</a:t>
            </a:r>
          </a:p>
          <a:p>
            <a:r>
              <a:rPr lang="en-US" sz="1800" dirty="0"/>
              <a:t>Good </a:t>
            </a:r>
            <a:r>
              <a:rPr lang="en-US" sz="1800" b="1" dirty="0"/>
              <a:t>uniformity</a:t>
            </a:r>
            <a:r>
              <a:rPr lang="en-US" sz="1800" dirty="0"/>
              <a:t> among all 4 cases for T, impurities and velocities (FC, above/below Cathode, full cryostat volume).</a:t>
            </a:r>
          </a:p>
          <a:p>
            <a:r>
              <a:rPr lang="en-US" sz="1800" dirty="0"/>
              <a:t>Depth of local superheat confined within </a:t>
            </a:r>
            <a:r>
              <a:rPr lang="en-US" sz="1800" b="1" dirty="0"/>
              <a:t>26 cm </a:t>
            </a:r>
            <a:r>
              <a:rPr lang="en-US" sz="1800" dirty="0"/>
              <a:t>of LAr surface (except x3 Config 1, where it is 37 cm).</a:t>
            </a:r>
          </a:p>
          <a:p>
            <a:r>
              <a:rPr lang="en-US" sz="1800" dirty="0"/>
              <a:t>As expected, Config 1 (x3 electronics load) has higher T, velocities and depth of local superheat. Values still </a:t>
            </a:r>
            <a:r>
              <a:rPr lang="en-US" sz="1800" b="1" dirty="0"/>
              <a:t>acceptable</a:t>
            </a:r>
            <a:r>
              <a:rPr lang="en-US" sz="1800" dirty="0"/>
              <a:t>.</a:t>
            </a:r>
          </a:p>
          <a:p>
            <a:r>
              <a:rPr lang="en-US" sz="1800" dirty="0"/>
              <a:t>As expected, lower transparency shows </a:t>
            </a:r>
            <a:r>
              <a:rPr lang="en-US" sz="1800" b="1" dirty="0"/>
              <a:t>higher force</a:t>
            </a:r>
            <a:r>
              <a:rPr lang="en-US" sz="1800" dirty="0"/>
              <a:t> on Cathode:</a:t>
            </a:r>
          </a:p>
          <a:p>
            <a:pPr lvl="1"/>
            <a:r>
              <a:rPr lang="en-US" sz="1600" dirty="0"/>
              <a:t>Config 3 (~50% transparency)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-53N. Acceptable?</a:t>
            </a:r>
          </a:p>
          <a:p>
            <a:pPr lvl="1"/>
            <a:r>
              <a:rPr lang="en-US" sz="1600" dirty="0"/>
              <a:t>Config 4 (~10% transparency)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-132 N. Acceptable?</a:t>
            </a:r>
          </a:p>
          <a:p>
            <a:r>
              <a:rPr lang="en-US" sz="1800" dirty="0"/>
              <a:t>Reduced transparency does not seem to affect results significantly, even at 10%.</a:t>
            </a:r>
            <a:endParaRPr lang="en-US" sz="1600" dirty="0"/>
          </a:p>
          <a:p>
            <a:r>
              <a:rPr lang="en-US" sz="1800" dirty="0"/>
              <a:t>If interested in Ion Buildup, Erik could use some input.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88D65-D4FC-4E11-8F84-14A172FED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352C8-A1EA-4E78-B895-03A633660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59161-7E97-4625-874F-6E7E5041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DA8D3-B897-6E41-8FEC-A4EEB0A85E26}"/>
              </a:ext>
            </a:extLst>
          </p:cNvPr>
          <p:cNvSpPr txBox="1"/>
          <p:nvPr/>
        </p:nvSpPr>
        <p:spPr>
          <a:xfrm>
            <a:off x="143503" y="5586069"/>
            <a:ext cx="8852232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Config 1</a:t>
            </a:r>
            <a:r>
              <a:rPr lang="en-US" sz="1600" dirty="0"/>
              <a:t> </a:t>
            </a:r>
            <a:r>
              <a:rPr lang="en-US" sz="1600" dirty="0">
                <a:sym typeface="Wingdings" pitchFamily="2" charset="2"/>
              </a:rPr>
              <a:t> Same as presented in Apr-2021 (x3 electronics head load).</a:t>
            </a:r>
          </a:p>
          <a:p>
            <a:r>
              <a:rPr lang="en-US" sz="1600" b="1" dirty="0">
                <a:sym typeface="Wingdings" pitchFamily="2" charset="2"/>
              </a:rPr>
              <a:t>Config 2</a:t>
            </a:r>
            <a:r>
              <a:rPr lang="en-US" sz="1600" dirty="0">
                <a:sym typeface="Wingdings" pitchFamily="2" charset="2"/>
              </a:rPr>
              <a:t>  Same as presented in Apr-2021 (x1 electronics head load).</a:t>
            </a:r>
          </a:p>
          <a:p>
            <a:r>
              <a:rPr lang="en-US" sz="1600" b="1" dirty="0">
                <a:sym typeface="Wingdings" pitchFamily="2" charset="2"/>
              </a:rPr>
              <a:t>Config 3</a:t>
            </a:r>
            <a:r>
              <a:rPr lang="en-US" sz="1600" dirty="0">
                <a:sym typeface="Wingdings" pitchFamily="2" charset="2"/>
              </a:rPr>
              <a:t>  PD added as opaque (zero transparency). ~ 50% overall Cathode transparency.</a:t>
            </a:r>
          </a:p>
          <a:p>
            <a:r>
              <a:rPr lang="en-US" sz="1600" b="1" dirty="0">
                <a:sym typeface="Wingdings" pitchFamily="2" charset="2"/>
              </a:rPr>
              <a:t>Config 4</a:t>
            </a:r>
            <a:r>
              <a:rPr lang="en-US" sz="1600" dirty="0">
                <a:sym typeface="Wingdings" pitchFamily="2" charset="2"/>
              </a:rPr>
              <a:t>  PD added as opaque (zero transparency) and reduced overall transparency x5. ~ 10% overall.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5278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27213-5F63-4292-8D91-26CC77E6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56" y="254666"/>
            <a:ext cx="8686800" cy="852681"/>
          </a:xfrm>
        </p:spPr>
        <p:txBody>
          <a:bodyPr/>
          <a:lstStyle/>
          <a:p>
            <a:r>
              <a:rPr lang="en-US" sz="2000" dirty="0"/>
              <a:t>Bottom CRP Frame has Electronics Heat Load around perimeter. </a:t>
            </a:r>
            <a:br>
              <a:rPr lang="en-US" sz="2000" dirty="0"/>
            </a:br>
            <a:r>
              <a:rPr lang="en-US" sz="2000" dirty="0"/>
              <a:t>13312 Watts total, Heat Flux of (265.18 W/m^2)</a:t>
            </a:r>
            <a:br>
              <a:rPr lang="en-US" sz="2000" dirty="0"/>
            </a:br>
            <a:r>
              <a:rPr lang="en-US" sz="2000" dirty="0"/>
              <a:t>CRP and Cathode Frame Panel Size (X, Z) = (3.375m, 3m)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6954-C420-4E0A-AD05-929C9E8CD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840B3-F85A-4019-83C4-54C62B7D2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98A7B-6CD3-4C63-BE0B-929468F7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3131945-2221-4761-9F51-81F546C50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99" y="1425980"/>
            <a:ext cx="8672513" cy="46413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EBAE128-6C0D-4657-83F4-21BAF1FA7502}"/>
              </a:ext>
            </a:extLst>
          </p:cNvPr>
          <p:cNvSpPr/>
          <p:nvPr/>
        </p:nvSpPr>
        <p:spPr>
          <a:xfrm>
            <a:off x="5573811" y="4933336"/>
            <a:ext cx="1752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x,y</a:t>
            </a:r>
            <a:r>
              <a:rPr lang="en-US" sz="1600" dirty="0"/>
              <a:t>) = (5cm x 9cm)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B80A76-D7B7-4583-BE63-F5A1A27F2E02}"/>
              </a:ext>
            </a:extLst>
          </p:cNvPr>
          <p:cNvSpPr/>
          <p:nvPr/>
        </p:nvSpPr>
        <p:spPr>
          <a:xfrm>
            <a:off x="5474541" y="2569039"/>
            <a:ext cx="18501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z,y</a:t>
            </a:r>
            <a:r>
              <a:rPr lang="en-US" sz="1600" dirty="0"/>
              <a:t>) = (10cm x 9cm)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AE6A3A-C298-4106-B89F-11F015AAB6D1}"/>
              </a:ext>
            </a:extLst>
          </p:cNvPr>
          <p:cNvSpPr/>
          <p:nvPr/>
        </p:nvSpPr>
        <p:spPr>
          <a:xfrm>
            <a:off x="2959241" y="3440795"/>
            <a:ext cx="1856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x,y</a:t>
            </a:r>
            <a:r>
              <a:rPr lang="en-US" sz="1600" dirty="0"/>
              <a:t>) = (10cm x 9cm)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CC71B1-A386-4E18-99D3-9789B1402B07}"/>
              </a:ext>
            </a:extLst>
          </p:cNvPr>
          <p:cNvSpPr/>
          <p:nvPr/>
        </p:nvSpPr>
        <p:spPr>
          <a:xfrm>
            <a:off x="1938362" y="5102613"/>
            <a:ext cx="1745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z,y</a:t>
            </a:r>
            <a:r>
              <a:rPr lang="en-US" sz="1600" dirty="0"/>
              <a:t>) = (5cm x 9cm)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3872A5-42BE-45E3-A652-34EC74F6641C}"/>
              </a:ext>
            </a:extLst>
          </p:cNvPr>
          <p:cNvCxnSpPr/>
          <p:nvPr/>
        </p:nvCxnSpPr>
        <p:spPr>
          <a:xfrm flipV="1">
            <a:off x="3493294" y="4848837"/>
            <a:ext cx="394246" cy="3271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6001622-7127-49E8-848B-E5DE80A0FD75}"/>
              </a:ext>
            </a:extLst>
          </p:cNvPr>
          <p:cNvCxnSpPr>
            <a:cxnSpLocks/>
          </p:cNvCxnSpPr>
          <p:nvPr/>
        </p:nvCxnSpPr>
        <p:spPr>
          <a:xfrm flipH="1" flipV="1">
            <a:off x="3582099" y="3053345"/>
            <a:ext cx="181041" cy="36386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84EA661-4BA8-4E7C-85C7-72A5B014B0C1}"/>
              </a:ext>
            </a:extLst>
          </p:cNvPr>
          <p:cNvCxnSpPr>
            <a:cxnSpLocks/>
          </p:cNvCxnSpPr>
          <p:nvPr/>
        </p:nvCxnSpPr>
        <p:spPr>
          <a:xfrm flipV="1">
            <a:off x="5573811" y="2841885"/>
            <a:ext cx="140491" cy="29120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C4C7EBF-E706-48B1-83D2-60AB3EF66985}"/>
              </a:ext>
            </a:extLst>
          </p:cNvPr>
          <p:cNvCxnSpPr>
            <a:cxnSpLocks/>
          </p:cNvCxnSpPr>
          <p:nvPr/>
        </p:nvCxnSpPr>
        <p:spPr>
          <a:xfrm flipH="1" flipV="1">
            <a:off x="5776998" y="4716824"/>
            <a:ext cx="271039" cy="29120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651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Cage: 4.6cm ellipses @ 6cm pitch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82593" y="1042988"/>
            <a:ext cx="2287490" cy="49879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24A9A4-71EF-499F-8FA1-BA2FCDD4F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0203"/>
            <a:ext cx="5796793" cy="37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035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C6530-A1AF-4BE2-B11C-2B6D9F4C1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Porous Regions: 2.5mm holes in hexagonal pattern:</a:t>
            </a:r>
            <a:br>
              <a:rPr lang="en-US" dirty="0"/>
            </a:br>
            <a:r>
              <a:rPr lang="en-US" dirty="0"/>
              <a:t>3.2mm thick plate  (Example sub-model)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AEDB51-2BCE-40BD-9C33-66543B7D0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99" y="1110101"/>
            <a:ext cx="4760741" cy="430121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D19D1-0710-4716-A445-AFCF7E5B0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BCCA0-B48B-480C-A684-CE5F7DC3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214A1-B837-4614-B347-CDC5B6AC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480688-BDE1-453E-97DB-3365A872B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621" y="2042160"/>
            <a:ext cx="4385379" cy="2953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4CCA55-1440-4AF9-8F3A-61B686CC0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156" y="5070157"/>
            <a:ext cx="2153905" cy="6296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EB5A8AF-2BDC-4077-B486-DF4128671E5E}"/>
              </a:ext>
            </a:extLst>
          </p:cNvPr>
          <p:cNvSpPr/>
          <p:nvPr/>
        </p:nvSpPr>
        <p:spPr>
          <a:xfrm>
            <a:off x="4180044" y="5264635"/>
            <a:ext cx="24915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Momentum Loss is then modeled as:</a:t>
            </a:r>
          </a:p>
        </p:txBody>
      </p:sp>
    </p:spTree>
    <p:extLst>
      <p:ext uri="{BB962C8B-B14F-4D97-AF65-F5344CB8AC3E}">
        <p14:creationId xmlns:p14="http://schemas.microsoft.com/office/powerpoint/2010/main" val="1838368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C6530-A1AF-4BE2-B11C-2B6D9F4C1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Porous Regions: Addition of Photodiode Panels into Cathode Plane (symmetric representative model)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D19D1-0710-4716-A445-AFCF7E5B0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BCCA0-B48B-480C-A684-CE5F7DC3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214A1-B837-4614-B347-CDC5B6AC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647ABBC0-9E2D-463B-9262-36204BCBD7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009" y="1042988"/>
            <a:ext cx="8579694" cy="498792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39E48F0-671F-46B3-8B77-A583AF8EE43B}"/>
              </a:ext>
            </a:extLst>
          </p:cNvPr>
          <p:cNvSpPr/>
          <p:nvPr/>
        </p:nvSpPr>
        <p:spPr>
          <a:xfrm>
            <a:off x="985651" y="1261304"/>
            <a:ext cx="16911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/>
              <a:t>80% Transparency</a:t>
            </a:r>
          </a:p>
          <a:p>
            <a:pPr algn="r"/>
            <a:endParaRPr lang="en-US" sz="1600" dirty="0"/>
          </a:p>
          <a:p>
            <a:pPr algn="r"/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Impermeable</a:t>
            </a:r>
          </a:p>
          <a:p>
            <a:pPr algn="r"/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Photodetector</a:t>
            </a:r>
          </a:p>
          <a:p>
            <a:pPr algn="r"/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Panel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FA14FD-BF8D-4FC8-B168-EABF87873664}"/>
              </a:ext>
            </a:extLst>
          </p:cNvPr>
          <p:cNvCxnSpPr/>
          <p:nvPr/>
        </p:nvCxnSpPr>
        <p:spPr>
          <a:xfrm>
            <a:off x="2676820" y="2474752"/>
            <a:ext cx="1165338" cy="954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0796C9-AA1D-4483-A62E-8F6D4F1741B7}"/>
              </a:ext>
            </a:extLst>
          </p:cNvPr>
          <p:cNvCxnSpPr>
            <a:cxnSpLocks/>
          </p:cNvCxnSpPr>
          <p:nvPr/>
        </p:nvCxnSpPr>
        <p:spPr>
          <a:xfrm>
            <a:off x="2594328" y="1445899"/>
            <a:ext cx="1165338" cy="7312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6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C6530-A1AF-4BE2-B11C-2B6D9F4C1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Porous Regions: 2.5mm holes in hexagonal pattern:</a:t>
            </a:r>
            <a:br>
              <a:rPr lang="en-US" dirty="0"/>
            </a:br>
            <a:r>
              <a:rPr lang="en-US" sz="1800" dirty="0"/>
              <a:t>(Calcs shown for 3 plane CRP: 2x52% Open Planes + 1x40% Open Plane)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D19D1-0710-4716-A445-AFCF7E5B0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BCCA0-B48B-480C-A684-CE5F7DC3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214A1-B837-4614-B347-CDC5B6AC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DFAE1C6-0E30-4622-B769-DB92C7D78D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57" y="1504383"/>
            <a:ext cx="4531044" cy="3582991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3BD5E4D-9660-407E-9B49-35DB80DD86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94245"/>
              </p:ext>
            </p:extLst>
          </p:nvPr>
        </p:nvGraphicFramePr>
        <p:xfrm>
          <a:off x="8246378" y="960781"/>
          <a:ext cx="744246" cy="661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12">
                  <a:extLst>
                    <a:ext uri="{9D8B030D-6E8A-4147-A177-3AD203B41FA5}">
                      <a16:colId xmlns:a16="http://schemas.microsoft.com/office/drawing/2014/main" val="974512770"/>
                    </a:ext>
                  </a:extLst>
                </a:gridCol>
                <a:gridCol w="99307">
                  <a:extLst>
                    <a:ext uri="{9D8B030D-6E8A-4147-A177-3AD203B41FA5}">
                      <a16:colId xmlns:a16="http://schemas.microsoft.com/office/drawing/2014/main" val="407144081"/>
                    </a:ext>
                  </a:extLst>
                </a:gridCol>
                <a:gridCol w="101539">
                  <a:extLst>
                    <a:ext uri="{9D8B030D-6E8A-4147-A177-3AD203B41FA5}">
                      <a16:colId xmlns:a16="http://schemas.microsoft.com/office/drawing/2014/main" val="2312825018"/>
                    </a:ext>
                  </a:extLst>
                </a:gridCol>
                <a:gridCol w="101539">
                  <a:extLst>
                    <a:ext uri="{9D8B030D-6E8A-4147-A177-3AD203B41FA5}">
                      <a16:colId xmlns:a16="http://schemas.microsoft.com/office/drawing/2014/main" val="3585245633"/>
                    </a:ext>
                  </a:extLst>
                </a:gridCol>
                <a:gridCol w="110093">
                  <a:extLst>
                    <a:ext uri="{9D8B030D-6E8A-4147-A177-3AD203B41FA5}">
                      <a16:colId xmlns:a16="http://schemas.microsoft.com/office/drawing/2014/main" val="379566880"/>
                    </a:ext>
                  </a:extLst>
                </a:gridCol>
                <a:gridCol w="78107">
                  <a:extLst>
                    <a:ext uri="{9D8B030D-6E8A-4147-A177-3AD203B41FA5}">
                      <a16:colId xmlns:a16="http://schemas.microsoft.com/office/drawing/2014/main" val="778799476"/>
                    </a:ext>
                  </a:extLst>
                </a:gridCol>
                <a:gridCol w="78107">
                  <a:extLst>
                    <a:ext uri="{9D8B030D-6E8A-4147-A177-3AD203B41FA5}">
                      <a16:colId xmlns:a16="http://schemas.microsoft.com/office/drawing/2014/main" val="1370425650"/>
                    </a:ext>
                  </a:extLst>
                </a:gridCol>
                <a:gridCol w="104142">
                  <a:extLst>
                    <a:ext uri="{9D8B030D-6E8A-4147-A177-3AD203B41FA5}">
                      <a16:colId xmlns:a16="http://schemas.microsoft.com/office/drawing/2014/main" val="3462375517"/>
                    </a:ext>
                  </a:extLst>
                </a:gridCol>
              </a:tblGrid>
              <a:tr h="4458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Porous SubDomains: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CPA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CPA w/ PDs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CPA w/ PDs x5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APA (Partial)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APA (3 planes)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9135388"/>
                  </a:ext>
                </a:extLst>
              </a:tr>
              <a:tr h="4458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Open Fraction: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80%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52%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40%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2*52%+1*40%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509922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Hole Pitch (cm):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2.661795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3.302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3.764347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462507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4653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Vel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Vel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DP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3669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(mm/s)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(m/s)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 dirty="0">
                          <a:effectLst/>
                        </a:rPr>
                        <a:t>(Pa)</a:t>
                      </a:r>
                      <a:endParaRPr lang="en-US" sz="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(Pa)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(Pa)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(Pa)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(Pa)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(Pa)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8735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" u="none" strike="noStrike">
                          <a:effectLst/>
                        </a:rPr>
                        <a:t>0</a:t>
                      </a:r>
                      <a:endParaRPr lang="en-US" sz="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8533143"/>
                  </a:ext>
                </a:extLst>
              </a:tr>
              <a:tr h="4458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0.00641587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0.009883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0.049415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0.0118551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0.0172715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0.0409817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894157"/>
                  </a:ext>
                </a:extLst>
              </a:tr>
              <a:tr h="4458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0.0141823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0.02187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0.10935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0.0285532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0.0444025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0.1015089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8542628"/>
                  </a:ext>
                </a:extLst>
              </a:tr>
              <a:tr h="4458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4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0.004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0.0329558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0.052789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0.263945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0.0746204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0.124542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0.2737828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7836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0.0806298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0.14424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0.7212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0.210943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0.379245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0.801131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98414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16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0.016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0.206969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0.44697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2.23485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0.645953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1.2476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2.539506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3092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32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0.032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0.555379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1.5331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7.6655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2.13264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4.3829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8.64818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1572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1263953"/>
                  </a:ext>
                </a:extLst>
              </a:tr>
              <a:tr h="4458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" u="none" strike="noStrike">
                          <a:effectLst/>
                        </a:rPr>
                        <a:t>Modeled Thickness (cm)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10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10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10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3755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KLoss (m^-1)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5.377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17.429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87.145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29.496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64.008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110.735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0360952"/>
                  </a:ext>
                </a:extLst>
              </a:tr>
              <a:tr h="445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 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" u="none" strike="noStrike">
                          <a:effectLst/>
                        </a:rPr>
                        <a:t>KPerm (cm^2)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0.040325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0.030471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0.0060942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0.022207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>
                          <a:effectLst/>
                        </a:rPr>
                        <a:t>0.016795</a:t>
                      </a:r>
                      <a:endParaRPr lang="en-US" sz="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" u="none" strike="noStrike" dirty="0">
                          <a:effectLst/>
                        </a:rPr>
                        <a:t>0.007431</a:t>
                      </a:r>
                      <a:endParaRPr 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72569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4CA638B5-E151-4340-A983-42449E7E3AED}"/>
              </a:ext>
            </a:extLst>
          </p:cNvPr>
          <p:cNvSpPr/>
          <p:nvPr/>
        </p:nvSpPr>
        <p:spPr>
          <a:xfrm>
            <a:off x="6382021" y="1017944"/>
            <a:ext cx="1864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Data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273E86-5920-4B6C-BFD9-E5E959051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945" y="2669591"/>
            <a:ext cx="5040575" cy="292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42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6A9E4DF-99F4-488C-B462-13D1558F5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32" y="2075150"/>
            <a:ext cx="7677150" cy="39147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11437A-E673-458B-AAC4-D223E822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22 Discharge points:  11 along each longitudinal edge.</a:t>
            </a:r>
            <a:br>
              <a:rPr lang="en-US" dirty="0"/>
            </a:br>
            <a:r>
              <a:rPr lang="en-US" dirty="0"/>
              <a:t>4 Suction Points near –Z end wall. 140 </a:t>
            </a:r>
            <a:r>
              <a:rPr lang="en-US" dirty="0" err="1"/>
              <a:t>tonne</a:t>
            </a:r>
            <a:r>
              <a:rPr lang="en-US" dirty="0"/>
              <a:t>/</a:t>
            </a:r>
            <a:r>
              <a:rPr lang="en-US" dirty="0" err="1"/>
              <a:t>hr</a:t>
            </a:r>
            <a:r>
              <a:rPr lang="en-US" dirty="0"/>
              <a:t> flow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0EA75-260B-430D-BFB3-B676045E9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May 17,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DC701-7207-47C8-A0F2-F695FC352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Erik Voirin | Vertical Drift CFD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9E663-7877-4920-95D3-CA589609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A35DF8-FDC2-4815-8628-1D406B3729CC}"/>
              </a:ext>
            </a:extLst>
          </p:cNvPr>
          <p:cNvSpPr/>
          <p:nvPr/>
        </p:nvSpPr>
        <p:spPr>
          <a:xfrm>
            <a:off x="5172689" y="1111334"/>
            <a:ext cx="3630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Even Flow @ All Suction Points and Discharge Points.</a:t>
            </a:r>
          </a:p>
          <a:p>
            <a:r>
              <a:rPr lang="en-US" sz="1800" dirty="0" err="1"/>
              <a:t>T</a:t>
            </a:r>
            <a:r>
              <a:rPr lang="en-US" sz="1800" baseline="-25000" dirty="0" err="1"/>
              <a:t>Discharge</a:t>
            </a:r>
            <a:r>
              <a:rPr lang="en-US" sz="1800" dirty="0"/>
              <a:t> = </a:t>
            </a:r>
            <a:r>
              <a:rPr lang="en-US" sz="1800" dirty="0" err="1"/>
              <a:t>T</a:t>
            </a:r>
            <a:r>
              <a:rPr lang="en-US" sz="1800" baseline="-25000" dirty="0" err="1"/>
              <a:t>Suction</a:t>
            </a:r>
            <a:r>
              <a:rPr lang="en-US" sz="1800" dirty="0"/>
              <a:t> + 0.2[K]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B75D67-C6B8-43A2-9A1C-158F4ED662CE}"/>
              </a:ext>
            </a:extLst>
          </p:cNvPr>
          <p:cNvCxnSpPr>
            <a:cxnSpLocks/>
          </p:cNvCxnSpPr>
          <p:nvPr/>
        </p:nvCxnSpPr>
        <p:spPr>
          <a:xfrm flipH="1" flipV="1">
            <a:off x="1879134" y="5763237"/>
            <a:ext cx="1300294" cy="2731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D0BF5D6-2DB7-486F-9164-C2999D1F24D5}"/>
              </a:ext>
            </a:extLst>
          </p:cNvPr>
          <p:cNvCxnSpPr>
            <a:cxnSpLocks/>
          </p:cNvCxnSpPr>
          <p:nvPr/>
        </p:nvCxnSpPr>
        <p:spPr>
          <a:xfrm flipH="1" flipV="1">
            <a:off x="2567033" y="5626652"/>
            <a:ext cx="611447" cy="379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6A99A7-3089-4711-BF2A-A41853E9A727}"/>
              </a:ext>
            </a:extLst>
          </p:cNvPr>
          <p:cNvCxnSpPr>
            <a:cxnSpLocks/>
          </p:cNvCxnSpPr>
          <p:nvPr/>
        </p:nvCxnSpPr>
        <p:spPr>
          <a:xfrm flipH="1" flipV="1">
            <a:off x="3178480" y="5523891"/>
            <a:ext cx="948" cy="482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E3E9E5-EDAA-4CFB-8D47-5792EF0BB106}"/>
              </a:ext>
            </a:extLst>
          </p:cNvPr>
          <p:cNvCxnSpPr>
            <a:cxnSpLocks/>
          </p:cNvCxnSpPr>
          <p:nvPr/>
        </p:nvCxnSpPr>
        <p:spPr>
          <a:xfrm flipV="1">
            <a:off x="3179428" y="5335325"/>
            <a:ext cx="610499" cy="701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5D351F6-5546-4DE4-A9A2-6F6F66CCCC86}"/>
              </a:ext>
            </a:extLst>
          </p:cNvPr>
          <p:cNvSpPr/>
          <p:nvPr/>
        </p:nvSpPr>
        <p:spPr>
          <a:xfrm>
            <a:off x="3192768" y="5937200"/>
            <a:ext cx="29016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11 Discharge points on each side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760560-674B-4A65-925B-6AC97CB8C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105" y="881987"/>
            <a:ext cx="3348002" cy="210449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240BB4-5C20-46E6-B466-D65EDD1D75FB}"/>
              </a:ext>
            </a:extLst>
          </p:cNvPr>
          <p:cNvCxnSpPr>
            <a:cxnSpLocks/>
          </p:cNvCxnSpPr>
          <p:nvPr/>
        </p:nvCxnSpPr>
        <p:spPr>
          <a:xfrm flipV="1">
            <a:off x="3178480" y="4316227"/>
            <a:ext cx="5076287" cy="1729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D6FD74-6251-4354-AE38-AD028F9A4D20}"/>
              </a:ext>
            </a:extLst>
          </p:cNvPr>
          <p:cNvCxnSpPr>
            <a:cxnSpLocks/>
          </p:cNvCxnSpPr>
          <p:nvPr/>
        </p:nvCxnSpPr>
        <p:spPr>
          <a:xfrm flipV="1">
            <a:off x="3179428" y="5025006"/>
            <a:ext cx="1904300" cy="10234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C16058-C4AA-41BC-8F48-6EFCBA26ADCE}"/>
              </a:ext>
            </a:extLst>
          </p:cNvPr>
          <p:cNvCxnSpPr>
            <a:cxnSpLocks/>
          </p:cNvCxnSpPr>
          <p:nvPr/>
        </p:nvCxnSpPr>
        <p:spPr>
          <a:xfrm flipV="1">
            <a:off x="3192768" y="4739415"/>
            <a:ext cx="3190306" cy="1290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462322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105517</TotalTime>
  <Words>2573</Words>
  <Application>Microsoft Macintosh PowerPoint</Application>
  <PresentationFormat>On-screen Show (4:3)</PresentationFormat>
  <Paragraphs>513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Helvetica</vt:lpstr>
      <vt:lpstr>FNAL_TemplateMac_060514</vt:lpstr>
      <vt:lpstr>Fermilab: Footer Only</vt:lpstr>
      <vt:lpstr>LAr Thermal Fluid and Impurity Simulations Vertical Drift 3 View Detector May 2021 update</vt:lpstr>
      <vt:lpstr>Geometry Dimensions:  62m x 15.1m x 13.44m Liquid depth Origin (0,0,0) in center of Cathode plane. (Geometry Symmetric about XY plane and YZ Plane)</vt:lpstr>
      <vt:lpstr>Field Cage around Cathode and CRPs Liquid Surface, and Insulation Heat Flux Boundaries</vt:lpstr>
      <vt:lpstr>Bottom CRP Frame has Electronics Heat Load around perimeter.  13312 Watts total, Heat Flux of (265.18 W/m^2) CRP and Cathode Frame Panel Size (X, Z) = (3.375m, 3m)  </vt:lpstr>
      <vt:lpstr>Field Cage: 4.6cm ellipses @ 6cm pitch</vt:lpstr>
      <vt:lpstr>Porous Regions: 2.5mm holes in hexagonal pattern: 3.2mm thick plate  (Example sub-model)</vt:lpstr>
      <vt:lpstr>Porous Regions: Addition of Photodiode Panels into Cathode Plane (symmetric representative model)</vt:lpstr>
      <vt:lpstr>Porous Regions: 2.5mm holes in hexagonal pattern: (Calcs shown for 3 plane CRP: 2x52% Open Planes + 1x40% Open Plane)</vt:lpstr>
      <vt:lpstr>22 Discharge points:  11 along each longitudinal edge. 4 Suction Points near –Z end wall. 140 tonne/hr flow </vt:lpstr>
      <vt:lpstr>Results for 4 Configs. See Report Files for Detailed Figures of 4 Configs</vt:lpstr>
      <vt:lpstr>Results for 4 Configurations:  </vt:lpstr>
      <vt:lpstr>Local superheat above saturation: 0, 0.1, 0.2, 0.3K (Temp - Local Tsat)   Max = 0.467K</vt:lpstr>
      <vt:lpstr>Local superheat above saturation: 0, 0.1, 0.2, 0.3K (Temp - Local Tsat)   Max = 0.33419K</vt:lpstr>
      <vt:lpstr>Local superheat above saturation: 0, 0.1, 0.2, 0.3K (Temp - Local Tsat)   Max = 0.340K</vt:lpstr>
      <vt:lpstr>Local superheat above saturation: 0, 0.1, 0.2, 0.3K (Temp - Local Tsat)   Max = 0.3333K</vt:lpstr>
      <vt:lpstr>Vertical Line Temperature @ Z = 1.5m</vt:lpstr>
      <vt:lpstr>Vertical Line Temperature @ Z = 1.5m</vt:lpstr>
      <vt:lpstr>Vertical Line Temperature @ Z = 1.5m</vt:lpstr>
      <vt:lpstr>Vertical Line Temperature @ Z = 1.5m</vt:lpstr>
      <vt:lpstr>Vertical Line Temperature @ Z = 1.5m  (Same data as previous Slides)</vt:lpstr>
      <vt:lpstr>Vertical Line Temperature @ Z = 1.5m  (Same data as previous Slides)</vt:lpstr>
      <vt:lpstr>Vertical Line Temperature @ Z = 1.5m  (Same data as previous Slides)</vt:lpstr>
      <vt:lpstr>Vertical Line Temperature @ Z = 1.5m  (Same data as previous Slides)</vt:lpstr>
      <vt:lpstr>Vertical Line Temperature @ Z = 18m  (Through CRP Electronics, and discharge plane)</vt:lpstr>
      <vt:lpstr>Vertical Line Temperature @ Z = 18m  (Through CRP Electronics, and discharge plane)</vt:lpstr>
      <vt:lpstr>Vertical Line Temperature @ Z = 18m  (Through CRP Electronics, and discharge plane)</vt:lpstr>
      <vt:lpstr>Vertical Line Temperature @ Z = 18m  (Through CRP Electronics, and discharge plane)</vt:lpstr>
      <vt:lpstr>Numerical Grid #1:  Fully structured Hex Grid with BIAS sizing.   # of cells in (X x Y x Z) = (189 x 142 x 525) = 14.1M Cells     (range: 0.96 to 22.4 cm)</vt:lpstr>
      <vt:lpstr>Detailed Plots for all configurations</vt:lpstr>
      <vt:lpstr>Dimensions and Mesh</vt:lpstr>
      <vt:lpstr>Ion Buildup Model – Not Yet Complete Ion Drift Velocity is the most important input here, and is somewhat unknown?</vt:lpstr>
      <vt:lpstr>DM 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Erik A. Voirin x5168 15426N</dc:creator>
  <cp:lastModifiedBy>David Montanari</cp:lastModifiedBy>
  <cp:revision>192</cp:revision>
  <cp:lastPrinted>2014-01-20T19:40:21Z</cp:lastPrinted>
  <dcterms:created xsi:type="dcterms:W3CDTF">2019-06-19T19:43:37Z</dcterms:created>
  <dcterms:modified xsi:type="dcterms:W3CDTF">2021-06-17T16:33:28Z</dcterms:modified>
</cp:coreProperties>
</file>