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p:restoredTop sz="94682"/>
  </p:normalViewPr>
  <p:slideViewPr>
    <p:cSldViewPr snapToGrid="0" snapToObjects="1">
      <p:cViewPr varScale="1">
        <p:scale>
          <a:sx n="131" d="100"/>
          <a:sy n="131" d="100"/>
        </p:scale>
        <p:origin x="17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3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8"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40"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46"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4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5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6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7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8"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80"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5"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86"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8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9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3"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9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9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0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0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0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0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0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07"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08"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3"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15"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6"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7"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8"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9"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20"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73600"/>
            <a:ext cx="82292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wmf"/><Relationship Id="rId15" Type="http://schemas.openxmlformats.org/officeDocument/2006/relationships/image" Target="../media/image2.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image" Target="../media/image1.wmf"/><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4" Type="http://schemas.openxmlformats.org/officeDocument/2006/relationships/image" Target="../media/image1.wmf"/><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4282"/>
        </a:solidFill>
        <a:effectLst/>
      </p:bgPr>
    </p:bg>
    <p:spTree>
      <p:nvGrpSpPr>
        <p:cNvPr id="1" name=""/>
        <p:cNvGrpSpPr/>
        <p:nvPr/>
      </p:nvGrpSpPr>
      <p:grpSpPr>
        <a:xfrm>
          <a:off x="0" y="0"/>
          <a:ext cx="0" cy="0"/>
          <a:chOff x="0" y="0"/>
          <a:chExt cx="0" cy="0"/>
        </a:xfrm>
      </p:grpSpPr>
      <p:pic>
        <p:nvPicPr>
          <p:cNvPr id="5" name="Image 4" descr="bande-01.eps"/>
          <p:cNvPicPr/>
          <p:nvPr/>
        </p:nvPicPr>
        <p:blipFill>
          <a:blip r:embed="rId14"/>
          <a:srcRect l="6943"/>
          <a:stretch/>
        </p:blipFill>
        <p:spPr>
          <a:xfrm>
            <a:off x="0" y="6364440"/>
            <a:ext cx="9142920" cy="507600"/>
          </a:xfrm>
          <a:prstGeom prst="rect">
            <a:avLst/>
          </a:prstGeom>
          <a:ln>
            <a:noFill/>
          </a:ln>
        </p:spPr>
      </p:pic>
      <p:pic>
        <p:nvPicPr>
          <p:cNvPr id="6" name="Image 4" descr="bande-01.eps"/>
          <p:cNvPicPr/>
          <p:nvPr/>
        </p:nvPicPr>
        <p:blipFill>
          <a:blip r:embed="rId14"/>
          <a:srcRect l="-778" t="11408" r="92557"/>
          <a:stretch/>
        </p:blipFill>
        <p:spPr>
          <a:xfrm>
            <a:off x="-62280" y="6366600"/>
            <a:ext cx="600840" cy="500400"/>
          </a:xfrm>
          <a:prstGeom prst="rect">
            <a:avLst/>
          </a:prstGeom>
          <a:ln>
            <a:noFill/>
          </a:ln>
        </p:spPr>
      </p:pic>
      <p:pic>
        <p:nvPicPr>
          <p:cNvPr id="2" name="Image 4" descr="logooutline.eps"/>
          <p:cNvPicPr/>
          <p:nvPr/>
        </p:nvPicPr>
        <p:blipFill>
          <a:blip r:embed="rId15"/>
          <a:stretch/>
        </p:blipFill>
        <p:spPr>
          <a:xfrm>
            <a:off x="3312000" y="2181600"/>
            <a:ext cx="2518920" cy="2493720"/>
          </a:xfrm>
          <a:prstGeom prst="rect">
            <a:avLst/>
          </a:prstGeom>
          <a:ln>
            <a:noFill/>
          </a:ln>
        </p:spPr>
      </p:pic>
      <p:sp>
        <p:nvSpPr>
          <p:cNvPr id="3"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4"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FFFFFF"/>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FFFFFF"/>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FFFFFF"/>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FFFFFF"/>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FFFFFF"/>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FFFFFF"/>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FFFFFF"/>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1" name="Image 4" descr="bande-01.eps"/>
          <p:cNvPicPr/>
          <p:nvPr/>
        </p:nvPicPr>
        <p:blipFill>
          <a:blip r:embed="rId14"/>
          <a:srcRect l="6943"/>
          <a:stretch/>
        </p:blipFill>
        <p:spPr>
          <a:xfrm>
            <a:off x="0" y="6364440"/>
            <a:ext cx="9142920" cy="507600"/>
          </a:xfrm>
          <a:prstGeom prst="rect">
            <a:avLst/>
          </a:prstGeom>
          <a:ln>
            <a:noFill/>
          </a:ln>
        </p:spPr>
      </p:pic>
      <p:pic>
        <p:nvPicPr>
          <p:cNvPr id="42" name="Image 4" descr="bande-01.eps"/>
          <p:cNvPicPr/>
          <p:nvPr/>
        </p:nvPicPr>
        <p:blipFill>
          <a:blip r:embed="rId14"/>
          <a:srcRect l="-778" t="11408" r="92557"/>
          <a:stretch/>
        </p:blipFill>
        <p:spPr>
          <a:xfrm>
            <a:off x="-62280" y="6366600"/>
            <a:ext cx="600840" cy="500400"/>
          </a:xfrm>
          <a:prstGeom prst="rect">
            <a:avLst/>
          </a:prstGeom>
          <a:ln>
            <a:noFill/>
          </a:ln>
        </p:spPr>
      </p:pic>
      <p:sp>
        <p:nvSpPr>
          <p:cNvPr id="43"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44"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1" name="Image 4" descr="bande-01.eps"/>
          <p:cNvPicPr/>
          <p:nvPr/>
        </p:nvPicPr>
        <p:blipFill>
          <a:blip r:embed="rId14"/>
          <a:srcRect l="6943"/>
          <a:stretch/>
        </p:blipFill>
        <p:spPr>
          <a:xfrm>
            <a:off x="0" y="6364440"/>
            <a:ext cx="9142920" cy="507600"/>
          </a:xfrm>
          <a:prstGeom prst="rect">
            <a:avLst/>
          </a:prstGeom>
          <a:ln>
            <a:noFill/>
          </a:ln>
        </p:spPr>
      </p:pic>
      <p:pic>
        <p:nvPicPr>
          <p:cNvPr id="82" name="Image 4" descr="bande-01.eps"/>
          <p:cNvPicPr/>
          <p:nvPr/>
        </p:nvPicPr>
        <p:blipFill>
          <a:blip r:embed="rId14"/>
          <a:srcRect l="-778" t="11408" r="92557"/>
          <a:stretch/>
        </p:blipFill>
        <p:spPr>
          <a:xfrm>
            <a:off x="-62280" y="6366600"/>
            <a:ext cx="600840" cy="500400"/>
          </a:xfrm>
          <a:prstGeom prst="rect">
            <a:avLst/>
          </a:prstGeom>
          <a:ln>
            <a:noFill/>
          </a:ln>
        </p:spPr>
      </p:pic>
      <p:sp>
        <p:nvSpPr>
          <p:cNvPr id="83"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84"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D86309CF-5E19-4A55-92F3-3B6F39BF0422}" type="slidenum">
              <a:rPr lang="en-GB" sz="1200" b="0" strike="noStrike" spc="-1">
                <a:solidFill>
                  <a:srgbClr val="8B99BD"/>
                </a:solidFill>
                <a:latin typeface="Arial"/>
                <a:ea typeface="DejaVu Sans"/>
              </a:rPr>
              <a:t>10</a:t>
            </a:fld>
            <a:endParaRPr lang="en-GB" sz="1200" b="0" strike="noStrike" spc="-1">
              <a:latin typeface="Arial"/>
            </a:endParaRPr>
          </a:p>
        </p:txBody>
      </p:sp>
      <p:sp>
        <p:nvSpPr>
          <p:cNvPr id="147"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CL Heaters</a:t>
            </a:r>
            <a:endParaRPr lang="en-GB" sz="4000" b="0" strike="noStrike" spc="-1">
              <a:latin typeface="Arial"/>
            </a:endParaRPr>
          </a:p>
        </p:txBody>
      </p:sp>
      <p:sp>
        <p:nvSpPr>
          <p:cNvPr id="148"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FF0000"/>
                </a:solidFill>
                <a:latin typeface="Arial"/>
                <a:ea typeface="DejaVu Sans"/>
              </a:rPr>
              <a:t>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0000"/>
                </a:solidFill>
                <a:latin typeface="Arial"/>
                <a:ea typeface="DejaVu Sans"/>
              </a:rPr>
              <a:t>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70C0"/>
                </a:solidFill>
                <a:latin typeface="Arial"/>
                <a:ea typeface="DejaVu Sans"/>
              </a:rPr>
              <a:t>Yes</a:t>
            </a:r>
            <a:r>
              <a:rPr lang="en-GB" sz="1600" b="0" strike="noStrike" spc="-1">
                <a:solidFill>
                  <a:srgbClr val="0055A0"/>
                </a:solidFill>
                <a:latin typeface="Arial"/>
                <a:ea typeface="DejaVu Sans"/>
              </a:rPr>
              <a:t>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3B10EDDD-FAFC-42D8-8CA0-17A21D7022BE}" type="slidenum">
              <a:rPr lang="en-GB" sz="1200" b="0" strike="noStrike" spc="-1">
                <a:solidFill>
                  <a:srgbClr val="8B99BD"/>
                </a:solidFill>
                <a:latin typeface="Arial"/>
                <a:ea typeface="DejaVu Sans"/>
              </a:rPr>
              <a:t>11</a:t>
            </a:fld>
            <a:endParaRPr lang="en-GB" sz="1200" b="0" strike="noStrike" spc="-1">
              <a:latin typeface="Arial"/>
            </a:endParaRPr>
          </a:p>
        </p:txBody>
      </p:sp>
      <p:sp>
        <p:nvSpPr>
          <p:cNvPr id="150"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Proximity Equipment</a:t>
            </a:r>
            <a:endParaRPr lang="en-GB" sz="4000" b="0" strike="noStrike" spc="-1">
              <a:latin typeface="Arial"/>
            </a:endParaRPr>
          </a:p>
        </p:txBody>
      </p:sp>
      <p:sp>
        <p:nvSpPr>
          <p:cNvPr id="151"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FF0000"/>
                </a:solidFill>
                <a:latin typeface="Arial"/>
                <a:ea typeface="DejaVu Sans"/>
              </a:rPr>
              <a:t>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0000"/>
                </a:solidFill>
                <a:latin typeface="Arial"/>
                <a:ea typeface="DejaVu Sans"/>
              </a:rPr>
              <a:t>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70C0"/>
                </a:solidFill>
                <a:latin typeface="Arial"/>
                <a:ea typeface="DejaVu Sans"/>
              </a:rPr>
              <a:t>Yes</a:t>
            </a:r>
            <a:r>
              <a:rPr lang="en-GB" sz="1600" b="0" strike="noStrike" spc="-1">
                <a:solidFill>
                  <a:srgbClr val="0055A0"/>
                </a:solidFill>
                <a:latin typeface="Arial"/>
                <a:ea typeface="DejaVu Sans"/>
              </a:rPr>
              <a:t>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240F84AF-F642-4CC5-8A22-16B83857DD42}" type="slidenum">
              <a:rPr lang="en-GB" sz="1200" b="0" strike="noStrike" spc="-1">
                <a:solidFill>
                  <a:srgbClr val="8B99BD"/>
                </a:solidFill>
                <a:latin typeface="Arial"/>
                <a:ea typeface="DejaVu Sans"/>
              </a:rPr>
              <a:t>12</a:t>
            </a:fld>
            <a:endParaRPr lang="en-GB" sz="1200" b="0" strike="noStrike" spc="-1">
              <a:latin typeface="Arial"/>
            </a:endParaRPr>
          </a:p>
        </p:txBody>
      </p:sp>
      <p:sp>
        <p:nvSpPr>
          <p:cNvPr id="153"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BIS</a:t>
            </a:r>
            <a:endParaRPr lang="en-GB" sz="4000" b="0" strike="noStrike" spc="-1">
              <a:latin typeface="Arial"/>
            </a:endParaRPr>
          </a:p>
        </p:txBody>
      </p:sp>
      <p:sp>
        <p:nvSpPr>
          <p:cNvPr id="154"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00B050"/>
                </a:solidFill>
                <a:latin typeface="Arial"/>
                <a:ea typeface="DejaVu Sans"/>
              </a:rPr>
              <a:t>100%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8ABFD815-3F6D-4DE3-B5DE-C8FFAD51A046}" type="slidenum">
              <a:rPr lang="en-GB" sz="1200" b="0" strike="noStrike" spc="-1">
                <a:solidFill>
                  <a:srgbClr val="8B99BD"/>
                </a:solidFill>
                <a:latin typeface="Arial"/>
                <a:ea typeface="DejaVu Sans"/>
              </a:rPr>
              <a:t>13</a:t>
            </a:fld>
            <a:endParaRPr lang="en-GB" sz="1200" b="0" strike="noStrike" spc="-1">
              <a:latin typeface="Arial"/>
            </a:endParaRPr>
          </a:p>
        </p:txBody>
      </p:sp>
      <p:sp>
        <p:nvSpPr>
          <p:cNvPr id="156"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SMP</a:t>
            </a:r>
            <a:endParaRPr lang="en-GB" sz="4000" b="0" strike="noStrike" spc="-1">
              <a:latin typeface="Arial"/>
            </a:endParaRPr>
          </a:p>
        </p:txBody>
      </p:sp>
      <p:sp>
        <p:nvSpPr>
          <p:cNvPr id="157"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FF0000"/>
                </a:solidFill>
                <a:latin typeface="Arial"/>
                <a:ea typeface="DejaVu Sans"/>
              </a:rPr>
              <a:t>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0000"/>
                </a:solidFill>
                <a:latin typeface="Arial"/>
                <a:ea typeface="DejaVu Sans"/>
              </a:rPr>
              <a:t>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70C0"/>
                </a:solidFill>
                <a:latin typeface="Arial"/>
                <a:ea typeface="DejaVu Sans"/>
              </a:rPr>
              <a:t>Yes</a:t>
            </a:r>
            <a:r>
              <a:rPr lang="en-GB" sz="1600" b="0" strike="noStrike" spc="-1">
                <a:solidFill>
                  <a:srgbClr val="0055A0"/>
                </a:solidFill>
                <a:latin typeface="Arial"/>
                <a:ea typeface="DejaVu Sans"/>
              </a:rPr>
              <a:t>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08373E64-52ED-4596-9355-0A3F6FACFFAA}" type="slidenum">
              <a:rPr lang="en-GB" sz="1200" b="0" strike="noStrike" spc="-1">
                <a:solidFill>
                  <a:srgbClr val="8B99BD"/>
                </a:solidFill>
                <a:latin typeface="Arial"/>
                <a:ea typeface="DejaVu Sans"/>
              </a:rPr>
              <a:t>14</a:t>
            </a:fld>
            <a:endParaRPr lang="en-GB" sz="1200" b="0" strike="noStrike" spc="-1">
              <a:latin typeface="Arial"/>
            </a:endParaRPr>
          </a:p>
        </p:txBody>
      </p:sp>
      <p:sp>
        <p:nvSpPr>
          <p:cNvPr id="159"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FMCM</a:t>
            </a:r>
            <a:endParaRPr lang="en-GB" sz="4000" b="0" strike="noStrike" spc="-1">
              <a:latin typeface="Arial"/>
            </a:endParaRPr>
          </a:p>
        </p:txBody>
      </p:sp>
      <p:sp>
        <p:nvSpPr>
          <p:cNvPr id="160"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FF0000"/>
                </a:solidFill>
                <a:latin typeface="Arial"/>
                <a:ea typeface="DejaVu Sans"/>
              </a:rPr>
              <a:t>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0000"/>
                </a:solidFill>
                <a:latin typeface="Arial"/>
                <a:ea typeface="DejaVu Sans"/>
              </a:rPr>
              <a:t>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70C0"/>
                </a:solidFill>
                <a:latin typeface="Arial"/>
                <a:ea typeface="DejaVu Sans"/>
              </a:rPr>
              <a:t>Yes</a:t>
            </a:r>
            <a:r>
              <a:rPr lang="en-GB" sz="1600" b="0" strike="noStrike" spc="-1">
                <a:solidFill>
                  <a:srgbClr val="0055A0"/>
                </a:solidFill>
                <a:latin typeface="Arial"/>
                <a:ea typeface="DejaVu Sans"/>
              </a:rPr>
              <a:t>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12298346-7758-4ECD-9C4D-55F1B8891F61}" type="slidenum">
              <a:rPr lang="en-GB" sz="1200" b="0" strike="noStrike" spc="-1">
                <a:solidFill>
                  <a:srgbClr val="8B99BD"/>
                </a:solidFill>
                <a:latin typeface="Arial"/>
                <a:ea typeface="DejaVu Sans"/>
              </a:rPr>
              <a:t>15</a:t>
            </a:fld>
            <a:endParaRPr lang="en-GB" sz="1200" b="0" strike="noStrike" spc="-1">
              <a:latin typeface="Arial"/>
            </a:endParaRPr>
          </a:p>
        </p:txBody>
      </p:sp>
      <p:sp>
        <p:nvSpPr>
          <p:cNvPr id="162"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PIC</a:t>
            </a:r>
            <a:endParaRPr lang="en-GB" sz="4000" b="0" strike="noStrike" spc="-1">
              <a:latin typeface="Arial"/>
            </a:endParaRPr>
          </a:p>
        </p:txBody>
      </p:sp>
      <p:sp>
        <p:nvSpPr>
          <p:cNvPr id="163"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00B050"/>
                </a:solidFill>
                <a:latin typeface="Arial"/>
                <a:ea typeface="DejaVu Sans"/>
              </a:rPr>
              <a:t>100%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 </a:t>
            </a:r>
            <a:r>
              <a:rPr lang="en-GB" sz="1600" b="0" strike="noStrike" spc="-1">
                <a:solidFill>
                  <a:srgbClr val="0055A0"/>
                </a:solidFill>
                <a:latin typeface="Arial"/>
                <a:ea typeface="DejaVu Sans"/>
              </a:rPr>
              <a:t>(but ready to be used)</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4064C29-A80F-47ED-ACD6-6F8C9131530C}" type="slidenum">
              <a:rPr lang="en-GB" sz="1200" b="0" strike="noStrike" spc="-1">
                <a:solidFill>
                  <a:srgbClr val="8B99BD"/>
                </a:solidFill>
                <a:latin typeface="Arial"/>
                <a:ea typeface="DejaVu Sans"/>
              </a:rPr>
              <a:t>16</a:t>
            </a:fld>
            <a:endParaRPr lang="en-GB" sz="1200" b="0" strike="noStrike" spc="-1">
              <a:latin typeface="Arial"/>
            </a:endParaRPr>
          </a:p>
        </p:txBody>
      </p:sp>
      <p:sp>
        <p:nvSpPr>
          <p:cNvPr id="165"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WIC</a:t>
            </a:r>
            <a:endParaRPr lang="en-GB" sz="4000" b="0" strike="noStrike" spc="-1">
              <a:latin typeface="Arial"/>
            </a:endParaRPr>
          </a:p>
        </p:txBody>
      </p:sp>
      <p:sp>
        <p:nvSpPr>
          <p:cNvPr id="166"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00B050"/>
                </a:solidFill>
                <a:latin typeface="Arial"/>
                <a:ea typeface="DejaVu Sans"/>
              </a:rPr>
              <a:t>100%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 </a:t>
            </a:r>
            <a:r>
              <a:rPr lang="en-GB" sz="1600" b="0" strike="noStrike" spc="-1">
                <a:solidFill>
                  <a:srgbClr val="0055A0"/>
                </a:solidFill>
                <a:latin typeface="Arial"/>
                <a:ea typeface="DejaVu Sans"/>
              </a:rPr>
              <a:t>(but ready to be used)</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347D89E2-9A76-4137-819B-89185291DAF1}" type="slidenum">
              <a:rPr lang="en-GB" sz="1200" b="0" strike="noStrike" spc="-1">
                <a:solidFill>
                  <a:srgbClr val="8B99BD"/>
                </a:solidFill>
                <a:latin typeface="Arial"/>
                <a:ea typeface="DejaVu Sans"/>
              </a:rPr>
              <a:t>17</a:t>
            </a:fld>
            <a:endParaRPr lang="en-GB" sz="1200" b="0" strike="noStrike" spc="-1">
              <a:latin typeface="Arial"/>
            </a:endParaRPr>
          </a:p>
        </p:txBody>
      </p:sp>
      <p:sp>
        <p:nvSpPr>
          <p:cNvPr id="168" name="CustomShape 2"/>
          <p:cNvSpPr/>
          <p:nvPr/>
        </p:nvSpPr>
        <p:spPr>
          <a:xfrm>
            <a:off x="457200" y="23364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Conclusions</a:t>
            </a:r>
            <a:endParaRPr lang="en-GB" sz="4000" b="0" strike="noStrike" spc="-1">
              <a:latin typeface="Arial"/>
            </a:endParaRPr>
          </a:p>
        </p:txBody>
      </p:sp>
      <p:sp>
        <p:nvSpPr>
          <p:cNvPr id="169" name="CustomShape 3"/>
          <p:cNvSpPr/>
          <p:nvPr/>
        </p:nvSpPr>
        <p:spPr>
          <a:xfrm>
            <a:off x="259200" y="956160"/>
            <a:ext cx="8597880" cy="5079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Infor EAM is a very powerful system for asset and maintenance management, which can be used for different purposes, depending on the needs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These slides summarize the discussions carried out with system experts to assess the current (18.12.2020) status and plans for the future use of the tool for MPE systems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MPE teams use the tool in a different way (Infor EAM / EAM Light), depending on the system and scope (management of spare parts, TREC and transport requests, documentation, etc.) </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 significant effort would be necessary to ensure full coverage of all MPE systems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In most cases, Infor EAM is presently not foreseen to be used for tracking of spare parts and calculation of system reliability, which are two of the main functionalities of the tool</a:t>
            </a:r>
            <a:endParaRPr lang="en-GB"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0D20FE67-9980-433F-9648-B7835AFEE39E}" type="slidenum">
              <a:rPr lang="en-GB" sz="1200" b="0" strike="noStrike" spc="-1">
                <a:solidFill>
                  <a:srgbClr val="8B99BD"/>
                </a:solidFill>
                <a:latin typeface="Arial"/>
                <a:ea typeface="DejaVu Sans"/>
              </a:rPr>
              <a:t>18</a:t>
            </a:fld>
            <a:endParaRPr lang="en-GB" sz="12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CustomShape 1"/>
          <p:cNvSpPr/>
          <p:nvPr/>
        </p:nvSpPr>
        <p:spPr>
          <a:xfrm>
            <a:off x="0" y="2031840"/>
            <a:ext cx="9142920" cy="2437200"/>
          </a:xfrm>
          <a:prstGeom prst="rect">
            <a:avLst/>
          </a:prstGeom>
          <a:gradFill rotWithShape="0">
            <a:gsLst>
              <a:gs pos="0">
                <a:srgbClr val="003368">
                  <a:alpha val="72156"/>
                </a:srgbClr>
              </a:gs>
              <a:gs pos="100000">
                <a:srgbClr val="8BA2BA"/>
              </a:gs>
            </a:gsLst>
            <a:lin ang="0"/>
          </a:gradFill>
          <a:ln w="19080">
            <a:solidFill>
              <a:srgbClr val="333399"/>
            </a:solidFill>
            <a:miter/>
          </a:ln>
        </p:spPr>
        <p:style>
          <a:lnRef idx="0">
            <a:scrgbClr r="0" g="0" b="0"/>
          </a:lnRef>
          <a:fillRef idx="0">
            <a:scrgbClr r="0" g="0" b="0"/>
          </a:fillRef>
          <a:effectRef idx="0">
            <a:scrgbClr r="0" g="0" b="0"/>
          </a:effectRef>
          <a:fontRef idx="minor"/>
        </p:style>
      </p:sp>
      <p:pic>
        <p:nvPicPr>
          <p:cNvPr id="122" name="Picture 29" descr="Logo CERN width=144,      height=144"/>
          <p:cNvPicPr/>
          <p:nvPr/>
        </p:nvPicPr>
        <p:blipFill>
          <a:blip r:embed="rId2"/>
          <a:stretch/>
        </p:blipFill>
        <p:spPr>
          <a:xfrm>
            <a:off x="200160" y="2489040"/>
            <a:ext cx="1522800" cy="1522800"/>
          </a:xfrm>
          <a:prstGeom prst="rect">
            <a:avLst/>
          </a:prstGeom>
          <a:ln>
            <a:noFill/>
          </a:ln>
        </p:spPr>
      </p:pic>
      <p:sp>
        <p:nvSpPr>
          <p:cNvPr id="123" name="CustomShape 2"/>
          <p:cNvSpPr/>
          <p:nvPr/>
        </p:nvSpPr>
        <p:spPr>
          <a:xfrm>
            <a:off x="1801080" y="2443680"/>
            <a:ext cx="7341840" cy="1551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4800" b="1" strike="noStrike" spc="-1">
                <a:solidFill>
                  <a:srgbClr val="FFFFFF"/>
                </a:solidFill>
                <a:latin typeface="Arial"/>
                <a:ea typeface="DejaVu Sans"/>
              </a:rPr>
              <a:t>Status of MPE Use of Infor EAM</a:t>
            </a:r>
            <a:endParaRPr lang="en-GB" sz="4800" b="0" strike="noStrike" spc="-1">
              <a:latin typeface="Arial"/>
            </a:endParaRPr>
          </a:p>
        </p:txBody>
      </p:sp>
      <p:sp>
        <p:nvSpPr>
          <p:cNvPr id="124" name="CustomShape 3"/>
          <p:cNvSpPr/>
          <p:nvPr/>
        </p:nvSpPr>
        <p:spPr>
          <a:xfrm>
            <a:off x="504000" y="4686840"/>
            <a:ext cx="8134560" cy="1185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108720">
              <a:lnSpc>
                <a:spcPct val="100000"/>
              </a:lnSpc>
              <a:spcBef>
                <a:spcPts val="1417"/>
              </a:spcBef>
            </a:pPr>
            <a:r>
              <a:rPr lang="en-GB" sz="2000" b="0" strike="noStrike" spc="-1">
                <a:solidFill>
                  <a:srgbClr val="0055A0"/>
                </a:solidFill>
                <a:latin typeface="Arial"/>
                <a:ea typeface="DejaVu Sans"/>
              </a:rPr>
              <a:t>A. Apollonio, A. Antoine, D. Calcoen, C. Martin, R. Mompo, E. Nowak, I. Romera Ramirez, R. Secondo.</a:t>
            </a:r>
            <a:endParaRPr lang="en-GB" sz="2000" b="0" strike="noStrike" spc="-1">
              <a:latin typeface="Arial"/>
            </a:endParaRPr>
          </a:p>
          <a:p>
            <a:pPr marL="108720">
              <a:lnSpc>
                <a:spcPct val="100000"/>
              </a:lnSpc>
              <a:spcBef>
                <a:spcPts val="1417"/>
              </a:spcBef>
            </a:pPr>
            <a:r>
              <a:rPr lang="en-GB" sz="2000" b="1" strike="noStrike" spc="-1">
                <a:solidFill>
                  <a:srgbClr val="0055A0"/>
                </a:solidFill>
                <a:latin typeface="Arial"/>
                <a:ea typeface="DejaVu Sans"/>
              </a:rPr>
              <a:t>MPE – SLM 15.06.2021</a:t>
            </a:r>
            <a:endParaRPr lang="en-GB"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9871D6E0-3191-4ED1-A4F3-FA8C5D547453}" type="slidenum">
              <a:rPr lang="en-GB" sz="1200" b="0" strike="noStrike" spc="-1">
                <a:solidFill>
                  <a:srgbClr val="8B99BD"/>
                </a:solidFill>
                <a:latin typeface="Arial"/>
                <a:ea typeface="DejaVu Sans"/>
              </a:rPr>
              <a:t>3</a:t>
            </a:fld>
            <a:endParaRPr lang="en-GB" sz="1200" b="0" strike="noStrike" spc="-1">
              <a:latin typeface="Arial"/>
            </a:endParaRPr>
          </a:p>
        </p:txBody>
      </p:sp>
      <p:sp>
        <p:nvSpPr>
          <p:cNvPr id="126"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Context</a:t>
            </a:r>
            <a:endParaRPr lang="en-GB" sz="4000" b="0" strike="noStrike" spc="-1">
              <a:latin typeface="Arial"/>
            </a:endParaRPr>
          </a:p>
        </p:txBody>
      </p:sp>
      <p:sp>
        <p:nvSpPr>
          <p:cNvPr id="127" name="CustomShape 3"/>
          <p:cNvSpPr/>
          <p:nvPr/>
        </p:nvSpPr>
        <p:spPr>
          <a:xfrm>
            <a:off x="288000" y="871920"/>
            <a:ext cx="8424000" cy="525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For the development of the reliability models of new protection systems, we are often asked to </a:t>
            </a:r>
            <a:r>
              <a:rPr lang="en-GB" sz="2000" b="1" strike="noStrike" spc="-1">
                <a:solidFill>
                  <a:srgbClr val="0055A0"/>
                </a:solidFill>
                <a:latin typeface="Arial"/>
                <a:ea typeface="DejaVu Sans"/>
              </a:rPr>
              <a:t>quantify historical failure rates</a:t>
            </a:r>
            <a:r>
              <a:rPr lang="en-GB" sz="2000" b="0" strike="noStrike" spc="-1">
                <a:solidFill>
                  <a:srgbClr val="0055A0"/>
                </a:solidFill>
                <a:latin typeface="Arial"/>
                <a:ea typeface="DejaVu Sans"/>
              </a:rPr>
              <a:t> of MPE systems. Goals:</a:t>
            </a:r>
            <a:endParaRPr lang="en-GB" sz="20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Provide </a:t>
            </a:r>
            <a:r>
              <a:rPr lang="en-GB" sz="2000" b="1" strike="noStrike" spc="-1">
                <a:solidFill>
                  <a:srgbClr val="0055A0"/>
                </a:solidFill>
                <a:latin typeface="Arial"/>
                <a:ea typeface="DejaVu Sans"/>
              </a:rPr>
              <a:t>reference figures</a:t>
            </a:r>
            <a:r>
              <a:rPr lang="en-GB" sz="2000" b="0" strike="noStrike" spc="-1">
                <a:solidFill>
                  <a:srgbClr val="0055A0"/>
                </a:solidFill>
                <a:latin typeface="Arial"/>
                <a:ea typeface="DejaVu Sans"/>
              </a:rPr>
              <a:t> for new designs</a:t>
            </a:r>
            <a:endParaRPr lang="en-GB" sz="20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Evaluate the </a:t>
            </a:r>
            <a:r>
              <a:rPr lang="en-GB" sz="2000" b="1" strike="noStrike" spc="-1">
                <a:solidFill>
                  <a:srgbClr val="0055A0"/>
                </a:solidFill>
                <a:latin typeface="Arial"/>
                <a:ea typeface="DejaVu Sans"/>
              </a:rPr>
              <a:t>previous predictions</a:t>
            </a:r>
            <a:r>
              <a:rPr lang="en-GB" sz="2000" b="0" strike="noStrike" spc="-1">
                <a:solidFill>
                  <a:srgbClr val="0055A0"/>
                </a:solidFill>
                <a:latin typeface="Arial"/>
                <a:ea typeface="DejaVu Sans"/>
              </a:rPr>
              <a:t>, identify what performed better than expected and what aspects instead were not adequately taken into account in the previous models</a:t>
            </a:r>
            <a:endParaRPr lang="en-GB" sz="20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Estimate the required number of </a:t>
            </a:r>
            <a:r>
              <a:rPr lang="en-GB" sz="2000" b="1" strike="noStrike" spc="-1">
                <a:solidFill>
                  <a:srgbClr val="0055A0"/>
                </a:solidFill>
                <a:latin typeface="Arial"/>
                <a:ea typeface="DejaVu Sans"/>
              </a:rPr>
              <a:t>spare parts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An initiative was launched at the beginning of 2020 to understand to what extent the data we are capturing for MPE systems in INFOR EAM could be used for this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The next slides summarize the outcome of the discussions with the involved colleagues from the different sections (last update 18.12.2020)</a:t>
            </a:r>
            <a:endParaRPr lang="en-GB" sz="20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240E6C99-364F-46D4-B74A-CB15630BE11E}" type="slidenum">
              <a:rPr lang="en-GB" sz="1200" b="0" strike="noStrike" spc="-1">
                <a:solidFill>
                  <a:srgbClr val="8B99BD"/>
                </a:solidFill>
                <a:latin typeface="Arial"/>
                <a:ea typeface="DejaVu Sans"/>
              </a:rPr>
              <a:t>4</a:t>
            </a:fld>
            <a:endParaRPr lang="en-GB" sz="1200" b="0" strike="noStrike" spc="-1">
              <a:latin typeface="Arial"/>
            </a:endParaRPr>
          </a:p>
        </p:txBody>
      </p:sp>
      <p:sp>
        <p:nvSpPr>
          <p:cNvPr id="129"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Intro to Infor EAM</a:t>
            </a:r>
            <a:endParaRPr lang="en-GB" sz="4000" b="0" strike="noStrike" spc="-1">
              <a:latin typeface="Arial"/>
            </a:endParaRPr>
          </a:p>
        </p:txBody>
      </p:sp>
      <p:sp>
        <p:nvSpPr>
          <p:cNvPr id="130" name="CustomShape 3"/>
          <p:cNvSpPr/>
          <p:nvPr/>
        </p:nvSpPr>
        <p:spPr>
          <a:xfrm>
            <a:off x="-72000" y="655920"/>
            <a:ext cx="9215640" cy="5541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Infor EAM is the tool in use at CERN for Asset and Maintenance Management. It can be used for different purposes:</a:t>
            </a:r>
            <a:endParaRPr lang="en-GB" sz="20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custom granularity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(FP)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link to layout database (parts installed in the machines)</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(machines + test benches + collaborations, etc.)</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(quantity, reports, procedures,...)</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(EDH) requests</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DECBF45A-3D72-406F-AE48-C71BCB527F41}" type="slidenum">
              <a:rPr lang="en-GB" sz="1200" b="0" strike="noStrike" spc="-1">
                <a:solidFill>
                  <a:srgbClr val="8B99BD"/>
                </a:solidFill>
                <a:latin typeface="Arial"/>
                <a:ea typeface="DejaVu Sans"/>
              </a:rPr>
              <a:t>5</a:t>
            </a:fld>
            <a:endParaRPr lang="en-GB" sz="1200" b="0" strike="noStrike" spc="-1">
              <a:latin typeface="Arial"/>
            </a:endParaRPr>
          </a:p>
        </p:txBody>
      </p:sp>
      <p:sp>
        <p:nvSpPr>
          <p:cNvPr id="132"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Template for Infor EAM in MPE</a:t>
            </a:r>
            <a:endParaRPr lang="en-GB" sz="4000" b="0" strike="noStrike" spc="-1">
              <a:latin typeface="Arial"/>
            </a:endParaRPr>
          </a:p>
        </p:txBody>
      </p:sp>
      <p:sp>
        <p:nvSpPr>
          <p:cNvPr id="133" name="CustomShape 3"/>
          <p:cNvSpPr/>
          <p:nvPr/>
        </p:nvSpPr>
        <p:spPr>
          <a:xfrm>
            <a:off x="53640" y="642240"/>
            <a:ext cx="9021240" cy="5660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108720">
              <a:lnSpc>
                <a:spcPct val="100000"/>
              </a:lnSpc>
              <a:spcBef>
                <a:spcPts val="1417"/>
              </a:spcBef>
            </a:pPr>
            <a:r>
              <a:rPr lang="en-GB" sz="2000" b="0" strike="noStrike" spc="-1">
                <a:solidFill>
                  <a:srgbClr val="0055A0"/>
                </a:solidFill>
                <a:latin typeface="Arial"/>
                <a:ea typeface="DejaVu Sans"/>
              </a:rPr>
              <a:t>Assessment of present use of Infor EAM for MPE systems:</a:t>
            </a:r>
            <a:endParaRPr lang="en-GB" sz="20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System or 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in machine and test stands [text, %], Missing: [text,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3BD48331-70CA-41E7-8A29-B620F3C8D01D}" type="slidenum">
              <a:rPr lang="en-GB" sz="1200" b="0" strike="noStrike" spc="-1">
                <a:solidFill>
                  <a:srgbClr val="8B99BD"/>
                </a:solidFill>
                <a:latin typeface="Arial"/>
                <a:ea typeface="DejaVu Sans"/>
              </a:rPr>
              <a:t>6</a:t>
            </a:fld>
            <a:endParaRPr lang="en-GB" sz="1200" b="0" strike="noStrike" spc="-1">
              <a:latin typeface="Arial"/>
            </a:endParaRPr>
          </a:p>
        </p:txBody>
      </p:sp>
      <p:sp>
        <p:nvSpPr>
          <p:cNvPr id="135"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QDS</a:t>
            </a:r>
            <a:endParaRPr lang="en-GB" sz="4000" b="0" strike="noStrike" spc="-1">
              <a:latin typeface="Arial"/>
            </a:endParaRPr>
          </a:p>
        </p:txBody>
      </p:sp>
      <p:sp>
        <p:nvSpPr>
          <p:cNvPr id="136" name="CustomShape 3"/>
          <p:cNvSpPr/>
          <p:nvPr/>
        </p:nvSpPr>
        <p:spPr>
          <a:xfrm>
            <a:off x="0" y="669600"/>
            <a:ext cx="9143640" cy="5175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a:t>
            </a:r>
            <a:r>
              <a:rPr lang="en-GB" sz="1600" b="0" strike="noStrike" spc="-1">
                <a:solidFill>
                  <a:srgbClr val="FFBF00"/>
                </a:solidFill>
                <a:latin typeface="Arial"/>
                <a:ea typeface="DejaVu Sans"/>
              </a:rPr>
              <a:t>Crate /</a:t>
            </a:r>
            <a:r>
              <a:rPr lang="en-GB" sz="1600" b="0" strike="noStrike" spc="-1">
                <a:solidFill>
                  <a:srgbClr val="0055A0"/>
                </a:solidFill>
                <a:latin typeface="Arial"/>
                <a:ea typeface="DejaVu Sans"/>
              </a:rPr>
              <a:t> </a:t>
            </a:r>
            <a:r>
              <a:rPr lang="en-GB" sz="1600" b="0" strike="noStrike" spc="-1">
                <a:solidFill>
                  <a:srgbClr val="FFC000"/>
                </a:solidFill>
                <a:latin typeface="Arial"/>
                <a:ea typeface="DejaVu Sans"/>
              </a:rPr>
              <a:t>Module</a:t>
            </a:r>
            <a:r>
              <a:rPr lang="en-GB" sz="1600" b="0" strike="noStrike" spc="-1">
                <a:solidFill>
                  <a:srgbClr val="0055A0"/>
                </a:solidFill>
                <a:latin typeface="Arial"/>
                <a:ea typeface="DejaVu Sans"/>
              </a:rPr>
              <a:t>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00B050"/>
                </a:solidFill>
                <a:latin typeface="Arial"/>
                <a:ea typeface="DejaVu Sans"/>
              </a:rPr>
              <a:t>DYPQ 100%, </a:t>
            </a:r>
            <a:r>
              <a:rPr lang="en-GB" sz="1600" b="0" strike="noStrike" spc="-1">
                <a:solidFill>
                  <a:srgbClr val="FFC000"/>
                </a:solidFill>
                <a:latin typeface="Arial"/>
                <a:ea typeface="DejaVu Sans"/>
              </a:rPr>
              <a:t>DYPB 100% at the rack level</a:t>
            </a:r>
            <a:r>
              <a:rPr lang="en-GB" sz="1600" b="0" strike="noStrike" spc="-1">
                <a:solidFill>
                  <a:srgbClr val="0055A0"/>
                </a:solidFill>
                <a:latin typeface="Arial"/>
                <a:ea typeface="DejaVu Sans"/>
              </a:rPr>
              <a:t>], Missing: </a:t>
            </a:r>
            <a:r>
              <a:rPr lang="en-GB" sz="1600" b="0" strike="noStrike" spc="-1">
                <a:solidFill>
                  <a:srgbClr val="FF0000"/>
                </a:solidFill>
                <a:latin typeface="Arial"/>
                <a:ea typeface="DejaVu Sans"/>
              </a:rPr>
              <a:t>DYPG [0%]</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 </a:t>
            </a:r>
            <a:r>
              <a:rPr lang="en-GB" sz="1600" b="0" strike="noStrike" spc="-1">
                <a:solidFill>
                  <a:srgbClr val="0055A0"/>
                </a:solidFill>
                <a:latin typeface="Arial"/>
                <a:ea typeface="DejaVu Sans"/>
              </a:rPr>
              <a:t>(but ready to be used)</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3BC8A16E-706B-46BA-B0EB-AA022C0405F6}" type="slidenum">
              <a:rPr lang="en-GB" sz="1200" b="0" strike="noStrike" spc="-1">
                <a:solidFill>
                  <a:srgbClr val="8B99BD"/>
                </a:solidFill>
                <a:latin typeface="Arial"/>
                <a:ea typeface="DejaVu Sans"/>
              </a:rPr>
              <a:t>7</a:t>
            </a:fld>
            <a:endParaRPr lang="en-GB" sz="1200" b="0" strike="noStrike" spc="-1">
              <a:latin typeface="Arial"/>
            </a:endParaRPr>
          </a:p>
        </p:txBody>
      </p:sp>
      <p:sp>
        <p:nvSpPr>
          <p:cNvPr id="138"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DQHDS</a:t>
            </a:r>
            <a:endParaRPr lang="en-GB" sz="4000" b="0" strike="noStrike" spc="-1">
              <a:latin typeface="Arial"/>
            </a:endParaRPr>
          </a:p>
        </p:txBody>
      </p:sp>
      <p:sp>
        <p:nvSpPr>
          <p:cNvPr id="139"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C000"/>
                </a:solidFill>
                <a:latin typeface="Arial"/>
                <a:ea typeface="DejaVu Sans"/>
              </a:rPr>
              <a:t>90%, missing ITs, IPDs, some IPQs</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 </a:t>
            </a:r>
            <a:r>
              <a:rPr lang="en-GB" sz="1600" b="0" strike="noStrike" spc="-1">
                <a:solidFill>
                  <a:srgbClr val="0055A0"/>
                </a:solidFill>
                <a:latin typeface="Arial"/>
                <a:ea typeface="DejaVu Sans"/>
              </a:rPr>
              <a:t>(but ready to be used)</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D831B56F-C61C-4402-B855-13C307D4757A}" type="slidenum">
              <a:rPr lang="en-GB" sz="1200" b="0" strike="noStrike" spc="-1">
                <a:solidFill>
                  <a:srgbClr val="8B99BD"/>
                </a:solidFill>
                <a:latin typeface="Arial"/>
                <a:ea typeface="DejaVu Sans"/>
              </a:rPr>
              <a:t>8</a:t>
            </a:fld>
            <a:endParaRPr lang="en-GB" sz="1200" b="0" strike="noStrike" spc="-1">
              <a:latin typeface="Arial"/>
            </a:endParaRPr>
          </a:p>
        </p:txBody>
      </p:sp>
      <p:sp>
        <p:nvSpPr>
          <p:cNvPr id="141"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11T DYPB</a:t>
            </a:r>
            <a:endParaRPr lang="en-GB" sz="4000" b="0" strike="noStrike" spc="-1">
              <a:latin typeface="Arial"/>
            </a:endParaRPr>
          </a:p>
        </p:txBody>
      </p:sp>
      <p:sp>
        <p:nvSpPr>
          <p:cNvPr id="142"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00A933"/>
                </a:solidFill>
                <a:latin typeface="Arial"/>
                <a:ea typeface="DejaVu Sans"/>
              </a:rPr>
              <a:t>FP</a:t>
            </a:r>
            <a:r>
              <a:rPr lang="en-GB" sz="1600" b="0" strike="noStrike" spc="-1">
                <a:solidFill>
                  <a:srgbClr val="00B050"/>
                </a:solidFill>
                <a:latin typeface="Arial"/>
                <a:ea typeface="DejaVu Sans"/>
              </a:rPr>
              <a:t>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00B050"/>
                </a:solidFill>
                <a:latin typeface="Arial"/>
                <a:ea typeface="DejaVu Sans"/>
              </a:rPr>
              <a:t>100%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B050"/>
                </a:solidFill>
                <a:latin typeface="Arial"/>
                <a:ea typeface="DejaVu Sans"/>
              </a:rPr>
              <a:t>Yes</a:t>
            </a:r>
            <a:r>
              <a:rPr lang="en-GB" sz="1600" b="0" strike="noStrike" spc="-1">
                <a:solidFill>
                  <a:srgbClr val="0055A0"/>
                </a:solidFill>
                <a:latin typeface="Arial"/>
                <a:ea typeface="DejaVu Sans"/>
              </a:rPr>
              <a:t> / 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 </a:t>
            </a:r>
            <a:r>
              <a:rPr lang="en-GB" sz="1600" b="0" strike="noStrike" spc="-1">
                <a:solidFill>
                  <a:srgbClr val="0055A0"/>
                </a:solidFill>
                <a:latin typeface="Arial"/>
                <a:ea typeface="DejaVu Sans"/>
              </a:rPr>
              <a:t>(but ready to be used)</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ustomShape 1"/>
          <p:cNvSpPr/>
          <p:nvPr/>
        </p:nvSpPr>
        <p:spPr>
          <a:xfrm>
            <a:off x="8185320" y="6417360"/>
            <a:ext cx="500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51686C74-8909-4AC7-BF11-D317BA58B1D5}" type="slidenum">
              <a:rPr lang="en-GB" sz="1200" b="0" strike="noStrike" spc="-1">
                <a:solidFill>
                  <a:srgbClr val="8B99BD"/>
                </a:solidFill>
                <a:latin typeface="Arial"/>
                <a:ea typeface="DejaVu Sans"/>
              </a:rPr>
              <a:t>9</a:t>
            </a:fld>
            <a:endParaRPr lang="en-GB" sz="1200" b="0" strike="noStrike" spc="-1">
              <a:latin typeface="Arial"/>
            </a:endParaRPr>
          </a:p>
        </p:txBody>
      </p:sp>
      <p:sp>
        <p:nvSpPr>
          <p:cNvPr id="144" name="CustomShape 2"/>
          <p:cNvSpPr/>
          <p:nvPr/>
        </p:nvSpPr>
        <p:spPr>
          <a:xfrm>
            <a:off x="457200" y="97200"/>
            <a:ext cx="8225640" cy="558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3000"/>
          </a:bodyPr>
          <a:lstStyle/>
          <a:p>
            <a:pPr>
              <a:lnSpc>
                <a:spcPct val="100000"/>
              </a:lnSpc>
            </a:pPr>
            <a:r>
              <a:rPr lang="en-GB" sz="4000" b="0" strike="noStrike" spc="-1">
                <a:solidFill>
                  <a:srgbClr val="0055A0"/>
                </a:solidFill>
                <a:latin typeface="Arial"/>
                <a:ea typeface="DejaVu Sans"/>
              </a:rPr>
              <a:t>600A and 13kA EEs</a:t>
            </a:r>
            <a:endParaRPr lang="en-GB" sz="4000" b="0" strike="noStrike" spc="-1">
              <a:latin typeface="Arial"/>
            </a:endParaRPr>
          </a:p>
        </p:txBody>
      </p:sp>
      <p:sp>
        <p:nvSpPr>
          <p:cNvPr id="145" name="CustomShape 3"/>
          <p:cNvSpPr/>
          <p:nvPr/>
        </p:nvSpPr>
        <p:spPr>
          <a:xfrm>
            <a:off x="0" y="669600"/>
            <a:ext cx="9143640" cy="517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marL="432000"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System description</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System hierarchy: </a:t>
            </a:r>
            <a:r>
              <a:rPr lang="en-GB" sz="1600" b="0" strike="noStrike" spc="-1">
                <a:solidFill>
                  <a:srgbClr val="FF0000"/>
                </a:solidFill>
                <a:latin typeface="Arial"/>
                <a:ea typeface="DejaVu Sans"/>
              </a:rPr>
              <a:t>FP / Rack / Crate / Module </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Coverage: [</a:t>
            </a:r>
            <a:r>
              <a:rPr lang="en-GB" sz="1600" b="0" strike="noStrike" spc="-1">
                <a:solidFill>
                  <a:srgbClr val="FF0000"/>
                </a:solidFill>
                <a:latin typeface="Arial"/>
                <a:ea typeface="DejaVu Sans"/>
              </a:rPr>
              <a:t>0%</a:t>
            </a:r>
            <a:r>
              <a:rPr lang="en-GB" sz="1600" b="0" strike="noStrike" spc="-1">
                <a:solidFill>
                  <a:srgbClr val="0055A0"/>
                </a:solidFill>
                <a:latin typeface="Arial"/>
                <a:ea typeface="DejaVu Sans"/>
              </a:rPr>
              <a:t>]</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Functional positions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a:t>
            </a:r>
            <a:r>
              <a:rPr lang="en-GB" sz="1600" b="0" strike="noStrike" spc="-1">
                <a:solidFill>
                  <a:srgbClr val="0070C0"/>
                </a:solidFill>
                <a:latin typeface="Arial"/>
                <a:ea typeface="DejaVu Sans"/>
              </a:rPr>
              <a:t>Yes</a:t>
            </a:r>
            <a:r>
              <a:rPr lang="en-GB" sz="1600" b="0" strike="noStrike" spc="-1">
                <a:solidFill>
                  <a:srgbClr val="0055A0"/>
                </a:solidFill>
                <a:latin typeface="Arial"/>
                <a:ea typeface="DejaVu Sans"/>
              </a:rPr>
              <a:t>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Asset management</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Tracking of parts in use/repaired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spare parts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Own labels used for TREC and transport requests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889200" lvl="1" indent="-322920">
              <a:lnSpc>
                <a:spcPct val="100000"/>
              </a:lnSpc>
              <a:spcBef>
                <a:spcPts val="1417"/>
              </a:spcBef>
              <a:buClr>
                <a:srgbClr val="000000"/>
              </a:buClr>
              <a:buSzPct val="45000"/>
              <a:buFont typeface="Wingdings" charset="2"/>
              <a:buChar char=""/>
            </a:pPr>
            <a:r>
              <a:rPr lang="en-GB" sz="2000" b="0" strike="noStrike" spc="-1">
                <a:solidFill>
                  <a:srgbClr val="0055A0"/>
                </a:solidFill>
                <a:latin typeface="Arial"/>
                <a:ea typeface="DejaVu Sans"/>
              </a:rPr>
              <a:t>Maintenance plan optimization based on parts follow-up, history</a:t>
            </a:r>
            <a:endParaRPr lang="en-GB" sz="20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Calculation of system reliability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Identification of required intervention frequency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a:p>
            <a:pPr marL="1346400" lvl="2" indent="-322920">
              <a:lnSpc>
                <a:spcPct val="100000"/>
              </a:lnSpc>
              <a:spcBef>
                <a:spcPts val="1417"/>
              </a:spcBef>
              <a:buClr>
                <a:srgbClr val="000000"/>
              </a:buClr>
              <a:buSzPct val="45000"/>
              <a:buFont typeface="Wingdings" charset="2"/>
              <a:buChar char=""/>
            </a:pPr>
            <a:r>
              <a:rPr lang="en-GB" sz="1600" b="0" strike="noStrike" spc="-1">
                <a:solidFill>
                  <a:srgbClr val="0055A0"/>
                </a:solidFill>
                <a:latin typeface="Arial"/>
                <a:ea typeface="DejaVu Sans"/>
              </a:rPr>
              <a:t>Management of work orders </a:t>
            </a:r>
            <a:r>
              <a:rPr lang="en-GB" sz="1600" b="0" strike="noStrike" spc="-1">
                <a:solidFill>
                  <a:srgbClr val="0055A0"/>
                </a:solidFill>
                <a:latin typeface="Wingdings"/>
                <a:ea typeface="DejaVu Sans"/>
              </a:rPr>
              <a:t></a:t>
            </a:r>
            <a:r>
              <a:rPr lang="en-GB" sz="1600" b="0" strike="noStrike" spc="-1">
                <a:solidFill>
                  <a:srgbClr val="0055A0"/>
                </a:solidFill>
                <a:latin typeface="Arial"/>
                <a:ea typeface="DejaVu Sans"/>
              </a:rPr>
              <a:t> Yes / </a:t>
            </a:r>
            <a:r>
              <a:rPr lang="en-GB" sz="1600" b="0" strike="noStrike" spc="-1">
                <a:solidFill>
                  <a:srgbClr val="FF0000"/>
                </a:solidFill>
                <a:latin typeface="Arial"/>
                <a:ea typeface="DejaVu Sans"/>
              </a:rPr>
              <a:t>No</a:t>
            </a:r>
            <a:endParaRPr lang="en-GB" sz="1600" b="0" strike="noStrike" spc="-1">
              <a:latin typeface="Aria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p15="http://schemas.microsoft.com/office/powerpoint/2012/main" xmlns="">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CERNCorporate4-3.potx</Template>
  <TotalTime>70478</TotalTime>
  <Words>1592</Words>
  <Application>Microsoft Macintosh PowerPoint</Application>
  <PresentationFormat>On-screen Show (4:3)</PresentationFormat>
  <Paragraphs>202</Paragraphs>
  <Slides>18</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18</vt:i4>
      </vt:variant>
    </vt:vector>
  </HeadingPairs>
  <TitlesOfParts>
    <vt:vector size="25" baseType="lpstr">
      <vt:lpstr>DejaVu Sans</vt:lpstr>
      <vt:lpstr>Symbol</vt:lpstr>
      <vt:lpstr>Wingdings</vt:lpstr>
      <vt:lpstr>Arial</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Giulia Papotti</dc:creator>
  <dc:description/>
  <cp:lastModifiedBy>Microsoft Office User</cp:lastModifiedBy>
  <cp:revision>1584</cp:revision>
  <dcterms:created xsi:type="dcterms:W3CDTF">2013-08-27T13:15:14Z</dcterms:created>
  <dcterms:modified xsi:type="dcterms:W3CDTF">2021-06-18T11:58:02Z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CERN</vt:lpwstr>
  </property>
  <property fmtid="{D5CDD505-2E9C-101B-9397-08002B2CF9AE}" pid="4" name="HiddenSlides">
    <vt:i4>0</vt:i4>
  </property>
  <property fmtid="{D5CDD505-2E9C-101B-9397-08002B2CF9AE}" pid="5" name="HyperlinksChanged">
    <vt:bool>true</vt:bool>
  </property>
  <property fmtid="{D5CDD505-2E9C-101B-9397-08002B2CF9AE}" pid="6" name="LinksUpToDate">
    <vt:bool>true</vt:bool>
  </property>
  <property fmtid="{D5CDD505-2E9C-101B-9397-08002B2CF9AE}" pid="7" name="MMClips">
    <vt:i4>0</vt:i4>
  </property>
  <property fmtid="{D5CDD505-2E9C-101B-9397-08002B2CF9AE}" pid="8" name="Notes">
    <vt:i4>0</vt:i4>
  </property>
  <property fmtid="{D5CDD505-2E9C-101B-9397-08002B2CF9AE}" pid="9" name="PresentationFormat">
    <vt:lpwstr>On-screen Show (4:3)</vt:lpwstr>
  </property>
  <property fmtid="{D5CDD505-2E9C-101B-9397-08002B2CF9AE}" pid="10" name="ScaleCrop">
    <vt:bool>true</vt:bool>
  </property>
  <property fmtid="{D5CDD505-2E9C-101B-9397-08002B2CF9AE}" pid="11" name="ShareDoc">
    <vt:bool>true</vt:bool>
  </property>
  <property fmtid="{D5CDD505-2E9C-101B-9397-08002B2CF9AE}" pid="12" name="Slides">
    <vt:i4>17</vt:i4>
  </property>
</Properties>
</file>