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7" r:id="rId2"/>
    <p:sldId id="559" r:id="rId3"/>
    <p:sldId id="560" r:id="rId4"/>
    <p:sldId id="561" r:id="rId5"/>
    <p:sldId id="558" r:id="rId6"/>
    <p:sldId id="562" r:id="rId7"/>
    <p:sldId id="563" r:id="rId8"/>
    <p:sldId id="258" r:id="rId9"/>
    <p:sldId id="550" r:id="rId10"/>
    <p:sldId id="551" r:id="rId11"/>
    <p:sldId id="552" r:id="rId12"/>
    <p:sldId id="553" r:id="rId13"/>
    <p:sldId id="554" r:id="rId14"/>
    <p:sldId id="555" r:id="rId15"/>
    <p:sldId id="556" r:id="rId16"/>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E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08"/>
    <p:restoredTop sz="95588"/>
  </p:normalViewPr>
  <p:slideViewPr>
    <p:cSldViewPr snapToGrid="0" snapToObjects="1" showGuides="1">
      <p:cViewPr>
        <p:scale>
          <a:sx n="98" d="100"/>
          <a:sy n="98" d="100"/>
        </p:scale>
        <p:origin x="480" y="168"/>
      </p:cViewPr>
      <p:guideLst>
        <p:guide orient="horz" pos="2183"/>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png"/><Relationship Id="rId1" Type="http://schemas.openxmlformats.org/officeDocument/2006/relationships/image" Target="../media/image1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5E90BC-E8A6-F24F-A5BA-33E801283AF1}" type="datetimeFigureOut">
              <a:rPr lang="en-GB" smtClean="0"/>
              <a:t>28/06/2021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FE5349-19A9-2C48-8BA3-09DD75D88648}" type="slidenum">
              <a:rPr lang="en-GB" smtClean="0"/>
              <a:t>‹#›</a:t>
            </a:fld>
            <a:endParaRPr lang="en-GB"/>
          </a:p>
        </p:txBody>
      </p:sp>
    </p:spTree>
    <p:extLst>
      <p:ext uri="{BB962C8B-B14F-4D97-AF65-F5344CB8AC3E}">
        <p14:creationId xmlns:p14="http://schemas.microsoft.com/office/powerpoint/2010/main" val="2903368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51DD8-AE2D-C74D-A74D-9AA8FF63DF0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2FBD045E-61BF-9440-814F-2749DF1D04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213DD0E9-0988-E84D-926F-C1C36EA6C0C4}"/>
              </a:ext>
            </a:extLst>
          </p:cNvPr>
          <p:cNvSpPr>
            <a:spLocks noGrp="1"/>
          </p:cNvSpPr>
          <p:nvPr>
            <p:ph type="dt" sz="half" idx="10"/>
          </p:nvPr>
        </p:nvSpPr>
        <p:spPr/>
        <p:txBody>
          <a:bodyPr/>
          <a:lstStyle/>
          <a:p>
            <a:fld id="{7399B61C-AC90-4649-A492-B96D63B13A09}" type="datetimeFigureOut">
              <a:rPr lang="en-GB" smtClean="0"/>
              <a:t>28/06/2021</a:t>
            </a:fld>
            <a:endParaRPr lang="en-GB"/>
          </a:p>
        </p:txBody>
      </p:sp>
      <p:sp>
        <p:nvSpPr>
          <p:cNvPr id="5" name="Footer Placeholder 4">
            <a:extLst>
              <a:ext uri="{FF2B5EF4-FFF2-40B4-BE49-F238E27FC236}">
                <a16:creationId xmlns:a16="http://schemas.microsoft.com/office/drawing/2014/main" id="{27E105FD-1EC9-DF4C-B56A-AAE31E74E3A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DE9B3A2-3741-1C4B-A29A-AD589FF0BE9B}"/>
              </a:ext>
            </a:extLst>
          </p:cNvPr>
          <p:cNvSpPr>
            <a:spLocks noGrp="1"/>
          </p:cNvSpPr>
          <p:nvPr>
            <p:ph type="sldNum" sz="quarter" idx="12"/>
          </p:nvPr>
        </p:nvSpPr>
        <p:spPr/>
        <p:txBody>
          <a:bodyPr/>
          <a:lstStyle/>
          <a:p>
            <a:fld id="{F2EE1ED8-F6B7-EB4E-A290-7A0D6185261D}" type="slidenum">
              <a:rPr lang="en-GB" smtClean="0"/>
              <a:t>‹#›</a:t>
            </a:fld>
            <a:endParaRPr lang="en-GB"/>
          </a:p>
        </p:txBody>
      </p:sp>
    </p:spTree>
    <p:extLst>
      <p:ext uri="{BB962C8B-B14F-4D97-AF65-F5344CB8AC3E}">
        <p14:creationId xmlns:p14="http://schemas.microsoft.com/office/powerpoint/2010/main" val="3802670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C456D-DA10-7449-AB07-778A3D4B8430}"/>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25A908CD-82F2-BB45-B759-20C3009C7A5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AC37909A-2129-6842-BEE9-0EB534CABA3A}"/>
              </a:ext>
            </a:extLst>
          </p:cNvPr>
          <p:cNvSpPr>
            <a:spLocks noGrp="1"/>
          </p:cNvSpPr>
          <p:nvPr>
            <p:ph type="dt" sz="half" idx="10"/>
          </p:nvPr>
        </p:nvSpPr>
        <p:spPr/>
        <p:txBody>
          <a:bodyPr/>
          <a:lstStyle/>
          <a:p>
            <a:fld id="{7399B61C-AC90-4649-A492-B96D63B13A09}" type="datetimeFigureOut">
              <a:rPr lang="en-GB" smtClean="0"/>
              <a:t>28/06/2021</a:t>
            </a:fld>
            <a:endParaRPr lang="en-GB"/>
          </a:p>
        </p:txBody>
      </p:sp>
      <p:sp>
        <p:nvSpPr>
          <p:cNvPr id="5" name="Footer Placeholder 4">
            <a:extLst>
              <a:ext uri="{FF2B5EF4-FFF2-40B4-BE49-F238E27FC236}">
                <a16:creationId xmlns:a16="http://schemas.microsoft.com/office/drawing/2014/main" id="{CA1FDA0F-020E-AC4C-88B8-808FAD753F8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8C0CBE3-5CA4-854C-AC9D-7F0B6DA258B6}"/>
              </a:ext>
            </a:extLst>
          </p:cNvPr>
          <p:cNvSpPr>
            <a:spLocks noGrp="1"/>
          </p:cNvSpPr>
          <p:nvPr>
            <p:ph type="sldNum" sz="quarter" idx="12"/>
          </p:nvPr>
        </p:nvSpPr>
        <p:spPr/>
        <p:txBody>
          <a:bodyPr/>
          <a:lstStyle/>
          <a:p>
            <a:fld id="{F2EE1ED8-F6B7-EB4E-A290-7A0D6185261D}" type="slidenum">
              <a:rPr lang="en-GB" smtClean="0"/>
              <a:t>‹#›</a:t>
            </a:fld>
            <a:endParaRPr lang="en-GB"/>
          </a:p>
        </p:txBody>
      </p:sp>
    </p:spTree>
    <p:extLst>
      <p:ext uri="{BB962C8B-B14F-4D97-AF65-F5344CB8AC3E}">
        <p14:creationId xmlns:p14="http://schemas.microsoft.com/office/powerpoint/2010/main" val="41144644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75EE5CD-20DC-0E44-8A55-29FDEF57C4F7}"/>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B3FBF52C-A7CD-314A-911D-24627CD8E49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8C506C7-8F0C-0540-AA93-40E07156F671}"/>
              </a:ext>
            </a:extLst>
          </p:cNvPr>
          <p:cNvSpPr>
            <a:spLocks noGrp="1"/>
          </p:cNvSpPr>
          <p:nvPr>
            <p:ph type="dt" sz="half" idx="10"/>
          </p:nvPr>
        </p:nvSpPr>
        <p:spPr/>
        <p:txBody>
          <a:bodyPr/>
          <a:lstStyle/>
          <a:p>
            <a:fld id="{7399B61C-AC90-4649-A492-B96D63B13A09}" type="datetimeFigureOut">
              <a:rPr lang="en-GB" smtClean="0"/>
              <a:t>28/06/2021</a:t>
            </a:fld>
            <a:endParaRPr lang="en-GB"/>
          </a:p>
        </p:txBody>
      </p:sp>
      <p:sp>
        <p:nvSpPr>
          <p:cNvPr id="5" name="Footer Placeholder 4">
            <a:extLst>
              <a:ext uri="{FF2B5EF4-FFF2-40B4-BE49-F238E27FC236}">
                <a16:creationId xmlns:a16="http://schemas.microsoft.com/office/drawing/2014/main" id="{6DC8DF06-F78B-6048-A4AA-591C190FF5A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A989E2D-6B09-AC4E-8079-22CB3983BA5D}"/>
              </a:ext>
            </a:extLst>
          </p:cNvPr>
          <p:cNvSpPr>
            <a:spLocks noGrp="1"/>
          </p:cNvSpPr>
          <p:nvPr>
            <p:ph type="sldNum" sz="quarter" idx="12"/>
          </p:nvPr>
        </p:nvSpPr>
        <p:spPr/>
        <p:txBody>
          <a:bodyPr/>
          <a:lstStyle/>
          <a:p>
            <a:fld id="{F2EE1ED8-F6B7-EB4E-A290-7A0D6185261D}" type="slidenum">
              <a:rPr lang="en-GB" smtClean="0"/>
              <a:t>‹#›</a:t>
            </a:fld>
            <a:endParaRPr lang="en-GB"/>
          </a:p>
        </p:txBody>
      </p:sp>
    </p:spTree>
    <p:extLst>
      <p:ext uri="{BB962C8B-B14F-4D97-AF65-F5344CB8AC3E}">
        <p14:creationId xmlns:p14="http://schemas.microsoft.com/office/powerpoint/2010/main" val="1357318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73EFF-80E4-084F-87F4-B0B66B5ACBA1}"/>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EB70E171-FB28-344C-9DB6-97121391219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87A4D196-BE8A-F240-B5A6-8CDB41AAA8AC}"/>
              </a:ext>
            </a:extLst>
          </p:cNvPr>
          <p:cNvSpPr>
            <a:spLocks noGrp="1"/>
          </p:cNvSpPr>
          <p:nvPr>
            <p:ph type="dt" sz="half" idx="10"/>
          </p:nvPr>
        </p:nvSpPr>
        <p:spPr/>
        <p:txBody>
          <a:bodyPr/>
          <a:lstStyle/>
          <a:p>
            <a:fld id="{7399B61C-AC90-4649-A492-B96D63B13A09}" type="datetimeFigureOut">
              <a:rPr lang="en-GB" smtClean="0"/>
              <a:t>28/06/2021</a:t>
            </a:fld>
            <a:endParaRPr lang="en-GB"/>
          </a:p>
        </p:txBody>
      </p:sp>
      <p:sp>
        <p:nvSpPr>
          <p:cNvPr id="5" name="Footer Placeholder 4">
            <a:extLst>
              <a:ext uri="{FF2B5EF4-FFF2-40B4-BE49-F238E27FC236}">
                <a16:creationId xmlns:a16="http://schemas.microsoft.com/office/drawing/2014/main" id="{69C4C131-12B2-424B-A270-22FFF47558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5612633-DCB7-0241-BA9B-F75E09E0D7CB}"/>
              </a:ext>
            </a:extLst>
          </p:cNvPr>
          <p:cNvSpPr>
            <a:spLocks noGrp="1"/>
          </p:cNvSpPr>
          <p:nvPr>
            <p:ph type="sldNum" sz="quarter" idx="12"/>
          </p:nvPr>
        </p:nvSpPr>
        <p:spPr/>
        <p:txBody>
          <a:bodyPr/>
          <a:lstStyle/>
          <a:p>
            <a:fld id="{F2EE1ED8-F6B7-EB4E-A290-7A0D6185261D}" type="slidenum">
              <a:rPr lang="en-GB" smtClean="0"/>
              <a:t>‹#›</a:t>
            </a:fld>
            <a:endParaRPr lang="en-GB"/>
          </a:p>
        </p:txBody>
      </p:sp>
    </p:spTree>
    <p:extLst>
      <p:ext uri="{BB962C8B-B14F-4D97-AF65-F5344CB8AC3E}">
        <p14:creationId xmlns:p14="http://schemas.microsoft.com/office/powerpoint/2010/main" val="38571805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7A97E-DA42-5C45-94E7-5DACED68F2E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74BD9806-3462-E243-BC6C-2D1B235153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A7484E8-7DD5-DC4F-B0D1-EDD0D1ADBF6C}"/>
              </a:ext>
            </a:extLst>
          </p:cNvPr>
          <p:cNvSpPr>
            <a:spLocks noGrp="1"/>
          </p:cNvSpPr>
          <p:nvPr>
            <p:ph type="dt" sz="half" idx="10"/>
          </p:nvPr>
        </p:nvSpPr>
        <p:spPr/>
        <p:txBody>
          <a:bodyPr/>
          <a:lstStyle/>
          <a:p>
            <a:fld id="{7399B61C-AC90-4649-A492-B96D63B13A09}" type="datetimeFigureOut">
              <a:rPr lang="en-GB" smtClean="0"/>
              <a:t>28/06/2021</a:t>
            </a:fld>
            <a:endParaRPr lang="en-GB"/>
          </a:p>
        </p:txBody>
      </p:sp>
      <p:sp>
        <p:nvSpPr>
          <p:cNvPr id="5" name="Footer Placeholder 4">
            <a:extLst>
              <a:ext uri="{FF2B5EF4-FFF2-40B4-BE49-F238E27FC236}">
                <a16:creationId xmlns:a16="http://schemas.microsoft.com/office/drawing/2014/main" id="{5E9B1626-1AC5-204A-A1A5-9DAD70DA038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C3F5057-9C0D-CC47-A830-FC2B51A7BD74}"/>
              </a:ext>
            </a:extLst>
          </p:cNvPr>
          <p:cNvSpPr>
            <a:spLocks noGrp="1"/>
          </p:cNvSpPr>
          <p:nvPr>
            <p:ph type="sldNum" sz="quarter" idx="12"/>
          </p:nvPr>
        </p:nvSpPr>
        <p:spPr/>
        <p:txBody>
          <a:bodyPr/>
          <a:lstStyle/>
          <a:p>
            <a:fld id="{F2EE1ED8-F6B7-EB4E-A290-7A0D6185261D}" type="slidenum">
              <a:rPr lang="en-GB" smtClean="0"/>
              <a:t>‹#›</a:t>
            </a:fld>
            <a:endParaRPr lang="en-GB"/>
          </a:p>
        </p:txBody>
      </p:sp>
    </p:spTree>
    <p:extLst>
      <p:ext uri="{BB962C8B-B14F-4D97-AF65-F5344CB8AC3E}">
        <p14:creationId xmlns:p14="http://schemas.microsoft.com/office/powerpoint/2010/main" val="3927722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79839-5D84-2B46-B958-1E393B19EE2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E0CBBCE3-F675-EE4E-8DF2-93E1643E859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6993C93F-DA75-C743-8DF4-BF0C31CF2118}"/>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DDF9005C-4106-3E43-B639-AB5C57CC6725}"/>
              </a:ext>
            </a:extLst>
          </p:cNvPr>
          <p:cNvSpPr>
            <a:spLocks noGrp="1"/>
          </p:cNvSpPr>
          <p:nvPr>
            <p:ph type="dt" sz="half" idx="10"/>
          </p:nvPr>
        </p:nvSpPr>
        <p:spPr/>
        <p:txBody>
          <a:bodyPr/>
          <a:lstStyle/>
          <a:p>
            <a:fld id="{7399B61C-AC90-4649-A492-B96D63B13A09}" type="datetimeFigureOut">
              <a:rPr lang="en-GB" smtClean="0"/>
              <a:t>28/06/2021</a:t>
            </a:fld>
            <a:endParaRPr lang="en-GB"/>
          </a:p>
        </p:txBody>
      </p:sp>
      <p:sp>
        <p:nvSpPr>
          <p:cNvPr id="6" name="Footer Placeholder 5">
            <a:extLst>
              <a:ext uri="{FF2B5EF4-FFF2-40B4-BE49-F238E27FC236}">
                <a16:creationId xmlns:a16="http://schemas.microsoft.com/office/drawing/2014/main" id="{F9E202DC-3E69-0243-AB81-B3023ABBD44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8112ECE-3278-C547-9A80-EB8D71F0F6A1}"/>
              </a:ext>
            </a:extLst>
          </p:cNvPr>
          <p:cNvSpPr>
            <a:spLocks noGrp="1"/>
          </p:cNvSpPr>
          <p:nvPr>
            <p:ph type="sldNum" sz="quarter" idx="12"/>
          </p:nvPr>
        </p:nvSpPr>
        <p:spPr/>
        <p:txBody>
          <a:bodyPr/>
          <a:lstStyle/>
          <a:p>
            <a:fld id="{F2EE1ED8-F6B7-EB4E-A290-7A0D6185261D}" type="slidenum">
              <a:rPr lang="en-GB" smtClean="0"/>
              <a:t>‹#›</a:t>
            </a:fld>
            <a:endParaRPr lang="en-GB"/>
          </a:p>
        </p:txBody>
      </p:sp>
    </p:spTree>
    <p:extLst>
      <p:ext uri="{BB962C8B-B14F-4D97-AF65-F5344CB8AC3E}">
        <p14:creationId xmlns:p14="http://schemas.microsoft.com/office/powerpoint/2010/main" val="3628240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31535-298A-0D47-B7CB-4D686025655F}"/>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EADD3A54-159A-B741-A513-0F6C56E837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182326E-57B4-CF4F-9E95-5A9DB5103EC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867B4576-4F87-7A49-9979-57C3864C1F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7FDF8A2-DCB5-FB4F-AF88-C762B58CEF0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39B2555D-84ED-9E4E-9ECA-0D0A13CEBF19}"/>
              </a:ext>
            </a:extLst>
          </p:cNvPr>
          <p:cNvSpPr>
            <a:spLocks noGrp="1"/>
          </p:cNvSpPr>
          <p:nvPr>
            <p:ph type="dt" sz="half" idx="10"/>
          </p:nvPr>
        </p:nvSpPr>
        <p:spPr/>
        <p:txBody>
          <a:bodyPr/>
          <a:lstStyle/>
          <a:p>
            <a:fld id="{7399B61C-AC90-4649-A492-B96D63B13A09}" type="datetimeFigureOut">
              <a:rPr lang="en-GB" smtClean="0"/>
              <a:t>28/06/2021</a:t>
            </a:fld>
            <a:endParaRPr lang="en-GB"/>
          </a:p>
        </p:txBody>
      </p:sp>
      <p:sp>
        <p:nvSpPr>
          <p:cNvPr id="8" name="Footer Placeholder 7">
            <a:extLst>
              <a:ext uri="{FF2B5EF4-FFF2-40B4-BE49-F238E27FC236}">
                <a16:creationId xmlns:a16="http://schemas.microsoft.com/office/drawing/2014/main" id="{E993BD64-C5B3-A840-9565-6B8F3E342E2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3FB1334-A5A8-0948-9826-D78A8C672E91}"/>
              </a:ext>
            </a:extLst>
          </p:cNvPr>
          <p:cNvSpPr>
            <a:spLocks noGrp="1"/>
          </p:cNvSpPr>
          <p:nvPr>
            <p:ph type="sldNum" sz="quarter" idx="12"/>
          </p:nvPr>
        </p:nvSpPr>
        <p:spPr/>
        <p:txBody>
          <a:bodyPr/>
          <a:lstStyle/>
          <a:p>
            <a:fld id="{F2EE1ED8-F6B7-EB4E-A290-7A0D6185261D}" type="slidenum">
              <a:rPr lang="en-GB" smtClean="0"/>
              <a:t>‹#›</a:t>
            </a:fld>
            <a:endParaRPr lang="en-GB"/>
          </a:p>
        </p:txBody>
      </p:sp>
    </p:spTree>
    <p:extLst>
      <p:ext uri="{BB962C8B-B14F-4D97-AF65-F5344CB8AC3E}">
        <p14:creationId xmlns:p14="http://schemas.microsoft.com/office/powerpoint/2010/main" val="2011064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838CA-211D-5F46-9BFD-70714B42082E}"/>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27A75173-53EB-7F45-98F0-67E7DBAC1767}"/>
              </a:ext>
            </a:extLst>
          </p:cNvPr>
          <p:cNvSpPr>
            <a:spLocks noGrp="1"/>
          </p:cNvSpPr>
          <p:nvPr>
            <p:ph type="dt" sz="half" idx="10"/>
          </p:nvPr>
        </p:nvSpPr>
        <p:spPr/>
        <p:txBody>
          <a:bodyPr/>
          <a:lstStyle/>
          <a:p>
            <a:fld id="{7399B61C-AC90-4649-A492-B96D63B13A09}" type="datetimeFigureOut">
              <a:rPr lang="en-GB" smtClean="0"/>
              <a:t>28/06/2021</a:t>
            </a:fld>
            <a:endParaRPr lang="en-GB"/>
          </a:p>
        </p:txBody>
      </p:sp>
      <p:sp>
        <p:nvSpPr>
          <p:cNvPr id="4" name="Footer Placeholder 3">
            <a:extLst>
              <a:ext uri="{FF2B5EF4-FFF2-40B4-BE49-F238E27FC236}">
                <a16:creationId xmlns:a16="http://schemas.microsoft.com/office/drawing/2014/main" id="{611EBE41-29DE-9B44-A22A-13AB15D7503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25AB3B6-BFF5-2B4C-BF99-4BE82D8BB0BB}"/>
              </a:ext>
            </a:extLst>
          </p:cNvPr>
          <p:cNvSpPr>
            <a:spLocks noGrp="1"/>
          </p:cNvSpPr>
          <p:nvPr>
            <p:ph type="sldNum" sz="quarter" idx="12"/>
          </p:nvPr>
        </p:nvSpPr>
        <p:spPr/>
        <p:txBody>
          <a:bodyPr/>
          <a:lstStyle/>
          <a:p>
            <a:fld id="{F2EE1ED8-F6B7-EB4E-A290-7A0D6185261D}" type="slidenum">
              <a:rPr lang="en-GB" smtClean="0"/>
              <a:t>‹#›</a:t>
            </a:fld>
            <a:endParaRPr lang="en-GB"/>
          </a:p>
        </p:txBody>
      </p:sp>
    </p:spTree>
    <p:extLst>
      <p:ext uri="{BB962C8B-B14F-4D97-AF65-F5344CB8AC3E}">
        <p14:creationId xmlns:p14="http://schemas.microsoft.com/office/powerpoint/2010/main" val="3123811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D88469-D3DE-8648-92D9-BD34256AC20F}"/>
              </a:ext>
            </a:extLst>
          </p:cNvPr>
          <p:cNvSpPr>
            <a:spLocks noGrp="1"/>
          </p:cNvSpPr>
          <p:nvPr>
            <p:ph type="dt" sz="half" idx="10"/>
          </p:nvPr>
        </p:nvSpPr>
        <p:spPr/>
        <p:txBody>
          <a:bodyPr/>
          <a:lstStyle/>
          <a:p>
            <a:fld id="{7399B61C-AC90-4649-A492-B96D63B13A09}" type="datetimeFigureOut">
              <a:rPr lang="en-GB" smtClean="0"/>
              <a:t>28/06/2021</a:t>
            </a:fld>
            <a:endParaRPr lang="en-GB"/>
          </a:p>
        </p:txBody>
      </p:sp>
      <p:sp>
        <p:nvSpPr>
          <p:cNvPr id="3" name="Footer Placeholder 2">
            <a:extLst>
              <a:ext uri="{FF2B5EF4-FFF2-40B4-BE49-F238E27FC236}">
                <a16:creationId xmlns:a16="http://schemas.microsoft.com/office/drawing/2014/main" id="{E4626871-3F61-EC47-8C6E-5CA6FD04D9A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1C3EE0D-BEDC-2A4E-9E1F-937255D7A636}"/>
              </a:ext>
            </a:extLst>
          </p:cNvPr>
          <p:cNvSpPr>
            <a:spLocks noGrp="1"/>
          </p:cNvSpPr>
          <p:nvPr>
            <p:ph type="sldNum" sz="quarter" idx="12"/>
          </p:nvPr>
        </p:nvSpPr>
        <p:spPr/>
        <p:txBody>
          <a:bodyPr/>
          <a:lstStyle/>
          <a:p>
            <a:fld id="{F2EE1ED8-F6B7-EB4E-A290-7A0D6185261D}" type="slidenum">
              <a:rPr lang="en-GB" smtClean="0"/>
              <a:t>‹#›</a:t>
            </a:fld>
            <a:endParaRPr lang="en-GB"/>
          </a:p>
        </p:txBody>
      </p:sp>
    </p:spTree>
    <p:extLst>
      <p:ext uri="{BB962C8B-B14F-4D97-AF65-F5344CB8AC3E}">
        <p14:creationId xmlns:p14="http://schemas.microsoft.com/office/powerpoint/2010/main" val="6303476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21D677-1964-CC45-8E62-E0EBA574E30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DAC617F2-6199-FB47-BE09-86F0021BD7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BEACE17A-C57C-E341-951B-DC437CAA59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90EC7C3-A3DE-A440-B269-963A4AB718C8}"/>
              </a:ext>
            </a:extLst>
          </p:cNvPr>
          <p:cNvSpPr>
            <a:spLocks noGrp="1"/>
          </p:cNvSpPr>
          <p:nvPr>
            <p:ph type="dt" sz="half" idx="10"/>
          </p:nvPr>
        </p:nvSpPr>
        <p:spPr/>
        <p:txBody>
          <a:bodyPr/>
          <a:lstStyle/>
          <a:p>
            <a:fld id="{7399B61C-AC90-4649-A492-B96D63B13A09}" type="datetimeFigureOut">
              <a:rPr lang="en-GB" smtClean="0"/>
              <a:t>28/06/2021</a:t>
            </a:fld>
            <a:endParaRPr lang="en-GB"/>
          </a:p>
        </p:txBody>
      </p:sp>
      <p:sp>
        <p:nvSpPr>
          <p:cNvPr id="6" name="Footer Placeholder 5">
            <a:extLst>
              <a:ext uri="{FF2B5EF4-FFF2-40B4-BE49-F238E27FC236}">
                <a16:creationId xmlns:a16="http://schemas.microsoft.com/office/drawing/2014/main" id="{CB5D7747-F5BF-7A48-A18A-53166237A72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E686968-895F-0B4E-BC73-2704CEC7D6A4}"/>
              </a:ext>
            </a:extLst>
          </p:cNvPr>
          <p:cNvSpPr>
            <a:spLocks noGrp="1"/>
          </p:cNvSpPr>
          <p:nvPr>
            <p:ph type="sldNum" sz="quarter" idx="12"/>
          </p:nvPr>
        </p:nvSpPr>
        <p:spPr/>
        <p:txBody>
          <a:bodyPr/>
          <a:lstStyle/>
          <a:p>
            <a:fld id="{F2EE1ED8-F6B7-EB4E-A290-7A0D6185261D}" type="slidenum">
              <a:rPr lang="en-GB" smtClean="0"/>
              <a:t>‹#›</a:t>
            </a:fld>
            <a:endParaRPr lang="en-GB"/>
          </a:p>
        </p:txBody>
      </p:sp>
    </p:spTree>
    <p:extLst>
      <p:ext uri="{BB962C8B-B14F-4D97-AF65-F5344CB8AC3E}">
        <p14:creationId xmlns:p14="http://schemas.microsoft.com/office/powerpoint/2010/main" val="2818718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7D404-86E7-CF48-BB23-35E5DC94504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1D2DA808-A623-374E-B94E-4B5A142316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D3A9387-AF2C-474A-954B-0EA63D4D9C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55ECFC7-9896-5641-B280-15BC85720919}"/>
              </a:ext>
            </a:extLst>
          </p:cNvPr>
          <p:cNvSpPr>
            <a:spLocks noGrp="1"/>
          </p:cNvSpPr>
          <p:nvPr>
            <p:ph type="dt" sz="half" idx="10"/>
          </p:nvPr>
        </p:nvSpPr>
        <p:spPr/>
        <p:txBody>
          <a:bodyPr/>
          <a:lstStyle/>
          <a:p>
            <a:fld id="{7399B61C-AC90-4649-A492-B96D63B13A09}" type="datetimeFigureOut">
              <a:rPr lang="en-GB" smtClean="0"/>
              <a:t>28/06/2021</a:t>
            </a:fld>
            <a:endParaRPr lang="en-GB"/>
          </a:p>
        </p:txBody>
      </p:sp>
      <p:sp>
        <p:nvSpPr>
          <p:cNvPr id="6" name="Footer Placeholder 5">
            <a:extLst>
              <a:ext uri="{FF2B5EF4-FFF2-40B4-BE49-F238E27FC236}">
                <a16:creationId xmlns:a16="http://schemas.microsoft.com/office/drawing/2014/main" id="{47E5A941-6C38-A34B-BE86-143886C01E4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45CAD2D-0F68-A740-B33B-C9F68BF9E6C4}"/>
              </a:ext>
            </a:extLst>
          </p:cNvPr>
          <p:cNvSpPr>
            <a:spLocks noGrp="1"/>
          </p:cNvSpPr>
          <p:nvPr>
            <p:ph type="sldNum" sz="quarter" idx="12"/>
          </p:nvPr>
        </p:nvSpPr>
        <p:spPr/>
        <p:txBody>
          <a:bodyPr/>
          <a:lstStyle/>
          <a:p>
            <a:fld id="{F2EE1ED8-F6B7-EB4E-A290-7A0D6185261D}" type="slidenum">
              <a:rPr lang="en-GB" smtClean="0"/>
              <a:t>‹#›</a:t>
            </a:fld>
            <a:endParaRPr lang="en-GB"/>
          </a:p>
        </p:txBody>
      </p:sp>
    </p:spTree>
    <p:extLst>
      <p:ext uri="{BB962C8B-B14F-4D97-AF65-F5344CB8AC3E}">
        <p14:creationId xmlns:p14="http://schemas.microsoft.com/office/powerpoint/2010/main" val="1471976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C4E39B-C352-0F4F-BF61-14B4DEBCA0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8468487E-D5DC-6E43-9F6C-D13E9C4D14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08B4C7E-9981-0149-99E8-BB6E52BBAE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99B61C-AC90-4649-A492-B96D63B13A09}" type="datetimeFigureOut">
              <a:rPr lang="en-GB" smtClean="0"/>
              <a:t>28/06/2021</a:t>
            </a:fld>
            <a:endParaRPr lang="en-GB"/>
          </a:p>
        </p:txBody>
      </p:sp>
      <p:sp>
        <p:nvSpPr>
          <p:cNvPr id="5" name="Footer Placeholder 4">
            <a:extLst>
              <a:ext uri="{FF2B5EF4-FFF2-40B4-BE49-F238E27FC236}">
                <a16:creationId xmlns:a16="http://schemas.microsoft.com/office/drawing/2014/main" id="{7EF4269E-FA72-4B4B-ADB2-D025A48BAE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19AD1AC-CB2E-C14E-B49D-2BA79D461C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EE1ED8-F6B7-EB4E-A290-7A0D6185261D}" type="slidenum">
              <a:rPr lang="en-GB" smtClean="0"/>
              <a:t>‹#›</a:t>
            </a:fld>
            <a:endParaRPr lang="en-GB"/>
          </a:p>
        </p:txBody>
      </p:sp>
    </p:spTree>
    <p:extLst>
      <p:ext uri="{BB962C8B-B14F-4D97-AF65-F5344CB8AC3E}">
        <p14:creationId xmlns:p14="http://schemas.microsoft.com/office/powerpoint/2010/main" val="31359317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image" Target="../media/image22.png"/><Relationship Id="rId21" Type="http://schemas.openxmlformats.org/officeDocument/2006/relationships/oleObject" Target="../embeddings/oleObject1.bin"/><Relationship Id="rId7" Type="http://schemas.openxmlformats.org/officeDocument/2006/relationships/image" Target="../media/image26.pn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25.png"/><Relationship Id="rId24" Type="http://schemas.openxmlformats.org/officeDocument/2006/relationships/image" Target="../media/image27.png"/><Relationship Id="rId5" Type="http://schemas.openxmlformats.org/officeDocument/2006/relationships/image" Target="../media/image24.png"/><Relationship Id="rId23" Type="http://schemas.openxmlformats.org/officeDocument/2006/relationships/image" Target="../media/image730.png"/><Relationship Id="rId4" Type="http://schemas.openxmlformats.org/officeDocument/2006/relationships/image" Target="../media/image23.png"/><Relationship Id="rId9" Type="http://schemas.openxmlformats.org/officeDocument/2006/relationships/image" Target="../media/image21.wmf"/><Relationship Id="rId22" Type="http://schemas.openxmlformats.org/officeDocument/2006/relationships/image" Target="../media/image21.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image" Target="../media/image29.png"/><Relationship Id="rId4" Type="http://schemas.openxmlformats.org/officeDocument/2006/relationships/image" Target="../media/image28.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3.vml"/><Relationship Id="rId5" Type="http://schemas.openxmlformats.org/officeDocument/2006/relationships/image" Target="../media/image30.png"/><Relationship Id="rId4" Type="http://schemas.openxmlformats.org/officeDocument/2006/relationships/image" Target="../media/image28.wmf"/></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slideLayout" Target="../slideLayouts/slideLayout2.xml"/><Relationship Id="rId7" Type="http://schemas.openxmlformats.org/officeDocument/2006/relationships/image" Target="../media/image8.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CF383-A0CF-AA46-A1B1-B083EB4F1CAF}"/>
              </a:ext>
            </a:extLst>
          </p:cNvPr>
          <p:cNvSpPr>
            <a:spLocks noGrp="1"/>
          </p:cNvSpPr>
          <p:nvPr>
            <p:ph type="ctrTitle"/>
          </p:nvPr>
        </p:nvSpPr>
        <p:spPr/>
        <p:txBody>
          <a:bodyPr>
            <a:normAutofit fontScale="90000"/>
          </a:bodyPr>
          <a:lstStyle/>
          <a:p>
            <a:r>
              <a:rPr lang="en-CH" dirty="0"/>
              <a:t>Summer Student Lecturs 2021 </a:t>
            </a:r>
            <a:br>
              <a:rPr lang="en-CH" dirty="0"/>
            </a:br>
            <a:r>
              <a:rPr lang="en-CH" dirty="0"/>
              <a:t>Q&amp;A - Partical Accelerators</a:t>
            </a:r>
          </a:p>
        </p:txBody>
      </p:sp>
      <p:sp>
        <p:nvSpPr>
          <p:cNvPr id="3" name="Subtitle 2">
            <a:extLst>
              <a:ext uri="{FF2B5EF4-FFF2-40B4-BE49-F238E27FC236}">
                <a16:creationId xmlns:a16="http://schemas.microsoft.com/office/drawing/2014/main" id="{F8963235-98BF-4B48-B6F9-C6446249EBD2}"/>
              </a:ext>
            </a:extLst>
          </p:cNvPr>
          <p:cNvSpPr>
            <a:spLocks noGrp="1"/>
          </p:cNvSpPr>
          <p:nvPr>
            <p:ph type="subTitle" idx="1"/>
          </p:nvPr>
        </p:nvSpPr>
        <p:spPr/>
        <p:txBody>
          <a:bodyPr/>
          <a:lstStyle/>
          <a:p>
            <a:r>
              <a:rPr lang="en-CH" dirty="0"/>
              <a:t>Michaela Schaumann</a:t>
            </a:r>
          </a:p>
          <a:p>
            <a:endParaRPr lang="en-CH" dirty="0"/>
          </a:p>
          <a:p>
            <a:r>
              <a:rPr lang="en-CH" dirty="0"/>
              <a:t>30.06.2021</a:t>
            </a:r>
          </a:p>
        </p:txBody>
      </p:sp>
    </p:spTree>
    <p:extLst>
      <p:ext uri="{BB962C8B-B14F-4D97-AF65-F5344CB8AC3E}">
        <p14:creationId xmlns:p14="http://schemas.microsoft.com/office/powerpoint/2010/main" val="3225248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FFF14-6942-2E4E-BD3C-1326DED9EF9F}"/>
              </a:ext>
            </a:extLst>
          </p:cNvPr>
          <p:cNvSpPr>
            <a:spLocks noGrp="1"/>
          </p:cNvSpPr>
          <p:nvPr>
            <p:ph type="title"/>
          </p:nvPr>
        </p:nvSpPr>
        <p:spPr/>
        <p:txBody>
          <a:bodyPr/>
          <a:lstStyle/>
          <a:p>
            <a:r>
              <a:rPr lang="en-GB" b="1" dirty="0"/>
              <a:t>Particle Dimensions</a:t>
            </a:r>
          </a:p>
        </p:txBody>
      </p:sp>
      <p:pic>
        <p:nvPicPr>
          <p:cNvPr id="4" name="Picture 3">
            <a:extLst>
              <a:ext uri="{FF2B5EF4-FFF2-40B4-BE49-F238E27FC236}">
                <a16:creationId xmlns:a16="http://schemas.microsoft.com/office/drawing/2014/main" id="{D9DAE425-393B-E146-81A1-1EDE702FE22D}"/>
              </a:ext>
            </a:extLst>
          </p:cNvPr>
          <p:cNvPicPr>
            <a:picLocks noChangeAspect="1"/>
          </p:cNvPicPr>
          <p:nvPr/>
        </p:nvPicPr>
        <p:blipFill>
          <a:blip r:embed="rId2"/>
          <a:stretch>
            <a:fillRect/>
          </a:stretch>
        </p:blipFill>
        <p:spPr>
          <a:xfrm>
            <a:off x="7867290" y="3791609"/>
            <a:ext cx="2345426" cy="1743773"/>
          </a:xfrm>
          <a:prstGeom prst="rect">
            <a:avLst/>
          </a:prstGeom>
        </p:spPr>
      </p:pic>
      <p:pic>
        <p:nvPicPr>
          <p:cNvPr id="5" name="Picture 4">
            <a:extLst>
              <a:ext uri="{FF2B5EF4-FFF2-40B4-BE49-F238E27FC236}">
                <a16:creationId xmlns:a16="http://schemas.microsoft.com/office/drawing/2014/main" id="{3612B2C5-E76F-D84C-B8E8-073E17E7229F}"/>
              </a:ext>
            </a:extLst>
          </p:cNvPr>
          <p:cNvPicPr>
            <a:picLocks noChangeAspect="1"/>
          </p:cNvPicPr>
          <p:nvPr/>
        </p:nvPicPr>
        <p:blipFill>
          <a:blip r:embed="rId3"/>
          <a:stretch>
            <a:fillRect/>
          </a:stretch>
        </p:blipFill>
        <p:spPr>
          <a:xfrm>
            <a:off x="838200" y="2820883"/>
            <a:ext cx="6442161" cy="1940410"/>
          </a:xfrm>
          <a:prstGeom prst="rect">
            <a:avLst/>
          </a:prstGeom>
        </p:spPr>
      </p:pic>
      <p:pic>
        <p:nvPicPr>
          <p:cNvPr id="7" name="Picture 6">
            <a:extLst>
              <a:ext uri="{FF2B5EF4-FFF2-40B4-BE49-F238E27FC236}">
                <a16:creationId xmlns:a16="http://schemas.microsoft.com/office/drawing/2014/main" id="{23E05528-1D00-914D-A362-0EE205DB93AE}"/>
              </a:ext>
            </a:extLst>
          </p:cNvPr>
          <p:cNvPicPr>
            <a:picLocks noChangeAspect="1"/>
          </p:cNvPicPr>
          <p:nvPr/>
        </p:nvPicPr>
        <p:blipFill>
          <a:blip r:embed="rId4"/>
          <a:stretch>
            <a:fillRect/>
          </a:stretch>
        </p:blipFill>
        <p:spPr>
          <a:xfrm>
            <a:off x="9736090" y="191529"/>
            <a:ext cx="2251417" cy="2275626"/>
          </a:xfrm>
          <a:prstGeom prst="rect">
            <a:avLst/>
          </a:prstGeom>
        </p:spPr>
      </p:pic>
      <p:pic>
        <p:nvPicPr>
          <p:cNvPr id="3" name="Picture 2">
            <a:extLst>
              <a:ext uri="{FF2B5EF4-FFF2-40B4-BE49-F238E27FC236}">
                <a16:creationId xmlns:a16="http://schemas.microsoft.com/office/drawing/2014/main" id="{4A6B563F-6480-C44B-82D4-F90374555F26}"/>
              </a:ext>
            </a:extLst>
          </p:cNvPr>
          <p:cNvPicPr>
            <a:picLocks noChangeAspect="1"/>
          </p:cNvPicPr>
          <p:nvPr/>
        </p:nvPicPr>
        <p:blipFill>
          <a:blip r:embed="rId5"/>
          <a:stretch>
            <a:fillRect/>
          </a:stretch>
        </p:blipFill>
        <p:spPr>
          <a:xfrm>
            <a:off x="7710913" y="1689579"/>
            <a:ext cx="2639827" cy="1739421"/>
          </a:xfrm>
          <a:prstGeom prst="rect">
            <a:avLst/>
          </a:prstGeom>
        </p:spPr>
      </p:pic>
      <p:sp>
        <p:nvSpPr>
          <p:cNvPr id="8" name="TextBox 7">
            <a:extLst>
              <a:ext uri="{FF2B5EF4-FFF2-40B4-BE49-F238E27FC236}">
                <a16:creationId xmlns:a16="http://schemas.microsoft.com/office/drawing/2014/main" id="{8C3EDD8B-72E1-0D44-B554-FA79940618B0}"/>
              </a:ext>
            </a:extLst>
          </p:cNvPr>
          <p:cNvSpPr txBox="1"/>
          <p:nvPr/>
        </p:nvSpPr>
        <p:spPr>
          <a:xfrm>
            <a:off x="10604907" y="2497718"/>
            <a:ext cx="1497786" cy="646331"/>
          </a:xfrm>
          <a:prstGeom prst="rect">
            <a:avLst/>
          </a:prstGeom>
          <a:noFill/>
        </p:spPr>
        <p:txBody>
          <a:bodyPr wrap="square" rtlCol="0">
            <a:spAutoFit/>
          </a:bodyPr>
          <a:lstStyle/>
          <a:p>
            <a:r>
              <a:rPr lang="en-GB" dirty="0"/>
              <a:t>Raster tunnel </a:t>
            </a:r>
          </a:p>
          <a:p>
            <a:r>
              <a:rPr lang="en-GB" dirty="0"/>
              <a:t>microscope</a:t>
            </a:r>
          </a:p>
        </p:txBody>
      </p:sp>
      <p:sp>
        <p:nvSpPr>
          <p:cNvPr id="9" name="Rectangle 8">
            <a:extLst>
              <a:ext uri="{FF2B5EF4-FFF2-40B4-BE49-F238E27FC236}">
                <a16:creationId xmlns:a16="http://schemas.microsoft.com/office/drawing/2014/main" id="{ED2FD0AB-8580-7442-B898-799FADCE93B6}"/>
              </a:ext>
            </a:extLst>
          </p:cNvPr>
          <p:cNvSpPr/>
          <p:nvPr/>
        </p:nvSpPr>
        <p:spPr>
          <a:xfrm>
            <a:off x="838200" y="5124387"/>
            <a:ext cx="6096000" cy="1200329"/>
          </a:xfrm>
          <a:prstGeom prst="rect">
            <a:avLst/>
          </a:prstGeom>
        </p:spPr>
        <p:txBody>
          <a:bodyPr>
            <a:spAutoFit/>
          </a:bodyPr>
          <a:lstStyle/>
          <a:p>
            <a:pPr marL="411163" indent="-411163"/>
            <a:r>
              <a:rPr lang="en-GB" sz="2400" b="1" i="1" dirty="0">
                <a:latin typeface="TimesNewRomanPS"/>
                <a:sym typeface="Wingdings" pitchFamily="2" charset="2"/>
              </a:rPr>
              <a:t> </a:t>
            </a:r>
            <a:r>
              <a:rPr lang="en-GB" sz="2400" b="1" i="1" dirty="0">
                <a:latin typeface="TimesNewRomanPS"/>
              </a:rPr>
              <a:t>10</a:t>
            </a:r>
            <a:r>
              <a:rPr lang="en-GB" sz="2400" b="1" i="1" baseline="30000" dirty="0">
                <a:latin typeface="TimesNewRomanPS"/>
              </a:rPr>
              <a:t>-18</a:t>
            </a:r>
            <a:r>
              <a:rPr lang="en-GB" sz="2400" b="1" i="1" dirty="0">
                <a:latin typeface="TimesNewRomanPS"/>
              </a:rPr>
              <a:t>m (LHC resolution) allows us to “see” structures of one permille of the proton dimension </a:t>
            </a:r>
            <a:endParaRPr lang="en-GB" sz="2400" dirty="0">
              <a:effectLst/>
            </a:endParaRPr>
          </a:p>
        </p:txBody>
      </p:sp>
    </p:spTree>
    <p:extLst>
      <p:ext uri="{BB962C8B-B14F-4D97-AF65-F5344CB8AC3E}">
        <p14:creationId xmlns:p14="http://schemas.microsoft.com/office/powerpoint/2010/main" val="2896185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6E3DE-40D0-6D48-BC1E-EE0F590CE141}"/>
              </a:ext>
            </a:extLst>
          </p:cNvPr>
          <p:cNvSpPr>
            <a:spLocks noGrp="1"/>
          </p:cNvSpPr>
          <p:nvPr>
            <p:ph type="title"/>
          </p:nvPr>
        </p:nvSpPr>
        <p:spPr/>
        <p:txBody>
          <a:bodyPr/>
          <a:lstStyle/>
          <a:p>
            <a:r>
              <a:rPr lang="en-GB" b="1" dirty="0"/>
              <a:t>In terms of universal scale…</a:t>
            </a:r>
          </a:p>
        </p:txBody>
      </p:sp>
      <p:pic>
        <p:nvPicPr>
          <p:cNvPr id="3" name="Picture 2">
            <a:extLst>
              <a:ext uri="{FF2B5EF4-FFF2-40B4-BE49-F238E27FC236}">
                <a16:creationId xmlns:a16="http://schemas.microsoft.com/office/drawing/2014/main" id="{389C618E-2CF4-B54D-8ADB-FBAA43C79205}"/>
              </a:ext>
            </a:extLst>
          </p:cNvPr>
          <p:cNvPicPr>
            <a:picLocks noChangeAspect="1"/>
          </p:cNvPicPr>
          <p:nvPr/>
        </p:nvPicPr>
        <p:blipFill>
          <a:blip r:embed="rId2"/>
          <a:stretch>
            <a:fillRect/>
          </a:stretch>
        </p:blipFill>
        <p:spPr>
          <a:xfrm>
            <a:off x="0" y="3260425"/>
            <a:ext cx="6822730" cy="3597575"/>
          </a:xfrm>
          <a:prstGeom prst="rect">
            <a:avLst/>
          </a:prstGeom>
        </p:spPr>
      </p:pic>
      <p:sp>
        <p:nvSpPr>
          <p:cNvPr id="4" name="Rectangle 3">
            <a:extLst>
              <a:ext uri="{FF2B5EF4-FFF2-40B4-BE49-F238E27FC236}">
                <a16:creationId xmlns:a16="http://schemas.microsoft.com/office/drawing/2014/main" id="{ADF341AC-1128-2B45-BD19-3ABC1C772357}"/>
              </a:ext>
            </a:extLst>
          </p:cNvPr>
          <p:cNvSpPr/>
          <p:nvPr/>
        </p:nvSpPr>
        <p:spPr>
          <a:xfrm>
            <a:off x="494581" y="1746788"/>
            <a:ext cx="7131170" cy="1200329"/>
          </a:xfrm>
          <a:prstGeom prst="rect">
            <a:avLst/>
          </a:prstGeom>
        </p:spPr>
        <p:txBody>
          <a:bodyPr wrap="square">
            <a:spAutoFit/>
          </a:bodyPr>
          <a:lstStyle/>
          <a:p>
            <a:r>
              <a:rPr lang="en-GB" sz="2400" b="1" dirty="0">
                <a:solidFill>
                  <a:srgbClr val="0000FF"/>
                </a:solidFill>
              </a:rPr>
              <a:t>astronomical unit: </a:t>
            </a:r>
          </a:p>
          <a:p>
            <a:r>
              <a:rPr lang="en-GB" sz="2400" b="1" dirty="0"/>
              <a:t>average distance earth-sun:  1 AE </a:t>
            </a:r>
            <a:r>
              <a:rPr lang="en-GB" sz="2400" b="1" i="1" dirty="0"/>
              <a:t>≈ </a:t>
            </a:r>
            <a:r>
              <a:rPr lang="en-GB" sz="2400" b="1" dirty="0"/>
              <a:t>150*10</a:t>
            </a:r>
            <a:r>
              <a:rPr lang="en-GB" sz="2400" b="1" baseline="30000" dirty="0"/>
              <a:t>6</a:t>
            </a:r>
            <a:r>
              <a:rPr lang="en-GB" sz="2400" b="1" dirty="0">
                <a:effectLst/>
              </a:rPr>
              <a:t> </a:t>
            </a:r>
            <a:r>
              <a:rPr lang="en-GB" sz="2400" b="1" dirty="0"/>
              <a:t>km </a:t>
            </a:r>
            <a:endParaRPr lang="en-GB" sz="2400" dirty="0"/>
          </a:p>
          <a:p>
            <a:r>
              <a:rPr lang="en-GB" sz="2400" b="1" dirty="0"/>
              <a:t>distance Pluto-Sun: ≈ 40 AE </a:t>
            </a:r>
            <a:endParaRPr lang="en-GB" sz="2400" dirty="0"/>
          </a:p>
        </p:txBody>
      </p:sp>
      <p:cxnSp>
        <p:nvCxnSpPr>
          <p:cNvPr id="6" name="Straight Arrow Connector 5">
            <a:extLst>
              <a:ext uri="{FF2B5EF4-FFF2-40B4-BE49-F238E27FC236}">
                <a16:creationId xmlns:a16="http://schemas.microsoft.com/office/drawing/2014/main" id="{43636E4E-AE15-A04F-BE81-7AC5007C31C6}"/>
              </a:ext>
            </a:extLst>
          </p:cNvPr>
          <p:cNvCxnSpPr/>
          <p:nvPr/>
        </p:nvCxnSpPr>
        <p:spPr>
          <a:xfrm>
            <a:off x="0" y="6159260"/>
            <a:ext cx="6822730" cy="0"/>
          </a:xfrm>
          <a:prstGeom prst="straightConnector1">
            <a:avLst/>
          </a:prstGeom>
          <a:ln w="254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BDF79E70-A5F6-2B48-8893-67249DDE3F50}"/>
              </a:ext>
            </a:extLst>
          </p:cNvPr>
          <p:cNvSpPr txBox="1"/>
          <p:nvPr/>
        </p:nvSpPr>
        <p:spPr>
          <a:xfrm>
            <a:off x="2988771" y="6215361"/>
            <a:ext cx="776175" cy="400110"/>
          </a:xfrm>
          <a:prstGeom prst="rect">
            <a:avLst/>
          </a:prstGeom>
          <a:noFill/>
        </p:spPr>
        <p:txBody>
          <a:bodyPr wrap="none" rtlCol="0">
            <a:spAutoFit/>
          </a:bodyPr>
          <a:lstStyle/>
          <a:p>
            <a:r>
              <a:rPr lang="en-GB" sz="2000" b="1" i="1" dirty="0">
                <a:solidFill>
                  <a:srgbClr val="00B050"/>
                </a:solidFill>
                <a:cs typeface="BIG CASLON MEDIUM" panose="02000603090000020003" pitchFamily="2" charset="-79"/>
              </a:rPr>
              <a:t>40 AE</a:t>
            </a:r>
          </a:p>
        </p:txBody>
      </p:sp>
      <p:grpSp>
        <p:nvGrpSpPr>
          <p:cNvPr id="9" name="Group 8">
            <a:extLst>
              <a:ext uri="{FF2B5EF4-FFF2-40B4-BE49-F238E27FC236}">
                <a16:creationId xmlns:a16="http://schemas.microsoft.com/office/drawing/2014/main" id="{F83C6387-6572-434C-896E-6FE270CEFB0D}"/>
              </a:ext>
            </a:extLst>
          </p:cNvPr>
          <p:cNvGrpSpPr/>
          <p:nvPr/>
        </p:nvGrpSpPr>
        <p:grpSpPr>
          <a:xfrm>
            <a:off x="6952891" y="2577446"/>
            <a:ext cx="5239109" cy="2266330"/>
            <a:chOff x="6952891" y="2577446"/>
            <a:chExt cx="5239109" cy="2266330"/>
          </a:xfrm>
        </p:grpSpPr>
        <p:pic>
          <p:nvPicPr>
            <p:cNvPr id="1025" name="Picture 1" descr="page5image48439360">
              <a:extLst>
                <a:ext uri="{FF2B5EF4-FFF2-40B4-BE49-F238E27FC236}">
                  <a16:creationId xmlns:a16="http://schemas.microsoft.com/office/drawing/2014/main" id="{F08582B4-2C22-5A46-B283-3EBEF5C045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2891" y="2577446"/>
              <a:ext cx="5239109" cy="226633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2">
              <a:extLst>
                <a:ext uri="{FF2B5EF4-FFF2-40B4-BE49-F238E27FC236}">
                  <a16:creationId xmlns:a16="http://schemas.microsoft.com/office/drawing/2014/main" id="{13E69073-E085-AD40-8B0A-81F2AED9EA66}"/>
                </a:ext>
              </a:extLst>
            </p:cNvPr>
            <p:cNvSpPr>
              <a:spLocks noChangeArrowheads="1"/>
            </p:cNvSpPr>
            <p:nvPr/>
          </p:nvSpPr>
          <p:spPr bwMode="auto">
            <a:xfrm>
              <a:off x="7131856" y="2802670"/>
              <a:ext cx="4881177"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H" altLang="en-CH" sz="2800" b="1" i="1" u="none" strike="noStrike" cap="none" normalizeH="0" baseline="0" dirty="0">
                  <a:ln>
                    <a:noFill/>
                  </a:ln>
                  <a:solidFill>
                    <a:srgbClr val="FF2300"/>
                  </a:solidFill>
                  <a:effectLst/>
                </a:rPr>
                <a:t>10</a:t>
              </a:r>
              <a:r>
                <a:rPr kumimoji="0" lang="en-CH" altLang="en-CH" sz="2800" b="1" i="1" u="none" strike="noStrike" cap="none" normalizeH="0" baseline="30000" dirty="0">
                  <a:ln>
                    <a:noFill/>
                  </a:ln>
                  <a:solidFill>
                    <a:srgbClr val="FF2300"/>
                  </a:solidFill>
                  <a:effectLst/>
                </a:rPr>
                <a:t>-18</a:t>
              </a:r>
              <a:r>
                <a:rPr kumimoji="0" lang="en-CH" altLang="en-CH" sz="2800" b="1" i="1" u="none" strike="noStrike" cap="none" normalizeH="0" baseline="0" dirty="0">
                  <a:ln>
                    <a:noFill/>
                  </a:ln>
                  <a:solidFill>
                    <a:srgbClr val="FF2300"/>
                  </a:solidFill>
                  <a:effectLst/>
                </a:rPr>
                <a:t> m </a:t>
              </a:r>
              <a:r>
                <a:rPr kumimoji="0" lang="en-CH" altLang="en-CH" sz="2800" b="1" i="1" u="none" strike="noStrike" cap="none" normalizeH="0" baseline="0" dirty="0">
                  <a:ln>
                    <a:noFill/>
                  </a:ln>
                  <a:solidFill>
                    <a:schemeClr val="tx1"/>
                  </a:solidFill>
                  <a:effectLst/>
                </a:rPr>
                <a:t>on the scale of a meter</a:t>
              </a:r>
              <a:br>
                <a:rPr kumimoji="0" lang="en-CH" altLang="en-CH" sz="2800" b="1" i="1" u="none" strike="noStrike" cap="none" normalizeH="0" baseline="0" dirty="0">
                  <a:ln>
                    <a:noFill/>
                  </a:ln>
                  <a:solidFill>
                    <a:schemeClr val="tx1"/>
                  </a:solidFill>
                  <a:effectLst/>
                </a:rPr>
              </a:br>
              <a:endParaRPr kumimoji="0" lang="en-CH" altLang="en-CH" sz="2800" b="1" i="1"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CH" altLang="en-CH" sz="2800" b="1" i="1" u="none" strike="noStrike" cap="none" normalizeH="0" baseline="0" dirty="0">
                  <a:ln>
                    <a:noFill/>
                  </a:ln>
                  <a:solidFill>
                    <a:schemeClr val="tx1"/>
                  </a:solidFill>
                  <a:effectLst/>
                </a:rPr>
                <a:t>means </a:t>
              </a:r>
              <a:r>
                <a:rPr kumimoji="0" lang="en-CH" altLang="en-CH" sz="2800" b="1" i="1" u="none" strike="noStrike" cap="none" normalizeH="0" baseline="0" dirty="0">
                  <a:ln>
                    <a:noFill/>
                  </a:ln>
                  <a:solidFill>
                    <a:srgbClr val="FF2300"/>
                  </a:solidFill>
                  <a:effectLst/>
                </a:rPr>
                <a:t>6 μm </a:t>
              </a:r>
              <a:r>
                <a:rPr kumimoji="0" lang="en-CH" altLang="en-CH" sz="2800" b="1" i="1" u="none" strike="noStrike" cap="none" normalizeH="0" baseline="0" dirty="0">
                  <a:ln>
                    <a:noFill/>
                  </a:ln>
                  <a:solidFill>
                    <a:schemeClr val="tx1"/>
                  </a:solidFill>
                  <a:effectLst/>
                </a:rPr>
                <a:t>on the scale of our planetary system </a:t>
              </a:r>
              <a:endParaRPr kumimoji="0" lang="en-CH" altLang="en-CH" sz="2800" b="0" i="0" u="none" strike="noStrike" cap="none" normalizeH="0" baseline="0" dirty="0">
                <a:ln>
                  <a:noFill/>
                </a:ln>
                <a:solidFill>
                  <a:schemeClr val="tx1"/>
                </a:solidFill>
                <a:effectLst/>
              </a:endParaRPr>
            </a:p>
          </p:txBody>
        </p:sp>
      </p:grpSp>
    </p:spTree>
    <p:extLst>
      <p:ext uri="{BB962C8B-B14F-4D97-AF65-F5344CB8AC3E}">
        <p14:creationId xmlns:p14="http://schemas.microsoft.com/office/powerpoint/2010/main" val="3153171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051B7CE-65CD-7C43-B862-9F107F8A34E6}"/>
              </a:ext>
            </a:extLst>
          </p:cNvPr>
          <p:cNvSpPr/>
          <p:nvPr/>
        </p:nvSpPr>
        <p:spPr>
          <a:xfrm>
            <a:off x="7203865" y="571500"/>
            <a:ext cx="4674411" cy="4738838"/>
          </a:xfrm>
          <a:prstGeom prst="rect">
            <a:avLst/>
          </a:prstGeom>
          <a:solidFill>
            <a:schemeClr val="accent1">
              <a:lumMod val="40000"/>
              <a:lumOff val="60000"/>
              <a:alpha val="52579"/>
            </a:schemeClr>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352C7B04-74B9-C145-9A17-B579AEE3BF48}"/>
              </a:ext>
            </a:extLst>
          </p:cNvPr>
          <p:cNvSpPr>
            <a:spLocks noGrp="1"/>
          </p:cNvSpPr>
          <p:nvPr>
            <p:ph type="title"/>
          </p:nvPr>
        </p:nvSpPr>
        <p:spPr/>
        <p:txBody>
          <a:bodyPr>
            <a:normAutofit/>
          </a:bodyPr>
          <a:lstStyle/>
          <a:p>
            <a:r>
              <a:rPr lang="en-GB" sz="4000" b="1" dirty="0"/>
              <a:t>Where is the energy limit?</a:t>
            </a:r>
            <a:br>
              <a:rPr lang="en-GB" sz="4000" b="1" dirty="0"/>
            </a:br>
            <a:r>
              <a:rPr lang="en-GB" sz="4000" b="1" dirty="0"/>
              <a:t>Why are these rings so large?</a:t>
            </a:r>
          </a:p>
        </p:txBody>
      </p:sp>
      <p:pic>
        <p:nvPicPr>
          <p:cNvPr id="2051" name="Picture 3" descr="page6image48557504">
            <a:extLst>
              <a:ext uri="{FF2B5EF4-FFF2-40B4-BE49-F238E27FC236}">
                <a16:creationId xmlns:a16="http://schemas.microsoft.com/office/drawing/2014/main" id="{2CC01142-DCDF-2642-9C4F-6362588E87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479800" cy="571500"/>
          </a:xfrm>
          <a:prstGeom prst="rect">
            <a:avLst/>
          </a:prstGeom>
          <a:noFill/>
          <a:extLst>
            <a:ext uri="{909E8E84-426E-40DD-AFC4-6F175D3DCCD1}">
              <a14:hiddenFill xmlns:a14="http://schemas.microsoft.com/office/drawing/2010/main">
                <a:solidFill>
                  <a:srgbClr val="FFFFFF"/>
                </a:solidFill>
              </a14:hiddenFill>
            </a:ext>
          </a:extLst>
        </p:spPr>
      </p:pic>
      <p:sp>
        <p:nvSpPr>
          <p:cNvPr id="8" name="Right Brace 7">
            <a:extLst>
              <a:ext uri="{FF2B5EF4-FFF2-40B4-BE49-F238E27FC236}">
                <a16:creationId xmlns:a16="http://schemas.microsoft.com/office/drawing/2014/main" id="{4C3E9E97-3177-7A42-81D2-03F03D53531A}"/>
              </a:ext>
            </a:extLst>
          </p:cNvPr>
          <p:cNvSpPr/>
          <p:nvPr/>
        </p:nvSpPr>
        <p:spPr bwMode="auto">
          <a:xfrm rot="5400000">
            <a:off x="9479817" y="1739416"/>
            <a:ext cx="387603" cy="3500657"/>
          </a:xfrm>
          <a:prstGeom prst="rightBrace">
            <a:avLst>
              <a:gd name="adj1" fmla="val 61901"/>
              <a:gd name="adj2" fmla="val 50231"/>
            </a:avLst>
          </a:prstGeom>
          <a:no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a:ln>
                <a:noFill/>
              </a:ln>
              <a:solidFill>
                <a:srgbClr val="000000"/>
              </a:solidFill>
              <a:effectLst/>
              <a:latin typeface="Gill Sans"/>
              <a:cs typeface="Gill Sans"/>
              <a:sym typeface="Gill Sans" charset="0"/>
            </a:endParaRPr>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2306F854-B00C-3B4C-9D58-362AFE05C3B9}"/>
                  </a:ext>
                </a:extLst>
              </p:cNvPr>
              <p:cNvSpPr txBox="1"/>
              <p:nvPr/>
            </p:nvSpPr>
            <p:spPr>
              <a:xfrm>
                <a:off x="8534077" y="4703853"/>
                <a:ext cx="2320572" cy="400110"/>
              </a:xfrm>
              <a:prstGeom prst="rect">
                <a:avLst/>
              </a:prstGeom>
              <a:noFill/>
            </p:spPr>
            <p:txBody>
              <a:bodyPr wrap="none" rtlCol="0">
                <a:spAutoFit/>
              </a:bodyPr>
              <a:lstStyle/>
              <a:p>
                <a14:m>
                  <m:oMath xmlns:m="http://schemas.openxmlformats.org/officeDocument/2006/math">
                    <m:r>
                      <a:rPr lang="en-GB" sz="2000" b="1" i="1" smtClean="0">
                        <a:solidFill>
                          <a:srgbClr val="0427BC"/>
                        </a:solidFill>
                        <a:latin typeface="Cambria Math" panose="02040503050406030204" pitchFamily="18" charset="0"/>
                      </a:rPr>
                      <m:t>𝑩</m:t>
                    </m:r>
                    <m:r>
                      <a:rPr lang="en-GB" sz="2000" b="1" i="1" smtClean="0">
                        <a:solidFill>
                          <a:srgbClr val="0427BC"/>
                        </a:solidFill>
                        <a:latin typeface="Cambria Math" panose="02040503050406030204" pitchFamily="18" charset="0"/>
                      </a:rPr>
                      <m:t> </m:t>
                    </m:r>
                    <m:r>
                      <a:rPr lang="en-GB" sz="2000" b="1" i="1" smtClean="0">
                        <a:solidFill>
                          <a:srgbClr val="0427BC"/>
                        </a:solidFill>
                        <a:latin typeface="Cambria Math" panose="02040503050406030204" pitchFamily="18" charset="0"/>
                        <a:ea typeface="Cambria Math" panose="02040503050406030204" pitchFamily="18" charset="0"/>
                      </a:rPr>
                      <m:t>𝝆</m:t>
                    </m:r>
                    <m:r>
                      <a:rPr lang="en-GB" sz="2000" b="1" i="1" smtClean="0">
                        <a:solidFill>
                          <a:srgbClr val="0427BC"/>
                        </a:solidFill>
                        <a:latin typeface="Cambria Math" panose="02040503050406030204" pitchFamily="18" charset="0"/>
                        <a:ea typeface="Cambria Math" panose="02040503050406030204" pitchFamily="18" charset="0"/>
                      </a:rPr>
                      <m:t>= </m:t>
                    </m:r>
                  </m:oMath>
                </a14:m>
                <a:r>
                  <a:rPr lang="en-GB" sz="2000" b="1" dirty="0">
                    <a:solidFill>
                      <a:srgbClr val="0427BC"/>
                    </a:solidFill>
                  </a:rPr>
                  <a:t>Beam rigidity</a:t>
                </a:r>
              </a:p>
            </p:txBody>
          </p:sp>
        </mc:Choice>
        <mc:Fallback>
          <p:sp>
            <p:nvSpPr>
              <p:cNvPr id="9" name="TextBox 8">
                <a:extLst>
                  <a:ext uri="{FF2B5EF4-FFF2-40B4-BE49-F238E27FC236}">
                    <a16:creationId xmlns:a16="http://schemas.microsoft.com/office/drawing/2014/main" id="{2306F854-B00C-3B4C-9D58-362AFE05C3B9}"/>
                  </a:ext>
                </a:extLst>
              </p:cNvPr>
              <p:cNvSpPr txBox="1">
                <a:spLocks noRot="1" noChangeAspect="1" noMove="1" noResize="1" noEditPoints="1" noAdjustHandles="1" noChangeArrowheads="1" noChangeShapeType="1" noTextEdit="1"/>
              </p:cNvSpPr>
              <p:nvPr/>
            </p:nvSpPr>
            <p:spPr>
              <a:xfrm>
                <a:off x="8534077" y="4703853"/>
                <a:ext cx="2320572" cy="400110"/>
              </a:xfrm>
              <a:prstGeom prst="rect">
                <a:avLst/>
              </a:prstGeom>
              <a:blipFill>
                <a:blip r:embed="rId4"/>
                <a:stretch>
                  <a:fillRect t="-9375" r="-1639" b="-28125"/>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129AEF59-2493-2543-AC8F-E953D38E30B4}"/>
                  </a:ext>
                </a:extLst>
              </p:cNvPr>
              <p:cNvSpPr txBox="1"/>
              <p:nvPr/>
            </p:nvSpPr>
            <p:spPr>
              <a:xfrm>
                <a:off x="8905606" y="3814477"/>
                <a:ext cx="1468671" cy="902811"/>
              </a:xfrm>
              <a:prstGeom prst="rect">
                <a:avLst/>
              </a:prstGeom>
              <a:solidFill>
                <a:srgbClr val="FFFF00"/>
              </a:solid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2800" i="1" smtClean="0">
                              <a:latin typeface="Cambria Math" panose="02040503050406030204" pitchFamily="18" charset="0"/>
                            </a:rPr>
                          </m:ctrlPr>
                        </m:fPr>
                        <m:num>
                          <m:r>
                            <a:rPr lang="en-US" sz="2800" b="0" i="1" smtClean="0">
                              <a:latin typeface="Cambria Math" panose="02040503050406030204" pitchFamily="18" charset="0"/>
                            </a:rPr>
                            <m:t>𝑝</m:t>
                          </m:r>
                        </m:num>
                        <m:den>
                          <m:r>
                            <a:rPr lang="en-US" sz="2800" b="0" i="1" smtClean="0">
                              <a:latin typeface="Cambria Math" panose="02040503050406030204" pitchFamily="18" charset="0"/>
                            </a:rPr>
                            <m:t>𝑞</m:t>
                          </m:r>
                        </m:den>
                      </m:f>
                      <m:r>
                        <a:rPr lang="en-US" sz="2800" b="0" i="1" smtClean="0">
                          <a:latin typeface="Cambria Math" panose="02040503050406030204" pitchFamily="18" charset="0"/>
                        </a:rPr>
                        <m:t>=</m:t>
                      </m:r>
                      <m:r>
                        <a:rPr lang="en-US" sz="2800" b="0" i="1" smtClean="0">
                          <a:latin typeface="Cambria Math" panose="02040503050406030204" pitchFamily="18" charset="0"/>
                        </a:rPr>
                        <m:t>𝐵</m:t>
                      </m:r>
                      <m:r>
                        <a:rPr lang="en-US" sz="2800" b="0" i="1" smtClean="0">
                          <a:latin typeface="Cambria Math" panose="02040503050406030204" pitchFamily="18" charset="0"/>
                        </a:rPr>
                        <m:t> </m:t>
                      </m:r>
                      <m:r>
                        <a:rPr lang="en-US" sz="2800" b="0" i="1" smtClean="0">
                          <a:latin typeface="Cambria Math" panose="02040503050406030204" pitchFamily="18" charset="0"/>
                          <a:ea typeface="Cambria Math" panose="02040503050406030204" pitchFamily="18" charset="0"/>
                        </a:rPr>
                        <m:t>𝜌</m:t>
                      </m:r>
                    </m:oMath>
                  </m:oMathPara>
                </a14:m>
                <a:endParaRPr lang="en-US" sz="2800" dirty="0"/>
              </a:p>
            </p:txBody>
          </p:sp>
        </mc:Choice>
        <mc:Fallback>
          <p:sp>
            <p:nvSpPr>
              <p:cNvPr id="10" name="TextBox 9">
                <a:extLst>
                  <a:ext uri="{FF2B5EF4-FFF2-40B4-BE49-F238E27FC236}">
                    <a16:creationId xmlns:a16="http://schemas.microsoft.com/office/drawing/2014/main" id="{129AEF59-2493-2543-AC8F-E953D38E30B4}"/>
                  </a:ext>
                </a:extLst>
              </p:cNvPr>
              <p:cNvSpPr txBox="1">
                <a:spLocks noRot="1" noChangeAspect="1" noMove="1" noResize="1" noEditPoints="1" noAdjustHandles="1" noChangeArrowheads="1" noChangeShapeType="1" noTextEdit="1"/>
              </p:cNvSpPr>
              <p:nvPr/>
            </p:nvSpPr>
            <p:spPr>
              <a:xfrm>
                <a:off x="8905606" y="3814477"/>
                <a:ext cx="1468671" cy="902811"/>
              </a:xfrm>
              <a:prstGeom prst="rect">
                <a:avLst/>
              </a:prstGeom>
              <a:blipFill>
                <a:blip r:embed="rId5"/>
                <a:stretch>
                  <a:fillRect b="-8333"/>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4E915FD7-5F76-E24C-8F36-56B410314D4D}"/>
                  </a:ext>
                </a:extLst>
              </p:cNvPr>
              <p:cNvSpPr txBox="1"/>
              <p:nvPr/>
            </p:nvSpPr>
            <p:spPr>
              <a:xfrm>
                <a:off x="8796632" y="2857085"/>
                <a:ext cx="1932837"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𝑭</m:t>
                          </m:r>
                        </m:e>
                        <m:sub>
                          <m:r>
                            <a:rPr lang="en-US" sz="2400" b="1" i="1" smtClean="0">
                              <a:latin typeface="Cambria Math" panose="02040503050406030204" pitchFamily="18" charset="0"/>
                            </a:rPr>
                            <m:t>𝑳</m:t>
                          </m:r>
                        </m:sub>
                      </m:sSub>
                      <m:r>
                        <a:rPr lang="en-US" sz="2400" b="1" i="1" smtClean="0">
                          <a:latin typeface="Cambria Math" panose="02040503050406030204" pitchFamily="18" charset="0"/>
                        </a:rPr>
                        <m:t>= </m:t>
                      </m:r>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𝑭</m:t>
                          </m:r>
                        </m:e>
                        <m:sub>
                          <m:r>
                            <a:rPr lang="en-US" sz="2400" b="1" i="1" smtClean="0">
                              <a:latin typeface="Cambria Math" panose="02040503050406030204" pitchFamily="18" charset="0"/>
                            </a:rPr>
                            <m:t>𝒄𝒆𝒏𝒕𝒓</m:t>
                          </m:r>
                        </m:sub>
                      </m:sSub>
                      <m:r>
                        <a:rPr lang="en-US" sz="2400" b="1" i="1" smtClean="0">
                          <a:latin typeface="Cambria Math" panose="02040503050406030204" pitchFamily="18" charset="0"/>
                        </a:rPr>
                        <m:t> </m:t>
                      </m:r>
                    </m:oMath>
                  </m:oMathPara>
                </a14:m>
                <a:endParaRPr lang="en-US" sz="2400" b="1" dirty="0"/>
              </a:p>
            </p:txBody>
          </p:sp>
        </mc:Choice>
        <mc:Fallback>
          <p:sp>
            <p:nvSpPr>
              <p:cNvPr id="11" name="TextBox 10">
                <a:extLst>
                  <a:ext uri="{FF2B5EF4-FFF2-40B4-BE49-F238E27FC236}">
                    <a16:creationId xmlns:a16="http://schemas.microsoft.com/office/drawing/2014/main" id="{4E915FD7-5F76-E24C-8F36-56B410314D4D}"/>
                  </a:ext>
                </a:extLst>
              </p:cNvPr>
              <p:cNvSpPr txBox="1">
                <a:spLocks noRot="1" noChangeAspect="1" noMove="1" noResize="1" noEditPoints="1" noAdjustHandles="1" noChangeArrowheads="1" noChangeShapeType="1" noTextEdit="1"/>
              </p:cNvSpPr>
              <p:nvPr/>
            </p:nvSpPr>
            <p:spPr>
              <a:xfrm>
                <a:off x="8796632" y="2857085"/>
                <a:ext cx="1932837" cy="461665"/>
              </a:xfrm>
              <a:prstGeom prst="rect">
                <a:avLst/>
              </a:prstGeom>
              <a:blipFill>
                <a:blip r:embed="rId6"/>
                <a:stretch>
                  <a:fillRect r="-1307" b="-21622"/>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9E5F03DB-0D3B-E641-8D72-546A3871ECE9}"/>
                  </a:ext>
                </a:extLst>
              </p:cNvPr>
              <p:cNvSpPr txBox="1"/>
              <p:nvPr/>
            </p:nvSpPr>
            <p:spPr>
              <a:xfrm>
                <a:off x="206187" y="6445866"/>
                <a:ext cx="11335957" cy="338554"/>
              </a:xfrm>
              <a:prstGeom prst="rect">
                <a:avLst/>
              </a:prstGeom>
              <a:noFill/>
            </p:spPr>
            <p:txBody>
              <a:bodyPr wrap="square" numCol="1" rtlCol="0">
                <a:spAutoFit/>
              </a:bodyPr>
              <a:lstStyle/>
              <a:p>
                <a:r>
                  <a:rPr lang="en-US" sz="1600" i="1" dirty="0"/>
                  <a:t>q</a:t>
                </a:r>
                <a:r>
                  <a:rPr lang="en-US" sz="1600" dirty="0"/>
                  <a:t> charge,		</a:t>
                </a:r>
                <a:r>
                  <a:rPr lang="en-US" sz="1600" i="1" dirty="0"/>
                  <a:t>p = </a:t>
                </a:r>
                <a14:m>
                  <m:oMath xmlns:m="http://schemas.openxmlformats.org/officeDocument/2006/math">
                    <m:sSub>
                      <m:sSubPr>
                        <m:ctrlPr>
                          <a:rPr lang="en-US" sz="1600" i="1" smtClean="0">
                            <a:latin typeface="Cambria Math" panose="02040503050406030204" pitchFamily="18" charset="0"/>
                          </a:rPr>
                        </m:ctrlPr>
                      </m:sSubPr>
                      <m:e>
                        <m:r>
                          <a:rPr lang="en-US" sz="1600" i="1" smtClean="0">
                            <a:latin typeface="Cambria Math" panose="02040503050406030204" pitchFamily="18" charset="0"/>
                            <a:ea typeface="Cambria Math" panose="02040503050406030204" pitchFamily="18" charset="0"/>
                          </a:rPr>
                          <m:t>𝛾</m:t>
                        </m:r>
                        <m:r>
                          <a:rPr lang="en-US" sz="1600" b="0" i="1" smtClean="0">
                            <a:latin typeface="Cambria Math" panose="02040503050406030204" pitchFamily="18" charset="0"/>
                            <a:ea typeface="Cambria Math" panose="02040503050406030204" pitchFamily="18" charset="0"/>
                          </a:rPr>
                          <m:t> </m:t>
                        </m:r>
                        <m:r>
                          <a:rPr lang="en-US" sz="1600" b="0" i="1" smtClean="0">
                            <a:latin typeface="Cambria Math" panose="02040503050406030204" pitchFamily="18" charset="0"/>
                          </a:rPr>
                          <m:t>𝑚</m:t>
                        </m:r>
                      </m:e>
                      <m:sub>
                        <m:r>
                          <a:rPr lang="en-US" sz="1600" b="0" i="1" smtClean="0">
                            <a:latin typeface="Cambria Math" panose="02040503050406030204" pitchFamily="18" charset="0"/>
                          </a:rPr>
                          <m:t>0</m:t>
                        </m:r>
                      </m:sub>
                    </m:sSub>
                    <m:sSup>
                      <m:sSupPr>
                        <m:ctrlPr>
                          <a:rPr lang="en-US" sz="1600" i="1" smtClean="0">
                            <a:latin typeface="Cambria Math" panose="02040503050406030204" pitchFamily="18" charset="0"/>
                          </a:rPr>
                        </m:ctrlPr>
                      </m:sSupPr>
                      <m:e>
                        <m:r>
                          <a:rPr lang="en-US" sz="1600" b="0" i="1" smtClean="0">
                            <a:latin typeface="Cambria Math" panose="02040503050406030204" pitchFamily="18" charset="0"/>
                          </a:rPr>
                          <m:t>𝑣</m:t>
                        </m:r>
                      </m:e>
                      <m:sup>
                        <m:r>
                          <a:rPr lang="en-US" sz="1600" b="0" i="1" smtClean="0">
                            <a:latin typeface="Cambria Math" panose="02040503050406030204" pitchFamily="18" charset="0"/>
                          </a:rPr>
                          <m:t>2</m:t>
                        </m:r>
                      </m:sup>
                    </m:sSup>
                  </m:oMath>
                </a14:m>
                <a:r>
                  <a:rPr lang="en-US" sz="1600" dirty="0"/>
                  <a:t>  momentum,	</a:t>
                </a:r>
                <a:r>
                  <a:rPr lang="en-US" sz="1600" i="1" dirty="0"/>
                  <a:t>B</a:t>
                </a:r>
                <a:r>
                  <a:rPr lang="en-US" sz="1600" dirty="0"/>
                  <a:t> </a:t>
                </a:r>
                <a:r>
                  <a:rPr lang="en-US" sz="1600" dirty="0" err="1"/>
                  <a:t>magn</a:t>
                </a:r>
                <a:r>
                  <a:rPr lang="en-US" sz="1600" dirty="0"/>
                  <a:t>. field strength,	</a:t>
                </a:r>
                <a14:m>
                  <m:oMath xmlns:m="http://schemas.openxmlformats.org/officeDocument/2006/math">
                    <m:r>
                      <a:rPr lang="en-US" sz="1600" i="1" smtClean="0">
                        <a:latin typeface="Cambria Math" panose="02040503050406030204" pitchFamily="18" charset="0"/>
                        <a:ea typeface="Cambria Math" panose="02040503050406030204" pitchFamily="18" charset="0"/>
                      </a:rPr>
                      <m:t>𝜌</m:t>
                    </m:r>
                  </m:oMath>
                </a14:m>
                <a:r>
                  <a:rPr lang="en-US" sz="1600" dirty="0"/>
                  <a:t> bending radius</a:t>
                </a:r>
              </a:p>
            </p:txBody>
          </p:sp>
        </mc:Choice>
        <mc:Fallback>
          <p:sp>
            <p:nvSpPr>
              <p:cNvPr id="12" name="TextBox 11">
                <a:extLst>
                  <a:ext uri="{FF2B5EF4-FFF2-40B4-BE49-F238E27FC236}">
                    <a16:creationId xmlns:a16="http://schemas.microsoft.com/office/drawing/2014/main" id="{9E5F03DB-0D3B-E641-8D72-546A3871ECE9}"/>
                  </a:ext>
                </a:extLst>
              </p:cNvPr>
              <p:cNvSpPr txBox="1">
                <a:spLocks noRot="1" noChangeAspect="1" noMove="1" noResize="1" noEditPoints="1" noAdjustHandles="1" noChangeArrowheads="1" noChangeShapeType="1" noTextEdit="1"/>
              </p:cNvSpPr>
              <p:nvPr/>
            </p:nvSpPr>
            <p:spPr>
              <a:xfrm>
                <a:off x="206187" y="6445866"/>
                <a:ext cx="11335957" cy="338554"/>
              </a:xfrm>
              <a:prstGeom prst="rect">
                <a:avLst/>
              </a:prstGeom>
              <a:blipFill>
                <a:blip r:embed="rId7"/>
                <a:stretch>
                  <a:fillRect l="-336" t="-7143" b="-17857"/>
                </a:stretch>
              </a:blipFill>
            </p:spPr>
            <p:txBody>
              <a:bodyPr/>
              <a:lstStyle/>
              <a:p>
                <a:r>
                  <a:rPr lang="en-GB">
                    <a:noFill/>
                  </a:rPr>
                  <a:t> </a:t>
                </a:r>
              </a:p>
            </p:txBody>
          </p:sp>
        </mc:Fallback>
      </mc:AlternateContent>
      <p:grpSp>
        <p:nvGrpSpPr>
          <p:cNvPr id="13" name="Group 12">
            <a:extLst>
              <a:ext uri="{FF2B5EF4-FFF2-40B4-BE49-F238E27FC236}">
                <a16:creationId xmlns:a16="http://schemas.microsoft.com/office/drawing/2014/main" id="{F7939169-44C7-3049-AA8F-A81FE9CA9BDD}"/>
              </a:ext>
            </a:extLst>
          </p:cNvPr>
          <p:cNvGrpSpPr/>
          <p:nvPr/>
        </p:nvGrpSpPr>
        <p:grpSpPr>
          <a:xfrm>
            <a:off x="7642764" y="840861"/>
            <a:ext cx="3768989" cy="1699654"/>
            <a:chOff x="5080005" y="1340768"/>
            <a:chExt cx="3768989" cy="1699654"/>
          </a:xfrm>
        </p:grpSpPr>
        <p:sp>
          <p:nvSpPr>
            <p:cNvPr id="14" name="Text Box 5">
              <a:extLst>
                <a:ext uri="{FF2B5EF4-FFF2-40B4-BE49-F238E27FC236}">
                  <a16:creationId xmlns:a16="http://schemas.microsoft.com/office/drawing/2014/main" id="{E3F54F1C-E415-FE41-84FB-7BB0F60E5DF0}"/>
                </a:ext>
              </a:extLst>
            </p:cNvPr>
            <p:cNvSpPr txBox="1">
              <a:spLocks noChangeArrowheads="1"/>
            </p:cNvSpPr>
            <p:nvPr/>
          </p:nvSpPr>
          <p:spPr bwMode="auto">
            <a:xfrm>
              <a:off x="5107943" y="1358805"/>
              <a:ext cx="1726751" cy="4390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4925">
                  <a:solidFill>
                    <a:srgbClr val="000000"/>
                  </a:solidFill>
                  <a:miter lim="800000"/>
                  <a:headEnd/>
                  <a:tailEnd/>
                </a14:hiddenLine>
              </a:ext>
            </a:extLst>
          </p:spPr>
          <p:txBody>
            <a:bodyPr wrap="none" lIns="130046" tIns="65023" rIns="130046" bIns="65023">
              <a:spAutoFit/>
            </a:bodyPr>
            <a:lstStyle>
              <a:lvl1pPr eaLnBrk="0" hangingPunct="0">
                <a:defRPr sz="1400" b="1" i="1">
                  <a:solidFill>
                    <a:schemeClr val="tx1"/>
                  </a:solidFill>
                  <a:latin typeface="Times New Roman" charset="0"/>
                  <a:ea typeface="ＭＳ Ｐゴシック" charset="-128"/>
                </a:defRPr>
              </a:lvl1pPr>
              <a:lvl2pPr marL="37931725" indent="-37474525" eaLnBrk="0" hangingPunct="0">
                <a:defRPr sz="1400" b="1" i="1">
                  <a:solidFill>
                    <a:schemeClr val="tx1"/>
                  </a:solidFill>
                  <a:latin typeface="Times New Roman" charset="0"/>
                  <a:ea typeface="ＭＳ Ｐゴシック" charset="-128"/>
                </a:defRPr>
              </a:lvl2pPr>
              <a:lvl3pPr eaLnBrk="0" hangingPunct="0">
                <a:defRPr sz="1400" b="1" i="1">
                  <a:solidFill>
                    <a:schemeClr val="tx1"/>
                  </a:solidFill>
                  <a:latin typeface="Times New Roman" charset="0"/>
                  <a:ea typeface="ＭＳ Ｐゴシック" charset="-128"/>
                </a:defRPr>
              </a:lvl3pPr>
              <a:lvl4pPr eaLnBrk="0" hangingPunct="0">
                <a:defRPr sz="1400" b="1" i="1">
                  <a:solidFill>
                    <a:schemeClr val="tx1"/>
                  </a:solidFill>
                  <a:latin typeface="Times New Roman" charset="0"/>
                  <a:ea typeface="ＭＳ Ｐゴシック" charset="-128"/>
                </a:defRPr>
              </a:lvl4pPr>
              <a:lvl5pPr eaLnBrk="0" hangingPunct="0">
                <a:defRPr sz="1400" b="1" i="1">
                  <a:solidFill>
                    <a:schemeClr val="tx1"/>
                  </a:solidFill>
                  <a:latin typeface="Times New Roman" charset="0"/>
                  <a:ea typeface="ＭＳ Ｐゴシック" charset="-128"/>
                </a:defRPr>
              </a:lvl5pPr>
              <a:lvl6pPr marL="457200" eaLnBrk="0" fontAlgn="base" hangingPunct="0">
                <a:spcBef>
                  <a:spcPct val="0"/>
                </a:spcBef>
                <a:spcAft>
                  <a:spcPct val="0"/>
                </a:spcAft>
                <a:defRPr sz="1400" b="1" i="1">
                  <a:solidFill>
                    <a:schemeClr val="tx1"/>
                  </a:solidFill>
                  <a:latin typeface="Times New Roman" charset="0"/>
                  <a:ea typeface="ＭＳ Ｐゴシック" charset="-128"/>
                </a:defRPr>
              </a:lvl6pPr>
              <a:lvl7pPr marL="914400" eaLnBrk="0" fontAlgn="base" hangingPunct="0">
                <a:spcBef>
                  <a:spcPct val="0"/>
                </a:spcBef>
                <a:spcAft>
                  <a:spcPct val="0"/>
                </a:spcAft>
                <a:defRPr sz="1400" b="1" i="1">
                  <a:solidFill>
                    <a:schemeClr val="tx1"/>
                  </a:solidFill>
                  <a:latin typeface="Times New Roman" charset="0"/>
                  <a:ea typeface="ＭＳ Ｐゴシック" charset="-128"/>
                </a:defRPr>
              </a:lvl7pPr>
              <a:lvl8pPr marL="1371600" eaLnBrk="0" fontAlgn="base" hangingPunct="0">
                <a:spcBef>
                  <a:spcPct val="0"/>
                </a:spcBef>
                <a:spcAft>
                  <a:spcPct val="0"/>
                </a:spcAft>
                <a:defRPr sz="1400" b="1" i="1">
                  <a:solidFill>
                    <a:schemeClr val="tx1"/>
                  </a:solidFill>
                  <a:latin typeface="Times New Roman" charset="0"/>
                  <a:ea typeface="ＭＳ Ｐゴシック" charset="-128"/>
                </a:defRPr>
              </a:lvl8pPr>
              <a:lvl9pPr marL="1828800" eaLnBrk="0" fontAlgn="base" hangingPunct="0">
                <a:spcBef>
                  <a:spcPct val="0"/>
                </a:spcBef>
                <a:spcAft>
                  <a:spcPct val="0"/>
                </a:spcAft>
                <a:defRPr sz="1400" b="1" i="1">
                  <a:solidFill>
                    <a:schemeClr val="tx1"/>
                  </a:solidFill>
                  <a:latin typeface="Times New Roman" charset="0"/>
                  <a:ea typeface="ＭＳ Ｐゴシック" charset="-128"/>
                </a:defRPr>
              </a:lvl9pPr>
            </a:lstStyle>
            <a:p>
              <a:pPr algn="ctr" eaLnBrk="1" hangingPunct="1"/>
              <a:r>
                <a:rPr lang="en-GB" altLang="en-US" sz="2000" b="0" i="0" dirty="0">
                  <a:latin typeface="+mn-lt"/>
                  <a:cs typeface="Gill Sans"/>
                </a:rPr>
                <a:t>Lorentz Force</a:t>
              </a:r>
            </a:p>
          </p:txBody>
        </p:sp>
        <p:sp>
          <p:nvSpPr>
            <p:cNvPr id="15" name="Text Box 6">
              <a:extLst>
                <a:ext uri="{FF2B5EF4-FFF2-40B4-BE49-F238E27FC236}">
                  <a16:creationId xmlns:a16="http://schemas.microsoft.com/office/drawing/2014/main" id="{BC6A96F0-7EAB-A740-AEB2-AF56110979BB}"/>
                </a:ext>
              </a:extLst>
            </p:cNvPr>
            <p:cNvSpPr txBox="1">
              <a:spLocks noChangeArrowheads="1"/>
            </p:cNvSpPr>
            <p:nvPr/>
          </p:nvSpPr>
          <p:spPr bwMode="auto">
            <a:xfrm>
              <a:off x="5080005" y="2293553"/>
              <a:ext cx="1684595" cy="7468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4925">
                  <a:solidFill>
                    <a:srgbClr val="000000"/>
                  </a:solidFill>
                  <a:miter lim="800000"/>
                  <a:headEnd/>
                  <a:tailEnd/>
                </a14:hiddenLine>
              </a:ext>
            </a:extLst>
          </p:spPr>
          <p:txBody>
            <a:bodyPr wrap="square" lIns="130046" tIns="65023" rIns="130046" bIns="65023">
              <a:spAutoFit/>
            </a:bodyPr>
            <a:lstStyle>
              <a:lvl1pPr eaLnBrk="0" hangingPunct="0">
                <a:defRPr sz="1400" b="1" i="1">
                  <a:solidFill>
                    <a:schemeClr val="tx1"/>
                  </a:solidFill>
                  <a:latin typeface="Times New Roman" charset="0"/>
                  <a:ea typeface="ＭＳ Ｐゴシック" charset="-128"/>
                </a:defRPr>
              </a:lvl1pPr>
              <a:lvl2pPr marL="37931725" indent="-37474525" eaLnBrk="0" hangingPunct="0">
                <a:defRPr sz="1400" b="1" i="1">
                  <a:solidFill>
                    <a:schemeClr val="tx1"/>
                  </a:solidFill>
                  <a:latin typeface="Times New Roman" charset="0"/>
                  <a:ea typeface="ＭＳ Ｐゴシック" charset="-128"/>
                </a:defRPr>
              </a:lvl2pPr>
              <a:lvl3pPr eaLnBrk="0" hangingPunct="0">
                <a:defRPr sz="1400" b="1" i="1">
                  <a:solidFill>
                    <a:schemeClr val="tx1"/>
                  </a:solidFill>
                  <a:latin typeface="Times New Roman" charset="0"/>
                  <a:ea typeface="ＭＳ Ｐゴシック" charset="-128"/>
                </a:defRPr>
              </a:lvl3pPr>
              <a:lvl4pPr eaLnBrk="0" hangingPunct="0">
                <a:defRPr sz="1400" b="1" i="1">
                  <a:solidFill>
                    <a:schemeClr val="tx1"/>
                  </a:solidFill>
                  <a:latin typeface="Times New Roman" charset="0"/>
                  <a:ea typeface="ＭＳ Ｐゴシック" charset="-128"/>
                </a:defRPr>
              </a:lvl4pPr>
              <a:lvl5pPr eaLnBrk="0" hangingPunct="0">
                <a:defRPr sz="1400" b="1" i="1">
                  <a:solidFill>
                    <a:schemeClr val="tx1"/>
                  </a:solidFill>
                  <a:latin typeface="Times New Roman" charset="0"/>
                  <a:ea typeface="ＭＳ Ｐゴシック" charset="-128"/>
                </a:defRPr>
              </a:lvl5pPr>
              <a:lvl6pPr marL="457200" eaLnBrk="0" fontAlgn="base" hangingPunct="0">
                <a:spcBef>
                  <a:spcPct val="0"/>
                </a:spcBef>
                <a:spcAft>
                  <a:spcPct val="0"/>
                </a:spcAft>
                <a:defRPr sz="1400" b="1" i="1">
                  <a:solidFill>
                    <a:schemeClr val="tx1"/>
                  </a:solidFill>
                  <a:latin typeface="Times New Roman" charset="0"/>
                  <a:ea typeface="ＭＳ Ｐゴシック" charset="-128"/>
                </a:defRPr>
              </a:lvl6pPr>
              <a:lvl7pPr marL="914400" eaLnBrk="0" fontAlgn="base" hangingPunct="0">
                <a:spcBef>
                  <a:spcPct val="0"/>
                </a:spcBef>
                <a:spcAft>
                  <a:spcPct val="0"/>
                </a:spcAft>
                <a:defRPr sz="1400" b="1" i="1">
                  <a:solidFill>
                    <a:schemeClr val="tx1"/>
                  </a:solidFill>
                  <a:latin typeface="Times New Roman" charset="0"/>
                  <a:ea typeface="ＭＳ Ｐゴシック" charset="-128"/>
                </a:defRPr>
              </a:lvl7pPr>
              <a:lvl8pPr marL="1371600" eaLnBrk="0" fontAlgn="base" hangingPunct="0">
                <a:spcBef>
                  <a:spcPct val="0"/>
                </a:spcBef>
                <a:spcAft>
                  <a:spcPct val="0"/>
                </a:spcAft>
                <a:defRPr sz="1400" b="1" i="1">
                  <a:solidFill>
                    <a:schemeClr val="tx1"/>
                  </a:solidFill>
                  <a:latin typeface="Times New Roman" charset="0"/>
                  <a:ea typeface="ＭＳ Ｐゴシック" charset="-128"/>
                </a:defRPr>
              </a:lvl8pPr>
              <a:lvl9pPr marL="1828800" eaLnBrk="0" fontAlgn="base" hangingPunct="0">
                <a:spcBef>
                  <a:spcPct val="0"/>
                </a:spcBef>
                <a:spcAft>
                  <a:spcPct val="0"/>
                </a:spcAft>
                <a:defRPr sz="1400" b="1" i="1">
                  <a:solidFill>
                    <a:schemeClr val="tx1"/>
                  </a:solidFill>
                  <a:latin typeface="Times New Roman" charset="0"/>
                  <a:ea typeface="ＭＳ Ｐゴシック" charset="-128"/>
                </a:defRPr>
              </a:lvl9pPr>
            </a:lstStyle>
            <a:p>
              <a:pPr algn="ctr" eaLnBrk="1" hangingPunct="1"/>
              <a:r>
                <a:rPr lang="en-GB" altLang="en-US" sz="2000" b="0" i="0" dirty="0">
                  <a:latin typeface="+mn-lt"/>
                  <a:cs typeface="Gill Sans"/>
                </a:rPr>
                <a:t>Centrifugal Force</a:t>
              </a:r>
            </a:p>
          </p:txBody>
        </p:sp>
        <mc:AlternateContent xmlns:mc="http://schemas.openxmlformats.org/markup-compatibility/2006" xmlns:a14="http://schemas.microsoft.com/office/drawing/2010/main">
          <mc:Choice Requires="a14">
            <p:graphicFrame>
              <p:nvGraphicFramePr>
                <p:cNvPr id="16" name="Object 4">
                  <a:extLst>
                    <a:ext uri="{FF2B5EF4-FFF2-40B4-BE49-F238E27FC236}">
                      <a16:creationId xmlns:a16="http://schemas.microsoft.com/office/drawing/2014/main" id="{84CAB30F-1C0B-0342-9A77-EC5454ABF508}"/>
                    </a:ext>
                  </a:extLst>
                </p:cNvPr>
                <p:cNvGraphicFramePr>
                  <a:graphicFrameLocks noChangeAspect="1"/>
                </p:cNvGraphicFramePr>
                <p:nvPr>
                  <p:extLst>
                    <p:ext uri="{D42A27DB-BD31-4B8C-83A1-F6EECF244321}">
                      <p14:modId xmlns:p14="http://schemas.microsoft.com/office/powerpoint/2010/main" val="1852430997"/>
                    </p:ext>
                  </p:extLst>
                </p:nvPr>
              </p:nvGraphicFramePr>
              <p:xfrm>
                <a:off x="6959508" y="2098588"/>
                <a:ext cx="1889486" cy="848959"/>
              </p:xfrm>
              <a:graphic>
                <a:graphicData uri="http://schemas.openxmlformats.org/presentationml/2006/ole">
                  <mc:AlternateContent>
                    <mc:Choice xmlns:v="urn:schemas-microsoft-com:vml" Requires="v">
                      <p:oleObj spid="_x0000_s2073" name="Equation" r:id="rId8" imgW="990360" imgH="444240" progId="Equation.3">
                        <p:embed/>
                      </p:oleObj>
                    </mc:Choice>
                    <mc:Fallback>
                      <p:oleObj name="Equation" r:id="rId8" imgW="990360" imgH="444240" progId="Equation.3">
                        <p:embed/>
                        <p:pic>
                          <p:nvPicPr>
                            <p:cNvPr id="34" name="Object 4">
                              <a:extLst>
                                <a:ext uri="{FF2B5EF4-FFF2-40B4-BE49-F238E27FC236}">
                                  <a16:creationId xmlns:a16="http://schemas.microsoft.com/office/drawing/2014/main" id="{F8076B8C-D490-C246-9386-02EF601FF2B0}"/>
                                </a:ext>
                              </a:extLst>
                            </p:cNvPr>
                            <p:cNvPicPr>
                              <a:picLocks noChangeAspect="1" noChangeArrowheads="1"/>
                            </p:cNvPicPr>
                            <p:nvPr/>
                          </p:nvPicPr>
                          <p:blipFill>
                            <a:blip r:embed="rId9">
                              <a:extLst>
                                <a:ext uri="{28A0092B-C50C-407E-A947-70E740481C1C}">
                                  <a14:useLocalDpi val="0"/>
                                </a:ext>
                              </a:extLst>
                            </a:blip>
                            <a:srcRect/>
                            <a:stretch>
                              <a:fillRect/>
                            </a:stretch>
                          </p:blipFill>
                          <p:spPr bwMode="auto">
                            <a:xfrm>
                              <a:off x="6959508" y="2098588"/>
                              <a:ext cx="1889486" cy="848959"/>
                            </a:xfrm>
                            <a:prstGeom prst="rect">
                              <a:avLst/>
                            </a:prstGeom>
                            <a:noFill/>
                            <a:ln>
                              <a:noFill/>
                            </a:ln>
                            <a:effectLst/>
                          </p:spPr>
                        </p:pic>
                      </p:oleObj>
                    </mc:Fallback>
                  </mc:AlternateContent>
                </a:graphicData>
              </a:graphic>
            </p:graphicFrame>
          </mc:Choice>
          <mc:Fallback xmlns="">
            <p:graphicFrame>
              <p:nvGraphicFramePr>
                <p:cNvPr id="34" name="Object 4">
                  <a:extLst>
                    <a:ext uri="{FF2B5EF4-FFF2-40B4-BE49-F238E27FC236}">
                      <a16:creationId xmlns:a16="http://schemas.microsoft.com/office/drawing/2014/main" id="{F8076B8C-D490-C246-9386-02EF601FF2B0}"/>
                    </a:ext>
                  </a:extLst>
                </p:cNvPr>
                <p:cNvGraphicFramePr>
                  <a:graphicFrameLocks noChangeAspect="1"/>
                </p:cNvGraphicFramePr>
                <p:nvPr>
                  <p:extLst>
                    <p:ext uri="{D42A27DB-BD31-4B8C-83A1-F6EECF244321}">
                      <p14:modId xmlns:p14="http://schemas.microsoft.com/office/powerpoint/2010/main" val="3791533270"/>
                    </p:ext>
                  </p:extLst>
                </p:nvPr>
              </p:nvGraphicFramePr>
              <p:xfrm>
                <a:off x="6959508" y="2098588"/>
                <a:ext cx="1889486" cy="848959"/>
              </p:xfrm>
              <a:graphic>
                <a:graphicData uri="http://schemas.openxmlformats.org/presentationml/2006/ole">
                  <mc:AlternateContent>
                    <mc:Choice xmlns:v="urn:schemas-microsoft-com:vml" Requires="v">
                      <p:oleObj spid="_x0000_s2523" name="Equation" r:id="rId21" imgW="990360" imgH="444240" progId="Equation.3">
                        <p:embed/>
                      </p:oleObj>
                    </mc:Choice>
                    <mc:Fallback>
                      <p:oleObj name="Equation" r:id="rId21" imgW="990360" imgH="444240" progId="Equation.3">
                        <p:embed/>
                        <p:pic>
                          <p:nvPicPr>
                            <p:cNvPr id="55" name="Object 4"/>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959508" y="2098588"/>
                              <a:ext cx="1889486" cy="848959"/>
                            </a:xfrm>
                            <a:prstGeom prst="rect">
                              <a:avLst/>
                            </a:prstGeom>
                            <a:noFill/>
                            <a:ln>
                              <a:noFill/>
                            </a:ln>
                            <a:effectLst/>
                          </p:spPr>
                        </p:pic>
                      </p:oleObj>
                    </mc:Fallback>
                  </mc:AlternateContent>
                </a:graphicData>
              </a:graphic>
            </p:graphicFrame>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9904EDE2-DA86-8343-9960-037614A0876E}"/>
                    </a:ext>
                  </a:extLst>
                </p:cNvPr>
                <p:cNvSpPr txBox="1"/>
                <p:nvPr/>
              </p:nvSpPr>
              <p:spPr>
                <a:xfrm>
                  <a:off x="6907518" y="1340768"/>
                  <a:ext cx="1718099"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𝑭</m:t>
                            </m:r>
                          </m:e>
                          <m:sub>
                            <m:r>
                              <a:rPr lang="en-US" sz="2400" b="1" i="1" smtClean="0">
                                <a:latin typeface="Cambria Math" panose="02040503050406030204" pitchFamily="18" charset="0"/>
                              </a:rPr>
                              <m:t>𝑳</m:t>
                            </m:r>
                          </m:sub>
                        </m:sSub>
                        <m:r>
                          <a:rPr lang="en-US" sz="2400" b="1" i="1" smtClean="0">
                            <a:latin typeface="Cambria Math" panose="02040503050406030204" pitchFamily="18" charset="0"/>
                          </a:rPr>
                          <m:t>=</m:t>
                        </m:r>
                        <m:r>
                          <a:rPr lang="en-US" sz="2400" b="1" i="1" smtClean="0">
                            <a:latin typeface="Cambria Math" panose="02040503050406030204" pitchFamily="18" charset="0"/>
                          </a:rPr>
                          <m:t>𝒒</m:t>
                        </m:r>
                        <m:r>
                          <a:rPr lang="en-US" sz="2400" b="1" i="1" smtClean="0">
                            <a:latin typeface="Cambria Math" panose="02040503050406030204" pitchFamily="18" charset="0"/>
                          </a:rPr>
                          <m:t> </m:t>
                        </m:r>
                        <m:r>
                          <a:rPr lang="en-US" sz="2400" b="1" i="1" smtClean="0">
                            <a:latin typeface="Cambria Math" panose="02040503050406030204" pitchFamily="18" charset="0"/>
                          </a:rPr>
                          <m:t>𝒗</m:t>
                        </m:r>
                        <m:r>
                          <a:rPr lang="en-US" sz="2400" b="1" i="1" smtClean="0">
                            <a:latin typeface="Cambria Math" panose="02040503050406030204" pitchFamily="18" charset="0"/>
                          </a:rPr>
                          <m:t> </m:t>
                        </m:r>
                        <m:r>
                          <a:rPr lang="en-US" sz="2400" b="1" i="1" smtClean="0">
                            <a:latin typeface="Cambria Math" panose="02040503050406030204" pitchFamily="18" charset="0"/>
                          </a:rPr>
                          <m:t>𝑩</m:t>
                        </m:r>
                      </m:oMath>
                    </m:oMathPara>
                  </a14:m>
                  <a:endParaRPr lang="en-US" sz="2400" b="1" dirty="0"/>
                </a:p>
              </p:txBody>
            </p:sp>
          </mc:Choice>
          <mc:Fallback xmlns="">
            <p:sp>
              <p:nvSpPr>
                <p:cNvPr id="53" name="TextBox 52">
                  <a:extLst>
                    <a:ext uri="{FF2B5EF4-FFF2-40B4-BE49-F238E27FC236}">
                      <a16:creationId xmlns:a16="http://schemas.microsoft.com/office/drawing/2014/main" id="{DA48448C-D1D2-7A4D-9F02-FAC9387F4461}"/>
                    </a:ext>
                  </a:extLst>
                </p:cNvPr>
                <p:cNvSpPr txBox="1">
                  <a:spLocks noRot="1" noChangeAspect="1" noMove="1" noResize="1" noEditPoints="1" noAdjustHandles="1" noChangeArrowheads="1" noChangeShapeType="1" noTextEdit="1"/>
                </p:cNvSpPr>
                <p:nvPr/>
              </p:nvSpPr>
              <p:spPr>
                <a:xfrm>
                  <a:off x="6907518" y="1340768"/>
                  <a:ext cx="1718099" cy="461665"/>
                </a:xfrm>
                <a:prstGeom prst="rect">
                  <a:avLst/>
                </a:prstGeom>
                <a:blipFill>
                  <a:blip r:embed="rId23"/>
                  <a:stretch>
                    <a:fillRect b="-21622"/>
                  </a:stretch>
                </a:blipFill>
              </p:spPr>
              <p:txBody>
                <a:bodyPr/>
                <a:lstStyle/>
                <a:p>
                  <a:r>
                    <a:rPr lang="en-US">
                      <a:noFill/>
                    </a:rPr>
                    <a:t> </a:t>
                  </a:r>
                </a:p>
              </p:txBody>
            </p:sp>
          </mc:Fallback>
        </mc:AlternateContent>
      </p:grpSp>
      <p:pic>
        <p:nvPicPr>
          <p:cNvPr id="5" name="Picture 4">
            <a:extLst>
              <a:ext uri="{FF2B5EF4-FFF2-40B4-BE49-F238E27FC236}">
                <a16:creationId xmlns:a16="http://schemas.microsoft.com/office/drawing/2014/main" id="{41621830-2C1F-F343-A357-B8EC7631F16D}"/>
              </a:ext>
            </a:extLst>
          </p:cNvPr>
          <p:cNvPicPr>
            <a:picLocks noChangeAspect="1"/>
          </p:cNvPicPr>
          <p:nvPr/>
        </p:nvPicPr>
        <p:blipFill>
          <a:blip r:embed="rId24"/>
          <a:stretch>
            <a:fillRect/>
          </a:stretch>
        </p:blipFill>
        <p:spPr>
          <a:xfrm>
            <a:off x="1304723" y="2329374"/>
            <a:ext cx="4708716" cy="2914375"/>
          </a:xfrm>
          <a:prstGeom prst="rect">
            <a:avLst/>
          </a:prstGeom>
        </p:spPr>
      </p:pic>
      <p:sp>
        <p:nvSpPr>
          <p:cNvPr id="7" name="Text Box 7">
            <a:extLst>
              <a:ext uri="{FF2B5EF4-FFF2-40B4-BE49-F238E27FC236}">
                <a16:creationId xmlns:a16="http://schemas.microsoft.com/office/drawing/2014/main" id="{A3FA49C8-53B4-DA41-B978-8BA5408C3E17}"/>
              </a:ext>
            </a:extLst>
          </p:cNvPr>
          <p:cNvSpPr txBox="1">
            <a:spLocks noChangeArrowheads="1"/>
          </p:cNvSpPr>
          <p:nvPr/>
        </p:nvSpPr>
        <p:spPr bwMode="auto">
          <a:xfrm>
            <a:off x="780247" y="2368718"/>
            <a:ext cx="3126045" cy="5006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4925">
                <a:solidFill>
                  <a:srgbClr val="000000"/>
                </a:solidFill>
                <a:miter lim="800000"/>
                <a:headEnd/>
                <a:tailEnd/>
              </a14:hiddenLine>
            </a:ext>
          </a:extLst>
        </p:spPr>
        <p:txBody>
          <a:bodyPr wrap="none" lIns="130046" tIns="65023" rIns="130046" bIns="65023">
            <a:spAutoFit/>
          </a:bodyPr>
          <a:lstStyle>
            <a:lvl1pPr eaLnBrk="0" hangingPunct="0">
              <a:defRPr sz="1400" b="1" i="1">
                <a:solidFill>
                  <a:schemeClr val="tx1"/>
                </a:solidFill>
                <a:latin typeface="Times New Roman" charset="0"/>
                <a:ea typeface="ＭＳ Ｐゴシック" charset="-128"/>
              </a:defRPr>
            </a:lvl1pPr>
            <a:lvl2pPr marL="37931725" indent="-37474525" eaLnBrk="0" hangingPunct="0">
              <a:defRPr sz="1400" b="1" i="1">
                <a:solidFill>
                  <a:schemeClr val="tx1"/>
                </a:solidFill>
                <a:latin typeface="Times New Roman" charset="0"/>
                <a:ea typeface="ＭＳ Ｐゴシック" charset="-128"/>
              </a:defRPr>
            </a:lvl2pPr>
            <a:lvl3pPr eaLnBrk="0" hangingPunct="0">
              <a:defRPr sz="1400" b="1" i="1">
                <a:solidFill>
                  <a:schemeClr val="tx1"/>
                </a:solidFill>
                <a:latin typeface="Times New Roman" charset="0"/>
                <a:ea typeface="ＭＳ Ｐゴシック" charset="-128"/>
              </a:defRPr>
            </a:lvl3pPr>
            <a:lvl4pPr eaLnBrk="0" hangingPunct="0">
              <a:defRPr sz="1400" b="1" i="1">
                <a:solidFill>
                  <a:schemeClr val="tx1"/>
                </a:solidFill>
                <a:latin typeface="Times New Roman" charset="0"/>
                <a:ea typeface="ＭＳ Ｐゴシック" charset="-128"/>
              </a:defRPr>
            </a:lvl4pPr>
            <a:lvl5pPr eaLnBrk="0" hangingPunct="0">
              <a:defRPr sz="1400" b="1" i="1">
                <a:solidFill>
                  <a:schemeClr val="tx1"/>
                </a:solidFill>
                <a:latin typeface="Times New Roman" charset="0"/>
                <a:ea typeface="ＭＳ Ｐゴシック" charset="-128"/>
              </a:defRPr>
            </a:lvl5pPr>
            <a:lvl6pPr marL="457200" eaLnBrk="0" fontAlgn="base" hangingPunct="0">
              <a:spcBef>
                <a:spcPct val="0"/>
              </a:spcBef>
              <a:spcAft>
                <a:spcPct val="0"/>
              </a:spcAft>
              <a:defRPr sz="1400" b="1" i="1">
                <a:solidFill>
                  <a:schemeClr val="tx1"/>
                </a:solidFill>
                <a:latin typeface="Times New Roman" charset="0"/>
                <a:ea typeface="ＭＳ Ｐゴシック" charset="-128"/>
              </a:defRPr>
            </a:lvl6pPr>
            <a:lvl7pPr marL="914400" eaLnBrk="0" fontAlgn="base" hangingPunct="0">
              <a:spcBef>
                <a:spcPct val="0"/>
              </a:spcBef>
              <a:spcAft>
                <a:spcPct val="0"/>
              </a:spcAft>
              <a:defRPr sz="1400" b="1" i="1">
                <a:solidFill>
                  <a:schemeClr val="tx1"/>
                </a:solidFill>
                <a:latin typeface="Times New Roman" charset="0"/>
                <a:ea typeface="ＭＳ Ｐゴシック" charset="-128"/>
              </a:defRPr>
            </a:lvl7pPr>
            <a:lvl8pPr marL="1371600" eaLnBrk="0" fontAlgn="base" hangingPunct="0">
              <a:spcBef>
                <a:spcPct val="0"/>
              </a:spcBef>
              <a:spcAft>
                <a:spcPct val="0"/>
              </a:spcAft>
              <a:defRPr sz="1400" b="1" i="1">
                <a:solidFill>
                  <a:schemeClr val="tx1"/>
                </a:solidFill>
                <a:latin typeface="Times New Roman" charset="0"/>
                <a:ea typeface="ＭＳ Ｐゴシック" charset="-128"/>
              </a:defRPr>
            </a:lvl8pPr>
            <a:lvl9pPr marL="1828800" eaLnBrk="0" fontAlgn="base" hangingPunct="0">
              <a:spcBef>
                <a:spcPct val="0"/>
              </a:spcBef>
              <a:spcAft>
                <a:spcPct val="0"/>
              </a:spcAft>
              <a:defRPr sz="1400" b="1" i="1">
                <a:solidFill>
                  <a:schemeClr val="tx1"/>
                </a:solidFill>
                <a:latin typeface="Times New Roman" charset="0"/>
                <a:ea typeface="ＭＳ Ｐゴシック" charset="-128"/>
              </a:defRPr>
            </a:lvl9pPr>
          </a:lstStyle>
          <a:p>
            <a:pPr algn="ctr" eaLnBrk="1" hangingPunct="1"/>
            <a:r>
              <a:rPr lang="en-GB" altLang="en-US" sz="2400" i="0" dirty="0">
                <a:solidFill>
                  <a:srgbClr val="0000FF"/>
                </a:solidFill>
                <a:latin typeface="+mn-lt"/>
                <a:cs typeface="Gill Sans"/>
              </a:rPr>
              <a:t>The ideal circular orbit</a:t>
            </a:r>
          </a:p>
        </p:txBody>
      </p:sp>
      <p:sp>
        <p:nvSpPr>
          <p:cNvPr id="6" name="Rectangle 5">
            <a:extLst>
              <a:ext uri="{FF2B5EF4-FFF2-40B4-BE49-F238E27FC236}">
                <a16:creationId xmlns:a16="http://schemas.microsoft.com/office/drawing/2014/main" id="{B5800383-D5B5-E542-8968-FF6AD8577E16}"/>
              </a:ext>
            </a:extLst>
          </p:cNvPr>
          <p:cNvSpPr/>
          <p:nvPr/>
        </p:nvSpPr>
        <p:spPr>
          <a:xfrm>
            <a:off x="2343269" y="5817567"/>
            <a:ext cx="7535627" cy="461665"/>
          </a:xfrm>
          <a:prstGeom prst="rect">
            <a:avLst/>
          </a:prstGeom>
        </p:spPr>
        <p:txBody>
          <a:bodyPr wrap="square">
            <a:spAutoFit/>
          </a:bodyPr>
          <a:lstStyle/>
          <a:p>
            <a:r>
              <a:rPr lang="en-GB" sz="2400" b="1" dirty="0">
                <a:solidFill>
                  <a:srgbClr val="FF0000"/>
                </a:solidFill>
              </a:rPr>
              <a:t>B &lt; 16 T </a:t>
            </a:r>
            <a:r>
              <a:rPr lang="en-GB" sz="2400" b="1" dirty="0">
                <a:sym typeface="Wingdings" pitchFamily="2" charset="2"/>
              </a:rPr>
              <a:t> </a:t>
            </a:r>
            <a:r>
              <a:rPr lang="en-GB" sz="2400" b="1" dirty="0"/>
              <a:t>build LARGE rings due to the centrifugal force. </a:t>
            </a:r>
          </a:p>
        </p:txBody>
      </p:sp>
    </p:spTree>
    <p:extLst>
      <p:ext uri="{BB962C8B-B14F-4D97-AF65-F5344CB8AC3E}">
        <p14:creationId xmlns:p14="http://schemas.microsoft.com/office/powerpoint/2010/main" val="425281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P spid="12"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D0286-1FB1-A64A-8A91-89988240ACF5}"/>
              </a:ext>
            </a:extLst>
          </p:cNvPr>
          <p:cNvSpPr>
            <a:spLocks noGrp="1"/>
          </p:cNvSpPr>
          <p:nvPr>
            <p:ph type="title"/>
          </p:nvPr>
        </p:nvSpPr>
        <p:spPr/>
        <p:txBody>
          <a:bodyPr/>
          <a:lstStyle/>
          <a:p>
            <a:r>
              <a:rPr lang="en-GB" b="1" dirty="0"/>
              <a:t>What limits Luminosity?</a:t>
            </a:r>
          </a:p>
        </p:txBody>
      </p:sp>
      <p:graphicFrame>
        <p:nvGraphicFramePr>
          <p:cNvPr id="3" name="Object 4">
            <a:extLst>
              <a:ext uri="{FF2B5EF4-FFF2-40B4-BE49-F238E27FC236}">
                <a16:creationId xmlns:a16="http://schemas.microsoft.com/office/drawing/2014/main" id="{816ADCB0-2F75-EE4B-9BD9-EE598FFD9A99}"/>
              </a:ext>
            </a:extLst>
          </p:cNvPr>
          <p:cNvGraphicFramePr>
            <a:graphicFrameLocks noChangeAspect="1"/>
          </p:cNvGraphicFramePr>
          <p:nvPr>
            <p:extLst>
              <p:ext uri="{D42A27DB-BD31-4B8C-83A1-F6EECF244321}">
                <p14:modId xmlns:p14="http://schemas.microsoft.com/office/powerpoint/2010/main" val="1532305814"/>
              </p:ext>
            </p:extLst>
          </p:nvPr>
        </p:nvGraphicFramePr>
        <p:xfrm>
          <a:off x="1251065" y="2395867"/>
          <a:ext cx="3488871" cy="1794852"/>
        </p:xfrm>
        <a:graphic>
          <a:graphicData uri="http://schemas.openxmlformats.org/presentationml/2006/ole">
            <mc:AlternateContent xmlns:mc="http://schemas.openxmlformats.org/markup-compatibility/2006">
              <mc:Choice xmlns:v="urn:schemas-microsoft-com:vml" Requires="v">
                <p:oleObj spid="_x0000_s3094" name="Equation" r:id="rId3" imgW="939800" imgH="469900" progId="Equation.3">
                  <p:embed/>
                </p:oleObj>
              </mc:Choice>
              <mc:Fallback>
                <p:oleObj name="Equation" r:id="rId3" imgW="939800" imgH="469900" progId="Equation.3">
                  <p:embed/>
                  <p:pic>
                    <p:nvPicPr>
                      <p:cNvPr id="6" name="Object 4">
                        <a:extLst>
                          <a:ext uri="{FF2B5EF4-FFF2-40B4-BE49-F238E27FC236}">
                            <a16:creationId xmlns:a16="http://schemas.microsoft.com/office/drawing/2014/main" id="{064E000E-0D86-7D43-97B4-F882C327F51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1065" y="2395867"/>
                        <a:ext cx="3488871" cy="1794852"/>
                      </a:xfrm>
                      <a:prstGeom prst="rect">
                        <a:avLst/>
                      </a:prstGeom>
                      <a:noFill/>
                    </p:spPr>
                  </p:pic>
                </p:oleObj>
              </mc:Fallback>
            </mc:AlternateContent>
          </a:graphicData>
        </a:graphic>
      </p:graphicFrame>
      <p:grpSp>
        <p:nvGrpSpPr>
          <p:cNvPr id="4" name="Group 3">
            <a:extLst>
              <a:ext uri="{FF2B5EF4-FFF2-40B4-BE49-F238E27FC236}">
                <a16:creationId xmlns:a16="http://schemas.microsoft.com/office/drawing/2014/main" id="{79A56BE4-64AC-1846-B9BB-3D541502D9FD}"/>
              </a:ext>
            </a:extLst>
          </p:cNvPr>
          <p:cNvGrpSpPr/>
          <p:nvPr/>
        </p:nvGrpSpPr>
        <p:grpSpPr>
          <a:xfrm>
            <a:off x="7772995" y="3774056"/>
            <a:ext cx="4424756" cy="2662475"/>
            <a:chOff x="4336240" y="5429035"/>
            <a:chExt cx="5052366" cy="2093733"/>
          </a:xfrm>
        </p:grpSpPr>
        <p:sp>
          <p:nvSpPr>
            <p:cNvPr id="5" name="Line 4">
              <a:extLst>
                <a:ext uri="{FF2B5EF4-FFF2-40B4-BE49-F238E27FC236}">
                  <a16:creationId xmlns:a16="http://schemas.microsoft.com/office/drawing/2014/main" id="{AB9BAFA7-7159-C64D-826D-BB87D50A2DB4}"/>
                </a:ext>
              </a:extLst>
            </p:cNvPr>
            <p:cNvSpPr>
              <a:spLocks noChangeShapeType="1"/>
            </p:cNvSpPr>
            <p:nvPr/>
          </p:nvSpPr>
          <p:spPr bwMode="auto">
            <a:xfrm flipV="1">
              <a:off x="4336240" y="6531585"/>
              <a:ext cx="2105405" cy="991183"/>
            </a:xfrm>
            <a:prstGeom prst="line">
              <a:avLst/>
            </a:prstGeom>
            <a:noFill/>
            <a:ln w="19050">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GB"/>
            </a:p>
          </p:txBody>
        </p:sp>
        <p:sp>
          <p:nvSpPr>
            <p:cNvPr id="6" name="Line 5">
              <a:extLst>
                <a:ext uri="{FF2B5EF4-FFF2-40B4-BE49-F238E27FC236}">
                  <a16:creationId xmlns:a16="http://schemas.microsoft.com/office/drawing/2014/main" id="{D8D627D3-85E3-2B47-93D5-015ABD12675C}"/>
                </a:ext>
              </a:extLst>
            </p:cNvPr>
            <p:cNvSpPr>
              <a:spLocks noChangeShapeType="1"/>
            </p:cNvSpPr>
            <p:nvPr/>
          </p:nvSpPr>
          <p:spPr bwMode="auto">
            <a:xfrm flipH="1">
              <a:off x="6441646" y="5429035"/>
              <a:ext cx="2249935" cy="1105024"/>
            </a:xfrm>
            <a:prstGeom prst="line">
              <a:avLst/>
            </a:prstGeom>
            <a:noFill/>
            <a:ln w="19050">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n-GB"/>
            </a:p>
          </p:txBody>
        </p:sp>
        <p:sp>
          <p:nvSpPr>
            <p:cNvPr id="7" name="Oval 2">
              <a:extLst>
                <a:ext uri="{FF2B5EF4-FFF2-40B4-BE49-F238E27FC236}">
                  <a16:creationId xmlns:a16="http://schemas.microsoft.com/office/drawing/2014/main" id="{D3197BE0-C814-2744-83E5-0F389ECEC5BD}"/>
                </a:ext>
              </a:extLst>
            </p:cNvPr>
            <p:cNvSpPr>
              <a:spLocks noChangeArrowheads="1"/>
            </p:cNvSpPr>
            <p:nvPr/>
          </p:nvSpPr>
          <p:spPr bwMode="auto">
            <a:xfrm rot="19622240">
              <a:off x="4888895" y="6718542"/>
              <a:ext cx="1322377" cy="534988"/>
            </a:xfrm>
            <a:prstGeom prst="ellipse">
              <a:avLst/>
            </a:prstGeom>
            <a:solidFill>
              <a:srgbClr val="0427BC"/>
            </a:solidFill>
            <a:ln w="9525">
              <a:solidFill>
                <a:schemeClr val="tx1"/>
              </a:solidFill>
              <a:round/>
              <a:headEnd/>
              <a:tailEnd/>
            </a:ln>
          </p:spPr>
          <p:txBody>
            <a:bodyPr/>
            <a:lstStyle>
              <a:lvl1pPr eaLnBrk="0" hangingPunct="0">
                <a:defRPr sz="1400" b="1" i="1">
                  <a:solidFill>
                    <a:schemeClr val="tx1"/>
                  </a:solidFill>
                  <a:latin typeface="Times New Roman" charset="0"/>
                  <a:ea typeface="ＭＳ Ｐゴシック" charset="-128"/>
                </a:defRPr>
              </a:lvl1pPr>
              <a:lvl2pPr marL="37931725" indent="-37474525" eaLnBrk="0" hangingPunct="0">
                <a:defRPr sz="1400" b="1" i="1">
                  <a:solidFill>
                    <a:schemeClr val="tx1"/>
                  </a:solidFill>
                  <a:latin typeface="Times New Roman" charset="0"/>
                  <a:ea typeface="ＭＳ Ｐゴシック" charset="-128"/>
                </a:defRPr>
              </a:lvl2pPr>
              <a:lvl3pPr eaLnBrk="0" hangingPunct="0">
                <a:defRPr sz="1400" b="1" i="1">
                  <a:solidFill>
                    <a:schemeClr val="tx1"/>
                  </a:solidFill>
                  <a:latin typeface="Times New Roman" charset="0"/>
                  <a:ea typeface="ＭＳ Ｐゴシック" charset="-128"/>
                </a:defRPr>
              </a:lvl3pPr>
              <a:lvl4pPr eaLnBrk="0" hangingPunct="0">
                <a:defRPr sz="1400" b="1" i="1">
                  <a:solidFill>
                    <a:schemeClr val="tx1"/>
                  </a:solidFill>
                  <a:latin typeface="Times New Roman" charset="0"/>
                  <a:ea typeface="ＭＳ Ｐゴシック" charset="-128"/>
                </a:defRPr>
              </a:lvl4pPr>
              <a:lvl5pPr eaLnBrk="0" hangingPunct="0">
                <a:defRPr sz="1400" b="1" i="1">
                  <a:solidFill>
                    <a:schemeClr val="tx1"/>
                  </a:solidFill>
                  <a:latin typeface="Times New Roman" charset="0"/>
                  <a:ea typeface="ＭＳ Ｐゴシック" charset="-128"/>
                </a:defRPr>
              </a:lvl5pPr>
              <a:lvl6pPr marL="457200" eaLnBrk="0" fontAlgn="base" hangingPunct="0">
                <a:spcBef>
                  <a:spcPct val="0"/>
                </a:spcBef>
                <a:spcAft>
                  <a:spcPct val="0"/>
                </a:spcAft>
                <a:defRPr sz="1400" b="1" i="1">
                  <a:solidFill>
                    <a:schemeClr val="tx1"/>
                  </a:solidFill>
                  <a:latin typeface="Times New Roman" charset="0"/>
                  <a:ea typeface="ＭＳ Ｐゴシック" charset="-128"/>
                </a:defRPr>
              </a:lvl6pPr>
              <a:lvl7pPr marL="914400" eaLnBrk="0" fontAlgn="base" hangingPunct="0">
                <a:spcBef>
                  <a:spcPct val="0"/>
                </a:spcBef>
                <a:spcAft>
                  <a:spcPct val="0"/>
                </a:spcAft>
                <a:defRPr sz="1400" b="1" i="1">
                  <a:solidFill>
                    <a:schemeClr val="tx1"/>
                  </a:solidFill>
                  <a:latin typeface="Times New Roman" charset="0"/>
                  <a:ea typeface="ＭＳ Ｐゴシック" charset="-128"/>
                </a:defRPr>
              </a:lvl7pPr>
              <a:lvl8pPr marL="1371600" eaLnBrk="0" fontAlgn="base" hangingPunct="0">
                <a:spcBef>
                  <a:spcPct val="0"/>
                </a:spcBef>
                <a:spcAft>
                  <a:spcPct val="0"/>
                </a:spcAft>
                <a:defRPr sz="1400" b="1" i="1">
                  <a:solidFill>
                    <a:schemeClr val="tx1"/>
                  </a:solidFill>
                  <a:latin typeface="Times New Roman" charset="0"/>
                  <a:ea typeface="ＭＳ Ｐゴシック" charset="-128"/>
                </a:defRPr>
              </a:lvl8pPr>
              <a:lvl9pPr marL="1828800" eaLnBrk="0" fontAlgn="base" hangingPunct="0">
                <a:spcBef>
                  <a:spcPct val="0"/>
                </a:spcBef>
                <a:spcAft>
                  <a:spcPct val="0"/>
                </a:spcAft>
                <a:defRPr sz="1400" b="1" i="1">
                  <a:solidFill>
                    <a:schemeClr val="tx1"/>
                  </a:solidFill>
                  <a:latin typeface="Times New Roman" charset="0"/>
                  <a:ea typeface="ＭＳ Ｐゴシック" charset="-128"/>
                </a:defRPr>
              </a:lvl9pPr>
            </a:lstStyle>
            <a:p>
              <a:pPr algn="ctr" eaLnBrk="1" hangingPunct="1"/>
              <a:endParaRPr lang="en-GB" altLang="en-US" sz="1800" b="0" i="0">
                <a:solidFill>
                  <a:srgbClr val="0427BC"/>
                </a:solidFill>
                <a:latin typeface="Arial" charset="0"/>
              </a:endParaRPr>
            </a:p>
          </p:txBody>
        </p:sp>
        <p:sp>
          <p:nvSpPr>
            <p:cNvPr id="8" name="Oval 3">
              <a:extLst>
                <a:ext uri="{FF2B5EF4-FFF2-40B4-BE49-F238E27FC236}">
                  <a16:creationId xmlns:a16="http://schemas.microsoft.com/office/drawing/2014/main" id="{69A1B3BB-41EE-0F47-803D-01C5B7DBBAA1}"/>
                </a:ext>
              </a:extLst>
            </p:cNvPr>
            <p:cNvSpPr>
              <a:spLocks noChangeArrowheads="1"/>
            </p:cNvSpPr>
            <p:nvPr/>
          </p:nvSpPr>
          <p:spPr bwMode="auto">
            <a:xfrm rot="20041536">
              <a:off x="6775642" y="5814746"/>
              <a:ext cx="1321279" cy="463550"/>
            </a:xfrm>
            <a:prstGeom prst="ellipse">
              <a:avLst/>
            </a:prstGeom>
            <a:solidFill>
              <a:srgbClr val="FF0000"/>
            </a:solidFill>
            <a:ln w="9525">
              <a:solidFill>
                <a:schemeClr val="tx1"/>
              </a:solidFill>
              <a:round/>
              <a:headEnd/>
              <a:tailEnd/>
            </a:ln>
          </p:spPr>
          <p:txBody>
            <a:bodyPr wrap="none" anchor="ctr"/>
            <a:lstStyle>
              <a:lvl1pPr eaLnBrk="0" hangingPunct="0">
                <a:defRPr sz="1400" b="1" i="1">
                  <a:solidFill>
                    <a:schemeClr val="tx1"/>
                  </a:solidFill>
                  <a:latin typeface="Times New Roman" charset="0"/>
                  <a:ea typeface="ＭＳ Ｐゴシック" charset="-128"/>
                </a:defRPr>
              </a:lvl1pPr>
              <a:lvl2pPr marL="37931725" indent="-37474525" eaLnBrk="0" hangingPunct="0">
                <a:defRPr sz="1400" b="1" i="1">
                  <a:solidFill>
                    <a:schemeClr val="tx1"/>
                  </a:solidFill>
                  <a:latin typeface="Times New Roman" charset="0"/>
                  <a:ea typeface="ＭＳ Ｐゴシック" charset="-128"/>
                </a:defRPr>
              </a:lvl2pPr>
              <a:lvl3pPr eaLnBrk="0" hangingPunct="0">
                <a:defRPr sz="1400" b="1" i="1">
                  <a:solidFill>
                    <a:schemeClr val="tx1"/>
                  </a:solidFill>
                  <a:latin typeface="Times New Roman" charset="0"/>
                  <a:ea typeface="ＭＳ Ｐゴシック" charset="-128"/>
                </a:defRPr>
              </a:lvl3pPr>
              <a:lvl4pPr eaLnBrk="0" hangingPunct="0">
                <a:defRPr sz="1400" b="1" i="1">
                  <a:solidFill>
                    <a:schemeClr val="tx1"/>
                  </a:solidFill>
                  <a:latin typeface="Times New Roman" charset="0"/>
                  <a:ea typeface="ＭＳ Ｐゴシック" charset="-128"/>
                </a:defRPr>
              </a:lvl4pPr>
              <a:lvl5pPr eaLnBrk="0" hangingPunct="0">
                <a:defRPr sz="1400" b="1" i="1">
                  <a:solidFill>
                    <a:schemeClr val="tx1"/>
                  </a:solidFill>
                  <a:latin typeface="Times New Roman" charset="0"/>
                  <a:ea typeface="ＭＳ Ｐゴシック" charset="-128"/>
                </a:defRPr>
              </a:lvl5pPr>
              <a:lvl6pPr marL="457200" eaLnBrk="0" fontAlgn="base" hangingPunct="0">
                <a:spcBef>
                  <a:spcPct val="0"/>
                </a:spcBef>
                <a:spcAft>
                  <a:spcPct val="0"/>
                </a:spcAft>
                <a:defRPr sz="1400" b="1" i="1">
                  <a:solidFill>
                    <a:schemeClr val="tx1"/>
                  </a:solidFill>
                  <a:latin typeface="Times New Roman" charset="0"/>
                  <a:ea typeface="ＭＳ Ｐゴシック" charset="-128"/>
                </a:defRPr>
              </a:lvl6pPr>
              <a:lvl7pPr marL="914400" eaLnBrk="0" fontAlgn="base" hangingPunct="0">
                <a:spcBef>
                  <a:spcPct val="0"/>
                </a:spcBef>
                <a:spcAft>
                  <a:spcPct val="0"/>
                </a:spcAft>
                <a:defRPr sz="1400" b="1" i="1">
                  <a:solidFill>
                    <a:schemeClr val="tx1"/>
                  </a:solidFill>
                  <a:latin typeface="Times New Roman" charset="0"/>
                  <a:ea typeface="ＭＳ Ｐゴシック" charset="-128"/>
                </a:defRPr>
              </a:lvl7pPr>
              <a:lvl8pPr marL="1371600" eaLnBrk="0" fontAlgn="base" hangingPunct="0">
                <a:spcBef>
                  <a:spcPct val="0"/>
                </a:spcBef>
                <a:spcAft>
                  <a:spcPct val="0"/>
                </a:spcAft>
                <a:defRPr sz="1400" b="1" i="1">
                  <a:solidFill>
                    <a:schemeClr val="tx1"/>
                  </a:solidFill>
                  <a:latin typeface="Times New Roman" charset="0"/>
                  <a:ea typeface="ＭＳ Ｐゴシック" charset="-128"/>
                </a:defRPr>
              </a:lvl8pPr>
              <a:lvl9pPr marL="1828800" eaLnBrk="0" fontAlgn="base" hangingPunct="0">
                <a:spcBef>
                  <a:spcPct val="0"/>
                </a:spcBef>
                <a:spcAft>
                  <a:spcPct val="0"/>
                </a:spcAft>
                <a:defRPr sz="1400" b="1" i="1">
                  <a:solidFill>
                    <a:schemeClr val="tx1"/>
                  </a:solidFill>
                  <a:latin typeface="Times New Roman" charset="0"/>
                  <a:ea typeface="ＭＳ Ｐゴシック" charset="-128"/>
                </a:defRPr>
              </a:lvl9pPr>
            </a:lstStyle>
            <a:p>
              <a:pPr eaLnBrk="1" hangingPunct="1"/>
              <a:endParaRPr lang="en-GB" altLang="en-US" sz="1800"/>
            </a:p>
          </p:txBody>
        </p:sp>
        <p:sp>
          <p:nvSpPr>
            <p:cNvPr id="9" name="Text Box 6">
              <a:extLst>
                <a:ext uri="{FF2B5EF4-FFF2-40B4-BE49-F238E27FC236}">
                  <a16:creationId xmlns:a16="http://schemas.microsoft.com/office/drawing/2014/main" id="{AC03D203-0DF1-7247-9382-416C81E1A201}"/>
                </a:ext>
              </a:extLst>
            </p:cNvPr>
            <p:cNvSpPr txBox="1">
              <a:spLocks noChangeArrowheads="1"/>
            </p:cNvSpPr>
            <p:nvPr/>
          </p:nvSpPr>
          <p:spPr bwMode="auto">
            <a:xfrm>
              <a:off x="6512273" y="5483931"/>
              <a:ext cx="1213331" cy="290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1400" b="1" i="1">
                  <a:solidFill>
                    <a:schemeClr val="tx1"/>
                  </a:solidFill>
                  <a:latin typeface="Times New Roman" charset="0"/>
                  <a:ea typeface="ＭＳ Ｐゴシック" charset="-128"/>
                </a:defRPr>
              </a:lvl1pPr>
              <a:lvl2pPr marL="37931725" indent="-37474525" eaLnBrk="0" hangingPunct="0">
                <a:defRPr sz="1400" b="1" i="1">
                  <a:solidFill>
                    <a:schemeClr val="tx1"/>
                  </a:solidFill>
                  <a:latin typeface="Times New Roman" charset="0"/>
                  <a:ea typeface="ＭＳ Ｐゴシック" charset="-128"/>
                </a:defRPr>
              </a:lvl2pPr>
              <a:lvl3pPr eaLnBrk="0" hangingPunct="0">
                <a:defRPr sz="1400" b="1" i="1">
                  <a:solidFill>
                    <a:schemeClr val="tx1"/>
                  </a:solidFill>
                  <a:latin typeface="Times New Roman" charset="0"/>
                  <a:ea typeface="ＭＳ Ｐゴシック" charset="-128"/>
                </a:defRPr>
              </a:lvl3pPr>
              <a:lvl4pPr eaLnBrk="0" hangingPunct="0">
                <a:defRPr sz="1400" b="1" i="1">
                  <a:solidFill>
                    <a:schemeClr val="tx1"/>
                  </a:solidFill>
                  <a:latin typeface="Times New Roman" charset="0"/>
                  <a:ea typeface="ＭＳ Ｐゴシック" charset="-128"/>
                </a:defRPr>
              </a:lvl4pPr>
              <a:lvl5pPr eaLnBrk="0" hangingPunct="0">
                <a:defRPr sz="1400" b="1" i="1">
                  <a:solidFill>
                    <a:schemeClr val="tx1"/>
                  </a:solidFill>
                  <a:latin typeface="Times New Roman" charset="0"/>
                  <a:ea typeface="ＭＳ Ｐゴシック" charset="-128"/>
                </a:defRPr>
              </a:lvl5pPr>
              <a:lvl6pPr marL="457200" eaLnBrk="0" fontAlgn="base" hangingPunct="0">
                <a:spcBef>
                  <a:spcPct val="0"/>
                </a:spcBef>
                <a:spcAft>
                  <a:spcPct val="0"/>
                </a:spcAft>
                <a:defRPr sz="1400" b="1" i="1">
                  <a:solidFill>
                    <a:schemeClr val="tx1"/>
                  </a:solidFill>
                  <a:latin typeface="Times New Roman" charset="0"/>
                  <a:ea typeface="ＭＳ Ｐゴシック" charset="-128"/>
                </a:defRPr>
              </a:lvl6pPr>
              <a:lvl7pPr marL="914400" eaLnBrk="0" fontAlgn="base" hangingPunct="0">
                <a:spcBef>
                  <a:spcPct val="0"/>
                </a:spcBef>
                <a:spcAft>
                  <a:spcPct val="0"/>
                </a:spcAft>
                <a:defRPr sz="1400" b="1" i="1">
                  <a:solidFill>
                    <a:schemeClr val="tx1"/>
                  </a:solidFill>
                  <a:latin typeface="Times New Roman" charset="0"/>
                  <a:ea typeface="ＭＳ Ｐゴシック" charset="-128"/>
                </a:defRPr>
              </a:lvl7pPr>
              <a:lvl8pPr marL="1371600" eaLnBrk="0" fontAlgn="base" hangingPunct="0">
                <a:spcBef>
                  <a:spcPct val="0"/>
                </a:spcBef>
                <a:spcAft>
                  <a:spcPct val="0"/>
                </a:spcAft>
                <a:defRPr sz="1400" b="1" i="1">
                  <a:solidFill>
                    <a:schemeClr val="tx1"/>
                  </a:solidFill>
                  <a:latin typeface="Times New Roman" charset="0"/>
                  <a:ea typeface="ＭＳ Ｐゴシック" charset="-128"/>
                </a:defRPr>
              </a:lvl8pPr>
              <a:lvl9pPr marL="1828800" eaLnBrk="0" fontAlgn="base" hangingPunct="0">
                <a:spcBef>
                  <a:spcPct val="0"/>
                </a:spcBef>
                <a:spcAft>
                  <a:spcPct val="0"/>
                </a:spcAft>
                <a:defRPr sz="1400" b="1" i="1">
                  <a:solidFill>
                    <a:schemeClr val="tx1"/>
                  </a:solidFill>
                  <a:latin typeface="Times New Roman" charset="0"/>
                  <a:ea typeface="ＭＳ Ｐゴシック" charset="-128"/>
                </a:defRPr>
              </a:lvl9pPr>
            </a:lstStyle>
            <a:p>
              <a:pPr eaLnBrk="1" hangingPunct="1"/>
              <a:r>
                <a:rPr lang="en-GB" altLang="en-US" sz="1800" dirty="0"/>
                <a:t>Bunch 2</a:t>
              </a:r>
            </a:p>
          </p:txBody>
        </p:sp>
        <p:sp>
          <p:nvSpPr>
            <p:cNvPr id="10" name="Rectangle 7">
              <a:extLst>
                <a:ext uri="{FF2B5EF4-FFF2-40B4-BE49-F238E27FC236}">
                  <a16:creationId xmlns:a16="http://schemas.microsoft.com/office/drawing/2014/main" id="{B3879A81-DC7D-9947-9775-9C4074739FF1}"/>
                </a:ext>
              </a:extLst>
            </p:cNvPr>
            <p:cNvSpPr>
              <a:spLocks noChangeArrowheads="1"/>
            </p:cNvSpPr>
            <p:nvPr/>
          </p:nvSpPr>
          <p:spPr bwMode="auto">
            <a:xfrm>
              <a:off x="4809748" y="6357268"/>
              <a:ext cx="1286109" cy="290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1400" b="1" i="1">
                  <a:solidFill>
                    <a:schemeClr val="tx1"/>
                  </a:solidFill>
                  <a:latin typeface="Times New Roman" charset="0"/>
                  <a:ea typeface="ＭＳ Ｐゴシック" charset="-128"/>
                </a:defRPr>
              </a:lvl1pPr>
              <a:lvl2pPr marL="37931725" indent="-37474525" eaLnBrk="0" hangingPunct="0">
                <a:defRPr sz="1400" b="1" i="1">
                  <a:solidFill>
                    <a:schemeClr val="tx1"/>
                  </a:solidFill>
                  <a:latin typeface="Times New Roman" charset="0"/>
                  <a:ea typeface="ＭＳ Ｐゴシック" charset="-128"/>
                </a:defRPr>
              </a:lvl2pPr>
              <a:lvl3pPr eaLnBrk="0" hangingPunct="0">
                <a:defRPr sz="1400" b="1" i="1">
                  <a:solidFill>
                    <a:schemeClr val="tx1"/>
                  </a:solidFill>
                  <a:latin typeface="Times New Roman" charset="0"/>
                  <a:ea typeface="ＭＳ Ｐゴシック" charset="-128"/>
                </a:defRPr>
              </a:lvl3pPr>
              <a:lvl4pPr eaLnBrk="0" hangingPunct="0">
                <a:defRPr sz="1400" b="1" i="1">
                  <a:solidFill>
                    <a:schemeClr val="tx1"/>
                  </a:solidFill>
                  <a:latin typeface="Times New Roman" charset="0"/>
                  <a:ea typeface="ＭＳ Ｐゴシック" charset="-128"/>
                </a:defRPr>
              </a:lvl4pPr>
              <a:lvl5pPr eaLnBrk="0" hangingPunct="0">
                <a:defRPr sz="1400" b="1" i="1">
                  <a:solidFill>
                    <a:schemeClr val="tx1"/>
                  </a:solidFill>
                  <a:latin typeface="Times New Roman" charset="0"/>
                  <a:ea typeface="ＭＳ Ｐゴシック" charset="-128"/>
                </a:defRPr>
              </a:lvl5pPr>
              <a:lvl6pPr marL="457200" eaLnBrk="0" fontAlgn="base" hangingPunct="0">
                <a:spcBef>
                  <a:spcPct val="0"/>
                </a:spcBef>
                <a:spcAft>
                  <a:spcPct val="0"/>
                </a:spcAft>
                <a:defRPr sz="1400" b="1" i="1">
                  <a:solidFill>
                    <a:schemeClr val="tx1"/>
                  </a:solidFill>
                  <a:latin typeface="Times New Roman" charset="0"/>
                  <a:ea typeface="ＭＳ Ｐゴシック" charset="-128"/>
                </a:defRPr>
              </a:lvl6pPr>
              <a:lvl7pPr marL="914400" eaLnBrk="0" fontAlgn="base" hangingPunct="0">
                <a:spcBef>
                  <a:spcPct val="0"/>
                </a:spcBef>
                <a:spcAft>
                  <a:spcPct val="0"/>
                </a:spcAft>
                <a:defRPr sz="1400" b="1" i="1">
                  <a:solidFill>
                    <a:schemeClr val="tx1"/>
                  </a:solidFill>
                  <a:latin typeface="Times New Roman" charset="0"/>
                  <a:ea typeface="ＭＳ Ｐゴシック" charset="-128"/>
                </a:defRPr>
              </a:lvl7pPr>
              <a:lvl8pPr marL="1371600" eaLnBrk="0" fontAlgn="base" hangingPunct="0">
                <a:spcBef>
                  <a:spcPct val="0"/>
                </a:spcBef>
                <a:spcAft>
                  <a:spcPct val="0"/>
                </a:spcAft>
                <a:defRPr sz="1400" b="1" i="1">
                  <a:solidFill>
                    <a:schemeClr val="tx1"/>
                  </a:solidFill>
                  <a:latin typeface="Times New Roman" charset="0"/>
                  <a:ea typeface="ＭＳ Ｐゴシック" charset="-128"/>
                </a:defRPr>
              </a:lvl8pPr>
              <a:lvl9pPr marL="1828800" eaLnBrk="0" fontAlgn="base" hangingPunct="0">
                <a:spcBef>
                  <a:spcPct val="0"/>
                </a:spcBef>
                <a:spcAft>
                  <a:spcPct val="0"/>
                </a:spcAft>
                <a:defRPr sz="1400" b="1" i="1">
                  <a:solidFill>
                    <a:schemeClr val="tx1"/>
                  </a:solidFill>
                  <a:latin typeface="Times New Roman" charset="0"/>
                  <a:ea typeface="ＭＳ Ｐゴシック" charset="-128"/>
                </a:defRPr>
              </a:lvl9pPr>
            </a:lstStyle>
            <a:p>
              <a:pPr eaLnBrk="1" hangingPunct="1"/>
              <a:r>
                <a:rPr lang="en-GB" altLang="en-US" sz="1800" dirty="0"/>
                <a:t>Bunch 1</a:t>
              </a:r>
            </a:p>
          </p:txBody>
        </p:sp>
        <p:sp>
          <p:nvSpPr>
            <p:cNvPr id="11" name="Rectangle 8">
              <a:extLst>
                <a:ext uri="{FF2B5EF4-FFF2-40B4-BE49-F238E27FC236}">
                  <a16:creationId xmlns:a16="http://schemas.microsoft.com/office/drawing/2014/main" id="{9242A427-19E0-D94B-A993-5F463D810498}"/>
                </a:ext>
              </a:extLst>
            </p:cNvPr>
            <p:cNvSpPr>
              <a:spLocks noChangeArrowheads="1"/>
            </p:cNvSpPr>
            <p:nvPr/>
          </p:nvSpPr>
          <p:spPr bwMode="auto">
            <a:xfrm>
              <a:off x="6389297" y="6518788"/>
              <a:ext cx="492911" cy="290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1400" b="1" i="1">
                  <a:solidFill>
                    <a:schemeClr val="tx1"/>
                  </a:solidFill>
                  <a:latin typeface="Times New Roman" charset="0"/>
                  <a:ea typeface="ＭＳ Ｐゴシック" charset="-128"/>
                </a:defRPr>
              </a:lvl1pPr>
              <a:lvl2pPr marL="37931725" indent="-37474525" eaLnBrk="0" hangingPunct="0">
                <a:defRPr sz="1400" b="1" i="1">
                  <a:solidFill>
                    <a:schemeClr val="tx1"/>
                  </a:solidFill>
                  <a:latin typeface="Times New Roman" charset="0"/>
                  <a:ea typeface="ＭＳ Ｐゴシック" charset="-128"/>
                </a:defRPr>
              </a:lvl2pPr>
              <a:lvl3pPr eaLnBrk="0" hangingPunct="0">
                <a:defRPr sz="1400" b="1" i="1">
                  <a:solidFill>
                    <a:schemeClr val="tx1"/>
                  </a:solidFill>
                  <a:latin typeface="Times New Roman" charset="0"/>
                  <a:ea typeface="ＭＳ Ｐゴシック" charset="-128"/>
                </a:defRPr>
              </a:lvl3pPr>
              <a:lvl4pPr eaLnBrk="0" hangingPunct="0">
                <a:defRPr sz="1400" b="1" i="1">
                  <a:solidFill>
                    <a:schemeClr val="tx1"/>
                  </a:solidFill>
                  <a:latin typeface="Times New Roman" charset="0"/>
                  <a:ea typeface="ＭＳ Ｐゴシック" charset="-128"/>
                </a:defRPr>
              </a:lvl4pPr>
              <a:lvl5pPr eaLnBrk="0" hangingPunct="0">
                <a:defRPr sz="1400" b="1" i="1">
                  <a:solidFill>
                    <a:schemeClr val="tx1"/>
                  </a:solidFill>
                  <a:latin typeface="Times New Roman" charset="0"/>
                  <a:ea typeface="ＭＳ Ｐゴシック" charset="-128"/>
                </a:defRPr>
              </a:lvl5pPr>
              <a:lvl6pPr marL="457200" eaLnBrk="0" fontAlgn="base" hangingPunct="0">
                <a:spcBef>
                  <a:spcPct val="0"/>
                </a:spcBef>
                <a:spcAft>
                  <a:spcPct val="0"/>
                </a:spcAft>
                <a:defRPr sz="1400" b="1" i="1">
                  <a:solidFill>
                    <a:schemeClr val="tx1"/>
                  </a:solidFill>
                  <a:latin typeface="Times New Roman" charset="0"/>
                  <a:ea typeface="ＭＳ Ｐゴシック" charset="-128"/>
                </a:defRPr>
              </a:lvl6pPr>
              <a:lvl7pPr marL="914400" eaLnBrk="0" fontAlgn="base" hangingPunct="0">
                <a:spcBef>
                  <a:spcPct val="0"/>
                </a:spcBef>
                <a:spcAft>
                  <a:spcPct val="0"/>
                </a:spcAft>
                <a:defRPr sz="1400" b="1" i="1">
                  <a:solidFill>
                    <a:schemeClr val="tx1"/>
                  </a:solidFill>
                  <a:latin typeface="Times New Roman" charset="0"/>
                  <a:ea typeface="ＭＳ Ｐゴシック" charset="-128"/>
                </a:defRPr>
              </a:lvl7pPr>
              <a:lvl8pPr marL="1371600" eaLnBrk="0" fontAlgn="base" hangingPunct="0">
                <a:spcBef>
                  <a:spcPct val="0"/>
                </a:spcBef>
                <a:spcAft>
                  <a:spcPct val="0"/>
                </a:spcAft>
                <a:defRPr sz="1400" b="1" i="1">
                  <a:solidFill>
                    <a:schemeClr val="tx1"/>
                  </a:solidFill>
                  <a:latin typeface="Times New Roman" charset="0"/>
                  <a:ea typeface="ＭＳ Ｐゴシック" charset="-128"/>
                </a:defRPr>
              </a:lvl8pPr>
              <a:lvl9pPr marL="1828800" eaLnBrk="0" fontAlgn="base" hangingPunct="0">
                <a:spcBef>
                  <a:spcPct val="0"/>
                </a:spcBef>
                <a:spcAft>
                  <a:spcPct val="0"/>
                </a:spcAft>
                <a:defRPr sz="1400" b="1" i="1">
                  <a:solidFill>
                    <a:schemeClr val="tx1"/>
                  </a:solidFill>
                  <a:latin typeface="Times New Roman" charset="0"/>
                  <a:ea typeface="ＭＳ Ｐゴシック" charset="-128"/>
                </a:defRPr>
              </a:lvl9pPr>
            </a:lstStyle>
            <a:p>
              <a:pPr eaLnBrk="1" hangingPunct="1"/>
              <a:r>
                <a:rPr lang="en-GB" altLang="en-US" sz="1800" dirty="0">
                  <a:latin typeface="Arial" charset="0"/>
                </a:rPr>
                <a:t>IP</a:t>
              </a:r>
            </a:p>
          </p:txBody>
        </p:sp>
        <p:sp>
          <p:nvSpPr>
            <p:cNvPr id="12" name="Oval 9" descr="Light vertical">
              <a:extLst>
                <a:ext uri="{FF2B5EF4-FFF2-40B4-BE49-F238E27FC236}">
                  <a16:creationId xmlns:a16="http://schemas.microsoft.com/office/drawing/2014/main" id="{6D7B6FAB-624E-8945-B9EB-C2B823D291EA}"/>
                </a:ext>
              </a:extLst>
            </p:cNvPr>
            <p:cNvSpPr>
              <a:spLocks noChangeArrowheads="1"/>
            </p:cNvSpPr>
            <p:nvPr/>
          </p:nvSpPr>
          <p:spPr bwMode="auto">
            <a:xfrm rot="979770">
              <a:off x="7065934" y="5858616"/>
              <a:ext cx="779177" cy="359997"/>
            </a:xfrm>
            <a:prstGeom prst="ellipse">
              <a:avLst/>
            </a:prstGeom>
            <a:pattFill prst="ltVert">
              <a:fgClr>
                <a:schemeClr val="accent1"/>
              </a:fgClr>
              <a:bgClr>
                <a:srgbClr val="566869"/>
              </a:bgClr>
            </a:pattFill>
            <a:ln w="9525">
              <a:solidFill>
                <a:schemeClr val="tx1"/>
              </a:solidFill>
              <a:round/>
              <a:headEnd/>
              <a:tailEnd/>
            </a:ln>
          </p:spPr>
          <p:txBody>
            <a:bodyPr wrap="none" anchor="ctr"/>
            <a:lstStyle>
              <a:lvl1pPr eaLnBrk="0" hangingPunct="0">
                <a:defRPr sz="1400" b="1" i="1">
                  <a:solidFill>
                    <a:schemeClr val="tx1"/>
                  </a:solidFill>
                  <a:latin typeface="Times New Roman" charset="0"/>
                  <a:ea typeface="ＭＳ Ｐゴシック" charset="-128"/>
                </a:defRPr>
              </a:lvl1pPr>
              <a:lvl2pPr marL="37931725" indent="-37474525" eaLnBrk="0" hangingPunct="0">
                <a:defRPr sz="1400" b="1" i="1">
                  <a:solidFill>
                    <a:schemeClr val="tx1"/>
                  </a:solidFill>
                  <a:latin typeface="Times New Roman" charset="0"/>
                  <a:ea typeface="ＭＳ Ｐゴシック" charset="-128"/>
                </a:defRPr>
              </a:lvl2pPr>
              <a:lvl3pPr eaLnBrk="0" hangingPunct="0">
                <a:defRPr sz="1400" b="1" i="1">
                  <a:solidFill>
                    <a:schemeClr val="tx1"/>
                  </a:solidFill>
                  <a:latin typeface="Times New Roman" charset="0"/>
                  <a:ea typeface="ＭＳ Ｐゴシック" charset="-128"/>
                </a:defRPr>
              </a:lvl3pPr>
              <a:lvl4pPr eaLnBrk="0" hangingPunct="0">
                <a:defRPr sz="1400" b="1" i="1">
                  <a:solidFill>
                    <a:schemeClr val="tx1"/>
                  </a:solidFill>
                  <a:latin typeface="Times New Roman" charset="0"/>
                  <a:ea typeface="ＭＳ Ｐゴシック" charset="-128"/>
                </a:defRPr>
              </a:lvl4pPr>
              <a:lvl5pPr eaLnBrk="0" hangingPunct="0">
                <a:defRPr sz="1400" b="1" i="1">
                  <a:solidFill>
                    <a:schemeClr val="tx1"/>
                  </a:solidFill>
                  <a:latin typeface="Times New Roman" charset="0"/>
                  <a:ea typeface="ＭＳ Ｐゴシック" charset="-128"/>
                </a:defRPr>
              </a:lvl5pPr>
              <a:lvl6pPr marL="457200" eaLnBrk="0" fontAlgn="base" hangingPunct="0">
                <a:spcBef>
                  <a:spcPct val="0"/>
                </a:spcBef>
                <a:spcAft>
                  <a:spcPct val="0"/>
                </a:spcAft>
                <a:defRPr sz="1400" b="1" i="1">
                  <a:solidFill>
                    <a:schemeClr val="tx1"/>
                  </a:solidFill>
                  <a:latin typeface="Times New Roman" charset="0"/>
                  <a:ea typeface="ＭＳ Ｐゴシック" charset="-128"/>
                </a:defRPr>
              </a:lvl6pPr>
              <a:lvl7pPr marL="914400" eaLnBrk="0" fontAlgn="base" hangingPunct="0">
                <a:spcBef>
                  <a:spcPct val="0"/>
                </a:spcBef>
                <a:spcAft>
                  <a:spcPct val="0"/>
                </a:spcAft>
                <a:defRPr sz="1400" b="1" i="1">
                  <a:solidFill>
                    <a:schemeClr val="tx1"/>
                  </a:solidFill>
                  <a:latin typeface="Times New Roman" charset="0"/>
                  <a:ea typeface="ＭＳ Ｐゴシック" charset="-128"/>
                </a:defRPr>
              </a:lvl7pPr>
              <a:lvl8pPr marL="1371600" eaLnBrk="0" fontAlgn="base" hangingPunct="0">
                <a:spcBef>
                  <a:spcPct val="0"/>
                </a:spcBef>
                <a:spcAft>
                  <a:spcPct val="0"/>
                </a:spcAft>
                <a:defRPr sz="1400" b="1" i="1">
                  <a:solidFill>
                    <a:schemeClr val="tx1"/>
                  </a:solidFill>
                  <a:latin typeface="Times New Roman" charset="0"/>
                  <a:ea typeface="ＭＳ Ｐゴシック" charset="-128"/>
                </a:defRPr>
              </a:lvl8pPr>
              <a:lvl9pPr marL="1828800" eaLnBrk="0" fontAlgn="base" hangingPunct="0">
                <a:spcBef>
                  <a:spcPct val="0"/>
                </a:spcBef>
                <a:spcAft>
                  <a:spcPct val="0"/>
                </a:spcAft>
                <a:defRPr sz="1400" b="1" i="1">
                  <a:solidFill>
                    <a:schemeClr val="tx1"/>
                  </a:solidFill>
                  <a:latin typeface="Times New Roman" charset="0"/>
                  <a:ea typeface="ＭＳ Ｐゴシック" charset="-128"/>
                </a:defRPr>
              </a:lvl9pPr>
            </a:lstStyle>
            <a:p>
              <a:pPr eaLnBrk="1" hangingPunct="1"/>
              <a:endParaRPr lang="en-GB" altLang="en-US" sz="1800"/>
            </a:p>
          </p:txBody>
        </p:sp>
        <p:sp>
          <p:nvSpPr>
            <p:cNvPr id="13" name="Line 10">
              <a:extLst>
                <a:ext uri="{FF2B5EF4-FFF2-40B4-BE49-F238E27FC236}">
                  <a16:creationId xmlns:a16="http://schemas.microsoft.com/office/drawing/2014/main" id="{722EAC51-A761-B44A-8018-AA3CBB8D1FD9}"/>
                </a:ext>
              </a:extLst>
            </p:cNvPr>
            <p:cNvSpPr>
              <a:spLocks noChangeShapeType="1"/>
            </p:cNvSpPr>
            <p:nvPr/>
          </p:nvSpPr>
          <p:spPr bwMode="auto">
            <a:xfrm>
              <a:off x="7118939" y="5919236"/>
              <a:ext cx="0" cy="10668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GB"/>
            </a:p>
          </p:txBody>
        </p:sp>
        <p:sp>
          <p:nvSpPr>
            <p:cNvPr id="14" name="Line 11">
              <a:extLst>
                <a:ext uri="{FF2B5EF4-FFF2-40B4-BE49-F238E27FC236}">
                  <a16:creationId xmlns:a16="http://schemas.microsoft.com/office/drawing/2014/main" id="{66F04055-C90E-7747-8003-9E8F880F5DC6}"/>
                </a:ext>
              </a:extLst>
            </p:cNvPr>
            <p:cNvSpPr>
              <a:spLocks noChangeShapeType="1"/>
            </p:cNvSpPr>
            <p:nvPr/>
          </p:nvSpPr>
          <p:spPr bwMode="auto">
            <a:xfrm>
              <a:off x="7838255" y="6110371"/>
              <a:ext cx="1" cy="875665"/>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GB"/>
            </a:p>
          </p:txBody>
        </p:sp>
        <p:sp>
          <p:nvSpPr>
            <p:cNvPr id="15" name="Text Box 12">
              <a:extLst>
                <a:ext uri="{FF2B5EF4-FFF2-40B4-BE49-F238E27FC236}">
                  <a16:creationId xmlns:a16="http://schemas.microsoft.com/office/drawing/2014/main" id="{44852427-0A96-1643-8BEB-077E68DF9645}"/>
                </a:ext>
              </a:extLst>
            </p:cNvPr>
            <p:cNvSpPr txBox="1">
              <a:spLocks noChangeArrowheads="1"/>
            </p:cNvSpPr>
            <p:nvPr/>
          </p:nvSpPr>
          <p:spPr bwMode="auto">
            <a:xfrm>
              <a:off x="7094595" y="6610642"/>
              <a:ext cx="839402" cy="4598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1400" b="1" i="1">
                  <a:solidFill>
                    <a:schemeClr val="tx1"/>
                  </a:solidFill>
                  <a:latin typeface="Times New Roman" charset="0"/>
                  <a:ea typeface="ＭＳ Ｐゴシック" charset="-128"/>
                </a:defRPr>
              </a:lvl1pPr>
              <a:lvl2pPr marL="37931725" indent="-37474525" eaLnBrk="0" hangingPunct="0">
                <a:defRPr sz="1400" b="1" i="1">
                  <a:solidFill>
                    <a:schemeClr val="tx1"/>
                  </a:solidFill>
                  <a:latin typeface="Times New Roman" charset="0"/>
                  <a:ea typeface="ＭＳ Ｐゴシック" charset="-128"/>
                </a:defRPr>
              </a:lvl2pPr>
              <a:lvl3pPr eaLnBrk="0" hangingPunct="0">
                <a:defRPr sz="1400" b="1" i="1">
                  <a:solidFill>
                    <a:schemeClr val="tx1"/>
                  </a:solidFill>
                  <a:latin typeface="Times New Roman" charset="0"/>
                  <a:ea typeface="ＭＳ Ｐゴシック" charset="-128"/>
                </a:defRPr>
              </a:lvl3pPr>
              <a:lvl4pPr eaLnBrk="0" hangingPunct="0">
                <a:defRPr sz="1400" b="1" i="1">
                  <a:solidFill>
                    <a:schemeClr val="tx1"/>
                  </a:solidFill>
                  <a:latin typeface="Times New Roman" charset="0"/>
                  <a:ea typeface="ＭＳ Ｐゴシック" charset="-128"/>
                </a:defRPr>
              </a:lvl4pPr>
              <a:lvl5pPr eaLnBrk="0" hangingPunct="0">
                <a:defRPr sz="1400" b="1" i="1">
                  <a:solidFill>
                    <a:schemeClr val="tx1"/>
                  </a:solidFill>
                  <a:latin typeface="Times New Roman" charset="0"/>
                  <a:ea typeface="ＭＳ Ｐゴシック" charset="-128"/>
                </a:defRPr>
              </a:lvl5pPr>
              <a:lvl6pPr marL="457200" eaLnBrk="0" fontAlgn="base" hangingPunct="0">
                <a:spcBef>
                  <a:spcPct val="0"/>
                </a:spcBef>
                <a:spcAft>
                  <a:spcPct val="0"/>
                </a:spcAft>
                <a:defRPr sz="1400" b="1" i="1">
                  <a:solidFill>
                    <a:schemeClr val="tx1"/>
                  </a:solidFill>
                  <a:latin typeface="Times New Roman" charset="0"/>
                  <a:ea typeface="ＭＳ Ｐゴシック" charset="-128"/>
                </a:defRPr>
              </a:lvl6pPr>
              <a:lvl7pPr marL="914400" eaLnBrk="0" fontAlgn="base" hangingPunct="0">
                <a:spcBef>
                  <a:spcPct val="0"/>
                </a:spcBef>
                <a:spcAft>
                  <a:spcPct val="0"/>
                </a:spcAft>
                <a:defRPr sz="1400" b="1" i="1">
                  <a:solidFill>
                    <a:schemeClr val="tx1"/>
                  </a:solidFill>
                  <a:latin typeface="Times New Roman" charset="0"/>
                  <a:ea typeface="ＭＳ Ｐゴシック" charset="-128"/>
                </a:defRPr>
              </a:lvl7pPr>
              <a:lvl8pPr marL="1371600" eaLnBrk="0" fontAlgn="base" hangingPunct="0">
                <a:spcBef>
                  <a:spcPct val="0"/>
                </a:spcBef>
                <a:spcAft>
                  <a:spcPct val="0"/>
                </a:spcAft>
                <a:defRPr sz="1400" b="1" i="1">
                  <a:solidFill>
                    <a:schemeClr val="tx1"/>
                  </a:solidFill>
                  <a:latin typeface="Times New Roman" charset="0"/>
                  <a:ea typeface="ＭＳ Ｐゴシック" charset="-128"/>
                </a:defRPr>
              </a:lvl8pPr>
              <a:lvl9pPr marL="1828800" eaLnBrk="0" fontAlgn="base" hangingPunct="0">
                <a:spcBef>
                  <a:spcPct val="0"/>
                </a:spcBef>
                <a:spcAft>
                  <a:spcPct val="0"/>
                </a:spcAft>
                <a:defRPr sz="1400" b="1" i="1">
                  <a:solidFill>
                    <a:schemeClr val="tx1"/>
                  </a:solidFill>
                  <a:latin typeface="Times New Roman" charset="0"/>
                  <a:ea typeface="ＭＳ Ｐゴシック" charset="-128"/>
                </a:defRPr>
              </a:lvl9pPr>
            </a:lstStyle>
            <a:p>
              <a:pPr algn="ctr" eaLnBrk="1" hangingPunct="1"/>
              <a:r>
                <a:rPr lang="en-GB" altLang="en-US" sz="1600" dirty="0">
                  <a:cs typeface="Times New Roman" charset="0"/>
                </a:rPr>
                <a:t>beam size </a:t>
              </a:r>
            </a:p>
          </p:txBody>
        </p:sp>
        <p:sp>
          <p:nvSpPr>
            <p:cNvPr id="16" name="Rectangle 13">
              <a:extLst>
                <a:ext uri="{FF2B5EF4-FFF2-40B4-BE49-F238E27FC236}">
                  <a16:creationId xmlns:a16="http://schemas.microsoft.com/office/drawing/2014/main" id="{85234309-3680-5F43-8EB2-233F52A8FAB3}"/>
                </a:ext>
              </a:extLst>
            </p:cNvPr>
            <p:cNvSpPr>
              <a:spLocks noChangeArrowheads="1"/>
            </p:cNvSpPr>
            <p:nvPr/>
          </p:nvSpPr>
          <p:spPr bwMode="auto">
            <a:xfrm>
              <a:off x="5302214" y="7289031"/>
              <a:ext cx="1451852" cy="2178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tx1"/>
                  </a:solidFill>
                  <a:latin typeface="Times New Roman" charset="0"/>
                  <a:ea typeface="ＭＳ Ｐゴシック" charset="-128"/>
                </a:defRPr>
              </a:lvl1pPr>
              <a:lvl2pPr marL="37931725" indent="-37474525" eaLnBrk="0" hangingPunct="0">
                <a:defRPr sz="1400" b="1" i="1">
                  <a:solidFill>
                    <a:schemeClr val="tx1"/>
                  </a:solidFill>
                  <a:latin typeface="Times New Roman" charset="0"/>
                  <a:ea typeface="ＭＳ Ｐゴシック" charset="-128"/>
                </a:defRPr>
              </a:lvl2pPr>
              <a:lvl3pPr eaLnBrk="0" hangingPunct="0">
                <a:defRPr sz="1400" b="1" i="1">
                  <a:solidFill>
                    <a:schemeClr val="tx1"/>
                  </a:solidFill>
                  <a:latin typeface="Times New Roman" charset="0"/>
                  <a:ea typeface="ＭＳ Ｐゴシック" charset="-128"/>
                </a:defRPr>
              </a:lvl3pPr>
              <a:lvl4pPr eaLnBrk="0" hangingPunct="0">
                <a:defRPr sz="1400" b="1" i="1">
                  <a:solidFill>
                    <a:schemeClr val="tx1"/>
                  </a:solidFill>
                  <a:latin typeface="Times New Roman" charset="0"/>
                  <a:ea typeface="ＭＳ Ｐゴシック" charset="-128"/>
                </a:defRPr>
              </a:lvl4pPr>
              <a:lvl5pPr eaLnBrk="0" hangingPunct="0">
                <a:defRPr sz="1400" b="1" i="1">
                  <a:solidFill>
                    <a:schemeClr val="tx1"/>
                  </a:solidFill>
                  <a:latin typeface="Times New Roman" charset="0"/>
                  <a:ea typeface="ＭＳ Ｐゴシック" charset="-128"/>
                </a:defRPr>
              </a:lvl5pPr>
              <a:lvl6pPr marL="457200" eaLnBrk="0" fontAlgn="base" hangingPunct="0">
                <a:spcBef>
                  <a:spcPct val="0"/>
                </a:spcBef>
                <a:spcAft>
                  <a:spcPct val="0"/>
                </a:spcAft>
                <a:defRPr sz="1400" b="1" i="1">
                  <a:solidFill>
                    <a:schemeClr val="tx1"/>
                  </a:solidFill>
                  <a:latin typeface="Times New Roman" charset="0"/>
                  <a:ea typeface="ＭＳ Ｐゴシック" charset="-128"/>
                </a:defRPr>
              </a:lvl6pPr>
              <a:lvl7pPr marL="914400" eaLnBrk="0" fontAlgn="base" hangingPunct="0">
                <a:spcBef>
                  <a:spcPct val="0"/>
                </a:spcBef>
                <a:spcAft>
                  <a:spcPct val="0"/>
                </a:spcAft>
                <a:defRPr sz="1400" b="1" i="1">
                  <a:solidFill>
                    <a:schemeClr val="tx1"/>
                  </a:solidFill>
                  <a:latin typeface="Times New Roman" charset="0"/>
                  <a:ea typeface="ＭＳ Ｐゴシック" charset="-128"/>
                </a:defRPr>
              </a:lvl7pPr>
              <a:lvl8pPr marL="1371600" eaLnBrk="0" fontAlgn="base" hangingPunct="0">
                <a:spcBef>
                  <a:spcPct val="0"/>
                </a:spcBef>
                <a:spcAft>
                  <a:spcPct val="0"/>
                </a:spcAft>
                <a:defRPr sz="1400" b="1" i="1">
                  <a:solidFill>
                    <a:schemeClr val="tx1"/>
                  </a:solidFill>
                  <a:latin typeface="Times New Roman" charset="0"/>
                  <a:ea typeface="ＭＳ Ｐゴシック" charset="-128"/>
                </a:defRPr>
              </a:lvl8pPr>
              <a:lvl9pPr marL="1828800" eaLnBrk="0" fontAlgn="base" hangingPunct="0">
                <a:spcBef>
                  <a:spcPct val="0"/>
                </a:spcBef>
                <a:spcAft>
                  <a:spcPct val="0"/>
                </a:spcAft>
                <a:defRPr sz="1400" b="1" i="1">
                  <a:solidFill>
                    <a:schemeClr val="tx1"/>
                  </a:solidFill>
                  <a:latin typeface="Times New Roman" charset="0"/>
                  <a:ea typeface="ＭＳ Ｐゴシック" charset="-128"/>
                </a:defRPr>
              </a:lvl9pPr>
            </a:lstStyle>
            <a:p>
              <a:pPr eaLnBrk="1" hangingPunct="1"/>
              <a:r>
                <a:rPr lang="en-GB" altLang="en-US" sz="1200">
                  <a:latin typeface="Comic Sans MS" charset="0"/>
                </a:rPr>
                <a:t>10 </a:t>
              </a:r>
              <a:r>
                <a:rPr lang="en-GB" altLang="en-US" sz="1200" baseline="30000">
                  <a:latin typeface="Comic Sans MS" charset="0"/>
                </a:rPr>
                <a:t>11</a:t>
              </a:r>
              <a:r>
                <a:rPr lang="en-GB" altLang="en-US" sz="1200">
                  <a:latin typeface="Comic Sans MS" charset="0"/>
                </a:rPr>
                <a:t> particles</a:t>
              </a:r>
            </a:p>
          </p:txBody>
        </p:sp>
        <p:sp>
          <p:nvSpPr>
            <p:cNvPr id="17" name="Rectangle 14">
              <a:extLst>
                <a:ext uri="{FF2B5EF4-FFF2-40B4-BE49-F238E27FC236}">
                  <a16:creationId xmlns:a16="http://schemas.microsoft.com/office/drawing/2014/main" id="{CABEE4E9-D7E7-C24E-AD6F-69BA5D3179DF}"/>
                </a:ext>
              </a:extLst>
            </p:cNvPr>
            <p:cNvSpPr>
              <a:spLocks noChangeArrowheads="1"/>
            </p:cNvSpPr>
            <p:nvPr/>
          </p:nvSpPr>
          <p:spPr bwMode="auto">
            <a:xfrm>
              <a:off x="7838256" y="6161105"/>
              <a:ext cx="1550350" cy="2178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1400" b="1" i="1">
                  <a:solidFill>
                    <a:schemeClr val="tx1"/>
                  </a:solidFill>
                  <a:latin typeface="Times New Roman" charset="0"/>
                  <a:ea typeface="ＭＳ Ｐゴシック" charset="-128"/>
                </a:defRPr>
              </a:lvl1pPr>
              <a:lvl2pPr marL="37931725" indent="-37474525" eaLnBrk="0" hangingPunct="0">
                <a:defRPr sz="1400" b="1" i="1">
                  <a:solidFill>
                    <a:schemeClr val="tx1"/>
                  </a:solidFill>
                  <a:latin typeface="Times New Roman" charset="0"/>
                  <a:ea typeface="ＭＳ Ｐゴシック" charset="-128"/>
                </a:defRPr>
              </a:lvl2pPr>
              <a:lvl3pPr eaLnBrk="0" hangingPunct="0">
                <a:defRPr sz="1400" b="1" i="1">
                  <a:solidFill>
                    <a:schemeClr val="tx1"/>
                  </a:solidFill>
                  <a:latin typeface="Times New Roman" charset="0"/>
                  <a:ea typeface="ＭＳ Ｐゴシック" charset="-128"/>
                </a:defRPr>
              </a:lvl3pPr>
              <a:lvl4pPr eaLnBrk="0" hangingPunct="0">
                <a:defRPr sz="1400" b="1" i="1">
                  <a:solidFill>
                    <a:schemeClr val="tx1"/>
                  </a:solidFill>
                  <a:latin typeface="Times New Roman" charset="0"/>
                  <a:ea typeface="ＭＳ Ｐゴシック" charset="-128"/>
                </a:defRPr>
              </a:lvl4pPr>
              <a:lvl5pPr eaLnBrk="0" hangingPunct="0">
                <a:defRPr sz="1400" b="1" i="1">
                  <a:solidFill>
                    <a:schemeClr val="tx1"/>
                  </a:solidFill>
                  <a:latin typeface="Times New Roman" charset="0"/>
                  <a:ea typeface="ＭＳ Ｐゴシック" charset="-128"/>
                </a:defRPr>
              </a:lvl5pPr>
              <a:lvl6pPr marL="457200" eaLnBrk="0" fontAlgn="base" hangingPunct="0">
                <a:spcBef>
                  <a:spcPct val="0"/>
                </a:spcBef>
                <a:spcAft>
                  <a:spcPct val="0"/>
                </a:spcAft>
                <a:defRPr sz="1400" b="1" i="1">
                  <a:solidFill>
                    <a:schemeClr val="tx1"/>
                  </a:solidFill>
                  <a:latin typeface="Times New Roman" charset="0"/>
                  <a:ea typeface="ＭＳ Ｐゴシック" charset="-128"/>
                </a:defRPr>
              </a:lvl6pPr>
              <a:lvl7pPr marL="914400" eaLnBrk="0" fontAlgn="base" hangingPunct="0">
                <a:spcBef>
                  <a:spcPct val="0"/>
                </a:spcBef>
                <a:spcAft>
                  <a:spcPct val="0"/>
                </a:spcAft>
                <a:defRPr sz="1400" b="1" i="1">
                  <a:solidFill>
                    <a:schemeClr val="tx1"/>
                  </a:solidFill>
                  <a:latin typeface="Times New Roman" charset="0"/>
                  <a:ea typeface="ＭＳ Ｐゴシック" charset="-128"/>
                </a:defRPr>
              </a:lvl7pPr>
              <a:lvl8pPr marL="1371600" eaLnBrk="0" fontAlgn="base" hangingPunct="0">
                <a:spcBef>
                  <a:spcPct val="0"/>
                </a:spcBef>
                <a:spcAft>
                  <a:spcPct val="0"/>
                </a:spcAft>
                <a:defRPr sz="1400" b="1" i="1">
                  <a:solidFill>
                    <a:schemeClr val="tx1"/>
                  </a:solidFill>
                  <a:latin typeface="Times New Roman" charset="0"/>
                  <a:ea typeface="ＭＳ Ｐゴシック" charset="-128"/>
                </a:defRPr>
              </a:lvl8pPr>
              <a:lvl9pPr marL="1828800" eaLnBrk="0" fontAlgn="base" hangingPunct="0">
                <a:spcBef>
                  <a:spcPct val="0"/>
                </a:spcBef>
                <a:spcAft>
                  <a:spcPct val="0"/>
                </a:spcAft>
                <a:defRPr sz="1400" b="1" i="1">
                  <a:solidFill>
                    <a:schemeClr val="tx1"/>
                  </a:solidFill>
                  <a:latin typeface="Times New Roman" charset="0"/>
                  <a:ea typeface="ＭＳ Ｐゴシック" charset="-128"/>
                </a:defRPr>
              </a:lvl9pPr>
            </a:lstStyle>
            <a:p>
              <a:pPr eaLnBrk="1" hangingPunct="1"/>
              <a:r>
                <a:rPr lang="en-GB" altLang="en-US" sz="1200" dirty="0">
                  <a:latin typeface="Comic Sans MS" charset="0"/>
                </a:rPr>
                <a:t>10 </a:t>
              </a:r>
              <a:r>
                <a:rPr lang="en-GB" altLang="en-US" sz="1200" baseline="30000" dirty="0">
                  <a:latin typeface="Comic Sans MS" charset="0"/>
                </a:rPr>
                <a:t>11</a:t>
              </a:r>
              <a:r>
                <a:rPr lang="en-GB" altLang="en-US" sz="1200" dirty="0">
                  <a:latin typeface="Comic Sans MS" charset="0"/>
                </a:rPr>
                <a:t> particles</a:t>
              </a:r>
            </a:p>
          </p:txBody>
        </p:sp>
      </p:grpSp>
      <p:grpSp>
        <p:nvGrpSpPr>
          <p:cNvPr id="24" name="Group 23">
            <a:extLst>
              <a:ext uri="{FF2B5EF4-FFF2-40B4-BE49-F238E27FC236}">
                <a16:creationId xmlns:a16="http://schemas.microsoft.com/office/drawing/2014/main" id="{92AF1AE0-8950-594B-8D2B-4B9B8BD6D038}"/>
              </a:ext>
            </a:extLst>
          </p:cNvPr>
          <p:cNvGrpSpPr/>
          <p:nvPr/>
        </p:nvGrpSpPr>
        <p:grpSpPr>
          <a:xfrm>
            <a:off x="655781" y="2524187"/>
            <a:ext cx="3295976" cy="2200523"/>
            <a:chOff x="1791553" y="2664289"/>
            <a:chExt cx="3295976" cy="2200523"/>
          </a:xfrm>
        </p:grpSpPr>
        <p:sp>
          <p:nvSpPr>
            <p:cNvPr id="18" name="Oval 17">
              <a:extLst>
                <a:ext uri="{FF2B5EF4-FFF2-40B4-BE49-F238E27FC236}">
                  <a16:creationId xmlns:a16="http://schemas.microsoft.com/office/drawing/2014/main" id="{704767CB-3AF6-224B-80B6-8B771DA4CBA3}"/>
                </a:ext>
              </a:extLst>
            </p:cNvPr>
            <p:cNvSpPr>
              <a:spLocks noChangeArrowheads="1"/>
            </p:cNvSpPr>
            <p:nvPr/>
          </p:nvSpPr>
          <p:spPr bwMode="auto">
            <a:xfrm>
              <a:off x="3684805" y="2664289"/>
              <a:ext cx="446468" cy="710381"/>
            </a:xfrm>
            <a:prstGeom prst="ellipse">
              <a:avLst/>
            </a:prstGeom>
            <a:noFill/>
            <a:ln w="38100" algn="ctr">
              <a:solidFill>
                <a:srgbClr val="C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GB" sz="2000"/>
            </a:p>
          </p:txBody>
        </p:sp>
        <p:cxnSp>
          <p:nvCxnSpPr>
            <p:cNvPr id="19" name="Straight Arrow Connector 18">
              <a:extLst>
                <a:ext uri="{FF2B5EF4-FFF2-40B4-BE49-F238E27FC236}">
                  <a16:creationId xmlns:a16="http://schemas.microsoft.com/office/drawing/2014/main" id="{79730DEA-D11F-8043-8CB0-C1A9F4E54A56}"/>
                </a:ext>
              </a:extLst>
            </p:cNvPr>
            <p:cNvCxnSpPr>
              <a:cxnSpLocks noChangeShapeType="1"/>
              <a:endCxn id="18" idx="3"/>
            </p:cNvCxnSpPr>
            <p:nvPr/>
          </p:nvCxnSpPr>
          <p:spPr bwMode="auto">
            <a:xfrm flipV="1">
              <a:off x="3172219" y="3270637"/>
              <a:ext cx="577970" cy="1082995"/>
            </a:xfrm>
            <a:prstGeom prst="straightConnector1">
              <a:avLst/>
            </a:prstGeom>
            <a:noFill/>
            <a:ln w="25400" algn="ctr">
              <a:solidFill>
                <a:srgbClr val="C00000"/>
              </a:solidFill>
              <a:round/>
              <a:headEnd/>
              <a:tailEnd type="arrow" w="lg" len="lg"/>
            </a:ln>
            <a:extLst>
              <a:ext uri="{909E8E84-426E-40dd-AFC4-6F175D3DCCD1}">
                <a14:hiddenFill xmlns="" xmlns:a14="http://schemas.microsoft.com/office/drawing/2010/main">
                  <a:noFill/>
                </a14:hiddenFill>
              </a:ext>
            </a:extLst>
          </p:spPr>
        </p:cxnSp>
        <p:cxnSp>
          <p:nvCxnSpPr>
            <p:cNvPr id="20" name="Straight Arrow Connector 11">
              <a:extLst>
                <a:ext uri="{FF2B5EF4-FFF2-40B4-BE49-F238E27FC236}">
                  <a16:creationId xmlns:a16="http://schemas.microsoft.com/office/drawing/2014/main" id="{B3C2D462-ACA8-B643-98E1-1B046B6FDC95}"/>
                </a:ext>
              </a:extLst>
            </p:cNvPr>
            <p:cNvCxnSpPr>
              <a:cxnSpLocks noChangeShapeType="1"/>
              <a:endCxn id="22" idx="3"/>
            </p:cNvCxnSpPr>
            <p:nvPr/>
          </p:nvCxnSpPr>
          <p:spPr bwMode="auto">
            <a:xfrm flipV="1">
              <a:off x="3408395" y="4071947"/>
              <a:ext cx="1310358" cy="482857"/>
            </a:xfrm>
            <a:prstGeom prst="straightConnector1">
              <a:avLst/>
            </a:prstGeom>
            <a:noFill/>
            <a:ln w="25400" algn="ctr">
              <a:solidFill>
                <a:srgbClr val="C00000"/>
              </a:solidFill>
              <a:round/>
              <a:headEnd/>
              <a:tailEnd type="arrow" w="lg" len="lg"/>
            </a:ln>
            <a:extLst>
              <a:ext uri="{909E8E84-426E-40dd-AFC4-6F175D3DCCD1}">
                <a14:hiddenFill xmlns="" xmlns:a14="http://schemas.microsoft.com/office/drawing/2010/main">
                  <a:noFill/>
                </a14:hiddenFill>
              </a:ext>
            </a:extLst>
          </p:spPr>
        </p:cxnSp>
        <p:sp>
          <p:nvSpPr>
            <p:cNvPr id="21" name="TextBox 12">
              <a:extLst>
                <a:ext uri="{FF2B5EF4-FFF2-40B4-BE49-F238E27FC236}">
                  <a16:creationId xmlns:a16="http://schemas.microsoft.com/office/drawing/2014/main" id="{01B09BFF-69B2-5C40-B3B4-FC5916E4624F}"/>
                </a:ext>
              </a:extLst>
            </p:cNvPr>
            <p:cNvSpPr txBox="1">
              <a:spLocks noChangeArrowheads="1"/>
            </p:cNvSpPr>
            <p:nvPr/>
          </p:nvSpPr>
          <p:spPr bwMode="auto">
            <a:xfrm>
              <a:off x="1791553" y="4156926"/>
              <a:ext cx="1512168" cy="707886"/>
            </a:xfrm>
            <a:prstGeom prst="rect">
              <a:avLst/>
            </a:prstGeom>
            <a:noFill/>
            <a:ln w="9525">
              <a:noFill/>
              <a:miter lim="800000"/>
              <a:headEnd/>
              <a:tailEnd/>
            </a:ln>
            <a:extLst>
              <a:ext uri="{909E8E84-426E-40dd-AFC4-6F175D3DCCD1}">
                <a14:hiddenFill xmlns="" xmlns:a14="http://schemas.microsoft.com/office/drawing/2010/main">
                  <a:solidFill>
                    <a:srgbClr val="FFFFFF"/>
                  </a:solidFill>
                </a14:hiddenFill>
              </a:ext>
            </a:extLst>
          </p:spPr>
          <p:txBody>
            <a:bodyPr wrap="square">
              <a:spAutoFit/>
            </a:bodyPr>
            <a:lstStyle>
              <a:lvl1pPr eaLnBrk="0" hangingPunct="0">
                <a:defRPr sz="4200">
                  <a:solidFill>
                    <a:srgbClr val="000000"/>
                  </a:solidFill>
                  <a:latin typeface="Gill Sans" pitchFamily="64" charset="0"/>
                  <a:sym typeface="Gill Sans" pitchFamily="64" charset="0"/>
                </a:defRPr>
              </a:lvl1pPr>
              <a:lvl2pPr marL="742950" indent="-285750" eaLnBrk="0" hangingPunct="0">
                <a:defRPr sz="4200">
                  <a:solidFill>
                    <a:srgbClr val="000000"/>
                  </a:solidFill>
                  <a:latin typeface="Gill Sans" pitchFamily="64" charset="0"/>
                  <a:sym typeface="Gill Sans" pitchFamily="64" charset="0"/>
                </a:defRPr>
              </a:lvl2pPr>
              <a:lvl3pPr marL="1143000" indent="-228600" eaLnBrk="0" hangingPunct="0">
                <a:defRPr sz="4200">
                  <a:solidFill>
                    <a:srgbClr val="000000"/>
                  </a:solidFill>
                  <a:latin typeface="Gill Sans" pitchFamily="64" charset="0"/>
                  <a:sym typeface="Gill Sans" pitchFamily="64" charset="0"/>
                </a:defRPr>
              </a:lvl3pPr>
              <a:lvl4pPr marL="1600200" indent="-228600" eaLnBrk="0" hangingPunct="0">
                <a:defRPr sz="4200">
                  <a:solidFill>
                    <a:srgbClr val="000000"/>
                  </a:solidFill>
                  <a:latin typeface="Gill Sans" pitchFamily="64" charset="0"/>
                  <a:sym typeface="Gill Sans" pitchFamily="64" charset="0"/>
                </a:defRPr>
              </a:lvl4pPr>
              <a:lvl5pPr marL="2057400" indent="-228600" eaLnBrk="0" hangingPunct="0">
                <a:defRPr sz="4200">
                  <a:solidFill>
                    <a:srgbClr val="000000"/>
                  </a:solidFill>
                  <a:latin typeface="Gill Sans" pitchFamily="64" charset="0"/>
                  <a:sym typeface="Gill Sans" pitchFamily="64" charset="0"/>
                </a:defRPr>
              </a:lvl5pPr>
              <a:lvl6pPr marL="2514600" indent="-228600" algn="ctr" eaLnBrk="0" fontAlgn="base" hangingPunct="0">
                <a:spcBef>
                  <a:spcPct val="0"/>
                </a:spcBef>
                <a:spcAft>
                  <a:spcPct val="0"/>
                </a:spcAft>
                <a:defRPr sz="4200">
                  <a:solidFill>
                    <a:srgbClr val="000000"/>
                  </a:solidFill>
                  <a:latin typeface="Gill Sans" pitchFamily="64" charset="0"/>
                  <a:sym typeface="Gill Sans" pitchFamily="64" charset="0"/>
                </a:defRPr>
              </a:lvl6pPr>
              <a:lvl7pPr marL="2971800" indent="-228600" algn="ctr" eaLnBrk="0" fontAlgn="base" hangingPunct="0">
                <a:spcBef>
                  <a:spcPct val="0"/>
                </a:spcBef>
                <a:spcAft>
                  <a:spcPct val="0"/>
                </a:spcAft>
                <a:defRPr sz="4200">
                  <a:solidFill>
                    <a:srgbClr val="000000"/>
                  </a:solidFill>
                  <a:latin typeface="Gill Sans" pitchFamily="64" charset="0"/>
                  <a:sym typeface="Gill Sans" pitchFamily="64" charset="0"/>
                </a:defRPr>
              </a:lvl7pPr>
              <a:lvl8pPr marL="3429000" indent="-228600" algn="ctr" eaLnBrk="0" fontAlgn="base" hangingPunct="0">
                <a:spcBef>
                  <a:spcPct val="0"/>
                </a:spcBef>
                <a:spcAft>
                  <a:spcPct val="0"/>
                </a:spcAft>
                <a:defRPr sz="4200">
                  <a:solidFill>
                    <a:srgbClr val="000000"/>
                  </a:solidFill>
                  <a:latin typeface="Gill Sans" pitchFamily="64" charset="0"/>
                  <a:sym typeface="Gill Sans" pitchFamily="64" charset="0"/>
                </a:defRPr>
              </a:lvl8pPr>
              <a:lvl9pPr marL="3886200" indent="-228600" algn="ctr" eaLnBrk="0" fontAlgn="base" hangingPunct="0">
                <a:spcBef>
                  <a:spcPct val="0"/>
                </a:spcBef>
                <a:spcAft>
                  <a:spcPct val="0"/>
                </a:spcAft>
                <a:defRPr sz="4200">
                  <a:solidFill>
                    <a:srgbClr val="000000"/>
                  </a:solidFill>
                  <a:latin typeface="Gill Sans" pitchFamily="64" charset="0"/>
                  <a:sym typeface="Gill Sans" pitchFamily="64" charset="0"/>
                </a:defRPr>
              </a:lvl9pPr>
            </a:lstStyle>
            <a:p>
              <a:pPr algn="l" eaLnBrk="1" hangingPunct="1"/>
              <a:r>
                <a:rPr lang="en-GB" sz="2000" dirty="0">
                  <a:solidFill>
                    <a:srgbClr val="C00000"/>
                  </a:solidFill>
                  <a:latin typeface="+mn-lt"/>
                </a:rPr>
                <a:t>Defined by the injectors</a:t>
              </a:r>
            </a:p>
          </p:txBody>
        </p:sp>
        <p:sp>
          <p:nvSpPr>
            <p:cNvPr id="22" name="Oval 7">
              <a:extLst>
                <a:ext uri="{FF2B5EF4-FFF2-40B4-BE49-F238E27FC236}">
                  <a16:creationId xmlns:a16="http://schemas.microsoft.com/office/drawing/2014/main" id="{6879D0DB-9E85-B940-994C-4AE9CB3F5D0B}"/>
                </a:ext>
              </a:extLst>
            </p:cNvPr>
            <p:cNvSpPr>
              <a:spLocks noChangeArrowheads="1"/>
            </p:cNvSpPr>
            <p:nvPr/>
          </p:nvSpPr>
          <p:spPr bwMode="auto">
            <a:xfrm>
              <a:off x="4655481" y="3576656"/>
              <a:ext cx="432048" cy="580270"/>
            </a:xfrm>
            <a:prstGeom prst="ellipse">
              <a:avLst/>
            </a:prstGeom>
            <a:noFill/>
            <a:ln w="38100" algn="ctr">
              <a:solidFill>
                <a:srgbClr val="C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GB" sz="2000"/>
            </a:p>
          </p:txBody>
        </p:sp>
      </p:grpSp>
      <p:grpSp>
        <p:nvGrpSpPr>
          <p:cNvPr id="34" name="Group 33">
            <a:extLst>
              <a:ext uri="{FF2B5EF4-FFF2-40B4-BE49-F238E27FC236}">
                <a16:creationId xmlns:a16="http://schemas.microsoft.com/office/drawing/2014/main" id="{F764F98C-E915-F247-862E-9187EB9283E8}"/>
              </a:ext>
            </a:extLst>
          </p:cNvPr>
          <p:cNvGrpSpPr/>
          <p:nvPr/>
        </p:nvGrpSpPr>
        <p:grpSpPr>
          <a:xfrm>
            <a:off x="2938496" y="3308157"/>
            <a:ext cx="2558293" cy="2385552"/>
            <a:chOff x="4074268" y="3448259"/>
            <a:chExt cx="2558293" cy="2385552"/>
          </a:xfrm>
        </p:grpSpPr>
        <p:sp>
          <p:nvSpPr>
            <p:cNvPr id="23" name="Oval 7">
              <a:extLst>
                <a:ext uri="{FF2B5EF4-FFF2-40B4-BE49-F238E27FC236}">
                  <a16:creationId xmlns:a16="http://schemas.microsoft.com/office/drawing/2014/main" id="{48C69E0F-2016-1F45-A1B3-C59783B68F16}"/>
                </a:ext>
              </a:extLst>
            </p:cNvPr>
            <p:cNvSpPr>
              <a:spLocks noChangeArrowheads="1"/>
            </p:cNvSpPr>
            <p:nvPr/>
          </p:nvSpPr>
          <p:spPr bwMode="auto">
            <a:xfrm>
              <a:off x="4144493" y="3448259"/>
              <a:ext cx="636113" cy="882561"/>
            </a:xfrm>
            <a:prstGeom prst="ellipse">
              <a:avLst/>
            </a:prstGeom>
            <a:noFill/>
            <a:ln w="38100" algn="ctr">
              <a:solidFill>
                <a:srgbClr val="212EFF"/>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GB" sz="2000" dirty="0"/>
            </a:p>
          </p:txBody>
        </p:sp>
        <p:sp>
          <p:nvSpPr>
            <p:cNvPr id="25" name="TextBox 24">
              <a:extLst>
                <a:ext uri="{FF2B5EF4-FFF2-40B4-BE49-F238E27FC236}">
                  <a16:creationId xmlns:a16="http://schemas.microsoft.com/office/drawing/2014/main" id="{7FB8385E-71C9-0745-8C2B-1C2DA375C2DB}"/>
                </a:ext>
              </a:extLst>
            </p:cNvPr>
            <p:cNvSpPr txBox="1"/>
            <p:nvPr/>
          </p:nvSpPr>
          <p:spPr>
            <a:xfrm>
              <a:off x="4074268" y="4818148"/>
              <a:ext cx="2558293" cy="1015663"/>
            </a:xfrm>
            <a:prstGeom prst="rect">
              <a:avLst/>
            </a:prstGeom>
            <a:noFill/>
          </p:spPr>
          <p:txBody>
            <a:bodyPr wrap="square" rtlCol="0">
              <a:spAutoFit/>
            </a:bodyPr>
            <a:lstStyle/>
            <a:p>
              <a:r>
                <a:rPr lang="en-GB" sz="2000" dirty="0">
                  <a:solidFill>
                    <a:srgbClr val="212EFF"/>
                  </a:solidFill>
                </a:rPr>
                <a:t>Limited by aperture in the quadrupoles and Q’ correction scheme</a:t>
              </a:r>
            </a:p>
          </p:txBody>
        </p:sp>
        <p:cxnSp>
          <p:nvCxnSpPr>
            <p:cNvPr id="26" name="Straight Arrow Connector 11">
              <a:extLst>
                <a:ext uri="{FF2B5EF4-FFF2-40B4-BE49-F238E27FC236}">
                  <a16:creationId xmlns:a16="http://schemas.microsoft.com/office/drawing/2014/main" id="{7130E6A5-D625-BF40-8241-06DF1F434CD7}"/>
                </a:ext>
              </a:extLst>
            </p:cNvPr>
            <p:cNvCxnSpPr>
              <a:cxnSpLocks noChangeShapeType="1"/>
              <a:stCxn id="25" idx="0"/>
              <a:endCxn id="23" idx="4"/>
            </p:cNvCxnSpPr>
            <p:nvPr/>
          </p:nvCxnSpPr>
          <p:spPr bwMode="auto">
            <a:xfrm flipH="1" flipV="1">
              <a:off x="4462550" y="4330820"/>
              <a:ext cx="890865" cy="487328"/>
            </a:xfrm>
            <a:prstGeom prst="straightConnector1">
              <a:avLst/>
            </a:prstGeom>
            <a:noFill/>
            <a:ln w="25400" algn="ctr">
              <a:solidFill>
                <a:srgbClr val="212EFF"/>
              </a:solidFill>
              <a:round/>
              <a:headEnd/>
              <a:tailEnd type="arrow" w="lg" len="lg"/>
            </a:ln>
            <a:extLst>
              <a:ext uri="{909E8E84-426E-40dd-AFC4-6F175D3DCCD1}">
                <a14:hiddenFill xmlns="" xmlns:a14="http://schemas.microsoft.com/office/drawing/2010/main">
                  <a:noFill/>
                </a14:hiddenFill>
              </a:ext>
            </a:extLst>
          </p:spPr>
        </p:cxnSp>
      </p:grpSp>
      <mc:AlternateContent xmlns:mc="http://schemas.openxmlformats.org/markup-compatibility/2006">
        <mc:Choice xmlns:a14="http://schemas.microsoft.com/office/drawing/2010/main" Requires="a14">
          <p:sp>
            <p:nvSpPr>
              <p:cNvPr id="31" name="TextBox 5">
                <a:extLst>
                  <a:ext uri="{FF2B5EF4-FFF2-40B4-BE49-F238E27FC236}">
                    <a16:creationId xmlns:a16="http://schemas.microsoft.com/office/drawing/2014/main" id="{C4BF327F-699C-C347-9CD7-90D16A9DA562}"/>
                  </a:ext>
                </a:extLst>
              </p:cNvPr>
              <p:cNvSpPr txBox="1">
                <a:spLocks noChangeArrowheads="1"/>
              </p:cNvSpPr>
              <p:nvPr/>
            </p:nvSpPr>
            <p:spPr bwMode="auto">
              <a:xfrm>
                <a:off x="9444339" y="329350"/>
                <a:ext cx="2593980" cy="1629100"/>
              </a:xfrm>
              <a:prstGeom prst="rect">
                <a:avLst/>
              </a:prstGeom>
              <a:noFill/>
              <a:ln>
                <a:noFill/>
              </a:ln>
              <a:extLst>
                <a:ext uri="{909E8E84-426E-40dd-AFC4-6F175D3DCCD1}">
                  <a14:hiddenFill xmlns="">
                    <a:solidFill>
                      <a:srgbClr val="FFFFFF"/>
                    </a:solidFill>
                  </a14:hiddenFill>
                </a:ext>
                <a:ext uri="{91240B29-F687-4f45-9708-019B960494DF}">
                  <a14:hiddenLine xmlns="" w="9525">
                    <a:solidFill>
                      <a:srgbClr val="000000"/>
                    </a:solidFill>
                    <a:miter lim="800000"/>
                    <a:headEnd/>
                    <a:tailEnd/>
                  </a14:hiddenLine>
                </a:ext>
              </a:extLst>
            </p:spPr>
            <p:txBody>
              <a:bodyPr wrap="none">
                <a:spAutoFit/>
              </a:bodyPr>
              <a:lstStyle>
                <a:lvl1pPr eaLnBrk="0" hangingPunct="0">
                  <a:defRPr sz="4200">
                    <a:solidFill>
                      <a:srgbClr val="000000"/>
                    </a:solidFill>
                    <a:latin typeface="Gill Sans" charset="0"/>
                    <a:ea typeface="ＭＳ Ｐゴシック" charset="-128"/>
                    <a:sym typeface="Gill Sans" charset="0"/>
                  </a:defRPr>
                </a:lvl1pPr>
                <a:lvl2pPr marL="37931725" indent="-37474525" eaLnBrk="0" hangingPunct="0">
                  <a:defRPr sz="4200">
                    <a:solidFill>
                      <a:srgbClr val="000000"/>
                    </a:solidFill>
                    <a:latin typeface="Gill Sans" charset="0"/>
                    <a:ea typeface="ＭＳ Ｐゴシック" charset="-128"/>
                    <a:sym typeface="Gill Sans" charset="0"/>
                  </a:defRPr>
                </a:lvl2pPr>
                <a:lvl3pPr eaLnBrk="0" hangingPunct="0">
                  <a:defRPr sz="4200">
                    <a:solidFill>
                      <a:srgbClr val="000000"/>
                    </a:solidFill>
                    <a:latin typeface="Gill Sans" charset="0"/>
                    <a:ea typeface="ＭＳ Ｐゴシック" charset="-128"/>
                    <a:sym typeface="Gill Sans" charset="0"/>
                  </a:defRPr>
                </a:lvl3pPr>
                <a:lvl4pPr eaLnBrk="0" hangingPunct="0">
                  <a:defRPr sz="4200">
                    <a:solidFill>
                      <a:srgbClr val="000000"/>
                    </a:solidFill>
                    <a:latin typeface="Gill Sans" charset="0"/>
                    <a:ea typeface="ＭＳ Ｐゴシック" charset="-128"/>
                    <a:sym typeface="Gill Sans" charset="0"/>
                  </a:defRPr>
                </a:lvl4pPr>
                <a:lvl5pPr eaLnBrk="0" hangingPunct="0">
                  <a:defRPr sz="4200">
                    <a:solidFill>
                      <a:srgbClr val="000000"/>
                    </a:solidFill>
                    <a:latin typeface="Gill Sans" charset="0"/>
                    <a:ea typeface="ＭＳ Ｐゴシック" charset="-128"/>
                    <a:sym typeface="Gill Sans" charset="0"/>
                  </a:defRPr>
                </a:lvl5pPr>
                <a:lvl6pPr marL="457200" eaLnBrk="0" fontAlgn="base" hangingPunct="0">
                  <a:spcBef>
                    <a:spcPct val="0"/>
                  </a:spcBef>
                  <a:spcAft>
                    <a:spcPct val="0"/>
                  </a:spcAft>
                  <a:defRPr sz="4200">
                    <a:solidFill>
                      <a:srgbClr val="000000"/>
                    </a:solidFill>
                    <a:latin typeface="Gill Sans" charset="0"/>
                    <a:ea typeface="ＭＳ Ｐゴシック" charset="-128"/>
                    <a:sym typeface="Gill Sans" charset="0"/>
                  </a:defRPr>
                </a:lvl6pPr>
                <a:lvl7pPr marL="914400" eaLnBrk="0" fontAlgn="base" hangingPunct="0">
                  <a:spcBef>
                    <a:spcPct val="0"/>
                  </a:spcBef>
                  <a:spcAft>
                    <a:spcPct val="0"/>
                  </a:spcAft>
                  <a:defRPr sz="4200">
                    <a:solidFill>
                      <a:srgbClr val="000000"/>
                    </a:solidFill>
                    <a:latin typeface="Gill Sans" charset="0"/>
                    <a:ea typeface="ＭＳ Ｐゴシック" charset="-128"/>
                    <a:sym typeface="Gill Sans" charset="0"/>
                  </a:defRPr>
                </a:lvl7pPr>
                <a:lvl8pPr marL="1371600" eaLnBrk="0" fontAlgn="base" hangingPunct="0">
                  <a:spcBef>
                    <a:spcPct val="0"/>
                  </a:spcBef>
                  <a:spcAft>
                    <a:spcPct val="0"/>
                  </a:spcAft>
                  <a:defRPr sz="4200">
                    <a:solidFill>
                      <a:srgbClr val="000000"/>
                    </a:solidFill>
                    <a:latin typeface="Gill Sans" charset="0"/>
                    <a:ea typeface="ＭＳ Ｐゴシック" charset="-128"/>
                    <a:sym typeface="Gill Sans" charset="0"/>
                  </a:defRPr>
                </a:lvl8pPr>
                <a:lvl9pPr marL="1828800" eaLnBrk="0" fontAlgn="base" hangingPunct="0">
                  <a:spcBef>
                    <a:spcPct val="0"/>
                  </a:spcBef>
                  <a:spcAft>
                    <a:spcPct val="0"/>
                  </a:spcAft>
                  <a:defRPr sz="4200">
                    <a:solidFill>
                      <a:srgbClr val="000000"/>
                    </a:solidFill>
                    <a:latin typeface="Gill Sans" charset="0"/>
                    <a:ea typeface="ＭＳ Ｐゴシック" charset="-128"/>
                    <a:sym typeface="Gill Sans" charset="0"/>
                  </a:defRPr>
                </a:lvl9pPr>
              </a:lstStyle>
              <a:p>
                <a:pPr algn="l" eaLnBrk="1" hangingPunct="1"/>
                <a:r>
                  <a:rPr lang="en-GB" altLang="en-US" sz="1600" dirty="0">
                    <a:latin typeface="+mn-lt"/>
                  </a:rPr>
                  <a:t>N…..  No. particles per bunch</a:t>
                </a:r>
              </a:p>
              <a:p>
                <a:pPr algn="l" eaLnBrk="1" hangingPunct="1"/>
                <a:r>
                  <a:rPr lang="en-GB" altLang="en-US" sz="1600" dirty="0">
                    <a:latin typeface="+mn-lt"/>
                  </a:rPr>
                  <a:t>k……  No. bunches</a:t>
                </a:r>
              </a:p>
              <a:p>
                <a:pPr algn="l" eaLnBrk="1" hangingPunct="1"/>
                <a:r>
                  <a:rPr lang="en-GB" altLang="en-US" sz="1600" dirty="0">
                    <a:latin typeface="+mn-lt"/>
                  </a:rPr>
                  <a:t>f…….  revolution freq.</a:t>
                </a:r>
              </a:p>
              <a:p>
                <a:pPr algn="l" eaLnBrk="1" hangingPunct="1"/>
                <a:r>
                  <a:rPr lang="en-GB" altLang="en-US" sz="1600" dirty="0">
                    <a:latin typeface="+mn-lt"/>
                  </a:rPr>
                  <a:t>g……  rel. gamma</a:t>
                </a:r>
              </a:p>
              <a:p>
                <a:pPr algn="l" eaLnBrk="1" hangingPunct="1"/>
                <a14:m>
                  <m:oMath xmlns:m="http://schemas.openxmlformats.org/officeDocument/2006/math">
                    <m:sSup>
                      <m:sSupPr>
                        <m:ctrlPr>
                          <a:rPr lang="en-GB" altLang="en-US" sz="1600" i="1" smtClean="0">
                            <a:latin typeface="Cambria Math" panose="02040503050406030204" pitchFamily="18" charset="0"/>
                          </a:rPr>
                        </m:ctrlPr>
                      </m:sSupPr>
                      <m:e>
                        <m:r>
                          <a:rPr lang="en-GB" altLang="en-US" sz="1600" i="1" smtClean="0">
                            <a:latin typeface="Cambria Math" panose="02040503050406030204" pitchFamily="18" charset="0"/>
                            <a:ea typeface="Cambria Math" panose="02040503050406030204" pitchFamily="18" charset="0"/>
                          </a:rPr>
                          <m:t>𝛽</m:t>
                        </m:r>
                      </m:e>
                      <m:sup>
                        <m:r>
                          <a:rPr lang="en-US" altLang="en-US" sz="1600" b="0" i="1" smtClean="0">
                            <a:latin typeface="Cambria Math" panose="02040503050406030204" pitchFamily="18" charset="0"/>
                          </a:rPr>
                          <m:t>∗</m:t>
                        </m:r>
                      </m:sup>
                    </m:sSup>
                  </m:oMath>
                </a14:m>
                <a:r>
                  <a:rPr lang="en-GB" altLang="en-US" sz="1600" dirty="0">
                    <a:latin typeface="+mn-lt"/>
                  </a:rPr>
                  <a:t>…. beta-function at IPs</a:t>
                </a:r>
              </a:p>
              <a:p>
                <a:pPr algn="l" eaLnBrk="1" hangingPunct="1"/>
                <a14:m>
                  <m:oMath xmlns:m="http://schemas.openxmlformats.org/officeDocument/2006/math">
                    <m:r>
                      <a:rPr lang="en-GB" altLang="en-US" sz="1600" i="1" smtClean="0">
                        <a:latin typeface="Cambria Math" panose="02040503050406030204" pitchFamily="18" charset="0"/>
                        <a:ea typeface="Cambria Math" panose="02040503050406030204" pitchFamily="18" charset="0"/>
                      </a:rPr>
                      <m:t>𝜀</m:t>
                    </m:r>
                  </m:oMath>
                </a14:m>
                <a:r>
                  <a:rPr lang="en-GB" altLang="en-US" sz="1600" dirty="0">
                    <a:latin typeface="+mn-lt"/>
                  </a:rPr>
                  <a:t>…... norm. trans. emit </a:t>
                </a:r>
              </a:p>
            </p:txBody>
          </p:sp>
        </mc:Choice>
        <mc:Fallback>
          <p:sp>
            <p:nvSpPr>
              <p:cNvPr id="31" name="TextBox 5">
                <a:extLst>
                  <a:ext uri="{FF2B5EF4-FFF2-40B4-BE49-F238E27FC236}">
                    <a16:creationId xmlns:a16="http://schemas.microsoft.com/office/drawing/2014/main" id="{C4BF327F-699C-C347-9CD7-90D16A9DA562}"/>
                  </a:ext>
                </a:extLst>
              </p:cNvPr>
              <p:cNvSpPr txBox="1">
                <a:spLocks noRot="1" noChangeAspect="1" noMove="1" noResize="1" noEditPoints="1" noAdjustHandles="1" noChangeArrowheads="1" noChangeShapeType="1" noTextEdit="1"/>
              </p:cNvSpPr>
              <p:nvPr/>
            </p:nvSpPr>
            <p:spPr bwMode="auto">
              <a:xfrm>
                <a:off x="9444339" y="329350"/>
                <a:ext cx="2593980" cy="1629100"/>
              </a:xfrm>
              <a:prstGeom prst="rect">
                <a:avLst/>
              </a:prstGeom>
              <a:blipFill>
                <a:blip r:embed="rId5"/>
                <a:stretch>
                  <a:fillRect l="-971" t="-769"/>
                </a:stretch>
              </a:blip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sp>
        <p:nvSpPr>
          <p:cNvPr id="33" name="Rectangle 32">
            <a:extLst>
              <a:ext uri="{FF2B5EF4-FFF2-40B4-BE49-F238E27FC236}">
                <a16:creationId xmlns:a16="http://schemas.microsoft.com/office/drawing/2014/main" id="{CC8CA08D-C614-A548-B2D9-BEDDAADB19F8}"/>
              </a:ext>
            </a:extLst>
          </p:cNvPr>
          <p:cNvSpPr/>
          <p:nvPr/>
        </p:nvSpPr>
        <p:spPr>
          <a:xfrm>
            <a:off x="5438511" y="1830486"/>
            <a:ext cx="3488871" cy="2308324"/>
          </a:xfrm>
          <a:prstGeom prst="rect">
            <a:avLst/>
          </a:prstGeom>
          <a:solidFill>
            <a:schemeClr val="bg1">
              <a:lumMod val="85000"/>
            </a:schemeClr>
          </a:solidFill>
        </p:spPr>
        <p:txBody>
          <a:bodyPr wrap="square">
            <a:spAutoFit/>
          </a:bodyPr>
          <a:lstStyle/>
          <a:p>
            <a:r>
              <a:rPr lang="en-US" sz="2400" b="1" dirty="0">
                <a:solidFill>
                  <a:srgbClr val="FF0000"/>
                </a:solidFill>
              </a:rPr>
              <a:t>Limitation:</a:t>
            </a:r>
          </a:p>
          <a:p>
            <a:r>
              <a:rPr lang="en-US" sz="2400" dirty="0"/>
              <a:t>“Collective effects” cause beam instabilities for too high bunch intensities, too small bunch spacing, too “bright” beams.</a:t>
            </a:r>
          </a:p>
        </p:txBody>
      </p:sp>
      <p:grpSp>
        <p:nvGrpSpPr>
          <p:cNvPr id="44" name="Group 43">
            <a:extLst>
              <a:ext uri="{FF2B5EF4-FFF2-40B4-BE49-F238E27FC236}">
                <a16:creationId xmlns:a16="http://schemas.microsoft.com/office/drawing/2014/main" id="{2E1E0EE0-EDDA-7C4B-972F-CE49987E761B}"/>
              </a:ext>
            </a:extLst>
          </p:cNvPr>
          <p:cNvGrpSpPr/>
          <p:nvPr/>
        </p:nvGrpSpPr>
        <p:grpSpPr>
          <a:xfrm>
            <a:off x="353066" y="1359151"/>
            <a:ext cx="2558293" cy="1875416"/>
            <a:chOff x="353066" y="1359151"/>
            <a:chExt cx="2558293" cy="1875416"/>
          </a:xfrm>
        </p:grpSpPr>
        <p:sp>
          <p:nvSpPr>
            <p:cNvPr id="36" name="Oval 35">
              <a:extLst>
                <a:ext uri="{FF2B5EF4-FFF2-40B4-BE49-F238E27FC236}">
                  <a16:creationId xmlns:a16="http://schemas.microsoft.com/office/drawing/2014/main" id="{0FBFFD02-B8DD-7949-9FE0-4B0117BECA39}"/>
                </a:ext>
              </a:extLst>
            </p:cNvPr>
            <p:cNvSpPr>
              <a:spLocks noChangeArrowheads="1"/>
            </p:cNvSpPr>
            <p:nvPr/>
          </p:nvSpPr>
          <p:spPr bwMode="auto">
            <a:xfrm>
              <a:off x="2203193" y="2524186"/>
              <a:ext cx="446468" cy="710381"/>
            </a:xfrm>
            <a:prstGeom prst="ellipse">
              <a:avLst/>
            </a:prstGeom>
            <a:noFill/>
            <a:ln w="38100" algn="ctr">
              <a:solidFill>
                <a:srgbClr val="212EFF"/>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GB" sz="2000"/>
            </a:p>
          </p:txBody>
        </p:sp>
        <p:grpSp>
          <p:nvGrpSpPr>
            <p:cNvPr id="43" name="Group 42">
              <a:extLst>
                <a:ext uri="{FF2B5EF4-FFF2-40B4-BE49-F238E27FC236}">
                  <a16:creationId xmlns:a16="http://schemas.microsoft.com/office/drawing/2014/main" id="{14363A6A-6610-1D47-97B8-C0AEFE6C63AF}"/>
                </a:ext>
              </a:extLst>
            </p:cNvPr>
            <p:cNvGrpSpPr/>
            <p:nvPr/>
          </p:nvGrpSpPr>
          <p:grpSpPr>
            <a:xfrm>
              <a:off x="353066" y="1359151"/>
              <a:ext cx="2558293" cy="1269068"/>
              <a:chOff x="353066" y="1359151"/>
              <a:chExt cx="2558293" cy="1269068"/>
            </a:xfrm>
          </p:grpSpPr>
          <p:sp>
            <p:nvSpPr>
              <p:cNvPr id="37" name="TextBox 36">
                <a:extLst>
                  <a:ext uri="{FF2B5EF4-FFF2-40B4-BE49-F238E27FC236}">
                    <a16:creationId xmlns:a16="http://schemas.microsoft.com/office/drawing/2014/main" id="{3EEE5115-A6A4-C440-ADDC-302E8E4BCCD1}"/>
                  </a:ext>
                </a:extLst>
              </p:cNvPr>
              <p:cNvSpPr txBox="1"/>
              <p:nvPr/>
            </p:nvSpPr>
            <p:spPr>
              <a:xfrm>
                <a:off x="353066" y="1359151"/>
                <a:ext cx="2558293" cy="707886"/>
              </a:xfrm>
              <a:prstGeom prst="rect">
                <a:avLst/>
              </a:prstGeom>
              <a:noFill/>
            </p:spPr>
            <p:txBody>
              <a:bodyPr wrap="square" rtlCol="0">
                <a:spAutoFit/>
              </a:bodyPr>
              <a:lstStyle/>
              <a:p>
                <a:r>
                  <a:rPr lang="en-GB" sz="2000" dirty="0">
                    <a:solidFill>
                      <a:srgbClr val="212EFF"/>
                    </a:solidFill>
                  </a:rPr>
                  <a:t>Limited by machine size and filling scheme</a:t>
                </a:r>
              </a:p>
            </p:txBody>
          </p:sp>
          <p:cxnSp>
            <p:nvCxnSpPr>
              <p:cNvPr id="38" name="Straight Arrow Connector 11">
                <a:extLst>
                  <a:ext uri="{FF2B5EF4-FFF2-40B4-BE49-F238E27FC236}">
                    <a16:creationId xmlns:a16="http://schemas.microsoft.com/office/drawing/2014/main" id="{1DB75B5B-28B0-E84B-B561-552836C83AFC}"/>
                  </a:ext>
                </a:extLst>
              </p:cNvPr>
              <p:cNvCxnSpPr>
                <a:cxnSpLocks noChangeShapeType="1"/>
                <a:stCxn id="37" idx="2"/>
                <a:endCxn id="36" idx="1"/>
              </p:cNvCxnSpPr>
              <p:nvPr/>
            </p:nvCxnSpPr>
            <p:spPr bwMode="auto">
              <a:xfrm>
                <a:off x="1632213" y="2067037"/>
                <a:ext cx="636364" cy="561182"/>
              </a:xfrm>
              <a:prstGeom prst="straightConnector1">
                <a:avLst/>
              </a:prstGeom>
              <a:noFill/>
              <a:ln w="25400" algn="ctr">
                <a:solidFill>
                  <a:srgbClr val="212EFF"/>
                </a:solidFill>
                <a:round/>
                <a:headEnd/>
                <a:tailEnd type="arrow" w="lg" len="lg"/>
              </a:ln>
              <a:extLst>
                <a:ext uri="{909E8E84-426E-40dd-AFC4-6F175D3DCCD1}">
                  <a14:hiddenFill xmlns="" xmlns:a14="http://schemas.microsoft.com/office/drawing/2010/main">
                    <a:noFill/>
                  </a14:hiddenFill>
                </a:ext>
              </a:extLst>
            </p:spPr>
          </p:cxnSp>
        </p:grpSp>
      </p:grpSp>
    </p:spTree>
    <p:extLst>
      <p:ext uri="{BB962C8B-B14F-4D97-AF65-F5344CB8AC3E}">
        <p14:creationId xmlns:p14="http://schemas.microsoft.com/office/powerpoint/2010/main" val="2194312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66AB2-8B09-424E-966F-33BE58D99A64}"/>
              </a:ext>
            </a:extLst>
          </p:cNvPr>
          <p:cNvSpPr>
            <a:spLocks noGrp="1"/>
          </p:cNvSpPr>
          <p:nvPr>
            <p:ph type="title"/>
          </p:nvPr>
        </p:nvSpPr>
        <p:spPr/>
        <p:txBody>
          <a:bodyPr/>
          <a:lstStyle/>
          <a:p>
            <a:r>
              <a:rPr lang="en-GB" b="1" dirty="0"/>
              <a:t>What limits Luminosity?</a:t>
            </a:r>
          </a:p>
        </p:txBody>
      </p:sp>
      <p:graphicFrame>
        <p:nvGraphicFramePr>
          <p:cNvPr id="3" name="Object 4">
            <a:extLst>
              <a:ext uri="{FF2B5EF4-FFF2-40B4-BE49-F238E27FC236}">
                <a16:creationId xmlns:a16="http://schemas.microsoft.com/office/drawing/2014/main" id="{71183D7D-3741-AA4A-96C8-BD88E92F4D54}"/>
              </a:ext>
            </a:extLst>
          </p:cNvPr>
          <p:cNvGraphicFramePr>
            <a:graphicFrameLocks noChangeAspect="1"/>
          </p:cNvGraphicFramePr>
          <p:nvPr>
            <p:extLst>
              <p:ext uri="{D42A27DB-BD31-4B8C-83A1-F6EECF244321}">
                <p14:modId xmlns:p14="http://schemas.microsoft.com/office/powerpoint/2010/main" val="4016945486"/>
              </p:ext>
            </p:extLst>
          </p:nvPr>
        </p:nvGraphicFramePr>
        <p:xfrm>
          <a:off x="1251065" y="2395867"/>
          <a:ext cx="3488871" cy="1794852"/>
        </p:xfrm>
        <a:graphic>
          <a:graphicData uri="http://schemas.openxmlformats.org/presentationml/2006/ole">
            <mc:AlternateContent xmlns:mc="http://schemas.openxmlformats.org/markup-compatibility/2006">
              <mc:Choice xmlns:v="urn:schemas-microsoft-com:vml" Requires="v">
                <p:oleObj spid="_x0000_s4115" name="Equation" r:id="rId3" imgW="939800" imgH="469900" progId="Equation.3">
                  <p:embed/>
                </p:oleObj>
              </mc:Choice>
              <mc:Fallback>
                <p:oleObj name="Equation" r:id="rId3" imgW="939800" imgH="469900" progId="Equation.3">
                  <p:embed/>
                  <p:pic>
                    <p:nvPicPr>
                      <p:cNvPr id="3" name="Object 4">
                        <a:extLst>
                          <a:ext uri="{FF2B5EF4-FFF2-40B4-BE49-F238E27FC236}">
                            <a16:creationId xmlns:a16="http://schemas.microsoft.com/office/drawing/2014/main" id="{816ADCB0-2F75-EE4B-9BD9-EE598FFD9A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1065" y="2395867"/>
                        <a:ext cx="3488871" cy="1794852"/>
                      </a:xfrm>
                      <a:prstGeom prst="rect">
                        <a:avLst/>
                      </a:prstGeom>
                      <a:noFill/>
                    </p:spPr>
                  </p:pic>
                </p:oleObj>
              </mc:Fallback>
            </mc:AlternateContent>
          </a:graphicData>
        </a:graphic>
      </p:graphicFrame>
      <p:grpSp>
        <p:nvGrpSpPr>
          <p:cNvPr id="4" name="Group 3">
            <a:extLst>
              <a:ext uri="{FF2B5EF4-FFF2-40B4-BE49-F238E27FC236}">
                <a16:creationId xmlns:a16="http://schemas.microsoft.com/office/drawing/2014/main" id="{7F2D7D90-8822-1547-8390-E95D3E2B2118}"/>
              </a:ext>
            </a:extLst>
          </p:cNvPr>
          <p:cNvGrpSpPr/>
          <p:nvPr/>
        </p:nvGrpSpPr>
        <p:grpSpPr>
          <a:xfrm>
            <a:off x="4164660" y="2807825"/>
            <a:ext cx="713655" cy="1382894"/>
            <a:chOff x="4144493" y="3448259"/>
            <a:chExt cx="713655" cy="1382894"/>
          </a:xfrm>
        </p:grpSpPr>
        <p:sp>
          <p:nvSpPr>
            <p:cNvPr id="5" name="Oval 7">
              <a:extLst>
                <a:ext uri="{FF2B5EF4-FFF2-40B4-BE49-F238E27FC236}">
                  <a16:creationId xmlns:a16="http://schemas.microsoft.com/office/drawing/2014/main" id="{2108CB75-372B-CD41-A4C2-40DF2B80AF32}"/>
                </a:ext>
              </a:extLst>
            </p:cNvPr>
            <p:cNvSpPr>
              <a:spLocks noChangeArrowheads="1"/>
            </p:cNvSpPr>
            <p:nvPr/>
          </p:nvSpPr>
          <p:spPr bwMode="auto">
            <a:xfrm>
              <a:off x="4144493" y="3448259"/>
              <a:ext cx="636113" cy="882561"/>
            </a:xfrm>
            <a:prstGeom prst="ellipse">
              <a:avLst/>
            </a:prstGeom>
            <a:noFill/>
            <a:ln w="38100" algn="ctr">
              <a:solidFill>
                <a:srgbClr val="212EFF"/>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GB" sz="2000" dirty="0"/>
            </a:p>
          </p:txBody>
        </p:sp>
        <p:cxnSp>
          <p:nvCxnSpPr>
            <p:cNvPr id="7" name="Straight Arrow Connector 11">
              <a:extLst>
                <a:ext uri="{FF2B5EF4-FFF2-40B4-BE49-F238E27FC236}">
                  <a16:creationId xmlns:a16="http://schemas.microsoft.com/office/drawing/2014/main" id="{039732D6-EFC0-A344-9BCB-B692FB62C39A}"/>
                </a:ext>
              </a:extLst>
            </p:cNvPr>
            <p:cNvCxnSpPr>
              <a:cxnSpLocks noChangeShapeType="1"/>
              <a:endCxn id="5" idx="4"/>
            </p:cNvCxnSpPr>
            <p:nvPr/>
          </p:nvCxnSpPr>
          <p:spPr bwMode="auto">
            <a:xfrm flipH="1" flipV="1">
              <a:off x="4462550" y="4330820"/>
              <a:ext cx="395598" cy="500333"/>
            </a:xfrm>
            <a:prstGeom prst="straightConnector1">
              <a:avLst/>
            </a:prstGeom>
            <a:noFill/>
            <a:ln w="25400" algn="ctr">
              <a:solidFill>
                <a:srgbClr val="212EFF"/>
              </a:solidFill>
              <a:round/>
              <a:headEnd/>
              <a:tailEnd type="arrow" w="lg" len="lg"/>
            </a:ln>
            <a:extLst>
              <a:ext uri="{909E8E84-426E-40dd-AFC4-6F175D3DCCD1}">
                <a14:hiddenFill xmlns="" xmlns:a14="http://schemas.microsoft.com/office/drawing/2010/main">
                  <a:noFill/>
                </a14:hiddenFill>
              </a:ext>
            </a:extLst>
          </p:spPr>
        </p:cxnSp>
      </p:grpSp>
      <p:sp>
        <p:nvSpPr>
          <p:cNvPr id="9" name="Rectangle 8">
            <a:extLst>
              <a:ext uri="{FF2B5EF4-FFF2-40B4-BE49-F238E27FC236}">
                <a16:creationId xmlns:a16="http://schemas.microsoft.com/office/drawing/2014/main" id="{D95FB622-33BF-A540-BD02-18CAF0B5A6A2}"/>
              </a:ext>
            </a:extLst>
          </p:cNvPr>
          <p:cNvSpPr/>
          <p:nvPr/>
        </p:nvSpPr>
        <p:spPr>
          <a:xfrm>
            <a:off x="4878315" y="3871546"/>
            <a:ext cx="6965582" cy="1938992"/>
          </a:xfrm>
          <a:prstGeom prst="rect">
            <a:avLst/>
          </a:prstGeom>
        </p:spPr>
        <p:txBody>
          <a:bodyPr wrap="square">
            <a:spAutoFit/>
          </a:bodyPr>
          <a:lstStyle/>
          <a:p>
            <a:pPr marL="15875" indent="-15875"/>
            <a:r>
              <a:rPr lang="en-US" sz="2400" dirty="0"/>
              <a:t>When colliding with many bunches, a </a:t>
            </a:r>
            <a:r>
              <a:rPr lang="en-US" sz="2400" b="1" dirty="0">
                <a:solidFill>
                  <a:srgbClr val="FF0000"/>
                </a:solidFill>
              </a:rPr>
              <a:t>crossing angle is needed </a:t>
            </a:r>
            <a:r>
              <a:rPr lang="en-US" sz="2400" dirty="0"/>
              <a:t>to avoid unwanted collisions. However, this </a:t>
            </a:r>
            <a:r>
              <a:rPr lang="en-US" sz="2400" b="1" i="1" dirty="0">
                <a:solidFill>
                  <a:srgbClr val="0427BC"/>
                </a:solidFill>
              </a:rPr>
              <a:t>reduces the beam overlap </a:t>
            </a:r>
            <a:r>
              <a:rPr lang="en-US" sz="2400" dirty="0"/>
              <a:t>and therefore the luminosity. </a:t>
            </a:r>
            <a:r>
              <a:rPr lang="en-US" sz="2400" dirty="0">
                <a:sym typeface="Wingdings" pitchFamily="2" charset="2"/>
              </a:rPr>
              <a:t>Keep as </a:t>
            </a:r>
            <a:r>
              <a:rPr lang="en-US" sz="2400" i="1" dirty="0">
                <a:sym typeface="Wingdings" pitchFamily="2" charset="2"/>
              </a:rPr>
              <a:t>small as possible</a:t>
            </a:r>
            <a:r>
              <a:rPr lang="en-US" sz="2400" dirty="0">
                <a:sym typeface="Wingdings" pitchFamily="2" charset="2"/>
              </a:rPr>
              <a:t>!</a:t>
            </a:r>
            <a:endParaRPr lang="en-US" sz="2400" dirty="0"/>
          </a:p>
          <a:p>
            <a:pPr marL="749300">
              <a:buFont typeface="Wingdings" pitchFamily="2" charset="2"/>
              <a:buChar char="à"/>
            </a:pPr>
            <a:r>
              <a:rPr lang="en-US" sz="2400" dirty="0">
                <a:sym typeface="Wingdings" pitchFamily="2" charset="2"/>
              </a:rPr>
              <a:t>Limited by beam-beam effects.</a:t>
            </a:r>
          </a:p>
        </p:txBody>
      </p:sp>
      <p:grpSp>
        <p:nvGrpSpPr>
          <p:cNvPr id="10" name="Group 9">
            <a:extLst>
              <a:ext uri="{FF2B5EF4-FFF2-40B4-BE49-F238E27FC236}">
                <a16:creationId xmlns:a16="http://schemas.microsoft.com/office/drawing/2014/main" id="{7FC1DF9D-34EA-954D-9CA0-A4BB56CC895E}"/>
              </a:ext>
            </a:extLst>
          </p:cNvPr>
          <p:cNvGrpSpPr/>
          <p:nvPr/>
        </p:nvGrpSpPr>
        <p:grpSpPr>
          <a:xfrm>
            <a:off x="7391229" y="656400"/>
            <a:ext cx="4452668" cy="2280728"/>
            <a:chOff x="5796136" y="4691129"/>
            <a:chExt cx="3096356" cy="1578561"/>
          </a:xfrm>
        </p:grpSpPr>
        <p:pic>
          <p:nvPicPr>
            <p:cNvPr id="11" name="Picture 10">
              <a:extLst>
                <a:ext uri="{FF2B5EF4-FFF2-40B4-BE49-F238E27FC236}">
                  <a16:creationId xmlns:a16="http://schemas.microsoft.com/office/drawing/2014/main" id="{65CB4E9F-7BD2-0D44-9BE2-E60E385F6B09}"/>
                </a:ext>
              </a:extLst>
            </p:cNvPr>
            <p:cNvPicPr>
              <a:picLocks noChangeAspect="1"/>
            </p:cNvPicPr>
            <p:nvPr/>
          </p:nvPicPr>
          <p:blipFill>
            <a:blip r:embed="rId5"/>
            <a:stretch>
              <a:fillRect/>
            </a:stretch>
          </p:blipFill>
          <p:spPr>
            <a:xfrm>
              <a:off x="5796136" y="4941168"/>
              <a:ext cx="3096356" cy="1328522"/>
            </a:xfrm>
            <a:prstGeom prst="rect">
              <a:avLst/>
            </a:prstGeom>
          </p:spPr>
        </p:pic>
        <p:sp>
          <p:nvSpPr>
            <p:cNvPr id="12" name="TextBox 11">
              <a:extLst>
                <a:ext uri="{FF2B5EF4-FFF2-40B4-BE49-F238E27FC236}">
                  <a16:creationId xmlns:a16="http://schemas.microsoft.com/office/drawing/2014/main" id="{EFF09039-2077-3049-BDF1-1784A861C41E}"/>
                </a:ext>
              </a:extLst>
            </p:cNvPr>
            <p:cNvSpPr txBox="1"/>
            <p:nvPr/>
          </p:nvSpPr>
          <p:spPr>
            <a:xfrm rot="1298177">
              <a:off x="6273568" y="4756503"/>
              <a:ext cx="889987" cy="369332"/>
            </a:xfrm>
            <a:prstGeom prst="rect">
              <a:avLst/>
            </a:prstGeom>
            <a:noFill/>
          </p:spPr>
          <p:txBody>
            <a:bodyPr wrap="none" rtlCol="0">
              <a:spAutoFit/>
            </a:bodyPr>
            <a:lstStyle/>
            <a:p>
              <a:r>
                <a:rPr lang="en-US" dirty="0"/>
                <a:t>Beam 1</a:t>
              </a:r>
            </a:p>
          </p:txBody>
        </p:sp>
        <p:sp>
          <p:nvSpPr>
            <p:cNvPr id="13" name="TextBox 12">
              <a:extLst>
                <a:ext uri="{FF2B5EF4-FFF2-40B4-BE49-F238E27FC236}">
                  <a16:creationId xmlns:a16="http://schemas.microsoft.com/office/drawing/2014/main" id="{42201C7E-F98E-A24A-8760-EF296DBEEE2E}"/>
                </a:ext>
              </a:extLst>
            </p:cNvPr>
            <p:cNvSpPr txBox="1"/>
            <p:nvPr/>
          </p:nvSpPr>
          <p:spPr>
            <a:xfrm rot="20248540">
              <a:off x="7805900" y="4691129"/>
              <a:ext cx="889987" cy="369332"/>
            </a:xfrm>
            <a:prstGeom prst="rect">
              <a:avLst/>
            </a:prstGeom>
            <a:noFill/>
          </p:spPr>
          <p:txBody>
            <a:bodyPr wrap="none" rtlCol="0">
              <a:spAutoFit/>
            </a:bodyPr>
            <a:lstStyle/>
            <a:p>
              <a:r>
                <a:rPr lang="en-US" dirty="0"/>
                <a:t>Beam 2</a:t>
              </a:r>
            </a:p>
          </p:txBody>
        </p:sp>
      </p:grpSp>
    </p:spTree>
    <p:extLst>
      <p:ext uri="{BB962C8B-B14F-4D97-AF65-F5344CB8AC3E}">
        <p14:creationId xmlns:p14="http://schemas.microsoft.com/office/powerpoint/2010/main" val="18107702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B682A-F4C8-0D41-BF27-8C3DB198B892}"/>
              </a:ext>
            </a:extLst>
          </p:cNvPr>
          <p:cNvSpPr>
            <a:spLocks noGrp="1"/>
          </p:cNvSpPr>
          <p:nvPr>
            <p:ph type="title"/>
          </p:nvPr>
        </p:nvSpPr>
        <p:spPr/>
        <p:txBody>
          <a:bodyPr/>
          <a:lstStyle/>
          <a:p>
            <a:r>
              <a:rPr lang="en-GB" b="1" dirty="0"/>
              <a:t>Beam-Beam Effects</a:t>
            </a:r>
          </a:p>
        </p:txBody>
      </p:sp>
      <p:sp>
        <p:nvSpPr>
          <p:cNvPr id="5" name="Rectangle 4">
            <a:extLst>
              <a:ext uri="{FF2B5EF4-FFF2-40B4-BE49-F238E27FC236}">
                <a16:creationId xmlns:a16="http://schemas.microsoft.com/office/drawing/2014/main" id="{20837D7B-E1D1-4A49-9880-18BC95C45BC2}"/>
              </a:ext>
            </a:extLst>
          </p:cNvPr>
          <p:cNvSpPr/>
          <p:nvPr/>
        </p:nvSpPr>
        <p:spPr>
          <a:xfrm>
            <a:off x="3474773" y="1982266"/>
            <a:ext cx="303597" cy="2003138"/>
          </a:xfrm>
          <a:prstGeom prst="rect">
            <a:avLst/>
          </a:prstGeom>
          <a:solidFill>
            <a:srgbClr val="00B0F0">
              <a:alpha val="369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 name="Group 13">
            <a:extLst>
              <a:ext uri="{FF2B5EF4-FFF2-40B4-BE49-F238E27FC236}">
                <a16:creationId xmlns:a16="http://schemas.microsoft.com/office/drawing/2014/main" id="{7EA40406-58FE-2141-97DD-E67E33DBF706}"/>
              </a:ext>
            </a:extLst>
          </p:cNvPr>
          <p:cNvGrpSpPr/>
          <p:nvPr/>
        </p:nvGrpSpPr>
        <p:grpSpPr>
          <a:xfrm>
            <a:off x="1132014" y="1661598"/>
            <a:ext cx="4546586" cy="2657295"/>
            <a:chOff x="1201480" y="1690688"/>
            <a:chExt cx="4546586" cy="2657295"/>
          </a:xfrm>
        </p:grpSpPr>
        <p:pic>
          <p:nvPicPr>
            <p:cNvPr id="3" name="Picture 2">
              <a:extLst>
                <a:ext uri="{FF2B5EF4-FFF2-40B4-BE49-F238E27FC236}">
                  <a16:creationId xmlns:a16="http://schemas.microsoft.com/office/drawing/2014/main" id="{07F414E1-F54E-9244-91F4-A28B1D358031}"/>
                </a:ext>
              </a:extLst>
            </p:cNvPr>
            <p:cNvPicPr>
              <a:picLocks noChangeAspect="1"/>
            </p:cNvPicPr>
            <p:nvPr/>
          </p:nvPicPr>
          <p:blipFill>
            <a:blip r:embed="rId2"/>
            <a:stretch>
              <a:fillRect/>
            </a:stretch>
          </p:blipFill>
          <p:spPr>
            <a:xfrm>
              <a:off x="1201480" y="1690688"/>
              <a:ext cx="4546586" cy="2657295"/>
            </a:xfrm>
            <a:prstGeom prst="rect">
              <a:avLst/>
            </a:prstGeom>
          </p:spPr>
        </p:pic>
        <p:sp>
          <p:nvSpPr>
            <p:cNvPr id="7" name="TextBox 6">
              <a:extLst>
                <a:ext uri="{FF2B5EF4-FFF2-40B4-BE49-F238E27FC236}">
                  <a16:creationId xmlns:a16="http://schemas.microsoft.com/office/drawing/2014/main" id="{C2E37872-CA11-D749-8AB1-95B809BD898F}"/>
                </a:ext>
              </a:extLst>
            </p:cNvPr>
            <p:cNvSpPr txBox="1"/>
            <p:nvPr/>
          </p:nvSpPr>
          <p:spPr>
            <a:xfrm>
              <a:off x="3131082" y="2834669"/>
              <a:ext cx="968535" cy="369332"/>
            </a:xfrm>
            <a:prstGeom prst="rect">
              <a:avLst/>
            </a:prstGeom>
            <a:noFill/>
          </p:spPr>
          <p:txBody>
            <a:bodyPr wrap="none" rtlCol="0">
              <a:spAutoFit/>
            </a:bodyPr>
            <a:lstStyle/>
            <a:p>
              <a:r>
                <a:rPr lang="en-GB" dirty="0">
                  <a:solidFill>
                    <a:srgbClr val="00B0F0"/>
                  </a:solidFill>
                </a:rPr>
                <a:t>head-on</a:t>
              </a:r>
            </a:p>
          </p:txBody>
        </p:sp>
        <p:sp>
          <p:nvSpPr>
            <p:cNvPr id="8" name="TextBox 7">
              <a:extLst>
                <a:ext uri="{FF2B5EF4-FFF2-40B4-BE49-F238E27FC236}">
                  <a16:creationId xmlns:a16="http://schemas.microsoft.com/office/drawing/2014/main" id="{13AF31E6-1823-C34B-BA56-758E55818D39}"/>
                </a:ext>
              </a:extLst>
            </p:cNvPr>
            <p:cNvSpPr txBox="1"/>
            <p:nvPr/>
          </p:nvSpPr>
          <p:spPr>
            <a:xfrm>
              <a:off x="4245885" y="3429000"/>
              <a:ext cx="1191095" cy="369332"/>
            </a:xfrm>
            <a:prstGeom prst="rect">
              <a:avLst/>
            </a:prstGeom>
            <a:noFill/>
          </p:spPr>
          <p:txBody>
            <a:bodyPr wrap="none" rtlCol="0">
              <a:spAutoFit/>
            </a:bodyPr>
            <a:lstStyle/>
            <a:p>
              <a:r>
                <a:rPr lang="en-GB" dirty="0"/>
                <a:t>long-range</a:t>
              </a:r>
            </a:p>
          </p:txBody>
        </p:sp>
      </p:grpSp>
      <p:pic>
        <p:nvPicPr>
          <p:cNvPr id="9" name="Picture 8">
            <a:extLst>
              <a:ext uri="{FF2B5EF4-FFF2-40B4-BE49-F238E27FC236}">
                <a16:creationId xmlns:a16="http://schemas.microsoft.com/office/drawing/2014/main" id="{F3971573-48B9-CF41-B285-DF517BBBE273}"/>
              </a:ext>
            </a:extLst>
          </p:cNvPr>
          <p:cNvPicPr>
            <a:picLocks noChangeAspect="1"/>
          </p:cNvPicPr>
          <p:nvPr/>
        </p:nvPicPr>
        <p:blipFill>
          <a:blip r:embed="rId3"/>
          <a:stretch>
            <a:fillRect/>
          </a:stretch>
        </p:blipFill>
        <p:spPr>
          <a:xfrm>
            <a:off x="6585668" y="255758"/>
            <a:ext cx="2267534" cy="1726508"/>
          </a:xfrm>
          <a:prstGeom prst="rect">
            <a:avLst/>
          </a:prstGeom>
        </p:spPr>
      </p:pic>
      <p:pic>
        <p:nvPicPr>
          <p:cNvPr id="10" name="Picture 9">
            <a:extLst>
              <a:ext uri="{FF2B5EF4-FFF2-40B4-BE49-F238E27FC236}">
                <a16:creationId xmlns:a16="http://schemas.microsoft.com/office/drawing/2014/main" id="{EDF41FDF-5890-464E-94CA-CFE0028753D4}"/>
              </a:ext>
            </a:extLst>
          </p:cNvPr>
          <p:cNvPicPr>
            <a:picLocks noChangeAspect="1"/>
          </p:cNvPicPr>
          <p:nvPr/>
        </p:nvPicPr>
        <p:blipFill>
          <a:blip r:embed="rId4"/>
          <a:stretch>
            <a:fillRect/>
          </a:stretch>
        </p:blipFill>
        <p:spPr>
          <a:xfrm>
            <a:off x="6305805" y="2118365"/>
            <a:ext cx="2515590" cy="1880938"/>
          </a:xfrm>
          <a:prstGeom prst="rect">
            <a:avLst/>
          </a:prstGeom>
        </p:spPr>
      </p:pic>
      <p:sp>
        <p:nvSpPr>
          <p:cNvPr id="11" name="Rectangle 10">
            <a:extLst>
              <a:ext uri="{FF2B5EF4-FFF2-40B4-BE49-F238E27FC236}">
                <a16:creationId xmlns:a16="http://schemas.microsoft.com/office/drawing/2014/main" id="{6A0A0836-4DCD-0547-B7EA-CDD3578BF1FC}"/>
              </a:ext>
            </a:extLst>
          </p:cNvPr>
          <p:cNvSpPr/>
          <p:nvPr/>
        </p:nvSpPr>
        <p:spPr>
          <a:xfrm>
            <a:off x="9068624" y="203312"/>
            <a:ext cx="2700064" cy="1323439"/>
          </a:xfrm>
          <a:prstGeom prst="rect">
            <a:avLst/>
          </a:prstGeom>
        </p:spPr>
        <p:txBody>
          <a:bodyPr wrap="square">
            <a:spAutoFit/>
          </a:bodyPr>
          <a:lstStyle/>
          <a:p>
            <a:r>
              <a:rPr lang="en-GB" sz="1600" i="1" dirty="0">
                <a:solidFill>
                  <a:srgbClr val="0230FF"/>
                </a:solidFill>
              </a:rPr>
              <a:t>Blue: </a:t>
            </a:r>
            <a:r>
              <a:rPr lang="en-GB" sz="1600" i="1" dirty="0">
                <a:solidFill>
                  <a:schemeClr val="tx1">
                    <a:lumMod val="65000"/>
                    <a:lumOff val="35000"/>
                  </a:schemeClr>
                </a:solidFill>
              </a:rPr>
              <a:t>bam size around IP including beam-beam effect (focusing in this case) </a:t>
            </a:r>
          </a:p>
          <a:p>
            <a:r>
              <a:rPr lang="en-GB" sz="1600" i="1" dirty="0"/>
              <a:t>Black:</a:t>
            </a:r>
            <a:r>
              <a:rPr lang="en-GB" sz="1600" i="1" dirty="0">
                <a:solidFill>
                  <a:schemeClr val="tx1">
                    <a:lumMod val="65000"/>
                    <a:lumOff val="35000"/>
                  </a:schemeClr>
                </a:solidFill>
              </a:rPr>
              <a:t> ideal optics without beam-beam </a:t>
            </a:r>
            <a:endParaRPr lang="en-GB" sz="1600" dirty="0">
              <a:solidFill>
                <a:schemeClr val="tx1">
                  <a:lumMod val="65000"/>
                  <a:lumOff val="35000"/>
                </a:schemeClr>
              </a:solidFill>
            </a:endParaRPr>
          </a:p>
        </p:txBody>
      </p:sp>
      <p:sp>
        <p:nvSpPr>
          <p:cNvPr id="12" name="Rectangle 11">
            <a:extLst>
              <a:ext uri="{FF2B5EF4-FFF2-40B4-BE49-F238E27FC236}">
                <a16:creationId xmlns:a16="http://schemas.microsoft.com/office/drawing/2014/main" id="{553917D7-46D5-894C-98B7-8771EA8E427F}"/>
              </a:ext>
            </a:extLst>
          </p:cNvPr>
          <p:cNvSpPr/>
          <p:nvPr/>
        </p:nvSpPr>
        <p:spPr>
          <a:xfrm>
            <a:off x="8998610" y="1961200"/>
            <a:ext cx="2852955" cy="1323439"/>
          </a:xfrm>
          <a:prstGeom prst="rect">
            <a:avLst/>
          </a:prstGeom>
        </p:spPr>
        <p:txBody>
          <a:bodyPr wrap="square">
            <a:spAutoFit/>
          </a:bodyPr>
          <a:lstStyle/>
          <a:p>
            <a:r>
              <a:rPr lang="en-GB" sz="1600" i="1" dirty="0">
                <a:solidFill>
                  <a:schemeClr val="tx1">
                    <a:lumMod val="65000"/>
                    <a:lumOff val="35000"/>
                  </a:schemeClr>
                </a:solidFill>
              </a:rPr>
              <a:t>beam-beam destroys the elliptic phase space distribution. </a:t>
            </a:r>
          </a:p>
          <a:p>
            <a:r>
              <a:rPr lang="en-GB" sz="1600" i="1" dirty="0">
                <a:solidFill>
                  <a:schemeClr val="tx1">
                    <a:lumMod val="65000"/>
                    <a:lumOff val="35000"/>
                  </a:schemeClr>
                </a:solidFill>
                <a:sym typeface="Wingdings" pitchFamily="2" charset="2"/>
              </a:rPr>
              <a:t> creation of </a:t>
            </a:r>
            <a:r>
              <a:rPr lang="en-GB" sz="1600" i="1" dirty="0">
                <a:solidFill>
                  <a:schemeClr val="tx1">
                    <a:lumMod val="65000"/>
                    <a:lumOff val="35000"/>
                  </a:schemeClr>
                </a:solidFill>
              </a:rPr>
              <a:t>tails in the transverse particle distribution</a:t>
            </a:r>
            <a:endParaRPr lang="en-GB" sz="1600" dirty="0">
              <a:solidFill>
                <a:schemeClr val="tx1">
                  <a:lumMod val="65000"/>
                  <a:lumOff val="35000"/>
                </a:schemeClr>
              </a:solidFill>
            </a:endParaRPr>
          </a:p>
          <a:p>
            <a:r>
              <a:rPr lang="en-GB" sz="1600" i="1" dirty="0">
                <a:solidFill>
                  <a:schemeClr val="tx1">
                    <a:lumMod val="65000"/>
                    <a:lumOff val="35000"/>
                  </a:schemeClr>
                </a:solidFill>
              </a:rPr>
              <a:t>(</a:t>
            </a:r>
            <a:r>
              <a:rPr lang="en-GB" sz="1600" i="1" dirty="0" err="1">
                <a:solidFill>
                  <a:schemeClr val="tx1">
                    <a:lumMod val="65000"/>
                    <a:lumOff val="35000"/>
                  </a:schemeClr>
                </a:solidFill>
              </a:rPr>
              <a:t>LHeC</a:t>
            </a:r>
            <a:r>
              <a:rPr lang="en-GB" sz="1600" i="1" dirty="0">
                <a:solidFill>
                  <a:schemeClr val="tx1">
                    <a:lumMod val="65000"/>
                    <a:lumOff val="35000"/>
                  </a:schemeClr>
                </a:solidFill>
              </a:rPr>
              <a:t>) </a:t>
            </a:r>
            <a:endParaRPr lang="en-GB" sz="1600" dirty="0">
              <a:solidFill>
                <a:schemeClr val="tx1">
                  <a:lumMod val="65000"/>
                  <a:lumOff val="35000"/>
                </a:schemeClr>
              </a:solidFill>
            </a:endParaRPr>
          </a:p>
        </p:txBody>
      </p:sp>
      <p:pic>
        <p:nvPicPr>
          <p:cNvPr id="13" name="Picture 12">
            <a:extLst>
              <a:ext uri="{FF2B5EF4-FFF2-40B4-BE49-F238E27FC236}">
                <a16:creationId xmlns:a16="http://schemas.microsoft.com/office/drawing/2014/main" id="{86362A46-F3DF-3E42-81BD-A124E9F0AE28}"/>
              </a:ext>
            </a:extLst>
          </p:cNvPr>
          <p:cNvPicPr>
            <a:picLocks noChangeAspect="1"/>
          </p:cNvPicPr>
          <p:nvPr/>
        </p:nvPicPr>
        <p:blipFill>
          <a:blip r:embed="rId5"/>
          <a:stretch>
            <a:fillRect/>
          </a:stretch>
        </p:blipFill>
        <p:spPr>
          <a:xfrm>
            <a:off x="3535164" y="4651183"/>
            <a:ext cx="2675248" cy="1986097"/>
          </a:xfrm>
          <a:prstGeom prst="rect">
            <a:avLst/>
          </a:prstGeom>
        </p:spPr>
      </p:pic>
      <p:sp>
        <p:nvSpPr>
          <p:cNvPr id="4" name="TextBox 3">
            <a:extLst>
              <a:ext uri="{FF2B5EF4-FFF2-40B4-BE49-F238E27FC236}">
                <a16:creationId xmlns:a16="http://schemas.microsoft.com/office/drawing/2014/main" id="{C2984895-EBDC-C241-80D2-BD8A5ACF2AE1}"/>
              </a:ext>
            </a:extLst>
          </p:cNvPr>
          <p:cNvSpPr txBox="1"/>
          <p:nvPr/>
        </p:nvSpPr>
        <p:spPr>
          <a:xfrm>
            <a:off x="292193" y="4462463"/>
            <a:ext cx="3531312" cy="1200329"/>
          </a:xfrm>
          <a:prstGeom prst="rect">
            <a:avLst/>
          </a:prstGeom>
          <a:noFill/>
        </p:spPr>
        <p:txBody>
          <a:bodyPr wrap="square" rtlCol="0">
            <a:spAutoFit/>
          </a:bodyPr>
          <a:lstStyle/>
          <a:p>
            <a:r>
              <a:rPr lang="en-GB" dirty="0"/>
              <a:t>Beam-Beam force acts (de)focusing </a:t>
            </a:r>
          </a:p>
          <a:p>
            <a:pPr marL="285750" indent="-285750">
              <a:buFont typeface="Wingdings" pitchFamily="2" charset="2"/>
              <a:buChar char="à"/>
            </a:pPr>
            <a:r>
              <a:rPr lang="en-GB" dirty="0">
                <a:sym typeface="Wingdings" pitchFamily="2" charset="2"/>
              </a:rPr>
              <a:t>Like</a:t>
            </a:r>
            <a:r>
              <a:rPr lang="en-GB" dirty="0"/>
              <a:t> a quadrupole</a:t>
            </a:r>
          </a:p>
          <a:p>
            <a:pPr marL="285750" indent="-285750">
              <a:buFont typeface="Wingdings" pitchFamily="2" charset="2"/>
              <a:buChar char="à"/>
            </a:pPr>
            <a:r>
              <a:rPr lang="en-GB" dirty="0"/>
              <a:t>Changes the tune of each single particles</a:t>
            </a:r>
          </a:p>
        </p:txBody>
      </p:sp>
      <p:pic>
        <p:nvPicPr>
          <p:cNvPr id="16" name="Picture 11">
            <a:extLst>
              <a:ext uri="{FF2B5EF4-FFF2-40B4-BE49-F238E27FC236}">
                <a16:creationId xmlns:a16="http://schemas.microsoft.com/office/drawing/2014/main" id="{260BA5DC-7470-8245-A190-2B6491E7D7B4}"/>
              </a:ext>
            </a:extLst>
          </p:cNvPr>
          <p:cNvPicPr>
            <a:picLocks noChangeAspect="1"/>
          </p:cNvPicPr>
          <p:nvPr/>
        </p:nvPicPr>
        <p:blipFill>
          <a:blip r:embed="rId6"/>
          <a:srcRect/>
          <a:stretch>
            <a:fillRect/>
          </a:stretch>
        </p:blipFill>
        <p:spPr bwMode="auto">
          <a:xfrm>
            <a:off x="6549405" y="4218373"/>
            <a:ext cx="2675248" cy="2090592"/>
          </a:xfrm>
          <a:prstGeom prst="rect">
            <a:avLst/>
          </a:prstGeom>
          <a:noFill/>
          <a:ln w="9525">
            <a:noFill/>
            <a:miter lim="800000"/>
            <a:headEnd/>
            <a:tailEnd/>
          </a:ln>
        </p:spPr>
      </p:pic>
      <p:sp>
        <p:nvSpPr>
          <p:cNvPr id="17" name="Rectangle 35">
            <a:extLst>
              <a:ext uri="{FF2B5EF4-FFF2-40B4-BE49-F238E27FC236}">
                <a16:creationId xmlns:a16="http://schemas.microsoft.com/office/drawing/2014/main" id="{796735EF-984F-CB4F-9C31-16CE1B240F55}"/>
              </a:ext>
            </a:extLst>
          </p:cNvPr>
          <p:cNvSpPr>
            <a:spLocks noChangeArrowheads="1"/>
          </p:cNvSpPr>
          <p:nvPr/>
        </p:nvSpPr>
        <p:spPr bwMode="auto">
          <a:xfrm>
            <a:off x="9232311" y="4133315"/>
            <a:ext cx="2385551" cy="1077218"/>
          </a:xfrm>
          <a:prstGeom prst="rect">
            <a:avLst/>
          </a:prstGeom>
          <a:noFill/>
          <a:ln w="9525">
            <a:noFill/>
            <a:miter lim="800000"/>
            <a:headEnd/>
            <a:tailEnd/>
          </a:ln>
        </p:spPr>
        <p:txBody>
          <a:bodyPr wrap="square">
            <a:prstTxWarp prst="textNoShape">
              <a:avLst/>
            </a:prstTxWarp>
            <a:spAutoFit/>
          </a:bodyPr>
          <a:lstStyle/>
          <a:p>
            <a:r>
              <a:rPr lang="en-US" sz="1600" i="1" dirty="0">
                <a:solidFill>
                  <a:schemeClr val="tx1">
                    <a:lumMod val="65000"/>
                    <a:lumOff val="35000"/>
                  </a:schemeClr>
                </a:solidFill>
                <a:ea typeface="Times New Roman" pitchFamily="-107" charset="0"/>
                <a:cs typeface="Times New Roman" pitchFamily="-107" charset="0"/>
              </a:rPr>
              <a:t>observed  particle losses when beams are brought into collision</a:t>
            </a:r>
          </a:p>
          <a:p>
            <a:r>
              <a:rPr lang="en-US" sz="1600" i="1" dirty="0">
                <a:solidFill>
                  <a:schemeClr val="tx1">
                    <a:lumMod val="65000"/>
                    <a:lumOff val="35000"/>
                  </a:schemeClr>
                </a:solidFill>
                <a:cs typeface="Times New Roman" pitchFamily="-107" charset="0"/>
              </a:rPr>
              <a:t>(LHC)</a:t>
            </a:r>
            <a:endParaRPr lang="en-US" sz="1600" i="1" dirty="0">
              <a:solidFill>
                <a:schemeClr val="tx1">
                  <a:lumMod val="65000"/>
                  <a:lumOff val="35000"/>
                </a:schemeClr>
              </a:solidFill>
            </a:endParaRPr>
          </a:p>
        </p:txBody>
      </p:sp>
      <p:cxnSp>
        <p:nvCxnSpPr>
          <p:cNvPr id="18" name="Straight Arrow Connector 17">
            <a:extLst>
              <a:ext uri="{FF2B5EF4-FFF2-40B4-BE49-F238E27FC236}">
                <a16:creationId xmlns:a16="http://schemas.microsoft.com/office/drawing/2014/main" id="{62817533-4FAC-1A4B-A834-052D253E9CD9}"/>
              </a:ext>
            </a:extLst>
          </p:cNvPr>
          <p:cNvCxnSpPr/>
          <p:nvPr/>
        </p:nvCxnSpPr>
        <p:spPr>
          <a:xfrm flipV="1">
            <a:off x="6903156" y="5678446"/>
            <a:ext cx="739089" cy="630519"/>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ACB895B3-4F18-FC45-B5DC-28A82E47503E}"/>
              </a:ext>
            </a:extLst>
          </p:cNvPr>
          <p:cNvCxnSpPr/>
          <p:nvPr/>
        </p:nvCxnSpPr>
        <p:spPr>
          <a:xfrm flipV="1">
            <a:off x="7324815" y="5747321"/>
            <a:ext cx="739089" cy="630519"/>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724FE038-5094-8846-B354-66DD700054C5}"/>
              </a:ext>
            </a:extLst>
          </p:cNvPr>
          <p:cNvCxnSpPr/>
          <p:nvPr/>
        </p:nvCxnSpPr>
        <p:spPr>
          <a:xfrm flipV="1">
            <a:off x="7754370" y="5816197"/>
            <a:ext cx="739089" cy="630519"/>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AD58FE91-143A-E24F-A331-C5C52D79AE6D}"/>
              </a:ext>
            </a:extLst>
          </p:cNvPr>
          <p:cNvCxnSpPr/>
          <p:nvPr/>
        </p:nvCxnSpPr>
        <p:spPr>
          <a:xfrm flipV="1">
            <a:off x="6927636" y="5296293"/>
            <a:ext cx="739089" cy="630519"/>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08D1AAF2-9750-9C40-A022-473E40DA8AC5}"/>
              </a:ext>
            </a:extLst>
          </p:cNvPr>
          <p:cNvCxnSpPr/>
          <p:nvPr/>
        </p:nvCxnSpPr>
        <p:spPr>
          <a:xfrm flipV="1">
            <a:off x="7278228" y="5268439"/>
            <a:ext cx="739089" cy="630519"/>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3615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FCE3D-1E50-764F-9DDC-578AE5C6B4EB}"/>
              </a:ext>
            </a:extLst>
          </p:cNvPr>
          <p:cNvSpPr>
            <a:spLocks noGrp="1"/>
          </p:cNvSpPr>
          <p:nvPr>
            <p:ph type="title"/>
          </p:nvPr>
        </p:nvSpPr>
        <p:spPr>
          <a:xfrm>
            <a:off x="838200" y="365125"/>
            <a:ext cx="7169331" cy="1325563"/>
          </a:xfrm>
        </p:spPr>
        <p:txBody>
          <a:bodyPr>
            <a:noAutofit/>
          </a:bodyPr>
          <a:lstStyle/>
          <a:p>
            <a:r>
              <a:rPr lang="en-GB" sz="2800" i="1" dirty="0">
                <a:latin typeface="+mn-lt"/>
              </a:rPr>
              <a:t>What do you consider the most viable long-term future option: linear or circular accelerators? </a:t>
            </a:r>
            <a:endParaRPr lang="en-GB" sz="2800" dirty="0">
              <a:latin typeface="+mn-lt"/>
            </a:endParaRPr>
          </a:p>
        </p:txBody>
      </p:sp>
      <p:sp>
        <p:nvSpPr>
          <p:cNvPr id="3" name="Rectangle 2">
            <a:extLst>
              <a:ext uri="{FF2B5EF4-FFF2-40B4-BE49-F238E27FC236}">
                <a16:creationId xmlns:a16="http://schemas.microsoft.com/office/drawing/2014/main" id="{F62F2935-C33A-9042-8052-CB1C8ED79239}"/>
              </a:ext>
            </a:extLst>
          </p:cNvPr>
          <p:cNvSpPr/>
          <p:nvPr/>
        </p:nvSpPr>
        <p:spPr>
          <a:xfrm>
            <a:off x="838200" y="1509697"/>
            <a:ext cx="1528239" cy="369332"/>
          </a:xfrm>
          <a:prstGeom prst="rect">
            <a:avLst/>
          </a:prstGeom>
        </p:spPr>
        <p:txBody>
          <a:bodyPr wrap="none">
            <a:spAutoFit/>
          </a:bodyPr>
          <a:lstStyle/>
          <a:p>
            <a:r>
              <a:rPr lang="en-GB" b="1" i="1" dirty="0"/>
              <a:t>Asked by Elias</a:t>
            </a:r>
            <a:endParaRPr lang="en-GB" dirty="0"/>
          </a:p>
        </p:txBody>
      </p:sp>
    </p:spTree>
    <p:extLst>
      <p:ext uri="{BB962C8B-B14F-4D97-AF65-F5344CB8AC3E}">
        <p14:creationId xmlns:p14="http://schemas.microsoft.com/office/powerpoint/2010/main" val="29523912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AC634-B755-7243-923B-ACD612AB5D21}"/>
              </a:ext>
            </a:extLst>
          </p:cNvPr>
          <p:cNvSpPr>
            <a:spLocks noGrp="1"/>
          </p:cNvSpPr>
          <p:nvPr>
            <p:ph type="title"/>
          </p:nvPr>
        </p:nvSpPr>
        <p:spPr/>
        <p:txBody>
          <a:bodyPr/>
          <a:lstStyle/>
          <a:p>
            <a:r>
              <a:rPr lang="en-GB" b="1" dirty="0"/>
              <a:t>LINAC vs. Storage Ring </a:t>
            </a:r>
            <a:endParaRPr lang="en-GB" dirty="0"/>
          </a:p>
        </p:txBody>
      </p:sp>
      <p:pic>
        <p:nvPicPr>
          <p:cNvPr id="3" name="Picture 2">
            <a:extLst>
              <a:ext uri="{FF2B5EF4-FFF2-40B4-BE49-F238E27FC236}">
                <a16:creationId xmlns:a16="http://schemas.microsoft.com/office/drawing/2014/main" id="{E27EF419-612E-F847-9C1B-956579884224}"/>
              </a:ext>
            </a:extLst>
          </p:cNvPr>
          <p:cNvPicPr>
            <a:picLocks noChangeAspect="1"/>
          </p:cNvPicPr>
          <p:nvPr/>
        </p:nvPicPr>
        <p:blipFill rotWithShape="1">
          <a:blip r:embed="rId2"/>
          <a:srcRect t="-1125"/>
          <a:stretch/>
        </p:blipFill>
        <p:spPr>
          <a:xfrm>
            <a:off x="838200" y="3057199"/>
            <a:ext cx="4704301" cy="2655568"/>
          </a:xfrm>
          <a:prstGeom prst="rect">
            <a:avLst/>
          </a:prstGeom>
        </p:spPr>
      </p:pic>
      <p:sp>
        <p:nvSpPr>
          <p:cNvPr id="4" name="Rectangle 3">
            <a:extLst>
              <a:ext uri="{FF2B5EF4-FFF2-40B4-BE49-F238E27FC236}">
                <a16:creationId xmlns:a16="http://schemas.microsoft.com/office/drawing/2014/main" id="{9E83B2E7-35C3-5549-A6CE-50A39A164406}"/>
              </a:ext>
            </a:extLst>
          </p:cNvPr>
          <p:cNvSpPr/>
          <p:nvPr/>
        </p:nvSpPr>
        <p:spPr>
          <a:xfrm>
            <a:off x="6096000" y="2993725"/>
            <a:ext cx="5562600" cy="3477875"/>
          </a:xfrm>
          <a:prstGeom prst="rect">
            <a:avLst/>
          </a:prstGeom>
        </p:spPr>
        <p:txBody>
          <a:bodyPr wrap="square">
            <a:spAutoFit/>
          </a:bodyPr>
          <a:lstStyle/>
          <a:p>
            <a:r>
              <a:rPr lang="en-GB" sz="2000" dirty="0"/>
              <a:t>Charged particles radiate whenever they are accelerated.</a:t>
            </a:r>
          </a:p>
          <a:p>
            <a:pPr marL="285750" indent="-285750">
              <a:buFont typeface="Wingdings" pitchFamily="2" charset="2"/>
              <a:buChar char="à"/>
            </a:pPr>
            <a:r>
              <a:rPr lang="en-GB" sz="2000" dirty="0">
                <a:sym typeface="Wingdings" pitchFamily="2" charset="2"/>
              </a:rPr>
              <a:t> energy loss strongly depends on energy and particle mass</a:t>
            </a:r>
          </a:p>
          <a:p>
            <a:endParaRPr lang="en-GB" sz="2000" dirty="0">
              <a:sym typeface="Wingdings" pitchFamily="2" charset="2"/>
            </a:endParaRPr>
          </a:p>
          <a:p>
            <a:pPr marL="285750" indent="-285750">
              <a:buFont typeface="Wingdings" pitchFamily="2" charset="2"/>
              <a:buChar char="à"/>
            </a:pPr>
            <a:endParaRPr lang="en-GB" sz="2000" dirty="0">
              <a:sym typeface="Wingdings" pitchFamily="2" charset="2"/>
            </a:endParaRPr>
          </a:p>
          <a:p>
            <a:pPr marL="285750" indent="-285750">
              <a:buFont typeface="Wingdings" pitchFamily="2" charset="2"/>
              <a:buChar char="à"/>
            </a:pPr>
            <a:endParaRPr lang="en-GB" sz="2000" dirty="0">
              <a:sym typeface="Wingdings" pitchFamily="2" charset="2"/>
            </a:endParaRPr>
          </a:p>
          <a:p>
            <a:endParaRPr lang="en-GB" sz="2000" dirty="0">
              <a:sym typeface="Wingdings" pitchFamily="2" charset="2"/>
            </a:endParaRPr>
          </a:p>
          <a:p>
            <a:pPr marL="285750" indent="-285750">
              <a:buFont typeface="Wingdings" pitchFamily="2" charset="2"/>
              <a:buChar char="à"/>
            </a:pPr>
            <a:r>
              <a:rPr lang="en-GB" sz="2000" dirty="0"/>
              <a:t> for electrons at high energies, the radiation becomes too strong and we might have to go linear. </a:t>
            </a:r>
          </a:p>
        </p:txBody>
      </p:sp>
      <p:grpSp>
        <p:nvGrpSpPr>
          <p:cNvPr id="5" name="Group 4">
            <a:extLst>
              <a:ext uri="{FF2B5EF4-FFF2-40B4-BE49-F238E27FC236}">
                <a16:creationId xmlns:a16="http://schemas.microsoft.com/office/drawing/2014/main" id="{031D54A1-96DB-0243-ABAD-C0794DF2DA22}"/>
              </a:ext>
            </a:extLst>
          </p:cNvPr>
          <p:cNvGrpSpPr/>
          <p:nvPr/>
        </p:nvGrpSpPr>
        <p:grpSpPr>
          <a:xfrm>
            <a:off x="7246681" y="4350372"/>
            <a:ext cx="3261237" cy="986400"/>
            <a:chOff x="3657419" y="4869725"/>
            <a:chExt cx="2400300" cy="723900"/>
          </a:xfrm>
        </p:grpSpPr>
        <p:pic>
          <p:nvPicPr>
            <p:cNvPr id="6" name="Picture 5">
              <a:extLst>
                <a:ext uri="{FF2B5EF4-FFF2-40B4-BE49-F238E27FC236}">
                  <a16:creationId xmlns:a16="http://schemas.microsoft.com/office/drawing/2014/main" id="{9DB0B863-36F6-994A-8AB0-2560E2EFBBEA}"/>
                </a:ext>
              </a:extLst>
            </p:cNvPr>
            <p:cNvPicPr>
              <a:picLocks noChangeAspect="1"/>
            </p:cNvPicPr>
            <p:nvPr/>
          </p:nvPicPr>
          <p:blipFill>
            <a:blip r:embed="rId3"/>
            <a:stretch>
              <a:fillRect/>
            </a:stretch>
          </p:blipFill>
          <p:spPr>
            <a:xfrm>
              <a:off x="3657419" y="4869725"/>
              <a:ext cx="749300" cy="723900"/>
            </a:xfrm>
            <a:prstGeom prst="rect">
              <a:avLst/>
            </a:prstGeom>
          </p:spPr>
        </p:pic>
        <p:pic>
          <p:nvPicPr>
            <p:cNvPr id="7" name="Picture 6">
              <a:extLst>
                <a:ext uri="{FF2B5EF4-FFF2-40B4-BE49-F238E27FC236}">
                  <a16:creationId xmlns:a16="http://schemas.microsoft.com/office/drawing/2014/main" id="{D0B86A97-27E6-214E-85CA-EE4A442C4BBF}"/>
                </a:ext>
              </a:extLst>
            </p:cNvPr>
            <p:cNvPicPr>
              <a:picLocks noChangeAspect="1"/>
            </p:cNvPicPr>
            <p:nvPr/>
          </p:nvPicPr>
          <p:blipFill>
            <a:blip r:embed="rId4"/>
            <a:stretch>
              <a:fillRect/>
            </a:stretch>
          </p:blipFill>
          <p:spPr>
            <a:xfrm>
              <a:off x="4406719" y="4895125"/>
              <a:ext cx="1651000" cy="698500"/>
            </a:xfrm>
            <a:prstGeom prst="rect">
              <a:avLst/>
            </a:prstGeom>
          </p:spPr>
        </p:pic>
      </p:grpSp>
      <p:sp>
        <p:nvSpPr>
          <p:cNvPr id="8" name="Rectangle 7">
            <a:extLst>
              <a:ext uri="{FF2B5EF4-FFF2-40B4-BE49-F238E27FC236}">
                <a16:creationId xmlns:a16="http://schemas.microsoft.com/office/drawing/2014/main" id="{40C526E1-29B9-5E4C-8A1D-B53F2C70E7AA}"/>
              </a:ext>
            </a:extLst>
          </p:cNvPr>
          <p:cNvSpPr/>
          <p:nvPr/>
        </p:nvSpPr>
        <p:spPr>
          <a:xfrm>
            <a:off x="838200" y="1521228"/>
            <a:ext cx="8998131" cy="1015663"/>
          </a:xfrm>
          <a:prstGeom prst="rect">
            <a:avLst/>
          </a:prstGeom>
        </p:spPr>
        <p:txBody>
          <a:bodyPr wrap="square">
            <a:spAutoFit/>
          </a:bodyPr>
          <a:lstStyle/>
          <a:p>
            <a:pPr marL="342900" indent="-342900">
              <a:buFont typeface="Arial" panose="020B0604020202020204" pitchFamily="34" charset="0"/>
              <a:buChar char="•"/>
            </a:pPr>
            <a:r>
              <a:rPr lang="en-US" sz="2000" dirty="0">
                <a:solidFill>
                  <a:srgbClr val="000000"/>
                </a:solidFill>
                <a:cs typeface="Times New Roman" panose="02020603050405020304" pitchFamily="18" charset="0"/>
              </a:rPr>
              <a:t>All particles pass a </a:t>
            </a:r>
            <a:r>
              <a:rPr lang="en-US" sz="2000" b="1" dirty="0">
                <a:solidFill>
                  <a:srgbClr val="212EFF"/>
                </a:solidFill>
                <a:cs typeface="Times New Roman" panose="02020603050405020304" pitchFamily="18" charset="0"/>
              </a:rPr>
              <a:t>LINAC</a:t>
            </a:r>
            <a:r>
              <a:rPr lang="en-US" sz="2000" dirty="0">
                <a:solidFill>
                  <a:srgbClr val="000000"/>
                </a:solidFill>
                <a:cs typeface="Times New Roman" panose="02020603050405020304" pitchFamily="18" charset="0"/>
              </a:rPr>
              <a:t> only once. </a:t>
            </a:r>
          </a:p>
          <a:p>
            <a:pPr marL="342900" indent="-342900">
              <a:buFont typeface="Arial" panose="020B0604020202020204" pitchFamily="34" charset="0"/>
              <a:buChar char="•"/>
            </a:pPr>
            <a:r>
              <a:rPr lang="en-US" sz="2000" dirty="0">
                <a:solidFill>
                  <a:srgbClr val="000000"/>
                </a:solidFill>
                <a:cs typeface="Times New Roman" panose="02020603050405020304" pitchFamily="18" charset="0"/>
              </a:rPr>
              <a:t>A </a:t>
            </a:r>
            <a:r>
              <a:rPr lang="en-US" sz="2000" b="1" dirty="0">
                <a:solidFill>
                  <a:srgbClr val="212EFF"/>
                </a:solidFill>
                <a:cs typeface="Times New Roman" panose="02020603050405020304" pitchFamily="18" charset="0"/>
              </a:rPr>
              <a:t>storage ring </a:t>
            </a:r>
            <a:r>
              <a:rPr lang="en-US" sz="2000" dirty="0">
                <a:solidFill>
                  <a:srgbClr val="000000"/>
                </a:solidFill>
                <a:cs typeface="Times New Roman" panose="02020603050405020304" pitchFamily="18" charset="0"/>
              </a:rPr>
              <a:t>brings the particles back turn by turn. </a:t>
            </a:r>
          </a:p>
          <a:p>
            <a:pPr marL="711200" indent="-387350"/>
            <a:r>
              <a:rPr lang="en-US" sz="2000" dirty="0">
                <a:solidFill>
                  <a:srgbClr val="000000"/>
                </a:solidFill>
                <a:cs typeface="Times New Roman" panose="02020603050405020304" pitchFamily="18" charset="0"/>
                <a:sym typeface="Wingdings" pitchFamily="2" charset="2"/>
              </a:rPr>
              <a:t> </a:t>
            </a:r>
            <a:r>
              <a:rPr lang="en-US" sz="2000" dirty="0">
                <a:solidFill>
                  <a:srgbClr val="000000"/>
                </a:solidFill>
                <a:cs typeface="Times New Roman" panose="02020603050405020304" pitchFamily="18" charset="0"/>
              </a:rPr>
              <a:t> They get another chance to collide again and again potentially over hours. </a:t>
            </a:r>
          </a:p>
        </p:txBody>
      </p:sp>
    </p:spTree>
    <p:extLst>
      <p:ext uri="{BB962C8B-B14F-4D97-AF65-F5344CB8AC3E}">
        <p14:creationId xmlns:p14="http://schemas.microsoft.com/office/powerpoint/2010/main" val="364219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FCE3D-1E50-764F-9DDC-578AE5C6B4EB}"/>
              </a:ext>
            </a:extLst>
          </p:cNvPr>
          <p:cNvSpPr>
            <a:spLocks noGrp="1"/>
          </p:cNvSpPr>
          <p:nvPr>
            <p:ph type="title"/>
          </p:nvPr>
        </p:nvSpPr>
        <p:spPr>
          <a:xfrm>
            <a:off x="838200" y="365125"/>
            <a:ext cx="7169331" cy="1325563"/>
          </a:xfrm>
        </p:spPr>
        <p:txBody>
          <a:bodyPr>
            <a:noAutofit/>
          </a:bodyPr>
          <a:lstStyle/>
          <a:p>
            <a:r>
              <a:rPr lang="en-GB" sz="2800" i="1" dirty="0">
                <a:latin typeface="+mn-lt"/>
              </a:rPr>
              <a:t>What do you consider the most viable long-term future option: linear or circular accelerators? </a:t>
            </a:r>
            <a:endParaRPr lang="en-GB" sz="2800" dirty="0">
              <a:latin typeface="+mn-lt"/>
            </a:endParaRPr>
          </a:p>
        </p:txBody>
      </p:sp>
      <p:sp>
        <p:nvSpPr>
          <p:cNvPr id="3" name="Rectangle 2">
            <a:extLst>
              <a:ext uri="{FF2B5EF4-FFF2-40B4-BE49-F238E27FC236}">
                <a16:creationId xmlns:a16="http://schemas.microsoft.com/office/drawing/2014/main" id="{F62F2935-C33A-9042-8052-CB1C8ED79239}"/>
              </a:ext>
            </a:extLst>
          </p:cNvPr>
          <p:cNvSpPr/>
          <p:nvPr/>
        </p:nvSpPr>
        <p:spPr>
          <a:xfrm>
            <a:off x="838200" y="1509697"/>
            <a:ext cx="1528239" cy="369332"/>
          </a:xfrm>
          <a:prstGeom prst="rect">
            <a:avLst/>
          </a:prstGeom>
        </p:spPr>
        <p:txBody>
          <a:bodyPr wrap="none">
            <a:spAutoFit/>
          </a:bodyPr>
          <a:lstStyle/>
          <a:p>
            <a:r>
              <a:rPr lang="en-GB" b="1" i="1" dirty="0"/>
              <a:t>Asked by Elias</a:t>
            </a:r>
            <a:endParaRPr lang="en-GB" dirty="0"/>
          </a:p>
        </p:txBody>
      </p:sp>
      <p:sp>
        <p:nvSpPr>
          <p:cNvPr id="13" name="TextBox 12">
            <a:extLst>
              <a:ext uri="{FF2B5EF4-FFF2-40B4-BE49-F238E27FC236}">
                <a16:creationId xmlns:a16="http://schemas.microsoft.com/office/drawing/2014/main" id="{ED7CFE78-ECA1-FF43-8873-9ABCF472E9D1}"/>
              </a:ext>
            </a:extLst>
          </p:cNvPr>
          <p:cNvSpPr txBox="1"/>
          <p:nvPr/>
        </p:nvSpPr>
        <p:spPr>
          <a:xfrm>
            <a:off x="3657552" y="2263914"/>
            <a:ext cx="4876895" cy="461665"/>
          </a:xfrm>
          <a:prstGeom prst="rect">
            <a:avLst/>
          </a:prstGeom>
          <a:noFill/>
        </p:spPr>
        <p:txBody>
          <a:bodyPr wrap="square" rtlCol="0">
            <a:spAutoFit/>
          </a:bodyPr>
          <a:lstStyle/>
          <a:p>
            <a:pPr algn="ctr"/>
            <a:r>
              <a:rPr lang="en-GB" sz="2400" b="1" i="1" dirty="0">
                <a:solidFill>
                  <a:srgbClr val="00B050"/>
                </a:solidFill>
              </a:rPr>
              <a:t>It depends on what you want to do!</a:t>
            </a:r>
          </a:p>
        </p:txBody>
      </p:sp>
      <p:sp>
        <p:nvSpPr>
          <p:cNvPr id="14" name="TextBox 13">
            <a:extLst>
              <a:ext uri="{FF2B5EF4-FFF2-40B4-BE49-F238E27FC236}">
                <a16:creationId xmlns:a16="http://schemas.microsoft.com/office/drawing/2014/main" id="{BCDC78B9-7D6F-9241-89B9-807639E6EECE}"/>
              </a:ext>
            </a:extLst>
          </p:cNvPr>
          <p:cNvSpPr txBox="1"/>
          <p:nvPr/>
        </p:nvSpPr>
        <p:spPr>
          <a:xfrm>
            <a:off x="1539739" y="3939228"/>
            <a:ext cx="9039497" cy="1692771"/>
          </a:xfrm>
          <a:prstGeom prst="rect">
            <a:avLst/>
          </a:prstGeom>
          <a:noFill/>
        </p:spPr>
        <p:txBody>
          <a:bodyPr wrap="square" rtlCol="0">
            <a:spAutoFit/>
          </a:bodyPr>
          <a:lstStyle/>
          <a:p>
            <a:pPr marL="285750" indent="-285750">
              <a:buFont typeface="Arial" panose="020B0604020202020204" pitchFamily="34" charset="0"/>
              <a:buChar char="•"/>
            </a:pPr>
            <a:r>
              <a:rPr lang="en-GB" sz="2000" dirty="0"/>
              <a:t>Hadron accelerators are discovery machines</a:t>
            </a:r>
          </a:p>
          <a:p>
            <a:pPr marL="742950" lvl="1" indent="-285750">
              <a:buFont typeface="Wingdings" pitchFamily="2" charset="2"/>
              <a:buChar char="à"/>
            </a:pPr>
            <a:r>
              <a:rPr lang="en-GB" sz="2000" dirty="0">
                <a:sym typeface="Wingdings" pitchFamily="2" charset="2"/>
              </a:rPr>
              <a:t>higher collision energies </a:t>
            </a:r>
          </a:p>
          <a:p>
            <a:pPr marL="742950" lvl="1" indent="-285750">
              <a:buFont typeface="Wingdings" pitchFamily="2" charset="2"/>
              <a:buChar char="à"/>
            </a:pPr>
            <a:r>
              <a:rPr lang="en-GB" sz="2000" dirty="0">
                <a:sym typeface="Wingdings" pitchFamily="2" charset="2"/>
              </a:rPr>
              <a:t>not well defined initial state</a:t>
            </a:r>
            <a:endParaRPr lang="en-GB" sz="2000" dirty="0"/>
          </a:p>
          <a:p>
            <a:pPr marL="285750" indent="-285750">
              <a:buFont typeface="Arial" panose="020B0604020202020204" pitchFamily="34" charset="0"/>
              <a:buChar char="•"/>
            </a:pPr>
            <a:r>
              <a:rPr lang="en-GB" sz="2000" dirty="0"/>
              <a:t>Electron/Positron accelerators are needed for precision measurements of the newly discovered particles because they provide cleaner collision events.</a:t>
            </a:r>
          </a:p>
        </p:txBody>
      </p:sp>
      <p:sp>
        <p:nvSpPr>
          <p:cNvPr id="15" name="TextBox 14">
            <a:extLst>
              <a:ext uri="{FF2B5EF4-FFF2-40B4-BE49-F238E27FC236}">
                <a16:creationId xmlns:a16="http://schemas.microsoft.com/office/drawing/2014/main" id="{5C065A28-6502-504D-91D4-F86AEFC29706}"/>
              </a:ext>
            </a:extLst>
          </p:cNvPr>
          <p:cNvSpPr txBox="1"/>
          <p:nvPr/>
        </p:nvSpPr>
        <p:spPr>
          <a:xfrm>
            <a:off x="2458721" y="3101571"/>
            <a:ext cx="7274556" cy="461665"/>
          </a:xfrm>
          <a:prstGeom prst="rect">
            <a:avLst/>
          </a:prstGeom>
          <a:noFill/>
        </p:spPr>
        <p:txBody>
          <a:bodyPr wrap="none" rtlCol="0">
            <a:spAutoFit/>
          </a:bodyPr>
          <a:lstStyle/>
          <a:p>
            <a:r>
              <a:rPr lang="en-GB" sz="2400" dirty="0"/>
              <a:t>Discover new particles vs. make precision measurements</a:t>
            </a:r>
          </a:p>
        </p:txBody>
      </p:sp>
    </p:spTree>
    <p:extLst>
      <p:ext uri="{BB962C8B-B14F-4D97-AF65-F5344CB8AC3E}">
        <p14:creationId xmlns:p14="http://schemas.microsoft.com/office/powerpoint/2010/main" val="3177636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B7A09-DE54-734F-8EFE-9CFBB2C41448}"/>
              </a:ext>
            </a:extLst>
          </p:cNvPr>
          <p:cNvSpPr>
            <a:spLocks noGrp="1"/>
          </p:cNvSpPr>
          <p:nvPr>
            <p:ph type="title"/>
          </p:nvPr>
        </p:nvSpPr>
        <p:spPr>
          <a:xfrm>
            <a:off x="838200" y="365125"/>
            <a:ext cx="10515600" cy="1942255"/>
          </a:xfrm>
        </p:spPr>
        <p:txBody>
          <a:bodyPr>
            <a:noAutofit/>
          </a:bodyPr>
          <a:lstStyle/>
          <a:p>
            <a:r>
              <a:rPr lang="en-GB" sz="2800" i="1" dirty="0">
                <a:latin typeface="+mn-lt"/>
              </a:rPr>
              <a:t>Could you go into some more detail on how the damping coefficient function K(s), when solving Hill's equation, is implemented in the general solution (I presume it is part of the beta function, but how exactly)? </a:t>
            </a:r>
          </a:p>
        </p:txBody>
      </p:sp>
      <p:sp>
        <p:nvSpPr>
          <p:cNvPr id="4" name="Rectangle 3">
            <a:extLst>
              <a:ext uri="{FF2B5EF4-FFF2-40B4-BE49-F238E27FC236}">
                <a16:creationId xmlns:a16="http://schemas.microsoft.com/office/drawing/2014/main" id="{9C644383-1A76-994F-AD98-BEAB6E436DE7}"/>
              </a:ext>
            </a:extLst>
          </p:cNvPr>
          <p:cNvSpPr/>
          <p:nvPr/>
        </p:nvSpPr>
        <p:spPr>
          <a:xfrm>
            <a:off x="10154656" y="1938048"/>
            <a:ext cx="1645259" cy="369332"/>
          </a:xfrm>
          <a:prstGeom prst="rect">
            <a:avLst/>
          </a:prstGeom>
        </p:spPr>
        <p:txBody>
          <a:bodyPr wrap="none">
            <a:spAutoFit/>
          </a:bodyPr>
          <a:lstStyle/>
          <a:p>
            <a:r>
              <a:rPr lang="en-GB" b="1" i="1" dirty="0"/>
              <a:t>Asked by Julian</a:t>
            </a:r>
            <a:endParaRPr lang="en-GB" dirty="0"/>
          </a:p>
        </p:txBody>
      </p:sp>
      <p:sp>
        <p:nvSpPr>
          <p:cNvPr id="5" name="TextBox 4">
            <a:extLst>
              <a:ext uri="{FF2B5EF4-FFF2-40B4-BE49-F238E27FC236}">
                <a16:creationId xmlns:a16="http://schemas.microsoft.com/office/drawing/2014/main" id="{BA7BD3F2-65E1-D244-AEC9-F317CECBFFCA}"/>
              </a:ext>
            </a:extLst>
          </p:cNvPr>
          <p:cNvSpPr txBox="1"/>
          <p:nvPr/>
        </p:nvSpPr>
        <p:spPr>
          <a:xfrm>
            <a:off x="838200" y="2597402"/>
            <a:ext cx="7342331" cy="369332"/>
          </a:xfrm>
          <a:prstGeom prst="rect">
            <a:avLst/>
          </a:prstGeom>
          <a:noFill/>
        </p:spPr>
        <p:txBody>
          <a:bodyPr wrap="none" rtlCol="0">
            <a:spAutoFit/>
          </a:bodyPr>
          <a:lstStyle/>
          <a:p>
            <a:r>
              <a:rPr lang="en-GB" dirty="0"/>
              <a:t>K(s) is no damping coefficient but a with position “s” variable focussing force.</a:t>
            </a:r>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0A2A973D-9D50-CC4C-A253-504C46B8F974}"/>
                  </a:ext>
                </a:extLst>
              </p:cNvPr>
              <p:cNvSpPr txBox="1"/>
              <p:nvPr/>
            </p:nvSpPr>
            <p:spPr>
              <a:xfrm>
                <a:off x="838200" y="3256756"/>
                <a:ext cx="10607040" cy="2862322"/>
              </a:xfrm>
              <a:prstGeom prst="rect">
                <a:avLst/>
              </a:prstGeom>
              <a:noFill/>
            </p:spPr>
            <p:txBody>
              <a:bodyPr wrap="square" rtlCol="0">
                <a:spAutoFit/>
              </a:bodyPr>
              <a:lstStyle/>
              <a:p>
                <a:pPr marL="285750" indent="-285750">
                  <a:buFont typeface="Arial" panose="020B0604020202020204" pitchFamily="34" charset="0"/>
                  <a:buChar char="•"/>
                </a:pPr>
                <a:r>
                  <a:rPr lang="en-GB" dirty="0"/>
                  <a:t>Solving the harmonic oscillator equation for each element type, provides us with </a:t>
                </a:r>
                <a:r>
                  <a:rPr lang="en-GB" b="1" dirty="0">
                    <a:solidFill>
                      <a:srgbClr val="212EFF"/>
                    </a:solidFill>
                  </a:rPr>
                  <a:t>the elements’ transfer matrices</a:t>
                </a:r>
                <a:r>
                  <a:rPr lang="en-GB" dirty="0"/>
                  <a:t>.</a:t>
                </a:r>
              </a:p>
              <a:p>
                <a:pPr marL="285750" indent="-285750">
                  <a:buFont typeface="Arial" panose="020B0604020202020204" pitchFamily="34" charset="0"/>
                  <a:buChar char="•"/>
                </a:pPr>
                <a:r>
                  <a:rPr lang="en-GB" dirty="0"/>
                  <a:t>Those can be used to </a:t>
                </a:r>
                <a:r>
                  <a:rPr lang="en-GB" dirty="0">
                    <a:solidFill>
                      <a:srgbClr val="212EFF"/>
                    </a:solidFill>
                  </a:rPr>
                  <a:t>track the particles’ trajectory </a:t>
                </a:r>
                <a:r>
                  <a:rPr lang="en-GB" dirty="0"/>
                  <a:t>through the accelerator lattice </a:t>
                </a:r>
                <a:r>
                  <a:rPr lang="en-GB" dirty="0">
                    <a:solidFill>
                      <a:srgbClr val="212EFF"/>
                    </a:solidFill>
                  </a:rPr>
                  <a:t>element by element</a:t>
                </a:r>
                <a:r>
                  <a:rPr lang="en-GB" dirty="0"/>
                  <a:t>. </a:t>
                </a:r>
              </a:p>
              <a:p>
                <a:pPr marL="285750" indent="-285750">
                  <a:buFont typeface="Arial" panose="020B0604020202020204" pitchFamily="34" charset="0"/>
                  <a:buChar char="•"/>
                </a:pPr>
                <a:r>
                  <a:rPr lang="en-GB" dirty="0"/>
                  <a:t>To know the particles coordinates at a position s, one needs to know all elements and their strengths (</a:t>
                </a:r>
                <a:r>
                  <a:rPr lang="en-GB" dirty="0" err="1"/>
                  <a:t>k</a:t>
                </a:r>
                <a:r>
                  <a:rPr lang="en-GB" baseline="-25000" dirty="0" err="1"/>
                  <a:t>n</a:t>
                </a:r>
                <a:r>
                  <a:rPr lang="en-GB" dirty="0"/>
                  <a:t>) between s</a:t>
                </a:r>
                <a:r>
                  <a:rPr lang="en-GB" baseline="-25000" dirty="0"/>
                  <a:t>0</a:t>
                </a:r>
                <a:r>
                  <a:rPr lang="en-GB" dirty="0"/>
                  <a:t> and s.</a:t>
                </a:r>
              </a:p>
              <a:p>
                <a:endParaRPr lang="en-GB" dirty="0"/>
              </a:p>
              <a:p>
                <a:pPr marL="285750" indent="-285750">
                  <a:buFont typeface="Arial" panose="020B0604020202020204" pitchFamily="34" charset="0"/>
                  <a:buChar char="•"/>
                </a:pPr>
                <a:r>
                  <a:rPr lang="en-GB" dirty="0"/>
                  <a:t>A </a:t>
                </a:r>
                <a:r>
                  <a:rPr lang="en-GB" b="1" dirty="0">
                    <a:solidFill>
                      <a:srgbClr val="00B050"/>
                    </a:solidFill>
                  </a:rPr>
                  <a:t>circular accelerator has a certain periodicity </a:t>
                </a:r>
                <a:r>
                  <a:rPr lang="en-GB" dirty="0"/>
                  <a:t>(cell or circumference)</a:t>
                </a:r>
              </a:p>
              <a:p>
                <a:pPr marL="742950" lvl="1" indent="-285750">
                  <a:buFont typeface="Wingdings" pitchFamily="2" charset="2"/>
                  <a:buChar char="à"/>
                </a:pPr>
                <a:r>
                  <a:rPr lang="en-GB" dirty="0">
                    <a:sym typeface="Wingdings" pitchFamily="2" charset="2"/>
                  </a:rPr>
                  <a:t>t</a:t>
                </a:r>
                <a:r>
                  <a:rPr lang="en-GB" dirty="0"/>
                  <a:t>he </a:t>
                </a:r>
                <a:r>
                  <a:rPr lang="en-GB" dirty="0">
                    <a:solidFill>
                      <a:srgbClr val="00B050"/>
                    </a:solidFill>
                  </a:rPr>
                  <a:t>sequence of strengths is a periodic function K(s) </a:t>
                </a:r>
              </a:p>
              <a:p>
                <a:pPr marL="742950" lvl="1" indent="-285750">
                  <a:buFont typeface="Wingdings" pitchFamily="2" charset="2"/>
                  <a:buChar char="à"/>
                </a:pPr>
                <a:r>
                  <a:rPr lang="en-GB" dirty="0"/>
                  <a:t>from harmonic oscillator to quasi harmonic oscillator </a:t>
                </a:r>
              </a:p>
              <a:p>
                <a:pPr marL="742950" lvl="1" indent="-285750">
                  <a:buFont typeface="Wingdings" pitchFamily="2" charset="2"/>
                  <a:buChar char="à"/>
                </a:pPr>
                <a:r>
                  <a:rPr lang="en-GB" dirty="0"/>
                  <a:t>described by Hill’s equation that transforms K(s) into </a:t>
                </a:r>
                <a14:m>
                  <m:oMath xmlns:m="http://schemas.openxmlformats.org/officeDocument/2006/math">
                    <m:r>
                      <a:rPr lang="en-GB" i="1" smtClean="0">
                        <a:latin typeface="Cambria Math" panose="02040503050406030204" pitchFamily="18" charset="0"/>
                        <a:ea typeface="Cambria Math" panose="02040503050406030204" pitchFamily="18" charset="0"/>
                      </a:rPr>
                      <m:t>𝛽</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𝑠</m:t>
                    </m:r>
                    <m:r>
                      <a:rPr lang="en-US" b="0" i="1" smtClean="0">
                        <a:latin typeface="Cambria Math" panose="02040503050406030204" pitchFamily="18" charset="0"/>
                        <a:ea typeface="Cambria Math" panose="02040503050406030204" pitchFamily="18" charset="0"/>
                      </a:rPr>
                      <m:t>)</m:t>
                    </m:r>
                  </m:oMath>
                </a14:m>
                <a:r>
                  <a:rPr lang="en-GB" dirty="0"/>
                  <a:t>.</a:t>
                </a:r>
              </a:p>
            </p:txBody>
          </p:sp>
        </mc:Choice>
        <mc:Fallback>
          <p:sp>
            <p:nvSpPr>
              <p:cNvPr id="6" name="TextBox 5">
                <a:extLst>
                  <a:ext uri="{FF2B5EF4-FFF2-40B4-BE49-F238E27FC236}">
                    <a16:creationId xmlns:a16="http://schemas.microsoft.com/office/drawing/2014/main" id="{0A2A973D-9D50-CC4C-A253-504C46B8F974}"/>
                  </a:ext>
                </a:extLst>
              </p:cNvPr>
              <p:cNvSpPr txBox="1">
                <a:spLocks noRot="1" noChangeAspect="1" noMove="1" noResize="1" noEditPoints="1" noAdjustHandles="1" noChangeArrowheads="1" noChangeShapeType="1" noTextEdit="1"/>
              </p:cNvSpPr>
              <p:nvPr/>
            </p:nvSpPr>
            <p:spPr>
              <a:xfrm>
                <a:off x="838200" y="3256756"/>
                <a:ext cx="10607040" cy="2862322"/>
              </a:xfrm>
              <a:prstGeom prst="rect">
                <a:avLst/>
              </a:prstGeom>
              <a:blipFill>
                <a:blip r:embed="rId2"/>
                <a:stretch>
                  <a:fillRect l="-478" t="-885" b="-2655"/>
                </a:stretch>
              </a:blipFill>
            </p:spPr>
            <p:txBody>
              <a:bodyPr/>
              <a:lstStyle/>
              <a:p>
                <a:r>
                  <a:rPr lang="en-GB">
                    <a:noFill/>
                  </a:rPr>
                  <a:t> </a:t>
                </a:r>
              </a:p>
            </p:txBody>
          </p:sp>
        </mc:Fallback>
      </mc:AlternateContent>
    </p:spTree>
    <p:extLst>
      <p:ext uri="{BB962C8B-B14F-4D97-AF65-F5344CB8AC3E}">
        <p14:creationId xmlns:p14="http://schemas.microsoft.com/office/powerpoint/2010/main" val="29613732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3B45D5F-4004-B84D-979F-E393D698D655}"/>
              </a:ext>
            </a:extLst>
          </p:cNvPr>
          <p:cNvPicPr>
            <a:picLocks noChangeAspect="1"/>
          </p:cNvPicPr>
          <p:nvPr/>
        </p:nvPicPr>
        <p:blipFill>
          <a:blip r:embed="rId4"/>
          <a:stretch>
            <a:fillRect/>
          </a:stretch>
        </p:blipFill>
        <p:spPr>
          <a:xfrm>
            <a:off x="2904208" y="4392892"/>
            <a:ext cx="6225605" cy="948271"/>
          </a:xfrm>
          <a:prstGeom prst="rect">
            <a:avLst/>
          </a:prstGeom>
        </p:spPr>
      </p:pic>
      <p:grpSp>
        <p:nvGrpSpPr>
          <p:cNvPr id="5" name="Group 4">
            <a:extLst>
              <a:ext uri="{FF2B5EF4-FFF2-40B4-BE49-F238E27FC236}">
                <a16:creationId xmlns:a16="http://schemas.microsoft.com/office/drawing/2014/main" id="{1B9936B1-3350-0A4D-B902-2306540543C8}"/>
              </a:ext>
            </a:extLst>
          </p:cNvPr>
          <p:cNvGrpSpPr/>
          <p:nvPr/>
        </p:nvGrpSpPr>
        <p:grpSpPr>
          <a:xfrm>
            <a:off x="2653193" y="1402596"/>
            <a:ext cx="6812590" cy="1626539"/>
            <a:chOff x="1167307" y="4930728"/>
            <a:chExt cx="6812590" cy="1626539"/>
          </a:xfrm>
        </p:grpSpPr>
        <p:sp>
          <p:nvSpPr>
            <p:cNvPr id="6" name="Rectangle 5">
              <a:extLst>
                <a:ext uri="{FF2B5EF4-FFF2-40B4-BE49-F238E27FC236}">
                  <a16:creationId xmlns:a16="http://schemas.microsoft.com/office/drawing/2014/main" id="{64AB6465-F1B9-D042-9313-6AA757499DD8}"/>
                </a:ext>
              </a:extLst>
            </p:cNvPr>
            <p:cNvSpPr/>
            <p:nvPr/>
          </p:nvSpPr>
          <p:spPr>
            <a:xfrm>
              <a:off x="1167307" y="5033780"/>
              <a:ext cx="2363758" cy="369332"/>
            </a:xfrm>
            <a:prstGeom prst="rect">
              <a:avLst/>
            </a:prstGeom>
          </p:spPr>
          <p:txBody>
            <a:bodyPr wrap="square">
              <a:spAutoFit/>
            </a:bodyPr>
            <a:lstStyle/>
            <a:p>
              <a:r>
                <a:rPr lang="en-US" dirty="0"/>
                <a:t>Use matrix formalism: </a:t>
              </a:r>
            </a:p>
          </p:txBody>
        </p:sp>
        <p:pic>
          <p:nvPicPr>
            <p:cNvPr id="7" name="Picture 6" descr="TP_tmp.png">
              <a:extLst>
                <a:ext uri="{FF2B5EF4-FFF2-40B4-BE49-F238E27FC236}">
                  <a16:creationId xmlns:a16="http://schemas.microsoft.com/office/drawing/2014/main" id="{2A48F752-8199-D84B-922A-CDA0207D6F7C}"/>
                </a:ext>
              </a:extLst>
            </p:cNvPr>
            <p:cNvPicPr>
              <a:picLocks noChangeAspect="1"/>
            </p:cNvPicPr>
            <p:nvPr>
              <p:custDataLst>
                <p:tags r:id="rId1"/>
              </p:custDataLst>
            </p:nvPr>
          </p:nvPicPr>
          <p:blipFill>
            <a:blip r:embed="rId5">
              <a:extLst>
                <a:ext uri="{28A0092B-C50C-407E-A947-70E740481C1C}">
                  <a14:useLocalDpi xmlns:a14="http://schemas.microsoft.com/office/drawing/2010/main" val="0"/>
                </a:ext>
              </a:extLst>
            </a:blip>
            <a:stretch>
              <a:fillRect/>
            </a:stretch>
          </p:blipFill>
          <p:spPr bwMode="auto">
            <a:xfrm>
              <a:off x="4189164" y="4930728"/>
              <a:ext cx="2570090" cy="594928"/>
            </a:xfrm>
            <a:prstGeom prst="rect">
              <a:avLst/>
            </a:prstGeom>
            <a:noFill/>
            <a:ln/>
            <a:effectLst/>
            <a:extLst>
              <a:ext uri="{909E8E84-426E-40dd-AFC4-6F175D3DCCD1}">
                <a14:hiddenFill xmlns="" xmlns:a14="http://schemas.microsoft.com/office/drawing/2010/main">
                  <a:pattFill prst="pct5">
                    <a:fgClr>
                      <a:srgbClr val="FFFFFF">
                        <a:alpha val="0"/>
                      </a:srgbClr>
                    </a:fgClr>
                    <a:bgClr>
                      <a:srgbClr val="FFFFFF">
                        <a:alpha val="0"/>
                      </a:srgbClr>
                    </a:bgClr>
                  </a:pattFill>
                </a14:hiddenFill>
              </a:ext>
              <a:ext uri="{AF507438-7753-43e0-B8FC-AC1667EBCBE1}">
                <a14:hiddenEffects xmlns="" xmlns:a14="http://schemas.microsoft.com/office/drawing/2010/main">
                  <a:effectLst>
                    <a:outerShdw blurRad="63500" dist="37357" dir="2700000" rotWithShape="0">
                      <a:scrgbClr r="0" g="0" b="0"/>
                    </a:outerShdw>
                  </a:effectLst>
                </a14:hiddenEffects>
              </a:ext>
              <a:ext uri="{31F19639-BCED-4a60-ADC4-E9642A236FB7}">
                <a14:hiddenScene3d xmlns="" xmlns:a14="http://schemas.microsoft.com/office/drawing/2010/main">
                  <a:camera prst="orthographicFront">
                    <a:rot lat="0" lon="0" rev="0"/>
                  </a:camera>
                  <a:lightRig rig="threePt" dir="t">
                    <a:rot lat="0" lon="0" rev="0"/>
                  </a:lightRig>
                </a14:hiddenScene3d>
              </a:ext>
              <a:ext uri="{E45631CC-5BF2-4c18-A39C-3461C7D3F71A}">
                <a14:hiddenSp3d xmlns="" xmlns:a14="http://schemas.microsoft.com/office/drawing/2010/main" extrusionH="457200">
                  <a:contourClr>
                    <a:srgbClr val="000000"/>
                  </a:contourClr>
                </a14:hiddenSp3d>
              </a:ext>
              <a:ext uri="{53640926-AAD7-44d8-BBD7-CCE9431645EC}">
                <a14:shadowObscured xmlns="" xmlns:a14="http://schemas.microsoft.com/office/drawing/2010/main"/>
              </a:ext>
            </a:extLst>
          </p:spPr>
        </p:pic>
        <p:grpSp>
          <p:nvGrpSpPr>
            <p:cNvPr id="9" name="Group 8">
              <a:extLst>
                <a:ext uri="{FF2B5EF4-FFF2-40B4-BE49-F238E27FC236}">
                  <a16:creationId xmlns:a16="http://schemas.microsoft.com/office/drawing/2014/main" id="{683E2AD2-9D0B-D549-8203-137BB105539D}"/>
                </a:ext>
              </a:extLst>
            </p:cNvPr>
            <p:cNvGrpSpPr/>
            <p:nvPr/>
          </p:nvGrpSpPr>
          <p:grpSpPr>
            <a:xfrm>
              <a:off x="1197735" y="5703147"/>
              <a:ext cx="6782162" cy="854120"/>
              <a:chOff x="1780504" y="5735674"/>
              <a:chExt cx="6782162" cy="854120"/>
            </a:xfrm>
          </p:grpSpPr>
          <p:sp>
            <p:nvSpPr>
              <p:cNvPr id="11" name="Rectangle 10">
                <a:extLst>
                  <a:ext uri="{FF2B5EF4-FFF2-40B4-BE49-F238E27FC236}">
                    <a16:creationId xmlns:a16="http://schemas.microsoft.com/office/drawing/2014/main" id="{2EFA9E01-2ED9-704E-80D0-8993D8451261}"/>
                  </a:ext>
                </a:extLst>
              </p:cNvPr>
              <p:cNvSpPr/>
              <p:nvPr/>
            </p:nvSpPr>
            <p:spPr>
              <a:xfrm>
                <a:off x="1780504" y="5735674"/>
                <a:ext cx="6782162" cy="85412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TP_tmp.png">
                <a:extLst>
                  <a:ext uri="{FF2B5EF4-FFF2-40B4-BE49-F238E27FC236}">
                    <a16:creationId xmlns:a16="http://schemas.microsoft.com/office/drawing/2014/main" id="{E025DFF2-5AEA-1E49-8D25-AA01CC693F35}"/>
                  </a:ext>
                </a:extLst>
              </p:cNvPr>
              <p:cNvPicPr>
                <a:picLocks noChangeAspect="1"/>
              </p:cNvPicPr>
              <p:nvPr>
                <p:custDataLst>
                  <p:tags r:id="rId2"/>
                </p:custDataLst>
              </p:nvPr>
            </p:nvPicPr>
            <p:blipFill>
              <a:blip r:embed="rId6">
                <a:extLst>
                  <a:ext uri="{28A0092B-C50C-407E-A947-70E740481C1C}">
                    <a14:useLocalDpi xmlns:a14="http://schemas.microsoft.com/office/drawing/2010/main" val="0"/>
                  </a:ext>
                </a:extLst>
              </a:blip>
              <a:stretch>
                <a:fillRect/>
              </a:stretch>
            </p:blipFill>
            <p:spPr bwMode="auto">
              <a:xfrm>
                <a:off x="3789760" y="5797666"/>
                <a:ext cx="4357745" cy="682273"/>
              </a:xfrm>
              <a:prstGeom prst="rect">
                <a:avLst/>
              </a:prstGeom>
              <a:noFill/>
              <a:ln w="25400" cap="flat" cmpd="sng" algn="ctr">
                <a:noFill/>
                <a:prstDash val="solid"/>
                <a:round/>
                <a:headEnd type="none" w="med" len="med"/>
                <a:tailEnd type="none" w="med" len="med"/>
              </a:ln>
              <a:effectLst/>
              <a:extLst>
                <a:ext uri="{31F19639-BCED-4a60-ADC4-E9642A236FB7}">
                  <a14:hiddenScene3d xmlns="" xmlns:a14="http://schemas.microsoft.com/office/drawing/2010/main">
                    <a:camera prst="orthographicFront">
                      <a:rot lat="0" lon="0" rev="0"/>
                    </a:camera>
                    <a:lightRig rig="threePt" dir="t">
                      <a:rot lat="0" lon="0" rev="0"/>
                    </a:lightRig>
                  </a14:hiddenScene3d>
                </a:ext>
                <a:ext uri="{E45631CC-5BF2-4c18-A39C-3461C7D3F71A}">
                  <a14:hiddenSp3d xmlns="" xmlns:a14="http://schemas.microsoft.com/office/drawing/2010/main" extrusionH="457200">
                    <a:contourClr>
                      <a:srgbClr val="000000"/>
                    </a:contourClr>
                  </a14:hiddenSp3d>
                </a:ext>
                <a:ext uri="{53640926-AAD7-44d8-BBD7-CCE9431645EC}">
                  <a14:shadowObscured xmlns="" xmlns:a14="http://schemas.microsoft.com/office/drawing/2010/main"/>
                </a:ext>
              </a:extLst>
            </p:spPr>
          </p:pic>
          <p:sp>
            <p:nvSpPr>
              <p:cNvPr id="13" name="Rectangle 12">
                <a:extLst>
                  <a:ext uri="{FF2B5EF4-FFF2-40B4-BE49-F238E27FC236}">
                    <a16:creationId xmlns:a16="http://schemas.microsoft.com/office/drawing/2014/main" id="{4998FEBB-9095-2D47-9E46-958C5BE1C5FC}"/>
                  </a:ext>
                </a:extLst>
              </p:cNvPr>
              <p:cNvSpPr/>
              <p:nvPr/>
            </p:nvSpPr>
            <p:spPr>
              <a:xfrm>
                <a:off x="2106839" y="5836396"/>
                <a:ext cx="1387109" cy="646331"/>
              </a:xfrm>
              <a:prstGeom prst="rect">
                <a:avLst/>
              </a:prstGeom>
            </p:spPr>
            <p:txBody>
              <a:bodyPr wrap="square">
                <a:spAutoFit/>
              </a:bodyPr>
              <a:lstStyle/>
              <a:p>
                <a:pPr algn="ctr"/>
                <a:r>
                  <a:rPr lang="en-US" b="1" dirty="0">
                    <a:solidFill>
                      <a:schemeClr val="accent2"/>
                    </a:solidFill>
                  </a:rPr>
                  <a:t>Focusing Quadrupole</a:t>
                </a:r>
              </a:p>
            </p:txBody>
          </p:sp>
        </p:grpSp>
      </p:grpSp>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666879E1-47D2-674D-BBC5-CD7EA6FD0690}"/>
                  </a:ext>
                </a:extLst>
              </p:cNvPr>
              <p:cNvSpPr txBox="1"/>
              <p:nvPr/>
            </p:nvSpPr>
            <p:spPr>
              <a:xfrm>
                <a:off x="953589" y="3741578"/>
                <a:ext cx="6483763" cy="369332"/>
              </a:xfrm>
              <a:prstGeom prst="rect">
                <a:avLst/>
              </a:prstGeom>
              <a:noFill/>
            </p:spPr>
            <p:txBody>
              <a:bodyPr wrap="none" rtlCol="0">
                <a:spAutoFit/>
              </a:bodyPr>
              <a:lstStyle/>
              <a:p>
                <a:r>
                  <a:rPr lang="en-GB" dirty="0"/>
                  <a:t>From general solution of Hill’s equation after defining</a:t>
                </a:r>
                <a14:m>
                  <m:oMath xmlns:m="http://schemas.openxmlformats.org/officeDocument/2006/math">
                    <m:r>
                      <a:rPr lang="en-US" b="0" i="0" smtClean="0">
                        <a:latin typeface="Cambria Math" panose="02040503050406030204" pitchFamily="18" charset="0"/>
                        <a:ea typeface="Cambria Math" panose="02040503050406030204" pitchFamily="18" charset="0"/>
                      </a:rPr>
                      <m:t> </m:t>
                    </m:r>
                    <m:r>
                      <m:rPr>
                        <m:sty m:val="p"/>
                      </m:rPr>
                      <a:rPr lang="el-GR" b="0" i="1" smtClean="0">
                        <a:latin typeface="Cambria Math" panose="02040503050406030204" pitchFamily="18" charset="0"/>
                        <a:ea typeface="Cambria Math" panose="02040503050406030204" pitchFamily="18" charset="0"/>
                      </a:rPr>
                      <m:t>α</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𝑠</m:t>
                        </m:r>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𝛾</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𝑠</m:t>
                    </m:r>
                    <m:r>
                      <a:rPr lang="en-US" b="0" i="1" smtClean="0">
                        <a:latin typeface="Cambria Math" panose="02040503050406030204" pitchFamily="18" charset="0"/>
                        <a:ea typeface="Cambria Math" panose="02040503050406030204" pitchFamily="18" charset="0"/>
                      </a:rPr>
                      <m:t>)</m:t>
                    </m:r>
                  </m:oMath>
                </a14:m>
                <a:r>
                  <a:rPr lang="en-GB" dirty="0"/>
                  <a:t> </a:t>
                </a:r>
              </a:p>
            </p:txBody>
          </p:sp>
        </mc:Choice>
        <mc:Fallback>
          <p:sp>
            <p:nvSpPr>
              <p:cNvPr id="14" name="TextBox 13">
                <a:extLst>
                  <a:ext uri="{FF2B5EF4-FFF2-40B4-BE49-F238E27FC236}">
                    <a16:creationId xmlns:a16="http://schemas.microsoft.com/office/drawing/2014/main" id="{666879E1-47D2-674D-BBC5-CD7EA6FD0690}"/>
                  </a:ext>
                </a:extLst>
              </p:cNvPr>
              <p:cNvSpPr txBox="1">
                <a:spLocks noRot="1" noChangeAspect="1" noMove="1" noResize="1" noEditPoints="1" noAdjustHandles="1" noChangeArrowheads="1" noChangeShapeType="1" noTextEdit="1"/>
              </p:cNvSpPr>
              <p:nvPr/>
            </p:nvSpPr>
            <p:spPr>
              <a:xfrm>
                <a:off x="953589" y="3741578"/>
                <a:ext cx="6483763" cy="369332"/>
              </a:xfrm>
              <a:prstGeom prst="rect">
                <a:avLst/>
              </a:prstGeom>
              <a:blipFill>
                <a:blip r:embed="rId7"/>
                <a:stretch>
                  <a:fillRect l="-586" t="-6667" b="-26667"/>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5" name="Rectangle 14">
                <a:extLst>
                  <a:ext uri="{FF2B5EF4-FFF2-40B4-BE49-F238E27FC236}">
                    <a16:creationId xmlns:a16="http://schemas.microsoft.com/office/drawing/2014/main" id="{CCF0603B-6ADB-344E-B723-142D0EF76410}"/>
                  </a:ext>
                </a:extLst>
              </p:cNvPr>
              <p:cNvSpPr/>
              <p:nvPr/>
            </p:nvSpPr>
            <p:spPr>
              <a:xfrm>
                <a:off x="953589" y="5730543"/>
                <a:ext cx="10230959" cy="646331"/>
              </a:xfrm>
              <a:prstGeom prst="rect">
                <a:avLst/>
              </a:prstGeom>
              <a:solidFill>
                <a:srgbClr val="FFFF00"/>
              </a:solidFill>
            </p:spPr>
            <p:txBody>
              <a:bodyPr wrap="square">
                <a:spAutoFit/>
              </a:bodyPr>
              <a:lstStyle/>
              <a:p>
                <a:r>
                  <a:rPr lang="en-GB" dirty="0"/>
                  <a:t>By knowing the lattice functions </a:t>
                </a:r>
                <a14:m>
                  <m:oMath xmlns:m="http://schemas.openxmlformats.org/officeDocument/2006/math">
                    <m:r>
                      <a:rPr lang="en-GB" i="1" smtClean="0">
                        <a:latin typeface="Cambria Math" panose="02040503050406030204" pitchFamily="18" charset="0"/>
                        <a:ea typeface="Cambria Math" panose="02040503050406030204" pitchFamily="18" charset="0"/>
                      </a:rPr>
                      <m:t>𝛽</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𝑠</m:t>
                        </m:r>
                      </m:e>
                    </m:d>
                    <m:r>
                      <a:rPr lang="en-US" b="0" i="0" smtClean="0">
                        <a:latin typeface="Cambria Math" panose="02040503050406030204" pitchFamily="18" charset="0"/>
                        <a:ea typeface="Cambria Math" panose="02040503050406030204" pitchFamily="18" charset="0"/>
                      </a:rPr>
                      <m:t>, </m:t>
                    </m:r>
                    <m:r>
                      <m:rPr>
                        <m:sty m:val="p"/>
                      </m:rPr>
                      <a:rPr lang="el-GR" b="0" i="1" smtClean="0">
                        <a:latin typeface="Cambria Math" panose="02040503050406030204" pitchFamily="18" charset="0"/>
                        <a:ea typeface="Cambria Math" panose="02040503050406030204" pitchFamily="18" charset="0"/>
                      </a:rPr>
                      <m:t>α</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𝑠</m:t>
                        </m:r>
                      </m:e>
                    </m:d>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𝛾</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𝑠</m:t>
                    </m:r>
                    <m:r>
                      <a:rPr lang="en-US" b="0" i="1" smtClean="0">
                        <a:latin typeface="Cambria Math" panose="02040503050406030204" pitchFamily="18" charset="0"/>
                        <a:ea typeface="Cambria Math" panose="02040503050406030204" pitchFamily="18" charset="0"/>
                      </a:rPr>
                      <m:t>)</m:t>
                    </m:r>
                  </m:oMath>
                </a14:m>
                <a:r>
                  <a:rPr lang="en-GB" dirty="0"/>
                  <a:t>, and </a:t>
                </a:r>
                <a14:m>
                  <m:oMath xmlns:m="http://schemas.openxmlformats.org/officeDocument/2006/math">
                    <m:r>
                      <a:rPr lang="en-GB" i="1" smtClean="0">
                        <a:latin typeface="Cambria Math" panose="02040503050406030204" pitchFamily="18" charset="0"/>
                        <a:ea typeface="Cambria Math" panose="02040503050406030204" pitchFamily="18" charset="0"/>
                      </a:rPr>
                      <m:t>𝜓</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𝑠</m:t>
                    </m:r>
                    <m:r>
                      <a:rPr lang="en-US" b="0" i="1" smtClean="0">
                        <a:latin typeface="Cambria Math" panose="02040503050406030204" pitchFamily="18" charset="0"/>
                        <a:ea typeface="Cambria Math" panose="02040503050406030204" pitchFamily="18" charset="0"/>
                      </a:rPr>
                      <m:t>)</m:t>
                    </m:r>
                  </m:oMath>
                </a14:m>
                <a:r>
                  <a:rPr lang="en-GB" dirty="0"/>
                  <a:t>, </a:t>
                </a:r>
                <a:r>
                  <a:rPr lang="en-US" dirty="0"/>
                  <a:t>we can compute the single particle trajectories between two locations without remembering the exact lattice structure and strength of each element! </a:t>
                </a:r>
                <a:endParaRPr lang="en-GB" dirty="0"/>
              </a:p>
            </p:txBody>
          </p:sp>
        </mc:Choice>
        <mc:Fallback>
          <p:sp>
            <p:nvSpPr>
              <p:cNvPr id="15" name="Rectangle 14">
                <a:extLst>
                  <a:ext uri="{FF2B5EF4-FFF2-40B4-BE49-F238E27FC236}">
                    <a16:creationId xmlns:a16="http://schemas.microsoft.com/office/drawing/2014/main" id="{CCF0603B-6ADB-344E-B723-142D0EF76410}"/>
                  </a:ext>
                </a:extLst>
              </p:cNvPr>
              <p:cNvSpPr>
                <a:spLocks noRot="1" noChangeAspect="1" noMove="1" noResize="1" noEditPoints="1" noAdjustHandles="1" noChangeArrowheads="1" noChangeShapeType="1" noTextEdit="1"/>
              </p:cNvSpPr>
              <p:nvPr/>
            </p:nvSpPr>
            <p:spPr>
              <a:xfrm>
                <a:off x="953589" y="5730543"/>
                <a:ext cx="10230959" cy="646331"/>
              </a:xfrm>
              <a:prstGeom prst="rect">
                <a:avLst/>
              </a:prstGeom>
              <a:blipFill>
                <a:blip r:embed="rId8"/>
                <a:stretch>
                  <a:fillRect l="-372" t="-3846" b="-13462"/>
                </a:stretch>
              </a:blipFill>
            </p:spPr>
            <p:txBody>
              <a:bodyPr/>
              <a:lstStyle/>
              <a:p>
                <a:r>
                  <a:rPr lang="en-GB">
                    <a:noFill/>
                  </a:rPr>
                  <a:t> </a:t>
                </a:r>
              </a:p>
            </p:txBody>
          </p:sp>
        </mc:Fallback>
      </mc:AlternateContent>
      <p:sp>
        <p:nvSpPr>
          <p:cNvPr id="18" name="TextBox 17">
            <a:extLst>
              <a:ext uri="{FF2B5EF4-FFF2-40B4-BE49-F238E27FC236}">
                <a16:creationId xmlns:a16="http://schemas.microsoft.com/office/drawing/2014/main" id="{D2AB0165-50D3-A44B-9382-8056D604B23A}"/>
              </a:ext>
            </a:extLst>
          </p:cNvPr>
          <p:cNvSpPr txBox="1"/>
          <p:nvPr/>
        </p:nvSpPr>
        <p:spPr>
          <a:xfrm>
            <a:off x="1312323" y="481126"/>
            <a:ext cx="9494330" cy="400110"/>
          </a:xfrm>
          <a:prstGeom prst="rect">
            <a:avLst/>
          </a:prstGeom>
          <a:noFill/>
        </p:spPr>
        <p:txBody>
          <a:bodyPr wrap="none" rtlCol="0">
            <a:spAutoFit/>
          </a:bodyPr>
          <a:lstStyle/>
          <a:p>
            <a:r>
              <a:rPr lang="en-GB" sz="2000" dirty="0"/>
              <a:t>Comparing the two solutions provides the relation between K(s) and the lattice functions </a:t>
            </a:r>
          </a:p>
        </p:txBody>
      </p:sp>
    </p:spTree>
    <p:extLst>
      <p:ext uri="{BB962C8B-B14F-4D97-AF65-F5344CB8AC3E}">
        <p14:creationId xmlns:p14="http://schemas.microsoft.com/office/powerpoint/2010/main" val="3798766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09342-318C-7A4D-8A4A-1763F4E88AB3}"/>
              </a:ext>
            </a:extLst>
          </p:cNvPr>
          <p:cNvSpPr>
            <a:spLocks noGrp="1"/>
          </p:cNvSpPr>
          <p:nvPr>
            <p:ph type="title"/>
          </p:nvPr>
        </p:nvSpPr>
        <p:spPr/>
        <p:txBody>
          <a:bodyPr>
            <a:noAutofit/>
          </a:bodyPr>
          <a:lstStyle/>
          <a:p>
            <a:r>
              <a:rPr lang="en-GB" sz="2800" i="1" dirty="0">
                <a:latin typeface="+mn-lt"/>
              </a:rPr>
              <a:t>Stressing the optics analogy a little bit more: Is it possible to build something like achromatic focusing magnets? </a:t>
            </a:r>
            <a:br>
              <a:rPr lang="en-GB" sz="2800" dirty="0">
                <a:effectLst/>
                <a:latin typeface="+mn-lt"/>
              </a:rPr>
            </a:br>
            <a:endParaRPr lang="en-GB" sz="2800" dirty="0">
              <a:latin typeface="+mn-lt"/>
            </a:endParaRPr>
          </a:p>
        </p:txBody>
      </p:sp>
      <p:sp>
        <p:nvSpPr>
          <p:cNvPr id="4" name="Rectangle 3">
            <a:extLst>
              <a:ext uri="{FF2B5EF4-FFF2-40B4-BE49-F238E27FC236}">
                <a16:creationId xmlns:a16="http://schemas.microsoft.com/office/drawing/2014/main" id="{3BF833E9-E543-274F-9D20-809CD401C19B}"/>
              </a:ext>
            </a:extLst>
          </p:cNvPr>
          <p:cNvSpPr/>
          <p:nvPr/>
        </p:nvSpPr>
        <p:spPr>
          <a:xfrm>
            <a:off x="600864" y="1321356"/>
            <a:ext cx="1942327" cy="369332"/>
          </a:xfrm>
          <a:prstGeom prst="rect">
            <a:avLst/>
          </a:prstGeom>
        </p:spPr>
        <p:txBody>
          <a:bodyPr wrap="none">
            <a:spAutoFit/>
          </a:bodyPr>
          <a:lstStyle/>
          <a:p>
            <a:r>
              <a:rPr lang="en-GB" b="1" i="1" dirty="0"/>
              <a:t>Asked by Augustin</a:t>
            </a:r>
            <a:endParaRPr lang="en-GB" dirty="0"/>
          </a:p>
        </p:txBody>
      </p:sp>
      <p:sp>
        <p:nvSpPr>
          <p:cNvPr id="6" name="TextBox 5">
            <a:extLst>
              <a:ext uri="{FF2B5EF4-FFF2-40B4-BE49-F238E27FC236}">
                <a16:creationId xmlns:a16="http://schemas.microsoft.com/office/drawing/2014/main" id="{64213CB6-95A5-984B-B2DB-881A691CAC86}"/>
              </a:ext>
            </a:extLst>
          </p:cNvPr>
          <p:cNvSpPr txBox="1"/>
          <p:nvPr/>
        </p:nvSpPr>
        <p:spPr>
          <a:xfrm>
            <a:off x="801688" y="2027118"/>
            <a:ext cx="10515600" cy="2031325"/>
          </a:xfrm>
          <a:prstGeom prst="rect">
            <a:avLst/>
          </a:prstGeom>
          <a:noFill/>
        </p:spPr>
        <p:txBody>
          <a:bodyPr wrap="square" rtlCol="0">
            <a:spAutoFit/>
          </a:bodyPr>
          <a:lstStyle/>
          <a:p>
            <a:r>
              <a:rPr lang="en-GB" dirty="0"/>
              <a:t>With “chromatic” we mean a system of magnets (incl. and especially dipoles) that in the end do not show a spectrometric effect </a:t>
            </a:r>
            <a:r>
              <a:rPr lang="en-GB" dirty="0">
                <a:sym typeface="Wingdings" pitchFamily="2" charset="2"/>
              </a:rPr>
              <a:t></a:t>
            </a:r>
            <a:r>
              <a:rPr lang="en-GB" dirty="0"/>
              <a:t> dispersion disappears. </a:t>
            </a:r>
          </a:p>
          <a:p>
            <a:endParaRPr lang="en-GB" dirty="0"/>
          </a:p>
          <a:p>
            <a:r>
              <a:rPr lang="en-GB" dirty="0"/>
              <a:t>Which is not possible for a single magnet.</a:t>
            </a:r>
          </a:p>
          <a:p>
            <a:endParaRPr lang="en-GB" dirty="0"/>
          </a:p>
          <a:p>
            <a:r>
              <a:rPr lang="en-GB" dirty="0"/>
              <a:t>It is however possible to find a sequence of magnets (dipoles and quads) that makes the dispersion disappear (in certain locations at least), e.g. double bend achromat, which is a typical lattice for light sources. </a:t>
            </a:r>
          </a:p>
        </p:txBody>
      </p:sp>
      <p:pic>
        <p:nvPicPr>
          <p:cNvPr id="7" name="Picture 6">
            <a:extLst>
              <a:ext uri="{FF2B5EF4-FFF2-40B4-BE49-F238E27FC236}">
                <a16:creationId xmlns:a16="http://schemas.microsoft.com/office/drawing/2014/main" id="{147652A6-EDA7-1245-AAC0-AFFB696AE55C}"/>
              </a:ext>
            </a:extLst>
          </p:cNvPr>
          <p:cNvPicPr>
            <a:picLocks noChangeAspect="1"/>
          </p:cNvPicPr>
          <p:nvPr/>
        </p:nvPicPr>
        <p:blipFill>
          <a:blip r:embed="rId2"/>
          <a:stretch>
            <a:fillRect/>
          </a:stretch>
        </p:blipFill>
        <p:spPr>
          <a:xfrm>
            <a:off x="600864" y="4394873"/>
            <a:ext cx="11290300" cy="1676400"/>
          </a:xfrm>
          <a:prstGeom prst="rect">
            <a:avLst/>
          </a:prstGeom>
        </p:spPr>
      </p:pic>
      <p:sp>
        <p:nvSpPr>
          <p:cNvPr id="8" name="TextBox 7">
            <a:extLst>
              <a:ext uri="{FF2B5EF4-FFF2-40B4-BE49-F238E27FC236}">
                <a16:creationId xmlns:a16="http://schemas.microsoft.com/office/drawing/2014/main" id="{2794EB51-18DB-7542-BCB8-A28B52C2FA5E}"/>
              </a:ext>
            </a:extLst>
          </p:cNvPr>
          <p:cNvSpPr txBox="1"/>
          <p:nvPr/>
        </p:nvSpPr>
        <p:spPr>
          <a:xfrm>
            <a:off x="7598229" y="6084712"/>
            <a:ext cx="1148904" cy="369332"/>
          </a:xfrm>
          <a:prstGeom prst="rect">
            <a:avLst/>
          </a:prstGeom>
          <a:noFill/>
        </p:spPr>
        <p:txBody>
          <a:bodyPr wrap="none" rtlCol="0">
            <a:spAutoFit/>
          </a:bodyPr>
          <a:lstStyle/>
          <a:p>
            <a:r>
              <a:rPr lang="en-GB" dirty="0">
                <a:solidFill>
                  <a:srgbClr val="FF0000"/>
                </a:solidFill>
              </a:rPr>
              <a:t>dispersion</a:t>
            </a:r>
          </a:p>
        </p:txBody>
      </p:sp>
      <p:sp>
        <p:nvSpPr>
          <p:cNvPr id="9" name="TextBox 8">
            <a:extLst>
              <a:ext uri="{FF2B5EF4-FFF2-40B4-BE49-F238E27FC236}">
                <a16:creationId xmlns:a16="http://schemas.microsoft.com/office/drawing/2014/main" id="{91C646EE-43C8-464A-949A-5B2079D3DFA5}"/>
              </a:ext>
            </a:extLst>
          </p:cNvPr>
          <p:cNvSpPr txBox="1"/>
          <p:nvPr/>
        </p:nvSpPr>
        <p:spPr>
          <a:xfrm>
            <a:off x="2340682" y="6071273"/>
            <a:ext cx="2454454" cy="369332"/>
          </a:xfrm>
          <a:prstGeom prst="rect">
            <a:avLst/>
          </a:prstGeom>
          <a:noFill/>
        </p:spPr>
        <p:txBody>
          <a:bodyPr wrap="none" rtlCol="0">
            <a:spAutoFit/>
          </a:bodyPr>
          <a:lstStyle/>
          <a:p>
            <a:r>
              <a:rPr lang="en-GB" dirty="0">
                <a:solidFill>
                  <a:srgbClr val="212EFF"/>
                </a:solidFill>
              </a:rPr>
              <a:t>horizontal beta-function</a:t>
            </a:r>
          </a:p>
        </p:txBody>
      </p:sp>
      <p:sp>
        <p:nvSpPr>
          <p:cNvPr id="10" name="TextBox 9">
            <a:extLst>
              <a:ext uri="{FF2B5EF4-FFF2-40B4-BE49-F238E27FC236}">
                <a16:creationId xmlns:a16="http://schemas.microsoft.com/office/drawing/2014/main" id="{F9DE354A-D85A-6446-B817-BD23513B64E7}"/>
              </a:ext>
            </a:extLst>
          </p:cNvPr>
          <p:cNvSpPr txBox="1"/>
          <p:nvPr/>
        </p:nvSpPr>
        <p:spPr>
          <a:xfrm>
            <a:off x="4996500" y="6084712"/>
            <a:ext cx="2199000" cy="369332"/>
          </a:xfrm>
          <a:prstGeom prst="rect">
            <a:avLst/>
          </a:prstGeom>
          <a:noFill/>
        </p:spPr>
        <p:txBody>
          <a:bodyPr wrap="none" rtlCol="0">
            <a:spAutoFit/>
          </a:bodyPr>
          <a:lstStyle/>
          <a:p>
            <a:r>
              <a:rPr lang="en-GB" dirty="0">
                <a:solidFill>
                  <a:srgbClr val="00B050"/>
                </a:solidFill>
              </a:rPr>
              <a:t>vertical beta-function</a:t>
            </a:r>
          </a:p>
        </p:txBody>
      </p:sp>
    </p:spTree>
    <p:extLst>
      <p:ext uri="{BB962C8B-B14F-4D97-AF65-F5344CB8AC3E}">
        <p14:creationId xmlns:p14="http://schemas.microsoft.com/office/powerpoint/2010/main" val="591841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13991-BCF3-A545-B4A5-2B1C3926A6F4}"/>
              </a:ext>
            </a:extLst>
          </p:cNvPr>
          <p:cNvSpPr>
            <a:spLocks noGrp="1"/>
          </p:cNvSpPr>
          <p:nvPr>
            <p:ph type="title"/>
          </p:nvPr>
        </p:nvSpPr>
        <p:spPr>
          <a:xfrm>
            <a:off x="2926511" y="2766218"/>
            <a:ext cx="6338977" cy="1325563"/>
          </a:xfrm>
        </p:spPr>
        <p:txBody>
          <a:bodyPr/>
          <a:lstStyle/>
          <a:p>
            <a:r>
              <a:rPr lang="en-GB" dirty="0"/>
              <a:t>Questions to warm up …</a:t>
            </a:r>
          </a:p>
        </p:txBody>
      </p:sp>
    </p:spTree>
    <p:extLst>
      <p:ext uri="{BB962C8B-B14F-4D97-AF65-F5344CB8AC3E}">
        <p14:creationId xmlns:p14="http://schemas.microsoft.com/office/powerpoint/2010/main" val="2239619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CDBFB-5BA3-F443-B536-9B4C5FD5BC66}"/>
              </a:ext>
            </a:extLst>
          </p:cNvPr>
          <p:cNvSpPr>
            <a:spLocks noGrp="1"/>
          </p:cNvSpPr>
          <p:nvPr>
            <p:ph type="title"/>
          </p:nvPr>
        </p:nvSpPr>
        <p:spPr/>
        <p:txBody>
          <a:bodyPr>
            <a:normAutofit/>
          </a:bodyPr>
          <a:lstStyle/>
          <a:p>
            <a:r>
              <a:rPr lang="en-GB" sz="4000" b="1" dirty="0"/>
              <a:t>Why do we always desire higher particle energy?</a:t>
            </a:r>
          </a:p>
        </p:txBody>
      </p:sp>
      <p:grpSp>
        <p:nvGrpSpPr>
          <p:cNvPr id="20" name="Group 19">
            <a:extLst>
              <a:ext uri="{FF2B5EF4-FFF2-40B4-BE49-F238E27FC236}">
                <a16:creationId xmlns:a16="http://schemas.microsoft.com/office/drawing/2014/main" id="{517CAB77-DD8B-3A40-9739-C5AC57032D30}"/>
              </a:ext>
            </a:extLst>
          </p:cNvPr>
          <p:cNvGrpSpPr/>
          <p:nvPr/>
        </p:nvGrpSpPr>
        <p:grpSpPr>
          <a:xfrm>
            <a:off x="442909" y="1662301"/>
            <a:ext cx="5804618" cy="5116642"/>
            <a:chOff x="6299201" y="1511300"/>
            <a:chExt cx="5804618" cy="5116642"/>
          </a:xfrm>
        </p:grpSpPr>
        <p:sp>
          <p:nvSpPr>
            <p:cNvPr id="4" name="Rectangle 3">
              <a:extLst>
                <a:ext uri="{FF2B5EF4-FFF2-40B4-BE49-F238E27FC236}">
                  <a16:creationId xmlns:a16="http://schemas.microsoft.com/office/drawing/2014/main" id="{9F0131BA-5B1F-C747-8581-91D2A0CEE345}"/>
                </a:ext>
              </a:extLst>
            </p:cNvPr>
            <p:cNvSpPr/>
            <p:nvPr/>
          </p:nvSpPr>
          <p:spPr>
            <a:xfrm>
              <a:off x="6299201" y="1511300"/>
              <a:ext cx="5398217" cy="5029200"/>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A039CE72-B520-E247-87A3-0FB9803AEB4C}"/>
                </a:ext>
              </a:extLst>
            </p:cNvPr>
            <p:cNvSpPr/>
            <p:nvPr/>
          </p:nvSpPr>
          <p:spPr>
            <a:xfrm>
              <a:off x="6502401" y="1598742"/>
              <a:ext cx="5054600" cy="830997"/>
            </a:xfrm>
            <a:prstGeom prst="rect">
              <a:avLst/>
            </a:prstGeom>
          </p:spPr>
          <p:txBody>
            <a:bodyPr wrap="square">
              <a:spAutoFit/>
            </a:bodyPr>
            <a:lstStyle/>
            <a:p>
              <a:pPr algn="ctr"/>
              <a:r>
                <a:rPr lang="en-GB" sz="2400" i="1" dirty="0">
                  <a:solidFill>
                    <a:srgbClr val="FF0000"/>
                  </a:solidFill>
                </a:rPr>
                <a:t>Resolution to study structure of matter </a:t>
              </a:r>
              <a:endParaRPr lang="en-GB" sz="2400" dirty="0">
                <a:solidFill>
                  <a:srgbClr val="FF0000"/>
                </a:solidFill>
              </a:endParaRPr>
            </a:p>
            <a:p>
              <a:pPr algn="ctr"/>
              <a:r>
                <a:rPr lang="en-GB" sz="2400" i="1" dirty="0">
                  <a:sym typeface="Wingdings" pitchFamily="2" charset="2"/>
                </a:rPr>
                <a:t> </a:t>
              </a:r>
              <a:r>
                <a:rPr lang="en-GB" sz="2400" i="1" dirty="0"/>
                <a:t>10</a:t>
              </a:r>
              <a:r>
                <a:rPr lang="en-GB" sz="2400" i="1" baseline="30000" dirty="0"/>
                <a:t>-18</a:t>
              </a:r>
              <a:r>
                <a:rPr lang="en-GB" sz="2400" i="1" dirty="0"/>
                <a:t>m at LHC </a:t>
              </a:r>
              <a:endParaRPr lang="en-GB" sz="2400" dirty="0"/>
            </a:p>
          </p:txBody>
        </p:sp>
        <p:pic>
          <p:nvPicPr>
            <p:cNvPr id="7" name="Picture 6">
              <a:extLst>
                <a:ext uri="{FF2B5EF4-FFF2-40B4-BE49-F238E27FC236}">
                  <a16:creationId xmlns:a16="http://schemas.microsoft.com/office/drawing/2014/main" id="{25EF0D41-9519-2B4E-BDAD-F723299EE5F7}"/>
                </a:ext>
              </a:extLst>
            </p:cNvPr>
            <p:cNvPicPr>
              <a:picLocks noChangeAspect="1"/>
            </p:cNvPicPr>
            <p:nvPr/>
          </p:nvPicPr>
          <p:blipFill>
            <a:blip r:embed="rId2"/>
            <a:stretch>
              <a:fillRect/>
            </a:stretch>
          </p:blipFill>
          <p:spPr>
            <a:xfrm>
              <a:off x="6435932" y="4428262"/>
              <a:ext cx="5667887" cy="2199680"/>
            </a:xfrm>
            <a:prstGeom prst="rect">
              <a:avLst/>
            </a:prstGeom>
          </p:spPr>
        </p:pic>
        <p:grpSp>
          <p:nvGrpSpPr>
            <p:cNvPr id="8" name="Group 7">
              <a:extLst>
                <a:ext uri="{FF2B5EF4-FFF2-40B4-BE49-F238E27FC236}">
                  <a16:creationId xmlns:a16="http://schemas.microsoft.com/office/drawing/2014/main" id="{BE31AA05-3B4B-004B-9497-0A8BC46FACB3}"/>
                </a:ext>
              </a:extLst>
            </p:cNvPr>
            <p:cNvGrpSpPr/>
            <p:nvPr/>
          </p:nvGrpSpPr>
          <p:grpSpPr>
            <a:xfrm>
              <a:off x="9702752" y="3405906"/>
              <a:ext cx="1573661" cy="1201744"/>
              <a:chOff x="681637" y="2317956"/>
              <a:chExt cx="1028502" cy="1201744"/>
            </a:xfrm>
          </p:grpSpPr>
          <p:sp>
            <p:nvSpPr>
              <p:cNvPr id="9" name="Rectangle 8">
                <a:extLst>
                  <a:ext uri="{FF2B5EF4-FFF2-40B4-BE49-F238E27FC236}">
                    <a16:creationId xmlns:a16="http://schemas.microsoft.com/office/drawing/2014/main" id="{7F8DCF9E-F393-4947-984E-EF39BFD9FDC8}"/>
                  </a:ext>
                </a:extLst>
              </p:cNvPr>
              <p:cNvSpPr/>
              <p:nvPr/>
            </p:nvSpPr>
            <p:spPr>
              <a:xfrm>
                <a:off x="681637" y="2317956"/>
                <a:ext cx="1011458" cy="827849"/>
              </a:xfrm>
              <a:prstGeom prst="rect">
                <a:avLst/>
              </a:prstGeom>
              <a:solidFill>
                <a:srgbClr val="C6D9F1"/>
              </a:solidFill>
              <a:ln w="9525" cap="flat" cmpd="sng" algn="ctr">
                <a:solidFill>
                  <a:srgbClr val="1F497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1" i="0" u="none" strike="noStrike" kern="0" cap="none" spc="0" normalizeH="0" baseline="0" noProof="0">
                  <a:ln>
                    <a:noFill/>
                  </a:ln>
                  <a:solidFill>
                    <a:sysClr val="window" lastClr="FFFFFF"/>
                  </a:solidFill>
                  <a:effectLst/>
                  <a:uLnTx/>
                  <a:uFillTx/>
                  <a:latin typeface="Calibri"/>
                  <a:ea typeface="+mn-ea"/>
                  <a:cs typeface="+mn-cs"/>
                </a:endParaRPr>
              </a:p>
            </p:txBody>
          </p:sp>
          <p:sp>
            <p:nvSpPr>
              <p:cNvPr id="10" name="TextBox 9">
                <a:extLst>
                  <a:ext uri="{FF2B5EF4-FFF2-40B4-BE49-F238E27FC236}">
                    <a16:creationId xmlns:a16="http://schemas.microsoft.com/office/drawing/2014/main" id="{88D40E84-7213-2446-9280-DC2B741C7FE9}"/>
                  </a:ext>
                </a:extLst>
              </p:cNvPr>
              <p:cNvSpPr txBox="1"/>
              <p:nvPr/>
            </p:nvSpPr>
            <p:spPr>
              <a:xfrm>
                <a:off x="752231" y="2442482"/>
                <a:ext cx="523444" cy="107721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l-GR" sz="3200" b="1" i="0" u="none" strike="noStrike" kern="0" cap="none" spc="0" normalizeH="0" baseline="0" noProof="0" dirty="0">
                    <a:ln>
                      <a:noFill/>
                    </a:ln>
                    <a:solidFill>
                      <a:srgbClr val="1F497D"/>
                    </a:solidFill>
                    <a:effectLst/>
                    <a:uLnTx/>
                    <a:uFillTx/>
                  </a:rPr>
                  <a:t>λ</a:t>
                </a:r>
                <a:r>
                  <a:rPr kumimoji="0" lang="en-GB" sz="3200" b="1" i="0" u="none" strike="noStrike" kern="0" cap="none" spc="0" normalizeH="0" baseline="0" noProof="0" dirty="0">
                    <a:ln>
                      <a:noFill/>
                    </a:ln>
                    <a:solidFill>
                      <a:srgbClr val="1F497D"/>
                    </a:solidFill>
                    <a:effectLst/>
                    <a:uLnTx/>
                    <a:uFillTx/>
                  </a:rPr>
                  <a:t> =</a:t>
                </a:r>
              </a:p>
            </p:txBody>
          </p:sp>
          <p:sp>
            <p:nvSpPr>
              <p:cNvPr id="11" name="TextBox 10">
                <a:extLst>
                  <a:ext uri="{FF2B5EF4-FFF2-40B4-BE49-F238E27FC236}">
                    <a16:creationId xmlns:a16="http://schemas.microsoft.com/office/drawing/2014/main" id="{48CC007C-BB84-EE42-8BDF-15009B2D8F79}"/>
                  </a:ext>
                </a:extLst>
              </p:cNvPr>
              <p:cNvSpPr txBox="1"/>
              <p:nvPr/>
            </p:nvSpPr>
            <p:spPr>
              <a:xfrm>
                <a:off x="1236314" y="2325623"/>
                <a:ext cx="473825" cy="95410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1F497D"/>
                    </a:solidFill>
                    <a:effectLst/>
                    <a:uLnTx/>
                    <a:uFillTx/>
                  </a:rPr>
                  <a:t>h c</a:t>
                </a:r>
                <a:endParaRPr kumimoji="0" lang="en-GB" sz="2800" b="1" i="0" u="none" strike="noStrike" kern="0" cap="none" spc="0" normalizeH="0" baseline="0" noProof="0" dirty="0">
                  <a:ln>
                    <a:noFill/>
                  </a:ln>
                  <a:solidFill>
                    <a:srgbClr val="1F497D"/>
                  </a:solidFill>
                  <a:effectLst/>
                  <a:uLnTx/>
                  <a:uFillTx/>
                </a:endParaRPr>
              </a:p>
            </p:txBody>
          </p:sp>
          <p:cxnSp>
            <p:nvCxnSpPr>
              <p:cNvPr id="12" name="Straight Connector 11">
                <a:extLst>
                  <a:ext uri="{FF2B5EF4-FFF2-40B4-BE49-F238E27FC236}">
                    <a16:creationId xmlns:a16="http://schemas.microsoft.com/office/drawing/2014/main" id="{43848128-A8F9-5945-87EF-F16A570897B6}"/>
                  </a:ext>
                </a:extLst>
              </p:cNvPr>
              <p:cNvCxnSpPr>
                <a:cxnSpLocks/>
              </p:cNvCxnSpPr>
              <p:nvPr/>
            </p:nvCxnSpPr>
            <p:spPr>
              <a:xfrm>
                <a:off x="1275674" y="2779167"/>
                <a:ext cx="343998" cy="0"/>
              </a:xfrm>
              <a:prstGeom prst="line">
                <a:avLst/>
              </a:prstGeom>
              <a:noFill/>
              <a:ln w="25400" cap="flat" cmpd="sng" algn="ctr">
                <a:solidFill>
                  <a:srgbClr val="1F497D"/>
                </a:solidFill>
                <a:prstDash val="solid"/>
              </a:ln>
              <a:effectLst>
                <a:outerShdw blurRad="40000" dist="20000" dir="5400000" rotWithShape="0">
                  <a:srgbClr val="000000">
                    <a:alpha val="38000"/>
                  </a:srgbClr>
                </a:outerShdw>
              </a:effectLst>
            </p:spPr>
          </p:cxnSp>
          <p:sp>
            <p:nvSpPr>
              <p:cNvPr id="13" name="TextBox 12">
                <a:extLst>
                  <a:ext uri="{FF2B5EF4-FFF2-40B4-BE49-F238E27FC236}">
                    <a16:creationId xmlns:a16="http://schemas.microsoft.com/office/drawing/2014/main" id="{4535BC80-896F-DA46-8492-6120B0091F79}"/>
                  </a:ext>
                </a:extLst>
              </p:cNvPr>
              <p:cNvSpPr txBox="1"/>
              <p:nvPr/>
            </p:nvSpPr>
            <p:spPr>
              <a:xfrm>
                <a:off x="1313707" y="2707159"/>
                <a:ext cx="368744"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1F497D"/>
                    </a:solidFill>
                    <a:effectLst/>
                    <a:uLnTx/>
                    <a:uFillTx/>
                  </a:rPr>
                  <a:t>E</a:t>
                </a:r>
                <a:endParaRPr kumimoji="0" lang="en-GB" sz="2800" b="1" i="0" u="none" strike="noStrike" kern="0" cap="none" spc="0" normalizeH="0" baseline="0" noProof="0" dirty="0">
                  <a:ln>
                    <a:noFill/>
                  </a:ln>
                  <a:solidFill>
                    <a:srgbClr val="1F497D"/>
                  </a:solidFill>
                  <a:effectLst/>
                  <a:uLnTx/>
                  <a:uFillTx/>
                </a:endParaRPr>
              </a:p>
            </p:txBody>
          </p:sp>
        </p:grpSp>
        <p:sp>
          <p:nvSpPr>
            <p:cNvPr id="14" name="Rectangle 13">
              <a:extLst>
                <a:ext uri="{FF2B5EF4-FFF2-40B4-BE49-F238E27FC236}">
                  <a16:creationId xmlns:a16="http://schemas.microsoft.com/office/drawing/2014/main" id="{5AE77F1F-830B-AA4D-A3B2-60598654E20E}"/>
                </a:ext>
              </a:extLst>
            </p:cNvPr>
            <p:cNvSpPr/>
            <p:nvPr/>
          </p:nvSpPr>
          <p:spPr>
            <a:xfrm>
              <a:off x="6777374" y="3655120"/>
              <a:ext cx="2609048" cy="400110"/>
            </a:xfrm>
            <a:prstGeom prst="rect">
              <a:avLst/>
            </a:prstGeom>
          </p:spPr>
          <p:txBody>
            <a:bodyPr wrap="none">
              <a:spAutoFit/>
            </a:bodyPr>
            <a:lstStyle/>
            <a:p>
              <a:r>
                <a:rPr lang="en-GB" sz="2000" b="1" dirty="0">
                  <a:solidFill>
                    <a:srgbClr val="0230FF"/>
                  </a:solidFill>
                </a:rPr>
                <a:t>de Broglie wavelength </a:t>
              </a:r>
              <a:endParaRPr lang="en-GB" sz="2000" dirty="0"/>
            </a:p>
          </p:txBody>
        </p:sp>
        <p:sp>
          <p:nvSpPr>
            <p:cNvPr id="15" name="Rectangle 14">
              <a:extLst>
                <a:ext uri="{FF2B5EF4-FFF2-40B4-BE49-F238E27FC236}">
                  <a16:creationId xmlns:a16="http://schemas.microsoft.com/office/drawing/2014/main" id="{72F5091A-996B-2B4B-B094-1EA7216E1A67}"/>
                </a:ext>
              </a:extLst>
            </p:cNvPr>
            <p:cNvSpPr/>
            <p:nvPr/>
          </p:nvSpPr>
          <p:spPr>
            <a:xfrm>
              <a:off x="6463738" y="2568807"/>
              <a:ext cx="5131925" cy="707886"/>
            </a:xfrm>
            <a:prstGeom prst="rect">
              <a:avLst/>
            </a:prstGeom>
            <a:solidFill>
              <a:srgbClr val="C6D9F2"/>
            </a:solidFill>
            <a:ln>
              <a:solidFill>
                <a:srgbClr val="002060"/>
              </a:solidFill>
            </a:ln>
          </p:spPr>
          <p:txBody>
            <a:bodyPr wrap="square">
              <a:spAutoFit/>
            </a:bodyPr>
            <a:lstStyle/>
            <a:p>
              <a:pPr algn="ctr"/>
              <a:r>
                <a:rPr lang="en-US" sz="2000" dirty="0">
                  <a:solidFill>
                    <a:srgbClr val="002060"/>
                  </a:solidFill>
                  <a:sym typeface="Wingdings" pitchFamily="2" charset="2"/>
                </a:rPr>
                <a:t>The wavelength of the probe radiation needs to be smaller than the object to resolve.</a:t>
              </a:r>
              <a:endParaRPr lang="en-US" sz="2000" dirty="0">
                <a:solidFill>
                  <a:srgbClr val="002060"/>
                </a:solidFill>
              </a:endParaRPr>
            </a:p>
          </p:txBody>
        </p:sp>
      </p:grpSp>
      <p:grpSp>
        <p:nvGrpSpPr>
          <p:cNvPr id="19" name="Group 18">
            <a:extLst>
              <a:ext uri="{FF2B5EF4-FFF2-40B4-BE49-F238E27FC236}">
                <a16:creationId xmlns:a16="http://schemas.microsoft.com/office/drawing/2014/main" id="{1E37F48A-044B-AB48-982D-3D8FC7E63C0F}"/>
              </a:ext>
            </a:extLst>
          </p:cNvPr>
          <p:cNvGrpSpPr/>
          <p:nvPr/>
        </p:nvGrpSpPr>
        <p:grpSpPr>
          <a:xfrm>
            <a:off x="6350873" y="1680532"/>
            <a:ext cx="5398218" cy="5029200"/>
            <a:chOff x="494582" y="1511300"/>
            <a:chExt cx="5398218" cy="5029200"/>
          </a:xfrm>
        </p:grpSpPr>
        <p:sp>
          <p:nvSpPr>
            <p:cNvPr id="3" name="Rectangle 2">
              <a:extLst>
                <a:ext uri="{FF2B5EF4-FFF2-40B4-BE49-F238E27FC236}">
                  <a16:creationId xmlns:a16="http://schemas.microsoft.com/office/drawing/2014/main" id="{1D869EB5-9601-584B-9ABA-71A02C505363}"/>
                </a:ext>
              </a:extLst>
            </p:cNvPr>
            <p:cNvSpPr/>
            <p:nvPr/>
          </p:nvSpPr>
          <p:spPr>
            <a:xfrm>
              <a:off x="494582" y="1511300"/>
              <a:ext cx="5398218" cy="5029200"/>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AE57D617-2C1C-E144-BA9C-20D6E6B576C6}"/>
                </a:ext>
              </a:extLst>
            </p:cNvPr>
            <p:cNvSpPr/>
            <p:nvPr/>
          </p:nvSpPr>
          <p:spPr>
            <a:xfrm>
              <a:off x="2083034" y="1690688"/>
              <a:ext cx="2221314" cy="461665"/>
            </a:xfrm>
            <a:prstGeom prst="rect">
              <a:avLst/>
            </a:prstGeom>
          </p:spPr>
          <p:txBody>
            <a:bodyPr wrap="none">
              <a:spAutoFit/>
            </a:bodyPr>
            <a:lstStyle/>
            <a:p>
              <a:r>
                <a:rPr lang="en-GB" sz="2400" i="1" dirty="0">
                  <a:solidFill>
                    <a:srgbClr val="FF0000"/>
                  </a:solidFill>
                </a:rPr>
                <a:t>Particle creation</a:t>
              </a:r>
            </a:p>
          </p:txBody>
        </p:sp>
        <p:sp>
          <p:nvSpPr>
            <p:cNvPr id="16" name="TextBox 15">
              <a:extLst>
                <a:ext uri="{FF2B5EF4-FFF2-40B4-BE49-F238E27FC236}">
                  <a16:creationId xmlns:a16="http://schemas.microsoft.com/office/drawing/2014/main" id="{AA02AC47-BD1A-C844-A341-4CFA537E7D8B}"/>
                </a:ext>
              </a:extLst>
            </p:cNvPr>
            <p:cNvSpPr txBox="1"/>
            <p:nvPr/>
          </p:nvSpPr>
          <p:spPr>
            <a:xfrm>
              <a:off x="2886536" y="2925093"/>
              <a:ext cx="2279358" cy="746869"/>
            </a:xfrm>
            <a:prstGeom prst="rect">
              <a:avLst/>
            </a:prstGeom>
            <a:solidFill>
              <a:srgbClr val="C6D9F2"/>
            </a:solidFill>
            <a:ln>
              <a:solidFill>
                <a:schemeClr val="tx2"/>
              </a:solidFill>
            </a:ln>
          </p:spPr>
          <p:txBody>
            <a:bodyPr wrap="square" lIns="130046" tIns="65023" rIns="130046" bIns="65023" rtlCol="0">
              <a:spAutoFit/>
            </a:bodyPr>
            <a:lstStyle/>
            <a:p>
              <a:pPr algn="ctr"/>
              <a:r>
                <a:rPr lang="de-DE" sz="4000" dirty="0">
                  <a:solidFill>
                    <a:schemeClr val="tx2"/>
                  </a:solidFill>
                </a:rPr>
                <a:t>E = m c</a:t>
              </a:r>
              <a:r>
                <a:rPr lang="de-DE" sz="4000" baseline="30000" dirty="0">
                  <a:solidFill>
                    <a:schemeClr val="tx2"/>
                  </a:solidFill>
                </a:rPr>
                <a:t>2</a:t>
              </a:r>
            </a:p>
          </p:txBody>
        </p:sp>
        <p:sp>
          <p:nvSpPr>
            <p:cNvPr id="17" name="TextBox 16">
              <a:extLst>
                <a:ext uri="{FF2B5EF4-FFF2-40B4-BE49-F238E27FC236}">
                  <a16:creationId xmlns:a16="http://schemas.microsoft.com/office/drawing/2014/main" id="{213F333A-C7D4-3A44-99A0-83232C2D801A}"/>
                </a:ext>
              </a:extLst>
            </p:cNvPr>
            <p:cNvSpPr txBox="1"/>
            <p:nvPr/>
          </p:nvSpPr>
          <p:spPr>
            <a:xfrm>
              <a:off x="1252116" y="4473176"/>
              <a:ext cx="4104456" cy="1054646"/>
            </a:xfrm>
            <a:prstGeom prst="rect">
              <a:avLst/>
            </a:prstGeom>
            <a:solidFill>
              <a:srgbClr val="C6D9F2"/>
            </a:solidFill>
            <a:ln>
              <a:solidFill>
                <a:srgbClr val="073E87"/>
              </a:solidFill>
            </a:ln>
          </p:spPr>
          <p:txBody>
            <a:bodyPr wrap="square" lIns="130046" tIns="65023" rIns="130046" bIns="65023" rtlCol="0">
              <a:spAutoFit/>
            </a:bodyPr>
            <a:lstStyle/>
            <a:p>
              <a:pPr algn="ctr"/>
              <a:r>
                <a:rPr lang="en-GB" sz="2000" dirty="0">
                  <a:solidFill>
                    <a:srgbClr val="1F497D"/>
                  </a:solidFill>
                </a:rPr>
                <a:t>Study of particles that do not exist in our natural environment, since they are too heavy or unstable. </a:t>
              </a:r>
            </a:p>
          </p:txBody>
        </p:sp>
        <p:pic>
          <p:nvPicPr>
            <p:cNvPr id="18" name="Picture 17">
              <a:extLst>
                <a:ext uri="{FF2B5EF4-FFF2-40B4-BE49-F238E27FC236}">
                  <a16:creationId xmlns:a16="http://schemas.microsoft.com/office/drawing/2014/main" id="{4274ADD9-45AA-BD46-9187-85F4A66A9FDC}"/>
                </a:ext>
              </a:extLst>
            </p:cNvPr>
            <p:cNvPicPr>
              <a:picLocks noChangeAspect="1"/>
            </p:cNvPicPr>
            <p:nvPr/>
          </p:nvPicPr>
          <p:blipFill>
            <a:blip r:embed="rId3"/>
            <a:stretch>
              <a:fillRect/>
            </a:stretch>
          </p:blipFill>
          <p:spPr>
            <a:xfrm>
              <a:off x="1285015" y="2429739"/>
              <a:ext cx="1332740" cy="1550592"/>
            </a:xfrm>
            <a:prstGeom prst="rect">
              <a:avLst/>
            </a:prstGeom>
          </p:spPr>
        </p:pic>
      </p:grpSp>
    </p:spTree>
    <p:extLst>
      <p:ext uri="{BB962C8B-B14F-4D97-AF65-F5344CB8AC3E}">
        <p14:creationId xmlns:p14="http://schemas.microsoft.com/office/powerpoint/2010/main" val="1673734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left ( \begin{array}{c}&#10;x \\ x'&#10;\end{array} \right )&#10;= M_{foc}\cdot&#10;\left ( \begin{array}{c}&#10;x_0 \\ x'_0&#10;\end{array} \right )&#10;$&#10;&#10;\end{document}"/>
  <p:tag name="FILENAME" val="TP_tmp"/>
  <p:tag name="FORMAT" val="png16m"/>
  <p:tag name="RES" val="1200"/>
  <p:tag name="BLEND" val="0"/>
  <p:tag name="TRANSPARENT" val="0"/>
  <p:tag name="TBUG" val="0"/>
  <p:tag name="ALLOWFS" val="0"/>
  <p:tag name="ORIGWIDTH" val="108"/>
  <p:tag name="PICTUREFILESIZE" val="10253"/>
</p:tagLst>
</file>

<file path=ppt/tags/tag2.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10;M_{foc}=&#10;\left ( \begin{array}{c c}&#10;\cos (\sqrt{K} s) &amp; \frac{1}{\sqrt{K}}\sin (\sqrt{K}s)\\&#10;- \sqrt{K} \sin (\sqrt{K} s) &amp;   \cos (\sqrt{K} s)&#10;&#10; \end{array} \right )&#10;$&#10;\end{document}"/>
  <p:tag name="FILENAME" val="TP_tmp"/>
  <p:tag name="FORMAT" val="png16m"/>
  <p:tag name="RES" val="1200"/>
  <p:tag name="BLEND" val="0"/>
  <p:tag name="TRANSPARENT" val="0"/>
  <p:tag name="TBUG" val="0"/>
  <p:tag name="ALLOWFS" val="0"/>
  <p:tag name="ORIGWIDTH" val="198"/>
  <p:tag name="PICTUREFILESIZE" val="2322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3159</TotalTime>
  <Words>988</Words>
  <Application>Microsoft Macintosh PowerPoint</Application>
  <PresentationFormat>Widescreen</PresentationFormat>
  <Paragraphs>120</Paragraphs>
  <Slides>15</Slides>
  <Notes>0</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6" baseType="lpstr">
      <vt:lpstr>Arial</vt:lpstr>
      <vt:lpstr>Calibri</vt:lpstr>
      <vt:lpstr>Calibri Light</vt:lpstr>
      <vt:lpstr>Cambria Math</vt:lpstr>
      <vt:lpstr>Comic Sans MS</vt:lpstr>
      <vt:lpstr>Gill Sans</vt:lpstr>
      <vt:lpstr>Times New Roman</vt:lpstr>
      <vt:lpstr>TimesNewRomanPS</vt:lpstr>
      <vt:lpstr>Wingdings</vt:lpstr>
      <vt:lpstr>Office Theme</vt:lpstr>
      <vt:lpstr>Equation</vt:lpstr>
      <vt:lpstr>Summer Student Lecturs 2021  Q&amp;A - Partical Accelerators</vt:lpstr>
      <vt:lpstr>What do you consider the most viable long-term future option: linear or circular accelerators? </vt:lpstr>
      <vt:lpstr>LINAC vs. Storage Ring </vt:lpstr>
      <vt:lpstr>What do you consider the most viable long-term future option: linear or circular accelerators? </vt:lpstr>
      <vt:lpstr>Could you go into some more detail on how the damping coefficient function K(s), when solving Hill's equation, is implemented in the general solution (I presume it is part of the beta function, but how exactly)? </vt:lpstr>
      <vt:lpstr>PowerPoint Presentation</vt:lpstr>
      <vt:lpstr>Stressing the optics analogy a little bit more: Is it possible to build something like achromatic focusing magnets?  </vt:lpstr>
      <vt:lpstr>Questions to warm up …</vt:lpstr>
      <vt:lpstr>Why do we always desire higher particle energy?</vt:lpstr>
      <vt:lpstr>Particle Dimensions</vt:lpstr>
      <vt:lpstr>In terms of universal scale…</vt:lpstr>
      <vt:lpstr>Where is the energy limit? Why are these rings so large?</vt:lpstr>
      <vt:lpstr>What limits Luminosity?</vt:lpstr>
      <vt:lpstr>What limits Luminosity?</vt:lpstr>
      <vt:lpstr>Beam-Beam Effects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Summer Student Lecturs 2020  Q&amp;A - Partical Accelerators</dc:title>
  <dc:creator>Michaela Schaumann</dc:creator>
  <cp:lastModifiedBy>Michaela Schaumann</cp:lastModifiedBy>
  <cp:revision>36</cp:revision>
  <dcterms:created xsi:type="dcterms:W3CDTF">2021-06-28T09:30:33Z</dcterms:created>
  <dcterms:modified xsi:type="dcterms:W3CDTF">2021-06-30T14:09:51Z</dcterms:modified>
</cp:coreProperties>
</file>