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862" r:id="rId2"/>
    <p:sldId id="865" r:id="rId3"/>
    <p:sldId id="866" r:id="rId4"/>
    <p:sldId id="867" r:id="rId5"/>
    <p:sldId id="873" r:id="rId6"/>
    <p:sldId id="882" r:id="rId7"/>
    <p:sldId id="878" r:id="rId8"/>
    <p:sldId id="879" r:id="rId9"/>
    <p:sldId id="875" r:id="rId10"/>
    <p:sldId id="880" r:id="rId11"/>
    <p:sldId id="883" r:id="rId12"/>
    <p:sldId id="876" r:id="rId13"/>
    <p:sldId id="884" r:id="rId14"/>
    <p:sldId id="887" r:id="rId15"/>
    <p:sldId id="888" r:id="rId16"/>
    <p:sldId id="885" r:id="rId17"/>
    <p:sldId id="886" r:id="rId18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0000FF"/>
    <a:srgbClr val="FF0000"/>
    <a:srgbClr val="FFCC00"/>
    <a:srgbClr val="009900"/>
    <a:srgbClr val="FFC000"/>
    <a:srgbClr val="33CC33"/>
    <a:srgbClr val="FF66CC"/>
    <a:srgbClr val="00CC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00" autoAdjust="0"/>
  </p:normalViewPr>
  <p:slideViewPr>
    <p:cSldViewPr snapToGrid="0">
      <p:cViewPr varScale="1">
        <p:scale>
          <a:sx n="103" d="100"/>
          <a:sy n="103" d="100"/>
        </p:scale>
        <p:origin x="-5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3330" y="-102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4479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197" y="1"/>
            <a:ext cx="2944479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0830"/>
            <a:ext cx="2944479" cy="49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197" y="9430830"/>
            <a:ext cx="2944479" cy="49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B7CB4F-AB55-4867-8486-8158EB555D2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4479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197" y="1"/>
            <a:ext cx="2944479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767" y="4716236"/>
            <a:ext cx="4986142" cy="4466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830"/>
            <a:ext cx="2944479" cy="49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197" y="9430830"/>
            <a:ext cx="2944479" cy="49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EC29F4-5564-461F-AEE6-762DF52A9E0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257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00200" y="0"/>
            <a:ext cx="7315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34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76595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524000" cy="99059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315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772400" cy="1143000"/>
          </a:xfrm>
        </p:spPr>
        <p:txBody>
          <a:bodyPr/>
          <a:lstStyle>
            <a:lvl1pPr>
              <a:defRPr sz="3600">
                <a:solidFill>
                  <a:srgbClr val="009900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403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124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9" name="Picture 25" descr="Z:\JIMENEZ\Pictures Vacuum Group\Logo\New Picture (5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337" y="1114697"/>
            <a:ext cx="4394563" cy="5155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14697"/>
            <a:ext cx="4309654" cy="51554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0" y="6304002"/>
            <a:ext cx="4114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endParaRPr lang="fr-CH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ct val="0"/>
              </a:spcBef>
              <a:buFontTx/>
              <a:buNone/>
            </a:pPr>
            <a:endParaRPr lang="fr-CH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ct val="0"/>
              </a:spcBef>
              <a:buFontTx/>
              <a:buNone/>
            </a:pP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J.M. Jimenez </a:t>
            </a: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fr-CH" sz="1000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sz="1000" baseline="0" dirty="0" err="1" smtClean="0">
                <a:solidFill>
                  <a:schemeClr val="bg1">
                    <a:lumMod val="50000"/>
                  </a:schemeClr>
                </a:solidFill>
              </a:rPr>
              <a:t>LHeC</a:t>
            </a:r>
            <a:r>
              <a:rPr lang="fr-CH" sz="1000" baseline="0" dirty="0" smtClean="0">
                <a:solidFill>
                  <a:schemeClr val="bg1">
                    <a:lumMod val="50000"/>
                  </a:schemeClr>
                </a:solidFill>
              </a:rPr>
              <a:t>, 12 </a:t>
            </a:r>
            <a:r>
              <a:rPr lang="fr-CH" sz="1000" baseline="0" dirty="0" smtClean="0">
                <a:solidFill>
                  <a:schemeClr val="bg1">
                    <a:lumMod val="50000"/>
                  </a:schemeClr>
                </a:solidFill>
              </a:rPr>
              <a:t>Nov’10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57864" y="0"/>
            <a:ext cx="6695535" cy="990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title style</a:t>
            </a:r>
          </a:p>
        </p:txBody>
      </p:sp>
      <p:pic>
        <p:nvPicPr>
          <p:cNvPr id="1049" name="Picture 25" descr="Z:\JIMENEZ\Pictures Vacuum Group\Logo\New Picture (5)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53400" y="0"/>
            <a:ext cx="990600" cy="99060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457034" cy="99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58092"/>
            <a:ext cx="7772400" cy="1143000"/>
          </a:xfrm>
        </p:spPr>
        <p:txBody>
          <a:bodyPr/>
          <a:lstStyle/>
          <a:p>
            <a:r>
              <a:rPr lang="en-US" dirty="0" smtClean="0"/>
              <a:t>Preliminary Considerations for the </a:t>
            </a:r>
            <a:r>
              <a:rPr lang="en-US" dirty="0" err="1" smtClean="0"/>
              <a:t>LHeC</a:t>
            </a:r>
            <a:r>
              <a:rPr lang="en-US" dirty="0" smtClean="0"/>
              <a:t> Beam Vacuum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558292"/>
            <a:ext cx="6400800" cy="1752600"/>
          </a:xfrm>
        </p:spPr>
        <p:txBody>
          <a:bodyPr/>
          <a:lstStyle/>
          <a:p>
            <a:r>
              <a:rPr lang="en-US" dirty="0" smtClean="0"/>
              <a:t>J.M. Jimenez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57034" cy="99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Radiation</a:t>
            </a:r>
            <a:br>
              <a:rPr lang="en-US" dirty="0" smtClean="0"/>
            </a:br>
            <a:r>
              <a:rPr lang="en-US" dirty="0" smtClean="0">
                <a:solidFill>
                  <a:srgbClr val="996633"/>
                </a:solidFill>
              </a:rPr>
              <a:t>NEG coatings: THE baseline…</a:t>
            </a:r>
            <a:endParaRPr lang="en-US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311" y="4013004"/>
            <a:ext cx="2094301" cy="2344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3085" y="4828044"/>
            <a:ext cx="2504733" cy="152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e 16"/>
          <p:cNvGrpSpPr>
            <a:grpSpLocks/>
          </p:cNvGrpSpPr>
          <p:nvPr/>
        </p:nvGrpSpPr>
        <p:grpSpPr bwMode="auto">
          <a:xfrm>
            <a:off x="865163" y="1034473"/>
            <a:ext cx="3281964" cy="2966031"/>
            <a:chOff x="428592" y="514324"/>
            <a:chExt cx="3357586" cy="3151191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720624" y="2974906"/>
              <a:ext cx="1533298" cy="215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GB" sz="700" dirty="0"/>
                <a:t>Courtesy P. Chiggiato TS/MME</a:t>
              </a:r>
            </a:p>
          </p:txBody>
        </p:sp>
        <p:grpSp>
          <p:nvGrpSpPr>
            <p:cNvPr id="7" name="Groupe 7"/>
            <p:cNvGrpSpPr>
              <a:grpSpLocks/>
            </p:cNvGrpSpPr>
            <p:nvPr/>
          </p:nvGrpSpPr>
          <p:grpSpPr bwMode="auto">
            <a:xfrm>
              <a:off x="428592" y="808018"/>
              <a:ext cx="3357586" cy="2857497"/>
              <a:chOff x="5214938" y="595313"/>
              <a:chExt cx="4025900" cy="3529012"/>
            </a:xfrm>
          </p:grpSpPr>
          <p:pic>
            <p:nvPicPr>
              <p:cNvPr id="9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214938" y="595313"/>
                <a:ext cx="4025900" cy="35290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Forme libre 6"/>
              <p:cNvSpPr>
                <a:spLocks noChangeArrowheads="1"/>
              </p:cNvSpPr>
              <p:nvPr/>
            </p:nvSpPr>
            <p:spPr bwMode="auto">
              <a:xfrm>
                <a:off x="6774873" y="1174173"/>
                <a:ext cx="1714500" cy="1594707"/>
              </a:xfrm>
              <a:custGeom>
                <a:avLst/>
                <a:gdLst>
                  <a:gd name="T0" fmla="*/ 0 w 1714500"/>
                  <a:gd name="T1" fmla="*/ 0 h 1594707"/>
                  <a:gd name="T2" fmla="*/ 426027 w 1714500"/>
                  <a:gd name="T3" fmla="*/ 10391 h 1594707"/>
                  <a:gd name="T4" fmla="*/ 519545 w 1714500"/>
                  <a:gd name="T5" fmla="*/ 31172 h 1594707"/>
                  <a:gd name="T6" fmla="*/ 550718 w 1714500"/>
                  <a:gd name="T7" fmla="*/ 51954 h 1594707"/>
                  <a:gd name="T8" fmla="*/ 581891 w 1714500"/>
                  <a:gd name="T9" fmla="*/ 62345 h 1594707"/>
                  <a:gd name="T10" fmla="*/ 592282 w 1714500"/>
                  <a:gd name="T11" fmla="*/ 93518 h 1594707"/>
                  <a:gd name="T12" fmla="*/ 654627 w 1714500"/>
                  <a:gd name="T13" fmla="*/ 114300 h 1594707"/>
                  <a:gd name="T14" fmla="*/ 685800 w 1714500"/>
                  <a:gd name="T15" fmla="*/ 124691 h 1594707"/>
                  <a:gd name="T16" fmla="*/ 706582 w 1714500"/>
                  <a:gd name="T17" fmla="*/ 187036 h 1594707"/>
                  <a:gd name="T18" fmla="*/ 768927 w 1714500"/>
                  <a:gd name="T19" fmla="*/ 207818 h 1594707"/>
                  <a:gd name="T20" fmla="*/ 779318 w 1714500"/>
                  <a:gd name="T21" fmla="*/ 238991 h 1594707"/>
                  <a:gd name="T22" fmla="*/ 789709 w 1714500"/>
                  <a:gd name="T23" fmla="*/ 280554 h 1594707"/>
                  <a:gd name="T24" fmla="*/ 820882 w 1714500"/>
                  <a:gd name="T25" fmla="*/ 311727 h 1594707"/>
                  <a:gd name="T26" fmla="*/ 831272 w 1714500"/>
                  <a:gd name="T27" fmla="*/ 342900 h 1594707"/>
                  <a:gd name="T28" fmla="*/ 841663 w 1714500"/>
                  <a:gd name="T29" fmla="*/ 394854 h 1594707"/>
                  <a:gd name="T30" fmla="*/ 872836 w 1714500"/>
                  <a:gd name="T31" fmla="*/ 415636 h 1594707"/>
                  <a:gd name="T32" fmla="*/ 893618 w 1714500"/>
                  <a:gd name="T33" fmla="*/ 446809 h 1594707"/>
                  <a:gd name="T34" fmla="*/ 904009 w 1714500"/>
                  <a:gd name="T35" fmla="*/ 488372 h 1594707"/>
                  <a:gd name="T36" fmla="*/ 924791 w 1714500"/>
                  <a:gd name="T37" fmla="*/ 602672 h 1594707"/>
                  <a:gd name="T38" fmla="*/ 935182 w 1714500"/>
                  <a:gd name="T39" fmla="*/ 633845 h 1594707"/>
                  <a:gd name="T40" fmla="*/ 987136 w 1714500"/>
                  <a:gd name="T41" fmla="*/ 706582 h 1594707"/>
                  <a:gd name="T42" fmla="*/ 1018309 w 1714500"/>
                  <a:gd name="T43" fmla="*/ 737754 h 1594707"/>
                  <a:gd name="T44" fmla="*/ 1070263 w 1714500"/>
                  <a:gd name="T45" fmla="*/ 820882 h 1594707"/>
                  <a:gd name="T46" fmla="*/ 1101436 w 1714500"/>
                  <a:gd name="T47" fmla="*/ 862445 h 1594707"/>
                  <a:gd name="T48" fmla="*/ 1111827 w 1714500"/>
                  <a:gd name="T49" fmla="*/ 914400 h 1594707"/>
                  <a:gd name="T50" fmla="*/ 1122218 w 1714500"/>
                  <a:gd name="T51" fmla="*/ 976745 h 1594707"/>
                  <a:gd name="T52" fmla="*/ 1184563 w 1714500"/>
                  <a:gd name="T53" fmla="*/ 1018309 h 1594707"/>
                  <a:gd name="T54" fmla="*/ 1215736 w 1714500"/>
                  <a:gd name="T55" fmla="*/ 1039091 h 1594707"/>
                  <a:gd name="T56" fmla="*/ 1246909 w 1714500"/>
                  <a:gd name="T57" fmla="*/ 1111827 h 1594707"/>
                  <a:gd name="T58" fmla="*/ 1278082 w 1714500"/>
                  <a:gd name="T59" fmla="*/ 1174172 h 1594707"/>
                  <a:gd name="T60" fmla="*/ 1309254 w 1714500"/>
                  <a:gd name="T61" fmla="*/ 1194954 h 1594707"/>
                  <a:gd name="T62" fmla="*/ 1330036 w 1714500"/>
                  <a:gd name="T63" fmla="*/ 1257300 h 1594707"/>
                  <a:gd name="T64" fmla="*/ 1340427 w 1714500"/>
                  <a:gd name="T65" fmla="*/ 1309254 h 1594707"/>
                  <a:gd name="T66" fmla="*/ 1454727 w 1714500"/>
                  <a:gd name="T67" fmla="*/ 1319645 h 1594707"/>
                  <a:gd name="T68" fmla="*/ 1475509 w 1714500"/>
                  <a:gd name="T69" fmla="*/ 1350818 h 1594707"/>
                  <a:gd name="T70" fmla="*/ 1485900 w 1714500"/>
                  <a:gd name="T71" fmla="*/ 1381991 h 1594707"/>
                  <a:gd name="T72" fmla="*/ 1548245 w 1714500"/>
                  <a:gd name="T73" fmla="*/ 1402772 h 1594707"/>
                  <a:gd name="T74" fmla="*/ 1579418 w 1714500"/>
                  <a:gd name="T75" fmla="*/ 1475509 h 1594707"/>
                  <a:gd name="T76" fmla="*/ 1610591 w 1714500"/>
                  <a:gd name="T77" fmla="*/ 1485900 h 1594707"/>
                  <a:gd name="T78" fmla="*/ 1652154 w 1714500"/>
                  <a:gd name="T79" fmla="*/ 1527463 h 1594707"/>
                  <a:gd name="T80" fmla="*/ 1662545 w 1714500"/>
                  <a:gd name="T81" fmla="*/ 1558636 h 1594707"/>
                  <a:gd name="T82" fmla="*/ 1714500 w 1714500"/>
                  <a:gd name="T83" fmla="*/ 1589809 h 159470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14500"/>
                  <a:gd name="T127" fmla="*/ 0 h 1594707"/>
                  <a:gd name="T128" fmla="*/ 1714500 w 1714500"/>
                  <a:gd name="T129" fmla="*/ 1594707 h 159470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14500" h="1594707">
                    <a:moveTo>
                      <a:pt x="0" y="0"/>
                    </a:moveTo>
                    <a:lnTo>
                      <a:pt x="426027" y="10391"/>
                    </a:lnTo>
                    <a:cubicBezTo>
                      <a:pt x="441992" y="11085"/>
                      <a:pt x="501272" y="26604"/>
                      <a:pt x="519545" y="31172"/>
                    </a:cubicBezTo>
                    <a:cubicBezTo>
                      <a:pt x="529936" y="38099"/>
                      <a:pt x="539548" y="46369"/>
                      <a:pt x="550718" y="51954"/>
                    </a:cubicBezTo>
                    <a:cubicBezTo>
                      <a:pt x="560515" y="56852"/>
                      <a:pt x="574146" y="54600"/>
                      <a:pt x="581891" y="62345"/>
                    </a:cubicBezTo>
                    <a:cubicBezTo>
                      <a:pt x="589636" y="70090"/>
                      <a:pt x="583369" y="87152"/>
                      <a:pt x="592282" y="93518"/>
                    </a:cubicBezTo>
                    <a:cubicBezTo>
                      <a:pt x="610107" y="106251"/>
                      <a:pt x="633845" y="107373"/>
                      <a:pt x="654627" y="114300"/>
                    </a:cubicBezTo>
                    <a:lnTo>
                      <a:pt x="685800" y="124691"/>
                    </a:lnTo>
                    <a:cubicBezTo>
                      <a:pt x="692727" y="145473"/>
                      <a:pt x="685800" y="180109"/>
                      <a:pt x="706582" y="187036"/>
                    </a:cubicBezTo>
                    <a:lnTo>
                      <a:pt x="768927" y="207818"/>
                    </a:lnTo>
                    <a:cubicBezTo>
                      <a:pt x="772391" y="218209"/>
                      <a:pt x="776309" y="228459"/>
                      <a:pt x="779318" y="238991"/>
                    </a:cubicBezTo>
                    <a:cubicBezTo>
                      <a:pt x="783241" y="252722"/>
                      <a:pt x="782624" y="268155"/>
                      <a:pt x="789709" y="280554"/>
                    </a:cubicBezTo>
                    <a:cubicBezTo>
                      <a:pt x="797000" y="293313"/>
                      <a:pt x="810491" y="301336"/>
                      <a:pt x="820882" y="311727"/>
                    </a:cubicBezTo>
                    <a:cubicBezTo>
                      <a:pt x="824345" y="322118"/>
                      <a:pt x="828616" y="332274"/>
                      <a:pt x="831272" y="342900"/>
                    </a:cubicBezTo>
                    <a:cubicBezTo>
                      <a:pt x="835555" y="360034"/>
                      <a:pt x="832901" y="379520"/>
                      <a:pt x="841663" y="394854"/>
                    </a:cubicBezTo>
                    <a:cubicBezTo>
                      <a:pt x="847859" y="405697"/>
                      <a:pt x="862445" y="408709"/>
                      <a:pt x="872836" y="415636"/>
                    </a:cubicBezTo>
                    <a:cubicBezTo>
                      <a:pt x="879763" y="426027"/>
                      <a:pt x="888699" y="435330"/>
                      <a:pt x="893618" y="446809"/>
                    </a:cubicBezTo>
                    <a:cubicBezTo>
                      <a:pt x="899244" y="459935"/>
                      <a:pt x="901454" y="474322"/>
                      <a:pt x="904009" y="488372"/>
                    </a:cubicBezTo>
                    <a:cubicBezTo>
                      <a:pt x="918726" y="569317"/>
                      <a:pt x="907115" y="540806"/>
                      <a:pt x="924791" y="602672"/>
                    </a:cubicBezTo>
                    <a:cubicBezTo>
                      <a:pt x="927800" y="613204"/>
                      <a:pt x="930284" y="624048"/>
                      <a:pt x="935182" y="633845"/>
                    </a:cubicBezTo>
                    <a:cubicBezTo>
                      <a:pt x="941763" y="647006"/>
                      <a:pt x="981484" y="699989"/>
                      <a:pt x="987136" y="706582"/>
                    </a:cubicBezTo>
                    <a:cubicBezTo>
                      <a:pt x="996699" y="717739"/>
                      <a:pt x="1008901" y="726465"/>
                      <a:pt x="1018309" y="737754"/>
                    </a:cubicBezTo>
                    <a:cubicBezTo>
                      <a:pt x="1031228" y="753256"/>
                      <a:pt x="1063499" y="810737"/>
                      <a:pt x="1070263" y="820882"/>
                    </a:cubicBezTo>
                    <a:cubicBezTo>
                      <a:pt x="1079869" y="835292"/>
                      <a:pt x="1091045" y="848591"/>
                      <a:pt x="1101436" y="862445"/>
                    </a:cubicBezTo>
                    <a:cubicBezTo>
                      <a:pt x="1104900" y="879763"/>
                      <a:pt x="1108668" y="897024"/>
                      <a:pt x="1111827" y="914400"/>
                    </a:cubicBezTo>
                    <a:cubicBezTo>
                      <a:pt x="1115596" y="935128"/>
                      <a:pt x="1113661" y="957493"/>
                      <a:pt x="1122218" y="976745"/>
                    </a:cubicBezTo>
                    <a:cubicBezTo>
                      <a:pt x="1139102" y="1014733"/>
                      <a:pt x="1155873" y="1003964"/>
                      <a:pt x="1184563" y="1018309"/>
                    </a:cubicBezTo>
                    <a:cubicBezTo>
                      <a:pt x="1195733" y="1023894"/>
                      <a:pt x="1205345" y="1032164"/>
                      <a:pt x="1215736" y="1039091"/>
                    </a:cubicBezTo>
                    <a:cubicBezTo>
                      <a:pt x="1237362" y="1125593"/>
                      <a:pt x="1211029" y="1040067"/>
                      <a:pt x="1246909" y="1111827"/>
                    </a:cubicBezTo>
                    <a:cubicBezTo>
                      <a:pt x="1263812" y="1145633"/>
                      <a:pt x="1248302" y="1144392"/>
                      <a:pt x="1278082" y="1174172"/>
                    </a:cubicBezTo>
                    <a:cubicBezTo>
                      <a:pt x="1286912" y="1183002"/>
                      <a:pt x="1298863" y="1188027"/>
                      <a:pt x="1309254" y="1194954"/>
                    </a:cubicBezTo>
                    <a:cubicBezTo>
                      <a:pt x="1316181" y="1215736"/>
                      <a:pt x="1325740" y="1235819"/>
                      <a:pt x="1330036" y="1257300"/>
                    </a:cubicBezTo>
                    <a:cubicBezTo>
                      <a:pt x="1333500" y="1274618"/>
                      <a:pt x="1324631" y="1301356"/>
                      <a:pt x="1340427" y="1309254"/>
                    </a:cubicBezTo>
                    <a:cubicBezTo>
                      <a:pt x="1374645" y="1326363"/>
                      <a:pt x="1416627" y="1316181"/>
                      <a:pt x="1454727" y="1319645"/>
                    </a:cubicBezTo>
                    <a:cubicBezTo>
                      <a:pt x="1461654" y="1330036"/>
                      <a:pt x="1469924" y="1339648"/>
                      <a:pt x="1475509" y="1350818"/>
                    </a:cubicBezTo>
                    <a:cubicBezTo>
                      <a:pt x="1480407" y="1360615"/>
                      <a:pt x="1476987" y="1375625"/>
                      <a:pt x="1485900" y="1381991"/>
                    </a:cubicBezTo>
                    <a:cubicBezTo>
                      <a:pt x="1503725" y="1394723"/>
                      <a:pt x="1548245" y="1402772"/>
                      <a:pt x="1548245" y="1402772"/>
                    </a:cubicBezTo>
                    <a:cubicBezTo>
                      <a:pt x="1554485" y="1427731"/>
                      <a:pt x="1556993" y="1457569"/>
                      <a:pt x="1579418" y="1475509"/>
                    </a:cubicBezTo>
                    <a:cubicBezTo>
                      <a:pt x="1587971" y="1482351"/>
                      <a:pt x="1600200" y="1482436"/>
                      <a:pt x="1610591" y="1485900"/>
                    </a:cubicBezTo>
                    <a:cubicBezTo>
                      <a:pt x="1638301" y="1569027"/>
                      <a:pt x="1596736" y="1472044"/>
                      <a:pt x="1652154" y="1527463"/>
                    </a:cubicBezTo>
                    <a:cubicBezTo>
                      <a:pt x="1659899" y="1535208"/>
                      <a:pt x="1656469" y="1549522"/>
                      <a:pt x="1662545" y="1558636"/>
                    </a:cubicBezTo>
                    <a:cubicBezTo>
                      <a:pt x="1686593" y="1594707"/>
                      <a:pt x="1684691" y="1589809"/>
                      <a:pt x="1714500" y="1589809"/>
                    </a:cubicBezTo>
                  </a:path>
                </a:pathLst>
              </a:custGeom>
              <a:noFill/>
              <a:ln w="19050" algn="ctr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1363905" y="514324"/>
              <a:ext cx="1788110" cy="337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dirty="0"/>
                <a:t>Pumping Speed</a:t>
              </a:r>
              <a:endParaRPr lang="fr-FR" dirty="0"/>
            </a:p>
          </p:txBody>
        </p:sp>
      </p:grp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3500160" y="4490233"/>
            <a:ext cx="1539885" cy="33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>
              <a:buNone/>
            </a:pPr>
            <a:r>
              <a:rPr lang="en-US" dirty="0"/>
              <a:t>PSD </a:t>
            </a:r>
            <a:r>
              <a:rPr lang="en-US" dirty="0" smtClean="0"/>
              <a:t>Yields</a:t>
            </a:r>
            <a:endParaRPr lang="fr-FR" dirty="0"/>
          </a:p>
        </p:txBody>
      </p:sp>
      <p:grpSp>
        <p:nvGrpSpPr>
          <p:cNvPr id="12" name="Group 21"/>
          <p:cNvGrpSpPr/>
          <p:nvPr/>
        </p:nvGrpSpPr>
        <p:grpSpPr>
          <a:xfrm>
            <a:off x="5548814" y="4098103"/>
            <a:ext cx="3254155" cy="2236109"/>
            <a:chOff x="6242414" y="4167190"/>
            <a:chExt cx="3914622" cy="2729812"/>
          </a:xfrm>
        </p:grpSpPr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42414" y="4522811"/>
              <a:ext cx="3687432" cy="2228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6442339" y="4167190"/>
              <a:ext cx="3197823" cy="379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dirty="0" smtClean="0"/>
                <a:t>Secondary Electron Yield</a:t>
              </a:r>
              <a:endParaRPr lang="fr-FR" dirty="0"/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7786720" y="6665935"/>
              <a:ext cx="2370316" cy="23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>
                <a:buNone/>
              </a:pPr>
              <a:r>
                <a:rPr lang="en-GB" sz="700" dirty="0">
                  <a:solidFill>
                    <a:srgbClr val="000000"/>
                  </a:solidFill>
                  <a:cs typeface="Times New Roman" pitchFamily="18" charset="0"/>
                </a:rPr>
                <a:t>C. </a:t>
              </a:r>
              <a:r>
                <a:rPr lang="en-GB" sz="700" dirty="0" err="1">
                  <a:solidFill>
                    <a:srgbClr val="000000"/>
                  </a:solidFill>
                  <a:cs typeface="Times New Roman" pitchFamily="18" charset="0"/>
                </a:rPr>
                <a:t>Scheuerlein</a:t>
              </a:r>
              <a:r>
                <a:rPr lang="en-GB" sz="7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GB" sz="700" i="1" dirty="0">
                  <a:solidFill>
                    <a:srgbClr val="000000"/>
                  </a:solidFill>
                  <a:cs typeface="Times New Roman" pitchFamily="18" charset="0"/>
                </a:rPr>
                <a:t>et al.</a:t>
              </a:r>
              <a:r>
                <a:rPr lang="en-GB" sz="7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GB" sz="700" dirty="0" err="1">
                  <a:solidFill>
                    <a:srgbClr val="000000"/>
                  </a:solidFill>
                  <a:cs typeface="Times New Roman" pitchFamily="18" charset="0"/>
                </a:rPr>
                <a:t>Appl.Surf.Sci</a:t>
              </a:r>
              <a:r>
                <a:rPr lang="en-GB" sz="700" dirty="0">
                  <a:solidFill>
                    <a:srgbClr val="000000"/>
                  </a:solidFill>
                  <a:cs typeface="Times New Roman" pitchFamily="18" charset="0"/>
                </a:rPr>
                <a:t> 172(2001)</a:t>
              </a:r>
              <a:endParaRPr lang="en-US" sz="700" dirty="0"/>
            </a:p>
          </p:txBody>
        </p:sp>
      </p:grpSp>
      <p:grpSp>
        <p:nvGrpSpPr>
          <p:cNvPr id="16" name="Groupe 21"/>
          <p:cNvGrpSpPr>
            <a:grpSpLocks/>
          </p:cNvGrpSpPr>
          <p:nvPr/>
        </p:nvGrpSpPr>
        <p:grpSpPr bwMode="auto">
          <a:xfrm>
            <a:off x="5643570" y="1441551"/>
            <a:ext cx="2909876" cy="2558953"/>
            <a:chOff x="6072194" y="1023918"/>
            <a:chExt cx="3057533" cy="2910589"/>
          </a:xfrm>
        </p:grpSpPr>
        <p:pic>
          <p:nvPicPr>
            <p:cNvPr id="17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72194" y="1023918"/>
              <a:ext cx="3057533" cy="2760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6715136" y="3738562"/>
              <a:ext cx="2199265" cy="195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r>
                <a:rPr lang="en-GB" sz="700" dirty="0">
                  <a:solidFill>
                    <a:srgbClr val="000000"/>
                  </a:solidFill>
                  <a:cs typeface="Times New Roman" pitchFamily="18" charset="0"/>
                </a:rPr>
                <a:t>C. </a:t>
              </a:r>
              <a:r>
                <a:rPr lang="en-GB" sz="700" dirty="0" err="1">
                  <a:solidFill>
                    <a:srgbClr val="000000"/>
                  </a:solidFill>
                  <a:cs typeface="Times New Roman" pitchFamily="18" charset="0"/>
                </a:rPr>
                <a:t>Benvenuti</a:t>
              </a:r>
              <a:r>
                <a:rPr lang="en-GB" sz="7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GB" sz="700" i="1" dirty="0">
                  <a:solidFill>
                    <a:srgbClr val="000000"/>
                  </a:solidFill>
                  <a:cs typeface="Times New Roman" pitchFamily="18" charset="0"/>
                </a:rPr>
                <a:t>et al.</a:t>
              </a:r>
              <a:r>
                <a:rPr lang="en-GB" sz="7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GB" sz="700" dirty="0" err="1">
                  <a:solidFill>
                    <a:srgbClr val="000000"/>
                  </a:solidFill>
                  <a:cs typeface="Times New Roman" pitchFamily="18" charset="0"/>
                </a:rPr>
                <a:t>J.Vac.Sci.Technol</a:t>
              </a:r>
              <a:r>
                <a:rPr lang="en-GB" sz="700" dirty="0">
                  <a:solidFill>
                    <a:srgbClr val="000000"/>
                  </a:solidFill>
                  <a:cs typeface="Times New Roman" pitchFamily="18" charset="0"/>
                </a:rPr>
                <a:t> A 16(1) 1998</a:t>
              </a:r>
              <a:endParaRPr lang="en-US" sz="700" dirty="0"/>
            </a:p>
          </p:txBody>
        </p: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6553182" y="1168367"/>
            <a:ext cx="1319245" cy="33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711" tIns="40855" rIns="81711" bIns="40855">
            <a:spAutoFit/>
          </a:bodyPr>
          <a:lstStyle/>
          <a:p>
            <a:pPr>
              <a:buNone/>
            </a:pPr>
            <a:r>
              <a:rPr lang="en-US" dirty="0"/>
              <a:t>ESD Yields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3445163" y="6488668"/>
            <a:ext cx="402546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…being successfully used in SR facilities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Radiation</a:t>
            </a:r>
            <a:br>
              <a:rPr lang="en-US" dirty="0" smtClean="0"/>
            </a:br>
            <a:r>
              <a:rPr lang="en-US" dirty="0" smtClean="0">
                <a:solidFill>
                  <a:srgbClr val="996633"/>
                </a:solidFill>
              </a:rPr>
              <a:t>NEG coatings: THE baseline</a:t>
            </a:r>
            <a:r>
              <a:rPr lang="en-US" dirty="0" smtClean="0">
                <a:solidFill>
                  <a:srgbClr val="996633"/>
                </a:solidFill>
              </a:rPr>
              <a:t>… [cont.]</a:t>
            </a:r>
            <a:endParaRPr lang="en-GB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572264" y="2928934"/>
            <a:ext cx="2391508" cy="186512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GB" altLang="en-US" sz="1600" dirty="0"/>
              <a:t>Some evidences exist that a large part of the remaining desorption after activation could be due to a small fraction of the photons flux striking outside the chamber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13976" y="1109166"/>
          <a:ext cx="5315412" cy="4682033"/>
        </p:xfrm>
        <a:graphic>
          <a:graphicData uri="http://schemas.openxmlformats.org/presentationml/2006/ole">
            <p:oleObj spid="_x0000_s6146" name="KGPlot" r:id="rId3" imgW="6794280" imgH="5524200" progId="">
              <p:embed/>
            </p:oleObj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44062" y="5835650"/>
            <a:ext cx="6752492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altLang="en-US" sz="1800" dirty="0"/>
              <a:t>CH</a:t>
            </a:r>
            <a:r>
              <a:rPr lang="en-US" altLang="en-US" sz="1800" baseline="-25000" dirty="0"/>
              <a:t>4</a:t>
            </a:r>
            <a:r>
              <a:rPr lang="en-US" altLang="en-US" sz="1800" dirty="0"/>
              <a:t> desorption yield reduced by a factor of at least 200 after 	activation, no Kr degassing detected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929454" y="1500174"/>
            <a:ext cx="1648208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US" sz="1800" dirty="0">
                <a:solidFill>
                  <a:srgbClr val="000000"/>
                </a:solidFill>
                <a:latin typeface="Verdana" pitchFamily="34" charset="0"/>
              </a:rPr>
              <a:t>PSD at ESRF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05964" y="5477164"/>
            <a:ext cx="1313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Courtesy of</a:t>
            </a:r>
            <a:br>
              <a:rPr lang="en-US" dirty="0" smtClean="0"/>
            </a:br>
            <a:r>
              <a:rPr lang="en-US" dirty="0" smtClean="0"/>
              <a:t>P. Chiggiato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Synchrotron Radiation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Engineering Issues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deposition</a:t>
            </a:r>
          </a:p>
          <a:p>
            <a:pPr lvl="1"/>
            <a:r>
              <a:rPr lang="en-US" sz="1600" dirty="0" smtClean="0"/>
              <a:t>50% of the radiation power hitting the vacuum chamber is absorbed in the aluminum chamber</a:t>
            </a:r>
          </a:p>
          <a:p>
            <a:pPr lvl="1"/>
            <a:r>
              <a:rPr lang="en-US" sz="1600" dirty="0" smtClean="0"/>
              <a:t>Remainder 50% (high-energy part of the spectrum) escape into the tunnel and creates severe problems:</a:t>
            </a:r>
          </a:p>
          <a:p>
            <a:pPr lvl="2"/>
            <a:r>
              <a:rPr lang="en-US" dirty="0" smtClean="0"/>
              <a:t>Degradation of organic material and electronics due to high dose rates</a:t>
            </a:r>
          </a:p>
          <a:p>
            <a:pPr lvl="2"/>
            <a:r>
              <a:rPr lang="en-US" dirty="0" smtClean="0"/>
              <a:t>Formation of ozone and nitric acid could lead to severe corrosion problems in particular with aluminum material</a:t>
            </a:r>
          </a:p>
          <a:p>
            <a:r>
              <a:rPr lang="en-US" dirty="0" smtClean="0"/>
              <a:t>Lead Shielding</a:t>
            </a:r>
          </a:p>
          <a:p>
            <a:pPr lvl="1"/>
            <a:r>
              <a:rPr lang="en-US" sz="1600" dirty="0" smtClean="0"/>
              <a:t>Lead shielding of 3 to 8 mm soldered directly on the vacuum chamber were used at LEP</a:t>
            </a:r>
          </a:p>
          <a:p>
            <a:pPr lvl="2"/>
            <a:r>
              <a:rPr lang="en-US" dirty="0" smtClean="0"/>
              <a:t>Higher SR flux could require more thickness, calculations still to be done.</a:t>
            </a:r>
            <a:endParaRPr lang="en-US" dirty="0" smtClean="0"/>
          </a:p>
          <a:p>
            <a:r>
              <a:rPr lang="en-US" dirty="0" smtClean="0"/>
              <a:t>Heat load extraction</a:t>
            </a:r>
          </a:p>
          <a:p>
            <a:pPr lvl="1"/>
            <a:r>
              <a:rPr lang="en-US" sz="1600" dirty="0" smtClean="0"/>
              <a:t>Evacuation of SR induced heat load on vacuum pipe wall and on lead shielding is a critical issue which need to be studied</a:t>
            </a:r>
          </a:p>
          <a:p>
            <a:pPr lvl="2"/>
            <a:r>
              <a:rPr lang="en-US" dirty="0" smtClean="0"/>
              <a:t>Bad experience in LEP, lead was melted</a:t>
            </a:r>
            <a:endParaRPr lang="en-US" dirty="0" smtClean="0"/>
          </a:p>
          <a:p>
            <a:r>
              <a:rPr lang="en-US" dirty="0" smtClean="0"/>
              <a:t>Material fatigue</a:t>
            </a:r>
          </a:p>
          <a:p>
            <a:pPr lvl="1"/>
            <a:r>
              <a:rPr lang="en-US" sz="1600" dirty="0" smtClean="0"/>
              <a:t>The induced stress (Ring-Ring option) resulting from the much higher intensity as compared to LEP shall be evaluated.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Engineering and Pumping </a:t>
            </a:r>
            <a:r>
              <a:rPr lang="en-US" sz="2400" dirty="0" smtClean="0"/>
              <a:t>Considerations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Materials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Aluminum extruded beam pipes are often used since</a:t>
            </a:r>
          </a:p>
          <a:p>
            <a:pPr lvl="1"/>
            <a:r>
              <a:rPr lang="en-US" dirty="0" smtClean="0"/>
              <a:t>Cheap and easy to extrude complex shapes</a:t>
            </a:r>
          </a:p>
          <a:p>
            <a:pPr lvl="1"/>
            <a:r>
              <a:rPr lang="en-US" dirty="0" smtClean="0"/>
              <a:t>High thermal conductivity, optimum for cooling issues</a:t>
            </a:r>
          </a:p>
          <a:p>
            <a:pPr>
              <a:buFont typeface="Wingdings" pitchFamily="2" charset="2"/>
              <a:buChar char="F"/>
            </a:pPr>
            <a:r>
              <a:rPr lang="en-US" dirty="0" smtClean="0"/>
              <a:t>Is a limitation for:</a:t>
            </a:r>
          </a:p>
          <a:p>
            <a:pPr lvl="1"/>
            <a:r>
              <a:rPr lang="en-US" dirty="0" smtClean="0"/>
              <a:t>Bake out temperature and NEG coatings activation</a:t>
            </a:r>
          </a:p>
          <a:p>
            <a:pPr lvl="1"/>
            <a:r>
              <a:rPr lang="en-US" dirty="0" smtClean="0"/>
              <a:t>Reliability of vacuum interconnection based on aluminum flanges is a concern at high temperature (&gt;150</a:t>
            </a:r>
            <a:r>
              <a:rPr lang="fr-CH" dirty="0" smtClean="0"/>
              <a:t>°C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Corrosion problems</a:t>
            </a:r>
          </a:p>
          <a:p>
            <a:pPr lvl="1"/>
            <a:r>
              <a:rPr lang="en-US" dirty="0" smtClean="0"/>
              <a:t>Larger thickness in particular if bake out is required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Stainless steel</a:t>
            </a:r>
          </a:p>
          <a:p>
            <a:pPr lvl="1"/>
            <a:r>
              <a:rPr lang="en-US" dirty="0" smtClean="0"/>
              <a:t>Is more difficult and costly to machine and shaped</a:t>
            </a:r>
          </a:p>
          <a:p>
            <a:pPr lvl="1"/>
            <a:r>
              <a:rPr lang="en-US" dirty="0" smtClean="0"/>
              <a:t>Has poor heat conductivity</a:t>
            </a:r>
          </a:p>
          <a:p>
            <a:pPr>
              <a:buFont typeface="Wingdings" pitchFamily="2" charset="2"/>
              <a:buChar char="F"/>
            </a:pPr>
            <a:r>
              <a:rPr lang="en-US" dirty="0" smtClean="0"/>
              <a:t>But have higher resistance to corrosion and more reliable vacuum connections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Engineering and Pumping </a:t>
            </a:r>
            <a:r>
              <a:rPr lang="en-US" sz="2400" dirty="0" smtClean="0"/>
              <a:t>Considerations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Pumping Scheme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Pumping scheme based in both cases on: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Mobile turbomolecular pumping stations for roughing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UHV shall be ensured by NEG coatings…</a:t>
            </a:r>
          </a:p>
          <a:p>
            <a:pPr lvl="2">
              <a:buFont typeface="Wingdings" pitchFamily="2" charset="2"/>
              <a:buChar char="F"/>
            </a:pPr>
            <a:r>
              <a:rPr lang="en-US" sz="1800" dirty="0" smtClean="0"/>
              <a:t>Sublimation pumps could be an alternative at some locations</a:t>
            </a:r>
          </a:p>
          <a:p>
            <a:pPr lvl="2">
              <a:buFont typeface="Wingdings" pitchFamily="2" charset="2"/>
              <a:buChar char="F"/>
            </a:pPr>
            <a:endParaRPr lang="en-US" sz="1800" dirty="0" smtClean="0"/>
          </a:p>
          <a:p>
            <a:pPr lvl="1">
              <a:buNone/>
            </a:pPr>
            <a:r>
              <a:rPr lang="en-US" dirty="0" smtClean="0"/>
              <a:t>…combined with ion pumps</a:t>
            </a:r>
          </a:p>
          <a:p>
            <a:pPr lvl="2">
              <a:buFont typeface="Wingdings" pitchFamily="2" charset="2"/>
              <a:buChar char="F"/>
            </a:pPr>
            <a:r>
              <a:rPr lang="en-US" sz="1800" dirty="0" smtClean="0"/>
              <a:t>Pumping of noble gasses and methane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Use of superconducting RF structures and magnets imply Cold/Warm transitions </a:t>
            </a:r>
          </a:p>
          <a:p>
            <a:pPr lvl="2"/>
            <a:r>
              <a:rPr lang="en-US" sz="1800" dirty="0" smtClean="0"/>
              <a:t>Will need special attention in particular if using NEG coatings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Engineering and Pumping Considerations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Ring-Ring versus Linac-Ring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Vacuum design</a:t>
            </a:r>
          </a:p>
          <a:p>
            <a:pPr lvl="1"/>
            <a:r>
              <a:rPr lang="en-US" dirty="0" smtClean="0"/>
              <a:t>Easier for Ring-Ring since more space available around the beam pipes</a:t>
            </a:r>
          </a:p>
          <a:p>
            <a:pPr lvl="2"/>
            <a:r>
              <a:rPr lang="en-US" dirty="0" smtClean="0"/>
              <a:t>Much tight tolerances for the design of the Linac-Ring beam pipes</a:t>
            </a:r>
          </a:p>
          <a:p>
            <a:r>
              <a:rPr lang="en-US" dirty="0" smtClean="0"/>
              <a:t>Vacuum stability</a:t>
            </a:r>
          </a:p>
          <a:p>
            <a:pPr lvl="1"/>
            <a:r>
              <a:rPr lang="en-US" dirty="0" smtClean="0"/>
              <a:t>Easier to ensure with the Linac-Ring</a:t>
            </a:r>
          </a:p>
          <a:p>
            <a:pPr lvl="2"/>
            <a:r>
              <a:rPr lang="en-US" dirty="0" smtClean="0"/>
              <a:t>Less SR and limited to the bending sections</a:t>
            </a:r>
          </a:p>
          <a:p>
            <a:r>
              <a:rPr lang="en-US" dirty="0" smtClean="0"/>
              <a:t>Integration of vacuum pumps &amp; instrumentation</a:t>
            </a:r>
          </a:p>
          <a:p>
            <a:pPr lvl="1"/>
            <a:r>
              <a:rPr lang="en-US" dirty="0" smtClean="0"/>
              <a:t>Easier for Ring-Ring since more space available around the beam pipes</a:t>
            </a:r>
          </a:p>
          <a:p>
            <a:pPr lvl="2"/>
            <a:r>
              <a:rPr lang="en-US" dirty="0" smtClean="0"/>
              <a:t>Space limitation introduce by the presence of the LHC</a:t>
            </a:r>
          </a:p>
          <a:p>
            <a:pPr lvl="2"/>
            <a:r>
              <a:rPr lang="en-US" dirty="0" smtClean="0"/>
              <a:t>By-pass around CMS shall be dismountable</a:t>
            </a:r>
          </a:p>
          <a:p>
            <a:pPr lvl="3"/>
            <a:r>
              <a:rPr lang="en-US" sz="1600" dirty="0" smtClean="0"/>
              <a:t>Shall use extensively NEG coatings + bake out to recover the required operating pressure and avoid having to go through vacuum cleaning process</a:t>
            </a:r>
          </a:p>
          <a:p>
            <a:r>
              <a:rPr lang="en-US" dirty="0" smtClean="0"/>
              <a:t>Maintenance of the vacuum system</a:t>
            </a:r>
          </a:p>
          <a:p>
            <a:pPr lvl="1"/>
            <a:r>
              <a:rPr lang="en-US" dirty="0" smtClean="0"/>
              <a:t>Simpler for the Linac-Ring since the accelerator is independent from the LHC</a:t>
            </a:r>
          </a:p>
          <a:p>
            <a:pPr lvl="2"/>
            <a:r>
              <a:rPr lang="en-US" dirty="0" smtClean="0"/>
              <a:t>Ring-Ring will induce constraints to the LHC and vice-versa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Closing Remarks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996633"/>
                </a:solidFill>
              </a:rPr>
              <a:t>Aspects to be addressed in details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Vacuum requirements</a:t>
            </a:r>
          </a:p>
          <a:p>
            <a:pPr lvl="1"/>
            <a:r>
              <a:rPr lang="en-US" dirty="0" smtClean="0"/>
              <a:t>Linac-Ring </a:t>
            </a:r>
            <a:r>
              <a:rPr lang="en-US" dirty="0" smtClean="0"/>
              <a:t>versus Ring-Ring Options</a:t>
            </a:r>
            <a:endParaRPr lang="en-US" dirty="0" smtClean="0"/>
          </a:p>
          <a:p>
            <a:r>
              <a:rPr lang="en-US" dirty="0" smtClean="0"/>
              <a:t>Vacuum stability (Synchrotron </a:t>
            </a:r>
            <a:r>
              <a:rPr lang="en-US" dirty="0" smtClean="0"/>
              <a:t>radiation and photon-induced </a:t>
            </a:r>
            <a:r>
              <a:rPr lang="en-US" dirty="0" smtClean="0"/>
              <a:t>desorption)</a:t>
            </a:r>
            <a:endParaRPr lang="en-US" dirty="0" smtClean="0"/>
          </a:p>
          <a:p>
            <a:pPr lvl="1"/>
            <a:r>
              <a:rPr lang="en-US" dirty="0" smtClean="0"/>
              <a:t>Linac-Ring </a:t>
            </a:r>
            <a:r>
              <a:rPr lang="en-US" dirty="0" smtClean="0"/>
              <a:t>option versus Ring-Ring options</a:t>
            </a:r>
            <a:endParaRPr lang="en-US" dirty="0" smtClean="0"/>
          </a:p>
          <a:p>
            <a:r>
              <a:rPr lang="en-US" dirty="0" smtClean="0"/>
              <a:t>General description of the vacuum system</a:t>
            </a:r>
          </a:p>
          <a:p>
            <a:pPr lvl="1"/>
            <a:r>
              <a:rPr lang="en-US" dirty="0" smtClean="0"/>
              <a:t>Specificities of the Linac-Ring </a:t>
            </a:r>
            <a:r>
              <a:rPr lang="en-US" dirty="0" smtClean="0"/>
              <a:t>option</a:t>
            </a:r>
          </a:p>
          <a:p>
            <a:pPr lvl="2"/>
            <a:r>
              <a:rPr lang="en-US" dirty="0" smtClean="0"/>
              <a:t>Impact on design and vacuum stability</a:t>
            </a:r>
            <a:endParaRPr lang="en-US" dirty="0" smtClean="0"/>
          </a:p>
          <a:p>
            <a:pPr lvl="1"/>
            <a:r>
              <a:rPr lang="en-US" dirty="0" smtClean="0"/>
              <a:t>Specificities of the Ring-Ring </a:t>
            </a:r>
            <a:r>
              <a:rPr lang="en-US" dirty="0" smtClean="0"/>
              <a:t>option</a:t>
            </a:r>
          </a:p>
          <a:p>
            <a:pPr lvl="2"/>
            <a:r>
              <a:rPr lang="en-US" dirty="0" smtClean="0"/>
              <a:t>Impact on design and vacuum </a:t>
            </a:r>
            <a:r>
              <a:rPr lang="en-US" dirty="0" smtClean="0"/>
              <a:t>stability</a:t>
            </a:r>
            <a:endParaRPr lang="en-US" dirty="0" smtClean="0"/>
          </a:p>
          <a:p>
            <a:r>
              <a:rPr lang="en-US" dirty="0" smtClean="0"/>
              <a:t>Vacuum </a:t>
            </a:r>
            <a:r>
              <a:rPr lang="en-US" dirty="0" smtClean="0"/>
              <a:t>systems</a:t>
            </a:r>
            <a:endParaRPr lang="en-US" dirty="0" smtClean="0"/>
          </a:p>
          <a:p>
            <a:pPr lvl="1"/>
            <a:r>
              <a:rPr lang="en-US" dirty="0" smtClean="0"/>
              <a:t>Vacuum </a:t>
            </a:r>
            <a:r>
              <a:rPr lang="en-US" dirty="0" smtClean="0"/>
              <a:t>pumping</a:t>
            </a:r>
          </a:p>
          <a:p>
            <a:pPr lvl="2"/>
            <a:r>
              <a:rPr lang="en-US" dirty="0" smtClean="0"/>
              <a:t>Discrete versus distributed</a:t>
            </a:r>
          </a:p>
          <a:p>
            <a:pPr lvl="2"/>
            <a:r>
              <a:rPr lang="en-US" dirty="0" smtClean="0"/>
              <a:t>Cold/Warm configurations with Linac-Ring option</a:t>
            </a:r>
            <a:endParaRPr lang="en-US" dirty="0" smtClean="0"/>
          </a:p>
          <a:p>
            <a:pPr lvl="1"/>
            <a:r>
              <a:rPr lang="en-US" dirty="0" smtClean="0"/>
              <a:t>Vacuum </a:t>
            </a:r>
            <a:r>
              <a:rPr lang="en-US" dirty="0" smtClean="0"/>
              <a:t>Diagnostics</a:t>
            </a:r>
            <a:endParaRPr lang="en-US" dirty="0" smtClean="0"/>
          </a:p>
          <a:p>
            <a:pPr lvl="1"/>
            <a:r>
              <a:rPr lang="en-US" dirty="0" smtClean="0"/>
              <a:t>Vacuum </a:t>
            </a:r>
            <a:r>
              <a:rPr lang="en-US" dirty="0" err="1" smtClean="0"/>
              <a:t>Sectorisation</a:t>
            </a:r>
            <a:r>
              <a:rPr lang="en-US" dirty="0" smtClean="0"/>
              <a:t> – Sector </a:t>
            </a:r>
            <a:r>
              <a:rPr lang="en-US" dirty="0" smtClean="0"/>
              <a:t>valves</a:t>
            </a:r>
          </a:p>
          <a:p>
            <a:pPr lvl="2"/>
            <a:r>
              <a:rPr lang="en-US" dirty="0" smtClean="0"/>
              <a:t>Cold/Warm configurations with Linac-Ring </a:t>
            </a:r>
            <a:r>
              <a:rPr lang="en-US" dirty="0" smtClean="0"/>
              <a:t>option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Closing Remarks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996633"/>
                </a:solidFill>
              </a:rPr>
              <a:t>Aspects to be addressed in details [cont.]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Vacuum engineering issues</a:t>
            </a:r>
          </a:p>
          <a:p>
            <a:pPr lvl="1"/>
            <a:r>
              <a:rPr lang="en-US" sz="1600" dirty="0" smtClean="0"/>
              <a:t>HOM and Impedance </a:t>
            </a:r>
            <a:r>
              <a:rPr lang="en-US" sz="1600" dirty="0" smtClean="0"/>
              <a:t>implications</a:t>
            </a:r>
          </a:p>
          <a:p>
            <a:pPr lvl="2"/>
            <a:r>
              <a:rPr lang="en-US" dirty="0" smtClean="0"/>
              <a:t>SR facilities design instead of simple LEP design(?)</a:t>
            </a:r>
            <a:endParaRPr lang="en-US" dirty="0" smtClean="0"/>
          </a:p>
          <a:p>
            <a:pPr lvl="1"/>
            <a:r>
              <a:rPr lang="en-US" sz="1600" dirty="0" smtClean="0"/>
              <a:t>Bake-out of vacuum </a:t>
            </a:r>
            <a:r>
              <a:rPr lang="en-US" sz="1600" dirty="0" smtClean="0"/>
              <a:t>system</a:t>
            </a:r>
          </a:p>
          <a:p>
            <a:pPr lvl="2"/>
            <a:r>
              <a:rPr lang="en-US" dirty="0" smtClean="0"/>
              <a:t>Activation of NEG coatings</a:t>
            </a:r>
            <a:endParaRPr lang="en-US" dirty="0" smtClean="0"/>
          </a:p>
          <a:p>
            <a:pPr lvl="1"/>
            <a:r>
              <a:rPr lang="en-US" sz="1600" dirty="0" smtClean="0"/>
              <a:t>Heat loads induced by synchrotron radiation</a:t>
            </a:r>
          </a:p>
          <a:p>
            <a:pPr lvl="1"/>
            <a:r>
              <a:rPr lang="en-US" sz="1600" dirty="0" smtClean="0"/>
              <a:t>Shielding </a:t>
            </a:r>
            <a:r>
              <a:rPr lang="en-US" sz="1600" dirty="0" smtClean="0"/>
              <a:t>issues</a:t>
            </a:r>
          </a:p>
          <a:p>
            <a:pPr lvl="2"/>
            <a:r>
              <a:rPr lang="en-US" dirty="0" smtClean="0"/>
              <a:t>Heat load evacuation</a:t>
            </a:r>
            <a:endParaRPr lang="en-US" dirty="0" smtClean="0"/>
          </a:p>
          <a:p>
            <a:pPr lvl="1"/>
            <a:r>
              <a:rPr lang="en-US" sz="1600" dirty="0" smtClean="0"/>
              <a:t>Bellows and flanges</a:t>
            </a:r>
          </a:p>
          <a:p>
            <a:pPr lvl="1"/>
            <a:r>
              <a:rPr lang="en-US" sz="1600" dirty="0" smtClean="0"/>
              <a:t>Corrosion issues</a:t>
            </a:r>
          </a:p>
          <a:p>
            <a:r>
              <a:rPr lang="en-US" dirty="0" smtClean="0"/>
              <a:t>Experimental </a:t>
            </a:r>
            <a:r>
              <a:rPr lang="en-US" dirty="0" smtClean="0"/>
              <a:t>areas</a:t>
            </a:r>
          </a:p>
          <a:p>
            <a:pPr lvl="1"/>
            <a:r>
              <a:rPr lang="en-US" sz="1600" dirty="0" smtClean="0"/>
              <a:t>SR induced pressure rise</a:t>
            </a:r>
          </a:p>
          <a:p>
            <a:pPr lvl="1"/>
            <a:r>
              <a:rPr lang="en-US" sz="1600" dirty="0" smtClean="0"/>
              <a:t>Heat load evacuation if using photon absorbers</a:t>
            </a:r>
          </a:p>
          <a:p>
            <a:pPr lvl="2"/>
            <a:r>
              <a:rPr lang="en-US" dirty="0" smtClean="0"/>
              <a:t>Photo-electrons generation</a:t>
            </a:r>
          </a:p>
          <a:p>
            <a:r>
              <a:rPr lang="en-US" dirty="0" smtClean="0"/>
              <a:t>Technical challenges</a:t>
            </a:r>
            <a:endParaRPr lang="en-US" dirty="0" smtClean="0"/>
          </a:p>
          <a:p>
            <a:pPr lvl="1"/>
            <a:r>
              <a:rPr lang="en-US" sz="1600" dirty="0" smtClean="0"/>
              <a:t>Vacuum </a:t>
            </a:r>
            <a:r>
              <a:rPr lang="en-US" sz="1600" dirty="0" smtClean="0"/>
              <a:t>stability of Experimental </a:t>
            </a:r>
            <a:r>
              <a:rPr lang="en-US" sz="1600" dirty="0" smtClean="0"/>
              <a:t>areas – long distances without pumping</a:t>
            </a:r>
            <a:endParaRPr lang="en-US" sz="1600" dirty="0" smtClean="0"/>
          </a:p>
          <a:p>
            <a:r>
              <a:rPr lang="en-US" dirty="0" smtClean="0"/>
              <a:t>Integration constraints at Injection and </a:t>
            </a:r>
            <a:r>
              <a:rPr lang="en-US" dirty="0" smtClean="0"/>
              <a:t>Extractions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47636" y="3528291"/>
            <a:ext cx="5107680" cy="133882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Unexpected SR heat loads</a:t>
            </a:r>
            <a:br>
              <a:rPr lang="en-US" dirty="0" smtClean="0"/>
            </a:br>
            <a:r>
              <a:rPr lang="en-US" dirty="0" smtClean="0"/>
              <a:t>    Orbit displacements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Adjustments of quadrupoles and wiggler magnets</a:t>
            </a:r>
          </a:p>
          <a:p>
            <a:pPr>
              <a:buNone/>
            </a:pPr>
            <a:r>
              <a:rPr lang="en-US" dirty="0" smtClean="0"/>
              <a:t>Were degrading LEP performances by inducing leaks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/>
              <a:t>Beam </a:t>
            </a:r>
            <a:r>
              <a:rPr lang="en-GB" dirty="0" smtClean="0"/>
              <a:t>L</a:t>
            </a:r>
            <a:r>
              <a:rPr lang="en-GB" dirty="0" smtClean="0"/>
              <a:t>ifetime Considerations</a:t>
            </a:r>
          </a:p>
          <a:p>
            <a:endParaRPr lang="en-GB" dirty="0" smtClean="0"/>
          </a:p>
          <a:p>
            <a:r>
              <a:rPr lang="en-GB" dirty="0" smtClean="0"/>
              <a:t>Synchrotron Radiation Issues</a:t>
            </a:r>
          </a:p>
          <a:p>
            <a:endParaRPr lang="en-GB" dirty="0" smtClean="0"/>
          </a:p>
          <a:p>
            <a:r>
              <a:rPr lang="en-US" dirty="0" smtClean="0"/>
              <a:t>Engineering and Pumping Considerations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Closing Remarks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Introduction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996633"/>
                </a:solidFill>
              </a:rPr>
              <a:t>Accelerator vacuum </a:t>
            </a:r>
            <a:r>
              <a:rPr lang="en-GB" sz="2400" dirty="0" smtClean="0">
                <a:solidFill>
                  <a:srgbClr val="996633"/>
                </a:solidFill>
              </a:rPr>
              <a:t>requirements</a:t>
            </a:r>
            <a:endParaRPr lang="en-GB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Particle beams are travelling under vacuum to reduce beam-gas interaction which is responsible for:</a:t>
            </a:r>
          </a:p>
          <a:p>
            <a:pPr lvl="1"/>
            <a:r>
              <a:rPr lang="en-GB" dirty="0" smtClean="0"/>
              <a:t>Machine performance limitations</a:t>
            </a:r>
          </a:p>
          <a:p>
            <a:pPr lvl="2"/>
            <a:r>
              <a:rPr lang="en-GB" sz="1400" dirty="0" smtClean="0"/>
              <a:t>reduction of beam lifetime (nuclear scattering), </a:t>
            </a:r>
          </a:p>
          <a:p>
            <a:pPr lvl="2"/>
            <a:r>
              <a:rPr lang="en-GB" sz="1400" dirty="0" smtClean="0"/>
              <a:t>machine luminosity (multiple coulomb scattering), </a:t>
            </a:r>
          </a:p>
          <a:p>
            <a:pPr lvl="2"/>
            <a:r>
              <a:rPr lang="en-GB" sz="1400" dirty="0" smtClean="0"/>
              <a:t>intensity limitation by pressure instabilities (ionization) and </a:t>
            </a:r>
          </a:p>
          <a:p>
            <a:pPr lvl="2"/>
            <a:r>
              <a:rPr lang="en-GB" sz="1400" dirty="0" smtClean="0"/>
              <a:t>for positive beams only, electron (ionization) induced instabilities (beam blow up). </a:t>
            </a:r>
            <a:endParaRPr lang="en-GB" dirty="0" smtClean="0"/>
          </a:p>
          <a:p>
            <a:pPr lvl="1"/>
            <a:r>
              <a:rPr lang="en-GB" dirty="0" smtClean="0"/>
              <a:t>Heat load to the cryogenic system induced by the scatted protons/ions</a:t>
            </a:r>
          </a:p>
          <a:p>
            <a:pPr lvl="1"/>
            <a:r>
              <a:rPr lang="en-GB" dirty="0" smtClean="0"/>
              <a:t>Magnet quench i.e. a transition from the superconducting to the normal state.</a:t>
            </a:r>
          </a:p>
          <a:p>
            <a:pPr lvl="2"/>
            <a:r>
              <a:rPr lang="en-GB" sz="1400" dirty="0" smtClean="0"/>
              <a:t>heavy gases are the most dangerous because of their higher ionisation cross-sections.</a:t>
            </a:r>
            <a:endParaRPr lang="en-US" sz="1400" dirty="0" smtClean="0"/>
          </a:p>
          <a:p>
            <a:r>
              <a:rPr lang="en-GB" sz="1800" dirty="0" smtClean="0"/>
              <a:t>Beam-gas scattering frequently induces background to the Detectors</a:t>
            </a:r>
          </a:p>
          <a:p>
            <a:pPr lvl="1"/>
            <a:r>
              <a:rPr lang="en-GB" dirty="0" smtClean="0"/>
              <a:t>Non-captured particles which interact with the detectors</a:t>
            </a:r>
          </a:p>
          <a:p>
            <a:pPr lvl="1"/>
            <a:r>
              <a:rPr lang="en-GB" dirty="0" smtClean="0"/>
              <a:t>Nuclear cascade generated by the lost particles upstream the detectors.</a:t>
            </a:r>
            <a:endParaRPr lang="en-US" dirty="0" smtClean="0"/>
          </a:p>
          <a:p>
            <a:r>
              <a:rPr lang="en-GB" sz="1800" dirty="0" smtClean="0"/>
              <a:t>Beam-gas scattering can be responsible for the increase of the radiations</a:t>
            </a:r>
          </a:p>
          <a:p>
            <a:pPr lvl="1"/>
            <a:r>
              <a:rPr lang="en-GB" dirty="0" smtClean="0"/>
              <a:t>High dose rates could lead to material activation (personnel safety issues), premature degradation of tunnel infrastructures like cables and electronics</a:t>
            </a:r>
          </a:p>
          <a:p>
            <a:pPr lvl="1"/>
            <a:r>
              <a:rPr lang="en-GB" dirty="0" smtClean="0"/>
              <a:t>Higher probability of single events (induced by neutrons) which can </a:t>
            </a:r>
            <a:br>
              <a:rPr lang="en-GB" dirty="0" smtClean="0"/>
            </a:br>
            <a:r>
              <a:rPr lang="en-GB" dirty="0" smtClean="0"/>
              <a:t>destroy the electronics even in the service galleries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Introduction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996633"/>
                </a:solidFill>
              </a:rPr>
              <a:t>Accelerator vacuum requirements </a:t>
            </a:r>
            <a:r>
              <a:rPr lang="en-GB" sz="2400" dirty="0" smtClean="0">
                <a:solidFill>
                  <a:srgbClr val="996633"/>
                </a:solidFill>
              </a:rPr>
              <a:t>[cont.]</a:t>
            </a:r>
            <a:endParaRPr lang="en-GB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Vacuum system shall obey to severe additional constraints which have to be considered at the design stage since retrofitting mitigation solutions is often impossible or very expensive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Minimise beam impedance and HOM generation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Optimise beam aperture in particular in the magnets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Intercept heat loads (cryogenic machines)</a:t>
            </a:r>
          </a:p>
          <a:p>
            <a:pPr lvl="2"/>
            <a:r>
              <a:rPr lang="en-GB" sz="1600" dirty="0" smtClean="0"/>
              <a:t>Synchrotron radiation </a:t>
            </a:r>
          </a:p>
          <a:p>
            <a:pPr lvl="2"/>
            <a:r>
              <a:rPr lang="en-GB" sz="1600" dirty="0" smtClean="0"/>
              <a:t>Energy loss by nuclear scattering</a:t>
            </a:r>
          </a:p>
          <a:p>
            <a:pPr lvl="2"/>
            <a:r>
              <a:rPr lang="en-GB" sz="1600" dirty="0" smtClean="0"/>
              <a:t>Image currents</a:t>
            </a:r>
          </a:p>
          <a:p>
            <a:pPr lvl="2"/>
            <a:r>
              <a:rPr lang="en-GB" sz="1600" dirty="0" smtClean="0"/>
              <a:t>Energy dissipated during the development of electron </a:t>
            </a:r>
            <a:r>
              <a:rPr lang="en-GB" sz="1600" dirty="0" smtClean="0"/>
              <a:t>clouds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Specific shielding against radiation to protect magnet coils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Beam </a:t>
            </a:r>
            <a:r>
              <a:rPr lang="en-GB" sz="2400" dirty="0" smtClean="0"/>
              <a:t>L</a:t>
            </a:r>
            <a:r>
              <a:rPr lang="en-GB" sz="2400" dirty="0" smtClean="0"/>
              <a:t>ifetime Considerations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996633"/>
                </a:solidFill>
              </a:rPr>
              <a:t>Beam-Gas Scattering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Beam-gas scattering dominated by </a:t>
            </a:r>
            <a:r>
              <a:rPr lang="en-US" dirty="0" err="1" smtClean="0"/>
              <a:t>bremsstrahlung</a:t>
            </a:r>
            <a:r>
              <a:rPr lang="en-US" dirty="0" smtClean="0"/>
              <a:t> on the nuclei of gas molecules. Therefore, depends on:</a:t>
            </a:r>
          </a:p>
          <a:p>
            <a:pPr lvl="1"/>
            <a:r>
              <a:rPr lang="en-US" dirty="0" smtClean="0"/>
              <a:t>Partial pressure</a:t>
            </a:r>
          </a:p>
          <a:p>
            <a:pPr lvl="1"/>
            <a:r>
              <a:rPr lang="en-US" dirty="0" smtClean="0"/>
              <a:t>Weight M of the gas species</a:t>
            </a:r>
          </a:p>
          <a:p>
            <a:pPr lvl="1"/>
            <a:r>
              <a:rPr lang="en-US" dirty="0" smtClean="0"/>
              <a:t>Radiation length [g/cm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</a:p>
          <a:p>
            <a:pPr lvl="1"/>
            <a:endParaRPr lang="en-US" dirty="0" smtClean="0"/>
          </a:p>
          <a:p>
            <a:pPr marL="363538" lvl="1" indent="-363538">
              <a:buNone/>
            </a:pPr>
            <a:r>
              <a:rPr lang="en-US" dirty="0" smtClean="0"/>
              <a:t>Typical composition of photon-stimulated desorption: </a:t>
            </a:r>
            <a:r>
              <a:rPr lang="en-US" dirty="0" smtClean="0">
                <a:solidFill>
                  <a:srgbClr val="0000FF"/>
                </a:solidFill>
              </a:rPr>
              <a:t>75% H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, 24% CO/CO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, 1% CH</a:t>
            </a:r>
            <a:r>
              <a:rPr lang="en-US" baseline="-25000" dirty="0" smtClean="0">
                <a:solidFill>
                  <a:srgbClr val="0000FF"/>
                </a:solidFill>
              </a:rPr>
              <a:t>4</a:t>
            </a:r>
          </a:p>
          <a:p>
            <a:pPr lvl="1"/>
            <a:endParaRPr lang="en-US" dirty="0" smtClean="0"/>
          </a:p>
          <a:p>
            <a:pPr lvl="1">
              <a:buFont typeface="Wingdings" pitchFamily="2" charset="2"/>
              <a:buChar char="F"/>
            </a:pPr>
            <a:r>
              <a:rPr lang="en-US" dirty="0" err="1" smtClean="0"/>
              <a:t>Ar</a:t>
            </a:r>
            <a:r>
              <a:rPr lang="en-US" dirty="0" smtClean="0"/>
              <a:t> is 67 times more harmful than hydrogen (H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, CO and N</a:t>
            </a:r>
            <a:r>
              <a:rPr lang="en-US" baseline="-25000" dirty="0" smtClean="0"/>
              <a:t>2</a:t>
            </a:r>
            <a:r>
              <a:rPr lang="en-US" dirty="0" smtClean="0"/>
              <a:t> are about 30 times worst compared to hydrogen </a:t>
            </a:r>
            <a:r>
              <a:rPr lang="en-US" dirty="0" smtClean="0"/>
              <a:t>(H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endParaRPr lang="en-US" dirty="0" smtClean="0"/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CH</a:t>
            </a:r>
            <a:r>
              <a:rPr lang="en-US" baseline="-25000" dirty="0" smtClean="0"/>
              <a:t>4</a:t>
            </a:r>
            <a:r>
              <a:rPr lang="en-US" dirty="0" smtClean="0"/>
              <a:t> is 10 times worst</a:t>
            </a:r>
          </a:p>
          <a:p>
            <a:pPr lvl="1">
              <a:buFont typeface="Wingdings" pitchFamily="2" charset="2"/>
              <a:buChar char="F"/>
            </a:pPr>
            <a:endParaRPr lang="en-US" dirty="0" smtClean="0"/>
          </a:p>
          <a:p>
            <a:pPr>
              <a:buFont typeface="Wingdings" pitchFamily="2" charset="2"/>
              <a:buChar char="F"/>
            </a:pPr>
            <a:r>
              <a:rPr lang="en-US" dirty="0" smtClean="0"/>
              <a:t>Pressure requirements are expected to be 10 times higher in the Ring-Ring option compared to the Linac-Ring option</a:t>
            </a:r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Bake out shall be the baseline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Lifetime </a:t>
            </a:r>
            <a:r>
              <a:rPr lang="en-GB" dirty="0" smtClean="0"/>
              <a:t>considerations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996633"/>
                </a:solidFill>
              </a:rPr>
              <a:t>Critical Energy of Photons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056835" y="1042115"/>
            <a:ext cx="73205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None/>
            </a:pPr>
            <a:r>
              <a:rPr lang="en-US" dirty="0" smtClean="0"/>
              <a:t>Desorption rate depends on critical energy of the synchrotron light</a:t>
            </a:r>
            <a:br>
              <a:rPr lang="en-US" dirty="0" smtClean="0"/>
            </a:br>
            <a:r>
              <a:rPr lang="en-US" dirty="0" err="1" smtClean="0">
                <a:latin typeface="Symbol" pitchFamily="18" charset="2"/>
              </a:rPr>
              <a:t>e</a:t>
            </a:r>
            <a:r>
              <a:rPr lang="en-US" baseline="-25000" dirty="0" err="1" smtClean="0"/>
              <a:t>c</a:t>
            </a:r>
            <a:r>
              <a:rPr lang="en-US" dirty="0" smtClean="0"/>
              <a:t> is the energy which divides in 2 the emitted power</a:t>
            </a:r>
            <a:endParaRPr lang="en-US" sz="1600" dirty="0">
              <a:latin typeface="Verdana" pitchFamily="34" charset="0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2611438" y="1683320"/>
          <a:ext cx="3768725" cy="1279525"/>
        </p:xfrm>
        <a:graphic>
          <a:graphicData uri="http://schemas.openxmlformats.org/presentationml/2006/ole">
            <p:oleObj spid="_x0000_s5122" name="Equation" r:id="rId3" imgW="3200400" imgH="1002960" progId="Equation.3">
              <p:embed/>
            </p:oleObj>
          </a:graphicData>
        </a:graphic>
      </p:graphicFrame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" y="3306617"/>
            <a:ext cx="4572000" cy="356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3138" y="3326834"/>
            <a:ext cx="4008437" cy="355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98752" y="2935714"/>
            <a:ext cx="83137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buNone/>
            </a:pPr>
            <a:r>
              <a:rPr lang="en-US" dirty="0" smtClean="0"/>
              <a:t>For most materials, desorption rates vary quasi linearly with critical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68548" y="4488873"/>
            <a:ext cx="3071674" cy="161582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smtClean="0"/>
              <a:t>Equivalent to LEP at start</a:t>
            </a:r>
          </a:p>
          <a:p>
            <a:pPr algn="ctr">
              <a:buNone/>
            </a:pPr>
            <a:r>
              <a:rPr lang="en-US" dirty="0" smtClean="0"/>
              <a:t>Intensities are by far different</a:t>
            </a:r>
          </a:p>
          <a:p>
            <a:pPr algn="ctr">
              <a:buNone/>
            </a:pPr>
            <a:r>
              <a:rPr lang="en-US" dirty="0" smtClean="0">
                <a:latin typeface="Symbol" pitchFamily="18" charset="2"/>
              </a:rPr>
              <a:t>h</a:t>
            </a:r>
            <a:r>
              <a:rPr lang="en-US" baseline="-25000" dirty="0" smtClean="0"/>
              <a:t>CH4</a:t>
            </a:r>
            <a:r>
              <a:rPr lang="en-US" dirty="0" smtClean="0"/>
              <a:t> is </a:t>
            </a:r>
            <a:r>
              <a:rPr lang="en-US" dirty="0" smtClean="0"/>
              <a:t>5</a:t>
            </a:r>
            <a:r>
              <a:rPr lang="en-US" dirty="0" smtClean="0"/>
              <a:t>0 times lower than 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baseline="-25000" dirty="0" smtClean="0"/>
              <a:t>H2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Synchrotron Radiation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Photon-induced Outgassing</a:t>
            </a:r>
            <a:endParaRPr lang="en-GB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Synchrotron radiation power</a:t>
            </a:r>
          </a:p>
          <a:p>
            <a:pPr lvl="1"/>
            <a:r>
              <a:rPr lang="en-GB" dirty="0" smtClean="0"/>
              <a:t>Is an issue for the heat load evacuation and scales:</a:t>
            </a:r>
          </a:p>
          <a:p>
            <a:pPr lvl="2"/>
            <a:r>
              <a:rPr lang="en-GB" dirty="0" smtClean="0"/>
              <a:t>linearly with I (mA)</a:t>
            </a:r>
          </a:p>
          <a:p>
            <a:pPr lvl="2"/>
            <a:r>
              <a:rPr lang="en-GB" dirty="0" smtClean="0"/>
              <a:t>Power of 4 for energy (GeV)</a:t>
            </a:r>
          </a:p>
          <a:p>
            <a:pPr lvl="2"/>
            <a:r>
              <a:rPr lang="en-GB" dirty="0" smtClean="0"/>
              <a:t>Inversely to power 2 of bending radius</a:t>
            </a:r>
            <a:endParaRPr lang="en-GB" dirty="0" smtClean="0"/>
          </a:p>
          <a:p>
            <a:r>
              <a:rPr lang="en-GB" sz="2000" dirty="0" smtClean="0"/>
              <a:t>Linear </a:t>
            </a:r>
            <a:r>
              <a:rPr lang="en-GB" sz="2000" dirty="0" smtClean="0"/>
              <a:t>photon flux proton beam</a:t>
            </a:r>
          </a:p>
          <a:p>
            <a:pPr lvl="1"/>
            <a:r>
              <a:rPr lang="en-GB" dirty="0" smtClean="0"/>
              <a:t>Scales linearly with energy and intensity and</a:t>
            </a:r>
            <a:endParaRPr lang="en-GB" dirty="0" smtClean="0"/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Inversely with bending radius</a:t>
            </a:r>
            <a:endParaRPr lang="en-US" dirty="0" smtClean="0"/>
          </a:p>
          <a:p>
            <a:r>
              <a:rPr lang="en-GB" sz="2000" dirty="0" smtClean="0"/>
              <a:t>Photon </a:t>
            </a:r>
            <a:r>
              <a:rPr lang="en-GB" sz="2000" dirty="0" smtClean="0"/>
              <a:t>stimulated pressure rise</a:t>
            </a:r>
          </a:p>
          <a:p>
            <a:pPr lvl="1"/>
            <a:r>
              <a:rPr lang="en-GB" dirty="0" smtClean="0"/>
              <a:t>At RT, </a:t>
            </a:r>
            <a:r>
              <a:rPr lang="en-GB" dirty="0" smtClean="0"/>
              <a:t>scale:</a:t>
            </a:r>
          </a:p>
          <a:p>
            <a:pPr lvl="2"/>
            <a:r>
              <a:rPr lang="en-GB" dirty="0" smtClean="0"/>
              <a:t>Power of 4 of E and linearly with I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At </a:t>
            </a:r>
            <a:r>
              <a:rPr lang="en-GB" dirty="0" smtClean="0"/>
              <a:t>cold, </a:t>
            </a:r>
            <a:r>
              <a:rPr lang="en-GB" dirty="0" smtClean="0"/>
              <a:t>scale:</a:t>
            </a:r>
          </a:p>
          <a:p>
            <a:pPr lvl="2"/>
            <a:r>
              <a:rPr lang="en-GB" dirty="0" smtClean="0"/>
              <a:t>Power of 3 with E and linearly with I</a:t>
            </a:r>
            <a:endParaRPr lang="en-GB" dirty="0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5786677" y="2864047"/>
          <a:ext cx="1930400" cy="419100"/>
        </p:xfrm>
        <a:graphic>
          <a:graphicData uri="http://schemas.openxmlformats.org/presentationml/2006/ole">
            <p:oleObj spid="_x0000_s2050" name="Equation" r:id="rId3" imgW="1930320" imgH="419040" progId="Equation.3">
              <p:embed/>
            </p:oleObj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5753969" y="1402921"/>
          <a:ext cx="1587500" cy="444500"/>
        </p:xfrm>
        <a:graphic>
          <a:graphicData uri="http://schemas.openxmlformats.org/presentationml/2006/ole">
            <p:oleObj spid="_x0000_s2051" name="Equation" r:id="rId4" imgW="1587240" imgH="444240" progId="Equation.3">
              <p:embed/>
            </p:oleObj>
          </a:graphicData>
        </a:graphic>
      </p:graphicFrame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5768975" y="3751263"/>
          <a:ext cx="2171700" cy="1879600"/>
        </p:xfrm>
        <a:graphic>
          <a:graphicData uri="http://schemas.openxmlformats.org/presentationml/2006/ole">
            <p:oleObj spid="_x0000_s2052" name="Equation" r:id="rId5" imgW="2171520" imgH="1879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Synchrotron Radiation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Photon-induced </a:t>
            </a:r>
            <a:r>
              <a:rPr lang="en-US" sz="2400" dirty="0" smtClean="0">
                <a:solidFill>
                  <a:srgbClr val="996633"/>
                </a:solidFill>
              </a:rPr>
              <a:t>Outgassing [cont.]</a:t>
            </a:r>
            <a:endParaRPr lang="en-GB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Synchrotron radiation power</a:t>
            </a:r>
          </a:p>
          <a:p>
            <a:pPr lvl="1"/>
            <a:r>
              <a:rPr lang="en-GB" sz="1800" dirty="0" smtClean="0"/>
              <a:t>Ring-Ring: 45 times higher than LEP</a:t>
            </a:r>
            <a:br>
              <a:rPr lang="en-GB" sz="1800" dirty="0" smtClean="0"/>
            </a:br>
            <a:r>
              <a:rPr lang="en-GB" sz="1800" dirty="0" smtClean="0"/>
              <a:t>                    ~180 times in by-passes</a:t>
            </a:r>
          </a:p>
          <a:p>
            <a:pPr lvl="1"/>
            <a:r>
              <a:rPr lang="en-GB" dirty="0" smtClean="0"/>
              <a:t>Linac-Ring: 10 times higher than LEP</a:t>
            </a:r>
            <a:br>
              <a:rPr lang="en-GB" dirty="0" smtClean="0"/>
            </a:br>
            <a:r>
              <a:rPr lang="en-GB" dirty="0" smtClean="0"/>
              <a:t>                     in bending sections/injection</a:t>
            </a:r>
            <a:endParaRPr lang="en-GB" sz="1800" dirty="0" smtClean="0"/>
          </a:p>
          <a:p>
            <a:r>
              <a:rPr lang="en-GB" sz="2000" dirty="0" smtClean="0"/>
              <a:t>Linear </a:t>
            </a:r>
            <a:r>
              <a:rPr lang="en-GB" sz="2000" dirty="0" smtClean="0"/>
              <a:t>photon flux proton beam</a:t>
            </a:r>
          </a:p>
          <a:p>
            <a:pPr lvl="1"/>
            <a:r>
              <a:rPr lang="en-GB" dirty="0" smtClean="0"/>
              <a:t>Ring-Ring</a:t>
            </a:r>
            <a:r>
              <a:rPr lang="en-GB" dirty="0" smtClean="0"/>
              <a:t>: 45 </a:t>
            </a:r>
            <a:r>
              <a:rPr lang="en-GB" dirty="0" smtClean="0"/>
              <a:t>times higher than LEP</a:t>
            </a:r>
            <a:br>
              <a:rPr lang="en-GB" dirty="0" smtClean="0"/>
            </a:br>
            <a:r>
              <a:rPr lang="en-GB" dirty="0" smtClean="0"/>
              <a:t>                    </a:t>
            </a:r>
            <a:r>
              <a:rPr lang="en-GB" dirty="0" smtClean="0"/>
              <a:t>~45 </a:t>
            </a:r>
            <a:r>
              <a:rPr lang="en-GB" dirty="0" smtClean="0"/>
              <a:t>times in by-passes</a:t>
            </a:r>
          </a:p>
          <a:p>
            <a:pPr lvl="1"/>
            <a:r>
              <a:rPr lang="en-GB" dirty="0" smtClean="0"/>
              <a:t>Linac-Ring: 5 times higher than LEP</a:t>
            </a:r>
            <a:br>
              <a:rPr lang="en-GB" dirty="0" smtClean="0"/>
            </a:br>
            <a:r>
              <a:rPr lang="en-GB" dirty="0" smtClean="0"/>
              <a:t>                     in bending sections/injection</a:t>
            </a:r>
          </a:p>
          <a:p>
            <a:r>
              <a:rPr lang="en-GB" sz="2000" dirty="0" smtClean="0"/>
              <a:t>Photon </a:t>
            </a:r>
            <a:r>
              <a:rPr lang="en-GB" sz="2000" dirty="0" smtClean="0"/>
              <a:t>stimulated pressure rise</a:t>
            </a:r>
          </a:p>
          <a:p>
            <a:pPr lvl="1"/>
            <a:r>
              <a:rPr lang="en-GB" dirty="0" smtClean="0"/>
              <a:t>Ring-Ring</a:t>
            </a:r>
            <a:r>
              <a:rPr lang="en-GB" dirty="0" smtClean="0"/>
              <a:t>: </a:t>
            </a:r>
            <a:r>
              <a:rPr lang="en-GB" dirty="0" smtClean="0"/>
              <a:t>45 times higher than </a:t>
            </a:r>
            <a:r>
              <a:rPr lang="en-GB" dirty="0" smtClean="0"/>
              <a:t>LEP</a:t>
            </a:r>
          </a:p>
          <a:p>
            <a:pPr lvl="2"/>
            <a:endParaRPr lang="en-GB" dirty="0" smtClean="0"/>
          </a:p>
          <a:p>
            <a:pPr lvl="3"/>
            <a:r>
              <a:rPr lang="en-GB" dirty="0" smtClean="0"/>
              <a:t>	</a:t>
            </a:r>
            <a:endParaRPr lang="en-GB" dirty="0" smtClean="0"/>
          </a:p>
          <a:p>
            <a:pPr lvl="1"/>
            <a:r>
              <a:rPr lang="en-GB" dirty="0" smtClean="0"/>
              <a:t>Linac-Ring</a:t>
            </a:r>
            <a:r>
              <a:rPr lang="en-GB" dirty="0" smtClean="0"/>
              <a:t>:</a:t>
            </a:r>
            <a:r>
              <a:rPr lang="en-GB" dirty="0" smtClean="0"/>
              <a:t> </a:t>
            </a:r>
            <a:r>
              <a:rPr lang="en-GB" dirty="0" smtClean="0"/>
              <a:t>30 </a:t>
            </a:r>
            <a:r>
              <a:rPr lang="en-GB" dirty="0" smtClean="0"/>
              <a:t>times </a:t>
            </a:r>
            <a:r>
              <a:rPr lang="en-GB" dirty="0" smtClean="0"/>
              <a:t>less than </a:t>
            </a:r>
            <a:r>
              <a:rPr lang="en-GB" dirty="0" smtClean="0"/>
              <a:t>LEP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5786677" y="2864068"/>
          <a:ext cx="1930400" cy="419100"/>
        </p:xfrm>
        <a:graphic>
          <a:graphicData uri="http://schemas.openxmlformats.org/presentationml/2006/ole">
            <p:oleObj spid="_x0000_s3074" name="Equation" r:id="rId3" imgW="1930320" imgH="419040" progId="Equation.3">
              <p:embed/>
            </p:oleObj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5753969" y="1098133"/>
          <a:ext cx="1587500" cy="444500"/>
        </p:xfrm>
        <a:graphic>
          <a:graphicData uri="http://schemas.openxmlformats.org/presentationml/2006/ole">
            <p:oleObj spid="_x0000_s3075" name="Equation" r:id="rId4" imgW="1587240" imgH="444240" progId="Equation.3">
              <p:embed/>
            </p:oleObj>
          </a:graphicData>
        </a:graphic>
      </p:graphicFrame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5768975" y="4129955"/>
          <a:ext cx="2171700" cy="1879600"/>
        </p:xfrm>
        <a:graphic>
          <a:graphicData uri="http://schemas.openxmlformats.org/presentationml/2006/ole">
            <p:oleObj spid="_x0000_s3076" name="Equation" r:id="rId5" imgW="2171520" imgH="1879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Synchrotron Radiation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Vacuum Cleaning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Vacuum Cleaning</a:t>
            </a:r>
          </a:p>
          <a:p>
            <a:pPr lvl="1"/>
            <a:r>
              <a:rPr lang="en-US" dirty="0" smtClean="0"/>
              <a:t>Characterize the reduction of the desorption yields (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) of a surface resulting from the bombardment of the surface by electrons, photons, ions.</a:t>
            </a:r>
          </a:p>
          <a:p>
            <a:pPr lvl="1"/>
            <a:endParaRPr lang="en-US" dirty="0" smtClean="0"/>
          </a:p>
          <a:p>
            <a:pPr lvl="1">
              <a:buFont typeface="Wingdings" pitchFamily="2" charset="2"/>
              <a:buChar char="F"/>
            </a:pPr>
            <a:r>
              <a:rPr lang="en-US" dirty="0" smtClean="0">
                <a:latin typeface="Symbol" pitchFamily="18" charset="2"/>
              </a:rPr>
              <a:t> h</a:t>
            </a:r>
            <a:r>
              <a:rPr lang="en-US" dirty="0" smtClean="0"/>
              <a:t> = Number of gas molecules desorbed from the surface/bulk by a primary </a:t>
            </a:r>
            <a:br>
              <a:rPr lang="en-US" dirty="0" smtClean="0"/>
            </a:br>
            <a:r>
              <a:rPr lang="en-US" dirty="0" smtClean="0"/>
              <a:t>        electron, photon, ion.</a:t>
            </a:r>
          </a:p>
          <a:p>
            <a:endParaRPr lang="en-GB" dirty="0" smtClean="0"/>
          </a:p>
          <a:p>
            <a:r>
              <a:rPr lang="en-GB" dirty="0" smtClean="0"/>
              <a:t>Accelerator </a:t>
            </a:r>
            <a:r>
              <a:rPr lang="en-GB" dirty="0" smtClean="0"/>
              <a:t>vacuum system can not be designed for nominal </a:t>
            </a:r>
            <a:r>
              <a:rPr lang="en-GB" dirty="0" smtClean="0"/>
              <a:t>performances </a:t>
            </a:r>
            <a:r>
              <a:rPr lang="en-GB" dirty="0" smtClean="0"/>
              <a:t>on </a:t>
            </a:r>
            <a:r>
              <a:rPr lang="en-GB" dirty="0" smtClean="0"/>
              <a:t>“day 1”, shall rely on:</a:t>
            </a:r>
            <a:endParaRPr lang="en-GB" dirty="0" smtClean="0"/>
          </a:p>
          <a:p>
            <a:pPr lvl="1"/>
            <a:r>
              <a:rPr lang="en-GB" dirty="0" smtClean="0"/>
              <a:t>Vacuum cleaning</a:t>
            </a:r>
          </a:p>
          <a:p>
            <a:pPr lvl="2"/>
            <a:r>
              <a:rPr lang="en-GB" dirty="0" smtClean="0"/>
              <a:t>Reduction </a:t>
            </a:r>
            <a:r>
              <a:rPr lang="en-GB" dirty="0" smtClean="0"/>
              <a:t>of the desorption yields </a:t>
            </a:r>
            <a:r>
              <a:rPr lang="en-GB" dirty="0" smtClean="0"/>
              <a:t>(</a:t>
            </a:r>
            <a:r>
              <a:rPr lang="en-GB" dirty="0" smtClean="0">
                <a:latin typeface="Symbol" pitchFamily="18" charset="2"/>
              </a:rPr>
              <a:t>h</a:t>
            </a:r>
            <a:r>
              <a:rPr lang="en-GB" dirty="0" smtClean="0"/>
              <a:t>) by </a:t>
            </a:r>
            <a:r>
              <a:rPr lang="en-GB" dirty="0" smtClean="0"/>
              <a:t>photon, </a:t>
            </a:r>
            <a:r>
              <a:rPr lang="en-GB" dirty="0" smtClean="0"/>
              <a:t>e- and ions bombardments</a:t>
            </a:r>
            <a:endParaRPr lang="en-GB" dirty="0" smtClean="0"/>
          </a:p>
          <a:p>
            <a:pPr lvl="2"/>
            <a:endParaRPr lang="en-GB" dirty="0" smtClean="0"/>
          </a:p>
          <a:p>
            <a:pPr>
              <a:buFont typeface="Wingdings" pitchFamily="2" charset="2"/>
              <a:buChar char="F"/>
            </a:pPr>
            <a:r>
              <a:rPr lang="en-US" dirty="0" smtClean="0"/>
              <a:t>Necessitate accepting a shorter beam lifetime or reduced beam current during initial phase, about 500 h for LEP</a:t>
            </a:r>
          </a:p>
          <a:p>
            <a:pPr lvl="1"/>
            <a:r>
              <a:rPr lang="en-US" dirty="0" smtClean="0"/>
              <a:t>Could be significantly decreased by using NEG coatings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64652</TotalTime>
  <Words>1244</Words>
  <Application>Microsoft Office PowerPoint</Application>
  <PresentationFormat>On-screen Show (4:3)</PresentationFormat>
  <Paragraphs>210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Default Design</vt:lpstr>
      <vt:lpstr>Equation</vt:lpstr>
      <vt:lpstr>Microsoft Equation 3.0</vt:lpstr>
      <vt:lpstr>KGPlot</vt:lpstr>
      <vt:lpstr>Preliminary Considerations for the LHeC Beam Vacuum System</vt:lpstr>
      <vt:lpstr>Main Topics</vt:lpstr>
      <vt:lpstr>Introduction Accelerator vacuum requirements</vt:lpstr>
      <vt:lpstr>Introduction Accelerator vacuum requirements [cont.]</vt:lpstr>
      <vt:lpstr>Beam Lifetime Considerations Beam-Gas Scattering</vt:lpstr>
      <vt:lpstr>Beam Lifetime considerations Critical Energy of Photons</vt:lpstr>
      <vt:lpstr>Synchrotron Radiation Photon-induced Outgassing</vt:lpstr>
      <vt:lpstr>Synchrotron Radiation Photon-induced Outgassing [cont.]</vt:lpstr>
      <vt:lpstr>Synchrotron Radiation Vacuum Cleaning</vt:lpstr>
      <vt:lpstr>Synchrotron Radiation NEG coatings: THE baseline…</vt:lpstr>
      <vt:lpstr>Synchrotron Radiation NEG coatings: THE baseline… [cont.]</vt:lpstr>
      <vt:lpstr>Synchrotron Radiation Engineering Issues</vt:lpstr>
      <vt:lpstr>Engineering and Pumping Considerations Materials</vt:lpstr>
      <vt:lpstr>Engineering and Pumping Considerations Pumping Scheme</vt:lpstr>
      <vt:lpstr>Engineering and Pumping Considerations Ring-Ring versus Linac-Ring</vt:lpstr>
      <vt:lpstr>Closing Remarks Aspects to be addressed in details</vt:lpstr>
      <vt:lpstr>Closing Remarks Aspects to be addressed in details [cont.]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Cloud Studies Evidence of a Scrubbing Effect in the SPS</dc:title>
  <dc:creator>jimenez</dc:creator>
  <cp:lastModifiedBy>jimenez</cp:lastModifiedBy>
  <cp:revision>1247</cp:revision>
  <dcterms:created xsi:type="dcterms:W3CDTF">2002-11-28T08:50:12Z</dcterms:created>
  <dcterms:modified xsi:type="dcterms:W3CDTF">2010-11-12T13:59:17Z</dcterms:modified>
</cp:coreProperties>
</file>