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embeddings/Microsoft_Equation8.bin" ContentType="application/vnd.openxmlformats-officedocument.oleObject"/>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embeddings/Microsoft_Equation2.bin" ContentType="application/vnd.openxmlformats-officedocument.oleObject"/>
  <Override PartName="/ppt/notesSlides/notesSlide4.xml" ContentType="application/vnd.openxmlformats-officedocument.presentationml.notesSlide+xml"/>
  <Override PartName="/ppt/embeddings/Microsoft_Equation4.bin" ContentType="application/vnd.openxmlformats-officedocument.oleObject"/>
  <Default Extension="doc" ContentType="application/msword"/>
  <Override PartName="/ppt/slides/slide13.xml" ContentType="application/vnd.openxmlformats-officedocument.presentationml.slide+xml"/>
  <Override PartName="/ppt/slides/slide14.xml" ContentType="application/vnd.openxmlformats-officedocument.presentationml.slide+xml"/>
  <Override PartName="/ppt/embeddings/Microsoft_Equation10.bin" ContentType="application/vnd.openxmlformats-officedocument.oleObject"/>
  <Override PartName="/ppt/embeddings/Microsoft_Equation5.bin" ContentType="application/vnd.openxmlformats-officedocument.oleObject"/>
  <Default Extension="pict" ContentType="image/pict"/>
  <Override PartName="/ppt/embeddings/Microsoft_Equation7.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Override PartName="/ppt/embeddings/Microsoft_Equation9.bin" ContentType="application/vnd.openxmlformats-officedocument.oleObject"/>
  <Default Extension="bin" ContentType="application/vnd.openxmlformats-officedocument.presentationml.printerSettings"/>
  <Override PartName="/ppt/embeddings/Microsoft_Equation6.bin" ContentType="application/vnd.openxmlformats-officedocument.oleObject"/>
  <Default Extension="rels" ContentType="application/vnd.openxmlformats-package.relationships+xml"/>
  <Override PartName="/ppt/slides/slide9.xml" ContentType="application/vnd.openxmlformats-officedocument.presentationml.slide+xml"/>
  <Override PartName="/ppt/embeddings/Microsoft_Equation3.bin" ContentType="application/vnd.openxmlformats-officedocument.oleObject"/>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5"/>
  </p:notesMasterIdLst>
  <p:sldIdLst>
    <p:sldId id="256" r:id="rId2"/>
    <p:sldId id="375" r:id="rId3"/>
    <p:sldId id="376" r:id="rId4"/>
    <p:sldId id="377" r:id="rId5"/>
    <p:sldId id="378" r:id="rId6"/>
    <p:sldId id="395" r:id="rId7"/>
    <p:sldId id="396" r:id="rId8"/>
    <p:sldId id="382" r:id="rId9"/>
    <p:sldId id="379" r:id="rId10"/>
    <p:sldId id="381" r:id="rId11"/>
    <p:sldId id="334" r:id="rId12"/>
    <p:sldId id="383" r:id="rId13"/>
    <p:sldId id="394" r:id="rId14"/>
    <p:sldId id="384" r:id="rId15"/>
    <p:sldId id="388" r:id="rId16"/>
    <p:sldId id="389" r:id="rId17"/>
    <p:sldId id="397" r:id="rId18"/>
    <p:sldId id="398" r:id="rId19"/>
    <p:sldId id="307" r:id="rId20"/>
    <p:sldId id="276" r:id="rId21"/>
    <p:sldId id="380" r:id="rId22"/>
    <p:sldId id="332" r:id="rId23"/>
    <p:sldId id="371" r:id="rId24"/>
    <p:sldId id="364" r:id="rId25"/>
    <p:sldId id="346" r:id="rId26"/>
    <p:sldId id="356" r:id="rId27"/>
    <p:sldId id="399" r:id="rId28"/>
    <p:sldId id="400" r:id="rId29"/>
    <p:sldId id="401" r:id="rId30"/>
    <p:sldId id="402" r:id="rId31"/>
    <p:sldId id="403" r:id="rId32"/>
    <p:sldId id="404" r:id="rId33"/>
    <p:sldId id="37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00FF00"/>
    <a:srgbClr val="FF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horzBarState="maximized">
    <p:restoredLeft sz="10127" autoAdjust="0"/>
    <p:restoredTop sz="94660"/>
  </p:normalViewPr>
  <p:slideViewPr>
    <p:cSldViewPr snapToGrid="0" showGuides="1">
      <p:cViewPr>
        <p:scale>
          <a:sx n="100" d="100"/>
          <a:sy n="100" d="100"/>
        </p:scale>
        <p:origin x="-1240" y="-760"/>
      </p:cViewPr>
      <p:guideLst>
        <p:guide orient="horz" pos="2280"/>
        <p:guide pos="2768"/>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notesMaster" Target="notesMasters/notesMaster1.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2.pict"/><Relationship Id="rId1" Type="http://schemas.openxmlformats.org/officeDocument/2006/relationships/image" Target="../media/image41.pict"/></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4.pict"/><Relationship Id="rId1" Type="http://schemas.openxmlformats.org/officeDocument/2006/relationships/image" Target="../media/image43.pict"/></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pict"/><Relationship Id="rId3" Type="http://schemas.openxmlformats.org/officeDocument/2006/relationships/image" Target="../media/image10.pict"/><Relationship Id="rId1" Type="http://schemas.openxmlformats.org/officeDocument/2006/relationships/image" Target="../media/image8.pict"/></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pict"/><Relationship Id="rId1" Type="http://schemas.openxmlformats.org/officeDocument/2006/relationships/image" Target="../media/image11.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pict"/></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pict"/></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pict"/></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0.pict"/><Relationship Id="rId1" Type="http://schemas.openxmlformats.org/officeDocument/2006/relationships/image" Target="../media/image29.pict"/></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2.pict"/></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8.pict"/><Relationship Id="rId3" Type="http://schemas.openxmlformats.org/officeDocument/2006/relationships/image" Target="../media/image39.pict"/><Relationship Id="rId1" Type="http://schemas.openxmlformats.org/officeDocument/2006/relationships/image" Target="../media/image37.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2863C0-580B-BA46-8A28-8B09E6134C5A}" type="datetimeFigureOut">
              <a:rPr lang="en-US" smtClean="0"/>
              <a:pPr/>
              <a:t>11/12/10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7B0126-A294-E14B-9C1D-A814EB2851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574B68-5D80-C241-B359-A7C78DE0B2FA}" type="slidenum">
              <a:rPr lang="en-US"/>
              <a:pPr/>
              <a:t>11</a:t>
            </a:fld>
            <a:endParaRPr lang="en-US"/>
          </a:p>
        </p:txBody>
      </p:sp>
      <p:sp>
        <p:nvSpPr>
          <p:cNvPr id="180226" name="Rectangle 1026"/>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0227"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zh-CN" altLang="en-US">
              <a:cs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CB2B39B-48E3-7E44-801E-BC9C41F0F02A}" type="slidenum">
              <a:rPr lang="en-US">
                <a:latin typeface="Times" charset="0"/>
                <a:ea typeface="ＭＳ Ｐゴシック" charset="-128"/>
                <a:cs typeface="ＭＳ Ｐゴシック" charset="-128"/>
              </a:rPr>
              <a:pPr/>
              <a:t>14</a:t>
            </a:fld>
            <a:endParaRPr lang="en-US">
              <a:latin typeface="Times" charset="0"/>
              <a:ea typeface="ＭＳ Ｐゴシック" charset="-128"/>
              <a:cs typeface="ＭＳ Ｐゴシック" charset="-128"/>
            </a:endParaRPr>
          </a:p>
        </p:txBody>
      </p:sp>
      <p:sp>
        <p:nvSpPr>
          <p:cNvPr id="25603"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atin typeface="Time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958CAF-0A25-F047-B453-BFFA8D4F43FE}" type="slidenum">
              <a:rPr lang="en-US"/>
              <a:pPr/>
              <a:t>22</a:t>
            </a:fld>
            <a:endParaRPr lang="en-US"/>
          </a:p>
        </p:txBody>
      </p:sp>
      <p:sp>
        <p:nvSpPr>
          <p:cNvPr id="166914" name="Rectangle 1026"/>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6915"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zh-CN" altLang="en-US">
              <a:cs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76CFD47D-414B-2447-AB5E-11017FA88DA0}" type="slidenum">
              <a:rPr lang="en-US">
                <a:latin typeface="Times" pitchFamily="-110" charset="0"/>
                <a:ea typeface="ＭＳ Ｐゴシック" pitchFamily="-110" charset="-128"/>
                <a:cs typeface="ＭＳ Ｐゴシック" pitchFamily="-110" charset="-128"/>
              </a:rPr>
              <a:pPr/>
              <a:t>23</a:t>
            </a:fld>
            <a:endParaRPr lang="en-US">
              <a:latin typeface="Times" pitchFamily="-110" charset="0"/>
              <a:ea typeface="ＭＳ Ｐゴシック" pitchFamily="-110" charset="-128"/>
              <a:cs typeface="ＭＳ Ｐゴシック" pitchFamily="-110" charset="-128"/>
            </a:endParaRPr>
          </a:p>
        </p:txBody>
      </p:sp>
      <p:sp>
        <p:nvSpPr>
          <p:cNvPr id="20483" name="Rectangle 2"/>
          <p:cNvSpPr>
            <a:spLocks noGrp="1" noRot="1" noChangeAspect="1" noChangeArrowheads="1" noTextEdit="1"/>
          </p:cNvSpPr>
          <p:nvPr>
            <p:ph type="sldImg"/>
          </p:nvPr>
        </p:nvSpPr>
        <p:spPr>
          <a:xfrm>
            <a:off x="1144588" y="684213"/>
            <a:ext cx="4572000" cy="3429000"/>
          </a:xfrm>
          <a:solidFill>
            <a:srgbClr val="FFFFFF"/>
          </a:solidFill>
          <a:ln/>
        </p:spPr>
      </p:sp>
      <p:sp>
        <p:nvSpPr>
          <p:cNvPr id="20484" name="Rectangle 3"/>
          <p:cNvSpPr>
            <a:spLocks noGrp="1" noChangeArrowheads="1"/>
          </p:cNvSpPr>
          <p:nvPr>
            <p:ph type="body" idx="1"/>
          </p:nvPr>
        </p:nvSpPr>
        <p:spPr>
          <a:xfrm>
            <a:off x="685800" y="4343400"/>
            <a:ext cx="5486400" cy="4116388"/>
          </a:xfrm>
          <a:solidFill>
            <a:srgbClr val="FFFFFF"/>
          </a:solidFill>
          <a:ln>
            <a:solidFill>
              <a:srgbClr val="000000"/>
            </a:solidFill>
          </a:ln>
        </p:spPr>
        <p:txBody>
          <a:bodyPr lIns="86493" tIns="43247" rIns="86493" bIns="43247"/>
          <a:lstStyle/>
          <a:p>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spcBef>
                <a:spcPct val="0"/>
              </a:spcBef>
            </a:pPr>
            <a:endParaRPr lang="en-US"/>
          </a:p>
        </p:txBody>
      </p:sp>
      <p:sp>
        <p:nvSpPr>
          <p:cNvPr id="24580" name="Slide Number Placeholder 3"/>
          <p:cNvSpPr>
            <a:spLocks noGrp="1"/>
          </p:cNvSpPr>
          <p:nvPr>
            <p:ph type="sldNum" sz="quarter" idx="5"/>
          </p:nvPr>
        </p:nvSpPr>
        <p:spPr bwMode="auto">
          <a:ln>
            <a:miter lim="800000"/>
            <a:headEnd/>
            <a:tailEnd/>
          </a:ln>
        </p:spPr>
        <p:txBody>
          <a:bodyPr/>
          <a:lstStyle/>
          <a:p>
            <a:fld id="{27E7FD08-3ACB-1E47-A01A-190DE7EC9AC4}" type="slidenum">
              <a:rPr lang="en-US"/>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5" name="Footer Placeholder 4"/>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5" name="Footer Placeholder 4"/>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rtlCol="0">
            <a:normAutofit/>
          </a:bodyPr>
          <a:lstStyle/>
          <a:p>
            <a:pPr lvl="0"/>
            <a:endParaRPr lang="en-US" noProof="0"/>
          </a:p>
        </p:txBody>
      </p:sp>
      <p:sp>
        <p:nvSpPr>
          <p:cNvPr id="4" name="Slide Number Placeholder 5"/>
          <p:cNvSpPr>
            <a:spLocks noGrp="1"/>
          </p:cNvSpPr>
          <p:nvPr>
            <p:ph type="sldNum" sz="quarter" idx="10"/>
          </p:nvPr>
        </p:nvSpPr>
        <p:spPr>
          <a:xfrm>
            <a:off x="6553200" y="6248400"/>
            <a:ext cx="1905000" cy="457200"/>
          </a:xfrm>
        </p:spPr>
        <p:txBody>
          <a:bodyPr/>
          <a:lstStyle>
            <a:lvl1pPr>
              <a:defRPr/>
            </a:lvl1pPr>
          </a:lstStyle>
          <a:p>
            <a:pPr>
              <a:defRPr/>
            </a:pPr>
            <a:fld id="{870D5B48-4683-4642-AB56-5205FA043CD0}" type="slidenum">
              <a:rPr lang="en-US"/>
              <a:pPr>
                <a:defRPr/>
              </a:pPr>
              <a:t>‹#›</a:t>
            </a:fld>
            <a:endParaRPr lang="en-US"/>
          </a:p>
        </p:txBody>
      </p:sp>
      <p:sp>
        <p:nvSpPr>
          <p:cNvPr id="5" name="Rectangle 22"/>
          <p:cNvSpPr>
            <a:spLocks noGrp="1" noChangeArrowheads="1"/>
          </p:cNvSpPr>
          <p:nvPr userDrawn="1">
            <p:ph type="ftr" sz="quarter" idx="11"/>
          </p:nvPr>
        </p:nvSpPr>
        <p:spPr>
          <a:xfrm>
            <a:off x="2959100" y="6492875"/>
            <a:ext cx="4192588" cy="365125"/>
          </a:xfrm>
          <a:prstGeom prst="rect">
            <a:avLst/>
          </a:prstGeom>
        </p:spPr>
        <p:txBody>
          <a:bodyPr/>
          <a:lstStyle>
            <a:lvl1pPr fontAlgn="auto">
              <a:spcBef>
                <a:spcPts val="0"/>
              </a:spcBef>
              <a:spcAft>
                <a:spcPts val="0"/>
              </a:spcAft>
              <a:defRPr sz="900">
                <a:latin typeface="+mn-lt"/>
                <a:ea typeface="+mn-ea"/>
                <a:cs typeface="+mn-cs"/>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5" name="Footer Placeholder 4"/>
          <p:cNvSpPr>
            <a:spLocks noGrp="1"/>
          </p:cNvSpPr>
          <p:nvPr>
            <p:ph type="ftr" sz="quarter" idx="11"/>
          </p:nvPr>
        </p:nvSpPr>
        <p:spPr>
          <a:xfrm>
            <a:off x="2958454" y="6492875"/>
            <a:ext cx="4192588" cy="365125"/>
          </a:xfrm>
          <a:prstGeom prst="rect">
            <a:avLst/>
          </a:prstGeom>
        </p:spPr>
        <p:txBody>
          <a:bodyPr/>
          <a:lstStyle/>
          <a:p>
            <a:r>
              <a:rPr lang="en-US" dirty="0" smtClean="0"/>
              <a:t>V.N. Litvinenko, DIS 2009, Madrid, April 28 2009</a:t>
            </a:r>
          </a:p>
        </p:txBody>
      </p:sp>
      <p:sp>
        <p:nvSpPr>
          <p:cNvPr id="6" name="Slide Number Placeholder 5"/>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5" name="Footer Placeholder 4"/>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6" name="Footer Placeholder 5"/>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8" name="Footer Placeholder 7"/>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4" name="Footer Placeholder 3"/>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3" name="Footer Placeholder 2"/>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6" name="Footer Placeholder 5"/>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96950" y="6337456"/>
            <a:ext cx="2133600" cy="365125"/>
          </a:xfrm>
          <a:prstGeom prst="rect">
            <a:avLst/>
          </a:prstGeom>
        </p:spPr>
        <p:txBody>
          <a:bodyPr/>
          <a:lstStyle/>
          <a:p>
            <a:fld id="{E176B92C-4948-564D-8491-CF83A03BEBFF}" type="datetimeFigureOut">
              <a:rPr lang="en-US" smtClean="0"/>
              <a:pPr/>
              <a:t>11/12/10</a:t>
            </a:fld>
            <a:endParaRPr lang="en-US" dirty="0"/>
          </a:p>
        </p:txBody>
      </p:sp>
      <p:sp>
        <p:nvSpPr>
          <p:cNvPr id="6" name="Footer Placeholder 5"/>
          <p:cNvSpPr>
            <a:spLocks noGrp="1"/>
          </p:cNvSpPr>
          <p:nvPr>
            <p:ph type="ftr" sz="quarter" idx="11"/>
          </p:nvPr>
        </p:nvSpPr>
        <p:spPr>
          <a:xfrm>
            <a:off x="2958454" y="6492875"/>
            <a:ext cx="4192588"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BA39541B-F5D3-794D-BB7F-50BEBC2426A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vmlDrawing" Target="../drawings/vmlDrawing1.v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2.png"/><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oleObject" Target="../embeddings/Microsoft_Word_97_-_2004_Document1.doc"/><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664960" y="6492875"/>
            <a:ext cx="609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39541B-F5D3-794D-BB7F-50BEBC2426AB}" type="slidenum">
              <a:rPr lang="en-US" smtClean="0"/>
              <a:pPr/>
              <a:t>‹#›</a:t>
            </a:fld>
            <a:endParaRPr lang="en-US" dirty="0"/>
          </a:p>
        </p:txBody>
      </p:sp>
      <p:sp>
        <p:nvSpPr>
          <p:cNvPr id="13" name="Rectangle 10"/>
          <p:cNvSpPr>
            <a:spLocks noChangeArrowheads="1"/>
          </p:cNvSpPr>
          <p:nvPr userDrawn="1"/>
        </p:nvSpPr>
        <p:spPr bwMode="auto">
          <a:xfrm>
            <a:off x="6783388" y="6411913"/>
            <a:ext cx="428625" cy="168275"/>
          </a:xfrm>
          <a:prstGeom prst="rect">
            <a:avLst/>
          </a:prstGeom>
          <a:noFill/>
          <a:ln w="9525">
            <a:noFill/>
            <a:miter lim="800000"/>
            <a:headEnd/>
            <a:tailEnd/>
          </a:ln>
          <a:effectLst/>
        </p:spPr>
        <p:txBody>
          <a:bodyPr wrap="none">
            <a:spAutoFit/>
          </a:bodyPr>
          <a:lstStyle/>
          <a:p>
            <a:pPr algn="ctr">
              <a:spcBef>
                <a:spcPct val="0"/>
              </a:spcBef>
              <a:defRPr/>
            </a:pPr>
            <a:r>
              <a:rPr lang="en-US" altLang="en-US" sz="500" b="1" dirty="0">
                <a:solidFill>
                  <a:schemeClr val="bg1"/>
                </a:solidFill>
                <a:latin typeface="Arial" charset="0"/>
              </a:rPr>
              <a:t>Page </a:t>
            </a:r>
            <a:fld id="{CE39D054-AC55-48C0-8CA3-F63DAB5657D0}" type="slidenum">
              <a:rPr lang="en-US" altLang="en-US" sz="500" b="1">
                <a:solidFill>
                  <a:schemeClr val="bg1"/>
                </a:solidFill>
                <a:latin typeface="Arial" charset="0"/>
              </a:rPr>
              <a:pPr algn="ctr">
                <a:spcBef>
                  <a:spcPct val="0"/>
                </a:spcBef>
                <a:defRPr/>
              </a:pPr>
              <a:t>‹#›</a:t>
            </a:fld>
            <a:endParaRPr lang="en-US" sz="500" b="1" dirty="0">
              <a:solidFill>
                <a:schemeClr val="bg1"/>
              </a:solidFill>
              <a:latin typeface="Arial" charset="0"/>
            </a:endParaRPr>
          </a:p>
        </p:txBody>
      </p:sp>
      <p:graphicFrame>
        <p:nvGraphicFramePr>
          <p:cNvPr id="1026" name="Object 2"/>
          <p:cNvGraphicFramePr>
            <a:graphicFrameLocks noChangeAspect="1"/>
          </p:cNvGraphicFramePr>
          <p:nvPr/>
        </p:nvGraphicFramePr>
        <p:xfrm>
          <a:off x="0" y="6332220"/>
          <a:ext cx="1724396" cy="640080"/>
        </p:xfrm>
        <a:graphic>
          <a:graphicData uri="http://schemas.openxmlformats.org/presentationml/2006/ole">
            <p:oleObj spid="_x0000_s1026" name="Document" r:id="rId15" imgW="1947672" imgH="722376" progId="Word.Document.8">
              <p:embed/>
            </p:oleObj>
          </a:graphicData>
        </a:graphic>
      </p:graphicFrame>
      <p:pic>
        <p:nvPicPr>
          <p:cNvPr id="15" name="Picture 1034" descr="homepageLogo.gif                                               00069BE2Mothers of Invention           BFF2B6A3:"/>
          <p:cNvPicPr>
            <a:picLocks noChangeAspect="1" noChangeArrowheads="1"/>
          </p:cNvPicPr>
          <p:nvPr userDrawn="1"/>
        </p:nvPicPr>
        <p:blipFill>
          <a:blip r:embed="rId16"/>
          <a:srcRect/>
          <a:stretch>
            <a:fillRect/>
          </a:stretch>
        </p:blipFill>
        <p:spPr bwMode="auto">
          <a:xfrm>
            <a:off x="8191500" y="6079172"/>
            <a:ext cx="962660" cy="962661"/>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4" Type="http://schemas.openxmlformats.org/officeDocument/2006/relationships/image" Target="../media/image18.png"/><Relationship Id="rId5" Type="http://schemas.openxmlformats.org/officeDocument/2006/relationships/oleObject" Target="../embeddings/Microsoft_Equation2.bin"/><Relationship Id="rId7" Type="http://schemas.openxmlformats.org/officeDocument/2006/relationships/image" Target="../media/image19.pdf"/><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notesSlide" Target="../notesSlides/notesSlide1.xml"/><Relationship Id="rId6" Type="http://schemas.openxmlformats.org/officeDocument/2006/relationships/image" Target="../media/image4.png"/></Relationships>
</file>

<file path=ppt/slides/_rels/slide12.xml.rels><?xml version="1.0" encoding="UTF-8" standalone="yes"?>
<Relationships xmlns="http://schemas.openxmlformats.org/package/2006/relationships"><Relationship Id="rId4" Type="http://schemas.openxmlformats.org/officeDocument/2006/relationships/image" Target="../media/image23.jpeg"/><Relationship Id="rId1" Type="http://schemas.openxmlformats.org/officeDocument/2006/relationships/slideLayout" Target="../slideLayouts/slideLayout6.xml"/><Relationship Id="rId2" Type="http://schemas.openxmlformats.org/officeDocument/2006/relationships/image" Target="../media/image21.jpeg"/><Relationship Id="rId3" Type="http://schemas.openxmlformats.org/officeDocument/2006/relationships/image" Target="../media/image22.png"/></Relationships>
</file>

<file path=ppt/slides/_rels/slide13.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vmlDrawing" Target="../drawings/vmlDrawing5.vml"/><Relationship Id="rId2" Type="http://schemas.openxmlformats.org/officeDocument/2006/relationships/slideLayout" Target="../slideLayouts/slideLayout4.xml"/><Relationship Id="rId3" Type="http://schemas.openxmlformats.org/officeDocument/2006/relationships/oleObject" Target="The%20Mothers%20of%20Invention:Users:vladimirlitvinenko:Desktop:LHeC%20ERL:ERL%20for%20LHeC.doc!OLE_LINK1" TargetMode="External"/></Relationships>
</file>

<file path=ppt/slides/_rels/slide14.xml.rels><?xml version="1.0" encoding="UTF-8" standalone="yes"?>
<Relationships xmlns="http://schemas.openxmlformats.org/package/2006/relationships"><Relationship Id="rId6" Type="http://schemas.openxmlformats.org/officeDocument/2006/relationships/image" Target="../media/image28.png"/><Relationship Id="rId4" Type="http://schemas.openxmlformats.org/officeDocument/2006/relationships/oleObject" Target="../embeddings/Microsoft_Equation3.bin"/><Relationship Id="rId1" Type="http://schemas.openxmlformats.org/officeDocument/2006/relationships/vmlDrawing" Target="../drawings/vmlDrawing6.vml"/><Relationship Id="rId2" Type="http://schemas.openxmlformats.org/officeDocument/2006/relationships/slideLayout" Target="../slideLayouts/slideLayout12.xml"/><Relationship Id="rId3" Type="http://schemas.openxmlformats.org/officeDocument/2006/relationships/notesSlide" Target="../notesSlides/notesSlide2.xml"/><Relationship Id="rId5" Type="http://schemas.openxmlformats.org/officeDocument/2006/relationships/image" Target="../media/image27.pd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oleObject" Target="The%20Mothers%20of%20Invention:Users:vladimirlitvinenko:Desktop:LHeC%20ERL:ERL%20for%20LHeC.doc!OLE_LINK8" TargetMode="External"/><Relationship Id="rId1" Type="http://schemas.openxmlformats.org/officeDocument/2006/relationships/vmlDrawing" Target="../drawings/vmlDrawing7.vml"/><Relationship Id="rId2" Type="http://schemas.openxmlformats.org/officeDocument/2006/relationships/slideLayout" Target="../slideLayouts/slideLayout2.xml"/><Relationship Id="rId3" Type="http://schemas.openxmlformats.org/officeDocument/2006/relationships/oleObject" Target="The%20Mothers%20of%20Invention:Users:vladimirlitvinenko:Desktop:LHeC%20ERL:ERL%20for%20LHeC.doc!OLE_LINK7"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3" Type="http://schemas.openxmlformats.org/officeDocument/2006/relationships/oleObject" Target="King%20Crimson:Users:vl:Desktop:ERL%20for%20LHeC.doc!OLE_LINK7" TargetMode="Externa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accelconf.web.cern.ch/AccelConf/IPAC10/papers/tupeb039.pdf"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4" Type="http://schemas.openxmlformats.org/officeDocument/2006/relationships/image" Target="../media/image34.png"/><Relationship Id="rId5" Type="http://schemas.openxmlformats.org/officeDocument/2006/relationships/image" Target="../media/image35.png"/><Relationship Id="rId7"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3.png"/><Relationship Id="rId6"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Microsoft_Equation6.bin"/><Relationship Id="rId4" Type="http://schemas.openxmlformats.org/officeDocument/2006/relationships/image" Target="../media/image5.png"/><Relationship Id="rId5" Type="http://schemas.openxmlformats.org/officeDocument/2006/relationships/image" Target="../media/image40.jpeg"/><Relationship Id="rId7" Type="http://schemas.openxmlformats.org/officeDocument/2006/relationships/oleObject" Target="../embeddings/Microsoft_Equation5.bin"/><Relationship Id="rId1" Type="http://schemas.openxmlformats.org/officeDocument/2006/relationships/vmlDrawing" Target="../drawings/vmlDrawing9.vml"/><Relationship Id="rId2" Type="http://schemas.openxmlformats.org/officeDocument/2006/relationships/slideLayout" Target="../slideLayouts/slideLayout7.xml"/><Relationship Id="rId3" Type="http://schemas.openxmlformats.org/officeDocument/2006/relationships/notesSlide" Target="../notesSlides/notesSlide5.xml"/><Relationship Id="rId6" Type="http://schemas.openxmlformats.org/officeDocument/2006/relationships/oleObject" Target="../embeddings/Microsoft_Equation4.bin"/></Relationships>
</file>

<file path=ppt/slides/_rels/slide25.xml.rels><?xml version="1.0" encoding="UTF-8" standalone="yes"?>
<Relationships xmlns="http://schemas.openxmlformats.org/package/2006/relationships"><Relationship Id="rId4" Type="http://schemas.openxmlformats.org/officeDocument/2006/relationships/oleObject" Target="../embeddings/Microsoft_Equation8.bin"/><Relationship Id="rId1" Type="http://schemas.openxmlformats.org/officeDocument/2006/relationships/vmlDrawing" Target="../drawings/vmlDrawing10.vml"/><Relationship Id="rId2" Type="http://schemas.openxmlformats.org/officeDocument/2006/relationships/slideLayout" Target="../slideLayouts/slideLayout4.xml"/><Relationship Id="rId3" Type="http://schemas.openxmlformats.org/officeDocument/2006/relationships/oleObject" Target="../embeddings/Microsoft_Equation7.bin"/><Relationship Id="rId5" Type="http://schemas.openxmlformats.org/officeDocument/2006/relationships/image" Target="../media/image4.png"/></Relationships>
</file>

<file path=ppt/slides/_rels/slide26.xml.rels><?xml version="1.0" encoding="UTF-8" standalone="yes"?>
<Relationships xmlns="http://schemas.openxmlformats.org/package/2006/relationships"><Relationship Id="rId4" Type="http://schemas.openxmlformats.org/officeDocument/2006/relationships/oleObject" Target="../embeddings/Microsoft_Equation10.bin"/><Relationship Id="rId5" Type="http://schemas.openxmlformats.org/officeDocument/2006/relationships/image" Target="../media/image45.pdf"/><Relationship Id="rId7" Type="http://schemas.openxmlformats.org/officeDocument/2006/relationships/image" Target="../media/image4.png"/><Relationship Id="rId1" Type="http://schemas.openxmlformats.org/officeDocument/2006/relationships/vmlDrawing" Target="../drawings/vmlDrawing11.vml"/><Relationship Id="rId2" Type="http://schemas.openxmlformats.org/officeDocument/2006/relationships/slideLayout" Target="../slideLayouts/slideLayout7.xml"/><Relationship Id="rId3" Type="http://schemas.openxmlformats.org/officeDocument/2006/relationships/oleObject" Target="../embeddings/Microsoft_Equation9.bin"/><Relationship Id="rId6" Type="http://schemas.openxmlformats.org/officeDocument/2006/relationships/image" Target="../media/image46.png"/></Relationships>
</file>

<file path=ppt/slides/_rels/slide2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3"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4" Type="http://schemas.openxmlformats.org/officeDocument/2006/relationships/oleObject" Target="King%20Crimson:Users:vl:Desktop:ERL%20for%20LHeC.doc!OLE_LINK4" TargetMode="External"/><Relationship Id="rId1" Type="http://schemas.openxmlformats.org/officeDocument/2006/relationships/vmlDrawing" Target="../drawings/vmlDrawing2.vml"/><Relationship Id="rId2" Type="http://schemas.openxmlformats.org/officeDocument/2006/relationships/slideLayout" Target="../slideLayouts/slideLayout4.xml"/><Relationship Id="rId3" Type="http://schemas.openxmlformats.org/officeDocument/2006/relationships/oleObject" Target="King%20Crimson:Users:vl:Desktop:ERL%20for%20LHeC.doc!OLE_LINK3" TargetMode="External"/><Relationship Id="rId5" Type="http://schemas.openxmlformats.org/officeDocument/2006/relationships/oleObject" Target="King%20Crimson:Users:vl:Desktop:ERL%20for%20LHeC.doc!OLE_LINK5" TargetMode="External"/></Relationships>
</file>

<file path=ppt/slides/_rels/slide8.xml.rels><?xml version="1.0" encoding="UTF-8" standalone="yes"?>
<Relationships xmlns="http://schemas.openxmlformats.org/package/2006/relationships"><Relationship Id="rId6" Type="http://schemas.openxmlformats.org/officeDocument/2006/relationships/image" Target="../media/image14.png"/><Relationship Id="rId4" Type="http://schemas.openxmlformats.org/officeDocument/2006/relationships/oleObject" Target="King%20Crimson:Users:vl:Desktop:ERL%20for%20LHeC.doc!OLE_LINK9" TargetMode="External"/><Relationship Id="rId1" Type="http://schemas.openxmlformats.org/officeDocument/2006/relationships/vmlDrawing" Target="../drawings/vmlDrawing3.vml"/><Relationship Id="rId2" Type="http://schemas.openxmlformats.org/officeDocument/2006/relationships/slideLayout" Target="../slideLayouts/slideLayout4.xml"/><Relationship Id="rId3" Type="http://schemas.openxmlformats.org/officeDocument/2006/relationships/oleObject" Target="King%20Crimson:Users:vl:Desktop:ERL%20for%20LHeC.doc!OLE_LINK8" TargetMode="External"/><Relationship Id="rId5" Type="http://schemas.openxmlformats.org/officeDocument/2006/relationships/image" Target="../media/image13.pdf"/></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3"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11"/>
          <p:cNvPicPr>
            <a:picLocks noChangeAspect="1"/>
          </p:cNvPicPr>
          <p:nvPr/>
        </p:nvPicPr>
        <p:blipFill>
          <a:blip r:embed="rId2"/>
          <a:srcRect/>
          <a:stretch>
            <a:fillRect/>
          </a:stretch>
        </p:blipFill>
        <p:spPr bwMode="auto">
          <a:xfrm>
            <a:off x="6579912" y="1229709"/>
            <a:ext cx="2225421" cy="1007125"/>
          </a:xfrm>
          <a:prstGeom prst="rect">
            <a:avLst/>
          </a:prstGeom>
          <a:noFill/>
          <a:ln w="9525">
            <a:noFill/>
            <a:miter lim="800000"/>
            <a:headEnd/>
            <a:tailEnd/>
          </a:ln>
        </p:spPr>
      </p:pic>
      <p:sp>
        <p:nvSpPr>
          <p:cNvPr id="2" name="Title 1"/>
          <p:cNvSpPr>
            <a:spLocks noGrp="1"/>
          </p:cNvSpPr>
          <p:nvPr>
            <p:ph type="ctrTitle"/>
          </p:nvPr>
        </p:nvSpPr>
        <p:spPr>
          <a:xfrm>
            <a:off x="345158" y="364066"/>
            <a:ext cx="8610600" cy="5630333"/>
          </a:xfrm>
        </p:spPr>
        <p:txBody>
          <a:bodyPr/>
          <a:lstStyle/>
          <a:p>
            <a:r>
              <a:rPr lang="en-US" sz="4000" dirty="0" smtClean="0">
                <a:solidFill>
                  <a:srgbClr val="000090"/>
                </a:solidFill>
                <a:latin typeface="Comic Sans MS"/>
                <a:cs typeface="Comic Sans MS"/>
              </a:rPr>
              <a:t>ERL-based LHeC</a:t>
            </a:r>
            <a:br>
              <a:rPr lang="en-US" sz="4000" dirty="0" smtClean="0">
                <a:solidFill>
                  <a:srgbClr val="000090"/>
                </a:solidFill>
                <a:latin typeface="Comic Sans MS"/>
                <a:cs typeface="Comic Sans MS"/>
              </a:rPr>
            </a:br>
            <a:r>
              <a:rPr lang="en-US" sz="2800" dirty="0" smtClean="0">
                <a:solidFill>
                  <a:srgbClr val="000090"/>
                </a:solidFill>
                <a:latin typeface="Comic Sans MS"/>
                <a:cs typeface="Comic Sans MS"/>
              </a:rPr>
              <a:t>BNL’s version</a:t>
            </a:r>
            <a:r>
              <a:rPr lang="en-US" sz="4000" dirty="0" smtClean="0">
                <a:solidFill>
                  <a:srgbClr val="000090"/>
                </a:solidFill>
                <a:latin typeface="Comic Sans MS"/>
                <a:cs typeface="Comic Sans MS"/>
              </a:rPr>
              <a:t/>
            </a:r>
            <a:br>
              <a:rPr lang="en-US" sz="4000" dirty="0" smtClean="0">
                <a:solidFill>
                  <a:srgbClr val="000090"/>
                </a:solidFill>
                <a:latin typeface="Comic Sans MS"/>
                <a:cs typeface="Comic Sans MS"/>
              </a:rPr>
            </a:br>
            <a:r>
              <a:rPr lang="en-US" sz="4000" dirty="0" smtClean="0">
                <a:solidFill>
                  <a:srgbClr val="000090"/>
                </a:solidFill>
                <a:latin typeface="Comic Sans MS"/>
                <a:cs typeface="Comic Sans MS"/>
              </a:rPr>
              <a:t/>
            </a:r>
            <a:br>
              <a:rPr lang="en-US" sz="4000" dirty="0" smtClean="0">
                <a:solidFill>
                  <a:srgbClr val="000090"/>
                </a:solidFill>
                <a:latin typeface="Comic Sans MS"/>
                <a:cs typeface="Comic Sans MS"/>
              </a:rPr>
            </a:br>
            <a:r>
              <a:rPr lang="en-US" sz="2800" dirty="0" smtClean="0">
                <a:solidFill>
                  <a:srgbClr val="000090"/>
                </a:solidFill>
                <a:latin typeface="Comic Sans MS"/>
                <a:cs typeface="Comic Sans MS"/>
              </a:rPr>
              <a:t>I. Ben-Zvi, Y. Hao, D. Kayran, </a:t>
            </a:r>
            <a:r>
              <a:rPr lang="en-US" sz="2800" u="sng" dirty="0" smtClean="0">
                <a:solidFill>
                  <a:srgbClr val="000090"/>
                </a:solidFill>
                <a:latin typeface="Comic Sans MS"/>
                <a:cs typeface="Comic Sans MS"/>
              </a:rPr>
              <a:t>V.N. Litvinenko</a:t>
            </a:r>
            <a:r>
              <a:rPr lang="en-US" sz="2800" dirty="0" smtClean="0">
                <a:solidFill>
                  <a:srgbClr val="000090"/>
                </a:solidFill>
                <a:latin typeface="Comic Sans MS"/>
                <a:cs typeface="Comic Sans MS"/>
              </a:rPr>
              <a:t>, V.Ptitsyn, D. Trbojevic, N. Tsoupas</a:t>
            </a:r>
            <a:r>
              <a:rPr lang="en-US" sz="4000" dirty="0" smtClean="0">
                <a:solidFill>
                  <a:srgbClr val="000090"/>
                </a:solidFill>
                <a:latin typeface="Comic Sans MS"/>
                <a:cs typeface="Comic Sans MS"/>
              </a:rPr>
              <a:t/>
            </a:r>
            <a:br>
              <a:rPr lang="en-US" sz="4000" dirty="0" smtClean="0">
                <a:solidFill>
                  <a:srgbClr val="000090"/>
                </a:solidFill>
                <a:latin typeface="Comic Sans MS"/>
                <a:cs typeface="Comic Sans MS"/>
              </a:rPr>
            </a:br>
            <a:r>
              <a:rPr lang="en-US" sz="1600" dirty="0" smtClean="0">
                <a:solidFill>
                  <a:srgbClr val="000090"/>
                </a:solidFill>
                <a:latin typeface="Comic Sans MS"/>
                <a:cs typeface="Comic Sans MS"/>
              </a:rPr>
              <a:t>Stony Brook University, Stony Brook, NY, USA</a:t>
            </a:r>
            <a:br>
              <a:rPr lang="en-US" sz="1600" dirty="0" smtClean="0">
                <a:solidFill>
                  <a:srgbClr val="000090"/>
                </a:solidFill>
                <a:latin typeface="Comic Sans MS"/>
                <a:cs typeface="Comic Sans MS"/>
              </a:rPr>
            </a:br>
            <a:r>
              <a:rPr lang="en-US" sz="1600" dirty="0" smtClean="0">
                <a:solidFill>
                  <a:srgbClr val="000090"/>
                </a:solidFill>
                <a:latin typeface="Comic Sans MS"/>
                <a:cs typeface="Comic Sans MS"/>
              </a:rPr>
              <a:t>Brookhaven National Laboratory, Upton, NY, USA</a:t>
            </a:r>
            <a:br>
              <a:rPr lang="en-US" sz="1600" dirty="0" smtClean="0">
                <a:solidFill>
                  <a:srgbClr val="000090"/>
                </a:solidFill>
                <a:latin typeface="Comic Sans MS"/>
                <a:cs typeface="Comic Sans MS"/>
              </a:rPr>
            </a:br>
            <a:r>
              <a:rPr lang="en-US" sz="1600" dirty="0" smtClean="0">
                <a:solidFill>
                  <a:srgbClr val="000090"/>
                </a:solidFill>
                <a:latin typeface="Comic Sans MS"/>
                <a:cs typeface="Comic Sans MS"/>
              </a:rPr>
              <a:t>Center for Accelerator Science and Education</a:t>
            </a:r>
            <a:br>
              <a:rPr lang="en-US" sz="1600" dirty="0" smtClean="0">
                <a:solidFill>
                  <a:srgbClr val="000090"/>
                </a:solidFill>
                <a:latin typeface="Comic Sans MS"/>
                <a:cs typeface="Comic Sans MS"/>
              </a:rPr>
            </a:br>
            <a:r>
              <a:rPr lang="en-US" sz="1600" dirty="0" smtClean="0">
                <a:solidFill>
                  <a:srgbClr val="000090"/>
                </a:solidFill>
                <a:latin typeface="Comic Sans MS"/>
                <a:cs typeface="Comic Sans MS"/>
              </a:rPr>
              <a:t/>
            </a:r>
            <a:br>
              <a:rPr lang="en-US" sz="1600" dirty="0" smtClean="0">
                <a:solidFill>
                  <a:srgbClr val="000090"/>
                </a:solidFill>
                <a:latin typeface="Comic Sans MS"/>
                <a:cs typeface="Comic Sans MS"/>
              </a:rPr>
            </a:br>
            <a:r>
              <a:rPr lang="en-US" sz="2800" dirty="0" smtClean="0">
                <a:solidFill>
                  <a:srgbClr val="000090"/>
                </a:solidFill>
                <a:latin typeface="Comic Sans MS"/>
                <a:cs typeface="Comic Sans MS"/>
              </a:rPr>
              <a:t>F. Zimmerman, </a:t>
            </a:r>
            <a:r>
              <a:rPr lang="en-US" sz="2800" dirty="0" err="1" smtClean="0">
                <a:solidFill>
                  <a:srgbClr val="000090"/>
                </a:solidFill>
                <a:latin typeface="Comic Sans MS"/>
                <a:cs typeface="Comic Sans MS"/>
              </a:rPr>
              <a:t>R.Thomas</a:t>
            </a:r>
            <a:r>
              <a:rPr lang="en-US" sz="2800" dirty="0" smtClean="0">
                <a:solidFill>
                  <a:srgbClr val="000090"/>
                </a:solidFill>
                <a:latin typeface="Comic Sans MS"/>
                <a:cs typeface="Comic Sans MS"/>
              </a:rPr>
              <a:t>, O. </a:t>
            </a:r>
            <a:r>
              <a:rPr lang="en-US" sz="2800" dirty="0" err="1" smtClean="0">
                <a:solidFill>
                  <a:srgbClr val="000090"/>
                </a:solidFill>
                <a:latin typeface="Comic Sans MS"/>
                <a:cs typeface="Comic Sans MS"/>
              </a:rPr>
              <a:t>Bruening</a:t>
            </a:r>
            <a:r>
              <a:rPr lang="en-US" sz="5400" dirty="0" smtClean="0">
                <a:solidFill>
                  <a:srgbClr val="000090"/>
                </a:solidFill>
                <a:latin typeface="Comic Sans MS"/>
                <a:cs typeface="Comic Sans MS"/>
              </a:rPr>
              <a:t/>
            </a:r>
            <a:br>
              <a:rPr lang="en-US" sz="5400" dirty="0" smtClean="0">
                <a:solidFill>
                  <a:srgbClr val="000090"/>
                </a:solidFill>
                <a:latin typeface="Comic Sans MS"/>
                <a:cs typeface="Comic Sans MS"/>
              </a:rPr>
            </a:br>
            <a:r>
              <a:rPr lang="en-US" sz="1800" dirty="0" smtClean="0">
                <a:solidFill>
                  <a:srgbClr val="000090"/>
                </a:solidFill>
                <a:latin typeface="Comic Sans MS"/>
                <a:cs typeface="Comic Sans MS"/>
              </a:rPr>
              <a:t>CERN</a:t>
            </a:r>
            <a:r>
              <a:rPr lang="en-US" sz="2400" dirty="0" smtClean="0">
                <a:solidFill>
                  <a:srgbClr val="000090"/>
                </a:solidFill>
                <a:latin typeface="Comic Sans MS"/>
                <a:cs typeface="Comic Sans MS"/>
              </a:rPr>
              <a:t/>
            </a:r>
            <a:br>
              <a:rPr lang="en-US" sz="2400" dirty="0" smtClean="0">
                <a:solidFill>
                  <a:srgbClr val="000090"/>
                </a:solidFill>
                <a:latin typeface="Comic Sans MS"/>
                <a:cs typeface="Comic Sans MS"/>
              </a:rPr>
            </a:br>
            <a:endParaRPr lang="en-US" sz="4000" dirty="0">
              <a:solidFill>
                <a:srgbClr val="000090"/>
              </a:solidFill>
              <a:latin typeface="Comic Sans MS"/>
              <a:cs typeface="Comic Sans MS"/>
            </a:endParaRPr>
          </a:p>
        </p:txBody>
      </p:sp>
      <p:sp>
        <p:nvSpPr>
          <p:cNvPr id="4" name="Rectangle 3"/>
          <p:cNvSpPr/>
          <p:nvPr/>
        </p:nvSpPr>
        <p:spPr>
          <a:xfrm>
            <a:off x="2002367" y="6581001"/>
            <a:ext cx="5435600" cy="276999"/>
          </a:xfrm>
          <a:prstGeom prst="rect">
            <a:avLst/>
          </a:prstGeom>
        </p:spPr>
        <p:txBody>
          <a:bodyPr wrap="square">
            <a:spAutoFit/>
          </a:bodyPr>
          <a:lstStyle/>
          <a:p>
            <a:r>
              <a:rPr lang="en-US" sz="1200" dirty="0" smtClean="0">
                <a:solidFill>
                  <a:srgbClr val="000090"/>
                </a:solidFill>
                <a:latin typeface="Comic Sans MS"/>
                <a:cs typeface="Comic Sans MS"/>
              </a:rPr>
              <a:t>V.N. Litvinenko, </a:t>
            </a:r>
            <a:r>
              <a:rPr lang="en-US" sz="1200" dirty="0" smtClean="0">
                <a:solidFill>
                  <a:srgbClr val="000090"/>
                </a:solidFill>
                <a:latin typeface="Comic Sans MS"/>
                <a:ea typeface="Lucida Grande"/>
                <a:cs typeface="Comic Sans MS"/>
              </a:rPr>
              <a:t>Third LHeC workshop, Chavannes-de-</a:t>
            </a:r>
            <a:r>
              <a:rPr lang="en-US" sz="1200" dirty="0" err="1" smtClean="0">
                <a:solidFill>
                  <a:srgbClr val="000090"/>
                </a:solidFill>
                <a:latin typeface="Comic Sans MS"/>
                <a:ea typeface="Lucida Grande"/>
                <a:cs typeface="Comic Sans MS"/>
              </a:rPr>
              <a:t>Bogis</a:t>
            </a:r>
            <a:r>
              <a:rPr lang="en-US" sz="1200" dirty="0" smtClean="0">
                <a:solidFill>
                  <a:srgbClr val="000090"/>
                </a:solidFill>
                <a:latin typeface="Comic Sans MS"/>
                <a:ea typeface="Lucida Grande"/>
                <a:cs typeface="Comic Sans MS"/>
              </a:rPr>
              <a:t>, Switzerland</a:t>
            </a:r>
            <a:endParaRPr lang="en-US" sz="1200" dirty="0">
              <a:solidFill>
                <a:srgbClr val="000090"/>
              </a:solidFill>
              <a:latin typeface="Comic Sans MS"/>
              <a:cs typeface="Comic Sans MS"/>
            </a:endParaRPr>
          </a:p>
        </p:txBody>
      </p:sp>
      <p:pic>
        <p:nvPicPr>
          <p:cNvPr id="7" name="Picture 23"/>
          <p:cNvPicPr>
            <a:picLocks noChangeAspect="1" noChangeArrowheads="1"/>
          </p:cNvPicPr>
          <p:nvPr/>
        </p:nvPicPr>
        <p:blipFill>
          <a:blip r:embed="rId3"/>
          <a:srcRect/>
          <a:stretch>
            <a:fillRect/>
          </a:stretch>
        </p:blipFill>
        <p:spPr bwMode="auto">
          <a:xfrm>
            <a:off x="0" y="-1"/>
            <a:ext cx="1053166" cy="523575"/>
          </a:xfrm>
          <a:prstGeom prst="rect">
            <a:avLst/>
          </a:prstGeom>
          <a:noFill/>
          <a:ln w="9525">
            <a:noFill/>
            <a:miter lim="800000"/>
            <a:headEnd/>
            <a:tailEnd/>
          </a:ln>
        </p:spPr>
      </p:pic>
      <p:pic>
        <p:nvPicPr>
          <p:cNvPr id="8" name="Picture 7"/>
          <p:cNvPicPr>
            <a:picLocks noChangeAspect="1"/>
          </p:cNvPicPr>
          <p:nvPr/>
        </p:nvPicPr>
        <p:blipFill>
          <a:blip r:embed="rId4"/>
          <a:stretch>
            <a:fillRect/>
          </a:stretch>
        </p:blipFill>
        <p:spPr>
          <a:xfrm>
            <a:off x="8056321" y="3894666"/>
            <a:ext cx="765946" cy="73953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solidFill>
                  <a:srgbClr val="000090"/>
                </a:solidFill>
                <a:latin typeface="Comic Sans MS"/>
                <a:cs typeface="Comic Sans MS"/>
              </a:rPr>
              <a:t>Expected cryogenic load</a:t>
            </a:r>
          </a:p>
        </p:txBody>
      </p:sp>
      <p:sp>
        <p:nvSpPr>
          <p:cNvPr id="21507" name="Content Placeholder 2"/>
          <p:cNvSpPr>
            <a:spLocks noGrp="1"/>
          </p:cNvSpPr>
          <p:nvPr>
            <p:ph idx="1"/>
          </p:nvPr>
        </p:nvSpPr>
        <p:spPr>
          <a:xfrm>
            <a:off x="406400" y="1092200"/>
            <a:ext cx="8229600" cy="4648200"/>
          </a:xfrm>
        </p:spPr>
        <p:txBody>
          <a:bodyPr>
            <a:normAutofit fontScale="92500" lnSpcReduction="10000"/>
          </a:bodyPr>
          <a:lstStyle/>
          <a:p>
            <a:r>
              <a:rPr lang="en-US" sz="2400" dirty="0" smtClean="0">
                <a:solidFill>
                  <a:srgbClr val="000090"/>
                </a:solidFill>
                <a:latin typeface="Comic Sans MS"/>
                <a:cs typeface="Comic Sans MS"/>
              </a:rPr>
              <a:t>Assume Q vs. E as measured for BNL I.</a:t>
            </a:r>
          </a:p>
          <a:p>
            <a:r>
              <a:rPr lang="en-US" sz="2400" dirty="0" smtClean="0">
                <a:solidFill>
                  <a:srgbClr val="000090"/>
                </a:solidFill>
                <a:latin typeface="Comic Sans MS"/>
                <a:cs typeface="Comic Sans MS"/>
              </a:rPr>
              <a:t>Assume 18 MV/</a:t>
            </a:r>
            <a:r>
              <a:rPr lang="en-US" sz="2400" dirty="0" err="1" smtClean="0">
                <a:solidFill>
                  <a:srgbClr val="000090"/>
                </a:solidFill>
                <a:latin typeface="Comic Sans MS"/>
                <a:cs typeface="Comic Sans MS"/>
              </a:rPr>
              <a:t>m</a:t>
            </a:r>
            <a:r>
              <a:rPr lang="en-US" sz="2400" dirty="0" smtClean="0">
                <a:solidFill>
                  <a:srgbClr val="000090"/>
                </a:solidFill>
                <a:latin typeface="Comic Sans MS"/>
                <a:cs typeface="Comic Sans MS"/>
              </a:rPr>
              <a:t> operation.</a:t>
            </a:r>
          </a:p>
          <a:p>
            <a:r>
              <a:rPr lang="en-US" sz="2400" dirty="0" smtClean="0">
                <a:solidFill>
                  <a:srgbClr val="000090"/>
                </a:solidFill>
                <a:latin typeface="Comic Sans MS"/>
                <a:cs typeface="Comic Sans MS"/>
              </a:rPr>
              <a:t>Assume losses scale with surface magnetic field.</a:t>
            </a:r>
          </a:p>
          <a:p>
            <a:r>
              <a:rPr lang="en-US" sz="2400" dirty="0" smtClean="0">
                <a:solidFill>
                  <a:srgbClr val="000090"/>
                </a:solidFill>
                <a:latin typeface="Comic Sans MS"/>
                <a:cs typeface="Comic Sans MS"/>
              </a:rPr>
              <a:t>For comparison with measured results, scale field by the magnetic field ratio of BNL III to BNL I, giving 13.3 MV/</a:t>
            </a:r>
            <a:r>
              <a:rPr lang="en-US" sz="2400" dirty="0" err="1" smtClean="0">
                <a:solidFill>
                  <a:srgbClr val="000090"/>
                </a:solidFill>
                <a:latin typeface="Comic Sans MS"/>
                <a:cs typeface="Comic Sans MS"/>
              </a:rPr>
              <a:t>m</a:t>
            </a:r>
            <a:r>
              <a:rPr lang="en-US" sz="2400" dirty="0" smtClean="0">
                <a:solidFill>
                  <a:srgbClr val="000090"/>
                </a:solidFill>
                <a:latin typeface="Comic Sans MS"/>
                <a:cs typeface="Comic Sans MS"/>
              </a:rPr>
              <a:t>.</a:t>
            </a:r>
          </a:p>
          <a:p>
            <a:r>
              <a:rPr lang="en-US" sz="2400" dirty="0" smtClean="0">
                <a:solidFill>
                  <a:srgbClr val="000090"/>
                </a:solidFill>
                <a:latin typeface="Comic Sans MS"/>
                <a:cs typeface="Comic Sans MS"/>
              </a:rPr>
              <a:t>The measured Q for BNL I at this field is 4E10.</a:t>
            </a:r>
          </a:p>
          <a:p>
            <a:r>
              <a:rPr lang="en-US" sz="2400" dirty="0" smtClean="0">
                <a:solidFill>
                  <a:srgbClr val="000090"/>
                </a:solidFill>
                <a:latin typeface="Comic Sans MS"/>
                <a:cs typeface="Comic Sans MS"/>
              </a:rPr>
              <a:t>Assume losses scale down by the geometry factor, that leads to a Q of 5E10.</a:t>
            </a:r>
          </a:p>
          <a:p>
            <a:r>
              <a:rPr lang="en-US" sz="2400" dirty="0" smtClean="0">
                <a:solidFill>
                  <a:srgbClr val="000090"/>
                </a:solidFill>
                <a:latin typeface="Comic Sans MS"/>
                <a:cs typeface="Comic Sans MS"/>
              </a:rPr>
              <a:t>With this Q at 18 MV/</a:t>
            </a:r>
            <a:r>
              <a:rPr lang="en-US" sz="2400" dirty="0" err="1" smtClean="0">
                <a:solidFill>
                  <a:srgbClr val="000090"/>
                </a:solidFill>
                <a:latin typeface="Comic Sans MS"/>
                <a:cs typeface="Comic Sans MS"/>
              </a:rPr>
              <a:t>m</a:t>
            </a:r>
            <a:r>
              <a:rPr lang="en-US" sz="2400" dirty="0" smtClean="0">
                <a:solidFill>
                  <a:srgbClr val="000090"/>
                </a:solidFill>
                <a:latin typeface="Comic Sans MS"/>
                <a:cs typeface="Comic Sans MS"/>
              </a:rPr>
              <a:t> the cryogenic load is 13 W/cavity. </a:t>
            </a:r>
          </a:p>
          <a:p>
            <a:r>
              <a:rPr lang="en-US" sz="2400" dirty="0" smtClean="0">
                <a:solidFill>
                  <a:srgbClr val="000090"/>
                </a:solidFill>
                <a:latin typeface="Comic Sans MS"/>
                <a:cs typeface="Comic Sans MS"/>
              </a:rPr>
              <a:t>For 280 cavities the dynamic load is 3.6 kW: Less than </a:t>
            </a:r>
            <a:r>
              <a:rPr lang="en-US" sz="2400" dirty="0" err="1" smtClean="0">
                <a:solidFill>
                  <a:srgbClr val="000090"/>
                </a:solidFill>
                <a:latin typeface="Comic Sans MS"/>
                <a:cs typeface="Comic Sans MS"/>
              </a:rPr>
              <a:t>MeRHIC</a:t>
            </a:r>
            <a:r>
              <a:rPr lang="en-US" sz="2400" dirty="0" smtClean="0">
                <a:solidFill>
                  <a:srgbClr val="000090"/>
                </a:solidFill>
                <a:latin typeface="Comic Sans MS"/>
                <a:cs typeface="Comic Sans MS"/>
              </a:rPr>
              <a:t> estimate (which was based on older cavities).</a:t>
            </a:r>
          </a:p>
          <a:p>
            <a:r>
              <a:rPr lang="en-US" sz="2400" dirty="0" smtClean="0">
                <a:solidFill>
                  <a:srgbClr val="000090"/>
                </a:solidFill>
                <a:latin typeface="Comic Sans MS"/>
                <a:cs typeface="Comic Sans MS"/>
              </a:rPr>
              <a:t>© I. Ben Zvi</a:t>
            </a:r>
          </a:p>
          <a:p>
            <a:endParaRPr lang="en-US" sz="2400" dirty="0" smtClean="0">
              <a:solidFill>
                <a:srgbClr val="000090"/>
              </a:solidFill>
              <a:latin typeface="Comic Sans MS"/>
              <a:cs typeface="Comic Sans M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3" name="AutoShape 3"/>
          <p:cNvSpPr>
            <a:spLocks noChangeArrowheads="1"/>
          </p:cNvSpPr>
          <p:nvPr/>
        </p:nvSpPr>
        <p:spPr bwMode="auto">
          <a:xfrm>
            <a:off x="3452813" y="1125538"/>
            <a:ext cx="3162300" cy="768350"/>
          </a:xfrm>
          <a:prstGeom prst="roundRect">
            <a:avLst>
              <a:gd name="adj" fmla="val 16667"/>
            </a:avLst>
          </a:prstGeom>
          <a:noFill/>
          <a:ln w="76200" cmpd="tri">
            <a:solidFill>
              <a:schemeClr val="tx1"/>
            </a:solidFill>
            <a:round/>
            <a:headEnd/>
            <a:tailEnd/>
          </a:ln>
          <a:effectLst/>
        </p:spPr>
        <p:txBody>
          <a:bodyPr wrap="none" anchor="ctr">
            <a:prstTxWarp prst="textNoShape">
              <a:avLst/>
            </a:prstTxWarp>
          </a:bodyPr>
          <a:lstStyle/>
          <a:p>
            <a:endParaRPr lang="en-US">
              <a:latin typeface="Comic Sans MS"/>
              <a:cs typeface="Comic Sans MS"/>
            </a:endParaRPr>
          </a:p>
        </p:txBody>
      </p:sp>
      <p:grpSp>
        <p:nvGrpSpPr>
          <p:cNvPr id="2" name="Group 4"/>
          <p:cNvGrpSpPr>
            <a:grpSpLocks/>
          </p:cNvGrpSpPr>
          <p:nvPr/>
        </p:nvGrpSpPr>
        <p:grpSpPr bwMode="auto">
          <a:xfrm>
            <a:off x="4214813" y="1741488"/>
            <a:ext cx="1690687" cy="282575"/>
            <a:chOff x="332" y="3164"/>
            <a:chExt cx="1953" cy="382"/>
          </a:xfrm>
        </p:grpSpPr>
        <p:pic>
          <p:nvPicPr>
            <p:cNvPr id="179205" name="Picture 5"/>
            <p:cNvPicPr>
              <a:picLocks noChangeAspect="1" noChangeArrowheads="1"/>
            </p:cNvPicPr>
            <p:nvPr/>
          </p:nvPicPr>
          <p:blipFill>
            <a:blip r:embed="rId4"/>
            <a:srcRect/>
            <a:stretch>
              <a:fillRect/>
            </a:stretch>
          </p:blipFill>
          <p:spPr bwMode="auto">
            <a:xfrm>
              <a:off x="336" y="3164"/>
              <a:ext cx="1949" cy="198"/>
            </a:xfrm>
            <a:prstGeom prst="rect">
              <a:avLst/>
            </a:prstGeom>
            <a:noFill/>
            <a:ln w="9525">
              <a:noFill/>
              <a:miter lim="800000"/>
              <a:headEnd/>
              <a:tailEnd/>
            </a:ln>
            <a:effectLst/>
          </p:spPr>
        </p:pic>
        <p:pic>
          <p:nvPicPr>
            <p:cNvPr id="179206" name="Picture 6"/>
            <p:cNvPicPr>
              <a:picLocks noChangeAspect="1" noChangeArrowheads="1"/>
            </p:cNvPicPr>
            <p:nvPr/>
          </p:nvPicPr>
          <p:blipFill>
            <a:blip r:embed="rId4"/>
            <a:srcRect/>
            <a:stretch>
              <a:fillRect/>
            </a:stretch>
          </p:blipFill>
          <p:spPr bwMode="auto">
            <a:xfrm flipV="1">
              <a:off x="332" y="3348"/>
              <a:ext cx="1949" cy="198"/>
            </a:xfrm>
            <a:prstGeom prst="rect">
              <a:avLst/>
            </a:prstGeom>
            <a:noFill/>
            <a:ln w="9525">
              <a:noFill/>
              <a:miter lim="800000"/>
              <a:headEnd/>
              <a:tailEnd/>
            </a:ln>
            <a:effectLst/>
          </p:spPr>
        </p:pic>
      </p:grpSp>
      <p:sp>
        <p:nvSpPr>
          <p:cNvPr id="179207" name="Line 7"/>
          <p:cNvSpPr>
            <a:spLocks noChangeShapeType="1"/>
          </p:cNvSpPr>
          <p:nvPr/>
        </p:nvSpPr>
        <p:spPr bwMode="auto">
          <a:xfrm>
            <a:off x="6037263" y="1887538"/>
            <a:ext cx="387350" cy="215900"/>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latin typeface="Comic Sans MS"/>
              <a:cs typeface="Comic Sans MS"/>
            </a:endParaRPr>
          </a:p>
        </p:txBody>
      </p:sp>
      <p:sp>
        <p:nvSpPr>
          <p:cNvPr id="179208" name="AutoShape 8"/>
          <p:cNvSpPr>
            <a:spLocks noChangeArrowheads="1"/>
          </p:cNvSpPr>
          <p:nvPr/>
        </p:nvSpPr>
        <p:spPr bwMode="auto">
          <a:xfrm flipH="1">
            <a:off x="3687763" y="1081088"/>
            <a:ext cx="2641600" cy="222250"/>
          </a:xfrm>
          <a:prstGeom prst="curvedDownArrow">
            <a:avLst>
              <a:gd name="adj1" fmla="val 237714"/>
              <a:gd name="adj2" fmla="val 475429"/>
              <a:gd name="adj3" fmla="val 33333"/>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latin typeface="Comic Sans MS"/>
              <a:cs typeface="Comic Sans MS"/>
            </a:endParaRPr>
          </a:p>
        </p:txBody>
      </p:sp>
      <p:grpSp>
        <p:nvGrpSpPr>
          <p:cNvPr id="3" name="Group 9"/>
          <p:cNvGrpSpPr>
            <a:grpSpLocks/>
          </p:cNvGrpSpPr>
          <p:nvPr/>
        </p:nvGrpSpPr>
        <p:grpSpPr bwMode="auto">
          <a:xfrm>
            <a:off x="1503363" y="2432050"/>
            <a:ext cx="1671637" cy="860425"/>
            <a:chOff x="332" y="3164"/>
            <a:chExt cx="1953" cy="382"/>
          </a:xfrm>
        </p:grpSpPr>
        <p:pic>
          <p:nvPicPr>
            <p:cNvPr id="179210" name="Picture 10"/>
            <p:cNvPicPr>
              <a:picLocks noChangeAspect="1" noChangeArrowheads="1"/>
            </p:cNvPicPr>
            <p:nvPr/>
          </p:nvPicPr>
          <p:blipFill>
            <a:blip r:embed="rId4">
              <a:alphaModFix amt="75000"/>
            </a:blip>
            <a:srcRect/>
            <a:stretch>
              <a:fillRect/>
            </a:stretch>
          </p:blipFill>
          <p:spPr bwMode="auto">
            <a:xfrm>
              <a:off x="336" y="3164"/>
              <a:ext cx="1949" cy="198"/>
            </a:xfrm>
            <a:prstGeom prst="rect">
              <a:avLst/>
            </a:prstGeom>
            <a:noFill/>
            <a:ln w="9525">
              <a:noFill/>
              <a:miter lim="800000"/>
              <a:headEnd/>
              <a:tailEnd/>
            </a:ln>
            <a:effectLst/>
          </p:spPr>
        </p:pic>
        <p:pic>
          <p:nvPicPr>
            <p:cNvPr id="179211" name="Picture 11"/>
            <p:cNvPicPr>
              <a:picLocks noChangeAspect="1" noChangeArrowheads="1"/>
            </p:cNvPicPr>
            <p:nvPr/>
          </p:nvPicPr>
          <p:blipFill>
            <a:blip r:embed="rId4">
              <a:alphaModFix amt="75000"/>
            </a:blip>
            <a:srcRect/>
            <a:stretch>
              <a:fillRect/>
            </a:stretch>
          </p:blipFill>
          <p:spPr bwMode="auto">
            <a:xfrm flipV="1">
              <a:off x="332" y="3348"/>
              <a:ext cx="1949" cy="198"/>
            </a:xfrm>
            <a:prstGeom prst="rect">
              <a:avLst/>
            </a:prstGeom>
            <a:noFill/>
            <a:ln w="9525">
              <a:noFill/>
              <a:miter lim="800000"/>
              <a:headEnd/>
              <a:tailEnd/>
            </a:ln>
            <a:effectLst/>
          </p:spPr>
        </p:pic>
      </p:grpSp>
      <p:sp>
        <p:nvSpPr>
          <p:cNvPr id="179212" name="Line 12"/>
          <p:cNvSpPr>
            <a:spLocks noChangeShapeType="1"/>
          </p:cNvSpPr>
          <p:nvPr/>
        </p:nvSpPr>
        <p:spPr bwMode="auto">
          <a:xfrm flipV="1">
            <a:off x="3179763" y="2787650"/>
            <a:ext cx="431800" cy="50800"/>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latin typeface="Comic Sans MS"/>
              <a:cs typeface="Comic Sans MS"/>
            </a:endParaRPr>
          </a:p>
        </p:txBody>
      </p:sp>
      <p:graphicFrame>
        <p:nvGraphicFramePr>
          <p:cNvPr id="179213" name="Object 13"/>
          <p:cNvGraphicFramePr>
            <a:graphicFrameLocks noChangeAspect="1"/>
          </p:cNvGraphicFramePr>
          <p:nvPr/>
        </p:nvGraphicFramePr>
        <p:xfrm>
          <a:off x="3725863" y="2566988"/>
          <a:ext cx="2549525" cy="560387"/>
        </p:xfrm>
        <a:graphic>
          <a:graphicData uri="http://schemas.openxmlformats.org/presentationml/2006/ole">
            <p:oleObj spid="_x0000_s175106" name="Equation" r:id="rId5" imgW="2146300" imgH="469900" progId="Equation.3">
              <p:embed/>
            </p:oleObj>
          </a:graphicData>
        </a:graphic>
      </p:graphicFrame>
      <p:grpSp>
        <p:nvGrpSpPr>
          <p:cNvPr id="4" name="Group 14"/>
          <p:cNvGrpSpPr>
            <a:grpSpLocks/>
          </p:cNvGrpSpPr>
          <p:nvPr/>
        </p:nvGrpSpPr>
        <p:grpSpPr bwMode="auto">
          <a:xfrm>
            <a:off x="6602413" y="2400300"/>
            <a:ext cx="1671637" cy="860425"/>
            <a:chOff x="332" y="3164"/>
            <a:chExt cx="1953" cy="382"/>
          </a:xfrm>
        </p:grpSpPr>
        <p:pic>
          <p:nvPicPr>
            <p:cNvPr id="179215" name="Picture 15"/>
            <p:cNvPicPr>
              <a:picLocks noChangeAspect="1" noChangeArrowheads="1"/>
            </p:cNvPicPr>
            <p:nvPr/>
          </p:nvPicPr>
          <p:blipFill>
            <a:blip r:embed="rId4"/>
            <a:srcRect/>
            <a:stretch>
              <a:fillRect/>
            </a:stretch>
          </p:blipFill>
          <p:spPr bwMode="auto">
            <a:xfrm>
              <a:off x="336" y="3164"/>
              <a:ext cx="1949" cy="198"/>
            </a:xfrm>
            <a:prstGeom prst="rect">
              <a:avLst/>
            </a:prstGeom>
            <a:noFill/>
            <a:ln w="9525">
              <a:noFill/>
              <a:miter lim="800000"/>
              <a:headEnd/>
              <a:tailEnd/>
            </a:ln>
            <a:effectLst/>
          </p:spPr>
        </p:pic>
        <p:pic>
          <p:nvPicPr>
            <p:cNvPr id="179216" name="Picture 16"/>
            <p:cNvPicPr>
              <a:picLocks noChangeAspect="1" noChangeArrowheads="1"/>
            </p:cNvPicPr>
            <p:nvPr/>
          </p:nvPicPr>
          <p:blipFill>
            <a:blip r:embed="rId4"/>
            <a:srcRect/>
            <a:stretch>
              <a:fillRect/>
            </a:stretch>
          </p:blipFill>
          <p:spPr bwMode="auto">
            <a:xfrm flipV="1">
              <a:off x="332" y="3348"/>
              <a:ext cx="1949" cy="198"/>
            </a:xfrm>
            <a:prstGeom prst="rect">
              <a:avLst/>
            </a:prstGeom>
            <a:noFill/>
            <a:ln w="9525">
              <a:noFill/>
              <a:miter lim="800000"/>
              <a:headEnd/>
              <a:tailEnd/>
            </a:ln>
            <a:effectLst/>
          </p:spPr>
        </p:pic>
      </p:grpSp>
      <p:sp>
        <p:nvSpPr>
          <p:cNvPr id="179217" name="Line 17"/>
          <p:cNvSpPr>
            <a:spLocks noChangeShapeType="1"/>
          </p:cNvSpPr>
          <p:nvPr/>
        </p:nvSpPr>
        <p:spPr bwMode="auto">
          <a:xfrm flipV="1">
            <a:off x="1065213" y="2832100"/>
            <a:ext cx="2120900" cy="25400"/>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latin typeface="Comic Sans MS"/>
              <a:cs typeface="Comic Sans MS"/>
            </a:endParaRPr>
          </a:p>
        </p:txBody>
      </p:sp>
      <p:sp>
        <p:nvSpPr>
          <p:cNvPr id="179218" name="Line 18"/>
          <p:cNvSpPr>
            <a:spLocks noChangeShapeType="1"/>
          </p:cNvSpPr>
          <p:nvPr/>
        </p:nvSpPr>
        <p:spPr bwMode="auto">
          <a:xfrm flipV="1">
            <a:off x="6450013" y="2730500"/>
            <a:ext cx="1962150" cy="25400"/>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latin typeface="Comic Sans MS"/>
              <a:cs typeface="Comic Sans MS"/>
            </a:endParaRPr>
          </a:p>
        </p:txBody>
      </p:sp>
      <p:sp>
        <p:nvSpPr>
          <p:cNvPr id="179219" name="Line 19"/>
          <p:cNvSpPr>
            <a:spLocks noChangeShapeType="1"/>
          </p:cNvSpPr>
          <p:nvPr/>
        </p:nvSpPr>
        <p:spPr bwMode="auto">
          <a:xfrm flipV="1">
            <a:off x="3535363" y="1887538"/>
            <a:ext cx="438150" cy="222250"/>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latin typeface="Comic Sans MS"/>
              <a:cs typeface="Comic Sans MS"/>
            </a:endParaRPr>
          </a:p>
        </p:txBody>
      </p:sp>
      <p:sp>
        <p:nvSpPr>
          <p:cNvPr id="179220" name="Text Box 20"/>
          <p:cNvSpPr txBox="1">
            <a:spLocks noChangeArrowheads="1"/>
          </p:cNvSpPr>
          <p:nvPr/>
        </p:nvSpPr>
        <p:spPr bwMode="auto">
          <a:xfrm>
            <a:off x="3135313" y="2165350"/>
            <a:ext cx="3689350" cy="246221"/>
          </a:xfrm>
          <a:prstGeom prst="rect">
            <a:avLst/>
          </a:prstGeom>
          <a:gradFill rotWithShape="0">
            <a:gsLst>
              <a:gs pos="0">
                <a:schemeClr val="accent2"/>
              </a:gs>
              <a:gs pos="100000">
                <a:srgbClr val="CC0000"/>
              </a:gs>
            </a:gsLst>
            <a:lin ang="0" scaled="1"/>
          </a:gradFill>
          <a:ln w="9525">
            <a:noFill/>
            <a:miter lim="800000"/>
            <a:headEnd/>
            <a:tailEnd/>
          </a:ln>
          <a:effectLst/>
        </p:spPr>
        <p:txBody>
          <a:bodyPr>
            <a:prstTxWarp prst="textNoShape">
              <a:avLst/>
            </a:prstTxWarp>
            <a:spAutoFit/>
          </a:bodyPr>
          <a:lstStyle/>
          <a:p>
            <a:pPr algn="ctr"/>
            <a:r>
              <a:rPr lang="en-GB" sz="1000">
                <a:solidFill>
                  <a:schemeClr val="tx1"/>
                </a:solidFill>
                <a:latin typeface="Comic Sans MS"/>
                <a:cs typeface="Comic Sans MS"/>
              </a:rPr>
              <a:t>Excitation process of transverse HOM</a:t>
            </a:r>
          </a:p>
        </p:txBody>
      </p:sp>
      <p:sp>
        <p:nvSpPr>
          <p:cNvPr id="179234" name="Text Box 34"/>
          <p:cNvSpPr txBox="1">
            <a:spLocks noChangeArrowheads="1"/>
          </p:cNvSpPr>
          <p:nvPr/>
        </p:nvSpPr>
        <p:spPr bwMode="auto">
          <a:xfrm>
            <a:off x="6994525" y="3465513"/>
            <a:ext cx="754646" cy="369332"/>
          </a:xfrm>
          <a:prstGeom prst="rect">
            <a:avLst/>
          </a:prstGeom>
          <a:noFill/>
          <a:ln w="9525">
            <a:noFill/>
            <a:miter lim="800000"/>
            <a:headEnd/>
            <a:tailEnd/>
          </a:ln>
          <a:effectLst/>
        </p:spPr>
        <p:txBody>
          <a:bodyPr wrap="none">
            <a:prstTxWarp prst="textNoShape">
              <a:avLst/>
            </a:prstTxWarp>
            <a:spAutoFit/>
          </a:bodyPr>
          <a:lstStyle/>
          <a:p>
            <a:r>
              <a:rPr lang="en-US" dirty="0" err="1" smtClean="0">
                <a:latin typeface="Comic Sans MS"/>
                <a:cs typeface="Comic Sans MS"/>
              </a:rPr>
              <a:t>LHeC</a:t>
            </a:r>
            <a:endParaRPr lang="en-US" dirty="0">
              <a:latin typeface="Comic Sans MS"/>
              <a:cs typeface="Comic Sans MS"/>
            </a:endParaRPr>
          </a:p>
        </p:txBody>
      </p:sp>
      <p:sp>
        <p:nvSpPr>
          <p:cNvPr id="27" name="TextBox 26"/>
          <p:cNvSpPr txBox="1"/>
          <p:nvPr/>
        </p:nvSpPr>
        <p:spPr>
          <a:xfrm>
            <a:off x="0" y="715268"/>
            <a:ext cx="3556000" cy="1169551"/>
          </a:xfrm>
          <a:prstGeom prst="rect">
            <a:avLst/>
          </a:prstGeom>
          <a:noFill/>
        </p:spPr>
        <p:txBody>
          <a:bodyPr wrap="square" rtlCol="0">
            <a:spAutoFit/>
          </a:bodyPr>
          <a:lstStyle/>
          <a:p>
            <a:pPr>
              <a:buClr>
                <a:srgbClr val="FF6600"/>
              </a:buClr>
              <a:buFont typeface="Arial"/>
              <a:buChar char="•"/>
            </a:pPr>
            <a:r>
              <a:rPr lang="en-US" sz="1400" dirty="0" smtClean="0">
                <a:latin typeface="Comic Sans MS"/>
                <a:cs typeface="Comic Sans MS"/>
              </a:rPr>
              <a:t> </a:t>
            </a:r>
            <a:r>
              <a:rPr lang="en-US" sz="1400" dirty="0" err="1" smtClean="0">
                <a:latin typeface="Comic Sans MS"/>
                <a:cs typeface="Comic Sans MS"/>
              </a:rPr>
              <a:t>HOMs</a:t>
            </a:r>
            <a:r>
              <a:rPr lang="en-US" sz="1400" dirty="0" smtClean="0">
                <a:latin typeface="Comic Sans MS"/>
                <a:cs typeface="Comic Sans MS"/>
              </a:rPr>
              <a:t> based on R. </a:t>
            </a:r>
            <a:r>
              <a:rPr lang="en-US" sz="1400" dirty="0" err="1" smtClean="0">
                <a:latin typeface="Comic Sans MS"/>
                <a:cs typeface="Comic Sans MS"/>
              </a:rPr>
              <a:t>Calaga’s</a:t>
            </a:r>
            <a:r>
              <a:rPr lang="en-US" sz="1400" dirty="0" smtClean="0">
                <a:latin typeface="Comic Sans MS"/>
                <a:cs typeface="Comic Sans MS"/>
              </a:rPr>
              <a:t> simulations/measurements </a:t>
            </a:r>
          </a:p>
          <a:p>
            <a:pPr>
              <a:buClr>
                <a:srgbClr val="FF6600"/>
              </a:buClr>
              <a:buFont typeface="Arial"/>
              <a:buChar char="•"/>
            </a:pPr>
            <a:r>
              <a:rPr lang="en-US" sz="1400" dirty="0" smtClean="0">
                <a:latin typeface="Comic Sans MS"/>
                <a:cs typeface="Comic Sans MS"/>
              </a:rPr>
              <a:t> 70 dipole </a:t>
            </a:r>
            <a:r>
              <a:rPr lang="en-US" sz="1400" dirty="0" err="1" smtClean="0">
                <a:latin typeface="Comic Sans MS"/>
                <a:cs typeface="Comic Sans MS"/>
              </a:rPr>
              <a:t>HOM’s</a:t>
            </a:r>
            <a:r>
              <a:rPr lang="en-US" sz="1400" dirty="0" smtClean="0">
                <a:latin typeface="Comic Sans MS"/>
                <a:cs typeface="Comic Sans MS"/>
              </a:rPr>
              <a:t> to 2.7 GHz in each cavity</a:t>
            </a:r>
          </a:p>
          <a:p>
            <a:pPr>
              <a:buClr>
                <a:srgbClr val="FF6600"/>
              </a:buClr>
              <a:buFont typeface="Arial"/>
              <a:buChar char="•"/>
            </a:pPr>
            <a:r>
              <a:rPr lang="en-US" sz="1400" dirty="0" smtClean="0">
                <a:latin typeface="Comic Sans MS"/>
                <a:cs typeface="Comic Sans MS"/>
              </a:rPr>
              <a:t> No focusing in the linac</a:t>
            </a:r>
          </a:p>
        </p:txBody>
      </p:sp>
      <p:graphicFrame>
        <p:nvGraphicFramePr>
          <p:cNvPr id="31" name="Table 30"/>
          <p:cNvGraphicFramePr>
            <a:graphicFrameLocks noGrp="1"/>
          </p:cNvGraphicFramePr>
          <p:nvPr/>
        </p:nvGraphicFramePr>
        <p:xfrm>
          <a:off x="470245" y="3371851"/>
          <a:ext cx="3503268" cy="2743199"/>
        </p:xfrm>
        <a:graphic>
          <a:graphicData uri="http://schemas.openxmlformats.org/drawingml/2006/table">
            <a:tbl>
              <a:tblPr firstRow="1" bandRow="1">
                <a:tableStyleId>{5C22544A-7EE6-4342-B048-85BDC9FD1C3A}</a:tableStyleId>
              </a:tblPr>
              <a:tblGrid>
                <a:gridCol w="875817"/>
                <a:gridCol w="875817"/>
                <a:gridCol w="875817"/>
                <a:gridCol w="875817"/>
              </a:tblGrid>
              <a:tr h="240458">
                <a:tc>
                  <a:txBody>
                    <a:bodyPr/>
                    <a:lstStyle/>
                    <a:p>
                      <a:pPr algn="ctr"/>
                      <a:r>
                        <a:rPr lang="en-US" sz="1400" dirty="0" smtClean="0"/>
                        <a:t>F (GHz)</a:t>
                      </a:r>
                      <a:endParaRPr lang="en-US" sz="1400" dirty="0"/>
                    </a:p>
                  </a:txBody>
                  <a:tcPr/>
                </a:tc>
                <a:tc>
                  <a:txBody>
                    <a:bodyPr/>
                    <a:lstStyle/>
                    <a:p>
                      <a:pPr algn="ctr"/>
                      <a:r>
                        <a:rPr lang="en-US" sz="1400" dirty="0" smtClean="0"/>
                        <a:t>R/Q (</a:t>
                      </a:r>
                      <a:r>
                        <a:rPr lang="en-US" sz="1400" dirty="0" err="1" smtClean="0"/>
                        <a:t>Ω</a:t>
                      </a:r>
                      <a:r>
                        <a:rPr lang="en-US" sz="1400" dirty="0" smtClean="0"/>
                        <a:t>)</a:t>
                      </a:r>
                      <a:endParaRPr lang="en-US" sz="1400" dirty="0"/>
                    </a:p>
                  </a:txBody>
                  <a:tcPr/>
                </a:tc>
                <a:tc>
                  <a:txBody>
                    <a:bodyPr/>
                    <a:lstStyle/>
                    <a:p>
                      <a:pPr algn="ctr"/>
                      <a:r>
                        <a:rPr lang="en-US" sz="1400" dirty="0" smtClean="0"/>
                        <a:t>Q</a:t>
                      </a:r>
                      <a:endParaRPr lang="en-US" sz="1400" dirty="0"/>
                    </a:p>
                  </a:txBody>
                  <a:tcPr/>
                </a:tc>
                <a:tc>
                  <a:txBody>
                    <a:bodyPr/>
                    <a:lstStyle/>
                    <a:p>
                      <a:pPr algn="ctr"/>
                      <a:r>
                        <a:rPr lang="en-US" sz="1400" dirty="0" smtClean="0"/>
                        <a:t>(R/Q)Q</a:t>
                      </a:r>
                      <a:endParaRPr lang="en-US" sz="1400" dirty="0"/>
                    </a:p>
                  </a:txBody>
                  <a:tcPr/>
                </a:tc>
              </a:tr>
              <a:tr h="240458">
                <a:tc>
                  <a:txBody>
                    <a:bodyPr/>
                    <a:lstStyle/>
                    <a:p>
                      <a:pPr algn="ctr"/>
                      <a:r>
                        <a:rPr lang="en-US" sz="1400" dirty="0" smtClean="0"/>
                        <a:t>0.8892</a:t>
                      </a:r>
                      <a:endParaRPr lang="en-US" sz="1400" dirty="0"/>
                    </a:p>
                  </a:txBody>
                  <a:tcPr anchor="ctr"/>
                </a:tc>
                <a:tc>
                  <a:txBody>
                    <a:bodyPr/>
                    <a:lstStyle/>
                    <a:p>
                      <a:pPr algn="ctr"/>
                      <a:r>
                        <a:rPr lang="en-US" sz="1400" dirty="0" smtClean="0"/>
                        <a:t>57.2</a:t>
                      </a:r>
                      <a:endParaRPr lang="en-US" sz="1400" dirty="0"/>
                    </a:p>
                  </a:txBody>
                  <a:tcPr anchor="ctr"/>
                </a:tc>
                <a:tc>
                  <a:txBody>
                    <a:bodyPr/>
                    <a:lstStyle/>
                    <a:p>
                      <a:pPr algn="ctr"/>
                      <a:r>
                        <a:rPr lang="en-US" sz="1400" dirty="0" smtClean="0"/>
                        <a:t>600</a:t>
                      </a:r>
                      <a:endParaRPr lang="en-US" sz="1400" dirty="0"/>
                    </a:p>
                  </a:txBody>
                  <a:tcPr anchor="ctr"/>
                </a:tc>
                <a:tc>
                  <a:txBody>
                    <a:bodyPr/>
                    <a:lstStyle/>
                    <a:p>
                      <a:pPr algn="ctr"/>
                      <a:r>
                        <a:rPr lang="en-US" sz="1400" dirty="0" smtClean="0"/>
                        <a:t>3.4e4</a:t>
                      </a:r>
                      <a:endParaRPr lang="en-US" sz="1400" dirty="0"/>
                    </a:p>
                  </a:txBody>
                  <a:tcPr anchor="ctr"/>
                </a:tc>
              </a:tr>
              <a:tr h="240458">
                <a:tc>
                  <a:txBody>
                    <a:bodyPr/>
                    <a:lstStyle/>
                    <a:p>
                      <a:pPr algn="ctr"/>
                      <a:r>
                        <a:rPr lang="en-US" sz="1400" dirty="0" smtClean="0"/>
                        <a:t>0.8916</a:t>
                      </a:r>
                      <a:endParaRPr lang="en-US" sz="1400" dirty="0"/>
                    </a:p>
                  </a:txBody>
                  <a:tcPr anchor="ctr"/>
                </a:tc>
                <a:tc>
                  <a:txBody>
                    <a:bodyPr/>
                    <a:lstStyle/>
                    <a:p>
                      <a:pPr algn="ctr"/>
                      <a:r>
                        <a:rPr lang="en-US" sz="1400" dirty="0" smtClean="0"/>
                        <a:t>57.2</a:t>
                      </a:r>
                      <a:endParaRPr lang="en-US" sz="1400" dirty="0"/>
                    </a:p>
                  </a:txBody>
                  <a:tcPr anchor="ctr"/>
                </a:tc>
                <a:tc>
                  <a:txBody>
                    <a:bodyPr/>
                    <a:lstStyle/>
                    <a:p>
                      <a:pPr algn="ctr"/>
                      <a:r>
                        <a:rPr lang="en-US" sz="1400" dirty="0" smtClean="0"/>
                        <a:t>750</a:t>
                      </a:r>
                      <a:endParaRPr lang="en-US" sz="1400" dirty="0"/>
                    </a:p>
                  </a:txBody>
                  <a:tcPr anchor="ctr"/>
                </a:tc>
                <a:tc>
                  <a:txBody>
                    <a:bodyPr/>
                    <a:lstStyle/>
                    <a:p>
                      <a:pPr algn="ctr"/>
                      <a:r>
                        <a:rPr lang="en-US" sz="1400" dirty="0" smtClean="0"/>
                        <a:t>4.3e4</a:t>
                      </a:r>
                      <a:endParaRPr lang="en-US" sz="1400" dirty="0"/>
                    </a:p>
                  </a:txBody>
                  <a:tcPr anchor="ctr"/>
                </a:tc>
              </a:tr>
              <a:tr h="240458">
                <a:tc>
                  <a:txBody>
                    <a:bodyPr/>
                    <a:lstStyle/>
                    <a:p>
                      <a:pPr algn="ctr"/>
                      <a:r>
                        <a:rPr lang="en-US" sz="1400" dirty="0" smtClean="0"/>
                        <a:t>1.7773</a:t>
                      </a:r>
                      <a:endParaRPr lang="en-US" sz="1400" dirty="0"/>
                    </a:p>
                  </a:txBody>
                  <a:tcPr anchor="ctr"/>
                </a:tc>
                <a:tc>
                  <a:txBody>
                    <a:bodyPr/>
                    <a:lstStyle/>
                    <a:p>
                      <a:pPr algn="ctr"/>
                      <a:r>
                        <a:rPr lang="en-US" sz="1400" dirty="0" smtClean="0"/>
                        <a:t>3.4</a:t>
                      </a:r>
                      <a:endParaRPr lang="en-US" sz="1400" dirty="0"/>
                    </a:p>
                  </a:txBody>
                  <a:tcPr anchor="ctr"/>
                </a:tc>
                <a:tc>
                  <a:txBody>
                    <a:bodyPr/>
                    <a:lstStyle/>
                    <a:p>
                      <a:pPr algn="ctr"/>
                      <a:r>
                        <a:rPr lang="en-US" sz="1400" dirty="0" smtClean="0"/>
                        <a:t>7084</a:t>
                      </a:r>
                      <a:endParaRPr lang="en-US" sz="1400" dirty="0"/>
                    </a:p>
                  </a:txBody>
                  <a:tcPr anchor="ctr"/>
                </a:tc>
                <a:tc>
                  <a:txBody>
                    <a:bodyPr/>
                    <a:lstStyle/>
                    <a:p>
                      <a:pPr algn="ctr"/>
                      <a:r>
                        <a:rPr lang="en-US" sz="1400" dirty="0" smtClean="0"/>
                        <a:t>2.4e4</a:t>
                      </a:r>
                      <a:endParaRPr lang="en-US" sz="1400" dirty="0"/>
                    </a:p>
                  </a:txBody>
                  <a:tcPr anchor="ctr"/>
                </a:tc>
              </a:tr>
              <a:tr h="240458">
                <a:tc>
                  <a:txBody>
                    <a:bodyPr/>
                    <a:lstStyle/>
                    <a:p>
                      <a:pPr algn="ctr"/>
                      <a:r>
                        <a:rPr lang="en-US" sz="1400" dirty="0" smtClean="0"/>
                        <a:t>1.7774</a:t>
                      </a:r>
                      <a:endParaRPr lang="en-US" sz="1400" dirty="0"/>
                    </a:p>
                  </a:txBody>
                  <a:tcPr anchor="ctr"/>
                </a:tc>
                <a:tc>
                  <a:txBody>
                    <a:bodyPr/>
                    <a:lstStyle/>
                    <a:p>
                      <a:pPr algn="ctr"/>
                      <a:r>
                        <a:rPr lang="en-US" sz="1400" dirty="0" smtClean="0"/>
                        <a:t>3.4</a:t>
                      </a:r>
                      <a:endParaRPr lang="en-US" sz="1400" dirty="0"/>
                    </a:p>
                  </a:txBody>
                  <a:tcPr anchor="ctr"/>
                </a:tc>
                <a:tc>
                  <a:txBody>
                    <a:bodyPr/>
                    <a:lstStyle/>
                    <a:p>
                      <a:pPr algn="ctr"/>
                      <a:r>
                        <a:rPr lang="en-US" sz="1400" dirty="0" smtClean="0"/>
                        <a:t>7167</a:t>
                      </a:r>
                      <a:endParaRPr lang="en-US" sz="1400" dirty="0"/>
                    </a:p>
                  </a:txBody>
                  <a:tcPr anchor="ctr"/>
                </a:tc>
                <a:tc>
                  <a:txBody>
                    <a:bodyPr/>
                    <a:lstStyle/>
                    <a:p>
                      <a:pPr algn="ctr"/>
                      <a:r>
                        <a:rPr lang="en-US" sz="1400" dirty="0" smtClean="0"/>
                        <a:t>2.4e4</a:t>
                      </a:r>
                      <a:endParaRPr lang="en-US" sz="1400" dirty="0"/>
                    </a:p>
                  </a:txBody>
                  <a:tcPr anchor="ctr"/>
                </a:tc>
              </a:tr>
              <a:tr h="240458">
                <a:tc>
                  <a:txBody>
                    <a:bodyPr/>
                    <a:lstStyle/>
                    <a:p>
                      <a:pPr algn="ctr"/>
                      <a:r>
                        <a:rPr lang="en-US" sz="1400" dirty="0" smtClean="0"/>
                        <a:t>1.7827</a:t>
                      </a:r>
                      <a:endParaRPr lang="en-US" sz="1400" dirty="0"/>
                    </a:p>
                  </a:txBody>
                  <a:tcPr anchor="ctr"/>
                </a:tc>
                <a:tc>
                  <a:txBody>
                    <a:bodyPr/>
                    <a:lstStyle/>
                    <a:p>
                      <a:pPr algn="ctr"/>
                      <a:r>
                        <a:rPr lang="en-US" sz="1400" dirty="0" smtClean="0"/>
                        <a:t>1.7</a:t>
                      </a:r>
                      <a:endParaRPr lang="en-US" sz="1400" dirty="0"/>
                    </a:p>
                  </a:txBody>
                  <a:tcPr anchor="ctr"/>
                </a:tc>
                <a:tc>
                  <a:txBody>
                    <a:bodyPr/>
                    <a:lstStyle/>
                    <a:p>
                      <a:pPr algn="ctr"/>
                      <a:r>
                        <a:rPr lang="en-US" sz="1400" dirty="0" smtClean="0"/>
                        <a:t>9899</a:t>
                      </a:r>
                      <a:endParaRPr lang="en-US" sz="1400" dirty="0"/>
                    </a:p>
                  </a:txBody>
                  <a:tcPr anchor="ctr"/>
                </a:tc>
                <a:tc>
                  <a:txBody>
                    <a:bodyPr/>
                    <a:lstStyle/>
                    <a:p>
                      <a:pPr algn="ctr"/>
                      <a:r>
                        <a:rPr lang="en-US" sz="1400" dirty="0" smtClean="0"/>
                        <a:t>1.7e4</a:t>
                      </a:r>
                      <a:endParaRPr lang="en-US" sz="1400" dirty="0"/>
                    </a:p>
                  </a:txBody>
                  <a:tcPr anchor="ctr"/>
                </a:tc>
              </a:tr>
              <a:tr h="240458">
                <a:tc>
                  <a:txBody>
                    <a:bodyPr/>
                    <a:lstStyle/>
                    <a:p>
                      <a:pPr algn="ctr"/>
                      <a:r>
                        <a:rPr lang="en-US" sz="1400" dirty="0" smtClean="0"/>
                        <a:t>1.7828</a:t>
                      </a:r>
                      <a:endParaRPr lang="en-US" sz="1400" dirty="0"/>
                    </a:p>
                  </a:txBody>
                  <a:tcPr anchor="ctr"/>
                </a:tc>
                <a:tc>
                  <a:txBody>
                    <a:bodyPr/>
                    <a:lstStyle/>
                    <a:p>
                      <a:pPr algn="ctr"/>
                      <a:r>
                        <a:rPr lang="en-US" sz="1400" dirty="0" smtClean="0"/>
                        <a:t>1.7</a:t>
                      </a:r>
                      <a:endParaRPr lang="en-US" sz="1400" dirty="0"/>
                    </a:p>
                  </a:txBody>
                  <a:tcPr anchor="ctr"/>
                </a:tc>
                <a:tc>
                  <a:txBody>
                    <a:bodyPr/>
                    <a:lstStyle/>
                    <a:p>
                      <a:pPr algn="ctr"/>
                      <a:r>
                        <a:rPr lang="en-US" sz="1400" dirty="0" smtClean="0"/>
                        <a:t>8967</a:t>
                      </a:r>
                      <a:endParaRPr lang="en-US" sz="1400" dirty="0"/>
                    </a:p>
                  </a:txBody>
                  <a:tcPr anchor="ctr"/>
                </a:tc>
                <a:tc>
                  <a:txBody>
                    <a:bodyPr/>
                    <a:lstStyle/>
                    <a:p>
                      <a:pPr algn="ctr"/>
                      <a:r>
                        <a:rPr lang="en-US" sz="1400" dirty="0" smtClean="0"/>
                        <a:t>1.5e4</a:t>
                      </a:r>
                      <a:endParaRPr lang="en-US" sz="1400" dirty="0"/>
                    </a:p>
                  </a:txBody>
                  <a:tcPr anchor="ctr"/>
                </a:tc>
              </a:tr>
              <a:tr h="240458">
                <a:tc>
                  <a:txBody>
                    <a:bodyPr/>
                    <a:lstStyle/>
                    <a:p>
                      <a:pPr algn="ctr"/>
                      <a:r>
                        <a:rPr lang="en-US" sz="1400" dirty="0" smtClean="0"/>
                        <a:t>1.7847</a:t>
                      </a:r>
                      <a:endParaRPr lang="en-US" sz="1400" dirty="0"/>
                    </a:p>
                  </a:txBody>
                  <a:tcPr anchor="ctr"/>
                </a:tc>
                <a:tc>
                  <a:txBody>
                    <a:bodyPr/>
                    <a:lstStyle/>
                    <a:p>
                      <a:pPr algn="ctr"/>
                      <a:r>
                        <a:rPr lang="en-US" sz="1400" dirty="0" smtClean="0"/>
                        <a:t>5.1</a:t>
                      </a:r>
                      <a:endParaRPr lang="en-US" sz="1400" dirty="0"/>
                    </a:p>
                  </a:txBody>
                  <a:tcPr anchor="ctr"/>
                </a:tc>
                <a:tc>
                  <a:txBody>
                    <a:bodyPr/>
                    <a:lstStyle/>
                    <a:p>
                      <a:pPr algn="ctr"/>
                      <a:r>
                        <a:rPr lang="en-US" sz="1400" dirty="0" smtClean="0"/>
                        <a:t>4200</a:t>
                      </a:r>
                      <a:endParaRPr lang="en-US" sz="1400" dirty="0"/>
                    </a:p>
                  </a:txBody>
                  <a:tcPr anchor="ctr"/>
                </a:tc>
                <a:tc>
                  <a:txBody>
                    <a:bodyPr/>
                    <a:lstStyle/>
                    <a:p>
                      <a:pPr algn="ctr"/>
                      <a:r>
                        <a:rPr lang="en-US" sz="1400" dirty="0" smtClean="0"/>
                        <a:t>2.1e4</a:t>
                      </a:r>
                      <a:endParaRPr lang="en-US" sz="1400" dirty="0"/>
                    </a:p>
                  </a:txBody>
                  <a:tcPr anchor="ctr"/>
                </a:tc>
              </a:tr>
              <a:tr h="240458">
                <a:tc>
                  <a:txBody>
                    <a:bodyPr/>
                    <a:lstStyle/>
                    <a:p>
                      <a:pPr algn="ctr"/>
                      <a:r>
                        <a:rPr lang="en-US" sz="1400" dirty="0" smtClean="0"/>
                        <a:t>1.7848</a:t>
                      </a:r>
                      <a:endParaRPr lang="en-US" sz="1400" dirty="0"/>
                    </a:p>
                  </a:txBody>
                  <a:tcPr anchor="ctr"/>
                </a:tc>
                <a:tc>
                  <a:txBody>
                    <a:bodyPr/>
                    <a:lstStyle/>
                    <a:p>
                      <a:pPr algn="ctr"/>
                      <a:r>
                        <a:rPr lang="en-US" sz="1400" dirty="0" smtClean="0"/>
                        <a:t>5.1</a:t>
                      </a:r>
                      <a:endParaRPr lang="en-US" sz="1400" dirty="0"/>
                    </a:p>
                  </a:txBody>
                  <a:tcPr anchor="ctr"/>
                </a:tc>
                <a:tc>
                  <a:txBody>
                    <a:bodyPr/>
                    <a:lstStyle/>
                    <a:p>
                      <a:pPr algn="ctr"/>
                      <a:r>
                        <a:rPr lang="en-US" sz="1400" dirty="0" smtClean="0"/>
                        <a:t>4200</a:t>
                      </a:r>
                      <a:endParaRPr lang="en-US" sz="1400" dirty="0"/>
                    </a:p>
                  </a:txBody>
                  <a:tcPr anchor="ctr"/>
                </a:tc>
                <a:tc>
                  <a:txBody>
                    <a:bodyPr/>
                    <a:lstStyle/>
                    <a:p>
                      <a:pPr algn="ctr"/>
                      <a:r>
                        <a:rPr lang="en-US" sz="1400" dirty="0" smtClean="0"/>
                        <a:t>2.1e4</a:t>
                      </a:r>
                      <a:endParaRPr lang="en-US" sz="1400" dirty="0"/>
                    </a:p>
                  </a:txBody>
                  <a:tcPr anchor="ctr"/>
                </a:tc>
              </a:tr>
            </a:tbl>
          </a:graphicData>
        </a:graphic>
      </p:graphicFrame>
      <p:sp>
        <p:nvSpPr>
          <p:cNvPr id="32" name="TextBox 31"/>
          <p:cNvSpPr txBox="1"/>
          <p:nvPr/>
        </p:nvSpPr>
        <p:spPr>
          <a:xfrm>
            <a:off x="2274601" y="6334780"/>
            <a:ext cx="4823630" cy="523220"/>
          </a:xfrm>
          <a:prstGeom prst="rect">
            <a:avLst/>
          </a:prstGeom>
          <a:noFill/>
        </p:spPr>
        <p:txBody>
          <a:bodyPr wrap="square" rtlCol="0">
            <a:spAutoFit/>
          </a:bodyPr>
          <a:lstStyle/>
          <a:p>
            <a:r>
              <a:rPr lang="en-US" sz="1400" dirty="0" smtClean="0">
                <a:solidFill>
                  <a:srgbClr val="FF0000"/>
                </a:solidFill>
                <a:latin typeface="Comic Sans MS"/>
                <a:cs typeface="Comic Sans MS"/>
              </a:rPr>
              <a:t>Threshold exceeds the required beam current,</a:t>
            </a:r>
          </a:p>
          <a:p>
            <a:r>
              <a:rPr lang="en-US" sz="1400" dirty="0" smtClean="0">
                <a:solidFill>
                  <a:srgbClr val="FF0000"/>
                </a:solidFill>
                <a:latin typeface="Comic Sans MS"/>
                <a:cs typeface="Comic Sans MS"/>
              </a:rPr>
              <a:t>Potential for increasing TBBU threshold further exists</a:t>
            </a:r>
            <a:endParaRPr lang="en-US" sz="1400" dirty="0">
              <a:solidFill>
                <a:srgbClr val="FF0000"/>
              </a:solidFill>
              <a:latin typeface="Comic Sans MS"/>
              <a:cs typeface="Comic Sans MS"/>
            </a:endParaRPr>
          </a:p>
        </p:txBody>
      </p:sp>
      <p:sp>
        <p:nvSpPr>
          <p:cNvPr id="33" name="TextBox 32"/>
          <p:cNvSpPr txBox="1"/>
          <p:nvPr/>
        </p:nvSpPr>
        <p:spPr>
          <a:xfrm>
            <a:off x="6342063" y="4566345"/>
            <a:ext cx="2649537" cy="830997"/>
          </a:xfrm>
          <a:prstGeom prst="rect">
            <a:avLst/>
          </a:prstGeom>
          <a:noFill/>
        </p:spPr>
        <p:txBody>
          <a:bodyPr wrap="square" rtlCol="0">
            <a:spAutoFit/>
          </a:bodyPr>
          <a:lstStyle/>
          <a:p>
            <a:pPr algn="ctr"/>
            <a:r>
              <a:rPr lang="en-US" sz="1600" b="1" dirty="0" smtClean="0">
                <a:solidFill>
                  <a:srgbClr val="376092"/>
                </a:solidFill>
                <a:effectLst>
                  <a:outerShdw blurRad="38100" dist="38100" dir="2700000" algn="tl">
                    <a:srgbClr val="000000">
                      <a:alpha val="43137"/>
                    </a:srgbClr>
                  </a:outerShdw>
                </a:effectLst>
                <a:latin typeface="Comic Sans MS"/>
                <a:cs typeface="Comic Sans MS"/>
              </a:rPr>
              <a:t>Simulated BBU threshold (GBBU) vs. HOM frequency spread.</a:t>
            </a:r>
          </a:p>
        </p:txBody>
      </p:sp>
      <p:pic>
        <p:nvPicPr>
          <p:cNvPr id="29" name="Picture 23"/>
          <p:cNvPicPr>
            <a:picLocks noChangeAspect="1" noChangeArrowheads="1"/>
          </p:cNvPicPr>
          <p:nvPr/>
        </p:nvPicPr>
        <p:blipFill>
          <a:blip r:embed="rId6"/>
          <a:srcRect/>
          <a:stretch>
            <a:fillRect/>
          </a:stretch>
        </p:blipFill>
        <p:spPr bwMode="auto">
          <a:xfrm>
            <a:off x="0" y="0"/>
            <a:ext cx="1053166" cy="523575"/>
          </a:xfrm>
          <a:prstGeom prst="rect">
            <a:avLst/>
          </a:prstGeom>
          <a:noFill/>
          <a:ln w="9525">
            <a:noFill/>
            <a:miter lim="800000"/>
            <a:headEnd/>
            <a:tailEnd/>
          </a:ln>
        </p:spPr>
      </p:pic>
      <p:sp>
        <p:nvSpPr>
          <p:cNvPr id="35" name="Rectangle 2"/>
          <p:cNvSpPr txBox="1">
            <a:spLocks noChangeArrowheads="1"/>
          </p:cNvSpPr>
          <p:nvPr/>
        </p:nvSpPr>
        <p:spPr bwMode="auto">
          <a:xfrm>
            <a:off x="177800" y="-19050"/>
            <a:ext cx="8902700" cy="792163"/>
          </a:xfrm>
          <a:prstGeom prst="rect">
            <a:avLst/>
          </a:prstGeom>
          <a:noFill/>
          <a:ln>
            <a:miter lim="800000"/>
            <a:headEnd/>
            <a:tailEnd/>
          </a:ln>
        </p:spPr>
        <p:txBody>
          <a:bodyPr wrap="square" lIns="91440" tIns="45720" rIns="91440" bIns="45720" numCol="1" anchor="t" anchorCtr="0" compatLnSpc="1">
            <a:prstTxWarp prst="textNoShape">
              <a:avLst/>
            </a:prstTxWarp>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rgbClr val="0000FF"/>
                </a:solidFill>
                <a:effectLst/>
                <a:uLnTx/>
                <a:uFillTx/>
                <a:latin typeface="Comic Sans MS"/>
                <a:ea typeface="宋体" charset="-122"/>
                <a:cs typeface="Comic Sans MS"/>
              </a:rPr>
              <a:t>TBBU – Preliminary </a:t>
            </a:r>
            <a:r>
              <a:rPr kumimoji="0" lang="en-US" altLang="zh-CN" sz="2000" b="0" i="0" u="none" strike="noStrike" kern="1200" cap="none" spc="0" normalizeH="0" baseline="0" noProof="0" dirty="0" smtClean="0">
                <a:ln>
                  <a:noFill/>
                </a:ln>
                <a:solidFill>
                  <a:schemeClr val="tx1"/>
                </a:solidFill>
                <a:effectLst/>
                <a:uLnTx/>
                <a:uFillTx/>
                <a:latin typeface="Comic Sans MS"/>
                <a:ea typeface="宋体" charset="-122"/>
                <a:cs typeface="Comic Sans MS"/>
              </a:rPr>
              <a:t>(©D. </a:t>
            </a:r>
            <a:r>
              <a:rPr kumimoji="0" lang="en-US" altLang="zh-CN" sz="2000" b="0" i="0" u="none" strike="noStrike" kern="1200" cap="none" spc="0" normalizeH="0" baseline="0" noProof="0" dirty="0" err="1" smtClean="0">
                <a:ln>
                  <a:noFill/>
                </a:ln>
                <a:solidFill>
                  <a:schemeClr val="tx1"/>
                </a:solidFill>
                <a:effectLst/>
                <a:uLnTx/>
                <a:uFillTx/>
                <a:latin typeface="Comic Sans MS"/>
                <a:ea typeface="宋体" charset="-122"/>
                <a:cs typeface="Comic Sans MS"/>
              </a:rPr>
              <a:t>Kayran</a:t>
            </a:r>
            <a:r>
              <a:rPr kumimoji="0" lang="en-US" altLang="zh-CN" sz="2000" b="0" i="0" u="none" strike="noStrike" kern="1200" cap="none" spc="0" normalizeH="0" baseline="0" noProof="0" dirty="0" smtClean="0">
                <a:ln>
                  <a:noFill/>
                </a:ln>
                <a:solidFill>
                  <a:schemeClr val="tx1"/>
                </a:solidFill>
                <a:effectLst/>
                <a:uLnTx/>
                <a:uFillTx/>
                <a:latin typeface="Comic Sans MS"/>
                <a:ea typeface="宋体" charset="-122"/>
                <a:cs typeface="Comic Sans MS"/>
              </a:rPr>
              <a:t>)</a:t>
            </a:r>
            <a:r>
              <a:rPr kumimoji="0" lang="en-US" altLang="zh-CN" sz="4400" b="0" i="0" u="none" strike="noStrike" kern="1200" cap="none" spc="0" normalizeH="0" baseline="0" noProof="0" dirty="0" smtClean="0">
                <a:ln>
                  <a:noFill/>
                </a:ln>
                <a:solidFill>
                  <a:srgbClr val="0000FF"/>
                </a:solidFill>
                <a:effectLst/>
                <a:uLnTx/>
                <a:uFillTx/>
                <a:latin typeface="Comic Sans MS"/>
                <a:ea typeface="宋体" charset="-122"/>
                <a:cs typeface="Comic Sans MS"/>
              </a:rPr>
              <a:t> </a:t>
            </a:r>
            <a:endParaRPr kumimoji="0" lang="en-US" altLang="zh-CN" sz="4400" b="0" i="0" u="none" strike="noStrike" kern="1200" cap="none" spc="0" normalizeH="0" baseline="0" noProof="0" dirty="0">
              <a:ln>
                <a:noFill/>
              </a:ln>
              <a:solidFill>
                <a:srgbClr val="0000FF"/>
              </a:solidFill>
              <a:effectLst/>
              <a:uLnTx/>
              <a:uFillTx/>
              <a:latin typeface="Comic Sans MS"/>
              <a:ea typeface="宋体" charset="-122"/>
              <a:cs typeface="Comic Sans MS"/>
            </a:endParaRPr>
          </a:p>
        </p:txBody>
      </p:sp>
      <p:pic>
        <p:nvPicPr>
          <p:cNvPr id="36" name="Picture 35"/>
          <p:cNvPicPr>
            <a:picLocks noChangeAspect="1"/>
          </p:cNvPicPr>
          <p:nvPr/>
        </p:nvPicPr>
        <mc:AlternateContent>
          <mc:Choice xmlns:ma="http://schemas.microsoft.com/office/mac/drawingml/2008/main" Requires="ma">
            <p:blipFill>
              <a:blip r:embed="rId7"/>
              <a:stretch>
                <a:fillRect/>
              </a:stretch>
            </p:blipFill>
          </mc:Choice>
          <mc:Fallback>
            <p:blipFill>
              <a:blip r:embed="rId8"/>
              <a:stretch>
                <a:fillRect/>
              </a:stretch>
            </p:blipFill>
          </mc:Fallback>
        </mc:AlternateContent>
        <p:spPr>
          <a:xfrm>
            <a:off x="4635500" y="3048000"/>
            <a:ext cx="3429000" cy="3429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127000" y="109538"/>
            <a:ext cx="9380538" cy="1604962"/>
          </a:xfrm>
        </p:spPr>
        <p:txBody>
          <a:bodyPr/>
          <a:lstStyle/>
          <a:p>
            <a:r>
              <a:rPr lang="en-US" sz="4000" dirty="0" err="1" smtClean="0">
                <a:solidFill>
                  <a:srgbClr val="0000CC"/>
                </a:solidFill>
                <a:latin typeface="Comic Sans MS" charset="0"/>
                <a:ea typeface="Comic Sans MS" charset="0"/>
                <a:cs typeface="Comic Sans MS" charset="0"/>
              </a:rPr>
              <a:t>LHeC</a:t>
            </a:r>
            <a:r>
              <a:rPr lang="en-US" sz="4000" dirty="0" smtClean="0">
                <a:solidFill>
                  <a:srgbClr val="0000CC"/>
                </a:solidFill>
                <a:latin typeface="Comic Sans MS" charset="0"/>
                <a:ea typeface="Comic Sans MS" charset="0"/>
                <a:cs typeface="Comic Sans MS" charset="0"/>
              </a:rPr>
              <a:t> Isochronous arc cell</a:t>
            </a:r>
            <a:br>
              <a:rPr lang="en-US" sz="4000" dirty="0" smtClean="0">
                <a:solidFill>
                  <a:srgbClr val="0000CC"/>
                </a:solidFill>
                <a:latin typeface="Comic Sans MS" charset="0"/>
                <a:ea typeface="Comic Sans MS" charset="0"/>
                <a:cs typeface="Comic Sans MS" charset="0"/>
              </a:rPr>
            </a:br>
            <a:r>
              <a:rPr lang="en-US" sz="2400" dirty="0" smtClean="0">
                <a:solidFill>
                  <a:srgbClr val="0000CC"/>
                </a:solidFill>
                <a:latin typeface="Comic Sans MS" charset="0"/>
                <a:ea typeface="Comic Sans MS" charset="0"/>
                <a:cs typeface="Comic Sans MS" charset="0"/>
              </a:rPr>
              <a:t>Each 180-degree arc is comprised of 113 cells</a:t>
            </a:r>
            <a:br>
              <a:rPr lang="en-US" sz="2400" dirty="0" smtClean="0">
                <a:solidFill>
                  <a:srgbClr val="0000CC"/>
                </a:solidFill>
                <a:latin typeface="Comic Sans MS" charset="0"/>
                <a:ea typeface="Comic Sans MS" charset="0"/>
                <a:cs typeface="Comic Sans MS" charset="0"/>
              </a:rPr>
            </a:br>
            <a:r>
              <a:rPr lang="en-US" sz="2000" dirty="0" smtClean="0">
                <a:solidFill>
                  <a:srgbClr val="FF0000"/>
                </a:solidFill>
                <a:latin typeface="Comic Sans MS" charset="0"/>
                <a:ea typeface="Comic Sans MS" charset="0"/>
                <a:cs typeface="Comic Sans MS" charset="0"/>
              </a:rPr>
              <a:t>Note that arcs must be isochronous to avoid using 3</a:t>
            </a:r>
            <a:r>
              <a:rPr lang="en-US" sz="2000" baseline="30000" dirty="0" smtClean="0">
                <a:solidFill>
                  <a:srgbClr val="FF0000"/>
                </a:solidFill>
                <a:latin typeface="Comic Sans MS" charset="0"/>
                <a:ea typeface="Comic Sans MS" charset="0"/>
                <a:cs typeface="Comic Sans MS" charset="0"/>
              </a:rPr>
              <a:t>rd</a:t>
            </a:r>
            <a:r>
              <a:rPr lang="en-US" sz="2000" dirty="0" smtClean="0">
                <a:solidFill>
                  <a:srgbClr val="FF0000"/>
                </a:solidFill>
                <a:latin typeface="Comic Sans MS" charset="0"/>
                <a:ea typeface="Comic Sans MS" charset="0"/>
                <a:cs typeface="Comic Sans MS" charset="0"/>
              </a:rPr>
              <a:t> harmonic cavities</a:t>
            </a:r>
            <a:r>
              <a:rPr lang="en-US" sz="2400" dirty="0" smtClean="0">
                <a:solidFill>
                  <a:srgbClr val="0000CC"/>
                </a:solidFill>
                <a:latin typeface="Comic Sans MS" charset="0"/>
                <a:ea typeface="Comic Sans MS" charset="0"/>
                <a:cs typeface="Comic Sans MS" charset="0"/>
              </a:rPr>
              <a:t/>
            </a:r>
            <a:br>
              <a:rPr lang="en-US" sz="2400" dirty="0" smtClean="0">
                <a:solidFill>
                  <a:srgbClr val="0000CC"/>
                </a:solidFill>
                <a:latin typeface="Comic Sans MS" charset="0"/>
                <a:ea typeface="Comic Sans MS" charset="0"/>
                <a:cs typeface="Comic Sans MS" charset="0"/>
              </a:rPr>
            </a:br>
            <a:r>
              <a:rPr lang="en-US" sz="2400" dirty="0" smtClean="0">
                <a:solidFill>
                  <a:srgbClr val="0000CC"/>
                </a:solidFill>
                <a:latin typeface="Comic Sans MS" charset="0"/>
                <a:ea typeface="Comic Sans MS" charset="0"/>
                <a:cs typeface="Comic Sans MS" charset="0"/>
              </a:rPr>
              <a:t> </a:t>
            </a:r>
            <a:endParaRPr lang="en-US" sz="4000" dirty="0" smtClean="0">
              <a:solidFill>
                <a:srgbClr val="0000CC"/>
              </a:solidFill>
              <a:latin typeface="Comic Sans MS" charset="0"/>
              <a:ea typeface="Comic Sans MS" charset="0"/>
              <a:cs typeface="Comic Sans MS" charset="0"/>
            </a:endParaRPr>
          </a:p>
        </p:txBody>
      </p:sp>
      <p:sp>
        <p:nvSpPr>
          <p:cNvPr id="23555" name="Text Box 46"/>
          <p:cNvSpPr txBox="1">
            <a:spLocks noChangeArrowheads="1"/>
          </p:cNvSpPr>
          <p:nvPr/>
        </p:nvSpPr>
        <p:spPr bwMode="auto">
          <a:xfrm>
            <a:off x="5819775" y="1841500"/>
            <a:ext cx="1702547" cy="369332"/>
          </a:xfrm>
          <a:prstGeom prst="rect">
            <a:avLst/>
          </a:prstGeom>
          <a:noFill/>
          <a:ln w="9525">
            <a:noFill/>
            <a:miter lim="800000"/>
            <a:headEnd/>
            <a:tailEnd/>
          </a:ln>
        </p:spPr>
        <p:txBody>
          <a:bodyPr wrap="none">
            <a:prstTxWarp prst="textNoShape">
              <a:avLst/>
            </a:prstTxWarp>
            <a:spAutoFit/>
          </a:bodyPr>
          <a:lstStyle/>
          <a:p>
            <a:r>
              <a:rPr lang="en-US" dirty="0">
                <a:latin typeface="Comic Sans MS" charset="0"/>
                <a:ea typeface="Comic Sans MS" charset="0"/>
                <a:cs typeface="Comic Sans MS" charset="0"/>
              </a:rPr>
              <a:t>© </a:t>
            </a:r>
            <a:r>
              <a:rPr lang="en-US" dirty="0" err="1">
                <a:latin typeface="Comic Sans MS" charset="0"/>
                <a:ea typeface="Comic Sans MS" charset="0"/>
                <a:cs typeface="Comic Sans MS" charset="0"/>
              </a:rPr>
              <a:t>D.</a:t>
            </a:r>
            <a:r>
              <a:rPr lang="en-US" dirty="0" err="1" smtClean="0">
                <a:latin typeface="Comic Sans MS" charset="0"/>
                <a:ea typeface="Comic Sans MS" charset="0"/>
                <a:cs typeface="Comic Sans MS" charset="0"/>
              </a:rPr>
              <a:t>Trbojevic</a:t>
            </a:r>
            <a:endParaRPr lang="en-US" dirty="0">
              <a:latin typeface="Comic Sans MS" charset="0"/>
              <a:ea typeface="Comic Sans MS" charset="0"/>
              <a:cs typeface="Comic Sans MS" charset="0"/>
            </a:endParaRPr>
          </a:p>
        </p:txBody>
      </p:sp>
      <p:sp>
        <p:nvSpPr>
          <p:cNvPr id="23556" name="TextBox 5"/>
          <p:cNvSpPr txBox="1">
            <a:spLocks noChangeArrowheads="1"/>
          </p:cNvSpPr>
          <p:nvPr/>
        </p:nvSpPr>
        <p:spPr bwMode="auto">
          <a:xfrm>
            <a:off x="5448300" y="2447925"/>
            <a:ext cx="2725275" cy="1200329"/>
          </a:xfrm>
          <a:prstGeom prst="rect">
            <a:avLst/>
          </a:prstGeom>
          <a:noFill/>
          <a:ln w="9525">
            <a:noFill/>
            <a:miter lim="800000"/>
            <a:headEnd/>
            <a:tailEnd/>
          </a:ln>
        </p:spPr>
        <p:txBody>
          <a:bodyPr wrap="none">
            <a:prstTxWarp prst="textNoShape">
              <a:avLst/>
            </a:prstTxWarp>
            <a:spAutoFit/>
          </a:bodyPr>
          <a:lstStyle/>
          <a:p>
            <a:r>
              <a:rPr lang="en-US" i="1" dirty="0"/>
              <a:t>H</a:t>
            </a:r>
            <a:r>
              <a:rPr lang="en-US" dirty="0"/>
              <a:t> function ~7E-5 m this arc</a:t>
            </a:r>
          </a:p>
          <a:p>
            <a:r>
              <a:rPr lang="en-US" dirty="0"/>
              <a:t>Filling factor 60%</a:t>
            </a:r>
          </a:p>
          <a:p>
            <a:r>
              <a:rPr lang="en-US" dirty="0"/>
              <a:t>Dipole field is ~ </a:t>
            </a:r>
            <a:r>
              <a:rPr lang="en-US" dirty="0" smtClean="0"/>
              <a:t>0.28 </a:t>
            </a:r>
            <a:r>
              <a:rPr lang="en-US" dirty="0"/>
              <a:t>T</a:t>
            </a:r>
          </a:p>
          <a:p>
            <a:r>
              <a:rPr lang="en-US" dirty="0"/>
              <a:t>@ 60 GeV </a:t>
            </a:r>
            <a:r>
              <a:rPr lang="en-US" dirty="0" smtClean="0"/>
              <a:t>pass</a:t>
            </a:r>
          </a:p>
        </p:txBody>
      </p:sp>
      <p:grpSp>
        <p:nvGrpSpPr>
          <p:cNvPr id="2" name="Group 234"/>
          <p:cNvGrpSpPr>
            <a:grpSpLocks/>
          </p:cNvGrpSpPr>
          <p:nvPr/>
        </p:nvGrpSpPr>
        <p:grpSpPr bwMode="auto">
          <a:xfrm>
            <a:off x="5624513" y="5010150"/>
            <a:ext cx="1409700" cy="1847850"/>
            <a:chOff x="-695325" y="-100015"/>
            <a:chExt cx="2098973" cy="2483433"/>
          </a:xfrm>
        </p:grpSpPr>
        <p:pic>
          <p:nvPicPr>
            <p:cNvPr id="23562" name="Picture 3" descr="DSC_0014.jpg"/>
            <p:cNvPicPr>
              <a:picLocks noChangeAspect="1"/>
            </p:cNvPicPr>
            <p:nvPr/>
          </p:nvPicPr>
          <p:blipFill>
            <a:blip r:embed="rId2"/>
            <a:srcRect/>
            <a:stretch>
              <a:fillRect/>
            </a:stretch>
          </p:blipFill>
          <p:spPr bwMode="auto">
            <a:xfrm rot="5400000">
              <a:off x="-825528" y="881025"/>
              <a:ext cx="1804045" cy="1200741"/>
            </a:xfrm>
            <a:prstGeom prst="rect">
              <a:avLst/>
            </a:prstGeom>
            <a:noFill/>
            <a:ln w="9525">
              <a:noFill/>
              <a:miter lim="800000"/>
              <a:headEnd/>
              <a:tailEnd/>
            </a:ln>
          </p:spPr>
        </p:pic>
        <p:sp>
          <p:nvSpPr>
            <p:cNvPr id="23563" name="TextBox 235"/>
            <p:cNvSpPr txBox="1">
              <a:spLocks noChangeArrowheads="1"/>
            </p:cNvSpPr>
            <p:nvPr/>
          </p:nvSpPr>
          <p:spPr bwMode="auto">
            <a:xfrm>
              <a:off x="-695325" y="-100015"/>
              <a:ext cx="2098973" cy="620458"/>
            </a:xfrm>
            <a:prstGeom prst="rect">
              <a:avLst/>
            </a:prstGeom>
            <a:noFill/>
            <a:ln w="9525">
              <a:noFill/>
              <a:miter lim="800000"/>
              <a:headEnd/>
              <a:tailEnd/>
            </a:ln>
          </p:spPr>
          <p:txBody>
            <a:bodyPr wrap="none">
              <a:prstTxWarp prst="textNoShape">
                <a:avLst/>
              </a:prstTxWarp>
              <a:spAutoFit/>
            </a:bodyPr>
            <a:lstStyle/>
            <a:p>
              <a:r>
                <a:rPr lang="en-US" sz="1200" u="sng">
                  <a:latin typeface="Comic Sans MS" charset="0"/>
                  <a:ea typeface="Comic Sans MS" charset="0"/>
                  <a:cs typeface="Comic Sans MS" charset="0"/>
                </a:rPr>
                <a:t>Gap 5 mm total</a:t>
              </a:r>
            </a:p>
            <a:p>
              <a:r>
                <a:rPr lang="en-US" sz="1200" u="sng">
                  <a:latin typeface="Comic Sans MS" charset="0"/>
                  <a:ea typeface="Comic Sans MS" charset="0"/>
                  <a:cs typeface="Comic Sans MS" charset="0"/>
                </a:rPr>
                <a:t>0.3 T for 60 GeV </a:t>
              </a:r>
            </a:p>
          </p:txBody>
        </p:sp>
        <p:cxnSp>
          <p:nvCxnSpPr>
            <p:cNvPr id="15" name="Straight Arrow Connector 14"/>
            <p:cNvCxnSpPr/>
            <p:nvPr/>
          </p:nvCxnSpPr>
          <p:spPr>
            <a:xfrm rot="16200000" flipH="1">
              <a:off x="-483543" y="651888"/>
              <a:ext cx="1143574" cy="6169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pic>
        <p:nvPicPr>
          <p:cNvPr id="23558" name="Picture 15"/>
          <p:cNvPicPr>
            <a:picLocks noChangeAspect="1"/>
          </p:cNvPicPr>
          <p:nvPr/>
        </p:nvPicPr>
        <p:blipFill>
          <a:blip r:embed="rId3"/>
          <a:srcRect/>
          <a:stretch>
            <a:fillRect/>
          </a:stretch>
        </p:blipFill>
        <p:spPr bwMode="auto">
          <a:xfrm>
            <a:off x="7937500" y="5270500"/>
            <a:ext cx="893763" cy="1038225"/>
          </a:xfrm>
          <a:prstGeom prst="rect">
            <a:avLst/>
          </a:prstGeom>
          <a:noFill/>
          <a:ln w="9525">
            <a:noFill/>
            <a:miter lim="800000"/>
            <a:headEnd/>
            <a:tailEnd/>
          </a:ln>
        </p:spPr>
      </p:pic>
      <p:pic>
        <p:nvPicPr>
          <p:cNvPr id="23559" name="Picture 16" descr="IMG_0030.jpg"/>
          <p:cNvPicPr>
            <a:picLocks noChangeAspect="1"/>
          </p:cNvPicPr>
          <p:nvPr/>
        </p:nvPicPr>
        <p:blipFill>
          <a:blip r:embed="rId4"/>
          <a:srcRect/>
          <a:stretch>
            <a:fillRect/>
          </a:stretch>
        </p:blipFill>
        <p:spPr bwMode="auto">
          <a:xfrm>
            <a:off x="2322513" y="5940425"/>
            <a:ext cx="2806700" cy="800100"/>
          </a:xfrm>
          <a:prstGeom prst="rect">
            <a:avLst/>
          </a:prstGeom>
          <a:noFill/>
          <a:ln w="9525">
            <a:noFill/>
            <a:miter lim="800000"/>
            <a:headEnd/>
            <a:tailEnd/>
          </a:ln>
        </p:spPr>
      </p:pic>
      <p:sp>
        <p:nvSpPr>
          <p:cNvPr id="23560" name="Text Box 46"/>
          <p:cNvSpPr txBox="1">
            <a:spLocks noChangeArrowheads="1"/>
          </p:cNvSpPr>
          <p:nvPr/>
        </p:nvSpPr>
        <p:spPr bwMode="auto">
          <a:xfrm>
            <a:off x="1271588" y="5359400"/>
            <a:ext cx="3683000" cy="646113"/>
          </a:xfrm>
          <a:prstGeom prst="rect">
            <a:avLst/>
          </a:prstGeom>
          <a:noFill/>
          <a:ln w="9525">
            <a:noFill/>
            <a:miter lim="800000"/>
            <a:headEnd/>
            <a:tailEnd/>
          </a:ln>
        </p:spPr>
        <p:txBody>
          <a:bodyPr wrap="none">
            <a:prstTxWarp prst="textNoShape">
              <a:avLst/>
            </a:prstTxWarp>
            <a:spAutoFit/>
          </a:bodyPr>
          <a:lstStyle/>
          <a:p>
            <a:r>
              <a:rPr lang="en-US">
                <a:latin typeface="Comic Sans MS" charset="0"/>
                <a:ea typeface="Comic Sans MS" charset="0"/>
                <a:cs typeface="Comic Sans MS" charset="0"/>
              </a:rPr>
              <a:t>Small magnets for eRHIC should </a:t>
            </a:r>
          </a:p>
          <a:p>
            <a:r>
              <a:rPr lang="en-US">
                <a:latin typeface="Comic Sans MS" charset="0"/>
                <a:ea typeface="Comic Sans MS" charset="0"/>
                <a:cs typeface="Comic Sans MS" charset="0"/>
              </a:rPr>
              <a:t>be fine for LHeC ERL © VL</a:t>
            </a:r>
          </a:p>
        </p:txBody>
      </p:sp>
      <p:graphicFrame>
        <p:nvGraphicFramePr>
          <p:cNvPr id="13" name="Table 12"/>
          <p:cNvGraphicFramePr>
            <a:graphicFrameLocks noGrp="1"/>
          </p:cNvGraphicFramePr>
          <p:nvPr/>
        </p:nvGraphicFramePr>
        <p:xfrm>
          <a:off x="495300" y="1981200"/>
          <a:ext cx="3695700" cy="2712720"/>
        </p:xfrm>
        <a:graphic>
          <a:graphicData uri="http://schemas.openxmlformats.org/drawingml/2006/table">
            <a:tbl>
              <a:tblPr firstRow="1" bandRow="1">
                <a:tableStyleId>{5C22544A-7EE6-4342-B048-85BDC9FD1C3A}</a:tableStyleId>
              </a:tblPr>
              <a:tblGrid>
                <a:gridCol w="1231900"/>
                <a:gridCol w="1231900"/>
                <a:gridCol w="1231900"/>
              </a:tblGrid>
              <a:tr h="370840">
                <a:tc>
                  <a:txBody>
                    <a:bodyPr/>
                    <a:lstStyle/>
                    <a:p>
                      <a:pPr marL="0" marR="0" algn="ctr">
                        <a:spcBef>
                          <a:spcPts val="0"/>
                        </a:spcBef>
                        <a:spcAft>
                          <a:spcPts val="0"/>
                        </a:spcAft>
                      </a:pPr>
                      <a:r>
                        <a:rPr lang="en-US" sz="1600" dirty="0">
                          <a:solidFill>
                            <a:srgbClr val="000000"/>
                          </a:solidFill>
                          <a:latin typeface="Times New Roman"/>
                          <a:ea typeface="Cambria"/>
                          <a:cs typeface="Times New Roman"/>
                        </a:rPr>
                        <a:t>Name</a:t>
                      </a:r>
                      <a:endParaRPr lang="en-US" sz="1600" dirty="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Length (m)</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Gradient (T/m)</a:t>
                      </a:r>
                      <a:endParaRPr lang="en-US" sz="1600">
                        <a:latin typeface="Times New Roman"/>
                        <a:ea typeface="Cambria"/>
                        <a:cs typeface="Times New Roman"/>
                      </a:endParaRPr>
                    </a:p>
                  </a:txBody>
                  <a:tcPr marL="73025" marR="73025" marT="0" marB="0" anchor="ctr"/>
                </a:tc>
              </a:tr>
              <a:tr h="370840">
                <a:tc>
                  <a:txBody>
                    <a:bodyPr/>
                    <a:lstStyle/>
                    <a:p>
                      <a:pPr marL="0" marR="0" algn="ctr">
                        <a:spcBef>
                          <a:spcPts val="0"/>
                        </a:spcBef>
                        <a:spcAft>
                          <a:spcPts val="0"/>
                        </a:spcAft>
                      </a:pPr>
                      <a:r>
                        <a:rPr lang="en-US" sz="1600">
                          <a:solidFill>
                            <a:srgbClr val="000000"/>
                          </a:solidFill>
                          <a:latin typeface="Times New Roman"/>
                          <a:ea typeface="Cambria"/>
                          <a:cs typeface="Times New Roman"/>
                        </a:rPr>
                        <a:t>QF0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0.665</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84.975</a:t>
                      </a:r>
                      <a:endParaRPr lang="en-US" sz="1600">
                        <a:latin typeface="Times New Roman"/>
                        <a:ea typeface="Cambria"/>
                        <a:cs typeface="Times New Roman"/>
                      </a:endParaRPr>
                    </a:p>
                  </a:txBody>
                  <a:tcPr marL="73025" marR="73025" marT="0" marB="0" anchor="ctr"/>
                </a:tc>
              </a:tr>
              <a:tr h="370840">
                <a:tc>
                  <a:txBody>
                    <a:bodyPr/>
                    <a:lstStyle/>
                    <a:p>
                      <a:pPr marL="0" marR="0" algn="ctr">
                        <a:spcBef>
                          <a:spcPts val="0"/>
                        </a:spcBef>
                        <a:spcAft>
                          <a:spcPts val="0"/>
                        </a:spcAft>
                      </a:pPr>
                      <a:r>
                        <a:rPr lang="en-US" sz="1600">
                          <a:solidFill>
                            <a:srgbClr val="000000"/>
                          </a:solidFill>
                          <a:latin typeface="Times New Roman"/>
                          <a:ea typeface="Cambria"/>
                          <a:cs typeface="Times New Roman"/>
                        </a:rPr>
                        <a:t>QD0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0.600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-88.970</a:t>
                      </a:r>
                      <a:endParaRPr lang="en-US" sz="1600">
                        <a:latin typeface="Times New Roman"/>
                        <a:ea typeface="Cambria"/>
                        <a:cs typeface="Times New Roman"/>
                      </a:endParaRPr>
                    </a:p>
                  </a:txBody>
                  <a:tcPr marL="73025" marR="73025" marT="0" marB="0" anchor="ctr"/>
                </a:tc>
              </a:tr>
              <a:tr h="370840">
                <a:tc>
                  <a:txBody>
                    <a:bodyPr/>
                    <a:lstStyle/>
                    <a:p>
                      <a:pPr marL="0" marR="0" algn="ctr">
                        <a:spcBef>
                          <a:spcPts val="0"/>
                        </a:spcBef>
                        <a:spcAft>
                          <a:spcPts val="0"/>
                        </a:spcAft>
                      </a:pPr>
                      <a:r>
                        <a:rPr lang="en-US" sz="1600">
                          <a:solidFill>
                            <a:srgbClr val="000000"/>
                          </a:solidFill>
                          <a:latin typeface="Times New Roman"/>
                          <a:ea typeface="Cambria"/>
                          <a:cs typeface="Times New Roman"/>
                        </a:rPr>
                        <a:t>QF3</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1.200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107.75</a:t>
                      </a:r>
                      <a:endParaRPr lang="en-US" sz="1600">
                        <a:latin typeface="Times New Roman"/>
                        <a:ea typeface="Cambria"/>
                        <a:cs typeface="Times New Roman"/>
                      </a:endParaRPr>
                    </a:p>
                  </a:txBody>
                  <a:tcPr marL="73025" marR="73025" marT="0" marB="0" anchor="ctr"/>
                </a:tc>
              </a:tr>
              <a:tr h="370840">
                <a:tc>
                  <a:txBody>
                    <a:bodyPr/>
                    <a:lstStyle/>
                    <a:p>
                      <a:pPr marL="0" marR="0" algn="ctr">
                        <a:spcBef>
                          <a:spcPts val="0"/>
                        </a:spcBef>
                        <a:spcAft>
                          <a:spcPts val="0"/>
                        </a:spcAft>
                      </a:pPr>
                      <a:r>
                        <a:rPr lang="en-US" sz="1600">
                          <a:solidFill>
                            <a:srgbClr val="000000"/>
                          </a:solidFill>
                          <a:latin typeface="Times New Roman"/>
                          <a:ea typeface="Cambria"/>
                          <a:cs typeface="Times New Roman"/>
                        </a:rPr>
                        <a:t>QD3</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0.800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-103/89</a:t>
                      </a:r>
                      <a:endParaRPr lang="en-US" sz="1600">
                        <a:latin typeface="Times New Roman"/>
                        <a:ea typeface="Cambria"/>
                        <a:cs typeface="Times New Roman"/>
                      </a:endParaRPr>
                    </a:p>
                  </a:txBody>
                  <a:tcPr marL="73025" marR="73025" marT="0" marB="0" anchor="ctr"/>
                </a:tc>
              </a:tr>
              <a:tr h="370840">
                <a:tc>
                  <a:txBody>
                    <a:bodyPr/>
                    <a:lstStyle/>
                    <a:p>
                      <a:pPr marL="0" marR="0" algn="ctr">
                        <a:spcBef>
                          <a:spcPts val="0"/>
                        </a:spcBef>
                        <a:spcAft>
                          <a:spcPts val="0"/>
                        </a:spcAft>
                      </a:pPr>
                      <a:r>
                        <a:rPr lang="en-US" sz="1600">
                          <a:solidFill>
                            <a:srgbClr val="000000"/>
                          </a:solidFill>
                          <a:latin typeface="Times New Roman"/>
                          <a:ea typeface="Cambria"/>
                          <a:cs typeface="Times New Roman"/>
                        </a:rPr>
                        <a:t>QF3S</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1.200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107.220</a:t>
                      </a:r>
                      <a:endParaRPr lang="en-US" sz="1600">
                        <a:latin typeface="Times New Roman"/>
                        <a:ea typeface="Cambria"/>
                        <a:cs typeface="Times New Roman"/>
                      </a:endParaRPr>
                    </a:p>
                  </a:txBody>
                  <a:tcPr marL="73025" marR="73025" marT="0" marB="0" anchor="ctr"/>
                </a:tc>
              </a:tr>
              <a:tr h="370840">
                <a:tc>
                  <a:txBody>
                    <a:bodyPr/>
                    <a:lstStyle/>
                    <a:p>
                      <a:pPr marL="0" marR="0" algn="ctr">
                        <a:spcBef>
                          <a:spcPts val="0"/>
                        </a:spcBef>
                        <a:spcAft>
                          <a:spcPts val="0"/>
                        </a:spcAft>
                      </a:pPr>
                      <a:r>
                        <a:rPr lang="en-US" sz="1600">
                          <a:solidFill>
                            <a:srgbClr val="000000"/>
                          </a:solidFill>
                          <a:latin typeface="Times New Roman"/>
                          <a:ea typeface="Cambria"/>
                          <a:cs typeface="Times New Roman"/>
                        </a:rPr>
                        <a:t>QD3S</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a:solidFill>
                            <a:srgbClr val="000000"/>
                          </a:solidFill>
                          <a:latin typeface="Times New Roman"/>
                          <a:ea typeface="Cambria"/>
                          <a:cs typeface="Times New Roman"/>
                        </a:rPr>
                        <a:t>0.800</a:t>
                      </a:r>
                      <a:endParaRPr lang="en-US" sz="1600">
                        <a:latin typeface="Times New Roman"/>
                        <a:ea typeface="Cambria"/>
                        <a:cs typeface="Times New Roman"/>
                      </a:endParaRPr>
                    </a:p>
                  </a:txBody>
                  <a:tcPr marL="73025" marR="73025" marT="0" marB="0" anchor="ctr"/>
                </a:tc>
                <a:tc>
                  <a:txBody>
                    <a:bodyPr/>
                    <a:lstStyle/>
                    <a:p>
                      <a:pPr marL="0" marR="0" algn="ctr">
                        <a:spcBef>
                          <a:spcPts val="0"/>
                        </a:spcBef>
                        <a:spcAft>
                          <a:spcPts val="0"/>
                        </a:spcAft>
                      </a:pPr>
                      <a:r>
                        <a:rPr lang="en-US" sz="1600" dirty="0">
                          <a:solidFill>
                            <a:srgbClr val="000000"/>
                          </a:solidFill>
                          <a:latin typeface="Times New Roman"/>
                          <a:ea typeface="Cambria"/>
                          <a:cs typeface="Times New Roman"/>
                        </a:rPr>
                        <a:t>-101.095</a:t>
                      </a:r>
                      <a:endParaRPr lang="en-US" sz="1600" dirty="0">
                        <a:latin typeface="Times New Roman"/>
                        <a:ea typeface="Cambria"/>
                        <a:cs typeface="Times New Roman"/>
                      </a:endParaRPr>
                    </a:p>
                  </a:txBody>
                  <a:tcPr marL="73025" marR="73025"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90"/>
                </a:solidFill>
                <a:latin typeface="Comic Sans MS"/>
                <a:cs typeface="Comic Sans MS"/>
              </a:rPr>
              <a:t>Arc’s lattice</a:t>
            </a:r>
            <a:r>
              <a:rPr lang="en-US" dirty="0" smtClean="0">
                <a:solidFill>
                  <a:srgbClr val="000090"/>
                </a:solidFill>
                <a:latin typeface="Comic Sans MS"/>
                <a:cs typeface="Comic Sans MS"/>
              </a:rPr>
              <a:t> </a:t>
            </a:r>
            <a:endParaRPr lang="en-US" dirty="0">
              <a:solidFill>
                <a:srgbClr val="000090"/>
              </a:solidFill>
              <a:latin typeface="Comic Sans MS"/>
              <a:cs typeface="Comic Sans MS"/>
            </a:endParaRPr>
          </a:p>
        </p:txBody>
      </p:sp>
      <p:sp>
        <p:nvSpPr>
          <p:cNvPr id="3" name="Content Placeholder 2"/>
          <p:cNvSpPr>
            <a:spLocks noGrp="1"/>
          </p:cNvSpPr>
          <p:nvPr>
            <p:ph sz="half" idx="1"/>
          </p:nvPr>
        </p:nvSpPr>
        <p:spPr>
          <a:xfrm>
            <a:off x="457200" y="1270000"/>
            <a:ext cx="4038600" cy="4856163"/>
          </a:xfrm>
        </p:spPr>
        <p:txBody>
          <a:bodyPr>
            <a:normAutofit/>
          </a:bodyPr>
          <a:lstStyle/>
          <a:p>
            <a:r>
              <a:rPr lang="en-US" sz="1800" dirty="0" smtClean="0">
                <a:solidFill>
                  <a:srgbClr val="000090"/>
                </a:solidFill>
                <a:latin typeface="Comic Sans MS"/>
                <a:cs typeface="Comic Sans MS"/>
              </a:rPr>
              <a:t>Regular isochronous lattice of </a:t>
            </a:r>
            <a:r>
              <a:rPr lang="en-US" sz="1800" dirty="0" err="1" smtClean="0">
                <a:solidFill>
                  <a:srgbClr val="000090"/>
                </a:solidFill>
                <a:latin typeface="Comic Sans MS"/>
                <a:cs typeface="Comic Sans MS"/>
              </a:rPr>
              <a:t>ERL’s</a:t>
            </a:r>
            <a:r>
              <a:rPr lang="en-US" sz="1800" dirty="0" smtClean="0">
                <a:solidFill>
                  <a:srgbClr val="000090"/>
                </a:solidFill>
                <a:latin typeface="Comic Sans MS"/>
                <a:cs typeface="Comic Sans MS"/>
              </a:rPr>
              <a:t> arcs. Length of cell is 27.8017 m. Red line – horizontal </a:t>
            </a:r>
            <a:r>
              <a:rPr lang="en-US" sz="1800" dirty="0" err="1" smtClean="0">
                <a:solidFill>
                  <a:srgbClr val="000090"/>
                </a:solidFill>
                <a:latin typeface="Comic Sans MS"/>
                <a:cs typeface="Comic Sans MS"/>
                <a:sym typeface="Symbol"/>
              </a:rPr>
              <a:t></a:t>
            </a:r>
            <a:r>
              <a:rPr lang="en-US" sz="1800" dirty="0" smtClean="0">
                <a:solidFill>
                  <a:srgbClr val="000090"/>
                </a:solidFill>
                <a:latin typeface="Comic Sans MS"/>
                <a:cs typeface="Comic Sans MS"/>
              </a:rPr>
              <a:t>-function, green - vertical </a:t>
            </a:r>
            <a:r>
              <a:rPr lang="en-US" sz="1800" dirty="0" err="1" smtClean="0">
                <a:solidFill>
                  <a:srgbClr val="000090"/>
                </a:solidFill>
                <a:latin typeface="Comic Sans MS"/>
                <a:cs typeface="Comic Sans MS"/>
                <a:sym typeface="Symbol"/>
              </a:rPr>
              <a:t></a:t>
            </a:r>
            <a:r>
              <a:rPr lang="en-US" sz="1800" dirty="0" smtClean="0">
                <a:solidFill>
                  <a:srgbClr val="000090"/>
                </a:solidFill>
                <a:latin typeface="Comic Sans MS"/>
                <a:cs typeface="Comic Sans MS"/>
              </a:rPr>
              <a:t>-function, blue – dispersion. </a:t>
            </a:r>
            <a:endParaRPr lang="en-US" sz="1800" dirty="0">
              <a:solidFill>
                <a:srgbClr val="000090"/>
              </a:solidFill>
              <a:latin typeface="Comic Sans MS"/>
              <a:cs typeface="Comic Sans MS"/>
            </a:endParaRPr>
          </a:p>
        </p:txBody>
      </p:sp>
      <p:sp>
        <p:nvSpPr>
          <p:cNvPr id="4" name="Content Placeholder 3"/>
          <p:cNvSpPr>
            <a:spLocks noGrp="1"/>
          </p:cNvSpPr>
          <p:nvPr>
            <p:ph sz="half" idx="2"/>
          </p:nvPr>
        </p:nvSpPr>
        <p:spPr>
          <a:xfrm>
            <a:off x="4635500" y="1333500"/>
            <a:ext cx="4038600" cy="4525963"/>
          </a:xfrm>
        </p:spPr>
        <p:txBody>
          <a:bodyPr>
            <a:normAutofit/>
          </a:bodyPr>
          <a:lstStyle/>
          <a:p>
            <a:r>
              <a:rPr lang="en-US" sz="2000" dirty="0" smtClean="0">
                <a:solidFill>
                  <a:srgbClr val="000090"/>
                </a:solidFill>
                <a:latin typeface="Comic Sans MS"/>
                <a:cs typeface="Comic Sans MS"/>
              </a:rPr>
              <a:t>The regular and the end of the arc cell lattice. </a:t>
            </a:r>
            <a:endParaRPr lang="en-US" sz="2000" dirty="0">
              <a:solidFill>
                <a:srgbClr val="000090"/>
              </a:solidFill>
              <a:latin typeface="Comic Sans MS"/>
              <a:cs typeface="Comic Sans MS"/>
            </a:endParaRPr>
          </a:p>
        </p:txBody>
      </p:sp>
      <p:graphicFrame>
        <p:nvGraphicFramePr>
          <p:cNvPr id="332802" name="Object 2"/>
          <p:cNvGraphicFramePr>
            <a:graphicFrameLocks noChangeAspect="1"/>
          </p:cNvGraphicFramePr>
          <p:nvPr/>
        </p:nvGraphicFramePr>
        <p:xfrm>
          <a:off x="55337" y="2906182"/>
          <a:ext cx="4412007" cy="3393018"/>
        </p:xfrm>
        <a:graphic>
          <a:graphicData uri="http://schemas.openxmlformats.org/presentationml/2006/ole">
            <p:oleObj spid="_x0000_s332802" name="Document" r:id="rId3" imgW="5168900" imgH="3975100" progId="Word.Document.12">
              <p:link updateAutomatic="1"/>
            </p:oleObj>
          </a:graphicData>
        </a:graphic>
      </p:graphicFrame>
      <p:pic>
        <p:nvPicPr>
          <p:cNvPr id="332803" name="Picture 3" descr="ArcAndAmtchingCEll.png"/>
          <p:cNvPicPr>
            <a:picLocks noChangeAspect="1" noChangeArrowheads="1"/>
          </p:cNvPicPr>
          <p:nvPr/>
        </p:nvPicPr>
        <p:blipFill>
          <a:blip r:embed="rId4"/>
          <a:srcRect/>
          <a:stretch>
            <a:fillRect/>
          </a:stretch>
        </p:blipFill>
        <p:spPr bwMode="auto">
          <a:xfrm>
            <a:off x="4579005" y="2777760"/>
            <a:ext cx="4023128" cy="3483340"/>
          </a:xfrm>
          <a:prstGeom prst="rect">
            <a:avLst/>
          </a:prstGeom>
          <a:noFill/>
          <a:ln w="9525">
            <a:noFill/>
            <a:miter lim="800000"/>
            <a:headEnd/>
            <a:tailEnd/>
          </a:ln>
        </p:spPr>
      </p:pic>
      <p:sp>
        <p:nvSpPr>
          <p:cNvPr id="7" name="Text Box 46"/>
          <p:cNvSpPr txBox="1">
            <a:spLocks noChangeArrowheads="1"/>
          </p:cNvSpPr>
          <p:nvPr/>
        </p:nvSpPr>
        <p:spPr bwMode="auto">
          <a:xfrm>
            <a:off x="6926263" y="671513"/>
            <a:ext cx="1703387" cy="369887"/>
          </a:xfrm>
          <a:prstGeom prst="rect">
            <a:avLst/>
          </a:prstGeom>
          <a:noFill/>
          <a:ln w="9525">
            <a:noFill/>
            <a:miter lim="800000"/>
            <a:headEnd/>
            <a:tailEnd/>
          </a:ln>
        </p:spPr>
        <p:txBody>
          <a:bodyPr wrap="none">
            <a:prstTxWarp prst="textNoShape">
              <a:avLst/>
            </a:prstTxWarp>
            <a:spAutoFit/>
          </a:bodyPr>
          <a:lstStyle/>
          <a:p>
            <a:r>
              <a:rPr lang="en-US" dirty="0">
                <a:solidFill>
                  <a:srgbClr val="000090"/>
                </a:solidFill>
                <a:latin typeface="Comic Sans MS"/>
                <a:ea typeface="Comic Sans MS" charset="0"/>
                <a:cs typeface="Comic Sans MS"/>
              </a:rPr>
              <a:t>© </a:t>
            </a:r>
            <a:r>
              <a:rPr lang="en-US" dirty="0" err="1">
                <a:solidFill>
                  <a:srgbClr val="000090"/>
                </a:solidFill>
                <a:latin typeface="Comic Sans MS"/>
                <a:ea typeface="Comic Sans MS" charset="0"/>
                <a:cs typeface="Comic Sans MS"/>
              </a:rPr>
              <a:t>D.Trbojevic</a:t>
            </a:r>
            <a:endParaRPr lang="en-US" dirty="0">
              <a:solidFill>
                <a:srgbClr val="000090"/>
              </a:solidFill>
              <a:latin typeface="Comic Sans MS"/>
              <a:ea typeface="Comic Sans MS" charset="0"/>
              <a:cs typeface="Comic Sans M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extBox 7"/>
          <p:cNvSpPr txBox="1">
            <a:spLocks noChangeArrowheads="1"/>
          </p:cNvSpPr>
          <p:nvPr/>
        </p:nvSpPr>
        <p:spPr bwMode="auto">
          <a:xfrm>
            <a:off x="1490663" y="4508500"/>
            <a:ext cx="184150" cy="646113"/>
          </a:xfrm>
          <a:prstGeom prst="rect">
            <a:avLst/>
          </a:prstGeom>
          <a:noFill/>
          <a:ln w="9525">
            <a:noFill/>
            <a:miter lim="800000"/>
            <a:headEnd/>
            <a:tailEnd/>
          </a:ln>
        </p:spPr>
        <p:txBody>
          <a:bodyPr wrap="none">
            <a:prstTxWarp prst="textNoShape">
              <a:avLst/>
            </a:prstTxWarp>
            <a:spAutoFit/>
          </a:bodyPr>
          <a:lstStyle/>
          <a:p>
            <a:pPr eaLnBrk="0" hangingPunct="0"/>
            <a:endParaRPr lang="en-US">
              <a:latin typeface="Calibri" charset="0"/>
            </a:endParaRPr>
          </a:p>
        </p:txBody>
      </p:sp>
      <p:sp>
        <p:nvSpPr>
          <p:cNvPr id="12" name="Title 1"/>
          <p:cNvSpPr>
            <a:spLocks noGrp="1"/>
          </p:cNvSpPr>
          <p:nvPr>
            <p:ph type="title"/>
          </p:nvPr>
        </p:nvSpPr>
        <p:spPr>
          <a:xfrm>
            <a:off x="871538" y="0"/>
            <a:ext cx="7827962" cy="498475"/>
          </a:xfrm>
          <a:gradFill>
            <a:gsLst>
              <a:gs pos="39999">
                <a:srgbClr val="85C2FF"/>
              </a:gs>
              <a:gs pos="70000">
                <a:srgbClr val="C4D6EB"/>
              </a:gs>
              <a:gs pos="100000">
                <a:srgbClr val="FFEBFA"/>
              </a:gs>
            </a:gsLst>
            <a:path path="shape">
              <a:fillToRect l="50000" t="50000" r="50000" b="50000"/>
            </a:path>
          </a:gradFill>
        </p:spPr>
        <p:txBody>
          <a:bodyPr>
            <a:normAutofit fontScale="90000"/>
          </a:bodyPr>
          <a:lstStyle/>
          <a:p>
            <a:pPr>
              <a:defRPr/>
            </a:pPr>
            <a:r>
              <a:rPr lang="en-US" sz="3200" dirty="0" smtClean="0">
                <a:latin typeface="Comic Sans MS" pitchFamily="66" charset="0"/>
                <a:ea typeface="+mj-ea"/>
                <a:cs typeface="+mj-cs"/>
              </a:rPr>
              <a:t>ERL-based LHeC with achromatic arcs</a:t>
            </a:r>
            <a:endParaRPr lang="en-US" sz="3200" dirty="0">
              <a:latin typeface="Comic Sans MS" pitchFamily="66" charset="0"/>
              <a:ea typeface="+mj-ea"/>
              <a:cs typeface="+mj-cs"/>
            </a:endParaRPr>
          </a:p>
        </p:txBody>
      </p:sp>
      <p:sp>
        <p:nvSpPr>
          <p:cNvPr id="24580" name="Rectangle 15"/>
          <p:cNvSpPr>
            <a:spLocks noChangeArrowheads="1"/>
          </p:cNvSpPr>
          <p:nvPr/>
        </p:nvSpPr>
        <p:spPr bwMode="auto">
          <a:xfrm>
            <a:off x="6753225" y="1449388"/>
            <a:ext cx="1933575" cy="369887"/>
          </a:xfrm>
          <a:prstGeom prst="rect">
            <a:avLst/>
          </a:prstGeom>
          <a:noFill/>
          <a:ln w="9525">
            <a:noFill/>
            <a:miter lim="800000"/>
            <a:headEnd/>
            <a:tailEnd/>
          </a:ln>
        </p:spPr>
        <p:txBody>
          <a:bodyPr wrap="none">
            <a:prstTxWarp prst="textNoShape">
              <a:avLst/>
            </a:prstTxWarp>
            <a:spAutoFit/>
          </a:bodyPr>
          <a:lstStyle/>
          <a:p>
            <a:r>
              <a:rPr lang="en-US" b="1" dirty="0">
                <a:solidFill>
                  <a:srgbClr val="000090"/>
                </a:solidFill>
                <a:latin typeface="Comic Sans MS" charset="0"/>
              </a:rPr>
              <a:t>© VL 28/09/10</a:t>
            </a:r>
            <a:endParaRPr lang="en-US" dirty="0"/>
          </a:p>
        </p:txBody>
      </p:sp>
      <p:sp>
        <p:nvSpPr>
          <p:cNvPr id="24583" name="Rectangle 15"/>
          <p:cNvSpPr>
            <a:spLocks noChangeArrowheads="1"/>
          </p:cNvSpPr>
          <p:nvPr/>
        </p:nvSpPr>
        <p:spPr bwMode="auto">
          <a:xfrm>
            <a:off x="4140200" y="701675"/>
            <a:ext cx="4851399" cy="923925"/>
          </a:xfrm>
          <a:prstGeom prst="rect">
            <a:avLst/>
          </a:prstGeom>
          <a:noFill/>
          <a:ln w="9525">
            <a:noFill/>
            <a:miter lim="800000"/>
            <a:headEnd/>
            <a:tailEnd/>
          </a:ln>
        </p:spPr>
        <p:txBody>
          <a:bodyPr wrap="square">
            <a:prstTxWarp prst="textNoShape">
              <a:avLst/>
            </a:prstTxWarp>
            <a:spAutoFit/>
          </a:bodyPr>
          <a:lstStyle/>
          <a:p>
            <a:r>
              <a:rPr lang="en-US" b="1" dirty="0">
                <a:solidFill>
                  <a:srgbClr val="000090"/>
                </a:solidFill>
                <a:latin typeface="Comic Sans MS" charset="0"/>
              </a:rPr>
              <a:t>Formulae can be derived </a:t>
            </a:r>
            <a:r>
              <a:rPr lang="en-US" b="1" dirty="0" smtClean="0">
                <a:solidFill>
                  <a:srgbClr val="000090"/>
                </a:solidFill>
                <a:latin typeface="Comic Sans MS" charset="0"/>
              </a:rPr>
              <a:t>from equations </a:t>
            </a:r>
            <a:r>
              <a:rPr lang="en-US" b="1" dirty="0">
                <a:solidFill>
                  <a:srgbClr val="000090"/>
                </a:solidFill>
                <a:latin typeface="Comic Sans MS" charset="0"/>
              </a:rPr>
              <a:t>(5.16) and (5.6) in </a:t>
            </a:r>
            <a:r>
              <a:rPr lang="en-US" b="1" dirty="0" err="1">
                <a:solidFill>
                  <a:srgbClr val="000090"/>
                </a:solidFill>
                <a:latin typeface="Comic Sans MS" charset="0"/>
              </a:rPr>
              <a:t>Kolomensky/Lebedev</a:t>
            </a:r>
            <a:r>
              <a:rPr lang="en-US" b="1" dirty="0">
                <a:solidFill>
                  <a:srgbClr val="000090"/>
                </a:solidFill>
                <a:latin typeface="Comic Sans MS" charset="0"/>
              </a:rPr>
              <a:t> book</a:t>
            </a:r>
            <a:endParaRPr lang="en-US" dirty="0"/>
          </a:p>
        </p:txBody>
      </p:sp>
      <p:graphicFrame>
        <p:nvGraphicFramePr>
          <p:cNvPr id="11" name="Table 10"/>
          <p:cNvGraphicFramePr>
            <a:graphicFrameLocks noGrp="1"/>
          </p:cNvGraphicFramePr>
          <p:nvPr/>
        </p:nvGraphicFramePr>
        <p:xfrm>
          <a:off x="2171700" y="6477000"/>
          <a:ext cx="5461000" cy="381000"/>
        </p:xfrm>
        <a:graphic>
          <a:graphicData uri="http://schemas.openxmlformats.org/drawingml/2006/table">
            <a:tbl>
              <a:tblPr/>
              <a:tblGrid>
                <a:gridCol w="2133600"/>
                <a:gridCol w="393700"/>
                <a:gridCol w="520700"/>
                <a:gridCol w="1003300"/>
                <a:gridCol w="444500"/>
                <a:gridCol w="965200"/>
              </a:tblGrid>
              <a:tr h="190500">
                <a:tc>
                  <a:txBody>
                    <a:bodyPr/>
                    <a:lstStyle/>
                    <a:p>
                      <a:pPr algn="l" fontAlgn="b"/>
                      <a:r>
                        <a:rPr lang="en-US" sz="1200" b="0" i="0" u="none" strike="noStrike">
                          <a:latin typeface="Times New Roman"/>
                        </a:rPr>
                        <a:t>Classical radius of electron </a:t>
                      </a:r>
                    </a:p>
                  </a:txBody>
                  <a:tcPr marL="0" marR="0" marT="0" marB="0" anchor="b">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ctr"/>
                      <a:r>
                        <a:rPr lang="en-US" sz="1200" b="0" i="0" u="none" strike="noStrike">
                          <a:latin typeface="Times"/>
                        </a:rPr>
                        <a:t>r</a:t>
                      </a:r>
                      <a:r>
                        <a:rPr lang="en-US" sz="1200" b="0" i="0" u="none" strike="noStrike" baseline="-25000">
                          <a:latin typeface="Times"/>
                        </a:rPr>
                        <a:t>e</a:t>
                      </a:r>
                      <a:endParaRPr lang="en-US" sz="1200" b="0" i="0" u="none" strike="noStrike">
                        <a:latin typeface="Times"/>
                      </a:endParaRPr>
                    </a:p>
                  </a:txBody>
                  <a:tcPr marL="0" marR="0" marT="0" marB="0" anchor="ctr">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ctr"/>
                      <a:r>
                        <a:rPr lang="en-US" sz="1200" b="0" i="0" u="none" strike="noStrike">
                          <a:latin typeface="Times"/>
                        </a:rPr>
                        <a:t>cm</a:t>
                      </a:r>
                    </a:p>
                  </a:txBody>
                  <a:tcPr marL="0" marR="0" marT="0" marB="0" anchor="ctr">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ctr"/>
                      <a:r>
                        <a:rPr lang="en-US" sz="1200" b="0" i="0" u="none" strike="noStrike">
                          <a:latin typeface="Times"/>
                        </a:rPr>
                        <a:t>2.817938E-13</a:t>
                      </a:r>
                    </a:p>
                  </a:txBody>
                  <a:tcPr marL="0" marR="0" marT="0" marB="0" anchor="ctr">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b"/>
                      <a:r>
                        <a:rPr lang="en-US" sz="1200" b="0" i="0" u="none" strike="noStrike">
                          <a:latin typeface="Times New Roman"/>
                        </a:rPr>
                        <a:t>m</a:t>
                      </a:r>
                    </a:p>
                  </a:txBody>
                  <a:tcPr marL="0" marR="0" marT="0" marB="0" anchor="b">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b"/>
                      <a:r>
                        <a:rPr lang="en-US" sz="1200" b="0" i="0" u="none" strike="noStrike" dirty="0">
                          <a:latin typeface="Times New Roman"/>
                        </a:rPr>
                        <a:t>2.81794E-15</a:t>
                      </a:r>
                    </a:p>
                  </a:txBody>
                  <a:tcPr marL="0" marR="0" marT="0" marB="0" anchor="b">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r>
              <a:tr h="190500">
                <a:tc>
                  <a:txBody>
                    <a:bodyPr/>
                    <a:lstStyle/>
                    <a:p>
                      <a:pPr algn="l" fontAlgn="b"/>
                      <a:r>
                        <a:rPr lang="en-US" sz="1200" b="0" i="0" u="none" strike="noStrike">
                          <a:latin typeface="Times New Roman"/>
                        </a:rPr>
                        <a:t>Compton wavelength of electron </a:t>
                      </a:r>
                    </a:p>
                  </a:txBody>
                  <a:tcPr marL="0" marR="0" marT="0" marB="0" anchor="b">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ctr"/>
                      <a:r>
                        <a:rPr lang="en-US" sz="1200" b="0" i="0" u="none" strike="noStrike">
                          <a:latin typeface="Symbol"/>
                        </a:rPr>
                        <a:t>L</a:t>
                      </a:r>
                      <a:r>
                        <a:rPr lang="en-US" sz="1200" b="0" i="0" u="none" strike="noStrike" baseline="-25000">
                          <a:latin typeface="Times"/>
                        </a:rPr>
                        <a:t>e</a:t>
                      </a:r>
                      <a:endParaRPr lang="en-US" sz="1200" b="0" i="0" u="none" strike="noStrike">
                        <a:latin typeface="Symbol"/>
                      </a:endParaRPr>
                    </a:p>
                  </a:txBody>
                  <a:tcPr marL="0" marR="0" marT="0" marB="0" anchor="ctr">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ctr"/>
                      <a:r>
                        <a:rPr lang="en-US" sz="1200" b="0" i="0" u="none" strike="noStrike" dirty="0">
                          <a:latin typeface="Times"/>
                        </a:rPr>
                        <a:t>cm</a:t>
                      </a:r>
                    </a:p>
                  </a:txBody>
                  <a:tcPr marL="0" marR="0" marT="0" marB="0" anchor="ctr">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ctr"/>
                      <a:r>
                        <a:rPr lang="en-US" sz="1200" b="0" i="0" u="none" strike="noStrike">
                          <a:latin typeface="Times"/>
                        </a:rPr>
                        <a:t>3.861591E-11</a:t>
                      </a:r>
                    </a:p>
                  </a:txBody>
                  <a:tcPr marL="0" marR="0" marT="0" marB="0" anchor="ctr">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b"/>
                      <a:r>
                        <a:rPr lang="en-US" sz="1200" b="0" i="0" u="none" strike="noStrike">
                          <a:latin typeface="Times New Roman"/>
                        </a:rPr>
                        <a:t>m</a:t>
                      </a:r>
                    </a:p>
                  </a:txBody>
                  <a:tcPr marL="0" marR="0" marT="0" marB="0" anchor="b">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c>
                  <a:txBody>
                    <a:bodyPr/>
                    <a:lstStyle/>
                    <a:p>
                      <a:pPr algn="ctr" fontAlgn="b"/>
                      <a:r>
                        <a:rPr lang="en-US" sz="1200" b="0" i="0" u="none" strike="noStrike" dirty="0">
                          <a:latin typeface="Times New Roman"/>
                        </a:rPr>
                        <a:t>3.86159E-13</a:t>
                      </a:r>
                    </a:p>
                  </a:txBody>
                  <a:tcPr marL="0" marR="0" marT="0" marB="0" anchor="b">
                    <a:lnL w="6350" cap="flat" cmpd="sng" algn="ctr">
                      <a:solidFill>
                        <a:srgbClr val="000090"/>
                      </a:solidFill>
                      <a:prstDash val="solid"/>
                      <a:round/>
                      <a:headEnd type="none" w="med" len="med"/>
                      <a:tailEnd type="none" w="med" len="med"/>
                    </a:lnL>
                    <a:lnR w="6350" cap="flat" cmpd="sng" algn="ctr">
                      <a:solidFill>
                        <a:srgbClr val="000090"/>
                      </a:solidFill>
                      <a:prstDash val="solid"/>
                      <a:round/>
                      <a:headEnd type="none" w="med" len="med"/>
                      <a:tailEnd type="none" w="med" len="med"/>
                    </a:lnR>
                    <a:lnT w="6350" cap="flat" cmpd="sng" algn="ctr">
                      <a:solidFill>
                        <a:srgbClr val="000090"/>
                      </a:solidFill>
                      <a:prstDash val="solid"/>
                      <a:round/>
                      <a:headEnd type="none" w="med" len="med"/>
                      <a:tailEnd type="none" w="med" len="med"/>
                    </a:lnT>
                    <a:lnB w="6350" cap="flat" cmpd="sng" algn="ctr">
                      <a:solidFill>
                        <a:srgbClr val="000090"/>
                      </a:solidFill>
                      <a:prstDash val="solid"/>
                      <a:round/>
                      <a:headEnd type="none" w="med" len="med"/>
                      <a:tailEnd type="none" w="med" len="med"/>
                    </a:lnB>
                  </a:tcPr>
                </a:tc>
              </a:tr>
            </a:tbl>
          </a:graphicData>
        </a:graphic>
      </p:graphicFrame>
      <p:sp>
        <p:nvSpPr>
          <p:cNvPr id="24607" name="Rectangle 15"/>
          <p:cNvSpPr>
            <a:spLocks noChangeArrowheads="1"/>
          </p:cNvSpPr>
          <p:nvPr/>
        </p:nvSpPr>
        <p:spPr bwMode="auto">
          <a:xfrm>
            <a:off x="360363" y="5753100"/>
            <a:ext cx="8539162" cy="585788"/>
          </a:xfrm>
          <a:prstGeom prst="rect">
            <a:avLst/>
          </a:prstGeom>
          <a:noFill/>
          <a:ln w="9525">
            <a:noFill/>
            <a:miter lim="800000"/>
            <a:headEnd/>
            <a:tailEnd/>
          </a:ln>
        </p:spPr>
        <p:txBody>
          <a:bodyPr>
            <a:prstTxWarp prst="textNoShape">
              <a:avLst/>
            </a:prstTxWarp>
            <a:spAutoFit/>
          </a:bodyPr>
          <a:lstStyle/>
          <a:p>
            <a:r>
              <a:rPr lang="en-US" sz="1600" b="1" dirty="0">
                <a:solidFill>
                  <a:srgbClr val="000090"/>
                </a:solidFill>
                <a:latin typeface="Comic Sans MS" charset="0"/>
              </a:rPr>
              <a:t>The bottom line – the quality of the beam is not spoiled </a:t>
            </a:r>
            <a:r>
              <a:rPr lang="en-US" sz="1600" b="1" dirty="0" smtClean="0">
                <a:solidFill>
                  <a:srgbClr val="000090"/>
                </a:solidFill>
                <a:latin typeface="Comic Sans MS" charset="0"/>
              </a:rPr>
              <a:t>neither </a:t>
            </a:r>
            <a:r>
              <a:rPr lang="en-US" sz="1600" b="1" dirty="0">
                <a:solidFill>
                  <a:srgbClr val="000090"/>
                </a:solidFill>
                <a:latin typeface="Comic Sans MS" charset="0"/>
              </a:rPr>
              <a:t>in the collision</a:t>
            </a:r>
            <a:endParaRPr lang="en-US" sz="1600" b="1" dirty="0" smtClean="0">
              <a:solidFill>
                <a:srgbClr val="000090"/>
              </a:solidFill>
              <a:latin typeface="Comic Sans MS" charset="0"/>
            </a:endParaRPr>
          </a:p>
          <a:p>
            <a:r>
              <a:rPr lang="en-US" sz="1600" b="1" dirty="0" smtClean="0">
                <a:solidFill>
                  <a:srgbClr val="000090"/>
                </a:solidFill>
                <a:latin typeface="Comic Sans MS" charset="0"/>
              </a:rPr>
              <a:t>point </a:t>
            </a:r>
            <a:r>
              <a:rPr lang="en-US" sz="1600" b="1" dirty="0">
                <a:solidFill>
                  <a:srgbClr val="000090"/>
                </a:solidFill>
                <a:latin typeface="Comic Sans MS" charset="0"/>
              </a:rPr>
              <a:t>nor on the way back to the injection energy</a:t>
            </a:r>
            <a:endParaRPr lang="en-US" sz="1600" dirty="0"/>
          </a:p>
        </p:txBody>
      </p:sp>
      <p:graphicFrame>
        <p:nvGraphicFramePr>
          <p:cNvPr id="14" name="Table 13"/>
          <p:cNvGraphicFramePr>
            <a:graphicFrameLocks noGrp="1"/>
          </p:cNvGraphicFramePr>
          <p:nvPr/>
        </p:nvGraphicFramePr>
        <p:xfrm>
          <a:off x="203200" y="641350"/>
          <a:ext cx="3721100" cy="1866900"/>
        </p:xfrm>
        <a:graphic>
          <a:graphicData uri="http://schemas.openxmlformats.org/drawingml/2006/table">
            <a:tbl>
              <a:tblPr/>
              <a:tblGrid>
                <a:gridCol w="825500"/>
                <a:gridCol w="927100"/>
                <a:gridCol w="1003300"/>
                <a:gridCol w="965200"/>
              </a:tblGrid>
              <a:tr h="190500">
                <a:tc gridSpan="2">
                  <a:txBody>
                    <a:bodyPr/>
                    <a:lstStyle/>
                    <a:p>
                      <a:pPr algn="ctr" fontAlgn="b"/>
                      <a:r>
                        <a:rPr lang="en-US" sz="1200" b="1" i="0" u="none" strike="noStrike">
                          <a:solidFill>
                            <a:srgbClr val="DD0806"/>
                          </a:solidFill>
                          <a:latin typeface="Times New Roman"/>
                        </a:rPr>
                        <a:t>Up to the collision point</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0" i="0" u="none" strike="noStrike" dirty="0">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5900">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Symbol"/>
                        </a:rPr>
                        <a:t>de</a:t>
                      </a:r>
                      <a:r>
                        <a:rPr lang="en-US" sz="1200" b="1" i="0" u="none" strike="noStrike" baseline="-25000">
                          <a:solidFill>
                            <a:srgbClr val="DD0806"/>
                          </a:solidFill>
                          <a:latin typeface="Times New Roman"/>
                        </a:rPr>
                        <a:t>norm</a:t>
                      </a:r>
                      <a:endParaRPr lang="en-US" sz="1200" b="1" i="0" u="none" strike="noStrike">
                        <a:solidFill>
                          <a:srgbClr val="DD0806"/>
                        </a:solidFill>
                        <a:latin typeface="Symbol"/>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Times New Roman"/>
                        </a:rPr>
                        <a:t>8.59</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solidFill>
                            <a:srgbClr val="DD0806"/>
                          </a:solidFill>
                          <a:latin typeface="Times New Roman"/>
                        </a:rPr>
                        <a:t>mm mrad</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5900">
                <a:tc>
                  <a:txBody>
                    <a:bodyPr/>
                    <a:lstStyle/>
                    <a:p>
                      <a:pPr algn="ctr" fontAlgn="b"/>
                      <a:endParaRPr lang="en-US" sz="1200" b="1" i="0" u="none" strike="noStrike">
                        <a:solidFill>
                          <a:srgbClr val="DD0806"/>
                        </a:solidFill>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Symbol"/>
                        </a:rPr>
                        <a:t>s</a:t>
                      </a:r>
                      <a:r>
                        <a:rPr lang="en-US" sz="1200" b="1" i="0" u="none" strike="noStrike" baseline="-25000">
                          <a:solidFill>
                            <a:srgbClr val="DD0806"/>
                          </a:solidFill>
                          <a:latin typeface="Symbol"/>
                        </a:rPr>
                        <a:t>g</a:t>
                      </a:r>
                      <a:r>
                        <a:rPr lang="en-US" sz="1200" b="1" i="0" u="none" strike="noStrike" baseline="-25000">
                          <a:solidFill>
                            <a:srgbClr val="DD0806"/>
                          </a:solidFill>
                          <a:latin typeface="Times New Roman"/>
                        </a:rPr>
                        <a:t> </a:t>
                      </a:r>
                      <a:endParaRPr lang="en-US" sz="1200" b="1" i="0" u="none" strike="noStrike">
                        <a:solidFill>
                          <a:srgbClr val="DD0806"/>
                        </a:solidFill>
                        <a:latin typeface="Symbol"/>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Times New Roman"/>
                        </a:rPr>
                        <a:t>31.27</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5900">
                <a:tc>
                  <a:txBody>
                    <a:bodyPr/>
                    <a:lstStyle/>
                    <a:p>
                      <a:pPr algn="ctr" fontAlgn="b"/>
                      <a:endParaRPr lang="en-US" sz="1200" b="1" i="0" u="none" strike="noStrike">
                        <a:solidFill>
                          <a:srgbClr val="DD0806"/>
                        </a:solidFill>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Symbol"/>
                        </a:rPr>
                        <a:t>s</a:t>
                      </a:r>
                      <a:r>
                        <a:rPr lang="en-US" sz="1200" b="1" i="0" u="none" strike="noStrike" baseline="-25000">
                          <a:solidFill>
                            <a:srgbClr val="DD0806"/>
                          </a:solidFill>
                          <a:latin typeface="Times New Roman"/>
                        </a:rPr>
                        <a:t>E</a:t>
                      </a:r>
                      <a:endParaRPr lang="en-US" sz="1200" b="1" i="0" u="none" strike="noStrike">
                        <a:solidFill>
                          <a:srgbClr val="DD0806"/>
                        </a:solidFill>
                        <a:latin typeface="Symbol"/>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Times New Roman"/>
                        </a:rPr>
                        <a:t>15.98</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solidFill>
                            <a:srgbClr val="DD0806"/>
                          </a:solidFill>
                          <a:latin typeface="Times New Roman"/>
                        </a:rPr>
                        <a:t>MeV</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endParaRPr lang="en-US" sz="1200" b="1" i="0" u="none" strike="noStrike" dirty="0">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1"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0" i="1" u="none" strike="noStrike" dirty="0">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gridSpan="2">
                  <a:txBody>
                    <a:bodyPr/>
                    <a:lstStyle/>
                    <a:p>
                      <a:pPr algn="ctr" fontAlgn="b"/>
                      <a:r>
                        <a:rPr lang="en-US" sz="1200" b="1" i="0" u="none" strike="noStrike">
                          <a:solidFill>
                            <a:srgbClr val="DD0806"/>
                          </a:solidFill>
                          <a:latin typeface="Times New Roman"/>
                        </a:rPr>
                        <a:t>Accumulted</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a:txBody>
                    <a:bodyPr/>
                    <a:lstStyle/>
                    <a:p>
                      <a:pPr algn="ctr" fontAlgn="b"/>
                      <a:endParaRPr lang="en-US" sz="1200" b="1" i="0" u="none" strike="noStrike">
                        <a:solidFill>
                          <a:srgbClr val="DD0806"/>
                        </a:solidFill>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5900">
                <a:tc>
                  <a:txBody>
                    <a:bodyPr/>
                    <a:lstStyle/>
                    <a:p>
                      <a:pPr algn="ctr" fontAlgn="b"/>
                      <a:endParaRPr lang="en-US" sz="1200" b="1" i="0" u="none" strike="noStrike">
                        <a:solidFill>
                          <a:srgbClr val="DD0806"/>
                        </a:solidFill>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Symbol"/>
                        </a:rPr>
                        <a:t>de</a:t>
                      </a:r>
                      <a:r>
                        <a:rPr lang="en-US" sz="1200" b="1" i="0" u="none" strike="noStrike" baseline="-25000">
                          <a:solidFill>
                            <a:srgbClr val="DD0806"/>
                          </a:solidFill>
                          <a:latin typeface="Times New Roman"/>
                        </a:rPr>
                        <a:t>norm</a:t>
                      </a:r>
                      <a:endParaRPr lang="en-US" sz="1200" b="1" i="0" u="none" strike="noStrike">
                        <a:solidFill>
                          <a:srgbClr val="DD0806"/>
                        </a:solidFill>
                        <a:latin typeface="Symbol"/>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Times New Roman"/>
                        </a:rPr>
                        <a:t>36.53</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solidFill>
                            <a:srgbClr val="DD0806"/>
                          </a:solidFill>
                          <a:latin typeface="Times New Roman"/>
                        </a:rPr>
                        <a:t>mm mrad</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5900">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Symbol"/>
                        </a:rPr>
                        <a:t>s</a:t>
                      </a:r>
                      <a:r>
                        <a:rPr lang="en-US" sz="1200" b="1" i="0" u="none" strike="noStrike" baseline="-25000">
                          <a:solidFill>
                            <a:srgbClr val="DD0806"/>
                          </a:solidFill>
                          <a:latin typeface="Symbol"/>
                        </a:rPr>
                        <a:t>g</a:t>
                      </a:r>
                      <a:r>
                        <a:rPr lang="en-US" sz="1200" b="1" i="0" u="none" strike="noStrike" baseline="-25000">
                          <a:solidFill>
                            <a:srgbClr val="DD0806"/>
                          </a:solidFill>
                          <a:latin typeface="Times New Roman"/>
                        </a:rPr>
                        <a:t> </a:t>
                      </a:r>
                      <a:endParaRPr lang="en-US" sz="1200" b="1" i="0" u="none" strike="noStrike">
                        <a:solidFill>
                          <a:srgbClr val="DD0806"/>
                        </a:solidFill>
                        <a:latin typeface="Symbol"/>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Times New Roman"/>
                        </a:rPr>
                        <a:t>68.96</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5900">
                <a:tc>
                  <a:txBody>
                    <a:bodyPr/>
                    <a:lstStyle/>
                    <a:p>
                      <a:pPr algn="ctr" fontAlgn="b"/>
                      <a:endParaRPr lang="en-US" sz="1200" b="0" i="0" u="none" strike="noStrike">
                        <a:latin typeface="Times New Roman"/>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a:solidFill>
                            <a:srgbClr val="DD0806"/>
                          </a:solidFill>
                          <a:latin typeface="Symbol"/>
                        </a:rPr>
                        <a:t>s</a:t>
                      </a:r>
                      <a:r>
                        <a:rPr lang="en-US" sz="1200" b="1" i="0" u="none" strike="noStrike" baseline="-25000">
                          <a:solidFill>
                            <a:srgbClr val="DD0806"/>
                          </a:solidFill>
                          <a:latin typeface="Times New Roman"/>
                        </a:rPr>
                        <a:t>E</a:t>
                      </a:r>
                      <a:endParaRPr lang="en-US" sz="1200" b="1" i="0" u="none" strike="noStrike">
                        <a:solidFill>
                          <a:srgbClr val="DD0806"/>
                        </a:solidFill>
                        <a:latin typeface="Symbol"/>
                      </a:endParaRP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1" i="0" u="none" strike="noStrike" dirty="0">
                          <a:solidFill>
                            <a:srgbClr val="DD0806"/>
                          </a:solidFill>
                          <a:latin typeface="Times New Roman"/>
                        </a:rPr>
                        <a:t>35.24</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dirty="0">
                          <a:solidFill>
                            <a:srgbClr val="DD0806"/>
                          </a:solidFill>
                          <a:latin typeface="Times New Roman"/>
                        </a:rPr>
                        <a:t>MeV</a:t>
                      </a:r>
                    </a:p>
                  </a:txBody>
                  <a:tcPr marL="0" marR="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nvGraphicFramePr>
        <p:xfrm>
          <a:off x="355601" y="3059344"/>
          <a:ext cx="8521698" cy="2560320"/>
        </p:xfrm>
        <a:graphic>
          <a:graphicData uri="http://schemas.openxmlformats.org/drawingml/2006/table">
            <a:tbl>
              <a:tblPr/>
              <a:tblGrid>
                <a:gridCol w="970070"/>
                <a:gridCol w="1089464"/>
                <a:gridCol w="1179010"/>
                <a:gridCol w="1134237"/>
                <a:gridCol w="1119313"/>
                <a:gridCol w="1089464"/>
                <a:gridCol w="970070"/>
                <a:gridCol w="970070"/>
              </a:tblGrid>
              <a:tr h="170816">
                <a:tc gridSpan="3">
                  <a:txBody>
                    <a:bodyPr/>
                    <a:lstStyle/>
                    <a:p>
                      <a:pPr algn="l" fontAlgn="b"/>
                      <a:r>
                        <a:rPr lang="en-US" sz="1200" b="0" i="0" u="none" strike="noStrike">
                          <a:latin typeface="Times New Roman"/>
                        </a:rPr>
                        <a:t>Normalized emittance growth</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latin typeface="Times New Roman"/>
                        </a:rPr>
                        <a:t>per 180</a:t>
                      </a:r>
                      <a:r>
                        <a:rPr lang="en-US" sz="1200" b="1" i="0" u="none" strike="noStrike" baseline="30000">
                          <a:latin typeface="Times New Roman"/>
                        </a:rPr>
                        <a:t>o</a:t>
                      </a:r>
                      <a:r>
                        <a:rPr lang="en-US" sz="1200" b="1" i="0" u="none" strike="noStrike">
                          <a:latin typeface="Times New Roman"/>
                        </a:rPr>
                        <a:t> arc!</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latin typeface="Times New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latin typeface="Times New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latin typeface="Times New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latin typeface="Times New Roman"/>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170816">
                <a:tc>
                  <a:txBody>
                    <a:bodyPr/>
                    <a:lstStyle/>
                    <a:p>
                      <a:pPr algn="ctr" fontAlgn="b"/>
                      <a:r>
                        <a:rPr lang="en-US" sz="1200" b="0" i="0" u="none" strike="noStrike">
                          <a:latin typeface="Times New Roman"/>
                        </a:rPr>
                        <a:t>Arc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E, GeV</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Symbol"/>
                        </a:rPr>
                        <a:t>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Symbol"/>
                        </a:rPr>
                        <a:t>d</a:t>
                      </a:r>
                      <a:r>
                        <a:rPr lang="en-US" sz="1200" b="0" i="0" u="none" strike="noStrike">
                          <a:latin typeface="Times New Roman"/>
                        </a:rPr>
                        <a:t>E, SR, GeV</a:t>
                      </a:r>
                      <a:endParaRPr lang="en-US" sz="1200" b="0" i="0" u="none" strike="noStrike">
                        <a:latin typeface="Symbo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Symbol"/>
                        </a:rPr>
                        <a:t>de</a:t>
                      </a:r>
                      <a:r>
                        <a:rPr lang="en-US" sz="1200" b="0" i="0" u="none" strike="noStrike">
                          <a:latin typeface="Times New Roman"/>
                        </a:rPr>
                        <a:t>n, m rad</a:t>
                      </a:r>
                      <a:endParaRPr lang="en-US" sz="1200" b="0" i="0" u="none" strike="noStrike">
                        <a:latin typeface="Symbo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Symbol"/>
                        </a:rPr>
                        <a:t>dg</a:t>
                      </a:r>
                      <a:r>
                        <a:rPr lang="en-US" sz="1200" b="0" i="0" u="none" strike="noStrike" baseline="30000">
                          <a:latin typeface="Times New Roman"/>
                        </a:rPr>
                        <a:t>2</a:t>
                      </a:r>
                      <a:r>
                        <a:rPr lang="en-US" sz="1200" b="0" i="0" u="none" strike="noStrike">
                          <a:latin typeface="Times New Roman"/>
                        </a:rPr>
                        <a:t> </a:t>
                      </a:r>
                      <a:endParaRPr lang="en-US" sz="1200" b="0" i="0" u="none" strike="noStrike">
                        <a:latin typeface="Symbo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Symbol"/>
                        </a:rPr>
                        <a:t>sg/g</a:t>
                      </a:r>
                      <a:r>
                        <a:rPr lang="en-US" sz="1200" b="0" i="1" u="none" strike="noStrike">
                          <a:latin typeface="Times New Roman"/>
                        </a:rPr>
                        <a:t> </a:t>
                      </a:r>
                      <a:endParaRPr lang="en-US" sz="1200" b="0" i="1" u="none" strike="noStrike">
                        <a:latin typeface="Symbo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2.01E+04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6.93E-04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4.811615E-10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1.19E-02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1.19E-02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5.44E-06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3.95E+04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1.04E-02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2.818746E-08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1.37E+00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1.38E+00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2.98E-05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5.90E+04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5.18E-02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3.116532E-07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2.27E+01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2.40E+01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8.31E-05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40.1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7.85E+04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1.62E-01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1.725099E-06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1.67E+02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1.91E+02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1.76E-04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50.05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9.79E+04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3.94E-01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6.521871E-06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7.87E+02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9.78E+02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3.19E-04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1.17E+05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8.13E-01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1.935776E-05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2.80E+03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3.78E+03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5.23E-04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50.05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9.79E+04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3.94E-01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6.521871E-06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7.87E+02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4.56E+03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6.90E-04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40.1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7.85E+04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1.62E-01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1.725099E-06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1.67E+02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4.73E+03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8.77E-04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5.90E+04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5.18E-02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3.116532E-07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2.27E+01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4.75E+03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1.17E-03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3.95E+04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1.04E-02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2.818746E-08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1.37E+00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4.76E+03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1.74E-03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ctr" fontAlgn="b"/>
                      <a:r>
                        <a:rPr lang="en-US" sz="1200" b="0" i="0" u="none" strike="noStrike">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2.01E+04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6.93E-04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4.811615E-10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Times New Roman"/>
                        </a:rPr>
                        <a:t>1.19E-02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4.76E+03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1" u="none" strike="noStrike">
                          <a:latin typeface="Times New Roman"/>
                        </a:rPr>
                        <a:t>3.44E-03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0140">
                <a:tc>
                  <a:txBody>
                    <a:bodyPr/>
                    <a:lstStyle/>
                    <a:p>
                      <a:pPr algn="l" fontAlgn="b"/>
                      <a:r>
                        <a:rPr lang="en-US" sz="1200" b="1" i="0" u="none" strike="noStrike">
                          <a:latin typeface="Times New Roman"/>
                        </a:rPr>
                        <a:t>Total</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latin typeface="Times New Roman"/>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latin typeface="Times New Roman"/>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1" i="0" u="none" strike="noStrike">
                          <a:latin typeface="Times New Roman"/>
                        </a:rPr>
                        <a:t>2.05E+00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1" i="0" u="none" strike="noStrike">
                          <a:latin typeface="Times New Roman"/>
                        </a:rPr>
                        <a:t>3.65E-05</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1" i="0" u="none" strike="noStrike">
                          <a:latin typeface="Times New Roman"/>
                        </a:rPr>
                        <a:t>4.76E+03</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latin typeface="Times New Roman"/>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dirty="0">
                        <a:latin typeface="Times New Roman"/>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386050" name="Object 2"/>
          <p:cNvGraphicFramePr>
            <a:graphicFrameLocks noChangeAspect="1"/>
          </p:cNvGraphicFramePr>
          <p:nvPr/>
        </p:nvGraphicFramePr>
        <p:xfrm>
          <a:off x="4343400" y="1803400"/>
          <a:ext cx="4318000" cy="660400"/>
        </p:xfrm>
        <a:graphic>
          <a:graphicData uri="http://schemas.openxmlformats.org/presentationml/2006/ole">
            <p:oleObj spid="_x0000_s386050" name="Equation" r:id="rId4" imgW="2489200" imgH="381000" progId="Equation.3">
              <p:embed/>
            </p:oleObj>
          </a:graphicData>
        </a:graphic>
      </p:graphicFrame>
      <p:pic>
        <p:nvPicPr>
          <p:cNvPr id="386051" name="Picture 3"/>
          <p:cNvPicPr>
            <a:picLocks noChangeAspect="1" noChangeArrowheads="1"/>
          </p:cNvPicPr>
          <p:nvPr/>
        </p:nvPicPr>
        <mc:AlternateContent>
          <mc:Choice xmlns:ma="http://schemas.microsoft.com/office/mac/drawingml/2008/main" Requires="ma">
            <p:blipFill>
              <a:blip r:embed="rId5"/>
              <a:srcRect/>
              <a:stretch>
                <a:fillRect/>
              </a:stretch>
            </p:blipFill>
          </mc:Choice>
          <mc:Fallback>
            <p:blipFill>
              <a:blip r:embed="rId6"/>
              <a:srcRect/>
              <a:stretch>
                <a:fillRect/>
              </a:stretch>
            </p:blipFill>
          </mc:Fallback>
        </mc:AlternateContent>
        <p:spPr bwMode="auto">
          <a:xfrm>
            <a:off x="4584699" y="2433668"/>
            <a:ext cx="4483101" cy="703231"/>
          </a:xfrm>
          <a:prstGeom prst="rect">
            <a:avLst/>
          </a:prstGeom>
          <a:solidFill>
            <a:srgbClr val="FFFFFF"/>
          </a:solidFill>
          <a:ln w="12700">
            <a:solidFill>
              <a:srgbClr val="000000"/>
            </a:solidFill>
            <a:miter lim="800000"/>
            <a:headEnd/>
            <a:tailEnd/>
          </a:ln>
        </p:spPr>
      </p:pic>
    </p:spTree>
  </p:cSld>
  <p:clrMapOvr>
    <a:masterClrMapping/>
  </p:clrMapOvr>
  <p:transition advTm="4400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944562"/>
          </a:xfrm>
          <a:gradFill rotWithShape="0">
            <a:gsLst>
              <a:gs pos="0">
                <a:srgbClr val="85C2FF"/>
              </a:gs>
              <a:gs pos="39999">
                <a:srgbClr val="85C2FF"/>
              </a:gs>
              <a:gs pos="70000">
                <a:srgbClr val="C4D6EB"/>
              </a:gs>
              <a:gs pos="100000">
                <a:srgbClr val="FFEBFA"/>
              </a:gs>
            </a:gsLst>
            <a:path path="shape">
              <a:fillToRect l="50000" t="50000" r="50000" b="50000"/>
            </a:path>
          </a:gradFill>
        </p:spPr>
        <p:txBody>
          <a:bodyPr/>
          <a:lstStyle/>
          <a:p>
            <a:r>
              <a:rPr lang="en-US" sz="3200" dirty="0" smtClean="0">
                <a:latin typeface="Comic Sans MS" charset="0"/>
              </a:rPr>
              <a:t>Splitters/combiners </a:t>
            </a:r>
          </a:p>
        </p:txBody>
      </p:sp>
      <p:grpSp>
        <p:nvGrpSpPr>
          <p:cNvPr id="2" name="Group 49"/>
          <p:cNvGrpSpPr>
            <a:grpSpLocks/>
          </p:cNvGrpSpPr>
          <p:nvPr/>
        </p:nvGrpSpPr>
        <p:grpSpPr bwMode="auto">
          <a:xfrm>
            <a:off x="3276600" y="4876800"/>
            <a:ext cx="2286000" cy="481013"/>
            <a:chOff x="5410200" y="3810000"/>
            <a:chExt cx="2198269" cy="480426"/>
          </a:xfrm>
        </p:grpSpPr>
        <p:grpSp>
          <p:nvGrpSpPr>
            <p:cNvPr id="3" name="Group 102"/>
            <p:cNvGrpSpPr>
              <a:grpSpLocks/>
            </p:cNvGrpSpPr>
            <p:nvPr/>
          </p:nvGrpSpPr>
          <p:grpSpPr bwMode="auto">
            <a:xfrm>
              <a:off x="7038396" y="3811784"/>
              <a:ext cx="570073" cy="470679"/>
              <a:chOff x="1338874" y="1146562"/>
              <a:chExt cx="191967" cy="158541"/>
            </a:xfrm>
          </p:grpSpPr>
          <p:sp>
            <p:nvSpPr>
              <p:cNvPr id="22" name="Oval 115"/>
              <p:cNvSpPr>
                <a:spLocks noChangeArrowheads="1"/>
              </p:cNvSpPr>
              <p:nvPr/>
            </p:nvSpPr>
            <p:spPr bwMode="auto">
              <a:xfrm flipH="1">
                <a:off x="1476865" y="1149166"/>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23" name="Oval 116"/>
              <p:cNvSpPr>
                <a:spLocks noChangeArrowheads="1"/>
              </p:cNvSpPr>
              <p:nvPr/>
            </p:nvSpPr>
            <p:spPr bwMode="auto">
              <a:xfrm flipH="1">
                <a:off x="1433169" y="1148632"/>
                <a:ext cx="50378"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a:latin typeface="Comic Sans MS"/>
                  <a:cs typeface="Comic Sans MS"/>
                </a:endParaRPr>
              </a:p>
            </p:txBody>
          </p:sp>
          <p:sp>
            <p:nvSpPr>
              <p:cNvPr id="24" name="Oval 117"/>
              <p:cNvSpPr>
                <a:spLocks noChangeAspect="1" noChangeArrowheads="1"/>
              </p:cNvSpPr>
              <p:nvPr/>
            </p:nvSpPr>
            <p:spPr bwMode="auto">
              <a:xfrm flipH="1">
                <a:off x="1383306" y="1146495"/>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25" name="Oval 118"/>
              <p:cNvSpPr>
                <a:spLocks noChangeArrowheads="1"/>
              </p:cNvSpPr>
              <p:nvPr/>
            </p:nvSpPr>
            <p:spPr bwMode="auto">
              <a:xfrm flipH="1">
                <a:off x="1339096" y="1146495"/>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grpSp>
        <p:grpSp>
          <p:nvGrpSpPr>
            <p:cNvPr id="4" name="Group 103"/>
            <p:cNvGrpSpPr>
              <a:grpSpLocks/>
            </p:cNvGrpSpPr>
            <p:nvPr/>
          </p:nvGrpSpPr>
          <p:grpSpPr bwMode="auto">
            <a:xfrm>
              <a:off x="6505833" y="3810000"/>
              <a:ext cx="561897" cy="472351"/>
              <a:chOff x="1343464" y="1144477"/>
              <a:chExt cx="189214" cy="159104"/>
            </a:xfrm>
          </p:grpSpPr>
          <p:sp>
            <p:nvSpPr>
              <p:cNvPr id="18" name="Oval 115"/>
              <p:cNvSpPr>
                <a:spLocks noChangeArrowheads="1"/>
              </p:cNvSpPr>
              <p:nvPr/>
            </p:nvSpPr>
            <p:spPr bwMode="auto">
              <a:xfrm flipH="1">
                <a:off x="1478813" y="1145545"/>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19" name="Oval 116"/>
              <p:cNvSpPr>
                <a:spLocks noChangeArrowheads="1"/>
              </p:cNvSpPr>
              <p:nvPr/>
            </p:nvSpPr>
            <p:spPr bwMode="auto">
              <a:xfrm flipH="1">
                <a:off x="1434604" y="1145545"/>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a:latin typeface="Comic Sans MS"/>
                  <a:cs typeface="Comic Sans MS"/>
                </a:endParaRPr>
              </a:p>
            </p:txBody>
          </p:sp>
          <p:sp>
            <p:nvSpPr>
              <p:cNvPr id="20" name="Oval 117"/>
              <p:cNvSpPr>
                <a:spLocks noChangeArrowheads="1"/>
              </p:cNvSpPr>
              <p:nvPr/>
            </p:nvSpPr>
            <p:spPr bwMode="auto">
              <a:xfrm flipH="1">
                <a:off x="1389367" y="1147681"/>
                <a:ext cx="50378"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21" name="Oval 118"/>
              <p:cNvSpPr>
                <a:spLocks noChangeArrowheads="1"/>
              </p:cNvSpPr>
              <p:nvPr/>
            </p:nvSpPr>
            <p:spPr bwMode="auto">
              <a:xfrm flipH="1">
                <a:off x="1343615" y="1144477"/>
                <a:ext cx="53977"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grpSp>
        <p:grpSp>
          <p:nvGrpSpPr>
            <p:cNvPr id="5" name="Group 108"/>
            <p:cNvGrpSpPr>
              <a:grpSpLocks/>
            </p:cNvGrpSpPr>
            <p:nvPr/>
          </p:nvGrpSpPr>
          <p:grpSpPr bwMode="auto">
            <a:xfrm>
              <a:off x="5955657" y="3818672"/>
              <a:ext cx="570067" cy="470676"/>
              <a:chOff x="1342123" y="1145914"/>
              <a:chExt cx="191965" cy="158540"/>
            </a:xfrm>
          </p:grpSpPr>
          <p:sp>
            <p:nvSpPr>
              <p:cNvPr id="14" name="Oval 115"/>
              <p:cNvSpPr>
                <a:spLocks noChangeArrowheads="1"/>
              </p:cNvSpPr>
              <p:nvPr/>
            </p:nvSpPr>
            <p:spPr bwMode="auto">
              <a:xfrm flipH="1">
                <a:off x="1480247" y="1148334"/>
                <a:ext cx="53977"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15" name="Oval 116"/>
              <p:cNvSpPr>
                <a:spLocks noChangeArrowheads="1"/>
              </p:cNvSpPr>
              <p:nvPr/>
            </p:nvSpPr>
            <p:spPr bwMode="auto">
              <a:xfrm flipH="1">
                <a:off x="1436038" y="1147800"/>
                <a:ext cx="50892"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a:latin typeface="Comic Sans MS"/>
                  <a:cs typeface="Comic Sans MS"/>
                </a:endParaRPr>
              </a:p>
            </p:txBody>
          </p:sp>
          <p:sp>
            <p:nvSpPr>
              <p:cNvPr id="16" name="Oval 117"/>
              <p:cNvSpPr>
                <a:spLocks noChangeArrowheads="1"/>
              </p:cNvSpPr>
              <p:nvPr/>
            </p:nvSpPr>
            <p:spPr bwMode="auto">
              <a:xfrm flipH="1">
                <a:off x="1386174" y="1145663"/>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17" name="Oval 118"/>
              <p:cNvSpPr>
                <a:spLocks noChangeArrowheads="1"/>
              </p:cNvSpPr>
              <p:nvPr/>
            </p:nvSpPr>
            <p:spPr bwMode="auto">
              <a:xfrm flipH="1">
                <a:off x="1341965" y="1145663"/>
                <a:ext cx="53976"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grpSp>
        <p:grpSp>
          <p:nvGrpSpPr>
            <p:cNvPr id="6" name="Group 118"/>
            <p:cNvGrpSpPr>
              <a:grpSpLocks/>
            </p:cNvGrpSpPr>
            <p:nvPr/>
          </p:nvGrpSpPr>
          <p:grpSpPr bwMode="auto">
            <a:xfrm>
              <a:off x="5410200" y="3819756"/>
              <a:ext cx="570067" cy="470670"/>
              <a:chOff x="1342461" y="1144795"/>
              <a:chExt cx="191965" cy="158538"/>
            </a:xfrm>
          </p:grpSpPr>
          <p:sp>
            <p:nvSpPr>
              <p:cNvPr id="10" name="Oval 115"/>
              <p:cNvSpPr>
                <a:spLocks noChangeArrowheads="1"/>
              </p:cNvSpPr>
              <p:nvPr/>
            </p:nvSpPr>
            <p:spPr bwMode="auto">
              <a:xfrm flipH="1">
                <a:off x="1480229" y="1147384"/>
                <a:ext cx="53977"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11" name="Oval 116"/>
              <p:cNvSpPr>
                <a:spLocks noChangeArrowheads="1"/>
              </p:cNvSpPr>
              <p:nvPr/>
            </p:nvSpPr>
            <p:spPr bwMode="auto">
              <a:xfrm flipH="1">
                <a:off x="1436534" y="1146850"/>
                <a:ext cx="50378"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a:latin typeface="Comic Sans MS"/>
                  <a:cs typeface="Comic Sans MS"/>
                </a:endParaRPr>
              </a:p>
            </p:txBody>
          </p:sp>
          <p:sp>
            <p:nvSpPr>
              <p:cNvPr id="12" name="Oval 117"/>
              <p:cNvSpPr>
                <a:spLocks noChangeArrowheads="1"/>
              </p:cNvSpPr>
              <p:nvPr/>
            </p:nvSpPr>
            <p:spPr bwMode="auto">
              <a:xfrm flipH="1">
                <a:off x="1386670" y="1144713"/>
                <a:ext cx="53977"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sp>
            <p:nvSpPr>
              <p:cNvPr id="13" name="Oval 118"/>
              <p:cNvSpPr>
                <a:spLocks noChangeArrowheads="1"/>
              </p:cNvSpPr>
              <p:nvPr/>
            </p:nvSpPr>
            <p:spPr bwMode="auto">
              <a:xfrm flipH="1">
                <a:off x="1342461" y="1144713"/>
                <a:ext cx="53977" cy="15594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a:latin typeface="Comic Sans MS"/>
                  <a:cs typeface="Comic Sans MS"/>
                </a:endParaRPr>
              </a:p>
            </p:txBody>
          </p:sp>
        </p:grpSp>
      </p:grpSp>
      <p:grpSp>
        <p:nvGrpSpPr>
          <p:cNvPr id="7" name="Group 61"/>
          <p:cNvGrpSpPr>
            <a:grpSpLocks/>
          </p:cNvGrpSpPr>
          <p:nvPr/>
        </p:nvGrpSpPr>
        <p:grpSpPr bwMode="auto">
          <a:xfrm>
            <a:off x="228600" y="3886200"/>
            <a:ext cx="1143000" cy="914400"/>
            <a:chOff x="304800" y="2819400"/>
            <a:chExt cx="1524000" cy="914400"/>
          </a:xfrm>
        </p:grpSpPr>
        <p:cxnSp>
          <p:nvCxnSpPr>
            <p:cNvPr id="27" name="Straight Connector 26"/>
            <p:cNvCxnSpPr/>
            <p:nvPr/>
          </p:nvCxnSpPr>
          <p:spPr>
            <a:xfrm>
              <a:off x="304800" y="2819400"/>
              <a:ext cx="152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04800" y="3276600"/>
              <a:ext cx="152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04800" y="3733800"/>
              <a:ext cx="152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701" name="TextBox 45"/>
          <p:cNvSpPr txBox="1">
            <a:spLocks noChangeArrowheads="1"/>
          </p:cNvSpPr>
          <p:nvPr/>
        </p:nvSpPr>
        <p:spPr bwMode="auto">
          <a:xfrm>
            <a:off x="304800" y="3581400"/>
            <a:ext cx="762000" cy="369888"/>
          </a:xfrm>
          <a:prstGeom prst="rect">
            <a:avLst/>
          </a:prstGeom>
          <a:noFill/>
          <a:ln w="9525">
            <a:noFill/>
            <a:miter lim="800000"/>
            <a:headEnd/>
            <a:tailEnd/>
          </a:ln>
        </p:spPr>
        <p:txBody>
          <a:bodyPr>
            <a:prstTxWarp prst="textNoShape">
              <a:avLst/>
            </a:prstTxWarp>
            <a:spAutoFit/>
          </a:bodyPr>
          <a:lstStyle/>
          <a:p>
            <a:r>
              <a:rPr lang="en-US" b="1">
                <a:solidFill>
                  <a:srgbClr val="FF0000"/>
                </a:solidFill>
              </a:rPr>
              <a:t>ARCS</a:t>
            </a:r>
          </a:p>
        </p:txBody>
      </p:sp>
      <p:grpSp>
        <p:nvGrpSpPr>
          <p:cNvPr id="8" name="Group 62"/>
          <p:cNvGrpSpPr>
            <a:grpSpLocks/>
          </p:cNvGrpSpPr>
          <p:nvPr/>
        </p:nvGrpSpPr>
        <p:grpSpPr bwMode="auto">
          <a:xfrm>
            <a:off x="1371600" y="3886200"/>
            <a:ext cx="1905000" cy="1231900"/>
            <a:chOff x="1146048" y="2361447"/>
            <a:chExt cx="2133600" cy="1232151"/>
          </a:xfrm>
        </p:grpSpPr>
        <p:cxnSp>
          <p:nvCxnSpPr>
            <p:cNvPr id="36" name="Straight Arrow Connector 35"/>
            <p:cNvCxnSpPr>
              <a:endCxn id="13" idx="6"/>
            </p:cNvCxnSpPr>
            <p:nvPr/>
          </p:nvCxnSpPr>
          <p:spPr>
            <a:xfrm>
              <a:off x="1146048" y="3266506"/>
              <a:ext cx="2133600" cy="327092"/>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13" idx="6"/>
            </p:cNvCxnSpPr>
            <p:nvPr/>
          </p:nvCxnSpPr>
          <p:spPr>
            <a:xfrm>
              <a:off x="1146048" y="2813977"/>
              <a:ext cx="2133600" cy="779621"/>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3" idx="6"/>
            </p:cNvCxnSpPr>
            <p:nvPr/>
          </p:nvCxnSpPr>
          <p:spPr>
            <a:xfrm>
              <a:off x="1146048" y="2361447"/>
              <a:ext cx="2133600" cy="1232151"/>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29703" name="TextBox 46"/>
          <p:cNvSpPr txBox="1">
            <a:spLocks noChangeArrowheads="1"/>
          </p:cNvSpPr>
          <p:nvPr/>
        </p:nvSpPr>
        <p:spPr bwMode="auto">
          <a:xfrm>
            <a:off x="1905000" y="3962400"/>
            <a:ext cx="1346200" cy="400050"/>
          </a:xfrm>
          <a:prstGeom prst="rect">
            <a:avLst/>
          </a:prstGeom>
          <a:noFill/>
          <a:ln w="9525">
            <a:noFill/>
            <a:miter lim="800000"/>
            <a:headEnd/>
            <a:tailEnd/>
          </a:ln>
        </p:spPr>
        <p:txBody>
          <a:bodyPr>
            <a:prstTxWarp prst="textNoShape">
              <a:avLst/>
            </a:prstTxWarp>
            <a:spAutoFit/>
          </a:bodyPr>
          <a:lstStyle/>
          <a:p>
            <a:r>
              <a:rPr lang="en-US" sz="2000" b="1">
                <a:solidFill>
                  <a:srgbClr val="00B050"/>
                </a:solidFill>
              </a:rPr>
              <a:t>Combiner</a:t>
            </a:r>
          </a:p>
        </p:txBody>
      </p:sp>
      <p:sp>
        <p:nvSpPr>
          <p:cNvPr id="29704" name="TextBox 47"/>
          <p:cNvSpPr txBox="1">
            <a:spLocks noChangeArrowheads="1"/>
          </p:cNvSpPr>
          <p:nvPr/>
        </p:nvSpPr>
        <p:spPr bwMode="auto">
          <a:xfrm>
            <a:off x="3505200" y="4572000"/>
            <a:ext cx="1752600" cy="400050"/>
          </a:xfrm>
          <a:prstGeom prst="rect">
            <a:avLst/>
          </a:prstGeom>
          <a:noFill/>
          <a:ln w="9525">
            <a:noFill/>
            <a:miter lim="800000"/>
            <a:headEnd/>
            <a:tailEnd/>
          </a:ln>
        </p:spPr>
        <p:txBody>
          <a:bodyPr>
            <a:prstTxWarp prst="textNoShape">
              <a:avLst/>
            </a:prstTxWarp>
            <a:spAutoFit/>
          </a:bodyPr>
          <a:lstStyle/>
          <a:p>
            <a:r>
              <a:rPr lang="en-US" sz="2000" b="1" dirty="0" smtClean="0">
                <a:solidFill>
                  <a:srgbClr val="41377D"/>
                </a:solidFill>
              </a:rPr>
              <a:t>10  </a:t>
            </a:r>
            <a:r>
              <a:rPr lang="en-US" sz="2000" b="1" dirty="0">
                <a:solidFill>
                  <a:srgbClr val="41377D"/>
                </a:solidFill>
              </a:rPr>
              <a:t>GeV LINAC</a:t>
            </a:r>
          </a:p>
        </p:txBody>
      </p:sp>
      <p:grpSp>
        <p:nvGrpSpPr>
          <p:cNvPr id="9" name="Group 76"/>
          <p:cNvGrpSpPr>
            <a:grpSpLocks/>
          </p:cNvGrpSpPr>
          <p:nvPr/>
        </p:nvGrpSpPr>
        <p:grpSpPr bwMode="auto">
          <a:xfrm>
            <a:off x="5562600" y="3963988"/>
            <a:ext cx="2057400" cy="1220787"/>
            <a:chOff x="5486400" y="3964663"/>
            <a:chExt cx="2133600" cy="1219954"/>
          </a:xfrm>
        </p:grpSpPr>
        <p:cxnSp>
          <p:nvCxnSpPr>
            <p:cNvPr id="53" name="Straight Arrow Connector 52"/>
            <p:cNvCxnSpPr/>
            <p:nvPr/>
          </p:nvCxnSpPr>
          <p:spPr>
            <a:xfrm flipH="1">
              <a:off x="5486400" y="4870506"/>
              <a:ext cx="2133600" cy="314111"/>
            </a:xfrm>
            <a:prstGeom prst="straightConnector1">
              <a:avLst/>
            </a:prstGeom>
            <a:ln w="5715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5486400" y="4416791"/>
              <a:ext cx="2133600" cy="767826"/>
            </a:xfrm>
            <a:prstGeom prst="straightConnector1">
              <a:avLst/>
            </a:prstGeom>
            <a:ln w="5715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0800000" flipV="1">
              <a:off x="5486400" y="3964663"/>
              <a:ext cx="2057870" cy="1219954"/>
            </a:xfrm>
            <a:prstGeom prst="straightConnector1">
              <a:avLst/>
            </a:prstGeom>
            <a:ln w="5715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9706" name="TextBox 57"/>
          <p:cNvSpPr txBox="1">
            <a:spLocks noChangeArrowheads="1"/>
          </p:cNvSpPr>
          <p:nvPr/>
        </p:nvSpPr>
        <p:spPr bwMode="auto">
          <a:xfrm>
            <a:off x="5867400" y="3887788"/>
            <a:ext cx="1066800" cy="400050"/>
          </a:xfrm>
          <a:prstGeom prst="rect">
            <a:avLst/>
          </a:prstGeom>
          <a:noFill/>
          <a:ln w="9525">
            <a:noFill/>
            <a:miter lim="800000"/>
            <a:headEnd/>
            <a:tailEnd/>
          </a:ln>
        </p:spPr>
        <p:txBody>
          <a:bodyPr>
            <a:prstTxWarp prst="textNoShape">
              <a:avLst/>
            </a:prstTxWarp>
            <a:spAutoFit/>
          </a:bodyPr>
          <a:lstStyle/>
          <a:p>
            <a:r>
              <a:rPr lang="en-US" sz="2000" b="1">
                <a:solidFill>
                  <a:srgbClr val="00B050"/>
                </a:solidFill>
              </a:rPr>
              <a:t>Splitter</a:t>
            </a:r>
          </a:p>
        </p:txBody>
      </p:sp>
      <p:grpSp>
        <p:nvGrpSpPr>
          <p:cNvPr id="26" name="Group 64"/>
          <p:cNvGrpSpPr>
            <a:grpSpLocks/>
          </p:cNvGrpSpPr>
          <p:nvPr/>
        </p:nvGrpSpPr>
        <p:grpSpPr bwMode="auto">
          <a:xfrm>
            <a:off x="7543800" y="3962400"/>
            <a:ext cx="1143000" cy="914400"/>
            <a:chOff x="304800" y="2819400"/>
            <a:chExt cx="1524000" cy="914400"/>
          </a:xfrm>
        </p:grpSpPr>
        <p:cxnSp>
          <p:nvCxnSpPr>
            <p:cNvPr id="66" name="Straight Connector 65"/>
            <p:cNvCxnSpPr/>
            <p:nvPr/>
          </p:nvCxnSpPr>
          <p:spPr>
            <a:xfrm>
              <a:off x="304800" y="2819400"/>
              <a:ext cx="152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04800" y="3276600"/>
              <a:ext cx="152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04800" y="3733800"/>
              <a:ext cx="152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708" name="TextBox 71"/>
          <p:cNvSpPr txBox="1">
            <a:spLocks noChangeArrowheads="1"/>
          </p:cNvSpPr>
          <p:nvPr/>
        </p:nvSpPr>
        <p:spPr bwMode="auto">
          <a:xfrm>
            <a:off x="7772400" y="3581400"/>
            <a:ext cx="762000" cy="369888"/>
          </a:xfrm>
          <a:prstGeom prst="rect">
            <a:avLst/>
          </a:prstGeom>
          <a:noFill/>
          <a:ln w="9525">
            <a:noFill/>
            <a:miter lim="800000"/>
            <a:headEnd/>
            <a:tailEnd/>
          </a:ln>
        </p:spPr>
        <p:txBody>
          <a:bodyPr>
            <a:prstTxWarp prst="textNoShape">
              <a:avLst/>
            </a:prstTxWarp>
            <a:spAutoFit/>
          </a:bodyPr>
          <a:lstStyle/>
          <a:p>
            <a:r>
              <a:rPr lang="en-US" b="1">
                <a:solidFill>
                  <a:srgbClr val="FF0000"/>
                </a:solidFill>
              </a:rPr>
              <a:t>ARCS</a:t>
            </a:r>
          </a:p>
        </p:txBody>
      </p:sp>
      <p:cxnSp>
        <p:nvCxnSpPr>
          <p:cNvPr id="75" name="Straight Connector 74"/>
          <p:cNvCxnSpPr/>
          <p:nvPr/>
        </p:nvCxnSpPr>
        <p:spPr>
          <a:xfrm rot="5400000" flipH="1" flipV="1">
            <a:off x="3352800" y="5029200"/>
            <a:ext cx="2133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9714" name="TextBox 81"/>
          <p:cNvSpPr txBox="1">
            <a:spLocks noChangeArrowheads="1"/>
          </p:cNvSpPr>
          <p:nvPr/>
        </p:nvSpPr>
        <p:spPr bwMode="auto">
          <a:xfrm>
            <a:off x="3657600" y="3657600"/>
            <a:ext cx="1752600" cy="369888"/>
          </a:xfrm>
          <a:prstGeom prst="rect">
            <a:avLst/>
          </a:prstGeom>
          <a:noFill/>
          <a:ln w="9525">
            <a:noFill/>
            <a:miter lim="800000"/>
            <a:headEnd/>
            <a:tailEnd/>
          </a:ln>
        </p:spPr>
        <p:txBody>
          <a:bodyPr>
            <a:prstTxWarp prst="textNoShape">
              <a:avLst/>
            </a:prstTxWarp>
            <a:spAutoFit/>
          </a:bodyPr>
          <a:lstStyle/>
          <a:p>
            <a:r>
              <a:rPr lang="en-US">
                <a:solidFill>
                  <a:srgbClr val="0C0CFA"/>
                </a:solidFill>
              </a:rPr>
              <a:t>Symmetry Plane</a:t>
            </a:r>
          </a:p>
        </p:txBody>
      </p:sp>
      <p:sp>
        <p:nvSpPr>
          <p:cNvPr id="29715" name="TextBox 82"/>
          <p:cNvSpPr txBox="1">
            <a:spLocks noChangeArrowheads="1"/>
          </p:cNvSpPr>
          <p:nvPr/>
        </p:nvSpPr>
        <p:spPr bwMode="auto">
          <a:xfrm>
            <a:off x="0" y="1676400"/>
            <a:ext cx="9144000" cy="954107"/>
          </a:xfrm>
          <a:prstGeom prst="rect">
            <a:avLst/>
          </a:prstGeom>
          <a:noFill/>
          <a:ln w="9525">
            <a:noFill/>
            <a:miter lim="800000"/>
            <a:headEnd/>
            <a:tailEnd/>
          </a:ln>
        </p:spPr>
        <p:txBody>
          <a:bodyPr>
            <a:prstTxWarp prst="textNoShape">
              <a:avLst/>
            </a:prstTxWarp>
            <a:spAutoFit/>
          </a:bodyPr>
          <a:lstStyle/>
          <a:p>
            <a:pPr algn="ctr"/>
            <a:r>
              <a:rPr lang="en-US" dirty="0">
                <a:latin typeface="Comic Sans MS" charset="0"/>
              </a:rPr>
              <a:t>“Beam” is</a:t>
            </a:r>
            <a:r>
              <a:rPr lang="en-US" dirty="0" smtClean="0">
                <a:latin typeface="Comic Sans MS" charset="0"/>
              </a:rPr>
              <a:t> nearly mirror </a:t>
            </a:r>
            <a:r>
              <a:rPr lang="en-US" dirty="0">
                <a:latin typeface="Comic Sans MS" charset="0"/>
              </a:rPr>
              <a:t>symmetric with respect to a plane passing by the center of </a:t>
            </a:r>
            <a:r>
              <a:rPr lang="en-US" dirty="0" smtClean="0">
                <a:latin typeface="Comic Sans MS" charset="0"/>
              </a:rPr>
              <a:t>LINAC, </a:t>
            </a:r>
            <a:r>
              <a:rPr lang="en-US" dirty="0" smtClean="0">
                <a:solidFill>
                  <a:srgbClr val="FF0000"/>
                </a:solidFill>
                <a:latin typeface="Comic Sans MS" charset="0"/>
              </a:rPr>
              <a:t>Therefore</a:t>
            </a:r>
            <a:endParaRPr lang="en-US" dirty="0">
              <a:solidFill>
                <a:srgbClr val="FF0000"/>
              </a:solidFill>
              <a:latin typeface="Comic Sans MS" charset="0"/>
            </a:endParaRPr>
          </a:p>
          <a:p>
            <a:pPr algn="ctr"/>
            <a:r>
              <a:rPr lang="en-US" dirty="0">
                <a:latin typeface="Comic Sans MS" charset="0"/>
              </a:rPr>
              <a:t>“Beam Optics” of </a:t>
            </a:r>
            <a:r>
              <a:rPr lang="en-US" sz="2000" b="1" dirty="0">
                <a:solidFill>
                  <a:srgbClr val="00B050"/>
                </a:solidFill>
                <a:latin typeface="Comic Sans MS" charset="0"/>
              </a:rPr>
              <a:t>Combiner</a:t>
            </a:r>
            <a:r>
              <a:rPr lang="en-US" dirty="0">
                <a:latin typeface="Comic Sans MS" charset="0"/>
              </a:rPr>
              <a:t> is </a:t>
            </a:r>
            <a:r>
              <a:rPr lang="en-US" dirty="0" smtClean="0">
                <a:latin typeface="Comic Sans MS" charset="0"/>
              </a:rPr>
              <a:t>the near </a:t>
            </a:r>
            <a:r>
              <a:rPr lang="en-US" dirty="0">
                <a:latin typeface="Comic Sans MS" charset="0"/>
              </a:rPr>
              <a:t>mirror image of that of the </a:t>
            </a:r>
            <a:r>
              <a:rPr lang="en-US" sz="2000" b="1" dirty="0">
                <a:solidFill>
                  <a:srgbClr val="00B050"/>
                </a:solidFill>
                <a:latin typeface="Comic Sans MS" charset="0"/>
              </a:rPr>
              <a:t>Splitter</a:t>
            </a:r>
            <a:r>
              <a:rPr lang="en-US" dirty="0">
                <a:latin typeface="Comic Sans MS" charset="0"/>
              </a:rPr>
              <a:t> </a:t>
            </a:r>
          </a:p>
        </p:txBody>
      </p:sp>
      <p:sp>
        <p:nvSpPr>
          <p:cNvPr id="48" name="Text Box 46"/>
          <p:cNvSpPr txBox="1">
            <a:spLocks noChangeArrowheads="1"/>
          </p:cNvSpPr>
          <p:nvPr/>
        </p:nvSpPr>
        <p:spPr bwMode="auto">
          <a:xfrm>
            <a:off x="3952875" y="6223000"/>
            <a:ext cx="1543286" cy="369332"/>
          </a:xfrm>
          <a:prstGeom prst="rect">
            <a:avLst/>
          </a:prstGeom>
          <a:noFill/>
          <a:ln w="9525">
            <a:noFill/>
            <a:miter lim="800000"/>
            <a:headEnd/>
            <a:tailEnd/>
          </a:ln>
        </p:spPr>
        <p:txBody>
          <a:bodyPr wrap="none">
            <a:prstTxWarp prst="textNoShape">
              <a:avLst/>
            </a:prstTxWarp>
            <a:spAutoFit/>
          </a:bodyPr>
          <a:lstStyle/>
          <a:p>
            <a:r>
              <a:rPr lang="en-US" dirty="0">
                <a:latin typeface="Comic Sans MS" charset="0"/>
                <a:ea typeface="Comic Sans MS" charset="0"/>
                <a:cs typeface="Comic Sans MS" charset="0"/>
              </a:rPr>
              <a:t>©</a:t>
            </a:r>
            <a:r>
              <a:rPr lang="en-US" dirty="0" smtClean="0">
                <a:latin typeface="Comic Sans MS" charset="0"/>
                <a:ea typeface="Comic Sans MS" charset="0"/>
                <a:cs typeface="Comic Sans MS" charset="0"/>
              </a:rPr>
              <a:t> </a:t>
            </a:r>
            <a:r>
              <a:rPr lang="en-US" dirty="0" err="1" smtClean="0">
                <a:latin typeface="Comic Sans MS" charset="0"/>
                <a:ea typeface="Comic Sans MS" charset="0"/>
                <a:cs typeface="Comic Sans MS" charset="0"/>
              </a:rPr>
              <a:t>N.Tsoupas</a:t>
            </a:r>
            <a:endParaRPr lang="en-US" dirty="0">
              <a:latin typeface="Comic Sans MS" charset="0"/>
              <a:ea typeface="Comic Sans MS" charset="0"/>
              <a:cs typeface="Comic Sans MS"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3" name="Title 1"/>
          <p:cNvSpPr>
            <a:spLocks noGrp="1"/>
          </p:cNvSpPr>
          <p:nvPr>
            <p:ph type="title"/>
          </p:nvPr>
        </p:nvSpPr>
        <p:spPr>
          <a:xfrm>
            <a:off x="469900" y="0"/>
            <a:ext cx="8229600" cy="944563"/>
          </a:xfrm>
          <a:gradFill rotWithShape="0">
            <a:gsLst>
              <a:gs pos="0">
                <a:srgbClr val="85C2FF"/>
              </a:gs>
              <a:gs pos="39999">
                <a:srgbClr val="85C2FF"/>
              </a:gs>
              <a:gs pos="70000">
                <a:srgbClr val="C4D6EB"/>
              </a:gs>
              <a:gs pos="100000">
                <a:srgbClr val="FFEBFA"/>
              </a:gs>
            </a:gsLst>
            <a:path path="shape">
              <a:fillToRect l="50000" t="50000" r="50000" b="50000"/>
            </a:path>
          </a:gradFill>
        </p:spPr>
        <p:txBody>
          <a:bodyPr/>
          <a:lstStyle/>
          <a:p>
            <a:r>
              <a:rPr lang="en-US" sz="3200" dirty="0" smtClean="0">
                <a:latin typeface="Comic Sans MS" charset="0"/>
              </a:rPr>
              <a:t>Splitters/combiners + matching</a:t>
            </a:r>
          </a:p>
        </p:txBody>
      </p:sp>
      <p:graphicFrame>
        <p:nvGraphicFramePr>
          <p:cNvPr id="311298" name="Object 2"/>
          <p:cNvGraphicFramePr>
            <a:graphicFrameLocks noChangeAspect="1"/>
          </p:cNvGraphicFramePr>
          <p:nvPr/>
        </p:nvGraphicFramePr>
        <p:xfrm>
          <a:off x="0" y="1499873"/>
          <a:ext cx="3801534" cy="3264744"/>
        </p:xfrm>
        <a:graphic>
          <a:graphicData uri="http://schemas.openxmlformats.org/presentationml/2006/ole">
            <p:oleObj spid="_x0000_s311298" name="Document" r:id="rId3" imgW="5486400" imgH="4711700" progId="Word.Document.12">
              <p:link updateAutomatic="1"/>
            </p:oleObj>
          </a:graphicData>
        </a:graphic>
      </p:graphicFrame>
      <p:graphicFrame>
        <p:nvGraphicFramePr>
          <p:cNvPr id="311299" name="Object 3"/>
          <p:cNvGraphicFramePr>
            <a:graphicFrameLocks noChangeAspect="1"/>
          </p:cNvGraphicFramePr>
          <p:nvPr/>
        </p:nvGraphicFramePr>
        <p:xfrm>
          <a:off x="4292601" y="1326161"/>
          <a:ext cx="4282016" cy="3546821"/>
        </p:xfrm>
        <a:graphic>
          <a:graphicData uri="http://schemas.openxmlformats.org/presentationml/2006/ole">
            <p:oleObj spid="_x0000_s311299" name="Document" r:id="rId4" imgW="5473700" imgH="4533900" progId="Word.Document.12">
              <p:link updateAutomatic="1"/>
            </p:oleObj>
          </a:graphicData>
        </a:graphic>
      </p:graphicFrame>
      <p:sp>
        <p:nvSpPr>
          <p:cNvPr id="7" name="Rectangle 6"/>
          <p:cNvSpPr/>
          <p:nvPr/>
        </p:nvSpPr>
        <p:spPr>
          <a:xfrm>
            <a:off x="338666" y="5264834"/>
            <a:ext cx="8805334" cy="369332"/>
          </a:xfrm>
          <a:prstGeom prst="rect">
            <a:avLst/>
          </a:prstGeom>
        </p:spPr>
        <p:txBody>
          <a:bodyPr wrap="square">
            <a:spAutoFit/>
          </a:bodyPr>
          <a:lstStyle/>
          <a:p>
            <a:r>
              <a:rPr lang="en-US" dirty="0" smtClean="0"/>
              <a:t>Optics functions of splitter for 20, 40 and 60 GeV beams and matching with the arc.</a:t>
            </a:r>
            <a:endParaRPr lang="en-US" dirty="0"/>
          </a:p>
        </p:txBody>
      </p:sp>
      <p:sp>
        <p:nvSpPr>
          <p:cNvPr id="6" name="Text Box 46"/>
          <p:cNvSpPr txBox="1">
            <a:spLocks noChangeArrowheads="1"/>
          </p:cNvSpPr>
          <p:nvPr/>
        </p:nvSpPr>
        <p:spPr bwMode="auto">
          <a:xfrm>
            <a:off x="3952875" y="6223000"/>
            <a:ext cx="1543286" cy="369332"/>
          </a:xfrm>
          <a:prstGeom prst="rect">
            <a:avLst/>
          </a:prstGeom>
          <a:noFill/>
          <a:ln w="9525">
            <a:noFill/>
            <a:miter lim="800000"/>
            <a:headEnd/>
            <a:tailEnd/>
          </a:ln>
        </p:spPr>
        <p:txBody>
          <a:bodyPr wrap="none">
            <a:prstTxWarp prst="textNoShape">
              <a:avLst/>
            </a:prstTxWarp>
            <a:spAutoFit/>
          </a:bodyPr>
          <a:lstStyle/>
          <a:p>
            <a:r>
              <a:rPr lang="en-US" dirty="0">
                <a:latin typeface="Comic Sans MS" charset="0"/>
                <a:ea typeface="Comic Sans MS" charset="0"/>
                <a:cs typeface="Comic Sans MS" charset="0"/>
              </a:rPr>
              <a:t>©</a:t>
            </a:r>
            <a:r>
              <a:rPr lang="en-US" dirty="0" smtClean="0">
                <a:latin typeface="Comic Sans MS" charset="0"/>
                <a:ea typeface="Comic Sans MS" charset="0"/>
                <a:cs typeface="Comic Sans MS" charset="0"/>
              </a:rPr>
              <a:t> </a:t>
            </a:r>
            <a:r>
              <a:rPr lang="en-US" dirty="0" err="1" smtClean="0">
                <a:latin typeface="Comic Sans MS" charset="0"/>
                <a:ea typeface="Comic Sans MS" charset="0"/>
                <a:cs typeface="Comic Sans MS" charset="0"/>
              </a:rPr>
              <a:t>N.Tsoupas</a:t>
            </a:r>
            <a:endParaRPr lang="en-US" dirty="0">
              <a:latin typeface="Comic Sans MS" charset="0"/>
              <a:ea typeface="Comic Sans MS" charset="0"/>
              <a:cs typeface="Comic Sans MS"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1054100"/>
            <a:ext cx="4178300" cy="1143000"/>
          </a:xfrm>
        </p:spPr>
        <p:txBody>
          <a:bodyPr/>
          <a:lstStyle/>
          <a:p>
            <a:r>
              <a:rPr lang="en-US" dirty="0" smtClean="0">
                <a:solidFill>
                  <a:srgbClr val="000090"/>
                </a:solidFill>
                <a:latin typeface="Comic Sans MS"/>
                <a:cs typeface="Comic Sans MS"/>
              </a:rPr>
              <a:t>Other losses</a:t>
            </a:r>
          </a:p>
        </p:txBody>
      </p:sp>
      <p:sp>
        <p:nvSpPr>
          <p:cNvPr id="34820" name="Content Placeholder 3"/>
          <p:cNvSpPr>
            <a:spLocks noGrp="1"/>
          </p:cNvSpPr>
          <p:nvPr>
            <p:ph sz="half" idx="2"/>
          </p:nvPr>
        </p:nvSpPr>
        <p:spPr>
          <a:xfrm>
            <a:off x="0" y="1"/>
            <a:ext cx="9144000" cy="990599"/>
          </a:xfrm>
        </p:spPr>
        <p:txBody>
          <a:bodyPr>
            <a:normAutofit lnSpcReduction="10000"/>
          </a:bodyPr>
          <a:lstStyle/>
          <a:p>
            <a:r>
              <a:rPr lang="en-US" sz="2000" dirty="0" smtClean="0">
                <a:solidFill>
                  <a:srgbClr val="000090"/>
                </a:solidFill>
                <a:latin typeface="Comic Sans MS"/>
                <a:cs typeface="Comic Sans MS"/>
              </a:rPr>
              <a:t>13.54 MW of the SR losses radiated power with 6.6 mA CW current</a:t>
            </a:r>
          </a:p>
          <a:p>
            <a:r>
              <a:rPr lang="en-US" sz="2000" dirty="0" smtClean="0">
                <a:solidFill>
                  <a:srgbClr val="000090"/>
                </a:solidFill>
                <a:latin typeface="Comic Sans MS"/>
                <a:cs typeface="Comic Sans MS"/>
              </a:rPr>
              <a:t>Max power density ~ 2 kW/</a:t>
            </a:r>
            <a:r>
              <a:rPr lang="en-US" sz="2000" dirty="0" err="1" smtClean="0">
                <a:solidFill>
                  <a:srgbClr val="000090"/>
                </a:solidFill>
                <a:latin typeface="Comic Sans MS"/>
                <a:cs typeface="Comic Sans MS"/>
              </a:rPr>
              <a:t>m</a:t>
            </a:r>
            <a:r>
              <a:rPr lang="en-US" sz="2000" dirty="0" smtClean="0">
                <a:solidFill>
                  <a:srgbClr val="000090"/>
                </a:solidFill>
                <a:latin typeface="Comic Sans MS"/>
                <a:cs typeface="Comic Sans MS"/>
              </a:rPr>
              <a:t>, which is well within the demonstrated 8kW/m in B-factories </a:t>
            </a:r>
          </a:p>
        </p:txBody>
      </p:sp>
      <p:sp>
        <p:nvSpPr>
          <p:cNvPr id="34822" name="Content Placeholder 5"/>
          <p:cNvSpPr>
            <a:spLocks noGrp="1"/>
          </p:cNvSpPr>
          <p:nvPr>
            <p:ph sz="quarter" idx="4"/>
          </p:nvPr>
        </p:nvSpPr>
        <p:spPr>
          <a:xfrm>
            <a:off x="406401" y="1768475"/>
            <a:ext cx="3390900" cy="2066925"/>
          </a:xfrm>
        </p:spPr>
        <p:txBody>
          <a:bodyPr>
            <a:normAutofit lnSpcReduction="10000"/>
          </a:bodyPr>
          <a:lstStyle/>
          <a:p>
            <a:r>
              <a:rPr lang="en-US" dirty="0" smtClean="0">
                <a:solidFill>
                  <a:srgbClr val="000090"/>
                </a:solidFill>
                <a:latin typeface="Comic Sans MS"/>
                <a:cs typeface="Comic Sans MS"/>
              </a:rPr>
              <a:t>HOM loss</a:t>
            </a:r>
          </a:p>
          <a:p>
            <a:r>
              <a:rPr lang="en-US" dirty="0" smtClean="0">
                <a:solidFill>
                  <a:srgbClr val="000090"/>
                </a:solidFill>
                <a:latin typeface="Comic Sans MS"/>
                <a:cs typeface="Comic Sans MS"/>
              </a:rPr>
              <a:t>CSR power loss</a:t>
            </a:r>
          </a:p>
          <a:p>
            <a:r>
              <a:rPr lang="en-US" b="1" dirty="0" smtClean="0">
                <a:solidFill>
                  <a:srgbClr val="000090"/>
                </a:solidFill>
                <a:latin typeface="Comic Sans MS"/>
                <a:cs typeface="Comic Sans MS"/>
              </a:rPr>
              <a:t>Resistive wall losses</a:t>
            </a:r>
          </a:p>
          <a:p>
            <a:r>
              <a:rPr lang="en-US" dirty="0" smtClean="0">
                <a:solidFill>
                  <a:srgbClr val="000090"/>
                </a:solidFill>
                <a:latin typeface="Comic Sans MS"/>
                <a:cs typeface="Comic Sans MS"/>
              </a:rPr>
              <a:t>…….</a:t>
            </a:r>
          </a:p>
        </p:txBody>
      </p:sp>
      <p:sp>
        <p:nvSpPr>
          <p:cNvPr id="9" name="Rectangle 8"/>
          <p:cNvSpPr/>
          <p:nvPr/>
        </p:nvSpPr>
        <p:spPr>
          <a:xfrm>
            <a:off x="4064000" y="950436"/>
            <a:ext cx="4572000" cy="1477328"/>
          </a:xfrm>
          <a:prstGeom prst="rect">
            <a:avLst/>
          </a:prstGeom>
        </p:spPr>
        <p:txBody>
          <a:bodyPr>
            <a:spAutoFit/>
          </a:bodyPr>
          <a:lstStyle/>
          <a:p>
            <a:r>
              <a:rPr lang="en-US" dirty="0" smtClean="0">
                <a:latin typeface="Times New Roman"/>
                <a:ea typeface="Cambria"/>
              </a:rPr>
              <a:t>Bunch length					0.3mm	</a:t>
            </a:r>
          </a:p>
          <a:p>
            <a:r>
              <a:rPr lang="en-US" dirty="0" smtClean="0">
                <a:latin typeface="Times New Roman"/>
                <a:ea typeface="Cambria"/>
              </a:rPr>
              <a:t>Number of electrons per bunch	2 10</a:t>
            </a:r>
            <a:r>
              <a:rPr lang="en-US" baseline="30000" dirty="0" smtClean="0">
                <a:latin typeface="Times New Roman"/>
                <a:ea typeface="Cambria"/>
              </a:rPr>
              <a:t>9</a:t>
            </a:r>
            <a:r>
              <a:rPr lang="en-US" dirty="0" smtClean="0">
                <a:latin typeface="Times New Roman"/>
                <a:ea typeface="Cambria"/>
              </a:rPr>
              <a:t>	</a:t>
            </a:r>
          </a:p>
          <a:p>
            <a:r>
              <a:rPr lang="en-US" dirty="0" smtClean="0">
                <a:latin typeface="Times New Roman"/>
                <a:ea typeface="Cambria"/>
              </a:rPr>
              <a:t>Average arc radius				1000 </a:t>
            </a:r>
            <a:r>
              <a:rPr lang="en-US" dirty="0" err="1" smtClean="0">
                <a:latin typeface="Times New Roman"/>
                <a:ea typeface="Cambria"/>
              </a:rPr>
              <a:t>m</a:t>
            </a:r>
            <a:r>
              <a:rPr lang="en-US" dirty="0" smtClean="0">
                <a:latin typeface="Times New Roman"/>
                <a:ea typeface="Cambria"/>
              </a:rPr>
              <a:t>	</a:t>
            </a:r>
          </a:p>
          <a:p>
            <a:r>
              <a:rPr lang="en-US" dirty="0" smtClean="0">
                <a:latin typeface="Times New Roman"/>
                <a:ea typeface="Cambria"/>
              </a:rPr>
              <a:t>Bending radius				697 </a:t>
            </a:r>
            <a:r>
              <a:rPr lang="en-US" dirty="0" err="1" smtClean="0">
                <a:latin typeface="Times New Roman"/>
                <a:ea typeface="Cambria"/>
              </a:rPr>
              <a:t>m</a:t>
            </a:r>
            <a:r>
              <a:rPr lang="en-US" dirty="0" smtClean="0">
                <a:latin typeface="Times New Roman"/>
                <a:ea typeface="Cambria"/>
              </a:rPr>
              <a:t>	</a:t>
            </a:r>
          </a:p>
          <a:p>
            <a:endParaRPr lang="en-US" dirty="0" smtClean="0">
              <a:latin typeface="Times New Roman"/>
              <a:ea typeface="Cambria"/>
            </a:endParaRPr>
          </a:p>
        </p:txBody>
      </p:sp>
      <p:pic>
        <p:nvPicPr>
          <p:cNvPr id="370691" name="Picture 57"/>
          <p:cNvPicPr>
            <a:picLocks noChangeAspect="1" noChangeArrowheads="1"/>
          </p:cNvPicPr>
          <p:nvPr/>
        </p:nvPicPr>
        <p:blipFill>
          <a:blip r:embed="rId2"/>
          <a:srcRect/>
          <a:stretch>
            <a:fillRect/>
          </a:stretch>
        </p:blipFill>
        <p:spPr bwMode="auto">
          <a:xfrm>
            <a:off x="3725462" y="2324100"/>
            <a:ext cx="5151838" cy="2665413"/>
          </a:xfrm>
          <a:prstGeom prst="rect">
            <a:avLst/>
          </a:prstGeom>
          <a:noFill/>
          <a:ln w="9525">
            <a:noFill/>
            <a:miter lim="800000"/>
            <a:headEnd/>
            <a:tailEnd/>
          </a:ln>
        </p:spPr>
      </p:pic>
      <p:sp>
        <p:nvSpPr>
          <p:cNvPr id="12" name="Rectangle 11"/>
          <p:cNvSpPr/>
          <p:nvPr/>
        </p:nvSpPr>
        <p:spPr>
          <a:xfrm>
            <a:off x="0" y="5032276"/>
            <a:ext cx="9144000" cy="1200329"/>
          </a:xfrm>
          <a:prstGeom prst="rect">
            <a:avLst/>
          </a:prstGeom>
        </p:spPr>
        <p:txBody>
          <a:bodyPr wrap="square">
            <a:spAutoFit/>
          </a:bodyPr>
          <a:lstStyle/>
          <a:p>
            <a:r>
              <a:rPr lang="en-US" dirty="0" smtClean="0"/>
              <a:t>With the effective Al pipe radius ~ 2 mm there will be additional 24 MeV energy loss and similar level of the energy spread due to the resistive wall. While 24 MeV energy loss is very small compared with 2.05 GeV SR loss, the induced correlated energy spread is comparable with the 35 MeV RMS uncorrelated spread induced by SR </a:t>
            </a:r>
            <a:endParaRPr lang="en-US" dirty="0"/>
          </a:p>
        </p:txBody>
      </p:sp>
      <p:sp>
        <p:nvSpPr>
          <p:cNvPr id="8" name="Rectangle 7"/>
          <p:cNvSpPr/>
          <p:nvPr/>
        </p:nvSpPr>
        <p:spPr>
          <a:xfrm>
            <a:off x="773717" y="3951357"/>
            <a:ext cx="1500569" cy="707886"/>
          </a:xfrm>
          <a:prstGeom prst="rect">
            <a:avLst/>
          </a:prstGeom>
        </p:spPr>
        <p:txBody>
          <a:bodyPr wrap="none">
            <a:spAutoFit/>
          </a:bodyPr>
          <a:lstStyle/>
          <a:p>
            <a:pPr lvl="0" algn="ctr">
              <a:spcBef>
                <a:spcPct val="0"/>
              </a:spcBef>
              <a:defRPr/>
            </a:pPr>
            <a:r>
              <a:rPr lang="en-US" altLang="zh-CN" dirty="0" smtClean="0">
                <a:latin typeface="Comic Sans MS"/>
                <a:ea typeface="宋体" charset="-122"/>
                <a:cs typeface="Comic Sans MS"/>
              </a:rPr>
              <a:t>(©</a:t>
            </a:r>
            <a:r>
              <a:rPr lang="en-US" altLang="zh-CN" dirty="0" err="1" smtClean="0">
                <a:latin typeface="Comic Sans MS"/>
                <a:ea typeface="宋体" charset="-122"/>
                <a:cs typeface="Comic Sans MS"/>
              </a:rPr>
              <a:t>V.Ptitsyn</a:t>
            </a:r>
            <a:r>
              <a:rPr lang="en-US" altLang="zh-CN" dirty="0" smtClean="0">
                <a:latin typeface="Comic Sans MS"/>
                <a:ea typeface="宋体" charset="-122"/>
                <a:cs typeface="Comic Sans MS"/>
              </a:rPr>
              <a:t>)</a:t>
            </a:r>
            <a:r>
              <a:rPr lang="en-US" altLang="zh-CN" sz="4000" dirty="0" smtClean="0">
                <a:solidFill>
                  <a:srgbClr val="0000FF"/>
                </a:solidFill>
                <a:latin typeface="Comic Sans MS"/>
                <a:ea typeface="宋体" charset="-122"/>
                <a:cs typeface="Comic Sans MS"/>
              </a:rPr>
              <a:t> </a:t>
            </a:r>
            <a:endParaRPr lang="en-US" altLang="zh-CN" sz="4000" dirty="0">
              <a:solidFill>
                <a:srgbClr val="0000FF"/>
              </a:solidFill>
              <a:latin typeface="Comic Sans MS"/>
              <a:ea typeface="宋体" charset="-122"/>
              <a:cs typeface="Comic Sans M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419100" y="0"/>
            <a:ext cx="8051800" cy="1143000"/>
          </a:xfrm>
        </p:spPr>
        <p:txBody>
          <a:bodyPr/>
          <a:lstStyle/>
          <a:p>
            <a:r>
              <a:rPr lang="en-US" b="1" dirty="0" smtClean="0">
                <a:solidFill>
                  <a:srgbClr val="000090"/>
                </a:solidFill>
                <a:latin typeface="Comic Sans MS"/>
                <a:cs typeface="Comic Sans MS"/>
              </a:rPr>
              <a:t>CSR power loss</a:t>
            </a:r>
          </a:p>
        </p:txBody>
      </p:sp>
      <p:sp>
        <p:nvSpPr>
          <p:cNvPr id="9" name="Rectangle 8"/>
          <p:cNvSpPr/>
          <p:nvPr/>
        </p:nvSpPr>
        <p:spPr>
          <a:xfrm>
            <a:off x="2514600" y="772636"/>
            <a:ext cx="4572000" cy="1477328"/>
          </a:xfrm>
          <a:prstGeom prst="rect">
            <a:avLst/>
          </a:prstGeom>
        </p:spPr>
        <p:txBody>
          <a:bodyPr>
            <a:spAutoFit/>
          </a:bodyPr>
          <a:lstStyle/>
          <a:p>
            <a:r>
              <a:rPr lang="en-US" dirty="0" smtClean="0">
                <a:latin typeface="Times New Roman"/>
                <a:ea typeface="Cambria"/>
              </a:rPr>
              <a:t>Bunch length					0.3mm	</a:t>
            </a:r>
          </a:p>
          <a:p>
            <a:r>
              <a:rPr lang="en-US" dirty="0" smtClean="0">
                <a:latin typeface="Times New Roman"/>
                <a:ea typeface="Cambria"/>
              </a:rPr>
              <a:t>Number of electrons per bunch	2 10</a:t>
            </a:r>
            <a:r>
              <a:rPr lang="en-US" baseline="30000" dirty="0" smtClean="0">
                <a:latin typeface="Times New Roman"/>
                <a:ea typeface="Cambria"/>
              </a:rPr>
              <a:t>9</a:t>
            </a:r>
            <a:r>
              <a:rPr lang="en-US" dirty="0" smtClean="0">
                <a:latin typeface="Times New Roman"/>
                <a:ea typeface="Cambria"/>
              </a:rPr>
              <a:t>	</a:t>
            </a:r>
          </a:p>
          <a:p>
            <a:r>
              <a:rPr lang="en-US" dirty="0" smtClean="0">
                <a:latin typeface="Times New Roman"/>
                <a:ea typeface="Cambria"/>
              </a:rPr>
              <a:t>Average arc radius				1000 </a:t>
            </a:r>
            <a:r>
              <a:rPr lang="en-US" dirty="0" err="1" smtClean="0">
                <a:latin typeface="Times New Roman"/>
                <a:ea typeface="Cambria"/>
              </a:rPr>
              <a:t>m</a:t>
            </a:r>
            <a:r>
              <a:rPr lang="en-US" dirty="0" smtClean="0">
                <a:latin typeface="Times New Roman"/>
                <a:ea typeface="Cambria"/>
              </a:rPr>
              <a:t>	</a:t>
            </a:r>
          </a:p>
          <a:p>
            <a:r>
              <a:rPr lang="en-US" dirty="0" smtClean="0">
                <a:latin typeface="Times New Roman"/>
                <a:ea typeface="Cambria"/>
              </a:rPr>
              <a:t>Bending radius				697 </a:t>
            </a:r>
            <a:r>
              <a:rPr lang="en-US" dirty="0" err="1" smtClean="0">
                <a:latin typeface="Times New Roman"/>
                <a:ea typeface="Cambria"/>
              </a:rPr>
              <a:t>m</a:t>
            </a:r>
            <a:r>
              <a:rPr lang="en-US" dirty="0" smtClean="0">
                <a:latin typeface="Times New Roman"/>
                <a:ea typeface="Cambria"/>
              </a:rPr>
              <a:t>	</a:t>
            </a:r>
          </a:p>
          <a:p>
            <a:endParaRPr lang="en-US" dirty="0" smtClean="0">
              <a:latin typeface="Times New Roman"/>
              <a:ea typeface="Cambria"/>
            </a:endParaRPr>
          </a:p>
        </p:txBody>
      </p:sp>
      <p:sp>
        <p:nvSpPr>
          <p:cNvPr id="8" name="Rectangle 7"/>
          <p:cNvSpPr/>
          <p:nvPr/>
        </p:nvSpPr>
        <p:spPr>
          <a:xfrm>
            <a:off x="773717" y="3951357"/>
            <a:ext cx="1500569" cy="707886"/>
          </a:xfrm>
          <a:prstGeom prst="rect">
            <a:avLst/>
          </a:prstGeom>
        </p:spPr>
        <p:txBody>
          <a:bodyPr wrap="none">
            <a:spAutoFit/>
          </a:bodyPr>
          <a:lstStyle/>
          <a:p>
            <a:pPr lvl="0" algn="ctr">
              <a:spcBef>
                <a:spcPct val="0"/>
              </a:spcBef>
              <a:defRPr/>
            </a:pPr>
            <a:r>
              <a:rPr lang="en-US" altLang="zh-CN" dirty="0" smtClean="0">
                <a:latin typeface="Comic Sans MS"/>
                <a:ea typeface="宋体" charset="-122"/>
                <a:cs typeface="Comic Sans MS"/>
              </a:rPr>
              <a:t>(©</a:t>
            </a:r>
            <a:r>
              <a:rPr lang="en-US" altLang="zh-CN" dirty="0" err="1" smtClean="0">
                <a:latin typeface="Comic Sans MS"/>
                <a:ea typeface="宋体" charset="-122"/>
                <a:cs typeface="Comic Sans MS"/>
              </a:rPr>
              <a:t>V.Ptitsyn</a:t>
            </a:r>
            <a:r>
              <a:rPr lang="en-US" altLang="zh-CN" dirty="0" smtClean="0">
                <a:latin typeface="Comic Sans MS"/>
                <a:ea typeface="宋体" charset="-122"/>
                <a:cs typeface="Comic Sans MS"/>
              </a:rPr>
              <a:t>)</a:t>
            </a:r>
            <a:r>
              <a:rPr lang="en-US" altLang="zh-CN" sz="4000" dirty="0" smtClean="0">
                <a:solidFill>
                  <a:srgbClr val="0000FF"/>
                </a:solidFill>
                <a:latin typeface="Comic Sans MS"/>
                <a:ea typeface="宋体" charset="-122"/>
                <a:cs typeface="Comic Sans MS"/>
              </a:rPr>
              <a:t> </a:t>
            </a:r>
            <a:endParaRPr lang="en-US" altLang="zh-CN" sz="4000" dirty="0">
              <a:solidFill>
                <a:srgbClr val="0000FF"/>
              </a:solidFill>
              <a:latin typeface="Comic Sans MS"/>
              <a:ea typeface="宋体" charset="-122"/>
              <a:cs typeface="Comic Sans MS"/>
            </a:endParaRPr>
          </a:p>
        </p:txBody>
      </p:sp>
      <p:graphicFrame>
        <p:nvGraphicFramePr>
          <p:cNvPr id="411650" name="Object 2"/>
          <p:cNvGraphicFramePr>
            <a:graphicFrameLocks noChangeAspect="1"/>
          </p:cNvGraphicFramePr>
          <p:nvPr/>
        </p:nvGraphicFramePr>
        <p:xfrm>
          <a:off x="2455517" y="3213100"/>
          <a:ext cx="5589933" cy="3238500"/>
        </p:xfrm>
        <a:graphic>
          <a:graphicData uri="http://schemas.openxmlformats.org/presentationml/2006/ole">
            <p:oleObj spid="_x0000_s411650" name="Document" r:id="rId3" imgW="5041900" imgH="2921000" progId="Word.Document.12">
              <p:link updateAutomatic="1"/>
            </p:oleObj>
          </a:graphicData>
        </a:graphic>
      </p:graphicFrame>
      <p:sp>
        <p:nvSpPr>
          <p:cNvPr id="10" name="Rectangle 9"/>
          <p:cNvSpPr/>
          <p:nvPr/>
        </p:nvSpPr>
        <p:spPr>
          <a:xfrm>
            <a:off x="584200" y="2084338"/>
            <a:ext cx="7886700" cy="954107"/>
          </a:xfrm>
          <a:prstGeom prst="rect">
            <a:avLst/>
          </a:prstGeom>
        </p:spPr>
        <p:txBody>
          <a:bodyPr wrap="square">
            <a:spAutoFit/>
          </a:bodyPr>
          <a:lstStyle/>
          <a:p>
            <a:r>
              <a:rPr lang="en-US" sz="1400" dirty="0" smtClean="0">
                <a:solidFill>
                  <a:srgbClr val="000090"/>
                </a:solidFill>
                <a:latin typeface="Comic Sans MS"/>
                <a:cs typeface="Comic Sans MS"/>
              </a:rPr>
              <a:t>Without shielding, the beam will loose 1.4 MeV per arc due to Coherent Synchrotron Radiation (CSR). Again, it is dwarfed by the incoherent SR losses. The total induced correlated energy spread will be about 12 MeV. In any case, the CSR will be strongly suppressed by the walls of the vacuum chamber </a:t>
            </a:r>
            <a:endParaRPr lang="en-US" sz="1400" dirty="0">
              <a:solidFill>
                <a:srgbClr val="000090"/>
              </a:solidFill>
              <a:latin typeface="Comic Sans MS"/>
              <a:cs typeface="Comic Sans M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000090"/>
                </a:solidFill>
                <a:latin typeface="Comic Sans MS"/>
                <a:cs typeface="Comic Sans MS"/>
              </a:rPr>
              <a:t>Conclusions</a:t>
            </a:r>
            <a:endParaRPr lang="en-US" dirty="0">
              <a:solidFill>
                <a:srgbClr val="000090"/>
              </a:solidFill>
              <a:latin typeface="Comic Sans MS"/>
              <a:cs typeface="Comic Sans MS"/>
            </a:endParaRPr>
          </a:p>
        </p:txBody>
      </p:sp>
      <p:sp>
        <p:nvSpPr>
          <p:cNvPr id="3" name="Content Placeholder 2"/>
          <p:cNvSpPr>
            <a:spLocks noGrp="1"/>
          </p:cNvSpPr>
          <p:nvPr>
            <p:ph idx="1"/>
          </p:nvPr>
        </p:nvSpPr>
        <p:spPr>
          <a:xfrm>
            <a:off x="304800" y="863600"/>
            <a:ext cx="8585200" cy="5511800"/>
          </a:xfrm>
          <a:ln>
            <a:noFill/>
          </a:ln>
        </p:spPr>
        <p:txBody>
          <a:bodyPr>
            <a:normAutofit/>
          </a:bodyPr>
          <a:lstStyle/>
          <a:p>
            <a:pPr>
              <a:spcAft>
                <a:spcPts val="1200"/>
              </a:spcAft>
            </a:pPr>
            <a:r>
              <a:rPr lang="en-US" sz="2400" dirty="0" smtClean="0">
                <a:solidFill>
                  <a:srgbClr val="000090"/>
                </a:solidFill>
                <a:latin typeface="Comic Sans MS"/>
                <a:cs typeface="Comic Sans MS"/>
              </a:rPr>
              <a:t>High luminosity ERL-based </a:t>
            </a:r>
            <a:r>
              <a:rPr lang="en-US" sz="2400" dirty="0" err="1" smtClean="0">
                <a:solidFill>
                  <a:srgbClr val="000090"/>
                </a:solidFill>
                <a:latin typeface="Comic Sans MS"/>
                <a:cs typeface="Comic Sans MS"/>
              </a:rPr>
              <a:t>LHeC</a:t>
            </a:r>
            <a:r>
              <a:rPr lang="en-US" sz="2400" dirty="0" smtClean="0">
                <a:solidFill>
                  <a:srgbClr val="000090"/>
                </a:solidFill>
                <a:latin typeface="Comic Sans MS"/>
                <a:cs typeface="Comic Sans MS"/>
              </a:rPr>
              <a:t> looks </a:t>
            </a:r>
            <a:r>
              <a:rPr lang="en-US" sz="2400" dirty="0" smtClean="0">
                <a:solidFill>
                  <a:srgbClr val="000090"/>
                </a:solidFill>
                <a:latin typeface="Comic Sans MS"/>
                <a:cs typeface="Comic Sans MS"/>
              </a:rPr>
              <a:t>feasible</a:t>
            </a:r>
          </a:p>
          <a:p>
            <a:pPr>
              <a:spcAft>
                <a:spcPts val="1200"/>
              </a:spcAft>
            </a:pPr>
            <a:r>
              <a:rPr lang="en-US" sz="2400" dirty="0" smtClean="0">
                <a:solidFill>
                  <a:srgbClr val="000090"/>
                </a:solidFill>
                <a:latin typeface="Comic Sans MS"/>
                <a:cs typeface="Comic Sans MS"/>
              </a:rPr>
              <a:t>Linacs with and without focusing elements can be used</a:t>
            </a:r>
          </a:p>
          <a:p>
            <a:pPr>
              <a:spcAft>
                <a:spcPts val="1200"/>
              </a:spcAft>
            </a:pPr>
            <a:r>
              <a:rPr lang="en-US" sz="2400" dirty="0" smtClean="0">
                <a:solidFill>
                  <a:srgbClr val="000090"/>
                </a:solidFill>
                <a:latin typeface="Comic Sans MS"/>
                <a:cs typeface="Comic Sans MS"/>
              </a:rPr>
              <a:t>Important feature is full (100%) spin transparency from the gun to the IP </a:t>
            </a:r>
          </a:p>
          <a:p>
            <a:pPr>
              <a:spcAft>
                <a:spcPts val="1200"/>
              </a:spcAft>
            </a:pPr>
            <a:r>
              <a:rPr lang="en-US" sz="2400" dirty="0" smtClean="0">
                <a:solidFill>
                  <a:srgbClr val="000090"/>
                </a:solidFill>
                <a:latin typeface="Comic Sans MS"/>
                <a:cs typeface="Comic Sans MS"/>
              </a:rPr>
              <a:t>Design has no obvious showstoppers</a:t>
            </a:r>
          </a:p>
          <a:p>
            <a:pPr>
              <a:spcAft>
                <a:spcPts val="1200"/>
              </a:spcAft>
            </a:pPr>
            <a:r>
              <a:rPr lang="en-US" sz="2400" dirty="0" smtClean="0">
                <a:solidFill>
                  <a:srgbClr val="000090"/>
                </a:solidFill>
                <a:latin typeface="Comic Sans MS"/>
                <a:cs typeface="Comic Sans MS"/>
              </a:rPr>
              <a:t>Beam-beam effects weaker that we had simulated for eRHIC, i.e. no unexpected surprises here</a:t>
            </a:r>
          </a:p>
          <a:p>
            <a:pPr>
              <a:spcAft>
                <a:spcPts val="1200"/>
              </a:spcAft>
            </a:pPr>
            <a:r>
              <a:rPr lang="en-US" sz="2400" dirty="0" smtClean="0">
                <a:solidFill>
                  <a:srgbClr val="000090"/>
                </a:solidFill>
                <a:latin typeface="Comic Sans MS"/>
                <a:cs typeface="Comic Sans MS"/>
              </a:rPr>
              <a:t>Details should be </a:t>
            </a:r>
            <a:r>
              <a:rPr lang="en-US" sz="2400" dirty="0" smtClean="0">
                <a:solidFill>
                  <a:srgbClr val="000090"/>
                </a:solidFill>
                <a:latin typeface="Comic Sans MS"/>
                <a:cs typeface="Comic Sans MS"/>
              </a:rPr>
              <a:t>studied further</a:t>
            </a:r>
            <a:endParaRPr lang="en-US" sz="2400" dirty="0" smtClean="0">
              <a:solidFill>
                <a:srgbClr val="000090"/>
              </a:solidFill>
              <a:latin typeface="Comic Sans MS"/>
              <a:cs typeface="Comic Sans MS"/>
            </a:endParaRPr>
          </a:p>
          <a:p>
            <a:pPr>
              <a:spcAft>
                <a:spcPts val="1200"/>
              </a:spcAft>
            </a:pPr>
            <a:r>
              <a:rPr lang="en-US" sz="2400" dirty="0" smtClean="0">
                <a:solidFill>
                  <a:srgbClr val="000090"/>
                </a:solidFill>
                <a:latin typeface="Comic Sans MS"/>
                <a:cs typeface="Comic Sans MS"/>
              </a:rPr>
              <a:t>The BBU </a:t>
            </a:r>
            <a:r>
              <a:rPr lang="en-US" sz="2400" dirty="0" smtClean="0">
                <a:solidFill>
                  <a:srgbClr val="000090"/>
                </a:solidFill>
                <a:latin typeface="Comic Sans MS"/>
                <a:cs typeface="Comic Sans MS"/>
              </a:rPr>
              <a:t>threshold should be further </a:t>
            </a:r>
            <a:r>
              <a:rPr lang="en-US" sz="2400" dirty="0" smtClean="0">
                <a:solidFill>
                  <a:srgbClr val="000090"/>
                </a:solidFill>
                <a:latin typeface="Comic Sans MS"/>
                <a:cs typeface="Comic Sans MS"/>
              </a:rPr>
              <a:t>increased </a:t>
            </a:r>
            <a:r>
              <a:rPr lang="en-US" sz="2400" dirty="0" smtClean="0">
                <a:solidFill>
                  <a:srgbClr val="000090"/>
                </a:solidFill>
                <a:latin typeface="Comic Sans MS"/>
                <a:cs typeface="Comic Sans MS"/>
              </a:rPr>
              <a:t>3-4 </a:t>
            </a:r>
            <a:r>
              <a:rPr lang="en-US" sz="2400" dirty="0" smtClean="0">
                <a:solidFill>
                  <a:srgbClr val="000090"/>
                </a:solidFill>
                <a:latin typeface="Comic Sans MS"/>
                <a:cs typeface="Comic Sans MS"/>
              </a:rPr>
              <a:t>fold by optimizing the arcs and linac lattice </a:t>
            </a:r>
            <a:endParaRPr lang="en-US" sz="2400" dirty="0" smtClean="0">
              <a:solidFill>
                <a:srgbClr val="000090"/>
              </a:solidFill>
              <a:latin typeface="Comic Sans MS"/>
              <a:cs typeface="Comic Sans MS"/>
            </a:endParaRPr>
          </a:p>
          <a:p>
            <a:pPr>
              <a:spcAft>
                <a:spcPts val="1200"/>
              </a:spcAft>
              <a:buNone/>
            </a:pPr>
            <a:endParaRPr lang="en-US" sz="2400" dirty="0" smtClean="0">
              <a:solidFill>
                <a:srgbClr val="000090"/>
              </a:solidFill>
              <a:latin typeface="Comic Sans MS"/>
              <a:cs typeface="Comic Sans MS"/>
            </a:endParaRPr>
          </a:p>
          <a:p>
            <a:pPr>
              <a:spcAft>
                <a:spcPts val="1200"/>
              </a:spcAft>
            </a:pPr>
            <a:endParaRPr lang="en-US" sz="2400" dirty="0" smtClean="0">
              <a:solidFill>
                <a:srgbClr val="000090"/>
              </a:solidFill>
              <a:latin typeface="Comic Sans MS"/>
              <a:cs typeface="Comic Sans MS"/>
            </a:endParaRPr>
          </a:p>
          <a:p>
            <a:pPr>
              <a:spcAft>
                <a:spcPts val="1200"/>
              </a:spcAft>
            </a:pPr>
            <a:endParaRPr lang="en-US" sz="2400" dirty="0" smtClean="0">
              <a:solidFill>
                <a:srgbClr val="000090"/>
              </a:solidFill>
              <a:latin typeface="Comic Sans MS"/>
              <a:cs typeface="Comic Sans MS"/>
            </a:endParaRPr>
          </a:p>
          <a:p>
            <a:pPr>
              <a:spcAft>
                <a:spcPts val="1200"/>
              </a:spcAft>
            </a:pPr>
            <a:endParaRPr lang="en-US" sz="2400" dirty="0" smtClean="0">
              <a:solidFill>
                <a:srgbClr val="000090"/>
              </a:solidFill>
              <a:latin typeface="Comic Sans MS"/>
              <a:cs typeface="Comic Sans MS"/>
            </a:endParaRPr>
          </a:p>
          <a:p>
            <a:pPr>
              <a:spcAft>
                <a:spcPts val="1200"/>
              </a:spcAft>
            </a:pPr>
            <a:endParaRPr lang="en-US" sz="2400" dirty="0" smtClean="0">
              <a:solidFill>
                <a:srgbClr val="000090"/>
              </a:solidFill>
              <a:latin typeface="Comic Sans MS"/>
              <a:cs typeface="Comic Sans MS"/>
            </a:endParaRPr>
          </a:p>
          <a:p>
            <a:pPr>
              <a:spcAft>
                <a:spcPts val="1200"/>
              </a:spcAft>
            </a:pPr>
            <a:endParaRPr lang="en-US" sz="2000" dirty="0" smtClean="0">
              <a:solidFill>
                <a:srgbClr val="000090"/>
              </a:solidFill>
              <a:latin typeface="Comic Sans MS"/>
              <a:cs typeface="Comic Sans MS"/>
            </a:endParaRPr>
          </a:p>
          <a:p>
            <a:pPr lvl="1">
              <a:spcAft>
                <a:spcPts val="1200"/>
              </a:spcAft>
            </a:pPr>
            <a:endParaRPr lang="en-US" sz="1800" dirty="0" smtClean="0">
              <a:solidFill>
                <a:srgbClr val="000090"/>
              </a:solidFill>
              <a:latin typeface="Comic Sans MS"/>
              <a:cs typeface="Comic Sans M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r>
              <a:rPr lang="en-US" sz="2800" dirty="0" smtClean="0">
                <a:latin typeface="Comic Sans MS"/>
                <a:cs typeface="Comic Sans MS"/>
              </a:rPr>
              <a:t>ERL-based </a:t>
            </a:r>
            <a:r>
              <a:rPr lang="en-US" sz="2800" dirty="0" err="1" smtClean="0">
                <a:latin typeface="Comic Sans MS"/>
                <a:cs typeface="Comic Sans MS"/>
              </a:rPr>
              <a:t>LHeC</a:t>
            </a:r>
            <a:r>
              <a:rPr lang="en-US" sz="1200" dirty="0" smtClean="0">
                <a:latin typeface="Comic Sans MS"/>
                <a:cs typeface="Comic Sans MS"/>
              </a:rPr>
              <a:t/>
            </a:r>
            <a:br>
              <a:rPr lang="en-US" sz="1200" dirty="0" smtClean="0">
                <a:latin typeface="Comic Sans MS"/>
                <a:cs typeface="Comic Sans MS"/>
              </a:rPr>
            </a:br>
            <a:r>
              <a:rPr lang="en-US" sz="1200" dirty="0" smtClean="0">
                <a:latin typeface="Comic Sans MS"/>
                <a:cs typeface="Comic Sans MS"/>
              </a:rPr>
              <a:t>We use racetrack configuration for the system with the beam parameters specified in IPAC’10 paper: </a:t>
            </a:r>
            <a:r>
              <a:rPr lang="en-US" sz="1200" i="1" dirty="0" smtClean="0">
                <a:latin typeface="Comic Sans MS"/>
                <a:cs typeface="Comic Sans MS"/>
              </a:rPr>
              <a:t>Designs for a Linac-Ring LHeC, F. Zimmermann et al., Proceedings of First International Particle Accelerator Conference, IPAC’10, Kyoto, Japan from Sunday to Friday, May 23-28, 2010, pp. 1611-1613, </a:t>
            </a:r>
            <a:r>
              <a:rPr lang="en-US" sz="1200" i="1" u="sng" dirty="0" smtClean="0">
                <a:latin typeface="Comic Sans MS"/>
                <a:cs typeface="Comic Sans MS"/>
                <a:hlinkClick r:id="rId2"/>
              </a:rPr>
              <a:t>http://accelconf.web.cern.ch/AccelConf/IPAC10/papers/tupeb039.pdf</a:t>
            </a:r>
            <a:r>
              <a:rPr lang="en-US" sz="1200" dirty="0" smtClean="0">
                <a:latin typeface="Comic Sans MS"/>
                <a:cs typeface="Comic Sans MS"/>
              </a:rPr>
              <a:t> </a:t>
            </a:r>
          </a:p>
        </p:txBody>
      </p:sp>
      <p:sp>
        <p:nvSpPr>
          <p:cNvPr id="15366" name="TextBox 5"/>
          <p:cNvSpPr txBox="1">
            <a:spLocks noChangeArrowheads="1"/>
          </p:cNvSpPr>
          <p:nvPr/>
        </p:nvSpPr>
        <p:spPr bwMode="auto">
          <a:xfrm>
            <a:off x="7481888" y="3962400"/>
            <a:ext cx="581025" cy="646113"/>
          </a:xfrm>
          <a:prstGeom prst="rect">
            <a:avLst/>
          </a:prstGeom>
          <a:solidFill>
            <a:schemeClr val="bg1"/>
          </a:solidFill>
          <a:ln w="9525">
            <a:noFill/>
            <a:miter lim="800000"/>
            <a:headEnd/>
            <a:tailEnd/>
          </a:ln>
        </p:spPr>
        <p:txBody>
          <a:bodyPr>
            <a:prstTxWarp prst="textNoShape">
              <a:avLst/>
            </a:prstTxWarp>
            <a:spAutoFit/>
          </a:bodyPr>
          <a:lstStyle/>
          <a:p>
            <a:endParaRPr lang="en-US" sz="1200" b="1">
              <a:solidFill>
                <a:srgbClr val="FF0000"/>
              </a:solidFill>
            </a:endParaRPr>
          </a:p>
          <a:p>
            <a:endParaRPr lang="en-US" sz="1200" b="1">
              <a:solidFill>
                <a:srgbClr val="FF0000"/>
              </a:solidFill>
            </a:endParaRPr>
          </a:p>
          <a:p>
            <a:endParaRPr lang="en-US" sz="1200" b="1">
              <a:solidFill>
                <a:srgbClr val="FF0000"/>
              </a:solidFill>
            </a:endParaRPr>
          </a:p>
        </p:txBody>
      </p:sp>
      <p:sp>
        <p:nvSpPr>
          <p:cNvPr id="9" name="Content Placeholder 2"/>
          <p:cNvSpPr>
            <a:spLocks noGrp="1"/>
          </p:cNvSpPr>
          <p:nvPr>
            <p:ph sz="half" idx="1"/>
          </p:nvPr>
        </p:nvSpPr>
        <p:spPr>
          <a:xfrm>
            <a:off x="270934" y="1524000"/>
            <a:ext cx="4038600" cy="4622800"/>
          </a:xfrm>
        </p:spPr>
        <p:txBody>
          <a:bodyPr>
            <a:normAutofit/>
          </a:bodyPr>
          <a:lstStyle/>
          <a:p>
            <a:pPr>
              <a:spcAft>
                <a:spcPts val="1200"/>
              </a:spcAft>
            </a:pPr>
            <a:r>
              <a:rPr lang="en-US" sz="2000" dirty="0" smtClean="0">
                <a:solidFill>
                  <a:srgbClr val="000090"/>
                </a:solidFill>
                <a:latin typeface="Comic Sans MS"/>
                <a:cs typeface="Comic Sans MS"/>
              </a:rPr>
              <a:t>Beam current is assumed to be 6.6 mA CW</a:t>
            </a:r>
          </a:p>
          <a:p>
            <a:pPr>
              <a:spcAft>
                <a:spcPts val="1200"/>
              </a:spcAft>
            </a:pPr>
            <a:r>
              <a:rPr lang="en-US" sz="2000" dirty="0" smtClean="0">
                <a:solidFill>
                  <a:srgbClr val="000090"/>
                </a:solidFill>
                <a:latin typeface="Comic Sans MS"/>
                <a:cs typeface="Comic Sans MS"/>
              </a:rPr>
              <a:t>Radius of the arc’s tunnel is  1 km, i.e. bending magnet field is &gt; 0.2 T at 60 GeV arc</a:t>
            </a:r>
          </a:p>
          <a:p>
            <a:pPr>
              <a:spcAft>
                <a:spcPts val="1200"/>
              </a:spcAft>
            </a:pPr>
            <a:r>
              <a:rPr lang="en-US" sz="2000" dirty="0" smtClean="0">
                <a:solidFill>
                  <a:srgbClr val="000090"/>
                </a:solidFill>
                <a:latin typeface="Comic Sans MS"/>
                <a:cs typeface="Comic Sans MS"/>
              </a:rPr>
              <a:t>Race-track with two 9.95 GeV linacs, 3 passes</a:t>
            </a:r>
          </a:p>
          <a:p>
            <a:pPr>
              <a:spcAft>
                <a:spcPts val="1200"/>
              </a:spcAft>
            </a:pPr>
            <a:r>
              <a:rPr lang="en-US" sz="2000" dirty="0" smtClean="0">
                <a:solidFill>
                  <a:srgbClr val="000090"/>
                </a:solidFill>
                <a:latin typeface="Comic Sans MS"/>
                <a:cs typeface="Comic Sans MS"/>
              </a:rPr>
              <a:t>Injection energy – 0.3 GeV</a:t>
            </a:r>
          </a:p>
          <a:p>
            <a:pPr>
              <a:spcAft>
                <a:spcPts val="1200"/>
              </a:spcAft>
            </a:pPr>
            <a:r>
              <a:rPr lang="en-US" sz="2000" dirty="0" smtClean="0">
                <a:solidFill>
                  <a:srgbClr val="000090"/>
                </a:solidFill>
                <a:latin typeface="Comic Sans MS"/>
                <a:cs typeface="Comic Sans MS"/>
              </a:rPr>
              <a:t>TBBU limitation are reasonable, but further improvements are possible</a:t>
            </a:r>
          </a:p>
          <a:p>
            <a:pPr>
              <a:spcAft>
                <a:spcPts val="1200"/>
              </a:spcAft>
            </a:pPr>
            <a:endParaRPr lang="en-US" sz="2000" dirty="0" smtClean="0">
              <a:solidFill>
                <a:srgbClr val="000090"/>
              </a:solidFill>
              <a:latin typeface="Comic Sans MS"/>
              <a:cs typeface="Comic Sans MS"/>
            </a:endParaRPr>
          </a:p>
        </p:txBody>
      </p:sp>
      <p:sp>
        <p:nvSpPr>
          <p:cNvPr id="7" name="Rectangle 6"/>
          <p:cNvSpPr/>
          <p:nvPr/>
        </p:nvSpPr>
        <p:spPr>
          <a:xfrm>
            <a:off x="2002367" y="6581001"/>
            <a:ext cx="5435600" cy="276999"/>
          </a:xfrm>
          <a:prstGeom prst="rect">
            <a:avLst/>
          </a:prstGeom>
        </p:spPr>
        <p:txBody>
          <a:bodyPr wrap="square">
            <a:spAutoFit/>
          </a:bodyPr>
          <a:lstStyle/>
          <a:p>
            <a:r>
              <a:rPr lang="en-US" sz="1200" dirty="0" smtClean="0">
                <a:solidFill>
                  <a:srgbClr val="000090"/>
                </a:solidFill>
                <a:latin typeface="Comic Sans MS"/>
                <a:cs typeface="Comic Sans MS"/>
              </a:rPr>
              <a:t>V.N. Litvinenko, </a:t>
            </a:r>
            <a:r>
              <a:rPr lang="en-US" sz="1200" dirty="0" smtClean="0">
                <a:solidFill>
                  <a:srgbClr val="000090"/>
                </a:solidFill>
                <a:latin typeface="Comic Sans MS"/>
                <a:ea typeface="Lucida Grande"/>
                <a:cs typeface="Comic Sans MS"/>
              </a:rPr>
              <a:t>Third LHeC workshop, Chavannes-de-</a:t>
            </a:r>
            <a:r>
              <a:rPr lang="en-US" sz="1200" dirty="0" err="1" smtClean="0">
                <a:solidFill>
                  <a:srgbClr val="000090"/>
                </a:solidFill>
                <a:latin typeface="Comic Sans MS"/>
                <a:ea typeface="Lucida Grande"/>
                <a:cs typeface="Comic Sans MS"/>
              </a:rPr>
              <a:t>Bogis</a:t>
            </a:r>
            <a:r>
              <a:rPr lang="en-US" sz="1200" dirty="0" smtClean="0">
                <a:solidFill>
                  <a:srgbClr val="000090"/>
                </a:solidFill>
                <a:latin typeface="Comic Sans MS"/>
                <a:ea typeface="Lucida Grande"/>
                <a:cs typeface="Comic Sans MS"/>
              </a:rPr>
              <a:t>, Switzerland</a:t>
            </a:r>
            <a:endParaRPr lang="en-US" sz="1200" dirty="0">
              <a:solidFill>
                <a:srgbClr val="000090"/>
              </a:solidFill>
              <a:latin typeface="Comic Sans MS"/>
              <a:cs typeface="Comic Sans MS"/>
            </a:endParaRPr>
          </a:p>
        </p:txBody>
      </p:sp>
      <p:graphicFrame>
        <p:nvGraphicFramePr>
          <p:cNvPr id="8" name="Table 7"/>
          <p:cNvGraphicFramePr>
            <a:graphicFrameLocks noGrp="1"/>
          </p:cNvGraphicFramePr>
          <p:nvPr/>
        </p:nvGraphicFramePr>
        <p:xfrm>
          <a:off x="4838700" y="1473200"/>
          <a:ext cx="3975100" cy="4339883"/>
        </p:xfrm>
        <a:graphic>
          <a:graphicData uri="http://schemas.openxmlformats.org/drawingml/2006/table">
            <a:tbl>
              <a:tblPr firstRow="1" bandRow="1">
                <a:tableStyleId>{5C22544A-7EE6-4342-B048-85BDC9FD1C3A}</a:tableStyleId>
              </a:tblPr>
              <a:tblGrid>
                <a:gridCol w="2929566"/>
                <a:gridCol w="1045534"/>
              </a:tblGrid>
              <a:tr h="204177">
                <a:tc>
                  <a:txBody>
                    <a:bodyPr/>
                    <a:lstStyle/>
                    <a:p>
                      <a:pPr marL="0" marR="0" algn="ctr">
                        <a:spcBef>
                          <a:spcPts val="0"/>
                        </a:spcBef>
                        <a:spcAft>
                          <a:spcPts val="0"/>
                        </a:spcAft>
                      </a:pPr>
                      <a:r>
                        <a:rPr lang="en-US" sz="1400" dirty="0" err="1">
                          <a:latin typeface="Times New Roman"/>
                          <a:ea typeface="Cambria"/>
                          <a:cs typeface="Times-Roman"/>
                        </a:rPr>
                        <a:t>e</a:t>
                      </a:r>
                      <a:r>
                        <a:rPr lang="en-US" sz="1400" dirty="0">
                          <a:latin typeface="Times New Roman"/>
                          <a:ea typeface="Cambria"/>
                          <a:cs typeface="Times-Roman"/>
                        </a:rPr>
                        <a:t>− energy at IP [GeV]</a:t>
                      </a:r>
                      <a:endParaRPr lang="en-US" sz="2000" dirty="0">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400">
                          <a:latin typeface="Times New Roman"/>
                          <a:ea typeface="Cambria"/>
                          <a:cs typeface="Times New Roman"/>
                        </a:rPr>
                        <a:t>60</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0"/>
                        </a:spcAft>
                      </a:pPr>
                      <a:r>
                        <a:rPr lang="en-US" sz="1400">
                          <a:latin typeface="Times New Roman"/>
                          <a:ea typeface="Cambria"/>
                          <a:cs typeface="Times-Roman"/>
                        </a:rPr>
                        <a:t>Luminosity [10</a:t>
                      </a:r>
                      <a:r>
                        <a:rPr lang="en-US" sz="1400" baseline="30000">
                          <a:latin typeface="Times New Roman"/>
                          <a:ea typeface="Cambria"/>
                          <a:cs typeface="Times-Roman"/>
                        </a:rPr>
                        <a:t>32</a:t>
                      </a:r>
                      <a:r>
                        <a:rPr lang="en-US" sz="1400">
                          <a:latin typeface="Times New Roman"/>
                          <a:ea typeface="Cambria"/>
                          <a:cs typeface="Times-Roman"/>
                        </a:rPr>
                        <a:t> cm</a:t>
                      </a:r>
                      <a:r>
                        <a:rPr lang="en-US" sz="1400" baseline="30000">
                          <a:latin typeface="Times New Roman"/>
                          <a:ea typeface="Cambria"/>
                          <a:cs typeface="Times-Roman"/>
                        </a:rPr>
                        <a:t>−2</a:t>
                      </a:r>
                      <a:r>
                        <a:rPr lang="en-US" sz="1400">
                          <a:latin typeface="Times New Roman"/>
                          <a:ea typeface="Cambria"/>
                          <a:cs typeface="Times-Roman"/>
                        </a:rPr>
                        <a:t>s</a:t>
                      </a:r>
                      <a:r>
                        <a:rPr lang="en-US" sz="1400" baseline="30000">
                          <a:latin typeface="Times New Roman"/>
                          <a:ea typeface="Cambria"/>
                          <a:cs typeface="Times-Roman"/>
                        </a:rPr>
                        <a:t>−1</a:t>
                      </a:r>
                      <a:r>
                        <a:rPr lang="en-US" sz="1400">
                          <a:latin typeface="Times New Roman"/>
                          <a:ea typeface="Cambria"/>
                          <a:cs typeface="Times-Roman"/>
                        </a:rPr>
                        <a:t>]</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400">
                          <a:latin typeface="Times New Roman"/>
                          <a:ea typeface="Cambria"/>
                          <a:cs typeface="Times New Roman"/>
                        </a:rPr>
                        <a:t>10.1</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0"/>
                        </a:spcAft>
                      </a:pPr>
                      <a:r>
                        <a:rPr lang="en-US" sz="1400">
                          <a:latin typeface="Times New Roman"/>
                          <a:ea typeface="Cambria"/>
                          <a:cs typeface="Times-Roman"/>
                        </a:rPr>
                        <a:t>Polarization (%)</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400">
                          <a:latin typeface="Times New Roman"/>
                          <a:ea typeface="Cambria"/>
                          <a:cs typeface="Times New Roman"/>
                        </a:rPr>
                        <a:t>90</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Bunch population [10</a:t>
                      </a:r>
                      <a:r>
                        <a:rPr lang="en-US" sz="1400" baseline="30000">
                          <a:latin typeface="Times New Roman"/>
                          <a:ea typeface="Cambria"/>
                          <a:cs typeface="Times-Roman"/>
                        </a:rPr>
                        <a:t>9</a:t>
                      </a:r>
                      <a:r>
                        <a:rPr lang="en-US" sz="1400">
                          <a:latin typeface="Times New Roman"/>
                          <a:ea typeface="Cambria"/>
                          <a:cs typeface="Times-Roman"/>
                        </a:rPr>
                        <a:t>]</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2.0</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e− bunch length [μm]</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300</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Bunch interval [ns]</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dirty="0">
                          <a:latin typeface="Times New Roman"/>
                          <a:ea typeface="Cambria"/>
                          <a:cs typeface="Times-Roman"/>
                        </a:rPr>
                        <a:t>50</a:t>
                      </a:r>
                      <a:endParaRPr lang="en-US" sz="2000" dirty="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Transv. emit. </a:t>
                      </a:r>
                      <a:r>
                        <a:rPr lang="en-US" sz="1400">
                          <a:latin typeface="Times New Roman"/>
                          <a:ea typeface="Cambria"/>
                          <a:cs typeface="Times-Roman"/>
                          <a:sym typeface="Symbol"/>
                        </a:rPr>
                        <a:t></a:t>
                      </a:r>
                      <a:r>
                        <a:rPr lang="en-US" sz="1400" baseline="-25000">
                          <a:latin typeface="Times New Roman"/>
                          <a:ea typeface="Cambria"/>
                          <a:cs typeface="Times-Roman"/>
                        </a:rPr>
                        <a:t>x,y</a:t>
                      </a:r>
                      <a:r>
                        <a:rPr lang="en-US" sz="1400">
                          <a:latin typeface="Times New Roman"/>
                          <a:ea typeface="Cambria"/>
                          <a:cs typeface="Times-Roman"/>
                        </a:rPr>
                        <a:t> [μm]</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50</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Rms IP beam size [μm]</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7</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Hourglass reduction H</a:t>
                      </a:r>
                      <a:r>
                        <a:rPr lang="en-US" sz="1400" baseline="-25000">
                          <a:latin typeface="Times New Roman"/>
                          <a:ea typeface="Cambria"/>
                          <a:cs typeface="Times-Roman"/>
                        </a:rPr>
                        <a:t>hg</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0.91</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Crossing angle θc</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0</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Repetition rate [Hz]</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CW</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Average current [mA]</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a:latin typeface="Times New Roman"/>
                          <a:ea typeface="Cambria"/>
                          <a:cs typeface="Times-Roman"/>
                        </a:rPr>
                        <a:t>6.6</a:t>
                      </a:r>
                      <a:endParaRPr lang="en-US" sz="2000">
                        <a:latin typeface="Times New Roman"/>
                        <a:ea typeface="Cambria"/>
                        <a:cs typeface="Times New Roman"/>
                      </a:endParaRPr>
                    </a:p>
                  </a:txBody>
                  <a:tcPr marL="68580" marR="68580" marT="0" marB="0" anchor="ctr"/>
                </a:tc>
              </a:tr>
              <a:tr h="343877">
                <a:tc>
                  <a:txBody>
                    <a:bodyPr/>
                    <a:lstStyle/>
                    <a:p>
                      <a:pPr marL="0" marR="0" algn="ctr">
                        <a:spcBef>
                          <a:spcPts val="0"/>
                        </a:spcBef>
                        <a:spcAft>
                          <a:spcPts val="1000"/>
                        </a:spcAft>
                      </a:pPr>
                      <a:r>
                        <a:rPr lang="en-US" sz="1400">
                          <a:latin typeface="Times New Roman"/>
                          <a:ea typeface="Cambria"/>
                          <a:cs typeface="Times-Roman"/>
                        </a:rPr>
                        <a:t>ER efficiency η</a:t>
                      </a:r>
                      <a:endParaRPr lang="en-US" sz="2000">
                        <a:latin typeface="Times New Roman"/>
                        <a:ea typeface="Cambria"/>
                        <a:cs typeface="Times New Roman"/>
                      </a:endParaRPr>
                    </a:p>
                  </a:txBody>
                  <a:tcPr marL="68580" marR="68580" marT="0" marB="0" anchor="ctr"/>
                </a:tc>
                <a:tc>
                  <a:txBody>
                    <a:bodyPr/>
                    <a:lstStyle/>
                    <a:p>
                      <a:pPr marL="0" marR="0" algn="ctr">
                        <a:spcBef>
                          <a:spcPts val="0"/>
                        </a:spcBef>
                        <a:spcAft>
                          <a:spcPts val="1000"/>
                        </a:spcAft>
                      </a:pPr>
                      <a:r>
                        <a:rPr lang="en-US" sz="1400" dirty="0">
                          <a:latin typeface="Times New Roman"/>
                          <a:ea typeface="Cambria"/>
                          <a:cs typeface="Times-Roman"/>
                        </a:rPr>
                        <a:t>94</a:t>
                      </a:r>
                      <a:endParaRPr lang="en-US" sz="2000" dirty="0">
                        <a:latin typeface="Times New Roman"/>
                        <a:ea typeface="Cambria"/>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a:cs typeface="Comic Sans MS"/>
              </a:rPr>
              <a:t>Back up</a:t>
            </a:r>
            <a:endParaRPr lang="en-US" dirty="0">
              <a:latin typeface="Comic Sans MS"/>
              <a:cs typeface="Comic Sans MS"/>
            </a:endParaRPr>
          </a:p>
        </p:txBody>
      </p:sp>
      <p:sp>
        <p:nvSpPr>
          <p:cNvPr id="3" name="Content Placeholder 2"/>
          <p:cNvSpPr>
            <a:spLocks noGrp="1"/>
          </p:cNvSpPr>
          <p:nvPr>
            <p:ph idx="1"/>
          </p:nvPr>
        </p:nvSpPr>
        <p:spPr/>
        <p:txBody>
          <a:bodyPr/>
          <a:lstStyle/>
          <a:p>
            <a:endParaRPr lang="en-US">
              <a:latin typeface="Comic Sans MS"/>
              <a:cs typeface="Comic Sans M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ext Box 46"/>
          <p:cNvSpPr txBox="1">
            <a:spLocks noChangeArrowheads="1"/>
          </p:cNvSpPr>
          <p:nvPr/>
        </p:nvSpPr>
        <p:spPr bwMode="auto">
          <a:xfrm>
            <a:off x="6216650" y="6488113"/>
            <a:ext cx="1531938" cy="369887"/>
          </a:xfrm>
          <a:prstGeom prst="rect">
            <a:avLst/>
          </a:prstGeom>
          <a:noFill/>
          <a:ln w="9525">
            <a:noFill/>
            <a:miter lim="800000"/>
            <a:headEnd/>
            <a:tailEnd/>
          </a:ln>
        </p:spPr>
        <p:txBody>
          <a:bodyPr wrap="none">
            <a:prstTxWarp prst="textNoShape">
              <a:avLst/>
            </a:prstTxWarp>
            <a:spAutoFit/>
          </a:bodyPr>
          <a:lstStyle/>
          <a:p>
            <a:r>
              <a:rPr lang="en-US">
                <a:latin typeface="Comic Sans MS" charset="0"/>
                <a:ea typeface="Comic Sans MS" charset="0"/>
                <a:cs typeface="Comic Sans MS" charset="0"/>
              </a:rPr>
              <a:t>© I. Ben Zvi</a:t>
            </a:r>
          </a:p>
        </p:txBody>
      </p:sp>
      <p:pic>
        <p:nvPicPr>
          <p:cNvPr id="20483" name="Picture 3"/>
          <p:cNvPicPr>
            <a:picLocks noChangeAspect="1"/>
          </p:cNvPicPr>
          <p:nvPr/>
        </p:nvPicPr>
        <p:blipFill>
          <a:blip r:embed="rId2"/>
          <a:srcRect/>
          <a:stretch>
            <a:fillRect/>
          </a:stretch>
        </p:blipFill>
        <p:spPr bwMode="auto">
          <a:xfrm>
            <a:off x="0" y="0"/>
            <a:ext cx="9144000" cy="5915025"/>
          </a:xfrm>
          <a:prstGeom prst="rect">
            <a:avLst/>
          </a:prstGeom>
          <a:noFill/>
          <a:ln w="9525">
            <a:noFill/>
            <a:miter lim="800000"/>
            <a:headEnd/>
            <a:tailEnd/>
          </a:ln>
        </p:spPr>
      </p:pic>
      <p:sp>
        <p:nvSpPr>
          <p:cNvPr id="20484" name="TextBox 9"/>
          <p:cNvSpPr txBox="1">
            <a:spLocks noChangeArrowheads="1"/>
          </p:cNvSpPr>
          <p:nvPr/>
        </p:nvSpPr>
        <p:spPr bwMode="auto">
          <a:xfrm>
            <a:off x="290513" y="5854700"/>
            <a:ext cx="8853487" cy="523875"/>
          </a:xfrm>
          <a:prstGeom prst="rect">
            <a:avLst/>
          </a:prstGeom>
          <a:noFill/>
          <a:ln w="9525">
            <a:noFill/>
            <a:miter lim="800000"/>
            <a:headEnd/>
            <a:tailEnd/>
          </a:ln>
        </p:spPr>
        <p:txBody>
          <a:bodyPr>
            <a:prstTxWarp prst="textNoShape">
              <a:avLst/>
            </a:prstTxWarp>
            <a:spAutoFit/>
          </a:bodyPr>
          <a:lstStyle/>
          <a:p>
            <a:r>
              <a:rPr lang="en-US" sz="1400"/>
              <a:t>New design of 704 MHz cavity (BNL III) with reduced peak surface magnet field should have similar cryogenic losses at 20 MeV per cavity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bwMode="auto">
          <a:xfrm>
            <a:off x="228600" y="44450"/>
            <a:ext cx="8458200" cy="792163"/>
          </a:xfrm>
          <a:noFill/>
          <a:ln>
            <a:miter lim="800000"/>
            <a:headEnd/>
            <a:tailEnd/>
          </a:ln>
        </p:spPr>
        <p:txBody>
          <a:bodyPr wrap="square" lIns="91440" tIns="45720" rIns="91440" bIns="45720" numCol="1" anchor="t" anchorCtr="0" compatLnSpc="1">
            <a:prstTxWarp prst="textNoShape">
              <a:avLst/>
            </a:prstTxWarp>
          </a:bodyPr>
          <a:lstStyle/>
          <a:p>
            <a:r>
              <a:rPr lang="en-US" altLang="zh-CN" sz="3600" dirty="0">
                <a:solidFill>
                  <a:srgbClr val="0000FF"/>
                </a:solidFill>
                <a:latin typeface="Comic Sans MS" charset="0"/>
                <a:ea typeface="宋体" charset="-122"/>
                <a:cs typeface="宋体" charset="-122"/>
              </a:rPr>
              <a:t>Beam </a:t>
            </a:r>
            <a:r>
              <a:rPr lang="en-US" altLang="zh-CN" sz="3600" dirty="0" smtClean="0">
                <a:solidFill>
                  <a:srgbClr val="0000FF"/>
                </a:solidFill>
                <a:latin typeface="Comic Sans MS" charset="0"/>
                <a:ea typeface="宋体" charset="-122"/>
                <a:cs typeface="宋体" charset="-122"/>
              </a:rPr>
              <a:t>Disruption</a:t>
            </a:r>
            <a:endParaRPr lang="en-US" altLang="zh-CN" sz="3600" dirty="0">
              <a:solidFill>
                <a:srgbClr val="0000FF"/>
              </a:solidFill>
              <a:latin typeface="Comic Sans MS" charset="0"/>
              <a:ea typeface="宋体" charset="-122"/>
              <a:cs typeface="宋体" charset="-122"/>
            </a:endParaRPr>
          </a:p>
        </p:txBody>
      </p:sp>
      <p:pic>
        <p:nvPicPr>
          <p:cNvPr id="165891" name="Picture 3" descr="ini"/>
          <p:cNvPicPr>
            <a:picLocks noChangeAspect="1" noChangeArrowheads="1"/>
          </p:cNvPicPr>
          <p:nvPr/>
        </p:nvPicPr>
        <p:blipFill>
          <a:blip r:embed="rId3"/>
          <a:srcRect/>
          <a:stretch>
            <a:fillRect/>
          </a:stretch>
        </p:blipFill>
        <p:spPr bwMode="auto">
          <a:xfrm>
            <a:off x="219075" y="1758950"/>
            <a:ext cx="3579813" cy="1982788"/>
          </a:xfrm>
          <a:prstGeom prst="rect">
            <a:avLst/>
          </a:prstGeom>
          <a:noFill/>
        </p:spPr>
      </p:pic>
      <p:grpSp>
        <p:nvGrpSpPr>
          <p:cNvPr id="2" name="Group 4"/>
          <p:cNvGrpSpPr>
            <a:grpSpLocks/>
          </p:cNvGrpSpPr>
          <p:nvPr/>
        </p:nvGrpSpPr>
        <p:grpSpPr bwMode="auto">
          <a:xfrm>
            <a:off x="1074738" y="889000"/>
            <a:ext cx="2058987" cy="511175"/>
            <a:chOff x="1809" y="478"/>
            <a:chExt cx="1297" cy="322"/>
          </a:xfrm>
        </p:grpSpPr>
        <p:grpSp>
          <p:nvGrpSpPr>
            <p:cNvPr id="3" name="Group 5"/>
            <p:cNvGrpSpPr>
              <a:grpSpLocks/>
            </p:cNvGrpSpPr>
            <p:nvPr/>
          </p:nvGrpSpPr>
          <p:grpSpPr bwMode="auto">
            <a:xfrm>
              <a:off x="1991" y="482"/>
              <a:ext cx="1115" cy="318"/>
              <a:chOff x="1991" y="482"/>
              <a:chExt cx="1115" cy="318"/>
            </a:xfrm>
          </p:grpSpPr>
          <p:sp>
            <p:nvSpPr>
              <p:cNvPr id="165894" name="AutoShape 6"/>
              <p:cNvSpPr>
                <a:spLocks noChangeArrowheads="1"/>
              </p:cNvSpPr>
              <p:nvPr/>
            </p:nvSpPr>
            <p:spPr bwMode="auto">
              <a:xfrm rot="16200000">
                <a:off x="2876" y="577"/>
                <a:ext cx="264" cy="73"/>
              </a:xfrm>
              <a:prstGeom prst="can">
                <a:avLst>
                  <a:gd name="adj" fmla="val 25000"/>
                </a:avLst>
              </a:prstGeom>
              <a:solidFill>
                <a:schemeClr val="hlink"/>
              </a:solidFill>
              <a:ln w="9525">
                <a:solidFill>
                  <a:schemeClr val="tx1"/>
                </a:solidFill>
                <a:round/>
                <a:headEnd/>
                <a:tailEnd/>
              </a:ln>
              <a:effectLst/>
            </p:spPr>
            <p:txBody>
              <a:bodyPr vert="eaVert" wrap="none" anchor="ctr">
                <a:prstTxWarp prst="textNoShape">
                  <a:avLst/>
                </a:prstTxWarp>
              </a:bodyPr>
              <a:lstStyle/>
              <a:p>
                <a:pPr algn="ctr" eaLnBrk="1" hangingPunct="1"/>
                <a:endParaRPr lang="zh-CN" altLang="en-US" sz="1800">
                  <a:solidFill>
                    <a:schemeClr val="accent2"/>
                  </a:solidFill>
                  <a:latin typeface="Arial" charset="0"/>
                  <a:ea typeface="宋体" charset="-122"/>
                  <a:cs typeface="宋体" charset="-122"/>
                </a:endParaRPr>
              </a:p>
            </p:txBody>
          </p:sp>
          <p:sp>
            <p:nvSpPr>
              <p:cNvPr id="165895" name="Line 7"/>
              <p:cNvSpPr>
                <a:spLocks noChangeShapeType="1"/>
              </p:cNvSpPr>
              <p:nvPr/>
            </p:nvSpPr>
            <p:spPr bwMode="auto">
              <a:xfrm>
                <a:off x="1991" y="800"/>
                <a:ext cx="798" cy="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65896" name="Line 8"/>
              <p:cNvSpPr>
                <a:spLocks noChangeShapeType="1"/>
              </p:cNvSpPr>
              <p:nvPr/>
            </p:nvSpPr>
            <p:spPr bwMode="auto">
              <a:xfrm flipH="1">
                <a:off x="2925" y="799"/>
                <a:ext cx="181" cy="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4" name="Group 9"/>
            <p:cNvGrpSpPr>
              <a:grpSpLocks/>
            </p:cNvGrpSpPr>
            <p:nvPr/>
          </p:nvGrpSpPr>
          <p:grpSpPr bwMode="auto">
            <a:xfrm>
              <a:off x="1809" y="482"/>
              <a:ext cx="1126" cy="264"/>
              <a:chOff x="1809" y="482"/>
              <a:chExt cx="1126" cy="264"/>
            </a:xfrm>
          </p:grpSpPr>
          <p:grpSp>
            <p:nvGrpSpPr>
              <p:cNvPr id="5" name="Group 10"/>
              <p:cNvGrpSpPr>
                <a:grpSpLocks/>
              </p:cNvGrpSpPr>
              <p:nvPr/>
            </p:nvGrpSpPr>
            <p:grpSpPr bwMode="auto">
              <a:xfrm>
                <a:off x="1809" y="482"/>
                <a:ext cx="1126" cy="264"/>
                <a:chOff x="1292" y="2160"/>
                <a:chExt cx="1407" cy="490"/>
              </a:xfrm>
            </p:grpSpPr>
            <p:sp>
              <p:nvSpPr>
                <p:cNvPr id="165899" name="AutoShape 11"/>
                <p:cNvSpPr>
                  <a:spLocks noChangeArrowheads="1"/>
                </p:cNvSpPr>
                <p:nvPr/>
              </p:nvSpPr>
              <p:spPr bwMode="auto">
                <a:xfrm rot="5400000">
                  <a:off x="1116"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0" name="AutoShape 12"/>
                <p:cNvSpPr>
                  <a:spLocks noChangeArrowheads="1"/>
                </p:cNvSpPr>
                <p:nvPr/>
              </p:nvSpPr>
              <p:spPr bwMode="auto">
                <a:xfrm rot="5400000">
                  <a:off x="1207"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1" name="AutoShape 13"/>
                <p:cNvSpPr>
                  <a:spLocks noChangeArrowheads="1"/>
                </p:cNvSpPr>
                <p:nvPr/>
              </p:nvSpPr>
              <p:spPr bwMode="auto">
                <a:xfrm rot="5400000">
                  <a:off x="1298"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2" name="AutoShape 14"/>
                <p:cNvSpPr>
                  <a:spLocks noChangeArrowheads="1"/>
                </p:cNvSpPr>
                <p:nvPr/>
              </p:nvSpPr>
              <p:spPr bwMode="auto">
                <a:xfrm rot="5400000">
                  <a:off x="1389"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3" name="AutoShape 15"/>
                <p:cNvSpPr>
                  <a:spLocks noChangeArrowheads="1"/>
                </p:cNvSpPr>
                <p:nvPr/>
              </p:nvSpPr>
              <p:spPr bwMode="auto">
                <a:xfrm rot="5400000">
                  <a:off x="1479"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4" name="AutoShape 16"/>
                <p:cNvSpPr>
                  <a:spLocks noChangeArrowheads="1"/>
                </p:cNvSpPr>
                <p:nvPr/>
              </p:nvSpPr>
              <p:spPr bwMode="auto">
                <a:xfrm rot="5400000">
                  <a:off x="1570"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5" name="AutoShape 17"/>
                <p:cNvSpPr>
                  <a:spLocks noChangeArrowheads="1"/>
                </p:cNvSpPr>
                <p:nvPr/>
              </p:nvSpPr>
              <p:spPr bwMode="auto">
                <a:xfrm rot="5400000">
                  <a:off x="1661"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6" name="AutoShape 18"/>
                <p:cNvSpPr>
                  <a:spLocks noChangeArrowheads="1"/>
                </p:cNvSpPr>
                <p:nvPr/>
              </p:nvSpPr>
              <p:spPr bwMode="auto">
                <a:xfrm rot="5400000">
                  <a:off x="1751"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7" name="AutoShape 19"/>
                <p:cNvSpPr>
                  <a:spLocks noChangeArrowheads="1"/>
                </p:cNvSpPr>
                <p:nvPr/>
              </p:nvSpPr>
              <p:spPr bwMode="auto">
                <a:xfrm rot="5400000">
                  <a:off x="1842"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8" name="AutoShape 20"/>
                <p:cNvSpPr>
                  <a:spLocks noChangeArrowheads="1"/>
                </p:cNvSpPr>
                <p:nvPr/>
              </p:nvSpPr>
              <p:spPr bwMode="auto">
                <a:xfrm rot="5400000">
                  <a:off x="1933"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09" name="AutoShape 21"/>
                <p:cNvSpPr>
                  <a:spLocks noChangeArrowheads="1"/>
                </p:cNvSpPr>
                <p:nvPr/>
              </p:nvSpPr>
              <p:spPr bwMode="auto">
                <a:xfrm rot="5400000">
                  <a:off x="2024"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10" name="AutoShape 22"/>
                <p:cNvSpPr>
                  <a:spLocks noChangeArrowheads="1"/>
                </p:cNvSpPr>
                <p:nvPr/>
              </p:nvSpPr>
              <p:spPr bwMode="auto">
                <a:xfrm rot="5400000">
                  <a:off x="2114"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11" name="AutoShape 23"/>
                <p:cNvSpPr>
                  <a:spLocks noChangeArrowheads="1"/>
                </p:cNvSpPr>
                <p:nvPr/>
              </p:nvSpPr>
              <p:spPr bwMode="auto">
                <a:xfrm rot="5400000">
                  <a:off x="2205"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12" name="AutoShape 24"/>
                <p:cNvSpPr>
                  <a:spLocks noChangeArrowheads="1"/>
                </p:cNvSpPr>
                <p:nvPr/>
              </p:nvSpPr>
              <p:spPr bwMode="auto">
                <a:xfrm rot="5400000">
                  <a:off x="2296"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13" name="AutoShape 25"/>
                <p:cNvSpPr>
                  <a:spLocks noChangeArrowheads="1"/>
                </p:cNvSpPr>
                <p:nvPr/>
              </p:nvSpPr>
              <p:spPr bwMode="auto">
                <a:xfrm rot="5400000">
                  <a:off x="2386"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sp>
            <p:nvSpPr>
              <p:cNvPr id="165914" name="Text Box 26"/>
              <p:cNvSpPr txBox="1">
                <a:spLocks noChangeArrowheads="1"/>
              </p:cNvSpPr>
              <p:nvPr/>
            </p:nvSpPr>
            <p:spPr bwMode="auto">
              <a:xfrm>
                <a:off x="2109" y="482"/>
                <a:ext cx="590" cy="212"/>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en-US" altLang="zh-CN" sz="1600">
                    <a:solidFill>
                      <a:schemeClr val="accent2"/>
                    </a:solidFill>
                    <a:latin typeface="Arial" charset="0"/>
                    <a:ea typeface="宋体" charset="-122"/>
                    <a:cs typeface="宋体" charset="-122"/>
                  </a:rPr>
                  <a:t>protons</a:t>
                </a:r>
                <a:endParaRPr lang="en-US" altLang="zh-CN" sz="1800">
                  <a:solidFill>
                    <a:schemeClr val="accent2"/>
                  </a:solidFill>
                  <a:latin typeface="Arial" charset="0"/>
                  <a:ea typeface="宋体" charset="-122"/>
                  <a:cs typeface="宋体" charset="-122"/>
                </a:endParaRPr>
              </a:p>
            </p:txBody>
          </p:sp>
        </p:grpSp>
        <p:sp>
          <p:nvSpPr>
            <p:cNvPr id="165915" name="Text Box 27"/>
            <p:cNvSpPr txBox="1">
              <a:spLocks noChangeArrowheads="1"/>
            </p:cNvSpPr>
            <p:nvPr/>
          </p:nvSpPr>
          <p:spPr bwMode="auto">
            <a:xfrm>
              <a:off x="2925" y="478"/>
              <a:ext cx="136" cy="231"/>
            </a:xfrm>
            <a:prstGeom prst="rect">
              <a:avLst/>
            </a:prstGeom>
            <a:noFill/>
            <a:ln w="9525">
              <a:noFill/>
              <a:miter lim="800000"/>
              <a:headEnd/>
              <a:tailEnd/>
            </a:ln>
            <a:effectLst/>
          </p:spPr>
          <p:txBody>
            <a:bodyPr>
              <a:prstTxWarp prst="textNoShape">
                <a:avLst/>
              </a:prstTxWarp>
              <a:spAutoFit/>
            </a:bodyPr>
            <a:lstStyle/>
            <a:p>
              <a:pPr eaLnBrk="1" hangingPunct="1">
                <a:spcBef>
                  <a:spcPct val="50000"/>
                </a:spcBef>
              </a:pPr>
              <a:r>
                <a:rPr lang="en-US" altLang="zh-CN" sz="1800">
                  <a:solidFill>
                    <a:srgbClr val="FF0000"/>
                  </a:solidFill>
                  <a:latin typeface="Arial" charset="0"/>
                  <a:ea typeface="宋体" charset="-122"/>
                  <a:cs typeface="宋体" charset="-122"/>
                </a:rPr>
                <a:t>e</a:t>
              </a:r>
            </a:p>
          </p:txBody>
        </p:sp>
      </p:grpSp>
      <p:grpSp>
        <p:nvGrpSpPr>
          <p:cNvPr id="6" name="Group 28"/>
          <p:cNvGrpSpPr>
            <a:grpSpLocks/>
          </p:cNvGrpSpPr>
          <p:nvPr/>
        </p:nvGrpSpPr>
        <p:grpSpPr bwMode="auto">
          <a:xfrm>
            <a:off x="6083300" y="744538"/>
            <a:ext cx="1728788" cy="647700"/>
            <a:chOff x="2200" y="527"/>
            <a:chExt cx="1089" cy="408"/>
          </a:xfrm>
        </p:grpSpPr>
        <p:grpSp>
          <p:nvGrpSpPr>
            <p:cNvPr id="7" name="Group 29"/>
            <p:cNvGrpSpPr>
              <a:grpSpLocks/>
            </p:cNvGrpSpPr>
            <p:nvPr/>
          </p:nvGrpSpPr>
          <p:grpSpPr bwMode="auto">
            <a:xfrm>
              <a:off x="2374" y="573"/>
              <a:ext cx="915" cy="264"/>
              <a:chOff x="1292" y="2160"/>
              <a:chExt cx="1407" cy="490"/>
            </a:xfrm>
          </p:grpSpPr>
          <p:sp>
            <p:nvSpPr>
              <p:cNvPr id="165918" name="AutoShape 30"/>
              <p:cNvSpPr>
                <a:spLocks noChangeArrowheads="1"/>
              </p:cNvSpPr>
              <p:nvPr/>
            </p:nvSpPr>
            <p:spPr bwMode="auto">
              <a:xfrm rot="5400000">
                <a:off x="1116"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19" name="AutoShape 31"/>
              <p:cNvSpPr>
                <a:spLocks noChangeArrowheads="1"/>
              </p:cNvSpPr>
              <p:nvPr/>
            </p:nvSpPr>
            <p:spPr bwMode="auto">
              <a:xfrm rot="5400000">
                <a:off x="1207"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0" name="AutoShape 32"/>
              <p:cNvSpPr>
                <a:spLocks noChangeArrowheads="1"/>
              </p:cNvSpPr>
              <p:nvPr/>
            </p:nvSpPr>
            <p:spPr bwMode="auto">
              <a:xfrm rot="5400000">
                <a:off x="1298"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1" name="AutoShape 33"/>
              <p:cNvSpPr>
                <a:spLocks noChangeArrowheads="1"/>
              </p:cNvSpPr>
              <p:nvPr/>
            </p:nvSpPr>
            <p:spPr bwMode="auto">
              <a:xfrm rot="5400000">
                <a:off x="1389"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2" name="AutoShape 34"/>
              <p:cNvSpPr>
                <a:spLocks noChangeArrowheads="1"/>
              </p:cNvSpPr>
              <p:nvPr/>
            </p:nvSpPr>
            <p:spPr bwMode="auto">
              <a:xfrm rot="5400000">
                <a:off x="1479"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3" name="AutoShape 35"/>
              <p:cNvSpPr>
                <a:spLocks noChangeArrowheads="1"/>
              </p:cNvSpPr>
              <p:nvPr/>
            </p:nvSpPr>
            <p:spPr bwMode="auto">
              <a:xfrm rot="5400000">
                <a:off x="1570"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4" name="AutoShape 36"/>
              <p:cNvSpPr>
                <a:spLocks noChangeArrowheads="1"/>
              </p:cNvSpPr>
              <p:nvPr/>
            </p:nvSpPr>
            <p:spPr bwMode="auto">
              <a:xfrm rot="5400000">
                <a:off x="1661"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5" name="AutoShape 37"/>
              <p:cNvSpPr>
                <a:spLocks noChangeArrowheads="1"/>
              </p:cNvSpPr>
              <p:nvPr/>
            </p:nvSpPr>
            <p:spPr bwMode="auto">
              <a:xfrm rot="5400000">
                <a:off x="1751"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6" name="AutoShape 38"/>
              <p:cNvSpPr>
                <a:spLocks noChangeArrowheads="1"/>
              </p:cNvSpPr>
              <p:nvPr/>
            </p:nvSpPr>
            <p:spPr bwMode="auto">
              <a:xfrm rot="5400000">
                <a:off x="1842"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7" name="AutoShape 39"/>
              <p:cNvSpPr>
                <a:spLocks noChangeArrowheads="1"/>
              </p:cNvSpPr>
              <p:nvPr/>
            </p:nvSpPr>
            <p:spPr bwMode="auto">
              <a:xfrm rot="5400000">
                <a:off x="1933"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8" name="AutoShape 40"/>
              <p:cNvSpPr>
                <a:spLocks noChangeArrowheads="1"/>
              </p:cNvSpPr>
              <p:nvPr/>
            </p:nvSpPr>
            <p:spPr bwMode="auto">
              <a:xfrm rot="5400000">
                <a:off x="2024"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29" name="AutoShape 41"/>
              <p:cNvSpPr>
                <a:spLocks noChangeArrowheads="1"/>
              </p:cNvSpPr>
              <p:nvPr/>
            </p:nvSpPr>
            <p:spPr bwMode="auto">
              <a:xfrm rot="5400000">
                <a:off x="2114"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30" name="AutoShape 42"/>
              <p:cNvSpPr>
                <a:spLocks noChangeArrowheads="1"/>
              </p:cNvSpPr>
              <p:nvPr/>
            </p:nvSpPr>
            <p:spPr bwMode="auto">
              <a:xfrm rot="5400000">
                <a:off x="2205"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31" name="AutoShape 43"/>
              <p:cNvSpPr>
                <a:spLocks noChangeArrowheads="1"/>
              </p:cNvSpPr>
              <p:nvPr/>
            </p:nvSpPr>
            <p:spPr bwMode="auto">
              <a:xfrm rot="5400000">
                <a:off x="2296"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165932" name="AutoShape 44"/>
              <p:cNvSpPr>
                <a:spLocks noChangeArrowheads="1"/>
              </p:cNvSpPr>
              <p:nvPr/>
            </p:nvSpPr>
            <p:spPr bwMode="auto">
              <a:xfrm rot="5400000">
                <a:off x="2386" y="2336"/>
                <a:ext cx="490" cy="137"/>
              </a:xfrm>
              <a:prstGeom prst="can">
                <a:avLst>
                  <a:gd name="adj" fmla="val 45981"/>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sp>
          <p:nvSpPr>
            <p:cNvPr id="165933" name="AutoShape 45"/>
            <p:cNvSpPr>
              <a:spLocks noChangeArrowheads="1"/>
            </p:cNvSpPr>
            <p:nvPr/>
          </p:nvSpPr>
          <p:spPr bwMode="auto">
            <a:xfrm rot="16200000">
              <a:off x="2109" y="663"/>
              <a:ext cx="363" cy="91"/>
            </a:xfrm>
            <a:prstGeom prst="can">
              <a:avLst>
                <a:gd name="adj" fmla="val 25000"/>
              </a:avLst>
            </a:prstGeom>
            <a:solidFill>
              <a:schemeClr val="hlink"/>
            </a:solidFill>
            <a:ln w="9525">
              <a:solidFill>
                <a:schemeClr val="tx1"/>
              </a:solidFill>
              <a:round/>
              <a:headEnd/>
              <a:tailEnd/>
            </a:ln>
            <a:effectLst/>
          </p:spPr>
          <p:txBody>
            <a:bodyPr vert="eaVert" wrap="none" anchor="ctr">
              <a:prstTxWarp prst="textNoShape">
                <a:avLst/>
              </a:prstTxWarp>
            </a:bodyPr>
            <a:lstStyle/>
            <a:p>
              <a:pPr algn="ctr" eaLnBrk="1" hangingPunct="1"/>
              <a:endParaRPr lang="zh-CN" altLang="en-US" sz="1800">
                <a:solidFill>
                  <a:schemeClr val="accent2"/>
                </a:solidFill>
                <a:latin typeface="Arial" charset="0"/>
                <a:ea typeface="宋体" charset="-122"/>
                <a:cs typeface="宋体" charset="-122"/>
              </a:endParaRPr>
            </a:p>
          </p:txBody>
        </p:sp>
        <p:sp>
          <p:nvSpPr>
            <p:cNvPr id="165934" name="Line 46"/>
            <p:cNvSpPr>
              <a:spLocks noChangeShapeType="1"/>
            </p:cNvSpPr>
            <p:nvPr/>
          </p:nvSpPr>
          <p:spPr bwMode="auto">
            <a:xfrm>
              <a:off x="2563" y="891"/>
              <a:ext cx="648" cy="1"/>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65935" name="Line 47"/>
            <p:cNvSpPr>
              <a:spLocks noChangeShapeType="1"/>
            </p:cNvSpPr>
            <p:nvPr/>
          </p:nvSpPr>
          <p:spPr bwMode="auto">
            <a:xfrm flipH="1">
              <a:off x="2200" y="934"/>
              <a:ext cx="147" cy="1"/>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pic>
        <p:nvPicPr>
          <p:cNvPr id="165936" name="Picture 48" descr="1"/>
          <p:cNvPicPr>
            <a:picLocks noChangeAspect="1" noChangeArrowheads="1"/>
          </p:cNvPicPr>
          <p:nvPr/>
        </p:nvPicPr>
        <p:blipFill>
          <a:blip r:embed="rId4"/>
          <a:srcRect/>
          <a:stretch>
            <a:fillRect/>
          </a:stretch>
        </p:blipFill>
        <p:spPr bwMode="auto">
          <a:xfrm>
            <a:off x="4987925" y="1695450"/>
            <a:ext cx="3525838" cy="2071688"/>
          </a:xfrm>
          <a:prstGeom prst="rect">
            <a:avLst/>
          </a:prstGeom>
          <a:noFill/>
        </p:spPr>
      </p:pic>
      <p:sp>
        <p:nvSpPr>
          <p:cNvPr id="165937" name="Line 49"/>
          <p:cNvSpPr>
            <a:spLocks noChangeShapeType="1"/>
          </p:cNvSpPr>
          <p:nvPr/>
        </p:nvSpPr>
        <p:spPr bwMode="auto">
          <a:xfrm>
            <a:off x="3894138" y="2651125"/>
            <a:ext cx="957262" cy="7938"/>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165938" name="Line 50"/>
          <p:cNvSpPr>
            <a:spLocks noChangeShapeType="1"/>
          </p:cNvSpPr>
          <p:nvPr/>
        </p:nvSpPr>
        <p:spPr bwMode="auto">
          <a:xfrm>
            <a:off x="3938588" y="3294063"/>
            <a:ext cx="746125" cy="871537"/>
          </a:xfrm>
          <a:prstGeom prst="line">
            <a:avLst/>
          </a:prstGeom>
          <a:noFill/>
          <a:ln w="9525">
            <a:solidFill>
              <a:schemeClr val="tx1"/>
            </a:solidFill>
            <a:round/>
            <a:headEnd/>
            <a:tailEnd type="triangle" w="med" len="med"/>
          </a:ln>
          <a:effectLst/>
        </p:spPr>
        <p:txBody>
          <a:bodyPr wrap="none" anchor="ctr">
            <a:prstTxWarp prst="textNoShape">
              <a:avLst/>
            </a:prstTxWarp>
          </a:bodyPr>
          <a:lstStyle/>
          <a:p>
            <a:endParaRPr lang="en-US"/>
          </a:p>
        </p:txBody>
      </p:sp>
      <p:sp>
        <p:nvSpPr>
          <p:cNvPr id="165939" name="Text Box 51"/>
          <p:cNvSpPr txBox="1">
            <a:spLocks noChangeArrowheads="1"/>
          </p:cNvSpPr>
          <p:nvPr/>
        </p:nvSpPr>
        <p:spPr bwMode="auto">
          <a:xfrm>
            <a:off x="3829050" y="2103438"/>
            <a:ext cx="1144588" cy="339725"/>
          </a:xfrm>
          <a:prstGeom prst="rect">
            <a:avLst/>
          </a:prstGeom>
          <a:noFill/>
          <a:ln w="9525">
            <a:noFill/>
            <a:miter lim="800000"/>
            <a:headEnd/>
            <a:tailEnd/>
          </a:ln>
          <a:effectLst/>
        </p:spPr>
        <p:txBody>
          <a:bodyPr wrap="none">
            <a:prstTxWarp prst="textNoShape">
              <a:avLst/>
            </a:prstTxWarp>
            <a:spAutoFit/>
          </a:bodyPr>
          <a:lstStyle/>
          <a:p>
            <a:pPr algn="ctr"/>
            <a:r>
              <a:rPr lang="en-US" sz="1400">
                <a:solidFill>
                  <a:srgbClr val="0000FF"/>
                </a:solidFill>
              </a:rPr>
              <a:t>Interaction</a:t>
            </a:r>
          </a:p>
        </p:txBody>
      </p:sp>
      <p:sp>
        <p:nvSpPr>
          <p:cNvPr id="165940" name="Text Box 52"/>
          <p:cNvSpPr txBox="1">
            <a:spLocks noChangeArrowheads="1"/>
          </p:cNvSpPr>
          <p:nvPr/>
        </p:nvSpPr>
        <p:spPr bwMode="auto">
          <a:xfrm>
            <a:off x="3962400" y="3602038"/>
            <a:ext cx="1038225" cy="339725"/>
          </a:xfrm>
          <a:prstGeom prst="rect">
            <a:avLst/>
          </a:prstGeom>
          <a:noFill/>
          <a:ln w="9525">
            <a:noFill/>
            <a:miter lim="800000"/>
            <a:headEnd/>
            <a:tailEnd/>
          </a:ln>
          <a:effectLst/>
        </p:spPr>
        <p:txBody>
          <a:bodyPr wrap="none">
            <a:prstTxWarp prst="textNoShape">
              <a:avLst/>
            </a:prstTxWarp>
            <a:spAutoFit/>
          </a:bodyPr>
          <a:lstStyle/>
          <a:p>
            <a:pPr algn="ctr"/>
            <a:r>
              <a:rPr lang="en-US" sz="1400">
                <a:solidFill>
                  <a:srgbClr val="0000FF"/>
                </a:solidFill>
              </a:rPr>
              <a:t>Optimized</a:t>
            </a:r>
          </a:p>
        </p:txBody>
      </p:sp>
      <p:pic>
        <p:nvPicPr>
          <p:cNvPr id="165941" name="Picture 53" descr="a"/>
          <p:cNvPicPr>
            <a:picLocks noChangeAspect="1" noChangeArrowheads="1"/>
          </p:cNvPicPr>
          <p:nvPr/>
        </p:nvPicPr>
        <p:blipFill>
          <a:blip r:embed="rId5"/>
          <a:srcRect/>
          <a:stretch>
            <a:fillRect/>
          </a:stretch>
        </p:blipFill>
        <p:spPr bwMode="auto">
          <a:xfrm>
            <a:off x="363538" y="3908425"/>
            <a:ext cx="4051300" cy="2509838"/>
          </a:xfrm>
          <a:prstGeom prst="rect">
            <a:avLst/>
          </a:prstGeom>
          <a:noFill/>
        </p:spPr>
      </p:pic>
      <p:pic>
        <p:nvPicPr>
          <p:cNvPr id="165942" name="Picture 54"/>
          <p:cNvPicPr>
            <a:picLocks noChangeAspect="1" noChangeArrowheads="1"/>
          </p:cNvPicPr>
          <p:nvPr/>
        </p:nvPicPr>
        <p:blipFill>
          <a:blip r:embed="rId6"/>
          <a:srcRect/>
          <a:stretch>
            <a:fillRect/>
          </a:stretch>
        </p:blipFill>
        <p:spPr bwMode="auto">
          <a:xfrm>
            <a:off x="5087938" y="3856038"/>
            <a:ext cx="3268662" cy="2493962"/>
          </a:xfrm>
          <a:prstGeom prst="rect">
            <a:avLst/>
          </a:prstGeom>
          <a:noFill/>
          <a:ln w="9525">
            <a:noFill/>
            <a:miter lim="800000"/>
            <a:headEnd/>
            <a:tailEnd/>
          </a:ln>
          <a:effectLst/>
        </p:spPr>
      </p:pic>
      <p:sp>
        <p:nvSpPr>
          <p:cNvPr id="165943" name="Text Box 55"/>
          <p:cNvSpPr txBox="1">
            <a:spLocks noChangeArrowheads="1"/>
          </p:cNvSpPr>
          <p:nvPr/>
        </p:nvSpPr>
        <p:spPr bwMode="auto">
          <a:xfrm>
            <a:off x="1796058" y="4202112"/>
            <a:ext cx="1034633" cy="400110"/>
          </a:xfrm>
          <a:prstGeom prst="rect">
            <a:avLst/>
          </a:prstGeom>
          <a:noFill/>
          <a:ln w="9525">
            <a:noFill/>
            <a:miter lim="800000"/>
            <a:headEnd/>
            <a:tailEnd/>
          </a:ln>
          <a:effectLst/>
        </p:spPr>
        <p:txBody>
          <a:bodyPr wrap="none">
            <a:prstTxWarp prst="textNoShape">
              <a:avLst/>
            </a:prstTxWarp>
            <a:spAutoFit/>
          </a:bodyPr>
          <a:lstStyle/>
          <a:p>
            <a:pPr algn="ctr"/>
            <a:r>
              <a:rPr lang="en-US" sz="2000" dirty="0">
                <a:solidFill>
                  <a:srgbClr val="0000FF"/>
                </a:solidFill>
              </a:rPr>
              <a:t>©Y. </a:t>
            </a:r>
            <a:r>
              <a:rPr lang="en-US" sz="2000" dirty="0" err="1" smtClean="0">
                <a:solidFill>
                  <a:srgbClr val="0000FF"/>
                </a:solidFill>
              </a:rPr>
              <a:t>Hao</a:t>
            </a:r>
            <a:endParaRPr lang="en-US" sz="2000" dirty="0">
              <a:solidFill>
                <a:srgbClr val="0000FF"/>
              </a:solidFill>
            </a:endParaRPr>
          </a:p>
        </p:txBody>
      </p:sp>
      <p:pic>
        <p:nvPicPr>
          <p:cNvPr id="57" name="Picture 23"/>
          <p:cNvPicPr>
            <a:picLocks noChangeAspect="1" noChangeArrowheads="1"/>
          </p:cNvPicPr>
          <p:nvPr/>
        </p:nvPicPr>
        <p:blipFill>
          <a:blip r:embed="rId7"/>
          <a:srcRect/>
          <a:stretch>
            <a:fillRect/>
          </a:stretch>
        </p:blipFill>
        <p:spPr bwMode="auto">
          <a:xfrm>
            <a:off x="0" y="0"/>
            <a:ext cx="1053166" cy="52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30200" y="0"/>
            <a:ext cx="8813800" cy="1143000"/>
          </a:xfrm>
        </p:spPr>
        <p:txBody>
          <a:bodyPr anchor="t"/>
          <a:lstStyle/>
          <a:p>
            <a:r>
              <a:rPr lang="en-US" b="1" u="sng" dirty="0" err="1" smtClean="0">
                <a:solidFill>
                  <a:srgbClr val="000099"/>
                </a:solidFill>
                <a:latin typeface="Comic Sans MS"/>
                <a:ea typeface="ＭＳ Ｐゴシック" pitchFamily="-110" charset="-128"/>
                <a:cs typeface="Comic Sans MS"/>
              </a:rPr>
              <a:t>LHeC</a:t>
            </a:r>
            <a:r>
              <a:rPr lang="en-US" b="1" u="sng" dirty="0" smtClean="0">
                <a:solidFill>
                  <a:srgbClr val="000099"/>
                </a:solidFill>
                <a:latin typeface="Comic Sans MS"/>
                <a:ea typeface="ＭＳ Ｐゴシック" pitchFamily="-110" charset="-128"/>
                <a:cs typeface="Comic Sans MS"/>
              </a:rPr>
              <a:t> Scope</a:t>
            </a:r>
            <a:endParaRPr lang="en-US" dirty="0">
              <a:latin typeface="Comic Sans MS"/>
              <a:ea typeface="ＭＳ Ｐゴシック" pitchFamily="-110" charset="-128"/>
              <a:cs typeface="Comic Sans MS"/>
            </a:endParaRPr>
          </a:p>
        </p:txBody>
      </p:sp>
      <p:sp>
        <p:nvSpPr>
          <p:cNvPr id="19459" name="Oval 4"/>
          <p:cNvSpPr>
            <a:spLocks noChangeAspect="1" noChangeArrowheads="1"/>
          </p:cNvSpPr>
          <p:nvPr/>
        </p:nvSpPr>
        <p:spPr bwMode="auto">
          <a:xfrm>
            <a:off x="2400300" y="2946400"/>
            <a:ext cx="304800" cy="304800"/>
          </a:xfrm>
          <a:prstGeom prst="ellipse">
            <a:avLst/>
          </a:prstGeom>
          <a:solidFill>
            <a:srgbClr val="84AC84"/>
          </a:solidFill>
          <a:ln w="9525">
            <a:solidFill>
              <a:schemeClr val="tx1"/>
            </a:solidFill>
            <a:round/>
            <a:headEnd/>
            <a:tailEnd/>
          </a:ln>
        </p:spPr>
        <p:txBody>
          <a:bodyPr wrap="none" anchor="ctr">
            <a:prstTxWarp prst="textNoShape">
              <a:avLst/>
            </a:prstTxWarp>
          </a:bodyPr>
          <a:lstStyle/>
          <a:p>
            <a:pPr algn="ctr" eaLnBrk="0" hangingPunct="0"/>
            <a:r>
              <a:rPr lang="en-US" sz="1800">
                <a:solidFill>
                  <a:schemeClr val="tx1"/>
                </a:solidFill>
                <a:latin typeface="Comic Sans MS"/>
                <a:cs typeface="Comic Sans MS"/>
              </a:rPr>
              <a:t>e</a:t>
            </a:r>
            <a:r>
              <a:rPr lang="en-US" sz="1800" baseline="30000">
                <a:solidFill>
                  <a:schemeClr val="tx1"/>
                </a:solidFill>
                <a:latin typeface="Comic Sans MS"/>
                <a:cs typeface="Comic Sans MS"/>
              </a:rPr>
              <a:t>-</a:t>
            </a:r>
          </a:p>
        </p:txBody>
      </p:sp>
      <p:sp>
        <p:nvSpPr>
          <p:cNvPr id="19460" name="Oval 5"/>
          <p:cNvSpPr>
            <a:spLocks noChangeAspect="1" noChangeArrowheads="1"/>
          </p:cNvSpPr>
          <p:nvPr/>
        </p:nvSpPr>
        <p:spPr bwMode="auto">
          <a:xfrm>
            <a:off x="2400300" y="3505200"/>
            <a:ext cx="304800" cy="304800"/>
          </a:xfrm>
          <a:prstGeom prst="ellipse">
            <a:avLst/>
          </a:prstGeom>
          <a:solidFill>
            <a:srgbClr val="62D15F"/>
          </a:solidFill>
          <a:ln w="9525">
            <a:solidFill>
              <a:schemeClr val="tx1"/>
            </a:solidFill>
            <a:round/>
            <a:headEnd/>
            <a:tailEnd/>
          </a:ln>
        </p:spPr>
        <p:txBody>
          <a:bodyPr wrap="none" anchor="ctr">
            <a:prstTxWarp prst="textNoShape">
              <a:avLst/>
            </a:prstTxWarp>
          </a:bodyPr>
          <a:lstStyle/>
          <a:p>
            <a:pPr algn="ctr" eaLnBrk="0" hangingPunct="0"/>
            <a:r>
              <a:rPr lang="en-US" sz="1800">
                <a:solidFill>
                  <a:schemeClr val="tx1"/>
                </a:solidFill>
                <a:latin typeface="Comic Sans MS"/>
                <a:cs typeface="Comic Sans MS"/>
              </a:rPr>
              <a:t>e</a:t>
            </a:r>
            <a:r>
              <a:rPr lang="en-US" sz="1800" baseline="30000">
                <a:solidFill>
                  <a:schemeClr val="tx1"/>
                </a:solidFill>
                <a:latin typeface="Comic Sans MS"/>
                <a:cs typeface="Comic Sans MS"/>
              </a:rPr>
              <a:t>+</a:t>
            </a:r>
          </a:p>
        </p:txBody>
      </p:sp>
      <p:grpSp>
        <p:nvGrpSpPr>
          <p:cNvPr id="2" name="Group 6"/>
          <p:cNvGrpSpPr>
            <a:grpSpLocks/>
          </p:cNvGrpSpPr>
          <p:nvPr/>
        </p:nvGrpSpPr>
        <p:grpSpPr bwMode="auto">
          <a:xfrm>
            <a:off x="5562600" y="1841500"/>
            <a:ext cx="990600" cy="2819400"/>
            <a:chOff x="3264" y="1536"/>
            <a:chExt cx="624" cy="1776"/>
          </a:xfrm>
        </p:grpSpPr>
        <p:sp>
          <p:nvSpPr>
            <p:cNvPr id="19481" name="Oval 7"/>
            <p:cNvSpPr>
              <a:spLocks noChangeAspect="1" noChangeArrowheads="1"/>
            </p:cNvSpPr>
            <p:nvPr/>
          </p:nvSpPr>
          <p:spPr bwMode="auto">
            <a:xfrm>
              <a:off x="3456" y="1536"/>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r>
                <a:rPr lang="en-US" sz="1800">
                  <a:solidFill>
                    <a:schemeClr val="tx1"/>
                  </a:solidFill>
                  <a:latin typeface="Comic Sans MS"/>
                  <a:cs typeface="Comic Sans MS"/>
                </a:rPr>
                <a:t>p</a:t>
              </a:r>
            </a:p>
          </p:txBody>
        </p:sp>
        <p:grpSp>
          <p:nvGrpSpPr>
            <p:cNvPr id="3" name="Group 8"/>
            <p:cNvGrpSpPr>
              <a:grpSpLocks/>
            </p:cNvGrpSpPr>
            <p:nvPr/>
          </p:nvGrpSpPr>
          <p:grpSpPr bwMode="auto">
            <a:xfrm>
              <a:off x="3264" y="2064"/>
              <a:ext cx="624" cy="576"/>
              <a:chOff x="3264" y="2064"/>
              <a:chExt cx="624" cy="576"/>
            </a:xfrm>
          </p:grpSpPr>
          <p:sp>
            <p:nvSpPr>
              <p:cNvPr id="19487" name="Oval 9"/>
              <p:cNvSpPr>
                <a:spLocks noChangeAspect="1" noChangeArrowheads="1"/>
              </p:cNvSpPr>
              <p:nvPr/>
            </p:nvSpPr>
            <p:spPr bwMode="auto">
              <a:xfrm>
                <a:off x="3360" y="2064"/>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8" name="Oval 10"/>
              <p:cNvSpPr>
                <a:spLocks noChangeAspect="1" noChangeArrowheads="1"/>
              </p:cNvSpPr>
              <p:nvPr/>
            </p:nvSpPr>
            <p:spPr bwMode="auto">
              <a:xfrm>
                <a:off x="3648" y="2400"/>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9" name="Oval 11"/>
              <p:cNvSpPr>
                <a:spLocks noChangeAspect="1" noChangeArrowheads="1"/>
              </p:cNvSpPr>
              <p:nvPr/>
            </p:nvSpPr>
            <p:spPr bwMode="auto">
              <a:xfrm>
                <a:off x="3648" y="2112"/>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0" name="Oval 12"/>
              <p:cNvSpPr>
                <a:spLocks noChangeAspect="1" noChangeArrowheads="1"/>
              </p:cNvSpPr>
              <p:nvPr/>
            </p:nvSpPr>
            <p:spPr bwMode="auto">
              <a:xfrm>
                <a:off x="3504" y="2400"/>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1" name="Oval 13"/>
              <p:cNvSpPr>
                <a:spLocks noChangeAspect="1" noChangeArrowheads="1"/>
              </p:cNvSpPr>
              <p:nvPr/>
            </p:nvSpPr>
            <p:spPr bwMode="auto">
              <a:xfrm>
                <a:off x="3360" y="2400"/>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2" name="Oval 14"/>
              <p:cNvSpPr>
                <a:spLocks noChangeAspect="1" noChangeArrowheads="1"/>
              </p:cNvSpPr>
              <p:nvPr/>
            </p:nvSpPr>
            <p:spPr bwMode="auto">
              <a:xfrm>
                <a:off x="3264" y="2304"/>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3" name="Oval 15"/>
              <p:cNvSpPr>
                <a:spLocks noChangeAspect="1" noChangeArrowheads="1"/>
              </p:cNvSpPr>
              <p:nvPr/>
            </p:nvSpPr>
            <p:spPr bwMode="auto">
              <a:xfrm>
                <a:off x="3264" y="2160"/>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4" name="Oval 16"/>
              <p:cNvSpPr>
                <a:spLocks noChangeAspect="1" noChangeArrowheads="1"/>
              </p:cNvSpPr>
              <p:nvPr/>
            </p:nvSpPr>
            <p:spPr bwMode="auto">
              <a:xfrm>
                <a:off x="3552" y="2064"/>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5" name="Oval 17"/>
              <p:cNvSpPr>
                <a:spLocks noChangeAspect="1" noChangeArrowheads="1"/>
              </p:cNvSpPr>
              <p:nvPr/>
            </p:nvSpPr>
            <p:spPr bwMode="auto">
              <a:xfrm>
                <a:off x="3648" y="2256"/>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6" name="Oval 18"/>
              <p:cNvSpPr>
                <a:spLocks noChangeAspect="1" noChangeArrowheads="1"/>
              </p:cNvSpPr>
              <p:nvPr/>
            </p:nvSpPr>
            <p:spPr bwMode="auto">
              <a:xfrm>
                <a:off x="3456" y="2208"/>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grpSp>
        <p:grpSp>
          <p:nvGrpSpPr>
            <p:cNvPr id="4" name="Group 19"/>
            <p:cNvGrpSpPr>
              <a:grpSpLocks/>
            </p:cNvGrpSpPr>
            <p:nvPr/>
          </p:nvGrpSpPr>
          <p:grpSpPr bwMode="auto">
            <a:xfrm>
              <a:off x="3360" y="2880"/>
              <a:ext cx="384" cy="432"/>
              <a:chOff x="3504" y="2784"/>
              <a:chExt cx="384" cy="432"/>
            </a:xfrm>
          </p:grpSpPr>
          <p:sp>
            <p:nvSpPr>
              <p:cNvPr id="19484" name="Oval 20"/>
              <p:cNvSpPr>
                <a:spLocks noChangeAspect="1" noChangeArrowheads="1"/>
              </p:cNvSpPr>
              <p:nvPr/>
            </p:nvSpPr>
            <p:spPr bwMode="auto">
              <a:xfrm>
                <a:off x="3504" y="2928"/>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5" name="Oval 21"/>
              <p:cNvSpPr>
                <a:spLocks noChangeAspect="1" noChangeArrowheads="1"/>
              </p:cNvSpPr>
              <p:nvPr/>
            </p:nvSpPr>
            <p:spPr bwMode="auto">
              <a:xfrm>
                <a:off x="3648" y="2976"/>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6" name="Oval 22"/>
              <p:cNvSpPr>
                <a:spLocks noChangeAspect="1" noChangeArrowheads="1"/>
              </p:cNvSpPr>
              <p:nvPr/>
            </p:nvSpPr>
            <p:spPr bwMode="auto">
              <a:xfrm>
                <a:off x="3600" y="2784"/>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grpSp>
      </p:grpSp>
      <p:sp>
        <p:nvSpPr>
          <p:cNvPr id="19462" name="Text Box 23"/>
          <p:cNvSpPr txBox="1">
            <a:spLocks noChangeArrowheads="1"/>
          </p:cNvSpPr>
          <p:nvPr/>
        </p:nvSpPr>
        <p:spPr bwMode="auto">
          <a:xfrm>
            <a:off x="177800" y="2503488"/>
            <a:ext cx="2065338" cy="923925"/>
          </a:xfrm>
          <a:prstGeom prst="rect">
            <a:avLst/>
          </a:prstGeom>
          <a:noFill/>
          <a:ln w="9525">
            <a:noFill/>
            <a:miter lim="800000"/>
            <a:headEnd/>
            <a:tailEnd/>
          </a:ln>
        </p:spPr>
        <p:txBody>
          <a:bodyPr wrap="none">
            <a:prstTxWarp prst="textNoShape">
              <a:avLst/>
            </a:prstTxWarp>
            <a:spAutoFit/>
          </a:bodyPr>
          <a:lstStyle/>
          <a:p>
            <a:pPr eaLnBrk="0" hangingPunct="0"/>
            <a:r>
              <a:rPr lang="en-US" sz="1800" dirty="0" err="1">
                <a:solidFill>
                  <a:schemeClr val="tx1"/>
                </a:solidFill>
                <a:latin typeface="Comic Sans MS"/>
                <a:cs typeface="Comic Sans MS"/>
              </a:rPr>
              <a:t>Unpolarized</a:t>
            </a:r>
            <a:r>
              <a:rPr lang="en-US" sz="1800" dirty="0">
                <a:solidFill>
                  <a:schemeClr val="tx1"/>
                </a:solidFill>
                <a:latin typeface="Comic Sans MS"/>
                <a:cs typeface="Comic Sans MS"/>
              </a:rPr>
              <a:t> and</a:t>
            </a:r>
          </a:p>
          <a:p>
            <a:pPr eaLnBrk="0" hangingPunct="0"/>
            <a:r>
              <a:rPr lang="en-US" sz="1800" dirty="0">
                <a:solidFill>
                  <a:schemeClr val="tx1"/>
                </a:solidFill>
                <a:latin typeface="Comic Sans MS"/>
                <a:cs typeface="Comic Sans MS"/>
              </a:rPr>
              <a:t>polarized leptons</a:t>
            </a:r>
            <a:endParaRPr lang="en-US" sz="1800" dirty="0" smtClean="0">
              <a:solidFill>
                <a:schemeClr val="tx1"/>
              </a:solidFill>
              <a:latin typeface="Comic Sans MS"/>
              <a:cs typeface="Comic Sans MS"/>
            </a:endParaRPr>
          </a:p>
          <a:p>
            <a:pPr eaLnBrk="0" hangingPunct="0"/>
            <a:r>
              <a:rPr lang="en-US" sz="1800" dirty="0" smtClean="0">
                <a:solidFill>
                  <a:schemeClr val="tx1"/>
                </a:solidFill>
                <a:latin typeface="Comic Sans MS"/>
                <a:cs typeface="Comic Sans MS"/>
              </a:rPr>
              <a:t>60-140 </a:t>
            </a:r>
            <a:r>
              <a:rPr lang="en-US" sz="1800" dirty="0" err="1" smtClean="0">
                <a:solidFill>
                  <a:schemeClr val="tx1"/>
                </a:solidFill>
                <a:latin typeface="Comic Sans MS"/>
                <a:cs typeface="Comic Sans MS"/>
              </a:rPr>
              <a:t>GeV</a:t>
            </a:r>
            <a:endParaRPr lang="en-US" sz="1800" dirty="0">
              <a:solidFill>
                <a:schemeClr val="tx1"/>
              </a:solidFill>
              <a:latin typeface="Comic Sans MS"/>
              <a:cs typeface="Comic Sans MS"/>
            </a:endParaRPr>
          </a:p>
        </p:txBody>
      </p:sp>
      <p:sp>
        <p:nvSpPr>
          <p:cNvPr id="19464" name="Text Box 25"/>
          <p:cNvSpPr txBox="1">
            <a:spLocks noChangeArrowheads="1"/>
          </p:cNvSpPr>
          <p:nvPr/>
        </p:nvSpPr>
        <p:spPr bwMode="auto">
          <a:xfrm>
            <a:off x="6721475" y="2832100"/>
            <a:ext cx="2333625" cy="646331"/>
          </a:xfrm>
          <a:prstGeom prst="rect">
            <a:avLst/>
          </a:prstGeom>
          <a:noFill/>
          <a:ln w="9525">
            <a:noFill/>
            <a:miter lim="800000"/>
            <a:headEnd/>
            <a:tailEnd/>
          </a:ln>
        </p:spPr>
        <p:txBody>
          <a:bodyPr>
            <a:prstTxWarp prst="textNoShape">
              <a:avLst/>
            </a:prstTxWarp>
            <a:spAutoFit/>
          </a:bodyPr>
          <a:lstStyle/>
          <a:p>
            <a:pPr eaLnBrk="0" hangingPunct="0"/>
            <a:r>
              <a:rPr lang="en-US" sz="1800" dirty="0" smtClean="0">
                <a:solidFill>
                  <a:schemeClr val="tx1"/>
                </a:solidFill>
                <a:latin typeface="Comic Sans MS"/>
                <a:cs typeface="Comic Sans MS"/>
              </a:rPr>
              <a:t>Heavy </a:t>
            </a:r>
            <a:r>
              <a:rPr lang="en-US" sz="1800" dirty="0">
                <a:solidFill>
                  <a:schemeClr val="tx1"/>
                </a:solidFill>
                <a:latin typeface="Comic Sans MS"/>
                <a:cs typeface="Comic Sans MS"/>
              </a:rPr>
              <a:t>ions</a:t>
            </a:r>
            <a:r>
              <a:rPr lang="en-US" sz="1800" dirty="0" smtClean="0">
                <a:solidFill>
                  <a:schemeClr val="tx1"/>
                </a:solidFill>
                <a:latin typeface="Comic Sans MS"/>
                <a:cs typeface="Comic Sans MS"/>
              </a:rPr>
              <a:t> </a:t>
            </a:r>
          </a:p>
          <a:p>
            <a:pPr eaLnBrk="0" hangingPunct="0"/>
            <a:r>
              <a:rPr lang="en-US" sz="1800" dirty="0" smtClean="0">
                <a:solidFill>
                  <a:schemeClr val="tx1"/>
                </a:solidFill>
                <a:latin typeface="Comic Sans MS"/>
                <a:cs typeface="Comic Sans MS"/>
              </a:rPr>
              <a:t>3 </a:t>
            </a:r>
            <a:r>
              <a:rPr lang="en-US" sz="1800" dirty="0" err="1" smtClean="0">
                <a:solidFill>
                  <a:schemeClr val="tx1"/>
                </a:solidFill>
                <a:latin typeface="Comic Sans MS"/>
                <a:cs typeface="Comic Sans MS"/>
              </a:rPr>
              <a:t>TeV/</a:t>
            </a:r>
            <a:r>
              <a:rPr lang="en-US" sz="1800" dirty="0" err="1">
                <a:solidFill>
                  <a:schemeClr val="tx1"/>
                </a:solidFill>
                <a:latin typeface="Comic Sans MS"/>
                <a:cs typeface="Comic Sans MS"/>
              </a:rPr>
              <a:t>u</a:t>
            </a:r>
            <a:endParaRPr lang="en-US" sz="1800" dirty="0">
              <a:solidFill>
                <a:schemeClr val="tx1"/>
              </a:solidFill>
              <a:latin typeface="Comic Sans MS"/>
              <a:cs typeface="Comic Sans MS"/>
            </a:endParaRPr>
          </a:p>
        </p:txBody>
      </p:sp>
      <p:sp>
        <p:nvSpPr>
          <p:cNvPr id="19465" name="Text Box 26"/>
          <p:cNvSpPr txBox="1">
            <a:spLocks noChangeArrowheads="1"/>
          </p:cNvSpPr>
          <p:nvPr/>
        </p:nvSpPr>
        <p:spPr bwMode="auto">
          <a:xfrm>
            <a:off x="6516688" y="1762125"/>
            <a:ext cx="2324262" cy="369332"/>
          </a:xfrm>
          <a:prstGeom prst="rect">
            <a:avLst/>
          </a:prstGeom>
          <a:noFill/>
          <a:ln w="9525">
            <a:noFill/>
            <a:miter lim="800000"/>
            <a:headEnd/>
            <a:tailEnd/>
          </a:ln>
        </p:spPr>
        <p:txBody>
          <a:bodyPr wrap="none">
            <a:prstTxWarp prst="textNoShape">
              <a:avLst/>
            </a:prstTxWarp>
            <a:spAutoFit/>
          </a:bodyPr>
          <a:lstStyle/>
          <a:p>
            <a:pPr eaLnBrk="0" hangingPunct="0"/>
            <a:r>
              <a:rPr lang="en-US" dirty="0" smtClean="0">
                <a:latin typeface="Comic Sans MS"/>
                <a:cs typeface="Comic Sans MS"/>
              </a:rPr>
              <a:t>P</a:t>
            </a:r>
            <a:r>
              <a:rPr lang="en-US" sz="1800" dirty="0" smtClean="0">
                <a:solidFill>
                  <a:schemeClr val="tx1"/>
                </a:solidFill>
                <a:latin typeface="Comic Sans MS"/>
                <a:cs typeface="Comic Sans MS"/>
              </a:rPr>
              <a:t>rotons up to 7 </a:t>
            </a:r>
            <a:r>
              <a:rPr lang="en-US" dirty="0" err="1" smtClean="0">
                <a:latin typeface="Comic Sans MS"/>
                <a:cs typeface="Comic Sans MS"/>
              </a:rPr>
              <a:t>T</a:t>
            </a:r>
            <a:r>
              <a:rPr lang="en-US" sz="1800" dirty="0" err="1" smtClean="0">
                <a:solidFill>
                  <a:schemeClr val="tx1"/>
                </a:solidFill>
                <a:latin typeface="Comic Sans MS"/>
                <a:cs typeface="Comic Sans MS"/>
              </a:rPr>
              <a:t>eV</a:t>
            </a:r>
            <a:endParaRPr lang="en-US" sz="1800" dirty="0">
              <a:solidFill>
                <a:schemeClr val="tx1"/>
              </a:solidFill>
              <a:latin typeface="Comic Sans MS"/>
              <a:cs typeface="Comic Sans MS"/>
            </a:endParaRPr>
          </a:p>
        </p:txBody>
      </p:sp>
      <p:sp>
        <p:nvSpPr>
          <p:cNvPr id="19466" name="AutoShape 27"/>
          <p:cNvSpPr>
            <a:spLocks/>
          </p:cNvSpPr>
          <p:nvPr/>
        </p:nvSpPr>
        <p:spPr bwMode="auto">
          <a:xfrm>
            <a:off x="2895600" y="2374900"/>
            <a:ext cx="76200" cy="1447800"/>
          </a:xfrm>
          <a:prstGeom prst="rightBrace">
            <a:avLst>
              <a:gd name="adj1" fmla="val 158333"/>
              <a:gd name="adj2" fmla="val 50000"/>
            </a:avLst>
          </a:prstGeom>
          <a:noFill/>
          <a:ln w="28575">
            <a:solidFill>
              <a:schemeClr val="folHlink"/>
            </a:solidFill>
            <a:round/>
            <a:headEnd/>
            <a:tailEnd/>
          </a:ln>
        </p:spPr>
        <p:txBody>
          <a:bodyPr wrap="none" anchor="ctr">
            <a:prstTxWarp prst="textNoShape">
              <a:avLst/>
            </a:prstTxWarp>
          </a:bodyPr>
          <a:lstStyle/>
          <a:p>
            <a:pPr eaLnBrk="0" hangingPunct="0"/>
            <a:endParaRPr lang="en-US">
              <a:latin typeface="Comic Sans MS"/>
              <a:cs typeface="Comic Sans MS"/>
            </a:endParaRPr>
          </a:p>
        </p:txBody>
      </p:sp>
      <p:sp>
        <p:nvSpPr>
          <p:cNvPr id="19467" name="AutoShape 28"/>
          <p:cNvSpPr>
            <a:spLocks/>
          </p:cNvSpPr>
          <p:nvPr/>
        </p:nvSpPr>
        <p:spPr bwMode="auto">
          <a:xfrm>
            <a:off x="5410200" y="1612900"/>
            <a:ext cx="76200" cy="2971800"/>
          </a:xfrm>
          <a:prstGeom prst="leftBrace">
            <a:avLst>
              <a:gd name="adj1" fmla="val 325000"/>
              <a:gd name="adj2" fmla="val 50000"/>
            </a:avLst>
          </a:prstGeom>
          <a:noFill/>
          <a:ln w="28575">
            <a:solidFill>
              <a:schemeClr val="folHlink"/>
            </a:solidFill>
            <a:round/>
            <a:headEnd/>
            <a:tailEnd/>
          </a:ln>
        </p:spPr>
        <p:txBody>
          <a:bodyPr wrap="none" anchor="ctr">
            <a:prstTxWarp prst="textNoShape">
              <a:avLst/>
            </a:prstTxWarp>
          </a:bodyPr>
          <a:lstStyle/>
          <a:p>
            <a:pPr eaLnBrk="0" hangingPunct="0"/>
            <a:endParaRPr lang="en-US">
              <a:latin typeface="Comic Sans MS"/>
              <a:cs typeface="Comic Sans MS"/>
            </a:endParaRPr>
          </a:p>
        </p:txBody>
      </p:sp>
      <p:sp>
        <p:nvSpPr>
          <p:cNvPr id="19468" name="Line 29"/>
          <p:cNvSpPr>
            <a:spLocks noChangeShapeType="1"/>
          </p:cNvSpPr>
          <p:nvPr/>
        </p:nvSpPr>
        <p:spPr bwMode="auto">
          <a:xfrm>
            <a:off x="3048000" y="3136900"/>
            <a:ext cx="838200" cy="0"/>
          </a:xfrm>
          <a:prstGeom prst="line">
            <a:avLst/>
          </a:prstGeom>
          <a:noFill/>
          <a:ln w="38100">
            <a:solidFill>
              <a:schemeClr val="hlink"/>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69" name="Line 30"/>
          <p:cNvSpPr>
            <a:spLocks noChangeShapeType="1"/>
          </p:cNvSpPr>
          <p:nvPr/>
        </p:nvSpPr>
        <p:spPr bwMode="auto">
          <a:xfrm flipH="1">
            <a:off x="4419600" y="3136900"/>
            <a:ext cx="838200" cy="0"/>
          </a:xfrm>
          <a:prstGeom prst="line">
            <a:avLst/>
          </a:prstGeom>
          <a:noFill/>
          <a:ln w="38100">
            <a:solidFill>
              <a:schemeClr val="hlink"/>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0" name="Line 31"/>
          <p:cNvSpPr>
            <a:spLocks noChangeShapeType="1"/>
          </p:cNvSpPr>
          <p:nvPr/>
        </p:nvSpPr>
        <p:spPr bwMode="auto">
          <a:xfrm flipV="1">
            <a:off x="2197100" y="2984500"/>
            <a:ext cx="0" cy="304800"/>
          </a:xfrm>
          <a:prstGeom prst="line">
            <a:avLst/>
          </a:prstGeom>
          <a:noFill/>
          <a:ln w="28575">
            <a:solidFill>
              <a:srgbClr val="F7360F"/>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1" name="Line 32"/>
          <p:cNvSpPr>
            <a:spLocks noChangeShapeType="1"/>
          </p:cNvSpPr>
          <p:nvPr/>
        </p:nvSpPr>
        <p:spPr bwMode="auto">
          <a:xfrm flipV="1">
            <a:off x="2235200" y="3505200"/>
            <a:ext cx="0" cy="304800"/>
          </a:xfrm>
          <a:prstGeom prst="line">
            <a:avLst/>
          </a:prstGeom>
          <a:noFill/>
          <a:ln w="28575">
            <a:solidFill>
              <a:srgbClr val="F7360F"/>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4" name="Text Box 35"/>
          <p:cNvSpPr txBox="1">
            <a:spLocks noChangeArrowheads="1"/>
          </p:cNvSpPr>
          <p:nvPr/>
        </p:nvSpPr>
        <p:spPr bwMode="auto">
          <a:xfrm>
            <a:off x="319088" y="1182688"/>
            <a:ext cx="4139875" cy="584776"/>
          </a:xfrm>
          <a:prstGeom prst="rect">
            <a:avLst/>
          </a:prstGeom>
          <a:noFill/>
          <a:ln w="9525">
            <a:noFill/>
            <a:miter lim="800000"/>
            <a:headEnd/>
            <a:tailEnd/>
          </a:ln>
        </p:spPr>
        <p:txBody>
          <a:bodyPr wrap="none">
            <a:prstTxWarp prst="textNoShape">
              <a:avLst/>
            </a:prstTxWarp>
            <a:spAutoFit/>
          </a:bodyPr>
          <a:lstStyle/>
          <a:p>
            <a:pPr eaLnBrk="0" hangingPunct="0"/>
            <a:r>
              <a:rPr lang="en-US" sz="3200">
                <a:solidFill>
                  <a:srgbClr val="FF0000"/>
                </a:solidFill>
                <a:latin typeface="Comic Sans MS"/>
                <a:cs typeface="Comic Sans MS"/>
              </a:rPr>
              <a:t>Electron accelerator</a:t>
            </a:r>
          </a:p>
        </p:txBody>
      </p:sp>
      <p:sp>
        <p:nvSpPr>
          <p:cNvPr id="19475" name="Text Box 36"/>
          <p:cNvSpPr txBox="1">
            <a:spLocks noChangeArrowheads="1"/>
          </p:cNvSpPr>
          <p:nvPr/>
        </p:nvSpPr>
        <p:spPr bwMode="auto">
          <a:xfrm>
            <a:off x="6781800" y="1033463"/>
            <a:ext cx="979755" cy="584776"/>
          </a:xfrm>
          <a:prstGeom prst="rect">
            <a:avLst/>
          </a:prstGeom>
          <a:noFill/>
          <a:ln w="9525">
            <a:noFill/>
            <a:miter lim="800000"/>
            <a:headEnd/>
            <a:tailEnd/>
          </a:ln>
        </p:spPr>
        <p:txBody>
          <a:bodyPr wrap="none">
            <a:prstTxWarp prst="textNoShape">
              <a:avLst/>
            </a:prstTxWarp>
            <a:spAutoFit/>
          </a:bodyPr>
          <a:lstStyle/>
          <a:p>
            <a:pPr eaLnBrk="0" hangingPunct="0"/>
            <a:r>
              <a:rPr lang="en-US" sz="3200" b="1" dirty="0" smtClean="0">
                <a:solidFill>
                  <a:srgbClr val="FF0000"/>
                </a:solidFill>
                <a:latin typeface="Comic Sans MS"/>
                <a:cs typeface="Comic Sans MS"/>
              </a:rPr>
              <a:t>LHC</a:t>
            </a:r>
            <a:endParaRPr lang="en-US" sz="3200" b="1" dirty="0">
              <a:solidFill>
                <a:srgbClr val="FF0000"/>
              </a:solidFill>
              <a:latin typeface="Comic Sans MS"/>
              <a:cs typeface="Comic Sans MS"/>
            </a:endParaRPr>
          </a:p>
        </p:txBody>
      </p:sp>
      <p:sp>
        <p:nvSpPr>
          <p:cNvPr id="19476" name="AutoShape 37"/>
          <p:cNvSpPr>
            <a:spLocks noChangeArrowheads="1"/>
          </p:cNvSpPr>
          <p:nvPr/>
        </p:nvSpPr>
        <p:spPr bwMode="auto">
          <a:xfrm>
            <a:off x="3886200" y="2832100"/>
            <a:ext cx="533400" cy="609600"/>
          </a:xfrm>
          <a:prstGeom prst="irregularSeal1">
            <a:avLst/>
          </a:prstGeom>
          <a:solidFill>
            <a:schemeClr val="accent1"/>
          </a:solidFill>
          <a:ln w="9525">
            <a:solidFill>
              <a:schemeClr val="tx1"/>
            </a:solidFill>
            <a:miter lim="800000"/>
            <a:headEnd/>
            <a:tailEnd/>
          </a:ln>
        </p:spPr>
        <p:txBody>
          <a:bodyPr wrap="none" anchor="ctr">
            <a:prstTxWarp prst="textNoShape">
              <a:avLst/>
            </a:prstTxWarp>
          </a:bodyPr>
          <a:lstStyle/>
          <a:p>
            <a:pPr eaLnBrk="0" hangingPunct="0"/>
            <a:endParaRPr lang="en-US">
              <a:latin typeface="Comic Sans MS"/>
              <a:cs typeface="Comic Sans MS"/>
            </a:endParaRPr>
          </a:p>
        </p:txBody>
      </p:sp>
      <p:sp>
        <p:nvSpPr>
          <p:cNvPr id="19478" name="Text Box 39"/>
          <p:cNvSpPr txBox="1">
            <a:spLocks noChangeArrowheads="1"/>
          </p:cNvSpPr>
          <p:nvPr/>
        </p:nvSpPr>
        <p:spPr bwMode="auto">
          <a:xfrm>
            <a:off x="85725" y="5265738"/>
            <a:ext cx="8616950" cy="738664"/>
          </a:xfrm>
          <a:prstGeom prst="rect">
            <a:avLst/>
          </a:prstGeom>
          <a:noFill/>
          <a:ln w="9525">
            <a:noFill/>
            <a:miter lim="800000"/>
            <a:headEnd/>
            <a:tailEnd/>
          </a:ln>
        </p:spPr>
        <p:txBody>
          <a:bodyPr>
            <a:prstTxWarp prst="textNoShape">
              <a:avLst/>
            </a:prstTxWarp>
            <a:spAutoFit/>
          </a:bodyPr>
          <a:lstStyle/>
          <a:p>
            <a:pPr eaLnBrk="0" hangingPunct="0"/>
            <a:r>
              <a:rPr lang="en-US" sz="2400" dirty="0">
                <a:solidFill>
                  <a:srgbClr val="000099"/>
                </a:solidFill>
                <a:latin typeface="Comic Sans MS"/>
                <a:cs typeface="Comic Sans MS"/>
              </a:rPr>
              <a:t>Center mass energy range:</a:t>
            </a:r>
            <a:r>
              <a:rPr lang="en-US" sz="2400" dirty="0" smtClean="0">
                <a:solidFill>
                  <a:srgbClr val="000099"/>
                </a:solidFill>
                <a:latin typeface="Comic Sans MS"/>
                <a:cs typeface="Comic Sans MS"/>
              </a:rPr>
              <a:t> 0.5– 2 </a:t>
            </a:r>
            <a:r>
              <a:rPr lang="en-US" sz="2400" dirty="0" err="1" smtClean="0">
                <a:solidFill>
                  <a:srgbClr val="000099"/>
                </a:solidFill>
                <a:latin typeface="Comic Sans MS"/>
                <a:cs typeface="Comic Sans MS"/>
              </a:rPr>
              <a:t>TeV</a:t>
            </a:r>
            <a:r>
              <a:rPr lang="en-US" sz="2400" dirty="0" smtClean="0">
                <a:solidFill>
                  <a:srgbClr val="000099"/>
                </a:solidFill>
                <a:latin typeface="Comic Sans MS"/>
                <a:cs typeface="Comic Sans MS"/>
              </a:rPr>
              <a:t> </a:t>
            </a:r>
          </a:p>
          <a:p>
            <a:pPr eaLnBrk="0" hangingPunct="0"/>
            <a:endParaRPr lang="en-US" dirty="0" smtClean="0">
              <a:solidFill>
                <a:srgbClr val="FF0000"/>
              </a:solidFill>
              <a:latin typeface="Comic Sans MS"/>
              <a:cs typeface="Comic Sans MS"/>
            </a:endParaRPr>
          </a:p>
        </p:txBody>
      </p:sp>
      <p:sp>
        <p:nvSpPr>
          <p:cNvPr id="19479" name="Oval 40"/>
          <p:cNvSpPr>
            <a:spLocks noChangeAspect="1" noChangeArrowheads="1"/>
          </p:cNvSpPr>
          <p:nvPr/>
        </p:nvSpPr>
        <p:spPr bwMode="auto">
          <a:xfrm>
            <a:off x="2362200" y="2438400"/>
            <a:ext cx="304800" cy="304800"/>
          </a:xfrm>
          <a:prstGeom prst="ellipse">
            <a:avLst/>
          </a:prstGeom>
          <a:solidFill>
            <a:srgbClr val="84AC84"/>
          </a:solidFill>
          <a:ln w="9525">
            <a:solidFill>
              <a:schemeClr val="tx1"/>
            </a:solidFill>
            <a:round/>
            <a:headEnd/>
            <a:tailEnd/>
          </a:ln>
        </p:spPr>
        <p:txBody>
          <a:bodyPr wrap="none" anchor="ctr">
            <a:prstTxWarp prst="textNoShape">
              <a:avLst/>
            </a:prstTxWarp>
          </a:bodyPr>
          <a:lstStyle/>
          <a:p>
            <a:pPr algn="ctr" eaLnBrk="0" hangingPunct="0"/>
            <a:r>
              <a:rPr lang="en-US" sz="1800">
                <a:solidFill>
                  <a:schemeClr val="tx1"/>
                </a:solidFill>
                <a:latin typeface="Comic Sans MS"/>
                <a:cs typeface="Comic Sans MS"/>
              </a:rPr>
              <a:t>e</a:t>
            </a:r>
            <a:r>
              <a:rPr lang="en-US" sz="1800" baseline="30000">
                <a:solidFill>
                  <a:schemeClr val="tx1"/>
                </a:solidFill>
                <a:latin typeface="Comic Sans MS"/>
                <a:cs typeface="Comic Sans MS"/>
              </a:rPr>
              <a:t>-</a:t>
            </a:r>
          </a:p>
        </p:txBody>
      </p:sp>
      <p:sp>
        <p:nvSpPr>
          <p:cNvPr id="42" name="Text Box 25"/>
          <p:cNvSpPr txBox="1">
            <a:spLocks noChangeArrowheads="1"/>
          </p:cNvSpPr>
          <p:nvPr/>
        </p:nvSpPr>
        <p:spPr bwMode="auto">
          <a:xfrm>
            <a:off x="6810375" y="4140200"/>
            <a:ext cx="2333625" cy="369332"/>
          </a:xfrm>
          <a:prstGeom prst="rect">
            <a:avLst/>
          </a:prstGeom>
          <a:noFill/>
          <a:ln w="9525">
            <a:noFill/>
            <a:miter lim="800000"/>
            <a:headEnd/>
            <a:tailEnd/>
          </a:ln>
        </p:spPr>
        <p:txBody>
          <a:bodyPr>
            <a:prstTxWarp prst="textNoShape">
              <a:avLst/>
            </a:prstTxWarp>
            <a:spAutoFit/>
          </a:bodyPr>
          <a:lstStyle/>
          <a:p>
            <a:pPr eaLnBrk="0" hangingPunct="0"/>
            <a:r>
              <a:rPr lang="en-US" sz="1800" dirty="0" smtClean="0">
                <a:solidFill>
                  <a:schemeClr val="tx1"/>
                </a:solidFill>
                <a:latin typeface="Comic Sans MS"/>
                <a:cs typeface="Comic Sans MS"/>
              </a:rPr>
              <a:t>Other ions?  </a:t>
            </a:r>
            <a:endParaRPr lang="en-US" sz="1800" dirty="0">
              <a:solidFill>
                <a:schemeClr val="tx1"/>
              </a:solidFill>
              <a:latin typeface="Comic Sans MS"/>
              <a:cs typeface="Comic Sans MS"/>
            </a:endParaRPr>
          </a:p>
        </p:txBody>
      </p:sp>
      <p:pic>
        <p:nvPicPr>
          <p:cNvPr id="38" name="Picture 37"/>
          <p:cNvPicPr>
            <a:picLocks noChangeAspect="1"/>
          </p:cNvPicPr>
          <p:nvPr/>
        </p:nvPicPr>
        <p:blipFill>
          <a:blip r:embed="rId3"/>
          <a:stretch>
            <a:fillRect/>
          </a:stretch>
        </p:blipFill>
        <p:spPr>
          <a:xfrm>
            <a:off x="8378054" y="0"/>
            <a:ext cx="765946" cy="73953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3" name="TextBox 4"/>
          <p:cNvSpPr txBox="1">
            <a:spLocks noChangeArrowheads="1"/>
          </p:cNvSpPr>
          <p:nvPr/>
        </p:nvSpPr>
        <p:spPr bwMode="auto">
          <a:xfrm>
            <a:off x="515627" y="0"/>
            <a:ext cx="7955708" cy="1138773"/>
          </a:xfrm>
          <a:prstGeom prst="rect">
            <a:avLst/>
          </a:prstGeom>
          <a:noFill/>
          <a:ln w="9525">
            <a:noFill/>
            <a:miter lim="800000"/>
            <a:headEnd/>
            <a:tailEnd/>
          </a:ln>
        </p:spPr>
        <p:txBody>
          <a:bodyPr wrap="square">
            <a:prstTxWarp prst="textNoShape">
              <a:avLst/>
            </a:prstTxWarp>
            <a:spAutoFit/>
          </a:bodyPr>
          <a:lstStyle/>
          <a:p>
            <a:r>
              <a:rPr lang="en-US" sz="4400" dirty="0">
                <a:solidFill>
                  <a:srgbClr val="3333FF"/>
                </a:solidFill>
                <a:latin typeface="Comic Sans MS"/>
                <a:cs typeface="Comic Sans MS"/>
              </a:rPr>
              <a:t>L</a:t>
            </a:r>
            <a:r>
              <a:rPr lang="en-US" sz="4400" dirty="0" smtClean="0">
                <a:solidFill>
                  <a:srgbClr val="3333FF"/>
                </a:solidFill>
                <a:latin typeface="Comic Sans MS"/>
                <a:cs typeface="Comic Sans MS"/>
              </a:rPr>
              <a:t>uminosity </a:t>
            </a:r>
            <a:r>
              <a:rPr lang="en-US" sz="4400" dirty="0" err="1">
                <a:solidFill>
                  <a:srgbClr val="3333FF"/>
                </a:solidFill>
                <a:latin typeface="Comic Sans MS"/>
                <a:cs typeface="Comic Sans MS"/>
              </a:rPr>
              <a:t>vs</a:t>
            </a:r>
            <a:r>
              <a:rPr lang="en-US" sz="4400" dirty="0" smtClean="0">
                <a:solidFill>
                  <a:srgbClr val="3333FF"/>
                </a:solidFill>
                <a:latin typeface="Comic Sans MS"/>
                <a:cs typeface="Comic Sans MS"/>
              </a:rPr>
              <a:t> </a:t>
            </a:r>
            <a:r>
              <a:rPr lang="en-US" sz="4400" dirty="0" err="1" smtClean="0">
                <a:solidFill>
                  <a:srgbClr val="3333FF"/>
                </a:solidFill>
                <a:latin typeface="Comic Sans MS"/>
                <a:cs typeface="Comic Sans MS"/>
              </a:rPr>
              <a:t>e</a:t>
            </a:r>
            <a:r>
              <a:rPr lang="en-US" sz="4400" dirty="0" smtClean="0">
                <a:solidFill>
                  <a:srgbClr val="3333FF"/>
                </a:solidFill>
                <a:latin typeface="Comic Sans MS"/>
                <a:cs typeface="Comic Sans MS"/>
              </a:rPr>
              <a:t>-beam energy</a:t>
            </a:r>
          </a:p>
          <a:p>
            <a:r>
              <a:rPr lang="en-US" sz="2400" i="1" dirty="0" smtClean="0">
                <a:solidFill>
                  <a:srgbClr val="3333FF"/>
                </a:solidFill>
                <a:latin typeface="Comic Sans MS"/>
                <a:cs typeface="Comic Sans MS"/>
              </a:rPr>
              <a:t>for AC-plug power consumption set at 100 MW </a:t>
            </a:r>
            <a:endParaRPr lang="en-US" sz="2400" i="1" dirty="0">
              <a:solidFill>
                <a:srgbClr val="3333FF"/>
              </a:solidFill>
              <a:latin typeface="Comic Sans MS"/>
              <a:cs typeface="Comic Sans MS"/>
            </a:endParaRPr>
          </a:p>
        </p:txBody>
      </p:sp>
      <p:pic>
        <p:nvPicPr>
          <p:cNvPr id="7" name="Picture 6"/>
          <p:cNvPicPr>
            <a:picLocks noChangeAspect="1"/>
          </p:cNvPicPr>
          <p:nvPr/>
        </p:nvPicPr>
        <p:blipFill>
          <a:blip r:embed="rId4"/>
          <a:stretch>
            <a:fillRect/>
          </a:stretch>
        </p:blipFill>
        <p:spPr>
          <a:xfrm>
            <a:off x="8422618" y="0"/>
            <a:ext cx="765946" cy="739534"/>
          </a:xfrm>
          <a:prstGeom prst="rect">
            <a:avLst/>
          </a:prstGeom>
        </p:spPr>
      </p:pic>
      <p:grpSp>
        <p:nvGrpSpPr>
          <p:cNvPr id="16" name="Group 15"/>
          <p:cNvGrpSpPr/>
          <p:nvPr/>
        </p:nvGrpSpPr>
        <p:grpSpPr>
          <a:xfrm>
            <a:off x="152400" y="2429886"/>
            <a:ext cx="4394200" cy="3232141"/>
            <a:chOff x="152400" y="2429886"/>
            <a:chExt cx="4394200" cy="3232141"/>
          </a:xfrm>
        </p:grpSpPr>
        <p:pic>
          <p:nvPicPr>
            <p:cNvPr id="12" name="Picture 3" descr="lumivsenergy.jpg"/>
            <p:cNvPicPr>
              <a:picLocks noChangeAspect="1"/>
            </p:cNvPicPr>
            <p:nvPr/>
          </p:nvPicPr>
          <p:blipFill>
            <a:blip r:embed="rId5"/>
            <a:srcRect/>
            <a:stretch>
              <a:fillRect/>
            </a:stretch>
          </p:blipFill>
          <p:spPr bwMode="auto">
            <a:xfrm>
              <a:off x="152400" y="2429886"/>
              <a:ext cx="4394200" cy="3232141"/>
            </a:xfrm>
            <a:prstGeom prst="rect">
              <a:avLst/>
            </a:prstGeom>
            <a:noFill/>
            <a:ln w="9525">
              <a:noFill/>
              <a:miter lim="800000"/>
              <a:headEnd/>
              <a:tailEnd/>
            </a:ln>
          </p:spPr>
        </p:pic>
        <p:graphicFrame>
          <p:nvGraphicFramePr>
            <p:cNvPr id="15" name="Object 14"/>
            <p:cNvGraphicFramePr>
              <a:graphicFrameLocks noChangeAspect="1"/>
            </p:cNvGraphicFramePr>
            <p:nvPr/>
          </p:nvGraphicFramePr>
          <p:xfrm>
            <a:off x="2916655" y="3619500"/>
            <a:ext cx="1113371" cy="540312"/>
          </p:xfrm>
          <a:graphic>
            <a:graphicData uri="http://schemas.openxmlformats.org/presentationml/2006/ole">
              <p:oleObj spid="_x0000_s224258" name="Equation" r:id="rId6" imgW="863600" imgH="419100" progId="Equation.3">
                <p:embed/>
              </p:oleObj>
            </a:graphicData>
          </a:graphic>
        </p:graphicFrame>
        <p:graphicFrame>
          <p:nvGraphicFramePr>
            <p:cNvPr id="224259" name="Object 3"/>
            <p:cNvGraphicFramePr>
              <a:graphicFrameLocks noChangeAspect="1"/>
            </p:cNvGraphicFramePr>
            <p:nvPr/>
          </p:nvGraphicFramePr>
          <p:xfrm>
            <a:off x="3150342" y="4334181"/>
            <a:ext cx="784489" cy="512320"/>
          </p:xfrm>
          <a:graphic>
            <a:graphicData uri="http://schemas.openxmlformats.org/presentationml/2006/ole">
              <p:oleObj spid="_x0000_s224259" name="Equation" r:id="rId7" imgW="622300" imgH="406400" progId="Equation.3">
                <p:embed/>
              </p:oleObj>
            </a:graphicData>
          </a:graphic>
        </p:graphicFrame>
        <p:graphicFrame>
          <p:nvGraphicFramePr>
            <p:cNvPr id="224260" name="Object 4"/>
            <p:cNvGraphicFramePr>
              <a:graphicFrameLocks noChangeAspect="1"/>
            </p:cNvGraphicFramePr>
            <p:nvPr/>
          </p:nvGraphicFramePr>
          <p:xfrm>
            <a:off x="1450092" y="2964554"/>
            <a:ext cx="750662" cy="545936"/>
          </p:xfrm>
          <a:graphic>
            <a:graphicData uri="http://schemas.openxmlformats.org/presentationml/2006/ole">
              <p:oleObj spid="_x0000_s224260" name="Equation" r:id="rId8" imgW="558800" imgH="406400" progId="Equation.3">
                <p:embed/>
              </p:oleObj>
            </a:graphicData>
          </a:graphic>
        </p:graphicFrame>
      </p:grpSp>
      <p:cxnSp>
        <p:nvCxnSpPr>
          <p:cNvPr id="20" name="Straight Connector 19"/>
          <p:cNvCxnSpPr/>
          <p:nvPr/>
        </p:nvCxnSpPr>
        <p:spPr>
          <a:xfrm>
            <a:off x="567266" y="2827866"/>
            <a:ext cx="3344333" cy="1588"/>
          </a:xfrm>
          <a:prstGeom prst="line">
            <a:avLst/>
          </a:prstGeom>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315198" y="2777067"/>
            <a:ext cx="2079002" cy="307777"/>
          </a:xfrm>
          <a:prstGeom prst="rect">
            <a:avLst/>
          </a:prstGeom>
          <a:noFill/>
        </p:spPr>
        <p:txBody>
          <a:bodyPr wrap="none" rtlCol="0">
            <a:spAutoFit/>
          </a:bodyPr>
          <a:lstStyle/>
          <a:p>
            <a:r>
              <a:rPr lang="en-US" sz="1400" dirty="0" smtClean="0">
                <a:solidFill>
                  <a:schemeClr val="accent1">
                    <a:lumMod val="75000"/>
                  </a:schemeClr>
                </a:solidFill>
                <a:latin typeface="Times New Roman"/>
                <a:cs typeface="Times New Roman"/>
              </a:rPr>
              <a:t>ERL, no recirculating arcs</a:t>
            </a:r>
            <a:endParaRPr lang="en-US" sz="1400" dirty="0">
              <a:solidFill>
                <a:schemeClr val="accent1">
                  <a:lumMod val="75000"/>
                </a:schemeClr>
              </a:solidFill>
              <a:latin typeface="Times New Roman"/>
              <a:cs typeface="Times New Roman"/>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0" y="0"/>
            <a:ext cx="8940800" cy="1577975"/>
          </a:xfrm>
          <a:noFill/>
          <a:ln>
            <a:miter lim="800000"/>
            <a:headEnd/>
            <a:tailEnd/>
          </a:ln>
        </p:spPr>
        <p:txBody>
          <a:bodyPr wrap="square" lIns="91440" tIns="45720" rIns="91440" bIns="45720" numCol="1" anchor="t" anchorCtr="0" compatLnSpc="1">
            <a:prstTxWarp prst="textNoShape">
              <a:avLst/>
            </a:prstTxWarp>
          </a:bodyPr>
          <a:lstStyle/>
          <a:p>
            <a:r>
              <a:rPr lang="en-US" sz="3200">
                <a:solidFill>
                  <a:srgbClr val="0000FF"/>
                </a:solidFill>
                <a:latin typeface="Comic Sans MS" pitchFamily="-111" charset="0"/>
              </a:rPr>
              <a:t>Advantages &amp; Challenges of ERL based eRHIC</a:t>
            </a:r>
          </a:p>
        </p:txBody>
      </p:sp>
      <p:sp>
        <p:nvSpPr>
          <p:cNvPr id="20483" name="Rectangle 3"/>
          <p:cNvSpPr>
            <a:spLocks noGrp="1" noChangeArrowheads="1"/>
          </p:cNvSpPr>
          <p:nvPr>
            <p:ph type="body" sz="half" idx="2"/>
          </p:nvPr>
        </p:nvSpPr>
        <p:spPr bwMode="auto">
          <a:xfrm>
            <a:off x="393700" y="1398588"/>
            <a:ext cx="8356600" cy="4964112"/>
          </a:xfrm>
          <a:noFill/>
          <a:ln>
            <a:miter lim="800000"/>
            <a:headEnd/>
            <a:tailEnd/>
          </a:ln>
        </p:spPr>
        <p:txBody>
          <a:bodyPr wrap="square" lIns="91440" tIns="45720" rIns="91440" bIns="45720" numCol="1" anchor="t" anchorCtr="0" compatLnSpc="1">
            <a:prstTxWarp prst="textNoShape">
              <a:avLst/>
            </a:prstTxWarp>
          </a:bodyPr>
          <a:lstStyle/>
          <a:p>
            <a:pPr>
              <a:lnSpc>
                <a:spcPct val="90000"/>
              </a:lnSpc>
            </a:pPr>
            <a:r>
              <a:rPr lang="en-US" sz="2000" b="1">
                <a:solidFill>
                  <a:srgbClr val="008F00"/>
                </a:solidFill>
                <a:latin typeface="Comic Sans MS" pitchFamily="-111" charset="0"/>
              </a:rPr>
              <a:t>Allows use of RHIC tunnel for the return passes and thus allow much higher (2-3 fold) energy of electrons compared with the storage ring.</a:t>
            </a:r>
            <a:endParaRPr lang="en-US" sz="2000">
              <a:solidFill>
                <a:srgbClr val="008F00"/>
              </a:solidFill>
              <a:latin typeface="Comic Sans MS" pitchFamily="-111" charset="0"/>
            </a:endParaRPr>
          </a:p>
          <a:p>
            <a:pPr>
              <a:lnSpc>
                <a:spcPct val="90000"/>
              </a:lnSpc>
            </a:pPr>
            <a:r>
              <a:rPr lang="en-US" sz="2000" b="1">
                <a:solidFill>
                  <a:srgbClr val="008F00"/>
                </a:solidFill>
                <a:latin typeface="Comic Sans MS" pitchFamily="-111" charset="0"/>
              </a:rPr>
              <a:t>High luminosity up to  10</a:t>
            </a:r>
            <a:r>
              <a:rPr lang="en-US" sz="2000" b="1" baseline="30000">
                <a:solidFill>
                  <a:srgbClr val="008F00"/>
                </a:solidFill>
                <a:latin typeface="Comic Sans MS" pitchFamily="-111" charset="0"/>
              </a:rPr>
              <a:t>34</a:t>
            </a:r>
            <a:r>
              <a:rPr lang="en-US" sz="2000" b="1">
                <a:solidFill>
                  <a:srgbClr val="008F00"/>
                </a:solidFill>
                <a:latin typeface="Comic Sans MS" pitchFamily="-111" charset="0"/>
              </a:rPr>
              <a:t> cm</a:t>
            </a:r>
            <a:r>
              <a:rPr lang="en-US" sz="2000" b="1" baseline="30000">
                <a:solidFill>
                  <a:srgbClr val="008F00"/>
                </a:solidFill>
                <a:latin typeface="Comic Sans MS" pitchFamily="-111" charset="0"/>
              </a:rPr>
              <a:t>-2</a:t>
            </a:r>
            <a:r>
              <a:rPr lang="en-US" sz="2000" b="1">
                <a:solidFill>
                  <a:srgbClr val="008F00"/>
                </a:solidFill>
                <a:latin typeface="Comic Sans MS" pitchFamily="-111" charset="0"/>
              </a:rPr>
              <a:t> sec</a:t>
            </a:r>
            <a:r>
              <a:rPr lang="en-US" sz="2000" b="1" baseline="30000">
                <a:solidFill>
                  <a:srgbClr val="008F00"/>
                </a:solidFill>
                <a:latin typeface="Comic Sans MS" pitchFamily="-111" charset="0"/>
              </a:rPr>
              <a:t>-1</a:t>
            </a:r>
            <a:endParaRPr lang="en-US" sz="2000" b="1">
              <a:solidFill>
                <a:srgbClr val="008F00"/>
              </a:solidFill>
              <a:latin typeface="Comic Sans MS" pitchFamily="-111" charset="0"/>
            </a:endParaRPr>
          </a:p>
          <a:p>
            <a:pPr>
              <a:lnSpc>
                <a:spcPct val="90000"/>
              </a:lnSpc>
            </a:pPr>
            <a:r>
              <a:rPr lang="en-US" sz="2000" b="1">
                <a:solidFill>
                  <a:srgbClr val="008F00"/>
                </a:solidFill>
                <a:latin typeface="Comic Sans MS" pitchFamily="-111" charset="0"/>
              </a:rPr>
              <a:t>Allows multiple IPs</a:t>
            </a:r>
          </a:p>
          <a:p>
            <a:pPr>
              <a:lnSpc>
                <a:spcPct val="90000"/>
              </a:lnSpc>
            </a:pPr>
            <a:r>
              <a:rPr lang="en-US" sz="2000" b="1">
                <a:solidFill>
                  <a:srgbClr val="008F00"/>
                </a:solidFill>
                <a:latin typeface="Comic Sans MS" pitchFamily="-111" charset="0"/>
              </a:rPr>
              <a:t>Allows higher range of CM-energies with high luminosities</a:t>
            </a:r>
          </a:p>
          <a:p>
            <a:pPr>
              <a:lnSpc>
                <a:spcPct val="90000"/>
              </a:lnSpc>
            </a:pPr>
            <a:r>
              <a:rPr lang="en-US" sz="2000" b="1">
                <a:solidFill>
                  <a:srgbClr val="008F00"/>
                </a:solidFill>
                <a:latin typeface="Comic Sans MS" pitchFamily="-111" charset="0"/>
              </a:rPr>
              <a:t>Full spin transparency at all energies</a:t>
            </a:r>
            <a:endParaRPr lang="en-US" sz="2000">
              <a:solidFill>
                <a:srgbClr val="008F00"/>
              </a:solidFill>
              <a:latin typeface="Comic Sans MS" pitchFamily="-111" charset="0"/>
            </a:endParaRPr>
          </a:p>
          <a:p>
            <a:pPr>
              <a:lnSpc>
                <a:spcPct val="90000"/>
              </a:lnSpc>
            </a:pPr>
            <a:r>
              <a:rPr lang="en-US" sz="2000">
                <a:solidFill>
                  <a:srgbClr val="008F00"/>
                </a:solidFill>
                <a:latin typeface="Comic Sans MS" pitchFamily="-111" charset="0"/>
              </a:rPr>
              <a:t>No machine elements inside detector(s)</a:t>
            </a:r>
          </a:p>
          <a:p>
            <a:pPr>
              <a:lnSpc>
                <a:spcPct val="90000"/>
              </a:lnSpc>
            </a:pPr>
            <a:r>
              <a:rPr lang="en-US" sz="2000">
                <a:solidFill>
                  <a:srgbClr val="008F00"/>
                </a:solidFill>
                <a:latin typeface="Comic Sans MS" pitchFamily="-111" charset="0"/>
              </a:rPr>
              <a:t>No significant limitation on the lengths of detectors</a:t>
            </a:r>
          </a:p>
          <a:p>
            <a:pPr>
              <a:lnSpc>
                <a:spcPct val="90000"/>
              </a:lnSpc>
            </a:pPr>
            <a:r>
              <a:rPr lang="en-US" sz="2000" b="1">
                <a:solidFill>
                  <a:srgbClr val="008F00"/>
                </a:solidFill>
                <a:latin typeface="Comic Sans MS" pitchFamily="-111" charset="0"/>
              </a:rPr>
              <a:t>Energy of ERL is simply upgradeable</a:t>
            </a:r>
            <a:endParaRPr lang="en-US" sz="2000">
              <a:solidFill>
                <a:srgbClr val="008F00"/>
              </a:solidFill>
              <a:latin typeface="Comic Sans MS" pitchFamily="-111" charset="0"/>
            </a:endParaRPr>
          </a:p>
          <a:p>
            <a:pPr>
              <a:lnSpc>
                <a:spcPct val="90000"/>
              </a:lnSpc>
            </a:pPr>
            <a:r>
              <a:rPr lang="en-US" sz="2000">
                <a:solidFill>
                  <a:srgbClr val="CC0000"/>
                </a:solidFill>
                <a:latin typeface="Comic Sans MS" pitchFamily="-111" charset="0"/>
              </a:rPr>
              <a:t>Novel technology</a:t>
            </a:r>
          </a:p>
          <a:p>
            <a:pPr>
              <a:lnSpc>
                <a:spcPct val="90000"/>
              </a:lnSpc>
            </a:pPr>
            <a:r>
              <a:rPr lang="en-US" sz="2000">
                <a:solidFill>
                  <a:srgbClr val="CC0000"/>
                </a:solidFill>
                <a:latin typeface="Comic Sans MS" pitchFamily="-111" charset="0"/>
              </a:rPr>
              <a:t>Need R&amp;D on polarized gun</a:t>
            </a:r>
          </a:p>
          <a:p>
            <a:pPr>
              <a:lnSpc>
                <a:spcPct val="90000"/>
              </a:lnSpc>
            </a:pPr>
            <a:r>
              <a:rPr lang="en-US" sz="2000">
                <a:solidFill>
                  <a:srgbClr val="CC0000"/>
                </a:solidFill>
                <a:latin typeface="Comic Sans MS" pitchFamily="-111" charset="0"/>
              </a:rPr>
              <a:t>May need a dedicated ring positrons (if ever required?)</a:t>
            </a:r>
          </a:p>
        </p:txBody>
      </p:sp>
      <p:graphicFrame>
        <p:nvGraphicFramePr>
          <p:cNvPr id="20484" name="Object 4"/>
          <p:cNvGraphicFramePr>
            <a:graphicFrameLocks noChangeAspect="1"/>
          </p:cNvGraphicFramePr>
          <p:nvPr/>
        </p:nvGraphicFramePr>
        <p:xfrm>
          <a:off x="889000" y="571500"/>
          <a:ext cx="3175000" cy="927100"/>
        </p:xfrm>
        <a:graphic>
          <a:graphicData uri="http://schemas.openxmlformats.org/presentationml/2006/ole">
            <p:oleObj spid="_x0000_s191490" name="Equation" r:id="rId3" imgW="1651397" imgH="482997" progId="Equation.3">
              <p:embed/>
            </p:oleObj>
          </a:graphicData>
        </a:graphic>
      </p:graphicFrame>
      <p:graphicFrame>
        <p:nvGraphicFramePr>
          <p:cNvPr id="20485" name="Object 5"/>
          <p:cNvGraphicFramePr>
            <a:graphicFrameLocks noChangeAspect="1"/>
          </p:cNvGraphicFramePr>
          <p:nvPr/>
        </p:nvGraphicFramePr>
        <p:xfrm>
          <a:off x="5994400" y="566738"/>
          <a:ext cx="2209800" cy="969962"/>
        </p:xfrm>
        <a:graphic>
          <a:graphicData uri="http://schemas.openxmlformats.org/presentationml/2006/ole">
            <p:oleObj spid="_x0000_s191491" name="Equation" r:id="rId4" imgW="990567" imgH="432009" progId="Equation.3">
              <p:embed/>
            </p:oleObj>
          </a:graphicData>
        </a:graphic>
      </p:graphicFrame>
      <p:sp>
        <p:nvSpPr>
          <p:cNvPr id="20486" name="AutoShape 6"/>
          <p:cNvSpPr>
            <a:spLocks noChangeArrowheads="1"/>
          </p:cNvSpPr>
          <p:nvPr/>
        </p:nvSpPr>
        <p:spPr bwMode="auto">
          <a:xfrm>
            <a:off x="4470400" y="838200"/>
            <a:ext cx="1003300" cy="406400"/>
          </a:xfrm>
          <a:prstGeom prst="rightArrow">
            <a:avLst>
              <a:gd name="adj1" fmla="val 50000"/>
              <a:gd name="adj2" fmla="val 61719"/>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7" name="Picture 23"/>
          <p:cNvPicPr>
            <a:picLocks noChangeAspect="1" noChangeArrowheads="1"/>
          </p:cNvPicPr>
          <p:nvPr/>
        </p:nvPicPr>
        <p:blipFill>
          <a:blip r:embed="rId5"/>
          <a:srcRect/>
          <a:stretch>
            <a:fillRect/>
          </a:stretch>
        </p:blipFill>
        <p:spPr bwMode="auto">
          <a:xfrm>
            <a:off x="4177886" y="6334425"/>
            <a:ext cx="1053166" cy="52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1426" name="Rectangle 2"/>
          <p:cNvSpPr>
            <a:spLocks noChangeArrowheads="1"/>
          </p:cNvSpPr>
          <p:nvPr/>
        </p:nvSpPr>
        <p:spPr bwMode="auto">
          <a:xfrm>
            <a:off x="4137025" y="3201988"/>
            <a:ext cx="184666" cy="400110"/>
          </a:xfrm>
          <a:prstGeom prst="rect">
            <a:avLst/>
          </a:prstGeom>
          <a:noFill/>
          <a:ln w="9525">
            <a:noFill/>
            <a:miter lim="800000"/>
            <a:headEnd/>
            <a:tailEnd/>
          </a:ln>
          <a:effectLst/>
        </p:spPr>
        <p:txBody>
          <a:bodyPr wrap="none">
            <a:prstTxWarp prst="textNoShape">
              <a:avLst/>
            </a:prstTxWarp>
            <a:spAutoFit/>
          </a:bodyPr>
          <a:lstStyle/>
          <a:p>
            <a:pPr algn="ctr"/>
            <a:endParaRPr lang="en-US" sz="2000">
              <a:solidFill>
                <a:schemeClr val="tx1"/>
              </a:solidFill>
              <a:latin typeface="Comic Sans MS"/>
              <a:cs typeface="Comic Sans MS"/>
            </a:endParaRPr>
          </a:p>
        </p:txBody>
      </p:sp>
      <p:sp>
        <p:nvSpPr>
          <p:cNvPr id="231427" name="Rectangle 3"/>
          <p:cNvSpPr>
            <a:spLocks noChangeArrowheads="1"/>
          </p:cNvSpPr>
          <p:nvPr/>
        </p:nvSpPr>
        <p:spPr bwMode="auto">
          <a:xfrm>
            <a:off x="4137025" y="3201988"/>
            <a:ext cx="184666" cy="400110"/>
          </a:xfrm>
          <a:prstGeom prst="rect">
            <a:avLst/>
          </a:prstGeom>
          <a:noFill/>
          <a:ln w="9525">
            <a:noFill/>
            <a:miter lim="800000"/>
            <a:headEnd/>
            <a:tailEnd/>
          </a:ln>
          <a:effectLst/>
        </p:spPr>
        <p:txBody>
          <a:bodyPr wrap="none">
            <a:prstTxWarp prst="textNoShape">
              <a:avLst/>
            </a:prstTxWarp>
            <a:spAutoFit/>
          </a:bodyPr>
          <a:lstStyle/>
          <a:p>
            <a:pPr algn="ctr"/>
            <a:endParaRPr lang="en-US" sz="2000">
              <a:solidFill>
                <a:schemeClr val="tx1"/>
              </a:solidFill>
              <a:latin typeface="Comic Sans MS"/>
              <a:cs typeface="Comic Sans MS"/>
            </a:endParaRPr>
          </a:p>
        </p:txBody>
      </p:sp>
      <p:sp>
        <p:nvSpPr>
          <p:cNvPr id="231430" name="Text Box 6"/>
          <p:cNvSpPr txBox="1">
            <a:spLocks noChangeArrowheads="1"/>
          </p:cNvSpPr>
          <p:nvPr/>
        </p:nvSpPr>
        <p:spPr bwMode="auto">
          <a:xfrm>
            <a:off x="3103563" y="6186488"/>
            <a:ext cx="3341687" cy="304800"/>
          </a:xfrm>
          <a:prstGeom prst="rect">
            <a:avLst/>
          </a:prstGeom>
          <a:noFill/>
          <a:ln w="9525">
            <a:noFill/>
            <a:miter lim="800000"/>
            <a:headEnd/>
            <a:tailEnd/>
          </a:ln>
          <a:effectLst/>
        </p:spPr>
        <p:txBody>
          <a:bodyPr>
            <a:prstTxWarp prst="textNoShape">
              <a:avLst/>
            </a:prstTxWarp>
            <a:spAutoFit/>
          </a:bodyPr>
          <a:lstStyle/>
          <a:p>
            <a:pPr marL="457200" indent="-457200">
              <a:buFont typeface="Times" pitchFamily="-111" charset="0"/>
              <a:buNone/>
            </a:pPr>
            <a:r>
              <a:rPr lang="en-US" sz="1200"/>
              <a:t>http://www.agsrhichome.bnl.gov/eRHIC/</a:t>
            </a:r>
            <a:r>
              <a:rPr lang="en-US" sz="800" i="1">
                <a:solidFill>
                  <a:srgbClr val="000099"/>
                </a:solidFill>
              </a:rPr>
              <a:t> </a:t>
            </a:r>
            <a:endParaRPr lang="en-US" sz="800" i="1" baseline="30000">
              <a:solidFill>
                <a:srgbClr val="000099"/>
              </a:solidFill>
            </a:endParaRPr>
          </a:p>
        </p:txBody>
      </p:sp>
      <p:sp>
        <p:nvSpPr>
          <p:cNvPr id="231433" name="Rectangle 9"/>
          <p:cNvSpPr>
            <a:spLocks noChangeArrowheads="1"/>
          </p:cNvSpPr>
          <p:nvPr/>
        </p:nvSpPr>
        <p:spPr bwMode="auto">
          <a:xfrm>
            <a:off x="812800" y="0"/>
            <a:ext cx="7772400" cy="495300"/>
          </a:xfrm>
          <a:prstGeom prst="rect">
            <a:avLst/>
          </a:prstGeom>
          <a:noFill/>
          <a:ln w="9525">
            <a:noFill/>
            <a:miter lim="800000"/>
            <a:headEnd/>
            <a:tailEnd/>
          </a:ln>
        </p:spPr>
        <p:txBody>
          <a:bodyPr>
            <a:prstTxWarp prst="textNoShape">
              <a:avLst/>
            </a:prstTxWarp>
          </a:bodyPr>
          <a:lstStyle/>
          <a:p>
            <a:pPr algn="ctr" eaLnBrk="1" hangingPunct="1"/>
            <a:r>
              <a:rPr lang="en-US" sz="2400" b="1" dirty="0">
                <a:solidFill>
                  <a:srgbClr val="FF0000"/>
                </a:solidFill>
                <a:latin typeface="Comic Sans MS"/>
                <a:cs typeface="Comic Sans MS"/>
              </a:rPr>
              <a:t>View from 2004</a:t>
            </a:r>
            <a:r>
              <a:rPr lang="en-US" sz="2400" dirty="0">
                <a:latin typeface="Comic Sans MS"/>
                <a:cs typeface="Comic Sans MS"/>
              </a:rPr>
              <a:t>: How eRHIC can be realized?</a:t>
            </a:r>
          </a:p>
        </p:txBody>
      </p:sp>
      <p:sp>
        <p:nvSpPr>
          <p:cNvPr id="231434" name="Rectangle 10"/>
          <p:cNvSpPr>
            <a:spLocks noChangeArrowheads="1"/>
          </p:cNvSpPr>
          <p:nvPr/>
        </p:nvSpPr>
        <p:spPr bwMode="auto">
          <a:xfrm>
            <a:off x="203200" y="673100"/>
            <a:ext cx="8229600" cy="2108200"/>
          </a:xfrm>
          <a:prstGeom prst="rect">
            <a:avLst/>
          </a:prstGeom>
          <a:noFill/>
          <a:ln w="9525">
            <a:noFill/>
            <a:miter lim="800000"/>
            <a:headEnd/>
            <a:tailEnd/>
          </a:ln>
        </p:spPr>
        <p:txBody>
          <a:bodyPr>
            <a:prstTxWarp prst="textNoShape">
              <a:avLst/>
            </a:prstTxWarp>
          </a:bodyPr>
          <a:lstStyle/>
          <a:p>
            <a:pPr marL="342900" indent="-342900" eaLnBrk="1" hangingPunct="1">
              <a:lnSpc>
                <a:spcPct val="80000"/>
              </a:lnSpc>
              <a:spcBef>
                <a:spcPct val="20000"/>
              </a:spcBef>
            </a:pPr>
            <a:endParaRPr lang="en-US" sz="2800" dirty="0">
              <a:solidFill>
                <a:schemeClr val="tx1"/>
              </a:solidFill>
              <a:latin typeface="Comic Sans MS"/>
              <a:cs typeface="Comic Sans MS"/>
            </a:endParaRPr>
          </a:p>
          <a:p>
            <a:pPr marL="742950" lvl="1" indent="-285750" eaLnBrk="1" hangingPunct="1">
              <a:lnSpc>
                <a:spcPct val="80000"/>
              </a:lnSpc>
              <a:spcBef>
                <a:spcPct val="20000"/>
              </a:spcBef>
              <a:buFontTx/>
              <a:buChar char="–"/>
            </a:pPr>
            <a:r>
              <a:rPr lang="en-US" sz="2400" dirty="0">
                <a:solidFill>
                  <a:schemeClr val="tx1"/>
                </a:solidFill>
                <a:latin typeface="Comic Sans MS"/>
                <a:ea typeface="ＭＳ Ｐゴシック" pitchFamily="-111" charset="-128"/>
                <a:cs typeface="Comic Sans MS"/>
              </a:rPr>
              <a:t>Ring-ring:</a:t>
            </a:r>
          </a:p>
          <a:p>
            <a:pPr marL="742950" lvl="1" indent="-285750" eaLnBrk="1" hangingPunct="1">
              <a:lnSpc>
                <a:spcPct val="80000"/>
              </a:lnSpc>
              <a:spcBef>
                <a:spcPct val="20000"/>
              </a:spcBef>
            </a:pPr>
            <a:r>
              <a:rPr lang="en-US" sz="2400" dirty="0">
                <a:solidFill>
                  <a:schemeClr val="tx1"/>
                </a:solidFill>
                <a:latin typeface="Comic Sans MS"/>
                <a:ea typeface="ＭＳ Ｐゴシック" pitchFamily="-111" charset="-128"/>
                <a:cs typeface="Comic Sans MS"/>
              </a:rPr>
              <a:t>    </a:t>
            </a:r>
          </a:p>
          <a:p>
            <a:pPr marL="742950" lvl="1" indent="-285750" eaLnBrk="1" hangingPunct="1">
              <a:lnSpc>
                <a:spcPct val="80000"/>
              </a:lnSpc>
              <a:spcBef>
                <a:spcPct val="20000"/>
              </a:spcBef>
              <a:buFontTx/>
              <a:buChar char="–"/>
            </a:pPr>
            <a:r>
              <a:rPr lang="en-US" sz="2400" dirty="0">
                <a:solidFill>
                  <a:schemeClr val="tx1"/>
                </a:solidFill>
                <a:latin typeface="Comic Sans MS"/>
                <a:ea typeface="ＭＳ Ｐゴシック" pitchFamily="-111" charset="-128"/>
                <a:cs typeface="Comic Sans MS"/>
              </a:rPr>
              <a:t>Linac (ERL)-ring:</a:t>
            </a:r>
          </a:p>
          <a:p>
            <a:pPr marL="742950" lvl="1" indent="-285750" eaLnBrk="1" hangingPunct="1">
              <a:lnSpc>
                <a:spcPct val="80000"/>
              </a:lnSpc>
              <a:spcBef>
                <a:spcPct val="20000"/>
              </a:spcBef>
            </a:pPr>
            <a:r>
              <a:rPr lang="en-US" sz="2400" dirty="0">
                <a:solidFill>
                  <a:schemeClr val="tx1"/>
                </a:solidFill>
                <a:latin typeface="Comic Sans MS"/>
                <a:ea typeface="ＭＳ Ｐゴシック" pitchFamily="-111" charset="-128"/>
                <a:cs typeface="Comic Sans MS"/>
              </a:rPr>
              <a:t>    </a:t>
            </a:r>
          </a:p>
        </p:txBody>
      </p:sp>
      <p:grpSp>
        <p:nvGrpSpPr>
          <p:cNvPr id="2" name="Group 11"/>
          <p:cNvGrpSpPr>
            <a:grpSpLocks/>
          </p:cNvGrpSpPr>
          <p:nvPr/>
        </p:nvGrpSpPr>
        <p:grpSpPr bwMode="auto">
          <a:xfrm>
            <a:off x="3556000" y="687388"/>
            <a:ext cx="4435475" cy="1014412"/>
            <a:chOff x="2256" y="2481"/>
            <a:chExt cx="2794" cy="639"/>
          </a:xfrm>
        </p:grpSpPr>
        <p:sp>
          <p:nvSpPr>
            <p:cNvPr id="231436" name="Oval 12"/>
            <p:cNvSpPr>
              <a:spLocks noChangeArrowheads="1"/>
            </p:cNvSpPr>
            <p:nvPr/>
          </p:nvSpPr>
          <p:spPr bwMode="auto">
            <a:xfrm>
              <a:off x="3216" y="2784"/>
              <a:ext cx="576" cy="288"/>
            </a:xfrm>
            <a:prstGeom prst="ellipse">
              <a:avLst/>
            </a:prstGeom>
            <a:noFill/>
            <a:ln w="28575">
              <a:solidFill>
                <a:srgbClr val="F7360F"/>
              </a:solidFill>
              <a:round/>
              <a:headEnd/>
              <a:tailEnd/>
            </a:ln>
            <a:effectLst/>
          </p:spPr>
          <p:txBody>
            <a:bodyPr wrap="none" anchor="ctr">
              <a:prstTxWarp prst="textNoShape">
                <a:avLst/>
              </a:prstTxWarp>
            </a:bodyPr>
            <a:lstStyle/>
            <a:p>
              <a:endParaRPr lang="en-US"/>
            </a:p>
          </p:txBody>
        </p:sp>
        <p:grpSp>
          <p:nvGrpSpPr>
            <p:cNvPr id="3" name="Group 13"/>
            <p:cNvGrpSpPr>
              <a:grpSpLocks/>
            </p:cNvGrpSpPr>
            <p:nvPr/>
          </p:nvGrpSpPr>
          <p:grpSpPr bwMode="auto">
            <a:xfrm>
              <a:off x="2256" y="2640"/>
              <a:ext cx="960" cy="480"/>
              <a:chOff x="2256" y="2640"/>
              <a:chExt cx="960" cy="480"/>
            </a:xfrm>
          </p:grpSpPr>
          <p:sp>
            <p:nvSpPr>
              <p:cNvPr id="231438" name="Oval 14"/>
              <p:cNvSpPr>
                <a:spLocks noChangeArrowheads="1"/>
              </p:cNvSpPr>
              <p:nvPr/>
            </p:nvSpPr>
            <p:spPr bwMode="auto">
              <a:xfrm>
                <a:off x="2256" y="2688"/>
                <a:ext cx="960" cy="432"/>
              </a:xfrm>
              <a:prstGeom prst="ellipse">
                <a:avLst/>
              </a:prstGeom>
              <a:noFill/>
              <a:ln w="38100">
                <a:solidFill>
                  <a:srgbClr val="2C07B5"/>
                </a:solidFill>
                <a:round/>
                <a:headEnd/>
                <a:tailEnd/>
              </a:ln>
              <a:effectLst/>
            </p:spPr>
            <p:txBody>
              <a:bodyPr wrap="none" anchor="ctr">
                <a:prstTxWarp prst="textNoShape">
                  <a:avLst/>
                </a:prstTxWarp>
              </a:bodyPr>
              <a:lstStyle/>
              <a:p>
                <a:pPr algn="ctr"/>
                <a:r>
                  <a:rPr lang="en-US" sz="1800">
                    <a:solidFill>
                      <a:srgbClr val="2C07B5"/>
                    </a:solidFill>
                  </a:rPr>
                  <a:t>RHIC</a:t>
                </a:r>
              </a:p>
            </p:txBody>
          </p:sp>
          <p:sp>
            <p:nvSpPr>
              <p:cNvPr id="231439" name="Line 15"/>
              <p:cNvSpPr>
                <a:spLocks noChangeShapeType="1"/>
              </p:cNvSpPr>
              <p:nvPr/>
            </p:nvSpPr>
            <p:spPr bwMode="auto">
              <a:xfrm>
                <a:off x="2928" y="2640"/>
                <a:ext cx="192" cy="48"/>
              </a:xfrm>
              <a:prstGeom prst="line">
                <a:avLst/>
              </a:prstGeom>
              <a:noFill/>
              <a:ln w="28575">
                <a:solidFill>
                  <a:srgbClr val="2C07B5"/>
                </a:solidFill>
                <a:round/>
                <a:headEnd/>
                <a:tailEnd type="triangle" w="med" len="med"/>
              </a:ln>
              <a:effectLst/>
            </p:spPr>
            <p:txBody>
              <a:bodyPr wrap="none">
                <a:prstTxWarp prst="textNoShape">
                  <a:avLst/>
                </a:prstTxWarp>
              </a:bodyPr>
              <a:lstStyle/>
              <a:p>
                <a:endParaRPr lang="en-US"/>
              </a:p>
            </p:txBody>
          </p:sp>
        </p:grpSp>
        <p:sp>
          <p:nvSpPr>
            <p:cNvPr id="231440" name="Line 16"/>
            <p:cNvSpPr>
              <a:spLocks noChangeShapeType="1"/>
            </p:cNvSpPr>
            <p:nvPr/>
          </p:nvSpPr>
          <p:spPr bwMode="auto">
            <a:xfrm flipH="1" flipV="1">
              <a:off x="3264" y="3072"/>
              <a:ext cx="144" cy="48"/>
            </a:xfrm>
            <a:prstGeom prst="line">
              <a:avLst/>
            </a:prstGeom>
            <a:noFill/>
            <a:ln w="28575">
              <a:solidFill>
                <a:srgbClr val="F7360F"/>
              </a:solidFill>
              <a:round/>
              <a:headEnd/>
              <a:tailEnd type="triangle" w="med" len="med"/>
            </a:ln>
            <a:effectLst/>
          </p:spPr>
          <p:txBody>
            <a:bodyPr wrap="none">
              <a:prstTxWarp prst="textNoShape">
                <a:avLst/>
              </a:prstTxWarp>
            </a:bodyPr>
            <a:lstStyle/>
            <a:p>
              <a:endParaRPr lang="en-US"/>
            </a:p>
          </p:txBody>
        </p:sp>
        <p:sp>
          <p:nvSpPr>
            <p:cNvPr id="231441" name="Text Box 17"/>
            <p:cNvSpPr txBox="1">
              <a:spLocks noChangeArrowheads="1"/>
            </p:cNvSpPr>
            <p:nvPr/>
          </p:nvSpPr>
          <p:spPr bwMode="auto">
            <a:xfrm>
              <a:off x="3504" y="2481"/>
              <a:ext cx="1546" cy="259"/>
            </a:xfrm>
            <a:prstGeom prst="rect">
              <a:avLst/>
            </a:prstGeom>
            <a:noFill/>
            <a:ln w="9525">
              <a:noFill/>
              <a:miter lim="800000"/>
              <a:headEnd/>
              <a:tailEnd/>
            </a:ln>
            <a:effectLst/>
          </p:spPr>
          <p:txBody>
            <a:bodyPr wrap="none">
              <a:prstTxWarp prst="textNoShape">
                <a:avLst/>
              </a:prstTxWarp>
              <a:spAutoFit/>
            </a:bodyPr>
            <a:lstStyle/>
            <a:p>
              <a:r>
                <a:rPr lang="en-US" sz="1800">
                  <a:solidFill>
                    <a:srgbClr val="FF0000"/>
                  </a:solidFill>
                </a:rPr>
                <a:t>Electron storage ring</a:t>
              </a:r>
            </a:p>
          </p:txBody>
        </p:sp>
      </p:grpSp>
      <p:grpSp>
        <p:nvGrpSpPr>
          <p:cNvPr id="4" name="Group 18"/>
          <p:cNvGrpSpPr>
            <a:grpSpLocks/>
          </p:cNvGrpSpPr>
          <p:nvPr/>
        </p:nvGrpSpPr>
        <p:grpSpPr bwMode="auto">
          <a:xfrm>
            <a:off x="3543300" y="1703388"/>
            <a:ext cx="4943475" cy="906462"/>
            <a:chOff x="2304" y="1445"/>
            <a:chExt cx="3114" cy="571"/>
          </a:xfrm>
        </p:grpSpPr>
        <p:grpSp>
          <p:nvGrpSpPr>
            <p:cNvPr id="5" name="Group 19"/>
            <p:cNvGrpSpPr>
              <a:grpSpLocks/>
            </p:cNvGrpSpPr>
            <p:nvPr/>
          </p:nvGrpSpPr>
          <p:grpSpPr bwMode="auto">
            <a:xfrm>
              <a:off x="2304" y="1536"/>
              <a:ext cx="960" cy="480"/>
              <a:chOff x="2256" y="2640"/>
              <a:chExt cx="960" cy="480"/>
            </a:xfrm>
          </p:grpSpPr>
          <p:sp>
            <p:nvSpPr>
              <p:cNvPr id="231444" name="Oval 20"/>
              <p:cNvSpPr>
                <a:spLocks noChangeArrowheads="1"/>
              </p:cNvSpPr>
              <p:nvPr/>
            </p:nvSpPr>
            <p:spPr bwMode="auto">
              <a:xfrm>
                <a:off x="2256" y="2688"/>
                <a:ext cx="960" cy="432"/>
              </a:xfrm>
              <a:prstGeom prst="ellipse">
                <a:avLst/>
              </a:prstGeom>
              <a:noFill/>
              <a:ln w="38100">
                <a:solidFill>
                  <a:srgbClr val="2C07B5"/>
                </a:solidFill>
                <a:round/>
                <a:headEnd/>
                <a:tailEnd/>
              </a:ln>
              <a:effectLst/>
            </p:spPr>
            <p:txBody>
              <a:bodyPr wrap="none" anchor="ctr">
                <a:prstTxWarp prst="textNoShape">
                  <a:avLst/>
                </a:prstTxWarp>
              </a:bodyPr>
              <a:lstStyle/>
              <a:p>
                <a:pPr algn="ctr"/>
                <a:r>
                  <a:rPr lang="en-US" sz="1800">
                    <a:solidFill>
                      <a:srgbClr val="2C07B5"/>
                    </a:solidFill>
                  </a:rPr>
                  <a:t>RHIC</a:t>
                </a:r>
              </a:p>
            </p:txBody>
          </p:sp>
          <p:sp>
            <p:nvSpPr>
              <p:cNvPr id="231445" name="Line 21"/>
              <p:cNvSpPr>
                <a:spLocks noChangeShapeType="1"/>
              </p:cNvSpPr>
              <p:nvPr/>
            </p:nvSpPr>
            <p:spPr bwMode="auto">
              <a:xfrm>
                <a:off x="2928" y="2640"/>
                <a:ext cx="192" cy="48"/>
              </a:xfrm>
              <a:prstGeom prst="line">
                <a:avLst/>
              </a:prstGeom>
              <a:noFill/>
              <a:ln w="28575">
                <a:solidFill>
                  <a:srgbClr val="2C07B5"/>
                </a:solidFill>
                <a:round/>
                <a:headEnd/>
                <a:tailEnd type="triangle" w="med" len="med"/>
              </a:ln>
              <a:effectLst/>
            </p:spPr>
            <p:txBody>
              <a:bodyPr wrap="none">
                <a:prstTxWarp prst="textNoShape">
                  <a:avLst/>
                </a:prstTxWarp>
              </a:bodyPr>
              <a:lstStyle/>
              <a:p>
                <a:endParaRPr lang="en-US"/>
              </a:p>
            </p:txBody>
          </p:sp>
        </p:grpSp>
        <p:sp>
          <p:nvSpPr>
            <p:cNvPr id="231446" name="Line 22"/>
            <p:cNvSpPr>
              <a:spLocks noChangeShapeType="1"/>
            </p:cNvSpPr>
            <p:nvPr/>
          </p:nvSpPr>
          <p:spPr bwMode="auto">
            <a:xfrm flipH="1">
              <a:off x="3456" y="1872"/>
              <a:ext cx="576" cy="0"/>
            </a:xfrm>
            <a:prstGeom prst="line">
              <a:avLst/>
            </a:prstGeom>
            <a:noFill/>
            <a:ln w="76200">
              <a:solidFill>
                <a:srgbClr val="F7360F"/>
              </a:solidFill>
              <a:round/>
              <a:headEnd/>
              <a:tailEnd/>
            </a:ln>
            <a:effectLst/>
          </p:spPr>
          <p:txBody>
            <a:bodyPr wrap="none">
              <a:prstTxWarp prst="textNoShape">
                <a:avLst/>
              </a:prstTxWarp>
            </a:bodyPr>
            <a:lstStyle/>
            <a:p>
              <a:endParaRPr lang="en-US"/>
            </a:p>
          </p:txBody>
        </p:sp>
        <p:sp>
          <p:nvSpPr>
            <p:cNvPr id="231447" name="Freeform 23"/>
            <p:cNvSpPr>
              <a:spLocks/>
            </p:cNvSpPr>
            <p:nvPr/>
          </p:nvSpPr>
          <p:spPr bwMode="auto">
            <a:xfrm>
              <a:off x="3264" y="1668"/>
              <a:ext cx="192" cy="204"/>
            </a:xfrm>
            <a:custGeom>
              <a:avLst/>
              <a:gdLst/>
              <a:ahLst/>
              <a:cxnLst>
                <a:cxn ang="0">
                  <a:pos x="192" y="204"/>
                </a:cxn>
                <a:cxn ang="0">
                  <a:pos x="30" y="180"/>
                </a:cxn>
                <a:cxn ang="0">
                  <a:pos x="18" y="72"/>
                </a:cxn>
                <a:cxn ang="0">
                  <a:pos x="138" y="0"/>
                </a:cxn>
              </a:cxnLst>
              <a:rect l="0" t="0" r="r" b="b"/>
              <a:pathLst>
                <a:path w="192" h="204">
                  <a:moveTo>
                    <a:pt x="192" y="204"/>
                  </a:moveTo>
                  <a:cubicBezTo>
                    <a:pt x="165" y="200"/>
                    <a:pt x="59" y="202"/>
                    <a:pt x="30" y="180"/>
                  </a:cubicBezTo>
                  <a:cubicBezTo>
                    <a:pt x="1" y="158"/>
                    <a:pt x="0" y="102"/>
                    <a:pt x="18" y="72"/>
                  </a:cubicBezTo>
                  <a:cubicBezTo>
                    <a:pt x="36" y="42"/>
                    <a:pt x="113" y="15"/>
                    <a:pt x="138" y="0"/>
                  </a:cubicBezTo>
                </a:path>
              </a:pathLst>
            </a:custGeom>
            <a:noFill/>
            <a:ln w="28575" cmpd="sng">
              <a:solidFill>
                <a:srgbClr val="F7360F"/>
              </a:solidFill>
              <a:round/>
              <a:headEnd/>
              <a:tailEnd/>
            </a:ln>
            <a:effectLst/>
          </p:spPr>
          <p:txBody>
            <a:bodyPr wrap="none">
              <a:prstTxWarp prst="textNoShape">
                <a:avLst/>
              </a:prstTxWarp>
            </a:bodyPr>
            <a:lstStyle/>
            <a:p>
              <a:endParaRPr lang="en-US"/>
            </a:p>
          </p:txBody>
        </p:sp>
        <p:sp>
          <p:nvSpPr>
            <p:cNvPr id="231448" name="Line 24"/>
            <p:cNvSpPr>
              <a:spLocks noChangeShapeType="1"/>
            </p:cNvSpPr>
            <p:nvPr/>
          </p:nvSpPr>
          <p:spPr bwMode="auto">
            <a:xfrm flipH="1">
              <a:off x="3504" y="1968"/>
              <a:ext cx="192" cy="0"/>
            </a:xfrm>
            <a:prstGeom prst="line">
              <a:avLst/>
            </a:prstGeom>
            <a:noFill/>
            <a:ln w="28575">
              <a:solidFill>
                <a:srgbClr val="F7360F"/>
              </a:solidFill>
              <a:round/>
              <a:headEnd/>
              <a:tailEnd type="triangle" w="med" len="med"/>
            </a:ln>
            <a:effectLst/>
          </p:spPr>
          <p:txBody>
            <a:bodyPr wrap="none">
              <a:prstTxWarp prst="textNoShape">
                <a:avLst/>
              </a:prstTxWarp>
            </a:bodyPr>
            <a:lstStyle/>
            <a:p>
              <a:endParaRPr lang="en-US"/>
            </a:p>
          </p:txBody>
        </p:sp>
        <p:sp>
          <p:nvSpPr>
            <p:cNvPr id="231449" name="Text Box 25"/>
            <p:cNvSpPr txBox="1">
              <a:spLocks noChangeArrowheads="1"/>
            </p:cNvSpPr>
            <p:nvPr/>
          </p:nvSpPr>
          <p:spPr bwMode="auto">
            <a:xfrm>
              <a:off x="3494" y="1445"/>
              <a:ext cx="1924" cy="259"/>
            </a:xfrm>
            <a:prstGeom prst="rect">
              <a:avLst/>
            </a:prstGeom>
            <a:noFill/>
            <a:ln w="9525">
              <a:noFill/>
              <a:miter lim="800000"/>
              <a:headEnd/>
              <a:tailEnd/>
            </a:ln>
            <a:effectLst/>
          </p:spPr>
          <p:txBody>
            <a:bodyPr wrap="none">
              <a:prstTxWarp prst="textNoShape">
                <a:avLst/>
              </a:prstTxWarp>
              <a:spAutoFit/>
            </a:bodyPr>
            <a:lstStyle/>
            <a:p>
              <a:r>
                <a:rPr lang="en-US" sz="1800">
                  <a:solidFill>
                    <a:srgbClr val="FF0000"/>
                  </a:solidFill>
                </a:rPr>
                <a:t>Electron linear accelerator</a:t>
              </a:r>
              <a:endParaRPr lang="en-US" sz="1800">
                <a:solidFill>
                  <a:schemeClr val="folHlink"/>
                </a:solidFill>
              </a:endParaRPr>
            </a:p>
          </p:txBody>
        </p:sp>
      </p:grpSp>
      <p:sp>
        <p:nvSpPr>
          <p:cNvPr id="231450" name="Rectangle 26"/>
          <p:cNvSpPr>
            <a:spLocks noChangeArrowheads="1"/>
          </p:cNvSpPr>
          <p:nvPr/>
        </p:nvSpPr>
        <p:spPr bwMode="auto">
          <a:xfrm>
            <a:off x="203200" y="2717800"/>
            <a:ext cx="8940800" cy="536575"/>
          </a:xfrm>
          <a:prstGeom prst="rect">
            <a:avLst/>
          </a:prstGeom>
          <a:noFill/>
          <a:ln w="9525">
            <a:noFill/>
            <a:miter lim="800000"/>
            <a:headEnd/>
            <a:tailEnd/>
          </a:ln>
          <a:effectLst/>
        </p:spPr>
        <p:txBody>
          <a:bodyPr>
            <a:prstTxWarp prst="textNoShape">
              <a:avLst/>
            </a:prstTxWarp>
          </a:bodyPr>
          <a:lstStyle/>
          <a:p>
            <a:pPr algn="ctr" eaLnBrk="1" hangingPunct="1"/>
            <a:r>
              <a:rPr lang="en-US" sz="2400" u="sng" dirty="0">
                <a:latin typeface="Comic Sans MS"/>
                <a:cs typeface="Comic Sans MS"/>
              </a:rPr>
              <a:t>Advantages &amp; Challenges of ERL based eRHIC</a:t>
            </a:r>
          </a:p>
        </p:txBody>
      </p:sp>
      <p:graphicFrame>
        <p:nvGraphicFramePr>
          <p:cNvPr id="231451" name="Object 27"/>
          <p:cNvGraphicFramePr>
            <a:graphicFrameLocks noChangeAspect="1"/>
          </p:cNvGraphicFramePr>
          <p:nvPr/>
        </p:nvGraphicFramePr>
        <p:xfrm>
          <a:off x="6475413" y="1073150"/>
          <a:ext cx="2405062" cy="636588"/>
        </p:xfrm>
        <a:graphic>
          <a:graphicData uri="http://schemas.openxmlformats.org/presentationml/2006/ole">
            <p:oleObj spid="_x0000_s203778" name="Equation" r:id="rId3" imgW="1727200" imgH="457200" progId="Equation.3">
              <p:embed/>
            </p:oleObj>
          </a:graphicData>
        </a:graphic>
      </p:graphicFrame>
      <p:graphicFrame>
        <p:nvGraphicFramePr>
          <p:cNvPr id="231452" name="Object 28"/>
          <p:cNvGraphicFramePr>
            <a:graphicFrameLocks noChangeAspect="1"/>
          </p:cNvGraphicFramePr>
          <p:nvPr/>
        </p:nvGraphicFramePr>
        <p:xfrm>
          <a:off x="6648450" y="2109788"/>
          <a:ext cx="1749425" cy="688975"/>
        </p:xfrm>
        <a:graphic>
          <a:graphicData uri="http://schemas.openxmlformats.org/presentationml/2006/ole">
            <p:oleObj spid="_x0000_s203779" name="Equation" r:id="rId4" imgW="1041400" imgH="406400" progId="Equation.3">
              <p:embed/>
            </p:oleObj>
          </a:graphicData>
        </a:graphic>
      </p:graphicFrame>
      <p:sp>
        <p:nvSpPr>
          <p:cNvPr id="231453" name="Rectangle 29"/>
          <p:cNvSpPr>
            <a:spLocks noChangeArrowheads="1"/>
          </p:cNvSpPr>
          <p:nvPr/>
        </p:nvSpPr>
        <p:spPr bwMode="auto">
          <a:xfrm>
            <a:off x="196850" y="3259138"/>
            <a:ext cx="4933950" cy="3116262"/>
          </a:xfrm>
          <a:prstGeom prst="rect">
            <a:avLst/>
          </a:prstGeom>
          <a:noFill/>
          <a:ln w="9525">
            <a:noFill/>
            <a:miter lim="800000"/>
            <a:headEnd/>
            <a:tailEnd/>
          </a:ln>
          <a:effectLst/>
        </p:spPr>
        <p:txBody>
          <a:bodyPr>
            <a:prstTxWarp prst="textNoShape">
              <a:avLst/>
            </a:prstTxWarp>
          </a:bodyPr>
          <a:lstStyle/>
          <a:p>
            <a:pPr marL="342900" indent="-342900" eaLnBrk="1" hangingPunct="1">
              <a:spcBef>
                <a:spcPct val="20000"/>
              </a:spcBef>
              <a:buFontTx/>
              <a:buChar char="•"/>
            </a:pPr>
            <a:r>
              <a:rPr lang="en-US" sz="1400" b="1" dirty="0">
                <a:solidFill>
                  <a:srgbClr val="008F00"/>
                </a:solidFill>
                <a:latin typeface="Comic Sans MS"/>
                <a:cs typeface="Comic Sans MS"/>
              </a:rPr>
              <a:t>Allows use of RHIC tunnel</a:t>
            </a:r>
          </a:p>
          <a:p>
            <a:pPr marL="342900" indent="-342900" eaLnBrk="1" hangingPunct="1">
              <a:spcBef>
                <a:spcPct val="20000"/>
              </a:spcBef>
              <a:buFontTx/>
              <a:buChar char="•"/>
            </a:pPr>
            <a:r>
              <a:rPr lang="en-US" sz="1400" b="1" dirty="0">
                <a:solidFill>
                  <a:srgbClr val="008F00"/>
                </a:solidFill>
                <a:latin typeface="Comic Sans MS"/>
                <a:cs typeface="Comic Sans MS"/>
              </a:rPr>
              <a:t>2-3 fold higher energy of electrons </a:t>
            </a:r>
          </a:p>
          <a:p>
            <a:pPr marL="342900" indent="-342900" eaLnBrk="1" hangingPunct="1">
              <a:spcBef>
                <a:spcPct val="20000"/>
              </a:spcBef>
              <a:buFontTx/>
              <a:buChar char="•"/>
            </a:pPr>
            <a:r>
              <a:rPr lang="en-US" sz="1400" b="1" dirty="0">
                <a:solidFill>
                  <a:srgbClr val="008F00"/>
                </a:solidFill>
                <a:latin typeface="Comic Sans MS"/>
                <a:cs typeface="Comic Sans MS"/>
              </a:rPr>
              <a:t>Higher luminosity up to  10</a:t>
            </a:r>
            <a:r>
              <a:rPr lang="en-US" sz="1400" b="1" baseline="30000" dirty="0">
                <a:solidFill>
                  <a:srgbClr val="008F00"/>
                </a:solidFill>
                <a:latin typeface="Comic Sans MS"/>
                <a:cs typeface="Comic Sans MS"/>
              </a:rPr>
              <a:t>34</a:t>
            </a:r>
            <a:r>
              <a:rPr lang="en-US" sz="1400" b="1" dirty="0">
                <a:solidFill>
                  <a:srgbClr val="008F00"/>
                </a:solidFill>
                <a:latin typeface="Comic Sans MS"/>
                <a:cs typeface="Comic Sans MS"/>
              </a:rPr>
              <a:t> cm</a:t>
            </a:r>
            <a:r>
              <a:rPr lang="en-US" sz="1400" b="1" baseline="30000" dirty="0">
                <a:solidFill>
                  <a:srgbClr val="008F00"/>
                </a:solidFill>
                <a:latin typeface="Comic Sans MS"/>
                <a:cs typeface="Comic Sans MS"/>
              </a:rPr>
              <a:t>-2</a:t>
            </a:r>
            <a:r>
              <a:rPr lang="en-US" sz="1400" b="1" dirty="0">
                <a:solidFill>
                  <a:srgbClr val="008F00"/>
                </a:solidFill>
                <a:latin typeface="Comic Sans MS"/>
                <a:cs typeface="Comic Sans MS"/>
              </a:rPr>
              <a:t> sec</a:t>
            </a:r>
            <a:r>
              <a:rPr lang="en-US" sz="1400" b="1" baseline="30000" dirty="0">
                <a:solidFill>
                  <a:srgbClr val="008F00"/>
                </a:solidFill>
                <a:latin typeface="Comic Sans MS"/>
                <a:cs typeface="Comic Sans MS"/>
              </a:rPr>
              <a:t>-1</a:t>
            </a:r>
            <a:endParaRPr lang="en-US" sz="1400" b="1" dirty="0">
              <a:solidFill>
                <a:srgbClr val="008F00"/>
              </a:solidFill>
              <a:latin typeface="Comic Sans MS"/>
              <a:cs typeface="Comic Sans MS"/>
            </a:endParaRPr>
          </a:p>
          <a:p>
            <a:pPr marL="342900" indent="-342900" eaLnBrk="1" hangingPunct="1">
              <a:spcBef>
                <a:spcPct val="20000"/>
              </a:spcBef>
              <a:buFontTx/>
              <a:buChar char="•"/>
            </a:pPr>
            <a:r>
              <a:rPr lang="en-US" sz="1400" b="1" dirty="0">
                <a:solidFill>
                  <a:srgbClr val="008F00"/>
                </a:solidFill>
                <a:latin typeface="Comic Sans MS"/>
                <a:cs typeface="Comic Sans MS"/>
              </a:rPr>
              <a:t>Multiple </a:t>
            </a:r>
            <a:r>
              <a:rPr lang="en-US" sz="1400" b="1" dirty="0" err="1">
                <a:solidFill>
                  <a:srgbClr val="008F00"/>
                </a:solidFill>
                <a:latin typeface="Comic Sans MS"/>
                <a:cs typeface="Comic Sans MS"/>
              </a:rPr>
              <a:t>IPs</a:t>
            </a:r>
            <a:endParaRPr lang="en-US" sz="1400" b="1" dirty="0">
              <a:solidFill>
                <a:srgbClr val="008F00"/>
              </a:solidFill>
              <a:latin typeface="Comic Sans MS"/>
              <a:cs typeface="Comic Sans MS"/>
            </a:endParaRPr>
          </a:p>
          <a:p>
            <a:pPr marL="342900" indent="-342900" eaLnBrk="1" hangingPunct="1">
              <a:spcBef>
                <a:spcPct val="20000"/>
              </a:spcBef>
              <a:buFontTx/>
              <a:buChar char="•"/>
            </a:pPr>
            <a:r>
              <a:rPr lang="en-US" sz="1400" b="1" dirty="0">
                <a:solidFill>
                  <a:srgbClr val="008F00"/>
                </a:solidFill>
                <a:latin typeface="Comic Sans MS"/>
                <a:cs typeface="Comic Sans MS"/>
              </a:rPr>
              <a:t>Higher range of CM-energies + high luminosities</a:t>
            </a:r>
          </a:p>
          <a:p>
            <a:pPr marL="342900" indent="-342900" eaLnBrk="1" hangingPunct="1">
              <a:spcBef>
                <a:spcPct val="20000"/>
              </a:spcBef>
              <a:buFontTx/>
              <a:buChar char="•"/>
            </a:pPr>
            <a:r>
              <a:rPr lang="en-US" sz="1400" b="1" dirty="0">
                <a:solidFill>
                  <a:srgbClr val="008F00"/>
                </a:solidFill>
                <a:latin typeface="Comic Sans MS"/>
                <a:cs typeface="Comic Sans MS"/>
              </a:rPr>
              <a:t>Full spin transparency at all energies</a:t>
            </a:r>
            <a:endParaRPr lang="en-US" sz="1400" dirty="0">
              <a:solidFill>
                <a:srgbClr val="008F00"/>
              </a:solidFill>
              <a:latin typeface="Comic Sans MS"/>
              <a:cs typeface="Comic Sans MS"/>
            </a:endParaRPr>
          </a:p>
          <a:p>
            <a:pPr marL="342900" indent="-342900" eaLnBrk="1" hangingPunct="1">
              <a:spcBef>
                <a:spcPct val="20000"/>
              </a:spcBef>
              <a:buFontTx/>
              <a:buChar char="•"/>
            </a:pPr>
            <a:r>
              <a:rPr lang="en-US" sz="1400" dirty="0">
                <a:solidFill>
                  <a:srgbClr val="008F00"/>
                </a:solidFill>
                <a:latin typeface="Comic Sans MS"/>
                <a:cs typeface="Comic Sans MS"/>
              </a:rPr>
              <a:t>No machine elements inside </a:t>
            </a:r>
            <a:r>
              <a:rPr lang="en-US" sz="1400" dirty="0" err="1">
                <a:solidFill>
                  <a:srgbClr val="008F00"/>
                </a:solidFill>
                <a:latin typeface="Comic Sans MS"/>
                <a:cs typeface="Comic Sans MS"/>
              </a:rPr>
              <a:t>detector(s</a:t>
            </a:r>
            <a:r>
              <a:rPr lang="en-US" sz="1400" dirty="0">
                <a:solidFill>
                  <a:srgbClr val="008F00"/>
                </a:solidFill>
                <a:latin typeface="Comic Sans MS"/>
                <a:cs typeface="Comic Sans MS"/>
              </a:rPr>
              <a:t>)</a:t>
            </a:r>
          </a:p>
          <a:p>
            <a:pPr marL="342900" indent="-342900" eaLnBrk="1" hangingPunct="1">
              <a:spcBef>
                <a:spcPct val="20000"/>
              </a:spcBef>
              <a:buFontTx/>
              <a:buChar char="•"/>
            </a:pPr>
            <a:r>
              <a:rPr lang="en-US" sz="1400" dirty="0">
                <a:solidFill>
                  <a:srgbClr val="008F00"/>
                </a:solidFill>
                <a:latin typeface="Comic Sans MS"/>
                <a:cs typeface="Comic Sans MS"/>
              </a:rPr>
              <a:t>No significant limitation on the lengths of detectors</a:t>
            </a:r>
          </a:p>
          <a:p>
            <a:pPr marL="342900" indent="-342900" eaLnBrk="1" hangingPunct="1">
              <a:spcBef>
                <a:spcPct val="20000"/>
              </a:spcBef>
              <a:buFontTx/>
              <a:buChar char="•"/>
            </a:pPr>
            <a:r>
              <a:rPr lang="en-US" sz="1400" b="1" dirty="0">
                <a:solidFill>
                  <a:srgbClr val="008F00"/>
                </a:solidFill>
                <a:latin typeface="Comic Sans MS"/>
                <a:cs typeface="Comic Sans MS"/>
              </a:rPr>
              <a:t>ERL is simply upgradeable</a:t>
            </a:r>
          </a:p>
          <a:p>
            <a:pPr marL="342900" indent="-342900" eaLnBrk="1" hangingPunct="1">
              <a:spcBef>
                <a:spcPct val="20000"/>
              </a:spcBef>
              <a:buFontTx/>
              <a:buChar char="•"/>
            </a:pPr>
            <a:r>
              <a:rPr lang="en-US" sz="1400" b="1" dirty="0">
                <a:solidFill>
                  <a:srgbClr val="008F00"/>
                </a:solidFill>
                <a:latin typeface="Comic Sans MS"/>
                <a:cs typeface="Comic Sans MS"/>
              </a:rPr>
              <a:t>eRHIC can be staged</a:t>
            </a:r>
            <a:endParaRPr lang="en-US" sz="1400" dirty="0">
              <a:solidFill>
                <a:srgbClr val="008F00"/>
              </a:solidFill>
              <a:latin typeface="Comic Sans MS"/>
              <a:cs typeface="Comic Sans MS"/>
            </a:endParaRPr>
          </a:p>
        </p:txBody>
      </p:sp>
      <p:sp>
        <p:nvSpPr>
          <p:cNvPr id="231454" name="Rectangle 30"/>
          <p:cNvSpPr>
            <a:spLocks noChangeArrowheads="1"/>
          </p:cNvSpPr>
          <p:nvPr/>
        </p:nvSpPr>
        <p:spPr bwMode="auto">
          <a:xfrm>
            <a:off x="5194300" y="3386138"/>
            <a:ext cx="3740150" cy="1985962"/>
          </a:xfrm>
          <a:prstGeom prst="rect">
            <a:avLst/>
          </a:prstGeom>
          <a:noFill/>
          <a:ln w="9525">
            <a:noFill/>
            <a:miter lim="800000"/>
            <a:headEnd/>
            <a:tailEnd/>
          </a:ln>
          <a:effectLst/>
        </p:spPr>
        <p:txBody>
          <a:bodyPr>
            <a:prstTxWarp prst="textNoShape">
              <a:avLst/>
            </a:prstTxWarp>
          </a:bodyPr>
          <a:lstStyle/>
          <a:p>
            <a:pPr marL="342900" indent="-342900" eaLnBrk="1" hangingPunct="1">
              <a:spcBef>
                <a:spcPct val="20000"/>
              </a:spcBef>
              <a:buFontTx/>
              <a:buChar char="•"/>
            </a:pPr>
            <a:r>
              <a:rPr lang="en-US" sz="1400" b="1" dirty="0">
                <a:solidFill>
                  <a:srgbClr val="CC0000"/>
                </a:solidFill>
                <a:latin typeface="Comic Sans MS"/>
                <a:cs typeface="Comic Sans MS"/>
              </a:rPr>
              <a:t>Novel technology</a:t>
            </a:r>
          </a:p>
          <a:p>
            <a:pPr marL="342900" indent="-342900" eaLnBrk="1" hangingPunct="1">
              <a:spcBef>
                <a:spcPct val="20000"/>
              </a:spcBef>
              <a:buFontTx/>
              <a:buChar char="•"/>
            </a:pPr>
            <a:r>
              <a:rPr lang="en-US" sz="1400" b="1" dirty="0">
                <a:solidFill>
                  <a:srgbClr val="CC0000"/>
                </a:solidFill>
                <a:latin typeface="Comic Sans MS"/>
                <a:cs typeface="Comic Sans MS"/>
              </a:rPr>
              <a:t>Need R&amp;D on polarized gun</a:t>
            </a:r>
          </a:p>
          <a:p>
            <a:pPr marL="342900" indent="-342900" eaLnBrk="1" hangingPunct="1">
              <a:spcBef>
                <a:spcPct val="20000"/>
              </a:spcBef>
              <a:buFontTx/>
              <a:buChar char="•"/>
            </a:pPr>
            <a:r>
              <a:rPr lang="en-US" sz="1400" b="1" dirty="0">
                <a:solidFill>
                  <a:srgbClr val="CC0000"/>
                </a:solidFill>
                <a:latin typeface="Comic Sans MS"/>
                <a:cs typeface="Comic Sans MS"/>
              </a:rPr>
              <a:t>May need a dedicated ring positrons</a:t>
            </a:r>
          </a:p>
        </p:txBody>
      </p:sp>
      <p:grpSp>
        <p:nvGrpSpPr>
          <p:cNvPr id="6" name="Group 31"/>
          <p:cNvGrpSpPr>
            <a:grpSpLocks noChangeAspect="1"/>
          </p:cNvGrpSpPr>
          <p:nvPr/>
        </p:nvGrpSpPr>
        <p:grpSpPr bwMode="auto">
          <a:xfrm>
            <a:off x="5562600" y="4305300"/>
            <a:ext cx="2632075" cy="1400175"/>
            <a:chOff x="576" y="1248"/>
            <a:chExt cx="4128" cy="2440"/>
          </a:xfrm>
        </p:grpSpPr>
        <p:pic>
          <p:nvPicPr>
            <p:cNvPr id="231456" name="Picture 32"/>
            <p:cNvPicPr>
              <a:picLocks noChangeAspect="1" noChangeArrowheads="1"/>
            </p:cNvPicPr>
            <p:nvPr/>
          </p:nvPicPr>
          <mc:AlternateContent>
            <mc:Choice xmlns:ma="http://schemas.microsoft.com/office/mac/drawingml/2008/main" Requires="ma">
              <p:blipFill>
                <a:blip r:embed="rId5"/>
                <a:srcRect/>
                <a:stretch>
                  <a:fillRect/>
                </a:stretch>
              </p:blipFill>
            </mc:Choice>
            <mc:Fallback>
              <p:blipFill>
                <a:blip r:embed="rId6"/>
                <a:srcRect/>
                <a:stretch>
                  <a:fillRect/>
                </a:stretch>
              </p:blipFill>
            </mc:Fallback>
          </mc:AlternateContent>
          <p:spPr bwMode="auto">
            <a:xfrm>
              <a:off x="576" y="1248"/>
              <a:ext cx="4128" cy="2440"/>
            </a:xfrm>
            <a:prstGeom prst="rect">
              <a:avLst/>
            </a:prstGeom>
            <a:noFill/>
            <a:ln w="9525">
              <a:noFill/>
              <a:miter lim="800000"/>
              <a:headEnd/>
              <a:tailEnd/>
            </a:ln>
            <a:effectLst/>
          </p:spPr>
        </p:pic>
        <p:sp>
          <p:nvSpPr>
            <p:cNvPr id="231457" name="Text Box 33"/>
            <p:cNvSpPr txBox="1">
              <a:spLocks noChangeAspect="1" noChangeArrowheads="1"/>
            </p:cNvSpPr>
            <p:nvPr/>
          </p:nvSpPr>
          <p:spPr bwMode="auto">
            <a:xfrm>
              <a:off x="3601" y="1378"/>
              <a:ext cx="1006" cy="479"/>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a:solidFill>
                    <a:schemeClr val="tx2"/>
                  </a:solidFill>
                  <a:latin typeface="Times New Roman" pitchFamily="-111" charset="0"/>
                </a:rPr>
                <a:t>10x250</a:t>
              </a:r>
            </a:p>
          </p:txBody>
        </p:sp>
        <p:sp>
          <p:nvSpPr>
            <p:cNvPr id="231458" name="Text Box 34"/>
            <p:cNvSpPr txBox="1">
              <a:spLocks noChangeAspect="1" noChangeArrowheads="1"/>
            </p:cNvSpPr>
            <p:nvPr/>
          </p:nvSpPr>
          <p:spPr bwMode="auto">
            <a:xfrm>
              <a:off x="2401" y="1378"/>
              <a:ext cx="886" cy="479"/>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a:solidFill>
                    <a:srgbClr val="0000CC"/>
                  </a:solidFill>
                  <a:latin typeface="Times New Roman" pitchFamily="-111" charset="0"/>
                </a:rPr>
                <a:t>3x250</a:t>
              </a:r>
            </a:p>
          </p:txBody>
        </p:sp>
        <p:sp>
          <p:nvSpPr>
            <p:cNvPr id="231459" name="Text Box 35"/>
            <p:cNvSpPr txBox="1">
              <a:spLocks noChangeAspect="1" noChangeArrowheads="1"/>
            </p:cNvSpPr>
            <p:nvPr/>
          </p:nvSpPr>
          <p:spPr bwMode="auto">
            <a:xfrm>
              <a:off x="1487" y="2675"/>
              <a:ext cx="767" cy="479"/>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a:solidFill>
                    <a:srgbClr val="0000CC"/>
                  </a:solidFill>
                  <a:latin typeface="Times New Roman" pitchFamily="-111" charset="0"/>
                </a:rPr>
                <a:t>3x50</a:t>
              </a:r>
            </a:p>
          </p:txBody>
        </p:sp>
        <p:sp>
          <p:nvSpPr>
            <p:cNvPr id="231460" name="Text Box 36"/>
            <p:cNvSpPr txBox="1">
              <a:spLocks noChangeAspect="1" noChangeArrowheads="1"/>
            </p:cNvSpPr>
            <p:nvPr/>
          </p:nvSpPr>
          <p:spPr bwMode="auto">
            <a:xfrm>
              <a:off x="2065" y="2675"/>
              <a:ext cx="886" cy="479"/>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a:solidFill>
                    <a:schemeClr val="tx2"/>
                  </a:solidFill>
                  <a:latin typeface="Times New Roman" pitchFamily="-111" charset="0"/>
                </a:rPr>
                <a:t>10x50</a:t>
              </a:r>
            </a:p>
          </p:txBody>
        </p:sp>
        <p:sp>
          <p:nvSpPr>
            <p:cNvPr id="231461" name="Text Box 37"/>
            <p:cNvSpPr txBox="1">
              <a:spLocks noChangeAspect="1" noChangeArrowheads="1"/>
            </p:cNvSpPr>
            <p:nvPr/>
          </p:nvSpPr>
          <p:spPr bwMode="auto">
            <a:xfrm>
              <a:off x="1632" y="3010"/>
              <a:ext cx="766" cy="479"/>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a:solidFill>
                    <a:srgbClr val="A50021"/>
                  </a:solidFill>
                  <a:latin typeface="Times New Roman" pitchFamily="-111" charset="0"/>
                </a:rPr>
                <a:t>5x50</a:t>
              </a:r>
            </a:p>
          </p:txBody>
        </p:sp>
        <p:sp>
          <p:nvSpPr>
            <p:cNvPr id="231462" name="Text Box 38"/>
            <p:cNvSpPr txBox="1">
              <a:spLocks noChangeAspect="1" noChangeArrowheads="1"/>
            </p:cNvSpPr>
            <p:nvPr/>
          </p:nvSpPr>
          <p:spPr bwMode="auto">
            <a:xfrm>
              <a:off x="3121" y="2529"/>
              <a:ext cx="886" cy="478"/>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a:solidFill>
                    <a:srgbClr val="A50021"/>
                  </a:solidFill>
                  <a:latin typeface="Times New Roman" pitchFamily="-111" charset="0"/>
                </a:rPr>
                <a:t>5x250</a:t>
              </a:r>
            </a:p>
          </p:txBody>
        </p:sp>
        <p:sp>
          <p:nvSpPr>
            <p:cNvPr id="231463" name="Line 39"/>
            <p:cNvSpPr>
              <a:spLocks noChangeAspect="1" noChangeShapeType="1"/>
            </p:cNvSpPr>
            <p:nvPr/>
          </p:nvSpPr>
          <p:spPr bwMode="auto">
            <a:xfrm flipH="1" flipV="1">
              <a:off x="3120" y="2352"/>
              <a:ext cx="96" cy="96"/>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sp>
        <p:nvSpPr>
          <p:cNvPr id="231464" name="Rectangle 40"/>
          <p:cNvSpPr>
            <a:spLocks noChangeArrowheads="1"/>
          </p:cNvSpPr>
          <p:nvPr/>
        </p:nvSpPr>
        <p:spPr bwMode="auto">
          <a:xfrm>
            <a:off x="5016500" y="5765800"/>
            <a:ext cx="3937000" cy="400110"/>
          </a:xfrm>
          <a:prstGeom prst="rect">
            <a:avLst/>
          </a:prstGeom>
          <a:noFill/>
          <a:ln w="9525">
            <a:noFill/>
            <a:miter lim="800000"/>
            <a:headEnd/>
            <a:tailEnd/>
          </a:ln>
          <a:effectLst/>
        </p:spPr>
        <p:txBody>
          <a:bodyPr>
            <a:prstTxWarp prst="textNoShape">
              <a:avLst/>
            </a:prstTxWarp>
            <a:spAutoFit/>
          </a:bodyPr>
          <a:lstStyle/>
          <a:p>
            <a:pPr eaLnBrk="1" hangingPunct="1"/>
            <a:r>
              <a:rPr lang="en-US" sz="1000" b="1" dirty="0">
                <a:solidFill>
                  <a:srgbClr val="2C07B5"/>
                </a:solidFill>
                <a:latin typeface="Comic Sans MS"/>
                <a:cs typeface="Comic Sans MS"/>
              </a:rPr>
              <a:t>In Ring-ring luminosity reduces 10-fold for 30 </a:t>
            </a:r>
            <a:r>
              <a:rPr lang="en-US" sz="1000" b="1" dirty="0" err="1">
                <a:solidFill>
                  <a:srgbClr val="2C07B5"/>
                </a:solidFill>
                <a:latin typeface="Comic Sans MS"/>
                <a:cs typeface="Comic Sans MS"/>
              </a:rPr>
              <a:t>GeV</a:t>
            </a:r>
            <a:r>
              <a:rPr lang="en-US" sz="1000" b="1" dirty="0">
                <a:solidFill>
                  <a:srgbClr val="2C07B5"/>
                </a:solidFill>
                <a:latin typeface="Comic Sans MS"/>
                <a:cs typeface="Comic Sans MS"/>
              </a:rPr>
              <a:t> CME. </a:t>
            </a:r>
          </a:p>
          <a:p>
            <a:pPr eaLnBrk="1" hangingPunct="1"/>
            <a:r>
              <a:rPr lang="en-US" sz="1000" b="1" dirty="0">
                <a:solidFill>
                  <a:srgbClr val="2C07B5"/>
                </a:solidFill>
                <a:latin typeface="Comic Sans MS"/>
                <a:cs typeface="Comic Sans MS"/>
              </a:rPr>
              <a:t>Required </a:t>
            </a:r>
            <a:r>
              <a:rPr lang="en-US" sz="1000" b="1" dirty="0" err="1">
                <a:solidFill>
                  <a:srgbClr val="2C07B5"/>
                </a:solidFill>
                <a:latin typeface="Comic Sans MS"/>
                <a:cs typeface="Comic Sans MS"/>
              </a:rPr>
              <a:t>norm.emittance</a:t>
            </a:r>
            <a:r>
              <a:rPr lang="en-US" sz="1000" b="1" dirty="0">
                <a:solidFill>
                  <a:srgbClr val="2C07B5"/>
                </a:solidFill>
                <a:latin typeface="Comic Sans MS"/>
                <a:cs typeface="Comic Sans MS"/>
              </a:rPr>
              <a:t> (for 50 </a:t>
            </a:r>
            <a:r>
              <a:rPr lang="en-US" sz="1000" b="1" dirty="0" err="1">
                <a:solidFill>
                  <a:srgbClr val="2C07B5"/>
                </a:solidFill>
                <a:latin typeface="Comic Sans MS"/>
                <a:cs typeface="Comic Sans MS"/>
              </a:rPr>
              <a:t>GeV</a:t>
            </a:r>
            <a:r>
              <a:rPr lang="en-US" sz="1000" b="1" dirty="0">
                <a:solidFill>
                  <a:srgbClr val="2C07B5"/>
                </a:solidFill>
                <a:latin typeface="Comic Sans MS"/>
                <a:cs typeface="Comic Sans MS"/>
              </a:rPr>
              <a:t> protons) ~3 mm*</a:t>
            </a:r>
            <a:r>
              <a:rPr lang="en-US" sz="1000" b="1" dirty="0" err="1">
                <a:solidFill>
                  <a:srgbClr val="2C07B5"/>
                </a:solidFill>
                <a:latin typeface="Comic Sans MS"/>
                <a:cs typeface="Comic Sans MS"/>
              </a:rPr>
              <a:t>mrad</a:t>
            </a:r>
            <a:endParaRPr lang="en-US" sz="1000" b="1" dirty="0">
              <a:solidFill>
                <a:srgbClr val="2C07B5"/>
              </a:solidFill>
              <a:latin typeface="Comic Sans MS"/>
              <a:cs typeface="Comic Sans MS"/>
            </a:endParaRPr>
          </a:p>
        </p:txBody>
      </p:sp>
      <p:pic>
        <p:nvPicPr>
          <p:cNvPr id="37" name="Picture 23"/>
          <p:cNvPicPr>
            <a:picLocks noChangeAspect="1" noChangeArrowheads="1"/>
          </p:cNvPicPr>
          <p:nvPr/>
        </p:nvPicPr>
        <p:blipFill>
          <a:blip r:embed="rId7"/>
          <a:srcRect/>
          <a:stretch>
            <a:fillRect/>
          </a:stretch>
        </p:blipFill>
        <p:spPr bwMode="auto">
          <a:xfrm>
            <a:off x="0" y="0"/>
            <a:ext cx="1053166" cy="52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3" name="Group 7"/>
          <p:cNvGrpSpPr/>
          <p:nvPr/>
        </p:nvGrpSpPr>
        <p:grpSpPr>
          <a:xfrm>
            <a:off x="965564" y="144342"/>
            <a:ext cx="7371356" cy="6713657"/>
            <a:chOff x="965564" y="144342"/>
            <a:chExt cx="7371356" cy="6713657"/>
          </a:xfrm>
        </p:grpSpPr>
        <p:pic>
          <p:nvPicPr>
            <p:cNvPr id="4" name="Picture 3" descr="Screen shot 2010-10-12 at 5.04.05 PM.png"/>
            <p:cNvPicPr>
              <a:picLocks noChangeAspect="1"/>
            </p:cNvPicPr>
            <p:nvPr/>
          </p:nvPicPr>
          <p:blipFill>
            <a:blip r:embed="rId2"/>
            <a:stretch>
              <a:fillRect/>
            </a:stretch>
          </p:blipFill>
          <p:spPr>
            <a:xfrm>
              <a:off x="965564" y="144342"/>
              <a:ext cx="7371356" cy="6713657"/>
            </a:xfrm>
            <a:prstGeom prst="rect">
              <a:avLst/>
            </a:prstGeom>
          </p:spPr>
        </p:pic>
        <p:sp>
          <p:nvSpPr>
            <p:cNvPr id="5" name="TextBox 4"/>
            <p:cNvSpPr txBox="1"/>
            <p:nvPr/>
          </p:nvSpPr>
          <p:spPr>
            <a:xfrm>
              <a:off x="5798879" y="4849361"/>
              <a:ext cx="466794" cy="461665"/>
            </a:xfrm>
            <a:prstGeom prst="rect">
              <a:avLst/>
            </a:prstGeom>
            <a:noFill/>
          </p:spPr>
          <p:txBody>
            <a:bodyPr wrap="none" rtlCol="0">
              <a:spAutoFit/>
            </a:bodyPr>
            <a:lstStyle/>
            <a:p>
              <a:r>
                <a:rPr lang="en-US" sz="2400" dirty="0" smtClean="0">
                  <a:solidFill>
                    <a:srgbClr val="0000FF"/>
                  </a:solidFill>
                </a:rPr>
                <a:t>D</a:t>
              </a:r>
              <a:r>
                <a:rPr lang="en-US" sz="2400" baseline="-25000" dirty="0" smtClean="0">
                  <a:solidFill>
                    <a:srgbClr val="0000FF"/>
                  </a:solidFill>
                </a:rPr>
                <a:t>x</a:t>
              </a:r>
              <a:endParaRPr lang="en-US" sz="2400" baseline="-25000" dirty="0">
                <a:solidFill>
                  <a:srgbClr val="0000FF"/>
                </a:solidFill>
              </a:endParaRPr>
            </a:p>
          </p:txBody>
        </p:sp>
        <p:sp>
          <p:nvSpPr>
            <p:cNvPr id="6" name="TextBox 5"/>
            <p:cNvSpPr txBox="1"/>
            <p:nvPr/>
          </p:nvSpPr>
          <p:spPr>
            <a:xfrm>
              <a:off x="6711315" y="1028634"/>
              <a:ext cx="446456" cy="461665"/>
            </a:xfrm>
            <a:prstGeom prst="rect">
              <a:avLst/>
            </a:prstGeom>
            <a:noFill/>
          </p:spPr>
          <p:txBody>
            <a:bodyPr wrap="none" rtlCol="0">
              <a:spAutoFit/>
            </a:bodyPr>
            <a:lstStyle/>
            <a:p>
              <a:r>
                <a:rPr lang="en-US" sz="2400" dirty="0" smtClean="0">
                  <a:solidFill>
                    <a:srgbClr val="79CB57"/>
                  </a:solidFill>
                  <a:latin typeface="Symbol"/>
                </a:rPr>
                <a:t>b</a:t>
              </a:r>
              <a:r>
                <a:rPr lang="en-US" sz="2400" baseline="-25000" dirty="0" smtClean="0">
                  <a:solidFill>
                    <a:srgbClr val="79CB57"/>
                  </a:solidFill>
                </a:rPr>
                <a:t>y</a:t>
              </a:r>
              <a:endParaRPr lang="en-US" sz="2400" baseline="-25000" dirty="0">
                <a:solidFill>
                  <a:srgbClr val="79CB57"/>
                </a:solidFill>
              </a:endParaRPr>
            </a:p>
          </p:txBody>
        </p:sp>
        <p:sp>
          <p:nvSpPr>
            <p:cNvPr id="7" name="TextBox 6"/>
            <p:cNvSpPr txBox="1"/>
            <p:nvPr/>
          </p:nvSpPr>
          <p:spPr>
            <a:xfrm>
              <a:off x="3230894" y="1028634"/>
              <a:ext cx="442449" cy="461665"/>
            </a:xfrm>
            <a:prstGeom prst="rect">
              <a:avLst/>
            </a:prstGeom>
            <a:noFill/>
          </p:spPr>
          <p:txBody>
            <a:bodyPr wrap="none" rtlCol="0">
              <a:spAutoFit/>
            </a:bodyPr>
            <a:lstStyle/>
            <a:p>
              <a:r>
                <a:rPr lang="en-US" sz="2400" dirty="0" smtClean="0">
                  <a:solidFill>
                    <a:srgbClr val="FF0000"/>
                  </a:solidFill>
                  <a:latin typeface="Symbol"/>
                </a:rPr>
                <a:t>b</a:t>
              </a:r>
              <a:r>
                <a:rPr lang="en-US" sz="2400" baseline="-25000" dirty="0" smtClean="0">
                  <a:solidFill>
                    <a:srgbClr val="FF0000"/>
                  </a:solidFill>
                </a:rPr>
                <a:t>x</a:t>
              </a:r>
              <a:endParaRPr lang="en-US" sz="2400" baseline="-25000" dirty="0">
                <a:solidFill>
                  <a:srgbClr val="FF0000"/>
                </a:solidFill>
              </a:endParaRPr>
            </a:p>
          </p:txBody>
        </p:sp>
      </p:grpSp>
      <p:sp>
        <p:nvSpPr>
          <p:cNvPr id="2" name="Title 1"/>
          <p:cNvSpPr>
            <a:spLocks noGrp="1"/>
          </p:cNvSpPr>
          <p:nvPr>
            <p:ph type="title"/>
          </p:nvPr>
        </p:nvSpPr>
        <p:spPr>
          <a:xfrm>
            <a:off x="457200" y="0"/>
            <a:ext cx="8229600" cy="460101"/>
          </a:xfrm>
        </p:spPr>
        <p:txBody>
          <a:bodyPr>
            <a:normAutofit fontScale="90000"/>
          </a:bodyPr>
          <a:lstStyle/>
          <a:p>
            <a:r>
              <a:rPr lang="en-US" sz="2800" dirty="0" smtClean="0">
                <a:solidFill>
                  <a:srgbClr val="000090"/>
                </a:solidFill>
                <a:latin typeface="Comic Sans MS"/>
              </a:rPr>
              <a:t>Arc and matching cell </a:t>
            </a:r>
            <a:endParaRPr lang="en-US" sz="2800" dirty="0">
              <a:solidFill>
                <a:srgbClr val="000090"/>
              </a:solidFill>
              <a:latin typeface="Comic Sans M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Screen shot 2010-10-13 at 10.27.17 AM.png"/>
          <p:cNvPicPr>
            <a:picLocks noChangeAspect="1"/>
          </p:cNvPicPr>
          <p:nvPr/>
        </p:nvPicPr>
        <p:blipFill>
          <a:blip r:embed="rId2"/>
          <a:stretch>
            <a:fillRect/>
          </a:stretch>
        </p:blipFill>
        <p:spPr>
          <a:xfrm>
            <a:off x="757323" y="157444"/>
            <a:ext cx="7812936" cy="6700556"/>
          </a:xfrm>
          <a:prstGeom prst="rect">
            <a:avLst/>
          </a:prstGeom>
        </p:spPr>
      </p:pic>
      <p:sp>
        <p:nvSpPr>
          <p:cNvPr id="2" name="Title 1"/>
          <p:cNvSpPr>
            <a:spLocks noGrp="1"/>
          </p:cNvSpPr>
          <p:nvPr>
            <p:ph type="title"/>
          </p:nvPr>
        </p:nvSpPr>
        <p:spPr>
          <a:xfrm>
            <a:off x="457200" y="0"/>
            <a:ext cx="8229600" cy="460101"/>
          </a:xfrm>
        </p:spPr>
        <p:txBody>
          <a:bodyPr>
            <a:normAutofit fontScale="90000"/>
          </a:bodyPr>
          <a:lstStyle/>
          <a:p>
            <a:r>
              <a:rPr lang="en-US" sz="2800" dirty="0" smtClean="0">
                <a:solidFill>
                  <a:srgbClr val="000090"/>
                </a:solidFill>
                <a:latin typeface="Comic Sans MS"/>
              </a:rPr>
              <a:t>Matching and the arc cell </a:t>
            </a:r>
            <a:endParaRPr lang="en-US" sz="2800" dirty="0">
              <a:solidFill>
                <a:srgbClr val="000090"/>
              </a:solidFill>
              <a:latin typeface="Comic Sans MS"/>
            </a:endParaRPr>
          </a:p>
        </p:txBody>
      </p:sp>
      <p:sp>
        <p:nvSpPr>
          <p:cNvPr id="5" name="TextBox 4"/>
          <p:cNvSpPr txBox="1"/>
          <p:nvPr/>
        </p:nvSpPr>
        <p:spPr>
          <a:xfrm>
            <a:off x="4193104" y="4618529"/>
            <a:ext cx="466794" cy="461665"/>
          </a:xfrm>
          <a:prstGeom prst="rect">
            <a:avLst/>
          </a:prstGeom>
          <a:noFill/>
        </p:spPr>
        <p:txBody>
          <a:bodyPr wrap="none" rtlCol="0">
            <a:spAutoFit/>
          </a:bodyPr>
          <a:lstStyle/>
          <a:p>
            <a:r>
              <a:rPr lang="en-US" sz="2400" dirty="0" smtClean="0">
                <a:solidFill>
                  <a:srgbClr val="0000FF"/>
                </a:solidFill>
              </a:rPr>
              <a:t>D</a:t>
            </a:r>
            <a:r>
              <a:rPr lang="en-US" sz="2400" baseline="-25000" dirty="0" smtClean="0">
                <a:solidFill>
                  <a:srgbClr val="0000FF"/>
                </a:solidFill>
              </a:rPr>
              <a:t>x</a:t>
            </a:r>
            <a:endParaRPr lang="en-US" sz="2400" baseline="-25000" dirty="0">
              <a:solidFill>
                <a:srgbClr val="0000FF"/>
              </a:solidFill>
            </a:endParaRPr>
          </a:p>
        </p:txBody>
      </p:sp>
      <p:sp>
        <p:nvSpPr>
          <p:cNvPr id="6" name="TextBox 5"/>
          <p:cNvSpPr txBox="1"/>
          <p:nvPr/>
        </p:nvSpPr>
        <p:spPr>
          <a:xfrm>
            <a:off x="6711315" y="1028634"/>
            <a:ext cx="446456" cy="461665"/>
          </a:xfrm>
          <a:prstGeom prst="rect">
            <a:avLst/>
          </a:prstGeom>
          <a:noFill/>
        </p:spPr>
        <p:txBody>
          <a:bodyPr wrap="none" rtlCol="0">
            <a:spAutoFit/>
          </a:bodyPr>
          <a:lstStyle/>
          <a:p>
            <a:r>
              <a:rPr lang="en-US" sz="2400" dirty="0" smtClean="0">
                <a:solidFill>
                  <a:srgbClr val="79CB57"/>
                </a:solidFill>
                <a:latin typeface="Symbol"/>
              </a:rPr>
              <a:t>b</a:t>
            </a:r>
            <a:r>
              <a:rPr lang="en-US" sz="2400" baseline="-25000" dirty="0" smtClean="0">
                <a:solidFill>
                  <a:srgbClr val="79CB57"/>
                </a:solidFill>
              </a:rPr>
              <a:t>y</a:t>
            </a:r>
            <a:endParaRPr lang="en-US" sz="2400" baseline="-25000" dirty="0">
              <a:solidFill>
                <a:srgbClr val="79CB57"/>
              </a:solidFill>
            </a:endParaRPr>
          </a:p>
        </p:txBody>
      </p:sp>
      <p:sp>
        <p:nvSpPr>
          <p:cNvPr id="7" name="TextBox 6"/>
          <p:cNvSpPr txBox="1"/>
          <p:nvPr/>
        </p:nvSpPr>
        <p:spPr>
          <a:xfrm>
            <a:off x="3230894" y="1028634"/>
            <a:ext cx="442449" cy="461665"/>
          </a:xfrm>
          <a:prstGeom prst="rect">
            <a:avLst/>
          </a:prstGeom>
          <a:noFill/>
        </p:spPr>
        <p:txBody>
          <a:bodyPr wrap="none" rtlCol="0">
            <a:spAutoFit/>
          </a:bodyPr>
          <a:lstStyle/>
          <a:p>
            <a:r>
              <a:rPr lang="en-US" sz="2400" dirty="0" smtClean="0">
                <a:solidFill>
                  <a:srgbClr val="FF0000"/>
                </a:solidFill>
                <a:latin typeface="Symbol"/>
              </a:rPr>
              <a:t>b</a:t>
            </a:r>
            <a:r>
              <a:rPr lang="en-US" sz="2400" baseline="-25000" dirty="0" smtClean="0">
                <a:solidFill>
                  <a:srgbClr val="FF0000"/>
                </a:solidFill>
              </a:rPr>
              <a:t>x</a:t>
            </a:r>
            <a:endParaRPr lang="en-US" sz="2400" baseline="-25000"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3" name="Group 7"/>
          <p:cNvGrpSpPr/>
          <p:nvPr/>
        </p:nvGrpSpPr>
        <p:grpSpPr>
          <a:xfrm>
            <a:off x="787144" y="152178"/>
            <a:ext cx="7745483" cy="6705821"/>
            <a:chOff x="787144" y="152178"/>
            <a:chExt cx="7745483" cy="6705821"/>
          </a:xfrm>
        </p:grpSpPr>
        <p:pic>
          <p:nvPicPr>
            <p:cNvPr id="11" name="Picture 10" descr="Screen shot 2010-10-13 at 10.31.27 AM.png"/>
            <p:cNvPicPr>
              <a:picLocks noChangeAspect="1"/>
            </p:cNvPicPr>
            <p:nvPr/>
          </p:nvPicPr>
          <p:blipFill>
            <a:blip r:embed="rId2"/>
            <a:stretch>
              <a:fillRect/>
            </a:stretch>
          </p:blipFill>
          <p:spPr>
            <a:xfrm>
              <a:off x="787144" y="152178"/>
              <a:ext cx="7745483" cy="6705821"/>
            </a:xfrm>
            <a:prstGeom prst="rect">
              <a:avLst/>
            </a:prstGeom>
          </p:spPr>
        </p:pic>
        <p:sp>
          <p:nvSpPr>
            <p:cNvPr id="5" name="TextBox 4"/>
            <p:cNvSpPr txBox="1"/>
            <p:nvPr/>
          </p:nvSpPr>
          <p:spPr>
            <a:xfrm>
              <a:off x="4266571" y="4618528"/>
              <a:ext cx="466794" cy="461665"/>
            </a:xfrm>
            <a:prstGeom prst="rect">
              <a:avLst/>
            </a:prstGeom>
            <a:noFill/>
          </p:spPr>
          <p:txBody>
            <a:bodyPr wrap="none" rtlCol="0">
              <a:spAutoFit/>
            </a:bodyPr>
            <a:lstStyle/>
            <a:p>
              <a:r>
                <a:rPr lang="en-US" sz="2400" dirty="0" smtClean="0">
                  <a:solidFill>
                    <a:srgbClr val="0000FF"/>
                  </a:solidFill>
                </a:rPr>
                <a:t>D</a:t>
              </a:r>
              <a:r>
                <a:rPr lang="en-US" sz="2400" baseline="-25000" dirty="0" smtClean="0">
                  <a:solidFill>
                    <a:srgbClr val="0000FF"/>
                  </a:solidFill>
                </a:rPr>
                <a:t>x</a:t>
              </a:r>
              <a:endParaRPr lang="en-US" sz="2400" baseline="-25000" dirty="0">
                <a:solidFill>
                  <a:srgbClr val="0000FF"/>
                </a:solidFill>
              </a:endParaRPr>
            </a:p>
          </p:txBody>
        </p:sp>
        <p:sp>
          <p:nvSpPr>
            <p:cNvPr id="6" name="TextBox 5"/>
            <p:cNvSpPr txBox="1"/>
            <p:nvPr/>
          </p:nvSpPr>
          <p:spPr>
            <a:xfrm>
              <a:off x="6711315" y="1028634"/>
              <a:ext cx="446456" cy="461665"/>
            </a:xfrm>
            <a:prstGeom prst="rect">
              <a:avLst/>
            </a:prstGeom>
            <a:noFill/>
          </p:spPr>
          <p:txBody>
            <a:bodyPr wrap="none" rtlCol="0">
              <a:spAutoFit/>
            </a:bodyPr>
            <a:lstStyle/>
            <a:p>
              <a:r>
                <a:rPr lang="en-US" sz="2400" dirty="0" smtClean="0">
                  <a:solidFill>
                    <a:srgbClr val="79CB57"/>
                  </a:solidFill>
                  <a:latin typeface="Symbol"/>
                </a:rPr>
                <a:t>b</a:t>
              </a:r>
              <a:r>
                <a:rPr lang="en-US" sz="2400" baseline="-25000" dirty="0" smtClean="0">
                  <a:solidFill>
                    <a:srgbClr val="79CB57"/>
                  </a:solidFill>
                </a:rPr>
                <a:t>y</a:t>
              </a:r>
              <a:endParaRPr lang="en-US" sz="2400" baseline="-25000" dirty="0">
                <a:solidFill>
                  <a:srgbClr val="79CB57"/>
                </a:solidFill>
              </a:endParaRPr>
            </a:p>
          </p:txBody>
        </p:sp>
        <p:sp>
          <p:nvSpPr>
            <p:cNvPr id="7" name="TextBox 6"/>
            <p:cNvSpPr txBox="1"/>
            <p:nvPr/>
          </p:nvSpPr>
          <p:spPr>
            <a:xfrm>
              <a:off x="3824122" y="1028634"/>
              <a:ext cx="442449" cy="461665"/>
            </a:xfrm>
            <a:prstGeom prst="rect">
              <a:avLst/>
            </a:prstGeom>
            <a:noFill/>
          </p:spPr>
          <p:txBody>
            <a:bodyPr wrap="none" rtlCol="0">
              <a:spAutoFit/>
            </a:bodyPr>
            <a:lstStyle/>
            <a:p>
              <a:r>
                <a:rPr lang="en-US" sz="2400" dirty="0" smtClean="0">
                  <a:solidFill>
                    <a:srgbClr val="FF0000"/>
                  </a:solidFill>
                  <a:latin typeface="Symbol"/>
                </a:rPr>
                <a:t>b</a:t>
              </a:r>
              <a:r>
                <a:rPr lang="en-US" sz="2400" baseline="-25000" dirty="0" smtClean="0">
                  <a:solidFill>
                    <a:srgbClr val="FF0000"/>
                  </a:solidFill>
                </a:rPr>
                <a:t>x</a:t>
              </a:r>
              <a:endParaRPr lang="en-US" sz="2400" baseline="-25000" dirty="0">
                <a:solidFill>
                  <a:srgbClr val="FF0000"/>
                </a:solidFill>
              </a:endParaRPr>
            </a:p>
          </p:txBody>
        </p:sp>
      </p:grpSp>
      <p:sp>
        <p:nvSpPr>
          <p:cNvPr id="2" name="Title 1"/>
          <p:cNvSpPr>
            <a:spLocks noGrp="1"/>
          </p:cNvSpPr>
          <p:nvPr>
            <p:ph type="title"/>
          </p:nvPr>
        </p:nvSpPr>
        <p:spPr>
          <a:xfrm>
            <a:off x="457200" y="0"/>
            <a:ext cx="8229600" cy="460101"/>
          </a:xfrm>
        </p:spPr>
        <p:txBody>
          <a:bodyPr>
            <a:normAutofit fontScale="90000"/>
          </a:bodyPr>
          <a:lstStyle/>
          <a:p>
            <a:r>
              <a:rPr lang="en-US" sz="2800" dirty="0" smtClean="0">
                <a:solidFill>
                  <a:srgbClr val="000090"/>
                </a:solidFill>
                <a:latin typeface="Comic Sans MS"/>
              </a:rPr>
              <a:t>Arc cell and matching cell </a:t>
            </a:r>
            <a:endParaRPr lang="en-US" sz="2800" dirty="0">
              <a:solidFill>
                <a:srgbClr val="000090"/>
              </a:solidFill>
              <a:latin typeface="Comic Sans M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36"/>
          <p:cNvGrpSpPr>
            <a:grpSpLocks/>
          </p:cNvGrpSpPr>
          <p:nvPr/>
        </p:nvGrpSpPr>
        <p:grpSpPr bwMode="auto">
          <a:xfrm>
            <a:off x="4191000" y="2057400"/>
            <a:ext cx="3352800" cy="3657600"/>
            <a:chOff x="2209800" y="685800"/>
            <a:chExt cx="228600" cy="228600"/>
          </a:xfrm>
        </p:grpSpPr>
        <p:sp>
          <p:nvSpPr>
            <p:cNvPr id="38" name="Arc 37"/>
            <p:cNvSpPr/>
            <p:nvPr/>
          </p:nvSpPr>
          <p:spPr>
            <a:xfrm>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39" name="Arc 38"/>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cxnSp>
        <p:nvCxnSpPr>
          <p:cNvPr id="40" name="Straight Connector 39"/>
          <p:cNvCxnSpPr>
            <a:stCxn id="47" idx="3"/>
          </p:cNvCxnSpPr>
          <p:nvPr/>
        </p:nvCxnSpPr>
        <p:spPr>
          <a:xfrm>
            <a:off x="5105400" y="2057400"/>
            <a:ext cx="762000" cy="1588"/>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3276600" y="5562600"/>
            <a:ext cx="1828800" cy="30480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47" name="Rectangle 46"/>
          <p:cNvSpPr/>
          <p:nvPr/>
        </p:nvSpPr>
        <p:spPr>
          <a:xfrm>
            <a:off x="3276600" y="1905000"/>
            <a:ext cx="1828800" cy="30480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cxnSp>
        <p:nvCxnSpPr>
          <p:cNvPr id="48" name="Straight Connector 47"/>
          <p:cNvCxnSpPr>
            <a:stCxn id="42" idx="3"/>
          </p:cNvCxnSpPr>
          <p:nvPr/>
        </p:nvCxnSpPr>
        <p:spPr>
          <a:xfrm>
            <a:off x="5105400" y="5715000"/>
            <a:ext cx="762000" cy="1588"/>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49" name="Freeform 48"/>
          <p:cNvSpPr/>
          <p:nvPr/>
        </p:nvSpPr>
        <p:spPr>
          <a:xfrm>
            <a:off x="4800600" y="4495800"/>
            <a:ext cx="4114800" cy="2133600"/>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6392" name="TextBox 49"/>
          <p:cNvSpPr txBox="1">
            <a:spLocks noChangeArrowheads="1"/>
          </p:cNvSpPr>
          <p:nvPr/>
        </p:nvSpPr>
        <p:spPr bwMode="auto">
          <a:xfrm>
            <a:off x="7886700" y="4140200"/>
            <a:ext cx="917575" cy="369888"/>
          </a:xfrm>
          <a:prstGeom prst="rect">
            <a:avLst/>
          </a:prstGeom>
          <a:noFill/>
          <a:ln w="9525">
            <a:noFill/>
            <a:miter lim="800000"/>
            <a:headEnd/>
            <a:tailEnd/>
          </a:ln>
        </p:spPr>
        <p:txBody>
          <a:bodyPr wrap="none">
            <a:prstTxWarp prst="textNoShape">
              <a:avLst/>
            </a:prstTxWarp>
            <a:spAutoFit/>
          </a:bodyPr>
          <a:lstStyle/>
          <a:p>
            <a:r>
              <a:rPr lang="en-US" b="1">
                <a:solidFill>
                  <a:srgbClr val="FF0000"/>
                </a:solidFill>
                <a:latin typeface="Times New Roman" charset="0"/>
                <a:ea typeface="Times New Roman" charset="0"/>
                <a:cs typeface="Times New Roman" charset="0"/>
              </a:rPr>
              <a:t>LHC </a:t>
            </a:r>
            <a:r>
              <a:rPr lang="en-US" b="1" i="1">
                <a:solidFill>
                  <a:srgbClr val="FF0000"/>
                </a:solidFill>
                <a:latin typeface="Times New Roman" charset="0"/>
                <a:ea typeface="Times New Roman" charset="0"/>
                <a:cs typeface="Times New Roman" charset="0"/>
              </a:rPr>
              <a:t>p</a:t>
            </a:r>
          </a:p>
        </p:txBody>
      </p:sp>
      <p:cxnSp>
        <p:nvCxnSpPr>
          <p:cNvPr id="56" name="Straight Arrow Connector 55"/>
          <p:cNvCxnSpPr/>
          <p:nvPr/>
        </p:nvCxnSpPr>
        <p:spPr>
          <a:xfrm>
            <a:off x="3276600" y="3276600"/>
            <a:ext cx="1981200" cy="317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394" name="TextBox 56"/>
          <p:cNvSpPr txBox="1">
            <a:spLocks noChangeArrowheads="1"/>
          </p:cNvSpPr>
          <p:nvPr/>
        </p:nvSpPr>
        <p:spPr bwMode="auto">
          <a:xfrm>
            <a:off x="3581400" y="2819400"/>
            <a:ext cx="777875" cy="338138"/>
          </a:xfrm>
          <a:prstGeom prst="rect">
            <a:avLst/>
          </a:prstGeom>
          <a:noFill/>
          <a:ln w="9525">
            <a:noFill/>
            <a:miter lim="800000"/>
            <a:headEnd/>
            <a:tailEnd/>
          </a:ln>
        </p:spPr>
        <p:txBody>
          <a:bodyPr wrap="none">
            <a:prstTxWarp prst="textNoShape">
              <a:avLst/>
            </a:prstTxWarp>
            <a:spAutoFit/>
          </a:bodyPr>
          <a:lstStyle/>
          <a:p>
            <a:r>
              <a:rPr lang="en-US" sz="1600" b="1">
                <a:latin typeface="Times New Roman" charset="0"/>
                <a:ea typeface="Times New Roman" charset="0"/>
                <a:cs typeface="Times New Roman" charset="0"/>
              </a:rPr>
              <a:t>1.0 km</a:t>
            </a:r>
          </a:p>
        </p:txBody>
      </p:sp>
      <p:cxnSp>
        <p:nvCxnSpPr>
          <p:cNvPr id="58" name="Straight Arrow Connector 57"/>
          <p:cNvCxnSpPr/>
          <p:nvPr/>
        </p:nvCxnSpPr>
        <p:spPr>
          <a:xfrm rot="5400000">
            <a:off x="1139825" y="3886200"/>
            <a:ext cx="3660775" cy="317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396" name="TextBox 58"/>
          <p:cNvSpPr txBox="1">
            <a:spLocks noChangeArrowheads="1"/>
          </p:cNvSpPr>
          <p:nvPr/>
        </p:nvSpPr>
        <p:spPr bwMode="auto">
          <a:xfrm>
            <a:off x="2971800" y="4038600"/>
            <a:ext cx="777875" cy="338138"/>
          </a:xfrm>
          <a:prstGeom prst="rect">
            <a:avLst/>
          </a:prstGeom>
          <a:noFill/>
          <a:ln w="9525">
            <a:noFill/>
            <a:miter lim="800000"/>
            <a:headEnd/>
            <a:tailEnd/>
          </a:ln>
        </p:spPr>
        <p:txBody>
          <a:bodyPr wrap="none">
            <a:prstTxWarp prst="textNoShape">
              <a:avLst/>
            </a:prstTxWarp>
            <a:spAutoFit/>
          </a:bodyPr>
          <a:lstStyle/>
          <a:p>
            <a:r>
              <a:rPr lang="en-US" sz="1600" b="1">
                <a:latin typeface="Times New Roman" charset="0"/>
                <a:ea typeface="Times New Roman" charset="0"/>
                <a:cs typeface="Times New Roman" charset="0"/>
              </a:rPr>
              <a:t>2.0 km</a:t>
            </a:r>
          </a:p>
        </p:txBody>
      </p:sp>
      <p:sp>
        <p:nvSpPr>
          <p:cNvPr id="16397" name="TextBox 59"/>
          <p:cNvSpPr txBox="1">
            <a:spLocks noChangeArrowheads="1"/>
          </p:cNvSpPr>
          <p:nvPr/>
        </p:nvSpPr>
        <p:spPr bwMode="auto">
          <a:xfrm>
            <a:off x="3276600" y="5867400"/>
            <a:ext cx="1646238"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9.95-GeV linac</a:t>
            </a:r>
          </a:p>
        </p:txBody>
      </p:sp>
      <p:sp>
        <p:nvSpPr>
          <p:cNvPr id="16398" name="TextBox 62"/>
          <p:cNvSpPr txBox="1">
            <a:spLocks noChangeArrowheads="1"/>
          </p:cNvSpPr>
          <p:nvPr/>
        </p:nvSpPr>
        <p:spPr bwMode="auto">
          <a:xfrm>
            <a:off x="3124200" y="1447800"/>
            <a:ext cx="1646238" cy="369888"/>
          </a:xfrm>
          <a:prstGeom prst="rect">
            <a:avLst/>
          </a:prstGeom>
          <a:noFill/>
          <a:ln w="9525">
            <a:noFill/>
            <a:miter lim="800000"/>
            <a:headEnd/>
            <a:tailEnd/>
          </a:ln>
        </p:spPr>
        <p:txBody>
          <a:bodyPr wrap="none">
            <a:prstTxWarp prst="textNoShape">
              <a:avLst/>
            </a:prstTxWarp>
            <a:spAutoFit/>
          </a:bodyPr>
          <a:lstStyle/>
          <a:p>
            <a:r>
              <a:rPr lang="en-US" b="1" dirty="0">
                <a:solidFill>
                  <a:srgbClr val="0000CC"/>
                </a:solidFill>
                <a:latin typeface="Times New Roman" charset="0"/>
                <a:ea typeface="Times New Roman" charset="0"/>
                <a:cs typeface="Times New Roman" charset="0"/>
              </a:rPr>
              <a:t>9.95-GeV linac</a:t>
            </a:r>
          </a:p>
        </p:txBody>
      </p:sp>
      <p:sp>
        <p:nvSpPr>
          <p:cNvPr id="16399" name="TextBox 66"/>
          <p:cNvSpPr txBox="1">
            <a:spLocks noChangeArrowheads="1"/>
          </p:cNvSpPr>
          <p:nvPr/>
        </p:nvSpPr>
        <p:spPr bwMode="auto">
          <a:xfrm>
            <a:off x="685800" y="1143000"/>
            <a:ext cx="731838" cy="584200"/>
          </a:xfrm>
          <a:prstGeom prst="rect">
            <a:avLst/>
          </a:prstGeom>
          <a:noFill/>
          <a:ln w="9525">
            <a:noFill/>
            <a:miter lim="800000"/>
            <a:headEnd/>
            <a:tailEnd/>
          </a:ln>
        </p:spPr>
        <p:txBody>
          <a:bodyPr wrap="none">
            <a:prstTxWarp prst="textNoShape">
              <a:avLst/>
            </a:prstTxWarp>
            <a:spAutoFit/>
          </a:bodyPr>
          <a:lstStyle/>
          <a:p>
            <a:r>
              <a:rPr lang="en-US" sz="3200" b="1" i="1">
                <a:latin typeface="Calibri" charset="0"/>
              </a:rPr>
              <a:t>erl</a:t>
            </a:r>
          </a:p>
        </p:txBody>
      </p:sp>
      <p:sp>
        <p:nvSpPr>
          <p:cNvPr id="16400" name="TextBox 74"/>
          <p:cNvSpPr txBox="1">
            <a:spLocks noChangeArrowheads="1"/>
          </p:cNvSpPr>
          <p:nvPr/>
        </p:nvSpPr>
        <p:spPr bwMode="auto">
          <a:xfrm>
            <a:off x="5308600" y="2286000"/>
            <a:ext cx="949325"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injector</a:t>
            </a:r>
          </a:p>
        </p:txBody>
      </p:sp>
      <p:sp>
        <p:nvSpPr>
          <p:cNvPr id="16401" name="TextBox 75"/>
          <p:cNvSpPr txBox="1">
            <a:spLocks noChangeArrowheads="1"/>
          </p:cNvSpPr>
          <p:nvPr/>
        </p:nvSpPr>
        <p:spPr bwMode="auto">
          <a:xfrm>
            <a:off x="4622800" y="2476500"/>
            <a:ext cx="569913" cy="276225"/>
          </a:xfrm>
          <a:prstGeom prst="rect">
            <a:avLst/>
          </a:prstGeom>
          <a:noFill/>
          <a:ln w="9525">
            <a:noFill/>
            <a:miter lim="800000"/>
            <a:headEnd/>
            <a:tailEnd/>
          </a:ln>
        </p:spPr>
        <p:txBody>
          <a:bodyPr wrap="none">
            <a:prstTxWarp prst="textNoShape">
              <a:avLst/>
            </a:prstTxWarp>
            <a:spAutoFit/>
          </a:bodyPr>
          <a:lstStyle/>
          <a:p>
            <a:r>
              <a:rPr lang="en-US" sz="1200" b="1">
                <a:solidFill>
                  <a:srgbClr val="0000CC"/>
                </a:solidFill>
                <a:latin typeface="Times New Roman" charset="0"/>
                <a:ea typeface="Times New Roman" charset="0"/>
                <a:cs typeface="Times New Roman" charset="0"/>
              </a:rPr>
              <a:t>dump</a:t>
            </a:r>
          </a:p>
        </p:txBody>
      </p:sp>
      <p:sp>
        <p:nvSpPr>
          <p:cNvPr id="16402" name="TextBox 91"/>
          <p:cNvSpPr txBox="1">
            <a:spLocks noChangeArrowheads="1"/>
          </p:cNvSpPr>
          <p:nvPr/>
        </p:nvSpPr>
        <p:spPr bwMode="auto">
          <a:xfrm>
            <a:off x="5562600" y="5867400"/>
            <a:ext cx="415925"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IP</a:t>
            </a:r>
          </a:p>
        </p:txBody>
      </p:sp>
      <p:grpSp>
        <p:nvGrpSpPr>
          <p:cNvPr id="3" name="Group 50"/>
          <p:cNvGrpSpPr>
            <a:grpSpLocks/>
          </p:cNvGrpSpPr>
          <p:nvPr/>
        </p:nvGrpSpPr>
        <p:grpSpPr bwMode="auto">
          <a:xfrm flipH="1">
            <a:off x="1600200" y="2057400"/>
            <a:ext cx="3352800" cy="3657600"/>
            <a:chOff x="2209800" y="685800"/>
            <a:chExt cx="228600" cy="228600"/>
          </a:xfrm>
        </p:grpSpPr>
        <p:sp>
          <p:nvSpPr>
            <p:cNvPr id="97" name="Arc 96"/>
            <p:cNvSpPr/>
            <p:nvPr/>
          </p:nvSpPr>
          <p:spPr>
            <a:xfrm>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98" name="Arc 97"/>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4" name="Group 50"/>
          <p:cNvGrpSpPr>
            <a:grpSpLocks/>
          </p:cNvGrpSpPr>
          <p:nvPr/>
        </p:nvGrpSpPr>
        <p:grpSpPr bwMode="auto">
          <a:xfrm flipH="1">
            <a:off x="1524000" y="2057400"/>
            <a:ext cx="3352800" cy="3657600"/>
            <a:chOff x="2209800" y="685800"/>
            <a:chExt cx="228600" cy="228600"/>
          </a:xfrm>
        </p:grpSpPr>
        <p:sp>
          <p:nvSpPr>
            <p:cNvPr id="100" name="Arc 99"/>
            <p:cNvSpPr/>
            <p:nvPr/>
          </p:nvSpPr>
          <p:spPr>
            <a:xfrm>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1" name="Arc 100"/>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5" name="Group 50"/>
          <p:cNvGrpSpPr>
            <a:grpSpLocks/>
          </p:cNvGrpSpPr>
          <p:nvPr/>
        </p:nvGrpSpPr>
        <p:grpSpPr bwMode="auto">
          <a:xfrm flipH="1">
            <a:off x="1447800" y="2057400"/>
            <a:ext cx="3352800" cy="3657600"/>
            <a:chOff x="2209800" y="685800"/>
            <a:chExt cx="228600" cy="228600"/>
          </a:xfrm>
        </p:grpSpPr>
        <p:sp>
          <p:nvSpPr>
            <p:cNvPr id="105" name="Arc 104"/>
            <p:cNvSpPr/>
            <p:nvPr/>
          </p:nvSpPr>
          <p:spPr>
            <a:xfrm>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6" name="Arc 105"/>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6" name="Group 36"/>
          <p:cNvGrpSpPr>
            <a:grpSpLocks/>
          </p:cNvGrpSpPr>
          <p:nvPr/>
        </p:nvGrpSpPr>
        <p:grpSpPr bwMode="auto">
          <a:xfrm>
            <a:off x="4267200" y="2057400"/>
            <a:ext cx="3352800" cy="3657600"/>
            <a:chOff x="2209800" y="685800"/>
            <a:chExt cx="228600" cy="228600"/>
          </a:xfrm>
        </p:grpSpPr>
        <p:sp>
          <p:nvSpPr>
            <p:cNvPr id="108" name="Arc 107"/>
            <p:cNvSpPr/>
            <p:nvPr/>
          </p:nvSpPr>
          <p:spPr>
            <a:xfrm>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9" name="Arc 108"/>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7" name="Group 36"/>
          <p:cNvGrpSpPr>
            <a:grpSpLocks/>
          </p:cNvGrpSpPr>
          <p:nvPr/>
        </p:nvGrpSpPr>
        <p:grpSpPr bwMode="auto">
          <a:xfrm>
            <a:off x="4343400" y="2057400"/>
            <a:ext cx="3352800" cy="3657600"/>
            <a:chOff x="2209800" y="685800"/>
            <a:chExt cx="228600" cy="228600"/>
          </a:xfrm>
        </p:grpSpPr>
        <p:sp>
          <p:nvSpPr>
            <p:cNvPr id="111" name="Arc 110"/>
            <p:cNvSpPr/>
            <p:nvPr/>
          </p:nvSpPr>
          <p:spPr>
            <a:xfrm>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12" name="Arc 111"/>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8" name="Group 36"/>
          <p:cNvGrpSpPr>
            <a:grpSpLocks/>
          </p:cNvGrpSpPr>
          <p:nvPr/>
        </p:nvGrpSpPr>
        <p:grpSpPr bwMode="auto">
          <a:xfrm>
            <a:off x="4038600" y="2019300"/>
            <a:ext cx="3429000" cy="3695700"/>
            <a:chOff x="2209800" y="685800"/>
            <a:chExt cx="228600" cy="228600"/>
          </a:xfrm>
        </p:grpSpPr>
        <p:sp>
          <p:nvSpPr>
            <p:cNvPr id="115" name="Arc 114"/>
            <p:cNvSpPr/>
            <p:nvPr/>
          </p:nvSpPr>
          <p:spPr>
            <a:xfrm>
              <a:off x="2209800" y="695325"/>
              <a:ext cx="228600" cy="219075"/>
            </a:xfrm>
            <a:prstGeom prst="arc">
              <a:avLst>
                <a:gd name="adj1" fmla="val 16742587"/>
                <a:gd name="adj2" fmla="val 0"/>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16" name="Arc 115"/>
            <p:cNvSpPr/>
            <p:nvPr/>
          </p:nvSpPr>
          <p:spPr>
            <a:xfrm flipV="1">
              <a:off x="2209800" y="685800"/>
              <a:ext cx="228600" cy="228600"/>
            </a:xfrm>
            <a:prstGeom prst="arc">
              <a:avLst/>
            </a:prstGeom>
            <a:ln w="3492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sp>
        <p:nvSpPr>
          <p:cNvPr id="16409" name="Rectangle 119"/>
          <p:cNvSpPr>
            <a:spLocks noChangeArrowheads="1"/>
          </p:cNvSpPr>
          <p:nvPr/>
        </p:nvSpPr>
        <p:spPr bwMode="auto">
          <a:xfrm>
            <a:off x="5283200" y="2578100"/>
            <a:ext cx="1004888"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0.3-GeV </a:t>
            </a:r>
            <a:endParaRPr lang="en-US"/>
          </a:p>
        </p:txBody>
      </p:sp>
      <p:cxnSp>
        <p:nvCxnSpPr>
          <p:cNvPr id="122" name="Curved Connector 121"/>
          <p:cNvCxnSpPr>
            <a:stCxn id="47" idx="3"/>
          </p:cNvCxnSpPr>
          <p:nvPr/>
        </p:nvCxnSpPr>
        <p:spPr>
          <a:xfrm>
            <a:off x="5105400" y="20574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124" name="Curved Connector 123"/>
          <p:cNvCxnSpPr/>
          <p:nvPr/>
        </p:nvCxnSpPr>
        <p:spPr>
          <a:xfrm flipV="1">
            <a:off x="5257800" y="22098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126" name="Rectangle 125"/>
          <p:cNvSpPr/>
          <p:nvPr/>
        </p:nvSpPr>
        <p:spPr>
          <a:xfrm>
            <a:off x="5029200" y="2286000"/>
            <a:ext cx="228600" cy="152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7" name="4-Point Star 126"/>
          <p:cNvSpPr/>
          <p:nvPr/>
        </p:nvSpPr>
        <p:spPr>
          <a:xfrm>
            <a:off x="5676900" y="5600700"/>
            <a:ext cx="152400" cy="228600"/>
          </a:xfrm>
          <a:prstGeom prst="star4">
            <a:avLst/>
          </a:prstGeom>
          <a:solidFill>
            <a:srgbClr val="FF0000"/>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28" name="Curved Connector 127"/>
          <p:cNvCxnSpPr/>
          <p:nvPr/>
        </p:nvCxnSpPr>
        <p:spPr>
          <a:xfrm flipH="1" flipV="1">
            <a:off x="5943600" y="2260600"/>
            <a:ext cx="381000" cy="15240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129" name="Rectangle 128"/>
          <p:cNvSpPr/>
          <p:nvPr/>
        </p:nvSpPr>
        <p:spPr>
          <a:xfrm>
            <a:off x="5486400" y="2133600"/>
            <a:ext cx="533400" cy="15240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130" name="Rectangle 129"/>
          <p:cNvSpPr/>
          <p:nvPr/>
        </p:nvSpPr>
        <p:spPr>
          <a:xfrm>
            <a:off x="6299200" y="2349500"/>
            <a:ext cx="228600" cy="152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32" name="Straight Arrow Connector 131"/>
          <p:cNvCxnSpPr/>
          <p:nvPr/>
        </p:nvCxnSpPr>
        <p:spPr>
          <a:xfrm>
            <a:off x="5207000" y="5562600"/>
            <a:ext cx="4191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3" name="Straight Arrow Connector 132"/>
          <p:cNvCxnSpPr/>
          <p:nvPr/>
        </p:nvCxnSpPr>
        <p:spPr>
          <a:xfrm rot="10800000" flipV="1">
            <a:off x="5930900" y="5257800"/>
            <a:ext cx="393700" cy="177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419" name="TextBox 75"/>
          <p:cNvSpPr txBox="1">
            <a:spLocks noChangeArrowheads="1"/>
          </p:cNvSpPr>
          <p:nvPr/>
        </p:nvSpPr>
        <p:spPr bwMode="auto">
          <a:xfrm>
            <a:off x="6210300" y="2501900"/>
            <a:ext cx="441325" cy="276225"/>
          </a:xfrm>
          <a:prstGeom prst="rect">
            <a:avLst/>
          </a:prstGeom>
          <a:noFill/>
          <a:ln w="9525">
            <a:noFill/>
            <a:miter lim="800000"/>
            <a:headEnd/>
            <a:tailEnd/>
          </a:ln>
        </p:spPr>
        <p:txBody>
          <a:bodyPr wrap="none">
            <a:prstTxWarp prst="textNoShape">
              <a:avLst/>
            </a:prstTxWarp>
            <a:spAutoFit/>
          </a:bodyPr>
          <a:lstStyle/>
          <a:p>
            <a:r>
              <a:rPr lang="en-US" sz="1200" b="1">
                <a:solidFill>
                  <a:srgbClr val="0000CC"/>
                </a:solidFill>
                <a:latin typeface="Times New Roman" charset="0"/>
                <a:ea typeface="Times New Roman" charset="0"/>
                <a:cs typeface="Times New Roman" charset="0"/>
              </a:rPr>
              <a:t>gun</a:t>
            </a:r>
          </a:p>
        </p:txBody>
      </p:sp>
      <p:sp>
        <p:nvSpPr>
          <p:cNvPr id="16420" name="TextBox 135"/>
          <p:cNvSpPr txBox="1">
            <a:spLocks noChangeArrowheads="1"/>
          </p:cNvSpPr>
          <p:nvPr/>
        </p:nvSpPr>
        <p:spPr bwMode="auto">
          <a:xfrm>
            <a:off x="177800" y="2146300"/>
            <a:ext cx="1270000" cy="1754188"/>
          </a:xfrm>
          <a:prstGeom prst="rect">
            <a:avLst/>
          </a:prstGeom>
          <a:noFill/>
          <a:ln w="9525">
            <a:noFill/>
            <a:miter lim="800000"/>
            <a:headEnd/>
            <a:tailEnd/>
          </a:ln>
        </p:spPr>
        <p:txBody>
          <a:bodyPr>
            <a:prstTxWarp prst="textNoShape">
              <a:avLst/>
            </a:prstTxWarp>
            <a:spAutoFit/>
          </a:bodyPr>
          <a:lstStyle/>
          <a:p>
            <a:r>
              <a:rPr lang="en-US"/>
              <a:t>Arc 1</a:t>
            </a:r>
          </a:p>
          <a:p>
            <a:endParaRPr lang="en-US"/>
          </a:p>
          <a:p>
            <a:r>
              <a:rPr lang="en-US"/>
              <a:t>3 vertically separated passes</a:t>
            </a:r>
          </a:p>
          <a:p>
            <a:endParaRPr lang="en-US"/>
          </a:p>
        </p:txBody>
      </p:sp>
      <p:graphicFrame>
        <p:nvGraphicFramePr>
          <p:cNvPr id="137" name="Table 136"/>
          <p:cNvGraphicFramePr>
            <a:graphicFrameLocks noGrp="1"/>
          </p:cNvGraphicFramePr>
          <p:nvPr/>
        </p:nvGraphicFramePr>
        <p:xfrm>
          <a:off x="4086225" y="3514725"/>
          <a:ext cx="2476500" cy="1369060"/>
        </p:xfrm>
        <a:graphic>
          <a:graphicData uri="http://schemas.openxmlformats.org/drawingml/2006/table">
            <a:tbl>
              <a:tblPr/>
              <a:tblGrid>
                <a:gridCol w="825500"/>
                <a:gridCol w="825500"/>
                <a:gridCol w="825500"/>
              </a:tblGrid>
              <a:tr h="190500">
                <a:tc>
                  <a:txBody>
                    <a:bodyPr/>
                    <a:lstStyle/>
                    <a:p>
                      <a:pPr algn="l" fontAlgn="b"/>
                      <a:r>
                        <a:rPr lang="en-US" sz="1200" b="0" i="0" u="none" strike="noStrike">
                          <a:latin typeface="Times New Roman"/>
                        </a:rPr>
                        <a:t>Pass</a:t>
                      </a:r>
                    </a:p>
                  </a:txBody>
                  <a:tcPr marL="12700" marR="12700" marT="12700" marB="0" anchor="b">
                    <a:lnL>
                      <a:noFill/>
                    </a:lnL>
                    <a:lnR>
                      <a:noFill/>
                    </a:lnR>
                    <a:lnT>
                      <a:noFill/>
                    </a:lnT>
                    <a:lnB>
                      <a:noFill/>
                    </a:lnB>
                  </a:tcPr>
                </a:tc>
                <a:tc>
                  <a:txBody>
                    <a:bodyPr/>
                    <a:lstStyle/>
                    <a:p>
                      <a:pPr algn="l" fontAlgn="b"/>
                      <a:r>
                        <a:rPr lang="en-US" sz="1200" b="0" i="0" u="none" strike="noStrike">
                          <a:latin typeface="Times New Roman"/>
                        </a:rPr>
                        <a:t>Arc 1</a:t>
                      </a:r>
                    </a:p>
                  </a:txBody>
                  <a:tcPr marL="12700" marR="12700" marT="12700" marB="0" anchor="b">
                    <a:lnL>
                      <a:noFill/>
                    </a:lnL>
                    <a:lnR>
                      <a:noFill/>
                    </a:lnR>
                    <a:lnT>
                      <a:noFill/>
                    </a:lnT>
                    <a:lnB>
                      <a:noFill/>
                    </a:lnB>
                  </a:tcPr>
                </a:tc>
                <a:tc>
                  <a:txBody>
                    <a:bodyPr/>
                    <a:lstStyle/>
                    <a:p>
                      <a:pPr algn="l" fontAlgn="b"/>
                      <a:r>
                        <a:rPr lang="en-US" sz="1200" b="0" i="0" u="none" strike="noStrike">
                          <a:latin typeface="Times New Roman"/>
                        </a:rPr>
                        <a:t>Arc 2</a:t>
                      </a:r>
                    </a:p>
                  </a:txBody>
                  <a:tcPr marL="12700" marR="12700" marT="12700" marB="0" anchor="b">
                    <a:lnL>
                      <a:noFill/>
                    </a:lnL>
                    <a:lnR>
                      <a:noFill/>
                    </a:lnR>
                    <a:lnT>
                      <a:noFill/>
                    </a:lnT>
                    <a:lnB>
                      <a:noFill/>
                    </a:lnB>
                  </a:tcPr>
                </a:tc>
              </a:tr>
              <a:tr h="190500">
                <a:tc>
                  <a:txBody>
                    <a:bodyPr/>
                    <a:lstStyle/>
                    <a:p>
                      <a:pPr algn="r" fontAlgn="b"/>
                      <a:r>
                        <a:rPr lang="en-US" sz="1200" b="0" i="0" u="none" strike="noStrike">
                          <a:latin typeface="Times New Roman"/>
                        </a:rPr>
                        <a:t>1</a:t>
                      </a:r>
                    </a:p>
                  </a:txBody>
                  <a:tcPr marL="12700" marR="12700" marT="12700" marB="0" anchor="b">
                    <a:lnL>
                      <a:noFill/>
                    </a:lnL>
                    <a:lnR>
                      <a:noFill/>
                    </a:lnR>
                    <a:lnT>
                      <a:noFill/>
                    </a:lnT>
                    <a:lnB>
                      <a:noFill/>
                    </a:lnB>
                  </a:tcPr>
                </a:tc>
                <a:tc>
                  <a:txBody>
                    <a:bodyPr/>
                    <a:lstStyle/>
                    <a:p>
                      <a:pPr algn="r" fontAlgn="b"/>
                      <a:r>
                        <a:rPr lang="en-US" sz="1200" b="0" i="0" u="none" strike="noStrike" dirty="0">
                          <a:latin typeface="Times New Roman"/>
                        </a:rPr>
                        <a:t>10.25</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20.20</a:t>
                      </a:r>
                    </a:p>
                  </a:txBody>
                  <a:tcPr marL="12700" marR="12700" marT="12700" marB="0" anchor="b">
                    <a:lnL>
                      <a:noFill/>
                    </a:lnL>
                    <a:lnR>
                      <a:noFill/>
                    </a:lnR>
                    <a:lnT>
                      <a:noFill/>
                    </a:lnT>
                    <a:lnB>
                      <a:noFill/>
                    </a:lnB>
                  </a:tcPr>
                </a:tc>
              </a:tr>
              <a:tr h="190500">
                <a:tc>
                  <a:txBody>
                    <a:bodyPr/>
                    <a:lstStyle/>
                    <a:p>
                      <a:pPr algn="r" fontAlgn="b"/>
                      <a:r>
                        <a:rPr lang="en-US" sz="1200" b="0" i="0" u="none" strike="noStrike">
                          <a:latin typeface="Times New Roman"/>
                        </a:rPr>
                        <a:t>2</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30.15</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40.10</a:t>
                      </a:r>
                    </a:p>
                  </a:txBody>
                  <a:tcPr marL="12700" marR="12700" marT="12700" marB="0" anchor="b">
                    <a:lnL>
                      <a:noFill/>
                    </a:lnL>
                    <a:lnR>
                      <a:noFill/>
                    </a:lnR>
                    <a:lnT>
                      <a:noFill/>
                    </a:lnT>
                    <a:lnB>
                      <a:noFill/>
                    </a:lnB>
                  </a:tcPr>
                </a:tc>
              </a:tr>
              <a:tr h="190500">
                <a:tc>
                  <a:txBody>
                    <a:bodyPr/>
                    <a:lstStyle/>
                    <a:p>
                      <a:pPr algn="r" fontAlgn="b"/>
                      <a:r>
                        <a:rPr lang="en-US" sz="1200" b="0" i="0" u="none" strike="noStrike">
                          <a:latin typeface="Times New Roman"/>
                        </a:rPr>
                        <a:t>3</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50.05</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60.00</a:t>
                      </a:r>
                    </a:p>
                  </a:txBody>
                  <a:tcPr marL="12700" marR="12700" marT="12700" marB="0" anchor="b">
                    <a:lnL>
                      <a:noFill/>
                    </a:lnL>
                    <a:lnR>
                      <a:noFill/>
                    </a:lnR>
                    <a:lnT>
                      <a:noFill/>
                    </a:lnT>
                    <a:lnB>
                      <a:noFill/>
                    </a:lnB>
                  </a:tcPr>
                </a:tc>
              </a:tr>
              <a:tr h="190500">
                <a:tc>
                  <a:txBody>
                    <a:bodyPr/>
                    <a:lstStyle/>
                    <a:p>
                      <a:pPr algn="r" fontAlgn="b"/>
                      <a:r>
                        <a:rPr lang="en-US" sz="1200" b="0" i="0" u="none" strike="noStrike">
                          <a:latin typeface="Times New Roman"/>
                        </a:rPr>
                        <a:t>4</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50.05</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40.10</a:t>
                      </a:r>
                    </a:p>
                  </a:txBody>
                  <a:tcPr marL="12700" marR="12700" marT="12700" marB="0" anchor="b">
                    <a:lnL>
                      <a:noFill/>
                    </a:lnL>
                    <a:lnR>
                      <a:noFill/>
                    </a:lnR>
                    <a:lnT>
                      <a:noFill/>
                    </a:lnT>
                    <a:lnB>
                      <a:noFill/>
                    </a:lnB>
                  </a:tcPr>
                </a:tc>
              </a:tr>
              <a:tr h="190500">
                <a:tc>
                  <a:txBody>
                    <a:bodyPr/>
                    <a:lstStyle/>
                    <a:p>
                      <a:pPr algn="r" fontAlgn="b"/>
                      <a:r>
                        <a:rPr lang="en-US" sz="1200" b="0" i="0" u="none" strike="noStrike">
                          <a:latin typeface="Times New Roman"/>
                        </a:rPr>
                        <a:t>5</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30.15</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20.20</a:t>
                      </a:r>
                    </a:p>
                  </a:txBody>
                  <a:tcPr marL="12700" marR="12700" marT="12700" marB="0" anchor="b">
                    <a:lnL>
                      <a:noFill/>
                    </a:lnL>
                    <a:lnR>
                      <a:noFill/>
                    </a:lnR>
                    <a:lnT>
                      <a:noFill/>
                    </a:lnT>
                    <a:lnB>
                      <a:noFill/>
                    </a:lnB>
                  </a:tcPr>
                </a:tc>
              </a:tr>
              <a:tr h="190500">
                <a:tc>
                  <a:txBody>
                    <a:bodyPr/>
                    <a:lstStyle/>
                    <a:p>
                      <a:pPr algn="r" fontAlgn="b"/>
                      <a:r>
                        <a:rPr lang="en-US" sz="1200" b="0" i="0" u="none" strike="noStrike">
                          <a:latin typeface="Times New Roman"/>
                        </a:rPr>
                        <a:t>6</a:t>
                      </a:r>
                    </a:p>
                  </a:txBody>
                  <a:tcPr marL="12700" marR="12700" marT="12700" marB="0" anchor="b">
                    <a:lnL>
                      <a:noFill/>
                    </a:lnL>
                    <a:lnR>
                      <a:noFill/>
                    </a:lnR>
                    <a:lnT>
                      <a:noFill/>
                    </a:lnT>
                    <a:lnB>
                      <a:noFill/>
                    </a:lnB>
                  </a:tcPr>
                </a:tc>
                <a:tc>
                  <a:txBody>
                    <a:bodyPr/>
                    <a:lstStyle/>
                    <a:p>
                      <a:pPr algn="r" fontAlgn="b"/>
                      <a:r>
                        <a:rPr lang="en-US" sz="1200" b="0" i="0" u="none" strike="noStrike">
                          <a:latin typeface="Times New Roman"/>
                        </a:rPr>
                        <a:t>10.25</a:t>
                      </a:r>
                    </a:p>
                  </a:txBody>
                  <a:tcPr marL="12700" marR="12700" marT="12700" marB="0" anchor="b">
                    <a:lnL>
                      <a:noFill/>
                    </a:lnL>
                    <a:lnR>
                      <a:noFill/>
                    </a:lnR>
                    <a:lnT>
                      <a:noFill/>
                    </a:lnT>
                    <a:lnB>
                      <a:noFill/>
                    </a:lnB>
                  </a:tcPr>
                </a:tc>
                <a:tc>
                  <a:txBody>
                    <a:bodyPr/>
                    <a:lstStyle/>
                    <a:p>
                      <a:pPr algn="r" fontAlgn="b"/>
                      <a:r>
                        <a:rPr lang="en-US" sz="1200" b="0" i="0" u="none" strike="noStrike" dirty="0">
                          <a:latin typeface="Times New Roman"/>
                        </a:rPr>
                        <a:t>0.30</a:t>
                      </a:r>
                    </a:p>
                  </a:txBody>
                  <a:tcPr marL="12700" marR="12700" marT="12700" marB="0" anchor="b">
                    <a:lnL>
                      <a:noFill/>
                    </a:lnL>
                    <a:lnR>
                      <a:noFill/>
                    </a:lnR>
                    <a:lnT>
                      <a:noFill/>
                    </a:lnT>
                    <a:lnB>
                      <a:noFill/>
                    </a:lnB>
                  </a:tcPr>
                </a:tc>
              </a:tr>
            </a:tbl>
          </a:graphicData>
        </a:graphic>
      </p:graphicFrame>
      <p:sp>
        <p:nvSpPr>
          <p:cNvPr id="16443" name="TextBox 137"/>
          <p:cNvSpPr txBox="1">
            <a:spLocks noChangeArrowheads="1"/>
          </p:cNvSpPr>
          <p:nvPr/>
        </p:nvSpPr>
        <p:spPr bwMode="auto">
          <a:xfrm>
            <a:off x="7670800" y="2324100"/>
            <a:ext cx="1270000" cy="1754188"/>
          </a:xfrm>
          <a:prstGeom prst="rect">
            <a:avLst/>
          </a:prstGeom>
          <a:noFill/>
          <a:ln w="9525">
            <a:noFill/>
            <a:miter lim="800000"/>
            <a:headEnd/>
            <a:tailEnd/>
          </a:ln>
        </p:spPr>
        <p:txBody>
          <a:bodyPr>
            <a:prstTxWarp prst="textNoShape">
              <a:avLst/>
            </a:prstTxWarp>
            <a:spAutoFit/>
          </a:bodyPr>
          <a:lstStyle/>
          <a:p>
            <a:r>
              <a:rPr lang="en-US"/>
              <a:t>Arc 2</a:t>
            </a:r>
          </a:p>
          <a:p>
            <a:endParaRPr lang="en-US"/>
          </a:p>
          <a:p>
            <a:r>
              <a:rPr lang="en-US"/>
              <a:t>4 vertically separated passes</a:t>
            </a:r>
          </a:p>
          <a:p>
            <a:endParaRPr lang="en-US"/>
          </a:p>
        </p:txBody>
      </p:sp>
      <p:cxnSp>
        <p:nvCxnSpPr>
          <p:cNvPr id="141" name="Straight Arrow Connector 140"/>
          <p:cNvCxnSpPr/>
          <p:nvPr/>
        </p:nvCxnSpPr>
        <p:spPr>
          <a:xfrm rot="5400000" flipH="1" flipV="1">
            <a:off x="2298700" y="5765800"/>
            <a:ext cx="647700" cy="596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445" name="TextBox 141"/>
          <p:cNvSpPr txBox="1">
            <a:spLocks noChangeArrowheads="1"/>
          </p:cNvSpPr>
          <p:nvPr/>
        </p:nvSpPr>
        <p:spPr bwMode="auto">
          <a:xfrm>
            <a:off x="723900" y="5486400"/>
            <a:ext cx="1612900" cy="923925"/>
          </a:xfrm>
          <a:prstGeom prst="rect">
            <a:avLst/>
          </a:prstGeom>
          <a:noFill/>
          <a:ln w="9525">
            <a:noFill/>
            <a:miter lim="800000"/>
            <a:headEnd/>
            <a:tailEnd/>
          </a:ln>
        </p:spPr>
        <p:txBody>
          <a:bodyPr>
            <a:prstTxWarp prst="textNoShape">
              <a:avLst/>
            </a:prstTxWarp>
            <a:spAutoFit/>
          </a:bodyPr>
          <a:lstStyle/>
          <a:p>
            <a:r>
              <a:rPr lang="en-US"/>
              <a:t>Matching sections +Combiner</a:t>
            </a:r>
          </a:p>
        </p:txBody>
      </p:sp>
      <p:sp>
        <p:nvSpPr>
          <p:cNvPr id="16446" name="TextBox 142"/>
          <p:cNvSpPr txBox="1">
            <a:spLocks noChangeArrowheads="1"/>
          </p:cNvSpPr>
          <p:nvPr/>
        </p:nvSpPr>
        <p:spPr bwMode="auto">
          <a:xfrm>
            <a:off x="6845300" y="1270000"/>
            <a:ext cx="1612900" cy="923925"/>
          </a:xfrm>
          <a:prstGeom prst="rect">
            <a:avLst/>
          </a:prstGeom>
          <a:noFill/>
          <a:ln w="9525">
            <a:noFill/>
            <a:miter lim="800000"/>
            <a:headEnd/>
            <a:tailEnd/>
          </a:ln>
        </p:spPr>
        <p:txBody>
          <a:bodyPr>
            <a:prstTxWarp prst="textNoShape">
              <a:avLst/>
            </a:prstTxWarp>
            <a:spAutoFit/>
          </a:bodyPr>
          <a:lstStyle/>
          <a:p>
            <a:r>
              <a:rPr lang="en-US" dirty="0"/>
              <a:t>Matching sections +Combiner</a:t>
            </a:r>
          </a:p>
        </p:txBody>
      </p:sp>
      <p:sp>
        <p:nvSpPr>
          <p:cNvPr id="16447" name="TextBox 143"/>
          <p:cNvSpPr txBox="1">
            <a:spLocks noChangeArrowheads="1"/>
          </p:cNvSpPr>
          <p:nvPr/>
        </p:nvSpPr>
        <p:spPr bwMode="auto">
          <a:xfrm>
            <a:off x="6985000" y="5994400"/>
            <a:ext cx="1612900" cy="923925"/>
          </a:xfrm>
          <a:prstGeom prst="rect">
            <a:avLst/>
          </a:prstGeom>
          <a:noFill/>
          <a:ln w="9525">
            <a:noFill/>
            <a:miter lim="800000"/>
            <a:headEnd/>
            <a:tailEnd/>
          </a:ln>
        </p:spPr>
        <p:txBody>
          <a:bodyPr>
            <a:prstTxWarp prst="textNoShape">
              <a:avLst/>
            </a:prstTxWarp>
            <a:spAutoFit/>
          </a:bodyPr>
          <a:lstStyle/>
          <a:p>
            <a:r>
              <a:rPr lang="en-US"/>
              <a:t>Separator +</a:t>
            </a:r>
          </a:p>
          <a:p>
            <a:r>
              <a:rPr lang="en-US"/>
              <a:t>Matching sections</a:t>
            </a:r>
          </a:p>
        </p:txBody>
      </p:sp>
      <p:sp>
        <p:nvSpPr>
          <p:cNvPr id="16448" name="TextBox 144"/>
          <p:cNvSpPr txBox="1">
            <a:spLocks noChangeArrowheads="1"/>
          </p:cNvSpPr>
          <p:nvPr/>
        </p:nvSpPr>
        <p:spPr bwMode="auto">
          <a:xfrm>
            <a:off x="1689100" y="965200"/>
            <a:ext cx="1612900" cy="923925"/>
          </a:xfrm>
          <a:prstGeom prst="rect">
            <a:avLst/>
          </a:prstGeom>
          <a:noFill/>
          <a:ln w="9525">
            <a:noFill/>
            <a:miter lim="800000"/>
            <a:headEnd/>
            <a:tailEnd/>
          </a:ln>
        </p:spPr>
        <p:txBody>
          <a:bodyPr>
            <a:prstTxWarp prst="textNoShape">
              <a:avLst/>
            </a:prstTxWarp>
            <a:spAutoFit/>
          </a:bodyPr>
          <a:lstStyle/>
          <a:p>
            <a:r>
              <a:rPr lang="en-US" dirty="0"/>
              <a:t>Separator +</a:t>
            </a:r>
          </a:p>
          <a:p>
            <a:r>
              <a:rPr lang="en-US" dirty="0"/>
              <a:t>Matching sections</a:t>
            </a:r>
          </a:p>
        </p:txBody>
      </p:sp>
      <p:cxnSp>
        <p:nvCxnSpPr>
          <p:cNvPr id="146" name="Straight Arrow Connector 145"/>
          <p:cNvCxnSpPr/>
          <p:nvPr/>
        </p:nvCxnSpPr>
        <p:spPr>
          <a:xfrm>
            <a:off x="2311400" y="1828800"/>
            <a:ext cx="660400" cy="88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rot="10800000" flipV="1">
            <a:off x="5676900" y="1803400"/>
            <a:ext cx="8636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a:stCxn id="16447" idx="1"/>
          </p:cNvCxnSpPr>
          <p:nvPr/>
        </p:nvCxnSpPr>
        <p:spPr>
          <a:xfrm rot="10800000">
            <a:off x="5994400" y="5740400"/>
            <a:ext cx="990600" cy="7159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2" name="Rectangle 61"/>
          <p:cNvSpPr/>
          <p:nvPr/>
        </p:nvSpPr>
        <p:spPr>
          <a:xfrm>
            <a:off x="2002367" y="6581001"/>
            <a:ext cx="5435600" cy="276999"/>
          </a:xfrm>
          <a:prstGeom prst="rect">
            <a:avLst/>
          </a:prstGeom>
        </p:spPr>
        <p:txBody>
          <a:bodyPr wrap="square">
            <a:spAutoFit/>
          </a:bodyPr>
          <a:lstStyle/>
          <a:p>
            <a:r>
              <a:rPr lang="en-US" sz="1200" dirty="0" smtClean="0">
                <a:solidFill>
                  <a:srgbClr val="000090"/>
                </a:solidFill>
                <a:latin typeface="Comic Sans MS"/>
                <a:cs typeface="Comic Sans MS"/>
              </a:rPr>
              <a:t>V.N. Litvinenko, </a:t>
            </a:r>
            <a:r>
              <a:rPr lang="en-US" sz="1200" dirty="0" smtClean="0">
                <a:solidFill>
                  <a:srgbClr val="000090"/>
                </a:solidFill>
                <a:latin typeface="Comic Sans MS"/>
                <a:ea typeface="Lucida Grande"/>
                <a:cs typeface="Comic Sans MS"/>
              </a:rPr>
              <a:t>Third LHeC workshop, Chavannes-de-</a:t>
            </a:r>
            <a:r>
              <a:rPr lang="en-US" sz="1200" dirty="0" err="1" smtClean="0">
                <a:solidFill>
                  <a:srgbClr val="000090"/>
                </a:solidFill>
                <a:latin typeface="Comic Sans MS"/>
                <a:ea typeface="Lucida Grande"/>
                <a:cs typeface="Comic Sans MS"/>
              </a:rPr>
              <a:t>Bogis</a:t>
            </a:r>
            <a:r>
              <a:rPr lang="en-US" sz="1200" dirty="0" smtClean="0">
                <a:solidFill>
                  <a:srgbClr val="000090"/>
                </a:solidFill>
                <a:latin typeface="Comic Sans MS"/>
                <a:ea typeface="Lucida Grande"/>
                <a:cs typeface="Comic Sans MS"/>
              </a:rPr>
              <a:t>, Switzerland</a:t>
            </a:r>
            <a:endParaRPr lang="en-US" sz="1200" dirty="0">
              <a:solidFill>
                <a:srgbClr val="000090"/>
              </a:solidFill>
              <a:latin typeface="Comic Sans MS"/>
              <a:cs typeface="Comic Sans MS"/>
            </a:endParaRPr>
          </a:p>
        </p:txBody>
      </p:sp>
      <p:sp>
        <p:nvSpPr>
          <p:cNvPr id="63" name="Rectangle 62"/>
          <p:cNvSpPr/>
          <p:nvPr/>
        </p:nvSpPr>
        <p:spPr>
          <a:xfrm>
            <a:off x="0" y="-50800"/>
            <a:ext cx="9423400" cy="954107"/>
          </a:xfrm>
          <a:prstGeom prst="rect">
            <a:avLst/>
          </a:prstGeom>
        </p:spPr>
        <p:txBody>
          <a:bodyPr wrap="square">
            <a:spAutoFit/>
          </a:bodyPr>
          <a:lstStyle/>
          <a:p>
            <a:r>
              <a:rPr lang="en-US" sz="1400" dirty="0" smtClean="0">
                <a:solidFill>
                  <a:srgbClr val="000090"/>
                </a:solidFill>
                <a:latin typeface="Comic Sans MS"/>
                <a:cs typeface="Comic Sans MS"/>
              </a:rPr>
              <a:t>Polarized electrons from the electron gun are accelerated to 300 MeV in the injector linacs and are injected into the racetrack ERL with two 9.95 GeV linacs. Electrons are accelerated to 60 GeV in 3 passes and then decelerated back to 300 MeV before being ejected into the injector. They are further decelerated in the injector and damped at energy ~ 10 MeV.</a:t>
            </a:r>
            <a:endParaRPr lang="en-US" sz="1400" dirty="0">
              <a:solidFill>
                <a:srgbClr val="000090"/>
              </a:solidFill>
              <a:latin typeface="Comic Sans MS"/>
              <a:cs typeface="Comic Sans M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60101"/>
          </a:xfrm>
        </p:spPr>
        <p:txBody>
          <a:bodyPr>
            <a:normAutofit fontScale="90000"/>
          </a:bodyPr>
          <a:lstStyle/>
          <a:p>
            <a:r>
              <a:rPr lang="en-US" sz="2800" dirty="0" smtClean="0">
                <a:solidFill>
                  <a:srgbClr val="000090"/>
                </a:solidFill>
                <a:latin typeface="Comic Sans MS"/>
              </a:rPr>
              <a:t>Arc cell </a:t>
            </a:r>
            <a:endParaRPr lang="en-US" sz="2800" dirty="0">
              <a:solidFill>
                <a:srgbClr val="000090"/>
              </a:solidFill>
              <a:latin typeface="Comic Sans MS"/>
            </a:endParaRPr>
          </a:p>
        </p:txBody>
      </p:sp>
      <p:sp>
        <p:nvSpPr>
          <p:cNvPr id="5" name="Rectangle 4"/>
          <p:cNvSpPr/>
          <p:nvPr/>
        </p:nvSpPr>
        <p:spPr>
          <a:xfrm>
            <a:off x="734667" y="2459504"/>
            <a:ext cx="2371932" cy="646331"/>
          </a:xfrm>
          <a:prstGeom prst="rect">
            <a:avLst/>
          </a:prstGeom>
        </p:spPr>
        <p:txBody>
          <a:bodyPr wrap="square">
            <a:spAutoFit/>
          </a:bodyPr>
          <a:lstStyle/>
          <a:p>
            <a:r>
              <a:rPr lang="en-US" dirty="0" smtClean="0"/>
              <a:t>GF0   =      84.975 T/</a:t>
            </a:r>
            <a:r>
              <a:rPr lang="en-US" dirty="0" err="1" smtClean="0"/>
              <a:t>m</a:t>
            </a:r>
            <a:r>
              <a:rPr lang="en-US" dirty="0" smtClean="0"/>
              <a:t>               </a:t>
            </a:r>
          </a:p>
          <a:p>
            <a:r>
              <a:rPr lang="en-US" dirty="0" smtClean="0"/>
              <a:t>GD0   =     -88.97 T/</a:t>
            </a:r>
            <a:r>
              <a:rPr lang="en-US" dirty="0" err="1" smtClean="0"/>
              <a:t>m</a:t>
            </a:r>
            <a:endParaRPr lang="en-US" dirty="0" smtClean="0"/>
          </a:p>
        </p:txBody>
      </p:sp>
      <p:sp>
        <p:nvSpPr>
          <p:cNvPr id="6" name="Rectangle 5"/>
          <p:cNvSpPr/>
          <p:nvPr/>
        </p:nvSpPr>
        <p:spPr>
          <a:xfrm>
            <a:off x="734668" y="3369302"/>
            <a:ext cx="4572000" cy="1477328"/>
          </a:xfrm>
          <a:prstGeom prst="rect">
            <a:avLst/>
          </a:prstGeom>
        </p:spPr>
        <p:txBody>
          <a:bodyPr>
            <a:spAutoFit/>
          </a:bodyPr>
          <a:lstStyle/>
          <a:p>
            <a:r>
              <a:rPr lang="en-US" dirty="0" smtClean="0"/>
              <a:t> GF3  = 107.75    T/</a:t>
            </a:r>
            <a:r>
              <a:rPr lang="en-US" dirty="0" err="1" smtClean="0"/>
              <a:t>m</a:t>
            </a:r>
            <a:endParaRPr lang="en-US" dirty="0" smtClean="0"/>
          </a:p>
          <a:p>
            <a:r>
              <a:rPr lang="en-US" dirty="0" smtClean="0"/>
              <a:t> GD3  = -103.89    T/</a:t>
            </a:r>
            <a:r>
              <a:rPr lang="en-US" dirty="0" err="1" smtClean="0"/>
              <a:t>m</a:t>
            </a:r>
            <a:endParaRPr lang="en-US" dirty="0" smtClean="0"/>
          </a:p>
          <a:p>
            <a:r>
              <a:rPr lang="en-US" dirty="0" smtClean="0"/>
              <a:t> OFFW  =        0.15272264 </a:t>
            </a:r>
            <a:r>
              <a:rPr lang="en-US" dirty="0" err="1" smtClean="0"/>
              <a:t>m</a:t>
            </a:r>
            <a:endParaRPr lang="en-US" dirty="0" smtClean="0"/>
          </a:p>
          <a:p>
            <a:r>
              <a:rPr lang="en-US" dirty="0" smtClean="0"/>
              <a:t> O1        =       0.065049881 </a:t>
            </a:r>
            <a:r>
              <a:rPr lang="en-US" dirty="0" err="1" smtClean="0"/>
              <a:t>m</a:t>
            </a:r>
            <a:r>
              <a:rPr lang="en-US" dirty="0" smtClean="0"/>
              <a:t>  </a:t>
            </a:r>
          </a:p>
          <a:p>
            <a:r>
              <a:rPr lang="en-US" dirty="0" smtClean="0"/>
              <a:t> O2        =        0.071114479 </a:t>
            </a:r>
            <a:r>
              <a:rPr lang="en-US" dirty="0" err="1" smtClean="0"/>
              <a:t>m</a:t>
            </a:r>
            <a:r>
              <a:rPr lang="en-US" dirty="0" smtClean="0"/>
              <a:t>  </a:t>
            </a:r>
            <a:endParaRPr lang="en-US" dirty="0"/>
          </a:p>
        </p:txBody>
      </p:sp>
      <p:sp>
        <p:nvSpPr>
          <p:cNvPr id="7" name="Rectangle 6"/>
          <p:cNvSpPr/>
          <p:nvPr/>
        </p:nvSpPr>
        <p:spPr>
          <a:xfrm>
            <a:off x="734667" y="367711"/>
            <a:ext cx="7000343" cy="1200329"/>
          </a:xfrm>
          <a:prstGeom prst="rect">
            <a:avLst/>
          </a:prstGeom>
        </p:spPr>
        <p:txBody>
          <a:bodyPr wrap="square">
            <a:spAutoFit/>
          </a:bodyPr>
          <a:lstStyle/>
          <a:p>
            <a:r>
              <a:rPr lang="en-US" dirty="0" smtClean="0"/>
              <a:t> EMAX (</a:t>
            </a:r>
            <a:r>
              <a:rPr lang="en-US" dirty="0" err="1" smtClean="0"/>
              <a:t>GeV</a:t>
            </a:r>
            <a:r>
              <a:rPr lang="en-US" dirty="0" smtClean="0"/>
              <a:t>)                	PC (</a:t>
            </a:r>
            <a:r>
              <a:rPr lang="en-US" dirty="0" err="1" smtClean="0"/>
              <a:t>GeV/c</a:t>
            </a:r>
            <a:r>
              <a:rPr lang="en-US" dirty="0" smtClean="0"/>
              <a:t>)                 		BRHO (Tm)</a:t>
            </a:r>
          </a:p>
          <a:p>
            <a:r>
              <a:rPr lang="en-US" dirty="0" smtClean="0"/>
              <a:t>   60.000000000        	59.999999998       			200.138457112</a:t>
            </a:r>
          </a:p>
          <a:p>
            <a:endParaRPr lang="en-US" dirty="0"/>
          </a:p>
          <a:p>
            <a:endParaRPr lang="en-US" dirty="0"/>
          </a:p>
        </p:txBody>
      </p:sp>
      <p:sp>
        <p:nvSpPr>
          <p:cNvPr id="8" name="Rectangle 7"/>
          <p:cNvSpPr/>
          <p:nvPr/>
        </p:nvSpPr>
        <p:spPr>
          <a:xfrm>
            <a:off x="734667" y="1312034"/>
            <a:ext cx="7535602" cy="923330"/>
          </a:xfrm>
          <a:prstGeom prst="rect">
            <a:avLst/>
          </a:prstGeom>
        </p:spPr>
        <p:txBody>
          <a:bodyPr wrap="square">
            <a:spAutoFit/>
          </a:bodyPr>
          <a:lstStyle/>
          <a:p>
            <a:r>
              <a:rPr lang="en-US" dirty="0" smtClean="0"/>
              <a:t> 	DIPOLES:</a:t>
            </a:r>
          </a:p>
          <a:p>
            <a:r>
              <a:rPr lang="en-US" dirty="0" smtClean="0"/>
              <a:t>        	ANG                 		BL   (</a:t>
            </a:r>
            <a:r>
              <a:rPr lang="en-US" dirty="0" err="1" smtClean="0"/>
              <a:t>m</a:t>
            </a:r>
            <a:r>
              <a:rPr lang="en-US" dirty="0" smtClean="0"/>
              <a:t>)               	 N</a:t>
            </a:r>
            <a:r>
              <a:rPr lang="en-US" baseline="-25000" dirty="0" smtClean="0"/>
              <a:t>DIP</a:t>
            </a:r>
            <a:r>
              <a:rPr lang="en-US" dirty="0" smtClean="0"/>
              <a:t>                	R</a:t>
            </a:r>
            <a:r>
              <a:rPr lang="en-US" baseline="-25000" dirty="0" smtClean="0"/>
              <a:t>DIP</a:t>
            </a:r>
            <a:r>
              <a:rPr lang="en-US" dirty="0" smtClean="0"/>
              <a:t> (</a:t>
            </a:r>
            <a:r>
              <a:rPr lang="en-US" dirty="0" err="1" smtClean="0"/>
              <a:t>m</a:t>
            </a:r>
            <a:r>
              <a:rPr lang="en-US" dirty="0" smtClean="0"/>
              <a:t>)</a:t>
            </a:r>
          </a:p>
          <a:p>
            <a:r>
              <a:rPr lang="en-US" dirty="0" smtClean="0"/>
              <a:t>         0.004017382         2.80			       1564			 696.971326788</a:t>
            </a:r>
            <a:endParaRPr lang="en-US" dirty="0"/>
          </a:p>
        </p:txBody>
      </p:sp>
      <p:sp>
        <p:nvSpPr>
          <p:cNvPr id="9" name="Rectangle 8"/>
          <p:cNvSpPr/>
          <p:nvPr/>
        </p:nvSpPr>
        <p:spPr>
          <a:xfrm>
            <a:off x="734668" y="5017217"/>
            <a:ext cx="4572000" cy="923330"/>
          </a:xfrm>
          <a:prstGeom prst="rect">
            <a:avLst/>
          </a:prstGeom>
        </p:spPr>
        <p:txBody>
          <a:bodyPr wrap="square">
            <a:spAutoFit/>
          </a:bodyPr>
          <a:lstStyle/>
          <a:p>
            <a:r>
              <a:rPr lang="en-US" dirty="0" smtClean="0"/>
              <a:t> GF3S  =   107.22407    T/</a:t>
            </a:r>
            <a:r>
              <a:rPr lang="en-US" dirty="0" err="1" smtClean="0"/>
              <a:t>m</a:t>
            </a:r>
            <a:endParaRPr lang="en-US" dirty="0" smtClean="0"/>
          </a:p>
          <a:p>
            <a:r>
              <a:rPr lang="en-US" dirty="0" smtClean="0"/>
              <a:t> GD3S  = -</a:t>
            </a:r>
            <a:r>
              <a:rPr lang="en-US" dirty="0"/>
              <a:t> </a:t>
            </a:r>
            <a:r>
              <a:rPr lang="en-US" dirty="0" smtClean="0"/>
              <a:t>101.09491    T/</a:t>
            </a:r>
            <a:r>
              <a:rPr lang="en-US" dirty="0" err="1" smtClean="0"/>
              <a:t>m</a:t>
            </a:r>
            <a:endParaRPr lang="en-US" dirty="0" smtClean="0"/>
          </a:p>
          <a:p>
            <a:r>
              <a:rPr lang="en-US" dirty="0" smtClean="0"/>
              <a:t> </a:t>
            </a:r>
            <a:endParaRPr lang="en-US" dirty="0"/>
          </a:p>
        </p:txBody>
      </p:sp>
      <p:sp>
        <p:nvSpPr>
          <p:cNvPr id="10" name="Rectangle 9"/>
          <p:cNvSpPr/>
          <p:nvPr/>
        </p:nvSpPr>
        <p:spPr>
          <a:xfrm>
            <a:off x="3954747" y="3369302"/>
            <a:ext cx="2300431" cy="646331"/>
          </a:xfrm>
          <a:prstGeom prst="rect">
            <a:avLst/>
          </a:prstGeom>
        </p:spPr>
        <p:txBody>
          <a:bodyPr wrap="square">
            <a:spAutoFit/>
          </a:bodyPr>
          <a:lstStyle/>
          <a:p>
            <a:r>
              <a:rPr lang="en-US" dirty="0" smtClean="0"/>
              <a:t>   QLF3   =   1.20 </a:t>
            </a:r>
            <a:r>
              <a:rPr lang="en-US" dirty="0" err="1" smtClean="0"/>
              <a:t>m</a:t>
            </a:r>
            <a:r>
              <a:rPr lang="en-US" dirty="0" smtClean="0"/>
              <a:t>                                                      </a:t>
            </a:r>
          </a:p>
          <a:p>
            <a:r>
              <a:rPr lang="en-US" dirty="0" smtClean="0"/>
              <a:t>   QLD3   =   0.80 </a:t>
            </a:r>
            <a:r>
              <a:rPr lang="en-US" dirty="0" err="1" smtClean="0"/>
              <a:t>m</a:t>
            </a:r>
            <a:endParaRPr lang="en-US" dirty="0"/>
          </a:p>
        </p:txBody>
      </p:sp>
      <p:sp>
        <p:nvSpPr>
          <p:cNvPr id="11" name="Rectangle 10"/>
          <p:cNvSpPr/>
          <p:nvPr/>
        </p:nvSpPr>
        <p:spPr>
          <a:xfrm>
            <a:off x="3954747" y="5017217"/>
            <a:ext cx="2300431" cy="646331"/>
          </a:xfrm>
          <a:prstGeom prst="rect">
            <a:avLst/>
          </a:prstGeom>
        </p:spPr>
        <p:txBody>
          <a:bodyPr wrap="square">
            <a:spAutoFit/>
          </a:bodyPr>
          <a:lstStyle/>
          <a:p>
            <a:r>
              <a:rPr lang="en-US" dirty="0" smtClean="0"/>
              <a:t>   QLF3   =   1.20 </a:t>
            </a:r>
            <a:r>
              <a:rPr lang="en-US" dirty="0" err="1" smtClean="0"/>
              <a:t>m</a:t>
            </a:r>
            <a:r>
              <a:rPr lang="en-US" dirty="0" smtClean="0"/>
              <a:t>                                                      </a:t>
            </a:r>
          </a:p>
          <a:p>
            <a:r>
              <a:rPr lang="en-US" dirty="0" smtClean="0"/>
              <a:t>   QLD3   =   0.80 </a:t>
            </a:r>
            <a:r>
              <a:rPr lang="en-US" dirty="0" err="1" smtClean="0"/>
              <a:t>m</a:t>
            </a:r>
            <a:endParaRPr lang="en-US" dirty="0"/>
          </a:p>
        </p:txBody>
      </p:sp>
      <p:sp>
        <p:nvSpPr>
          <p:cNvPr id="12" name="Rectangle 11"/>
          <p:cNvSpPr/>
          <p:nvPr/>
        </p:nvSpPr>
        <p:spPr>
          <a:xfrm>
            <a:off x="3442446" y="2459504"/>
            <a:ext cx="1864222" cy="646331"/>
          </a:xfrm>
          <a:prstGeom prst="rect">
            <a:avLst/>
          </a:prstGeom>
        </p:spPr>
        <p:txBody>
          <a:bodyPr wrap="square">
            <a:spAutoFit/>
          </a:bodyPr>
          <a:lstStyle/>
          <a:p>
            <a:r>
              <a:rPr lang="en-US" dirty="0" smtClean="0"/>
              <a:t>QLF    =   0.665 </a:t>
            </a:r>
            <a:r>
              <a:rPr lang="en-US" dirty="0" err="1" smtClean="0"/>
              <a:t>m</a:t>
            </a:r>
            <a:endParaRPr lang="en-US" dirty="0" smtClean="0"/>
          </a:p>
          <a:p>
            <a:r>
              <a:rPr lang="en-US" dirty="0" smtClean="0"/>
              <a:t>QLD    =   0.60 </a:t>
            </a:r>
            <a:r>
              <a:rPr lang="en-US" dirty="0" err="1" smtClean="0"/>
              <a:t>m</a:t>
            </a:r>
            <a:r>
              <a:rPr lang="en-US" dirty="0" smtClean="0"/>
              <a:t>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Screen shot 2010-11-10 at 12.53.19 PM.png"/>
          <p:cNvPicPr>
            <a:picLocks noChangeAspect="1"/>
          </p:cNvPicPr>
          <p:nvPr/>
        </p:nvPicPr>
        <p:blipFill>
          <a:blip r:embed="rId2"/>
          <a:stretch>
            <a:fillRect/>
          </a:stretch>
        </p:blipFill>
        <p:spPr>
          <a:xfrm>
            <a:off x="776649" y="474480"/>
            <a:ext cx="7542610" cy="6383520"/>
          </a:xfrm>
          <a:prstGeom prst="rect">
            <a:avLst/>
          </a:prstGeom>
        </p:spPr>
      </p:pic>
      <p:sp>
        <p:nvSpPr>
          <p:cNvPr id="2" name="Title 1"/>
          <p:cNvSpPr>
            <a:spLocks noGrp="1"/>
          </p:cNvSpPr>
          <p:nvPr>
            <p:ph type="title"/>
          </p:nvPr>
        </p:nvSpPr>
        <p:spPr>
          <a:xfrm>
            <a:off x="457200" y="0"/>
            <a:ext cx="8229600" cy="460101"/>
          </a:xfrm>
        </p:spPr>
        <p:txBody>
          <a:bodyPr>
            <a:normAutofit fontScale="90000"/>
          </a:bodyPr>
          <a:lstStyle/>
          <a:p>
            <a:r>
              <a:rPr lang="en-US" sz="2800" dirty="0" smtClean="0">
                <a:solidFill>
                  <a:srgbClr val="000090"/>
                </a:solidFill>
                <a:latin typeface="Comic Sans MS"/>
              </a:rPr>
              <a:t>Arc cell with combined function magnets</a:t>
            </a:r>
            <a:endParaRPr lang="en-US" sz="2800" dirty="0">
              <a:solidFill>
                <a:srgbClr val="000090"/>
              </a:solidFill>
              <a:latin typeface="Comic Sans MS"/>
            </a:endParaRPr>
          </a:p>
        </p:txBody>
      </p:sp>
      <p:sp>
        <p:nvSpPr>
          <p:cNvPr id="6" name="TextBox 5"/>
          <p:cNvSpPr txBox="1"/>
          <p:nvPr/>
        </p:nvSpPr>
        <p:spPr>
          <a:xfrm>
            <a:off x="2078063" y="2477290"/>
            <a:ext cx="442449" cy="461665"/>
          </a:xfrm>
          <a:prstGeom prst="rect">
            <a:avLst/>
          </a:prstGeom>
          <a:noFill/>
        </p:spPr>
        <p:txBody>
          <a:bodyPr wrap="none" rtlCol="0">
            <a:spAutoFit/>
          </a:bodyPr>
          <a:lstStyle/>
          <a:p>
            <a:r>
              <a:rPr lang="en-US" sz="2400" dirty="0" smtClean="0">
                <a:solidFill>
                  <a:srgbClr val="FF0000"/>
                </a:solidFill>
                <a:latin typeface="Symbol"/>
              </a:rPr>
              <a:t>b</a:t>
            </a:r>
            <a:r>
              <a:rPr lang="en-US" sz="2400" baseline="-25000" dirty="0" smtClean="0">
                <a:solidFill>
                  <a:srgbClr val="FF0000"/>
                </a:solidFill>
              </a:rPr>
              <a:t>x</a:t>
            </a:r>
            <a:endParaRPr lang="en-US" sz="2400" baseline="-25000" dirty="0">
              <a:solidFill>
                <a:srgbClr val="FF0000"/>
              </a:solidFill>
            </a:endParaRPr>
          </a:p>
        </p:txBody>
      </p:sp>
      <p:sp>
        <p:nvSpPr>
          <p:cNvPr id="7" name="TextBox 6"/>
          <p:cNvSpPr txBox="1"/>
          <p:nvPr/>
        </p:nvSpPr>
        <p:spPr>
          <a:xfrm>
            <a:off x="5992797" y="2477290"/>
            <a:ext cx="446456" cy="461665"/>
          </a:xfrm>
          <a:prstGeom prst="rect">
            <a:avLst/>
          </a:prstGeom>
          <a:noFill/>
        </p:spPr>
        <p:txBody>
          <a:bodyPr wrap="none" rtlCol="0">
            <a:spAutoFit/>
          </a:bodyPr>
          <a:lstStyle/>
          <a:p>
            <a:r>
              <a:rPr lang="en-US" sz="2400" dirty="0" smtClean="0">
                <a:solidFill>
                  <a:srgbClr val="79CB57"/>
                </a:solidFill>
                <a:latin typeface="Symbol"/>
              </a:rPr>
              <a:t>b</a:t>
            </a:r>
            <a:r>
              <a:rPr lang="en-US" sz="2400" baseline="-25000" dirty="0" smtClean="0">
                <a:solidFill>
                  <a:srgbClr val="79CB57"/>
                </a:solidFill>
              </a:rPr>
              <a:t>y</a:t>
            </a:r>
            <a:endParaRPr lang="en-US" sz="2400" baseline="-25000" dirty="0">
              <a:solidFill>
                <a:srgbClr val="79CB57"/>
              </a:solidFill>
            </a:endParaRPr>
          </a:p>
        </p:txBody>
      </p:sp>
      <p:sp>
        <p:nvSpPr>
          <p:cNvPr id="8" name="TextBox 7"/>
          <p:cNvSpPr txBox="1"/>
          <p:nvPr/>
        </p:nvSpPr>
        <p:spPr>
          <a:xfrm>
            <a:off x="4932775" y="1826351"/>
            <a:ext cx="466794" cy="461665"/>
          </a:xfrm>
          <a:prstGeom prst="rect">
            <a:avLst/>
          </a:prstGeom>
          <a:noFill/>
        </p:spPr>
        <p:txBody>
          <a:bodyPr wrap="none" rtlCol="0">
            <a:spAutoFit/>
          </a:bodyPr>
          <a:lstStyle/>
          <a:p>
            <a:r>
              <a:rPr lang="en-US" sz="2400" dirty="0" smtClean="0">
                <a:solidFill>
                  <a:srgbClr val="0000FF"/>
                </a:solidFill>
              </a:rPr>
              <a:t>D</a:t>
            </a:r>
            <a:r>
              <a:rPr lang="en-US" sz="2400" baseline="-25000" dirty="0" smtClean="0">
                <a:solidFill>
                  <a:srgbClr val="0000FF"/>
                </a:solidFill>
              </a:rPr>
              <a:t>x</a:t>
            </a:r>
            <a:endParaRPr lang="en-US" sz="2400" baseline="-25000" dirty="0">
              <a:solidFill>
                <a:srgbClr val="0000FF"/>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40272"/>
          </a:xfrm>
        </p:spPr>
        <p:txBody>
          <a:bodyPr>
            <a:normAutofit/>
          </a:bodyPr>
          <a:lstStyle/>
          <a:p>
            <a:r>
              <a:rPr lang="en-US" sz="2800" dirty="0" smtClean="0">
                <a:solidFill>
                  <a:srgbClr val="000090"/>
                </a:solidFill>
                <a:latin typeface="Comic Sans MS"/>
              </a:rPr>
              <a:t>Combined function magnet Properties</a:t>
            </a:r>
            <a:endParaRPr lang="en-US" sz="2800" dirty="0">
              <a:solidFill>
                <a:srgbClr val="000090"/>
              </a:solidFill>
              <a:latin typeface="Comic Sans MS"/>
            </a:endParaRPr>
          </a:p>
        </p:txBody>
      </p:sp>
      <p:sp>
        <p:nvSpPr>
          <p:cNvPr id="3" name="Content Placeholder 2"/>
          <p:cNvSpPr>
            <a:spLocks noGrp="1"/>
          </p:cNvSpPr>
          <p:nvPr>
            <p:ph idx="1"/>
          </p:nvPr>
        </p:nvSpPr>
        <p:spPr>
          <a:xfrm>
            <a:off x="0" y="640272"/>
            <a:ext cx="9144000" cy="6217728"/>
          </a:xfrm>
        </p:spPr>
        <p:txBody>
          <a:bodyPr>
            <a:normAutofit/>
          </a:bodyPr>
          <a:lstStyle/>
          <a:p>
            <a:pPr>
              <a:buNone/>
            </a:pPr>
            <a:r>
              <a:rPr lang="en-US" sz="1600" dirty="0" smtClean="0">
                <a:solidFill>
                  <a:srgbClr val="000090"/>
                </a:solidFill>
                <a:latin typeface="Courier"/>
              </a:rPr>
              <a:t>	</a:t>
            </a:r>
          </a:p>
          <a:p>
            <a:pPr>
              <a:buNone/>
            </a:pPr>
            <a:r>
              <a:rPr lang="en-US" sz="1600" dirty="0" smtClean="0">
                <a:solidFill>
                  <a:srgbClr val="000090"/>
                </a:solidFill>
                <a:latin typeface="Courier"/>
              </a:rPr>
              <a:t>		EMAX          	PC               	BRHO </a:t>
            </a:r>
          </a:p>
          <a:p>
            <a:pPr>
              <a:buNone/>
            </a:pPr>
            <a:r>
              <a:rPr lang="en-US" sz="1600" dirty="0" smtClean="0">
                <a:solidFill>
                  <a:srgbClr val="000090"/>
                </a:solidFill>
                <a:latin typeface="Courier"/>
              </a:rPr>
              <a:t>	60.000000000  	59.999999998     	200.138457112</a:t>
            </a:r>
          </a:p>
          <a:p>
            <a:pPr>
              <a:buNone/>
            </a:pPr>
            <a:endParaRPr lang="en-US" sz="1600" dirty="0" smtClean="0">
              <a:solidFill>
                <a:srgbClr val="000090"/>
              </a:solidFill>
              <a:latin typeface="Courier"/>
            </a:endParaRPr>
          </a:p>
          <a:p>
            <a:pPr>
              <a:buNone/>
            </a:pPr>
            <a:r>
              <a:rPr lang="en-US" sz="1600" dirty="0" smtClean="0">
                <a:solidFill>
                  <a:srgbClr val="000090"/>
                </a:solidFill>
                <a:latin typeface="Courier"/>
              </a:rPr>
              <a:t>	BL 	=	1.5	 m</a:t>
            </a:r>
          </a:p>
          <a:p>
            <a:pPr>
              <a:buNone/>
            </a:pPr>
            <a:r>
              <a:rPr lang="en-US" sz="1600" dirty="0" smtClean="0">
                <a:solidFill>
                  <a:srgbClr val="000090"/>
                </a:solidFill>
                <a:latin typeface="Courier"/>
              </a:rPr>
              <a:t> 	QLF3	=	1.4	 m</a:t>
            </a:r>
          </a:p>
          <a:p>
            <a:pPr>
              <a:buNone/>
            </a:pPr>
            <a:r>
              <a:rPr lang="en-US" sz="1600" dirty="0" smtClean="0">
                <a:solidFill>
                  <a:srgbClr val="000090"/>
                </a:solidFill>
                <a:latin typeface="Courier"/>
              </a:rPr>
              <a:t>	QLD3	=	1.2  m</a:t>
            </a:r>
          </a:p>
          <a:p>
            <a:pPr>
              <a:buNone/>
            </a:pPr>
            <a:r>
              <a:rPr lang="en-US" sz="1600" dirty="0" smtClean="0">
                <a:solidFill>
                  <a:srgbClr val="000090"/>
                </a:solidFill>
                <a:latin typeface="Courier"/>
              </a:rPr>
              <a:t>	</a:t>
            </a:r>
          </a:p>
          <a:p>
            <a:pPr>
              <a:buNone/>
            </a:pPr>
            <a:r>
              <a:rPr lang="en-US" sz="1600" dirty="0" smtClean="0">
                <a:solidFill>
                  <a:srgbClr val="000090"/>
                </a:solidFill>
                <a:latin typeface="Courier"/>
              </a:rPr>
              <a:t>	</a:t>
            </a:r>
            <a:r>
              <a:rPr lang="en-US" sz="1600" b="1" dirty="0" smtClean="0">
                <a:solidFill>
                  <a:srgbClr val="FF0000"/>
                </a:solidFill>
                <a:latin typeface="Courier"/>
              </a:rPr>
              <a:t>RDIP  (m)       Field </a:t>
            </a:r>
            <a:r>
              <a:rPr lang="en-US" sz="1600" dirty="0" smtClean="0">
                <a:solidFill>
                  <a:srgbClr val="000090"/>
                </a:solidFill>
                <a:latin typeface="Courier"/>
              </a:rPr>
              <a:t>BY2 (T)        Length BL (m)   </a:t>
            </a:r>
          </a:p>
          <a:p>
            <a:pPr>
              <a:buNone/>
            </a:pPr>
            <a:r>
              <a:rPr lang="en-US" sz="1600" dirty="0" smtClean="0">
                <a:solidFill>
                  <a:srgbClr val="000090"/>
                </a:solidFill>
                <a:latin typeface="Courier"/>
              </a:rPr>
              <a:t>	</a:t>
            </a:r>
            <a:r>
              <a:rPr lang="en-US" sz="1600" b="1" dirty="0" smtClean="0">
                <a:solidFill>
                  <a:srgbClr val="FF0000"/>
                </a:solidFill>
                <a:latin typeface="Courier"/>
              </a:rPr>
              <a:t>937.104304925</a:t>
            </a:r>
            <a:r>
              <a:rPr lang="en-US" sz="1600" dirty="0" smtClean="0">
                <a:solidFill>
                  <a:srgbClr val="000090"/>
                </a:solidFill>
                <a:latin typeface="Courier"/>
              </a:rPr>
              <a:t>   0.213571164      	1.500000000</a:t>
            </a:r>
          </a:p>
          <a:p>
            <a:pPr>
              <a:buNone/>
            </a:pPr>
            <a:r>
              <a:rPr lang="en-US" sz="1600" dirty="0" smtClean="0">
                <a:solidFill>
                  <a:srgbClr val="000090"/>
                </a:solidFill>
                <a:latin typeface="Courier"/>
              </a:rPr>
              <a:t>	</a:t>
            </a:r>
          </a:p>
          <a:p>
            <a:pPr>
              <a:buNone/>
            </a:pPr>
            <a:r>
              <a:rPr lang="en-US" sz="1600" dirty="0" smtClean="0">
                <a:solidFill>
                  <a:srgbClr val="000090"/>
                </a:solidFill>
                <a:latin typeface="Courier"/>
              </a:rPr>
              <a:t>	NCELL         	ANG              	NDIP</a:t>
            </a:r>
          </a:p>
          <a:p>
            <a:pPr>
              <a:buNone/>
            </a:pPr>
            <a:r>
              <a:rPr lang="en-US" sz="1600" dirty="0" smtClean="0">
                <a:solidFill>
                  <a:srgbClr val="000090"/>
                </a:solidFill>
                <a:latin typeface="Courier"/>
              </a:rPr>
              <a:t>	512.000000000 	0.001600676       	3925.333333333</a:t>
            </a:r>
          </a:p>
          <a:p>
            <a:pPr>
              <a:buNone/>
            </a:pPr>
            <a:r>
              <a:rPr lang="en-US" sz="1600" dirty="0" smtClean="0">
                <a:solidFill>
                  <a:srgbClr val="000090"/>
                </a:solidFill>
                <a:latin typeface="Courier"/>
              </a:rPr>
              <a:t>	</a:t>
            </a:r>
          </a:p>
          <a:p>
            <a:pPr>
              <a:buNone/>
            </a:pPr>
            <a:r>
              <a:rPr lang="en-US" sz="1600" dirty="0" smtClean="0">
                <a:solidFill>
                  <a:srgbClr val="000090"/>
                </a:solidFill>
                <a:latin typeface="Courier"/>
              </a:rPr>
              <a:t>	Gradients:</a:t>
            </a:r>
          </a:p>
          <a:p>
            <a:pPr>
              <a:buNone/>
            </a:pPr>
            <a:r>
              <a:rPr lang="en-US" sz="1600" dirty="0" smtClean="0">
                <a:solidFill>
                  <a:srgbClr val="000090"/>
                </a:solidFill>
                <a:latin typeface="Courier"/>
              </a:rPr>
              <a:t>	GFC   =  155.590 T/m    	GDC   =  -148.300 T/m</a:t>
            </a:r>
          </a:p>
          <a:p>
            <a:pPr>
              <a:buNone/>
            </a:pPr>
            <a:r>
              <a:rPr lang="en-US" sz="1600" dirty="0" smtClean="0">
                <a:solidFill>
                  <a:srgbClr val="000090"/>
                </a:solidFill>
                <a:latin typeface="Courier"/>
              </a:rPr>
              <a:t>	GF3   =  207.371 T/m		GD3   =	  -210.235 T/m</a:t>
            </a:r>
            <a:endParaRPr lang="en-US" sz="1600" dirty="0">
              <a:solidFill>
                <a:srgbClr val="000090"/>
              </a:solidFill>
              <a:latin typeface="Courie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 name="Freeform 48"/>
          <p:cNvSpPr/>
          <p:nvPr/>
        </p:nvSpPr>
        <p:spPr>
          <a:xfrm rot="1501484">
            <a:off x="4503738" y="4670425"/>
            <a:ext cx="2705100" cy="1597025"/>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7411" name="TextBox 49"/>
          <p:cNvSpPr txBox="1">
            <a:spLocks noChangeArrowheads="1"/>
          </p:cNvSpPr>
          <p:nvPr/>
        </p:nvSpPr>
        <p:spPr bwMode="auto">
          <a:xfrm>
            <a:off x="11934825" y="5391150"/>
            <a:ext cx="917575" cy="369888"/>
          </a:xfrm>
          <a:prstGeom prst="rect">
            <a:avLst/>
          </a:prstGeom>
          <a:noFill/>
          <a:ln w="9525">
            <a:noFill/>
            <a:miter lim="800000"/>
            <a:headEnd/>
            <a:tailEnd/>
          </a:ln>
        </p:spPr>
        <p:txBody>
          <a:bodyPr wrap="none">
            <a:prstTxWarp prst="textNoShape">
              <a:avLst/>
            </a:prstTxWarp>
            <a:spAutoFit/>
          </a:bodyPr>
          <a:lstStyle/>
          <a:p>
            <a:r>
              <a:rPr lang="en-US" b="1">
                <a:solidFill>
                  <a:srgbClr val="FF0000"/>
                </a:solidFill>
                <a:latin typeface="Times New Roman" charset="0"/>
                <a:ea typeface="Times New Roman" charset="0"/>
                <a:cs typeface="Times New Roman" charset="0"/>
              </a:rPr>
              <a:t>LHC </a:t>
            </a:r>
            <a:r>
              <a:rPr lang="en-US" b="1" i="1">
                <a:solidFill>
                  <a:srgbClr val="FF0000"/>
                </a:solidFill>
                <a:latin typeface="Times New Roman" charset="0"/>
                <a:ea typeface="Times New Roman" charset="0"/>
                <a:cs typeface="Times New Roman" charset="0"/>
              </a:rPr>
              <a:t>p</a:t>
            </a:r>
          </a:p>
        </p:txBody>
      </p:sp>
      <p:sp>
        <p:nvSpPr>
          <p:cNvPr id="17412" name="TextBox 58"/>
          <p:cNvSpPr txBox="1">
            <a:spLocks noChangeArrowheads="1"/>
          </p:cNvSpPr>
          <p:nvPr/>
        </p:nvSpPr>
        <p:spPr bwMode="auto">
          <a:xfrm rot="-5400000">
            <a:off x="5181600" y="3154363"/>
            <a:ext cx="1697037" cy="338138"/>
          </a:xfrm>
          <a:prstGeom prst="rect">
            <a:avLst/>
          </a:prstGeom>
          <a:noFill/>
          <a:ln w="9525">
            <a:noFill/>
            <a:miter lim="800000"/>
            <a:headEnd/>
            <a:tailEnd/>
          </a:ln>
        </p:spPr>
        <p:txBody>
          <a:bodyPr wrap="none">
            <a:prstTxWarp prst="textNoShape">
              <a:avLst/>
            </a:prstTxWarp>
            <a:spAutoFit/>
          </a:bodyPr>
          <a:lstStyle/>
          <a:p>
            <a:r>
              <a:rPr lang="en-US" sz="1600" b="1">
                <a:latin typeface="Times New Roman" charset="0"/>
                <a:ea typeface="Times New Roman" charset="0"/>
                <a:cs typeface="Times New Roman" charset="0"/>
              </a:rPr>
              <a:t>Diameter  2.0 km</a:t>
            </a:r>
          </a:p>
        </p:txBody>
      </p:sp>
      <p:sp>
        <p:nvSpPr>
          <p:cNvPr id="17413" name="TextBox 62"/>
          <p:cNvSpPr txBox="1">
            <a:spLocks noChangeArrowheads="1"/>
          </p:cNvSpPr>
          <p:nvPr/>
        </p:nvSpPr>
        <p:spPr bwMode="auto">
          <a:xfrm>
            <a:off x="3273425" y="4073525"/>
            <a:ext cx="1647825"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9.95-GeV linac</a:t>
            </a:r>
          </a:p>
        </p:txBody>
      </p:sp>
      <p:sp>
        <p:nvSpPr>
          <p:cNvPr id="17414" name="TextBox 91"/>
          <p:cNvSpPr txBox="1">
            <a:spLocks noChangeArrowheads="1"/>
          </p:cNvSpPr>
          <p:nvPr/>
        </p:nvSpPr>
        <p:spPr bwMode="auto">
          <a:xfrm>
            <a:off x="5610225" y="5349875"/>
            <a:ext cx="415925"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IP</a:t>
            </a:r>
          </a:p>
        </p:txBody>
      </p:sp>
      <p:cxnSp>
        <p:nvCxnSpPr>
          <p:cNvPr id="133" name="Straight Arrow Connector 132"/>
          <p:cNvCxnSpPr/>
          <p:nvPr/>
        </p:nvCxnSpPr>
        <p:spPr>
          <a:xfrm rot="10800000">
            <a:off x="6299200" y="5121275"/>
            <a:ext cx="419100" cy="381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439" name="TextBox 62"/>
          <p:cNvSpPr txBox="1">
            <a:spLocks noChangeArrowheads="1"/>
          </p:cNvSpPr>
          <p:nvPr/>
        </p:nvSpPr>
        <p:spPr bwMode="auto">
          <a:xfrm>
            <a:off x="6129338" y="466725"/>
            <a:ext cx="685800" cy="508000"/>
          </a:xfrm>
          <a:prstGeom prst="rect">
            <a:avLst/>
          </a:prstGeom>
          <a:noFill/>
          <a:ln w="9525">
            <a:noFill/>
            <a:miter lim="800000"/>
            <a:headEnd/>
            <a:tailEnd/>
          </a:ln>
        </p:spPr>
        <p:txBody>
          <a:bodyPr wrap="none">
            <a:prstTxWarp prst="textNoShape">
              <a:avLst/>
            </a:prstTxWarp>
            <a:spAutoFit/>
          </a:bodyPr>
          <a:lstStyle/>
          <a:p>
            <a:r>
              <a:rPr lang="en-US" sz="900">
                <a:solidFill>
                  <a:srgbClr val="0000CC"/>
                </a:solidFill>
                <a:latin typeface="Times New Roman" charset="0"/>
                <a:ea typeface="Times New Roman" charset="0"/>
                <a:cs typeface="Times New Roman" charset="0"/>
              </a:rPr>
              <a:t>803MeV </a:t>
            </a:r>
          </a:p>
          <a:p>
            <a:r>
              <a:rPr lang="en-US" sz="900">
                <a:solidFill>
                  <a:srgbClr val="0000CC"/>
                </a:solidFill>
                <a:latin typeface="Times New Roman" charset="0"/>
                <a:ea typeface="Times New Roman" charset="0"/>
                <a:cs typeface="Times New Roman" charset="0"/>
              </a:rPr>
              <a:t>5.4 MW</a:t>
            </a:r>
          </a:p>
          <a:p>
            <a:r>
              <a:rPr lang="en-US" sz="900">
                <a:solidFill>
                  <a:srgbClr val="0000CC"/>
                </a:solidFill>
                <a:latin typeface="Times New Roman" charset="0"/>
                <a:ea typeface="Times New Roman" charset="0"/>
                <a:cs typeface="Times New Roman" charset="0"/>
              </a:rPr>
              <a:t>@ 60 GeV</a:t>
            </a:r>
          </a:p>
        </p:txBody>
      </p:sp>
      <p:grpSp>
        <p:nvGrpSpPr>
          <p:cNvPr id="2" name="Group 77"/>
          <p:cNvGrpSpPr>
            <a:grpSpLocks/>
          </p:cNvGrpSpPr>
          <p:nvPr/>
        </p:nvGrpSpPr>
        <p:grpSpPr bwMode="auto">
          <a:xfrm flipH="1" flipV="1">
            <a:off x="4425950" y="1312863"/>
            <a:ext cx="3662363" cy="4213225"/>
            <a:chOff x="1677007" y="855989"/>
            <a:chExt cx="3661837" cy="4213428"/>
          </a:xfrm>
        </p:grpSpPr>
        <p:cxnSp>
          <p:nvCxnSpPr>
            <p:cNvPr id="120" name="Straight Connector 119"/>
            <p:cNvCxnSpPr/>
            <p:nvPr/>
          </p:nvCxnSpPr>
          <p:spPr>
            <a:xfrm rot="10800000" flipH="1" flipV="1">
              <a:off x="3700779" y="5020203"/>
              <a:ext cx="1285690" cy="0"/>
            </a:xfrm>
            <a:prstGeom prst="line">
              <a:avLst/>
            </a:prstGeom>
            <a:ln w="34925">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3" name="Group 94"/>
            <p:cNvGrpSpPr>
              <a:grpSpLocks/>
            </p:cNvGrpSpPr>
            <p:nvPr/>
          </p:nvGrpSpPr>
          <p:grpSpPr bwMode="auto">
            <a:xfrm>
              <a:off x="1677007" y="1340454"/>
              <a:ext cx="3657603" cy="3673929"/>
              <a:chOff x="826107" y="1825171"/>
              <a:chExt cx="3657603" cy="3657607"/>
            </a:xfrm>
          </p:grpSpPr>
          <p:sp>
            <p:nvSpPr>
              <p:cNvPr id="97" name="Arc 96"/>
              <p:cNvSpPr/>
              <p:nvPr/>
            </p:nvSpPr>
            <p:spPr bwMode="auto">
              <a:xfrm flipH="1">
                <a:off x="826107" y="1824918"/>
                <a:ext cx="3657075" cy="3657331"/>
              </a:xfrm>
              <a:prstGeom prst="arc">
                <a:avLst/>
              </a:prstGeom>
              <a:ln w="3492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98" name="Arc 97"/>
              <p:cNvSpPr/>
              <p:nvPr/>
            </p:nvSpPr>
            <p:spPr bwMode="auto">
              <a:xfrm flipH="1" flipV="1">
                <a:off x="826107" y="1824918"/>
                <a:ext cx="3657075" cy="3657331"/>
              </a:xfrm>
              <a:prstGeom prst="arc">
                <a:avLst/>
              </a:prstGeom>
              <a:ln w="3492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sp>
          <p:nvSpPr>
            <p:cNvPr id="77" name="Rectangle 76"/>
            <p:cNvSpPr/>
            <p:nvPr/>
          </p:nvSpPr>
          <p:spPr>
            <a:xfrm>
              <a:off x="3513481" y="4883671"/>
              <a:ext cx="182536" cy="180984"/>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grpSp>
          <p:nvGrpSpPr>
            <p:cNvPr id="4" name="Group 95"/>
            <p:cNvGrpSpPr>
              <a:grpSpLocks/>
            </p:cNvGrpSpPr>
            <p:nvPr/>
          </p:nvGrpSpPr>
          <p:grpSpPr bwMode="auto">
            <a:xfrm>
              <a:off x="1714500" y="1369483"/>
              <a:ext cx="3623736" cy="3611643"/>
              <a:chOff x="826107" y="1825171"/>
              <a:chExt cx="3657603" cy="3657607"/>
            </a:xfrm>
          </p:grpSpPr>
          <p:sp>
            <p:nvSpPr>
              <p:cNvPr id="99" name="Arc 98"/>
              <p:cNvSpPr/>
              <p:nvPr/>
            </p:nvSpPr>
            <p:spPr bwMode="auto">
              <a:xfrm flipH="1">
                <a:off x="826715" y="1824456"/>
                <a:ext cx="3657609" cy="3657701"/>
              </a:xfrm>
              <a:prstGeom prst="arc">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2" name="Arc 101"/>
              <p:cNvSpPr/>
              <p:nvPr/>
            </p:nvSpPr>
            <p:spPr bwMode="auto">
              <a:xfrm flipH="1" flipV="1">
                <a:off x="826715" y="1824456"/>
                <a:ext cx="3657609" cy="3657701"/>
              </a:xfrm>
              <a:prstGeom prst="arc">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5" name="Group 102"/>
            <p:cNvGrpSpPr>
              <a:grpSpLocks/>
            </p:cNvGrpSpPr>
            <p:nvPr/>
          </p:nvGrpSpPr>
          <p:grpSpPr bwMode="auto">
            <a:xfrm>
              <a:off x="1744133" y="1399117"/>
              <a:ext cx="3594711" cy="3551766"/>
              <a:chOff x="826107" y="1825171"/>
              <a:chExt cx="3657603" cy="3657607"/>
            </a:xfrm>
          </p:grpSpPr>
          <p:sp>
            <p:nvSpPr>
              <p:cNvPr id="104" name="Arc 103"/>
              <p:cNvSpPr/>
              <p:nvPr/>
            </p:nvSpPr>
            <p:spPr bwMode="auto">
              <a:xfrm flipH="1">
                <a:off x="825638" y="1824989"/>
                <a:ext cx="3658072" cy="3657239"/>
              </a:xfrm>
              <a:prstGeom prst="arc">
                <a:avLst/>
              </a:prstGeom>
              <a:ln w="34925">
                <a:solidFill>
                  <a:srgbClr val="008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7" name="Arc 106"/>
              <p:cNvSpPr/>
              <p:nvPr/>
            </p:nvSpPr>
            <p:spPr bwMode="auto">
              <a:xfrm flipH="1" flipV="1">
                <a:off x="825638" y="1824989"/>
                <a:ext cx="3658072" cy="3657239"/>
              </a:xfrm>
              <a:prstGeom prst="arc">
                <a:avLst/>
              </a:prstGeom>
              <a:ln w="34925">
                <a:solidFill>
                  <a:srgbClr val="008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sp>
          <p:nvSpPr>
            <p:cNvPr id="17525" name="Rectangle 112"/>
            <p:cNvSpPr>
              <a:spLocks noChangeArrowheads="1"/>
            </p:cNvSpPr>
            <p:nvPr/>
          </p:nvSpPr>
          <p:spPr bwMode="auto">
            <a:xfrm rot="10800000">
              <a:off x="4194026" y="855989"/>
              <a:ext cx="748923" cy="523220"/>
            </a:xfrm>
            <a:prstGeom prst="rect">
              <a:avLst/>
            </a:prstGeom>
            <a:noFill/>
            <a:ln w="9525">
              <a:noFill/>
              <a:miter lim="800000"/>
              <a:headEnd/>
              <a:tailEnd/>
            </a:ln>
          </p:spPr>
          <p:txBody>
            <a:bodyPr wrap="none">
              <a:prstTxWarp prst="textNoShape">
                <a:avLst/>
              </a:prstTxWarp>
              <a:spAutoFit/>
            </a:bodyPr>
            <a:lstStyle/>
            <a:p>
              <a:r>
                <a:rPr lang="en-US" sz="1400">
                  <a:solidFill>
                    <a:srgbClr val="0000FF"/>
                  </a:solidFill>
                  <a:latin typeface="Times New Roman" charset="0"/>
                  <a:ea typeface="Times New Roman" charset="0"/>
                  <a:cs typeface="Times New Roman" charset="0"/>
                </a:rPr>
                <a:t>60 GeV</a:t>
              </a:r>
            </a:p>
            <a:p>
              <a:r>
                <a:rPr lang="en-US" sz="1400">
                  <a:solidFill>
                    <a:srgbClr val="0000FF"/>
                  </a:solidFill>
                  <a:latin typeface="Times New Roman" charset="0"/>
                  <a:ea typeface="Times New Roman" charset="0"/>
                  <a:cs typeface="Times New Roman" charset="0"/>
                </a:rPr>
                <a:t>e-beam </a:t>
              </a:r>
            </a:p>
          </p:txBody>
        </p:sp>
        <p:cxnSp>
          <p:nvCxnSpPr>
            <p:cNvPr id="114" name="Straight Connector 113"/>
            <p:cNvCxnSpPr/>
            <p:nvPr/>
          </p:nvCxnSpPr>
          <p:spPr>
            <a:xfrm rot="10800000" flipH="1" flipV="1">
              <a:off x="3518243" y="4985276"/>
              <a:ext cx="1472988" cy="0"/>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sp>
          <p:nvSpPr>
            <p:cNvPr id="17527" name="Rectangle 116"/>
            <p:cNvSpPr>
              <a:spLocks noChangeArrowheads="1"/>
            </p:cNvSpPr>
            <p:nvPr/>
          </p:nvSpPr>
          <p:spPr bwMode="auto">
            <a:xfrm rot="8164112">
              <a:off x="1981386" y="1888697"/>
              <a:ext cx="879493" cy="307777"/>
            </a:xfrm>
            <a:prstGeom prst="rect">
              <a:avLst/>
            </a:prstGeom>
            <a:noFill/>
            <a:ln w="9525">
              <a:noFill/>
              <a:miter lim="800000"/>
              <a:headEnd/>
              <a:tailEnd/>
            </a:ln>
          </p:spPr>
          <p:txBody>
            <a:bodyPr wrap="none">
              <a:prstTxWarp prst="textNoShape">
                <a:avLst/>
              </a:prstTxWarp>
              <a:spAutoFit/>
            </a:bodyPr>
            <a:lstStyle/>
            <a:p>
              <a:r>
                <a:rPr lang="en-US" sz="1400">
                  <a:solidFill>
                    <a:srgbClr val="FF0000"/>
                  </a:solidFill>
                  <a:latin typeface="Times New Roman" charset="0"/>
                  <a:ea typeface="Times New Roman" charset="0"/>
                  <a:cs typeface="Times New Roman" charset="0"/>
                </a:rPr>
                <a:t>40.1 GeV </a:t>
              </a:r>
            </a:p>
          </p:txBody>
        </p:sp>
        <p:sp>
          <p:nvSpPr>
            <p:cNvPr id="17528" name="Rectangle 117"/>
            <p:cNvSpPr>
              <a:spLocks noChangeArrowheads="1"/>
            </p:cNvSpPr>
            <p:nvPr/>
          </p:nvSpPr>
          <p:spPr bwMode="auto">
            <a:xfrm rot="5400000">
              <a:off x="1541119" y="3078259"/>
              <a:ext cx="879493" cy="307777"/>
            </a:xfrm>
            <a:prstGeom prst="rect">
              <a:avLst/>
            </a:prstGeom>
            <a:noFill/>
            <a:ln w="9525">
              <a:noFill/>
              <a:miter lim="800000"/>
              <a:headEnd/>
              <a:tailEnd/>
            </a:ln>
          </p:spPr>
          <p:txBody>
            <a:bodyPr wrap="none">
              <a:prstTxWarp prst="textNoShape">
                <a:avLst/>
              </a:prstTxWarp>
              <a:spAutoFit/>
            </a:bodyPr>
            <a:lstStyle/>
            <a:p>
              <a:r>
                <a:rPr lang="en-US" sz="1400">
                  <a:solidFill>
                    <a:srgbClr val="008000"/>
                  </a:solidFill>
                  <a:latin typeface="Times New Roman" charset="0"/>
                  <a:ea typeface="Times New Roman" charset="0"/>
                  <a:cs typeface="Times New Roman" charset="0"/>
                </a:rPr>
                <a:t>20.2 GeV </a:t>
              </a:r>
            </a:p>
          </p:txBody>
        </p:sp>
        <p:sp>
          <p:nvSpPr>
            <p:cNvPr id="119" name="Rectangle 118"/>
            <p:cNvSpPr/>
            <p:nvPr/>
          </p:nvSpPr>
          <p:spPr>
            <a:xfrm>
              <a:off x="3742048" y="4878908"/>
              <a:ext cx="104760" cy="190509"/>
            </a:xfrm>
            <a:prstGeom prst="rect">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cxnSp>
          <p:nvCxnSpPr>
            <p:cNvPr id="121" name="Straight Connector 120"/>
            <p:cNvCxnSpPr/>
            <p:nvPr/>
          </p:nvCxnSpPr>
          <p:spPr>
            <a:xfrm rot="10800000" flipH="1" flipV="1">
              <a:off x="3497608" y="4950349"/>
              <a:ext cx="1480924" cy="0"/>
            </a:xfrm>
            <a:prstGeom prst="line">
              <a:avLst/>
            </a:prstGeom>
            <a:ln w="34925">
              <a:solidFill>
                <a:srgbClr val="008000"/>
              </a:solidFill>
            </a:ln>
          </p:spPr>
          <p:style>
            <a:lnRef idx="1">
              <a:schemeClr val="accent1"/>
            </a:lnRef>
            <a:fillRef idx="0">
              <a:schemeClr val="accent1"/>
            </a:fillRef>
            <a:effectRef idx="0">
              <a:schemeClr val="accent1"/>
            </a:effectRef>
            <a:fontRef idx="minor">
              <a:schemeClr val="tx1"/>
            </a:fontRef>
          </p:style>
        </p:cxnSp>
      </p:grpSp>
      <p:cxnSp>
        <p:nvCxnSpPr>
          <p:cNvPr id="125" name="Straight Arrow Connector 124"/>
          <p:cNvCxnSpPr/>
          <p:nvPr/>
        </p:nvCxnSpPr>
        <p:spPr>
          <a:xfrm rot="5400000">
            <a:off x="4475163" y="3228975"/>
            <a:ext cx="3660775" cy="317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442" name="TextBox 62"/>
          <p:cNvSpPr txBox="1">
            <a:spLocks noChangeArrowheads="1"/>
          </p:cNvSpPr>
          <p:nvPr/>
        </p:nvSpPr>
        <p:spPr bwMode="auto">
          <a:xfrm>
            <a:off x="5311775" y="525463"/>
            <a:ext cx="685800" cy="508000"/>
          </a:xfrm>
          <a:prstGeom prst="rect">
            <a:avLst/>
          </a:prstGeom>
          <a:noFill/>
          <a:ln w="9525">
            <a:noFill/>
            <a:miter lim="800000"/>
            <a:headEnd/>
            <a:tailEnd/>
          </a:ln>
        </p:spPr>
        <p:txBody>
          <a:bodyPr wrap="none">
            <a:prstTxWarp prst="textNoShape">
              <a:avLst/>
            </a:prstTxWarp>
            <a:spAutoFit/>
          </a:bodyPr>
          <a:lstStyle/>
          <a:p>
            <a:r>
              <a:rPr lang="en-US" sz="900">
                <a:solidFill>
                  <a:srgbClr val="660066"/>
                </a:solidFill>
                <a:latin typeface="Times New Roman" charset="0"/>
                <a:ea typeface="Times New Roman" charset="0"/>
                <a:cs typeface="Times New Roman" charset="0"/>
              </a:rPr>
              <a:t>152 MeV </a:t>
            </a:r>
          </a:p>
          <a:p>
            <a:r>
              <a:rPr lang="en-US" sz="900">
                <a:solidFill>
                  <a:srgbClr val="660066"/>
                </a:solidFill>
                <a:latin typeface="Times New Roman" charset="0"/>
                <a:ea typeface="Times New Roman" charset="0"/>
                <a:cs typeface="Times New Roman" charset="0"/>
              </a:rPr>
              <a:t>2 MW</a:t>
            </a:r>
          </a:p>
          <a:p>
            <a:r>
              <a:rPr lang="en-US" sz="900">
                <a:solidFill>
                  <a:srgbClr val="660066"/>
                </a:solidFill>
                <a:latin typeface="Times New Roman" charset="0"/>
                <a:ea typeface="Times New Roman" charset="0"/>
                <a:cs typeface="Times New Roman" charset="0"/>
              </a:rPr>
              <a:t>@ 40 GeV</a:t>
            </a:r>
          </a:p>
        </p:txBody>
      </p:sp>
      <p:sp>
        <p:nvSpPr>
          <p:cNvPr id="17443" name="TextBox 62"/>
          <p:cNvSpPr txBox="1">
            <a:spLocks noChangeArrowheads="1"/>
          </p:cNvSpPr>
          <p:nvPr/>
        </p:nvSpPr>
        <p:spPr bwMode="auto">
          <a:xfrm>
            <a:off x="4435475" y="531813"/>
            <a:ext cx="706438" cy="369887"/>
          </a:xfrm>
          <a:prstGeom prst="rect">
            <a:avLst/>
          </a:prstGeom>
          <a:noFill/>
          <a:ln w="9525">
            <a:noFill/>
            <a:miter lim="800000"/>
            <a:headEnd/>
            <a:tailEnd/>
          </a:ln>
        </p:spPr>
        <p:txBody>
          <a:bodyPr>
            <a:prstTxWarp prst="textNoShape">
              <a:avLst/>
            </a:prstTxWarp>
            <a:spAutoFit/>
          </a:bodyPr>
          <a:lstStyle/>
          <a:p>
            <a:r>
              <a:rPr lang="en-US" sz="900">
                <a:solidFill>
                  <a:srgbClr val="660066"/>
                </a:solidFill>
                <a:latin typeface="Times New Roman" charset="0"/>
                <a:ea typeface="Times New Roman" charset="0"/>
                <a:cs typeface="Times New Roman" charset="0"/>
              </a:rPr>
              <a:t>10.4 MeV </a:t>
            </a:r>
          </a:p>
          <a:p>
            <a:r>
              <a:rPr lang="en-US" sz="900">
                <a:solidFill>
                  <a:srgbClr val="660066"/>
                </a:solidFill>
                <a:latin typeface="Times New Roman" charset="0"/>
                <a:ea typeface="Times New Roman" charset="0"/>
                <a:cs typeface="Times New Roman" charset="0"/>
              </a:rPr>
              <a:t>0.4 MW</a:t>
            </a:r>
          </a:p>
        </p:txBody>
      </p:sp>
      <p:sp>
        <p:nvSpPr>
          <p:cNvPr id="145" name="Rectangle 144"/>
          <p:cNvSpPr/>
          <p:nvPr/>
        </p:nvSpPr>
        <p:spPr>
          <a:xfrm>
            <a:off x="3238500" y="4894263"/>
            <a:ext cx="1798638" cy="17780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dirty="0"/>
          </a:p>
        </p:txBody>
      </p:sp>
      <p:cxnSp>
        <p:nvCxnSpPr>
          <p:cNvPr id="158" name="Straight Connector 157"/>
          <p:cNvCxnSpPr/>
          <p:nvPr/>
        </p:nvCxnSpPr>
        <p:spPr>
          <a:xfrm>
            <a:off x="3162300" y="4981575"/>
            <a:ext cx="2012950" cy="1588"/>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73" name="Isosceles Triangle 172"/>
          <p:cNvSpPr/>
          <p:nvPr/>
        </p:nvSpPr>
        <p:spPr>
          <a:xfrm rot="16200000" flipH="1">
            <a:off x="5146034" y="4892464"/>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449" name="TextBox 74"/>
          <p:cNvSpPr txBox="1">
            <a:spLocks noChangeArrowheads="1"/>
          </p:cNvSpPr>
          <p:nvPr/>
        </p:nvSpPr>
        <p:spPr bwMode="auto">
          <a:xfrm>
            <a:off x="5118100" y="1570038"/>
            <a:ext cx="673100" cy="260350"/>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injector</a:t>
            </a:r>
          </a:p>
        </p:txBody>
      </p:sp>
      <p:sp>
        <p:nvSpPr>
          <p:cNvPr id="16401" name="TextBox 75"/>
          <p:cNvSpPr txBox="1">
            <a:spLocks noChangeArrowheads="1"/>
          </p:cNvSpPr>
          <p:nvPr/>
        </p:nvSpPr>
        <p:spPr bwMode="auto">
          <a:xfrm>
            <a:off x="4886325" y="1700213"/>
            <a:ext cx="569913" cy="258762"/>
          </a:xfrm>
          <a:prstGeom prst="rect">
            <a:avLst/>
          </a:prstGeom>
          <a:noFill/>
          <a:ln w="9525">
            <a:noFill/>
            <a:miter lim="800000"/>
            <a:headEnd/>
            <a:tailEnd/>
          </a:ln>
        </p:spPr>
        <p:txBody>
          <a:bodyPr>
            <a:prstTxWarp prst="textNoShape">
              <a:avLst/>
            </a:prstTxWarp>
            <a:spAutoFit/>
          </a:bodyPr>
          <a:lstStyle/>
          <a:p>
            <a:pPr>
              <a:defRPr/>
            </a:pPr>
            <a:r>
              <a:rPr lang="en-US" sz="1050" dirty="0">
                <a:solidFill>
                  <a:srgbClr val="800000"/>
                </a:solidFill>
                <a:latin typeface="Times New Roman" charset="0"/>
                <a:ea typeface="Times New Roman" charset="0"/>
                <a:cs typeface="Times New Roman" charset="0"/>
              </a:rPr>
              <a:t>dump</a:t>
            </a:r>
          </a:p>
        </p:txBody>
      </p:sp>
      <p:sp>
        <p:nvSpPr>
          <p:cNvPr id="17451" name="Rectangle 119"/>
          <p:cNvSpPr>
            <a:spLocks noChangeArrowheads="1"/>
          </p:cNvSpPr>
          <p:nvPr/>
        </p:nvSpPr>
        <p:spPr bwMode="auto">
          <a:xfrm rot="1920000">
            <a:off x="6650038" y="1765300"/>
            <a:ext cx="825500" cy="276225"/>
          </a:xfrm>
          <a:prstGeom prst="rect">
            <a:avLst/>
          </a:prstGeom>
          <a:noFill/>
          <a:ln w="9525">
            <a:noFill/>
            <a:miter lim="800000"/>
            <a:headEnd/>
            <a:tailEnd/>
          </a:ln>
        </p:spPr>
        <p:txBody>
          <a:bodyPr>
            <a:prstTxWarp prst="textNoShape">
              <a:avLst/>
            </a:prstTxWarp>
            <a:spAutoFit/>
          </a:bodyPr>
          <a:lstStyle/>
          <a:p>
            <a:r>
              <a:rPr lang="en-US" sz="1200">
                <a:solidFill>
                  <a:srgbClr val="3366FF"/>
                </a:solidFill>
                <a:latin typeface="Times New Roman" charset="0"/>
                <a:ea typeface="Times New Roman" charset="0"/>
                <a:cs typeface="Times New Roman" charset="0"/>
              </a:rPr>
              <a:t>300 MeV</a:t>
            </a:r>
          </a:p>
        </p:txBody>
      </p:sp>
      <p:cxnSp>
        <p:nvCxnSpPr>
          <p:cNvPr id="122" name="Curved Connector 121"/>
          <p:cNvCxnSpPr/>
          <p:nvPr/>
        </p:nvCxnSpPr>
        <p:spPr>
          <a:xfrm>
            <a:off x="4787900" y="1443038"/>
            <a:ext cx="635000" cy="119062"/>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124" name="Curved Connector 123"/>
          <p:cNvCxnSpPr/>
          <p:nvPr/>
        </p:nvCxnSpPr>
        <p:spPr>
          <a:xfrm flipV="1">
            <a:off x="5143500" y="1571625"/>
            <a:ext cx="241300" cy="79375"/>
          </a:xfrm>
          <a:prstGeom prst="curvedConnector3">
            <a:avLst>
              <a:gd name="adj1" fmla="val 48242"/>
            </a:avLst>
          </a:prstGeom>
        </p:spPr>
        <p:style>
          <a:lnRef idx="2">
            <a:schemeClr val="accent1"/>
          </a:lnRef>
          <a:fillRef idx="0">
            <a:schemeClr val="accent1"/>
          </a:fillRef>
          <a:effectRef idx="1">
            <a:schemeClr val="accent1"/>
          </a:effectRef>
          <a:fontRef idx="minor">
            <a:schemeClr val="tx1"/>
          </a:fontRef>
        </p:style>
      </p:cxnSp>
      <p:sp>
        <p:nvSpPr>
          <p:cNvPr id="126" name="Rectangle 125"/>
          <p:cNvSpPr/>
          <p:nvPr/>
        </p:nvSpPr>
        <p:spPr>
          <a:xfrm>
            <a:off x="5045075" y="1624013"/>
            <a:ext cx="104775" cy="60325"/>
          </a:xfrm>
          <a:prstGeom prst="rect">
            <a:avLst/>
          </a:prstGeom>
          <a:solidFill>
            <a:srgbClr val="C0504D"/>
          </a:solidFill>
          <a:ln>
            <a:solidFill>
              <a:srgbClr val="8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28" name="Curved Connector 127"/>
          <p:cNvCxnSpPr/>
          <p:nvPr/>
        </p:nvCxnSpPr>
        <p:spPr>
          <a:xfrm rot="10800000">
            <a:off x="5470525" y="1571625"/>
            <a:ext cx="182563" cy="9525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130" name="Rectangle 129"/>
          <p:cNvSpPr/>
          <p:nvPr/>
        </p:nvSpPr>
        <p:spPr>
          <a:xfrm>
            <a:off x="5651500" y="1631950"/>
            <a:ext cx="96838" cy="6826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457" name="TextBox 75"/>
          <p:cNvSpPr txBox="1">
            <a:spLocks noChangeArrowheads="1"/>
          </p:cNvSpPr>
          <p:nvPr/>
        </p:nvSpPr>
        <p:spPr bwMode="auto">
          <a:xfrm>
            <a:off x="5565775" y="1682750"/>
            <a:ext cx="441325" cy="261938"/>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gun</a:t>
            </a:r>
          </a:p>
        </p:txBody>
      </p:sp>
      <p:grpSp>
        <p:nvGrpSpPr>
          <p:cNvPr id="6" name="Group 189"/>
          <p:cNvGrpSpPr>
            <a:grpSpLocks/>
          </p:cNvGrpSpPr>
          <p:nvPr/>
        </p:nvGrpSpPr>
        <p:grpSpPr bwMode="auto">
          <a:xfrm flipH="1">
            <a:off x="4394200" y="1439863"/>
            <a:ext cx="3594100" cy="3519487"/>
            <a:chOff x="826107" y="1825172"/>
            <a:chExt cx="3657603" cy="3657606"/>
          </a:xfrm>
        </p:grpSpPr>
        <p:sp>
          <p:nvSpPr>
            <p:cNvPr id="191" name="Arc 190"/>
            <p:cNvSpPr/>
            <p:nvPr/>
          </p:nvSpPr>
          <p:spPr bwMode="auto">
            <a:xfrm flipH="1">
              <a:off x="826107" y="1846619"/>
              <a:ext cx="3657603" cy="3636159"/>
            </a:xfrm>
            <a:prstGeom prst="arc">
              <a:avLst>
                <a:gd name="adj1" fmla="val 16662213"/>
                <a:gd name="adj2" fmla="val 0"/>
              </a:avLst>
            </a:prstGeom>
            <a:ln w="34925">
              <a:solidFill>
                <a:srgbClr val="6490C6"/>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92" name="Arc 191"/>
            <p:cNvSpPr/>
            <p:nvPr/>
          </p:nvSpPr>
          <p:spPr bwMode="auto">
            <a:xfrm flipH="1" flipV="1">
              <a:off x="826107" y="1825172"/>
              <a:ext cx="3657603" cy="3657606"/>
            </a:xfrm>
            <a:prstGeom prst="arc">
              <a:avLst>
                <a:gd name="adj1" fmla="val 16340742"/>
                <a:gd name="adj2" fmla="val 0"/>
              </a:avLst>
            </a:prstGeom>
            <a:ln w="34925">
              <a:solidFill>
                <a:srgbClr val="6490C6"/>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cxnSp>
        <p:nvCxnSpPr>
          <p:cNvPr id="193" name="Curved Connector 192"/>
          <p:cNvCxnSpPr/>
          <p:nvPr/>
        </p:nvCxnSpPr>
        <p:spPr>
          <a:xfrm flipV="1">
            <a:off x="6265863" y="1474788"/>
            <a:ext cx="188912" cy="95250"/>
          </a:xfrm>
          <a:prstGeom prst="curvedConnector3">
            <a:avLst>
              <a:gd name="adj1" fmla="val 50000"/>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8" name="Rectangle 197"/>
          <p:cNvSpPr/>
          <p:nvPr/>
        </p:nvSpPr>
        <p:spPr>
          <a:xfrm>
            <a:off x="5376863" y="1511300"/>
            <a:ext cx="76200" cy="109538"/>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grpSp>
        <p:nvGrpSpPr>
          <p:cNvPr id="7" name="Group 153"/>
          <p:cNvGrpSpPr>
            <a:grpSpLocks/>
          </p:cNvGrpSpPr>
          <p:nvPr/>
        </p:nvGrpSpPr>
        <p:grpSpPr bwMode="auto">
          <a:xfrm flipV="1">
            <a:off x="577850" y="1341438"/>
            <a:ext cx="3657600" cy="3673475"/>
            <a:chOff x="826107" y="1825171"/>
            <a:chExt cx="3657603" cy="3657607"/>
          </a:xfrm>
        </p:grpSpPr>
        <p:sp>
          <p:nvSpPr>
            <p:cNvPr id="136" name="Arc 135"/>
            <p:cNvSpPr/>
            <p:nvPr/>
          </p:nvSpPr>
          <p:spPr bwMode="auto">
            <a:xfrm flipH="1">
              <a:off x="826107" y="1825171"/>
              <a:ext cx="3657603" cy="3657607"/>
            </a:xfrm>
            <a:prstGeom prst="arc">
              <a:avLst/>
            </a:prstGeom>
            <a:ln w="34925">
              <a:solidFill>
                <a:srgbClr val="3366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38" name="Arc 137"/>
            <p:cNvSpPr/>
            <p:nvPr/>
          </p:nvSpPr>
          <p:spPr bwMode="auto">
            <a:xfrm flipH="1" flipV="1">
              <a:off x="826107" y="1825171"/>
              <a:ext cx="3657603" cy="3657607"/>
            </a:xfrm>
            <a:prstGeom prst="arc">
              <a:avLst/>
            </a:prstGeom>
            <a:ln w="34925">
              <a:solidFill>
                <a:srgbClr val="3366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sp>
        <p:nvSpPr>
          <p:cNvPr id="91" name="Rectangle 90"/>
          <p:cNvSpPr/>
          <p:nvPr/>
        </p:nvSpPr>
        <p:spPr>
          <a:xfrm flipH="1" flipV="1">
            <a:off x="2408238" y="4918075"/>
            <a:ext cx="176212" cy="190500"/>
          </a:xfrm>
          <a:prstGeom prst="rect">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grpSp>
        <p:nvGrpSpPr>
          <p:cNvPr id="8" name="Group 161"/>
          <p:cNvGrpSpPr>
            <a:grpSpLocks/>
          </p:cNvGrpSpPr>
          <p:nvPr/>
        </p:nvGrpSpPr>
        <p:grpSpPr bwMode="auto">
          <a:xfrm flipV="1">
            <a:off x="636588" y="1404938"/>
            <a:ext cx="3595687" cy="3551237"/>
            <a:chOff x="826107" y="1825171"/>
            <a:chExt cx="3657603" cy="3657607"/>
          </a:xfrm>
        </p:grpSpPr>
        <p:sp>
          <p:nvSpPr>
            <p:cNvPr id="129" name="Arc 128"/>
            <p:cNvSpPr/>
            <p:nvPr/>
          </p:nvSpPr>
          <p:spPr bwMode="auto">
            <a:xfrm flipH="1">
              <a:off x="826107" y="1825171"/>
              <a:ext cx="3657603" cy="3657607"/>
            </a:xfrm>
            <a:prstGeom prst="arc">
              <a:avLst/>
            </a:prstGeom>
            <a:ln w="349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35" name="Arc 134"/>
            <p:cNvSpPr/>
            <p:nvPr/>
          </p:nvSpPr>
          <p:spPr bwMode="auto">
            <a:xfrm flipH="1" flipV="1">
              <a:off x="826107" y="1825171"/>
              <a:ext cx="3657603" cy="3657607"/>
            </a:xfrm>
            <a:prstGeom prst="arc">
              <a:avLst/>
            </a:prstGeom>
            <a:ln w="349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9" name="Group 164"/>
          <p:cNvGrpSpPr>
            <a:grpSpLocks/>
          </p:cNvGrpSpPr>
          <p:nvPr/>
        </p:nvGrpSpPr>
        <p:grpSpPr bwMode="auto">
          <a:xfrm flipV="1">
            <a:off x="603250" y="1374775"/>
            <a:ext cx="3624263" cy="3611563"/>
            <a:chOff x="826107" y="1825171"/>
            <a:chExt cx="3657603" cy="3657607"/>
          </a:xfrm>
        </p:grpSpPr>
        <p:sp>
          <p:nvSpPr>
            <p:cNvPr id="115" name="Arc 114"/>
            <p:cNvSpPr/>
            <p:nvPr/>
          </p:nvSpPr>
          <p:spPr bwMode="auto">
            <a:xfrm flipH="1">
              <a:off x="826107" y="1825171"/>
              <a:ext cx="3657603" cy="3657607"/>
            </a:xfrm>
            <a:prstGeom prst="arc">
              <a:avLst/>
            </a:prstGeom>
            <a:ln w="34925">
              <a:solidFill>
                <a:srgbClr val="FF66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16" name="Arc 115"/>
            <p:cNvSpPr/>
            <p:nvPr/>
          </p:nvSpPr>
          <p:spPr bwMode="auto">
            <a:xfrm flipH="1" flipV="1">
              <a:off x="826107" y="1825171"/>
              <a:ext cx="3657603" cy="3657607"/>
            </a:xfrm>
            <a:prstGeom prst="arc">
              <a:avLst/>
            </a:prstGeom>
            <a:ln w="34925">
              <a:solidFill>
                <a:srgbClr val="FF66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cxnSp>
        <p:nvCxnSpPr>
          <p:cNvPr id="94" name="Straight Connector 93"/>
          <p:cNvCxnSpPr/>
          <p:nvPr/>
        </p:nvCxnSpPr>
        <p:spPr>
          <a:xfrm flipH="1" flipV="1">
            <a:off x="2414588" y="4987925"/>
            <a:ext cx="474662" cy="0"/>
          </a:xfrm>
          <a:prstGeom prst="line">
            <a:avLst/>
          </a:prstGeom>
          <a:ln w="34925">
            <a:solidFill>
              <a:srgbClr val="FF6600"/>
            </a:solidFil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flipH="1" flipV="1">
            <a:off x="2635250" y="4918075"/>
            <a:ext cx="46038" cy="190500"/>
          </a:xfrm>
          <a:prstGeom prst="rect">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17467" name="Rectangle 99"/>
          <p:cNvSpPr>
            <a:spLocks noChangeArrowheads="1"/>
          </p:cNvSpPr>
          <p:nvPr/>
        </p:nvSpPr>
        <p:spPr bwMode="auto">
          <a:xfrm rot="7803969" flipH="1" flipV="1">
            <a:off x="750095" y="2053431"/>
            <a:ext cx="969962" cy="307975"/>
          </a:xfrm>
          <a:prstGeom prst="rect">
            <a:avLst/>
          </a:prstGeom>
          <a:noFill/>
          <a:ln w="9525">
            <a:noFill/>
            <a:miter lim="800000"/>
            <a:headEnd/>
            <a:tailEnd/>
          </a:ln>
        </p:spPr>
        <p:txBody>
          <a:bodyPr wrap="none">
            <a:prstTxWarp prst="textNoShape">
              <a:avLst/>
            </a:prstTxWarp>
            <a:spAutoFit/>
          </a:bodyPr>
          <a:lstStyle/>
          <a:p>
            <a:r>
              <a:rPr lang="en-US" sz="1400">
                <a:solidFill>
                  <a:srgbClr val="008000"/>
                </a:solidFill>
                <a:latin typeface="Times New Roman" charset="0"/>
                <a:ea typeface="Times New Roman" charset="0"/>
                <a:cs typeface="Times New Roman" charset="0"/>
              </a:rPr>
              <a:t>10.25 GeV </a:t>
            </a:r>
          </a:p>
        </p:txBody>
      </p:sp>
      <p:sp>
        <p:nvSpPr>
          <p:cNvPr id="17468" name="Rectangle 100"/>
          <p:cNvSpPr>
            <a:spLocks noChangeArrowheads="1"/>
          </p:cNvSpPr>
          <p:nvPr/>
        </p:nvSpPr>
        <p:spPr bwMode="auto">
          <a:xfrm rot="-7241371" flipH="1" flipV="1">
            <a:off x="574675" y="3719513"/>
            <a:ext cx="968375" cy="307975"/>
          </a:xfrm>
          <a:prstGeom prst="rect">
            <a:avLst/>
          </a:prstGeom>
          <a:noFill/>
          <a:ln w="9525">
            <a:noFill/>
            <a:miter lim="800000"/>
            <a:headEnd/>
            <a:tailEnd/>
          </a:ln>
        </p:spPr>
        <p:txBody>
          <a:bodyPr wrap="none">
            <a:prstTxWarp prst="textNoShape">
              <a:avLst/>
            </a:prstTxWarp>
            <a:spAutoFit/>
          </a:bodyPr>
          <a:lstStyle/>
          <a:p>
            <a:r>
              <a:rPr lang="en-US" sz="1400">
                <a:solidFill>
                  <a:srgbClr val="FF6600"/>
                </a:solidFill>
                <a:latin typeface="Times New Roman" charset="0"/>
                <a:ea typeface="Times New Roman" charset="0"/>
                <a:cs typeface="Times New Roman" charset="0"/>
              </a:rPr>
              <a:t>30.15 GeV </a:t>
            </a:r>
          </a:p>
        </p:txBody>
      </p:sp>
      <p:cxnSp>
        <p:nvCxnSpPr>
          <p:cNvPr id="160" name="Straight Connector 159"/>
          <p:cNvCxnSpPr/>
          <p:nvPr/>
        </p:nvCxnSpPr>
        <p:spPr>
          <a:xfrm>
            <a:off x="5257800" y="4984750"/>
            <a:ext cx="979488" cy="0"/>
          </a:xfrm>
          <a:prstGeom prst="line">
            <a:avLst/>
          </a:prstGeom>
          <a:ln w="38100" cap="flat" cmpd="sng" algn="ctr">
            <a:solidFill>
              <a:srgbClr val="008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80" name="Freeform 179"/>
          <p:cNvSpPr/>
          <p:nvPr/>
        </p:nvSpPr>
        <p:spPr>
          <a:xfrm>
            <a:off x="5232400" y="5014913"/>
            <a:ext cx="1060450" cy="169862"/>
          </a:xfrm>
          <a:custGeom>
            <a:avLst/>
            <a:gdLst>
              <a:gd name="connsiteX0" fmla="*/ 0 w 1123950"/>
              <a:gd name="connsiteY0" fmla="*/ 29633 h 170391"/>
              <a:gd name="connsiteX1" fmla="*/ 146050 w 1123950"/>
              <a:gd name="connsiteY1" fmla="*/ 29633 h 170391"/>
              <a:gd name="connsiteX2" fmla="*/ 527050 w 1123950"/>
              <a:gd name="connsiteY2" fmla="*/ 169333 h 170391"/>
              <a:gd name="connsiteX3" fmla="*/ 914400 w 1123950"/>
              <a:gd name="connsiteY3" fmla="*/ 23283 h 170391"/>
              <a:gd name="connsiteX4" fmla="*/ 1123950 w 1123950"/>
              <a:gd name="connsiteY4" fmla="*/ 29633 h 170391"/>
              <a:gd name="connsiteX0" fmla="*/ 0 w 1123950"/>
              <a:gd name="connsiteY0" fmla="*/ 29633 h 170391"/>
              <a:gd name="connsiteX1" fmla="*/ 146050 w 1123950"/>
              <a:gd name="connsiteY1" fmla="*/ 29633 h 170391"/>
              <a:gd name="connsiteX2" fmla="*/ 527050 w 1123950"/>
              <a:gd name="connsiteY2" fmla="*/ 169333 h 170391"/>
              <a:gd name="connsiteX3" fmla="*/ 914400 w 1123950"/>
              <a:gd name="connsiteY3" fmla="*/ 23283 h 170391"/>
              <a:gd name="connsiteX4" fmla="*/ 1123950 w 1123950"/>
              <a:gd name="connsiteY4" fmla="*/ 29633 h 170391"/>
              <a:gd name="connsiteX0" fmla="*/ 0 w 1123950"/>
              <a:gd name="connsiteY0" fmla="*/ 23283 h 168804"/>
              <a:gd name="connsiteX1" fmla="*/ 146050 w 1123950"/>
              <a:gd name="connsiteY1" fmla="*/ 23283 h 168804"/>
              <a:gd name="connsiteX2" fmla="*/ 527050 w 1123950"/>
              <a:gd name="connsiteY2" fmla="*/ 162983 h 168804"/>
              <a:gd name="connsiteX3" fmla="*/ 914400 w 1123950"/>
              <a:gd name="connsiteY3" fmla="*/ 58208 h 168804"/>
              <a:gd name="connsiteX4" fmla="*/ 1123950 w 1123950"/>
              <a:gd name="connsiteY4" fmla="*/ 23283 h 168804"/>
              <a:gd name="connsiteX0" fmla="*/ 0 w 1047750"/>
              <a:gd name="connsiteY0" fmla="*/ 23283 h 168804"/>
              <a:gd name="connsiteX1" fmla="*/ 146050 w 1047750"/>
              <a:gd name="connsiteY1" fmla="*/ 23283 h 168804"/>
              <a:gd name="connsiteX2" fmla="*/ 527050 w 1047750"/>
              <a:gd name="connsiteY2" fmla="*/ 162983 h 168804"/>
              <a:gd name="connsiteX3" fmla="*/ 914400 w 1047750"/>
              <a:gd name="connsiteY3" fmla="*/ 58208 h 168804"/>
              <a:gd name="connsiteX4" fmla="*/ 1047750 w 1047750"/>
              <a:gd name="connsiteY4" fmla="*/ 23283 h 16880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41917 w 1075267"/>
              <a:gd name="connsiteY4" fmla="*/ 58738 h 169334"/>
              <a:gd name="connsiteX5" fmla="*/ 1075267 w 1075267"/>
              <a:gd name="connsiteY5" fmla="*/ 23813 h 16933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00642 w 1075267"/>
              <a:gd name="connsiteY4" fmla="*/ 58738 h 169334"/>
              <a:gd name="connsiteX5" fmla="*/ 1075267 w 1075267"/>
              <a:gd name="connsiteY5" fmla="*/ 23813 h 16933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00642 w 1075267"/>
              <a:gd name="connsiteY4" fmla="*/ 58738 h 169334"/>
              <a:gd name="connsiteX5" fmla="*/ 1075267 w 1075267"/>
              <a:gd name="connsiteY5" fmla="*/ 23813 h 16933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00642 w 1075267"/>
              <a:gd name="connsiteY4" fmla="*/ 58738 h 169334"/>
              <a:gd name="connsiteX5" fmla="*/ 1075267 w 1075267"/>
              <a:gd name="connsiteY5" fmla="*/ 23813 h 169334"/>
              <a:gd name="connsiteX0" fmla="*/ 47746 w 1095496"/>
              <a:gd name="connsiteY0" fmla="*/ 23813 h 169334"/>
              <a:gd name="connsiteX1" fmla="*/ 44571 w 1095496"/>
              <a:gd name="connsiteY1" fmla="*/ 20637 h 169334"/>
              <a:gd name="connsiteX2" fmla="*/ 193796 w 1095496"/>
              <a:gd name="connsiteY2" fmla="*/ 23813 h 169334"/>
              <a:gd name="connsiteX3" fmla="*/ 574796 w 1095496"/>
              <a:gd name="connsiteY3" fmla="*/ 163513 h 169334"/>
              <a:gd name="connsiteX4" fmla="*/ 920871 w 1095496"/>
              <a:gd name="connsiteY4" fmla="*/ 58738 h 169334"/>
              <a:gd name="connsiteX5" fmla="*/ 1095496 w 1095496"/>
              <a:gd name="connsiteY5" fmla="*/ 23813 h 169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5496" h="169334">
                <a:moveTo>
                  <a:pt x="47746" y="23813"/>
                </a:moveTo>
                <a:cubicBezTo>
                  <a:pt x="47217" y="23284"/>
                  <a:pt x="20229" y="20637"/>
                  <a:pt x="44571" y="20637"/>
                </a:cubicBezTo>
                <a:cubicBezTo>
                  <a:pt x="0" y="20637"/>
                  <a:pt x="105425" y="0"/>
                  <a:pt x="193796" y="23813"/>
                </a:cubicBezTo>
                <a:cubicBezTo>
                  <a:pt x="282167" y="47626"/>
                  <a:pt x="453617" y="157692"/>
                  <a:pt x="574796" y="163513"/>
                </a:cubicBezTo>
                <a:cubicBezTo>
                  <a:pt x="695975" y="169334"/>
                  <a:pt x="834088" y="82021"/>
                  <a:pt x="920871" y="58738"/>
                </a:cubicBezTo>
                <a:lnTo>
                  <a:pt x="1095496" y="23813"/>
                </a:lnTo>
              </a:path>
            </a:pathLst>
          </a:custGeom>
          <a:ln w="28575"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181" name="4-Point Star 180"/>
          <p:cNvSpPr/>
          <p:nvPr/>
        </p:nvSpPr>
        <p:spPr>
          <a:xfrm>
            <a:off x="5705475" y="5064125"/>
            <a:ext cx="152400" cy="228600"/>
          </a:xfrm>
          <a:prstGeom prst="star4">
            <a:avLst/>
          </a:prstGeom>
          <a:solidFill>
            <a:srgbClr val="FF0000"/>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86" name="Straight Connector 185"/>
          <p:cNvCxnSpPr/>
          <p:nvPr/>
        </p:nvCxnSpPr>
        <p:spPr>
          <a:xfrm>
            <a:off x="5257800" y="5010150"/>
            <a:ext cx="981075" cy="3175"/>
          </a:xfrm>
          <a:prstGeom prst="line">
            <a:avLst/>
          </a:prstGeom>
          <a:ln w="28575"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a:off x="5257800" y="4949825"/>
            <a:ext cx="1023938" cy="4763"/>
          </a:xfrm>
          <a:prstGeom prst="line">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90" name="Straight Arrow Connector 189"/>
          <p:cNvCxnSpPr>
            <a:endCxn id="180" idx="2"/>
          </p:cNvCxnSpPr>
          <p:nvPr/>
        </p:nvCxnSpPr>
        <p:spPr>
          <a:xfrm>
            <a:off x="5257800" y="5035550"/>
            <a:ext cx="161925" cy="317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7475" name="Rectangle 199"/>
          <p:cNvSpPr>
            <a:spLocks noChangeArrowheads="1"/>
          </p:cNvSpPr>
          <p:nvPr/>
        </p:nvSpPr>
        <p:spPr bwMode="auto">
          <a:xfrm rot="-8928249" flipH="1" flipV="1">
            <a:off x="935038" y="4689475"/>
            <a:ext cx="968375" cy="306388"/>
          </a:xfrm>
          <a:prstGeom prst="rect">
            <a:avLst/>
          </a:prstGeom>
          <a:noFill/>
          <a:ln w="9525">
            <a:noFill/>
            <a:miter lim="800000"/>
            <a:headEnd/>
            <a:tailEnd/>
          </a:ln>
        </p:spPr>
        <p:txBody>
          <a:bodyPr wrap="none">
            <a:prstTxWarp prst="textNoShape">
              <a:avLst/>
            </a:prstTxWarp>
            <a:spAutoFit/>
          </a:bodyPr>
          <a:lstStyle/>
          <a:p>
            <a:r>
              <a:rPr lang="en-US" sz="1400">
                <a:solidFill>
                  <a:srgbClr val="0000FF"/>
                </a:solidFill>
                <a:latin typeface="Times New Roman" charset="0"/>
                <a:ea typeface="Times New Roman" charset="0"/>
                <a:cs typeface="Times New Roman" charset="0"/>
              </a:rPr>
              <a:t>50.05 GeV </a:t>
            </a:r>
          </a:p>
        </p:txBody>
      </p:sp>
      <p:sp>
        <p:nvSpPr>
          <p:cNvPr id="202" name="Rectangle 201"/>
          <p:cNvSpPr/>
          <p:nvPr/>
        </p:nvSpPr>
        <p:spPr>
          <a:xfrm>
            <a:off x="2655888" y="1287463"/>
            <a:ext cx="1828800" cy="18415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dirty="0"/>
          </a:p>
        </p:txBody>
      </p:sp>
      <p:cxnSp>
        <p:nvCxnSpPr>
          <p:cNvPr id="203" name="Straight Arrow Connector 202"/>
          <p:cNvCxnSpPr/>
          <p:nvPr/>
        </p:nvCxnSpPr>
        <p:spPr>
          <a:xfrm flipV="1">
            <a:off x="2438400" y="1541463"/>
            <a:ext cx="2332038"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478" name="TextBox 56"/>
          <p:cNvSpPr txBox="1">
            <a:spLocks noChangeArrowheads="1"/>
          </p:cNvSpPr>
          <p:nvPr/>
        </p:nvSpPr>
        <p:spPr bwMode="auto">
          <a:xfrm>
            <a:off x="3101975" y="1657350"/>
            <a:ext cx="777875" cy="338138"/>
          </a:xfrm>
          <a:prstGeom prst="rect">
            <a:avLst/>
          </a:prstGeom>
          <a:noFill/>
          <a:ln w="9525">
            <a:noFill/>
            <a:miter lim="800000"/>
            <a:headEnd/>
            <a:tailEnd/>
          </a:ln>
        </p:spPr>
        <p:txBody>
          <a:bodyPr wrap="none">
            <a:prstTxWarp prst="textNoShape">
              <a:avLst/>
            </a:prstTxWarp>
            <a:spAutoFit/>
          </a:bodyPr>
          <a:lstStyle/>
          <a:p>
            <a:r>
              <a:rPr lang="en-US" sz="1600" b="1">
                <a:latin typeface="Times New Roman" charset="0"/>
                <a:ea typeface="Times New Roman" charset="0"/>
                <a:cs typeface="Times New Roman" charset="0"/>
              </a:rPr>
              <a:t>1.0 km</a:t>
            </a:r>
          </a:p>
        </p:txBody>
      </p:sp>
      <p:sp>
        <p:nvSpPr>
          <p:cNvPr id="17479" name="TextBox 59"/>
          <p:cNvSpPr txBox="1">
            <a:spLocks noChangeArrowheads="1"/>
          </p:cNvSpPr>
          <p:nvPr/>
        </p:nvSpPr>
        <p:spPr bwMode="auto">
          <a:xfrm>
            <a:off x="2811463" y="863600"/>
            <a:ext cx="1647825"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9.95-GeV linac</a:t>
            </a:r>
          </a:p>
        </p:txBody>
      </p:sp>
      <p:sp>
        <p:nvSpPr>
          <p:cNvPr id="206" name="Isosceles Triangle 205"/>
          <p:cNvSpPr/>
          <p:nvPr/>
        </p:nvSpPr>
        <p:spPr>
          <a:xfrm rot="5400000">
            <a:off x="2455754" y="1287780"/>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07" name="Isosceles Triangle 206"/>
          <p:cNvSpPr/>
          <p:nvPr/>
        </p:nvSpPr>
        <p:spPr>
          <a:xfrm rot="16200000" flipH="1">
            <a:off x="4623220" y="1292016"/>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208" name="Straight Arrow Connector 207"/>
          <p:cNvCxnSpPr/>
          <p:nvPr/>
        </p:nvCxnSpPr>
        <p:spPr>
          <a:xfrm rot="10800000" flipV="1">
            <a:off x="2992438" y="4800600"/>
            <a:ext cx="2151062"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487" name="TextBox 56"/>
          <p:cNvSpPr txBox="1">
            <a:spLocks noChangeArrowheads="1"/>
          </p:cNvSpPr>
          <p:nvPr/>
        </p:nvSpPr>
        <p:spPr bwMode="auto">
          <a:xfrm rot="10800000" flipH="1" flipV="1">
            <a:off x="3722688" y="4425950"/>
            <a:ext cx="777875" cy="338138"/>
          </a:xfrm>
          <a:prstGeom prst="rect">
            <a:avLst/>
          </a:prstGeom>
          <a:noFill/>
          <a:ln w="9525">
            <a:noFill/>
            <a:miter lim="800000"/>
            <a:headEnd/>
            <a:tailEnd/>
          </a:ln>
        </p:spPr>
        <p:txBody>
          <a:bodyPr wrap="none">
            <a:prstTxWarp prst="textNoShape">
              <a:avLst/>
            </a:prstTxWarp>
            <a:spAutoFit/>
          </a:bodyPr>
          <a:lstStyle/>
          <a:p>
            <a:r>
              <a:rPr lang="en-US" sz="1600" b="1">
                <a:latin typeface="Times New Roman" charset="0"/>
                <a:ea typeface="Times New Roman" charset="0"/>
                <a:cs typeface="Times New Roman" charset="0"/>
              </a:rPr>
              <a:t>1.0 km</a:t>
            </a:r>
          </a:p>
        </p:txBody>
      </p:sp>
      <p:sp>
        <p:nvSpPr>
          <p:cNvPr id="211" name="Rectangle 210"/>
          <p:cNvSpPr/>
          <p:nvPr/>
        </p:nvSpPr>
        <p:spPr>
          <a:xfrm>
            <a:off x="4525963" y="1289050"/>
            <a:ext cx="46037" cy="190500"/>
          </a:xfrm>
          <a:prstGeom prst="rect">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cxnSp>
        <p:nvCxnSpPr>
          <p:cNvPr id="217" name="Straight Connector 216"/>
          <p:cNvCxnSpPr/>
          <p:nvPr/>
        </p:nvCxnSpPr>
        <p:spPr>
          <a:xfrm>
            <a:off x="5465763" y="1562100"/>
            <a:ext cx="812800" cy="79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1" name="Straight Connector 220"/>
          <p:cNvCxnSpPr>
            <a:endCxn id="211" idx="3"/>
          </p:cNvCxnSpPr>
          <p:nvPr/>
        </p:nvCxnSpPr>
        <p:spPr>
          <a:xfrm>
            <a:off x="2657475" y="1377950"/>
            <a:ext cx="1914525" cy="6350"/>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234" name="Straight Arrow Connector 233"/>
          <p:cNvCxnSpPr/>
          <p:nvPr/>
        </p:nvCxnSpPr>
        <p:spPr>
          <a:xfrm rot="5400000">
            <a:off x="4419600" y="1054101"/>
            <a:ext cx="327025" cy="63500"/>
          </a:xfrm>
          <a:prstGeom prst="straightConnector1">
            <a:avLst/>
          </a:prstGeom>
          <a:ln w="12700" cap="flat" cmpd="sng" algn="ctr">
            <a:solidFill>
              <a:srgbClr val="660066"/>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39" name="Straight Arrow Connector 238"/>
          <p:cNvCxnSpPr/>
          <p:nvPr/>
        </p:nvCxnSpPr>
        <p:spPr>
          <a:xfrm>
            <a:off x="5694363" y="1035050"/>
            <a:ext cx="244475" cy="239713"/>
          </a:xfrm>
          <a:prstGeom prst="straightConnector1">
            <a:avLst/>
          </a:prstGeom>
          <a:ln w="12700" cap="flat" cmpd="sng" algn="ctr">
            <a:solidFill>
              <a:srgbClr val="660066"/>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41" name="Straight Arrow Connector 240"/>
          <p:cNvCxnSpPr/>
          <p:nvPr/>
        </p:nvCxnSpPr>
        <p:spPr>
          <a:xfrm rot="5400000">
            <a:off x="6123782" y="1081881"/>
            <a:ext cx="279400" cy="122237"/>
          </a:xfrm>
          <a:prstGeom prst="straightConnector1">
            <a:avLst/>
          </a:prstGeom>
          <a:ln w="12700" cap="flat" cmpd="sng" algn="ctr">
            <a:solidFill>
              <a:srgbClr val="0000FF"/>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7494" name="TextBox 62"/>
          <p:cNvSpPr txBox="1">
            <a:spLocks noChangeArrowheads="1"/>
          </p:cNvSpPr>
          <p:nvPr/>
        </p:nvSpPr>
        <p:spPr bwMode="auto">
          <a:xfrm>
            <a:off x="1752600" y="3940175"/>
            <a:ext cx="704850" cy="508000"/>
          </a:xfrm>
          <a:prstGeom prst="rect">
            <a:avLst/>
          </a:prstGeom>
          <a:noFill/>
          <a:ln w="9525">
            <a:noFill/>
            <a:miter lim="800000"/>
            <a:headEnd/>
            <a:tailEnd/>
          </a:ln>
        </p:spPr>
        <p:txBody>
          <a:bodyPr>
            <a:prstTxWarp prst="textNoShape">
              <a:avLst/>
            </a:prstTxWarp>
            <a:spAutoFit/>
          </a:bodyPr>
          <a:lstStyle/>
          <a:p>
            <a:r>
              <a:rPr lang="en-US" sz="900">
                <a:solidFill>
                  <a:srgbClr val="660066"/>
                </a:solidFill>
                <a:latin typeface="Times New Roman" charset="0"/>
                <a:ea typeface="Times New Roman" charset="0"/>
                <a:cs typeface="Times New Roman" charset="0"/>
              </a:rPr>
              <a:t>394 MeV </a:t>
            </a:r>
          </a:p>
          <a:p>
            <a:r>
              <a:rPr lang="en-US" sz="900">
                <a:solidFill>
                  <a:srgbClr val="660066"/>
                </a:solidFill>
                <a:latin typeface="Times New Roman" charset="0"/>
                <a:ea typeface="Times New Roman" charset="0"/>
                <a:cs typeface="Times New Roman" charset="0"/>
              </a:rPr>
              <a:t>5.2 MW</a:t>
            </a:r>
          </a:p>
          <a:p>
            <a:r>
              <a:rPr lang="en-US" sz="900">
                <a:solidFill>
                  <a:srgbClr val="660066"/>
                </a:solidFill>
                <a:latin typeface="Times New Roman" charset="0"/>
                <a:ea typeface="Times New Roman" charset="0"/>
                <a:cs typeface="Times New Roman" charset="0"/>
              </a:rPr>
              <a:t>@ 50 GeV</a:t>
            </a:r>
          </a:p>
        </p:txBody>
      </p:sp>
      <p:cxnSp>
        <p:nvCxnSpPr>
          <p:cNvPr id="245" name="Straight Connector 244"/>
          <p:cNvCxnSpPr/>
          <p:nvPr/>
        </p:nvCxnSpPr>
        <p:spPr>
          <a:xfrm flipH="1" flipV="1">
            <a:off x="2409825" y="4957763"/>
            <a:ext cx="476250" cy="0"/>
          </a:xfrm>
          <a:prstGeom prst="line">
            <a:avLst/>
          </a:prstGeom>
          <a:ln w="349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10800000">
            <a:off x="2593975" y="5018088"/>
            <a:ext cx="319088" cy="3175"/>
          </a:xfrm>
          <a:prstGeom prst="line">
            <a:avLst/>
          </a:prstGeom>
          <a:ln w="34925">
            <a:solidFill>
              <a:srgbClr val="5478FE"/>
            </a:solidFill>
          </a:ln>
        </p:spPr>
        <p:style>
          <a:lnRef idx="1">
            <a:schemeClr val="accent1"/>
          </a:lnRef>
          <a:fillRef idx="0">
            <a:schemeClr val="accent1"/>
          </a:fillRef>
          <a:effectRef idx="0">
            <a:schemeClr val="accent1"/>
          </a:effectRef>
          <a:fontRef idx="minor">
            <a:schemeClr val="tx1"/>
          </a:fontRef>
        </p:style>
      </p:cxnSp>
      <p:sp>
        <p:nvSpPr>
          <p:cNvPr id="248" name="Isosceles Triangle 247"/>
          <p:cNvSpPr/>
          <p:nvPr/>
        </p:nvSpPr>
        <p:spPr>
          <a:xfrm rot="5400000">
            <a:off x="2940475" y="4883997"/>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249" name="Straight Arrow Connector 248"/>
          <p:cNvCxnSpPr/>
          <p:nvPr/>
        </p:nvCxnSpPr>
        <p:spPr>
          <a:xfrm rot="16200000" flipH="1">
            <a:off x="2104231" y="4534695"/>
            <a:ext cx="466725" cy="277812"/>
          </a:xfrm>
          <a:prstGeom prst="straightConnector1">
            <a:avLst/>
          </a:prstGeom>
          <a:ln w="12700" cap="flat" cmpd="sng" algn="ctr">
            <a:solidFill>
              <a:srgbClr val="660066"/>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7501" name="TextBox 62"/>
          <p:cNvSpPr txBox="1">
            <a:spLocks noChangeArrowheads="1"/>
          </p:cNvSpPr>
          <p:nvPr/>
        </p:nvSpPr>
        <p:spPr bwMode="auto">
          <a:xfrm>
            <a:off x="2471738" y="4049713"/>
            <a:ext cx="704850" cy="508000"/>
          </a:xfrm>
          <a:prstGeom prst="rect">
            <a:avLst/>
          </a:prstGeom>
          <a:noFill/>
          <a:ln w="9525">
            <a:noFill/>
            <a:miter lim="800000"/>
            <a:headEnd/>
            <a:tailEnd/>
          </a:ln>
        </p:spPr>
        <p:txBody>
          <a:bodyPr>
            <a:prstTxWarp prst="textNoShape">
              <a:avLst/>
            </a:prstTxWarp>
            <a:spAutoFit/>
          </a:bodyPr>
          <a:lstStyle/>
          <a:p>
            <a:r>
              <a:rPr lang="en-US" sz="900">
                <a:solidFill>
                  <a:srgbClr val="660066"/>
                </a:solidFill>
                <a:latin typeface="Times New Roman" charset="0"/>
                <a:ea typeface="Times New Roman" charset="0"/>
                <a:cs typeface="Times New Roman" charset="0"/>
              </a:rPr>
              <a:t>52 MeV </a:t>
            </a:r>
          </a:p>
          <a:p>
            <a:r>
              <a:rPr lang="en-US" sz="900">
                <a:solidFill>
                  <a:srgbClr val="660066"/>
                </a:solidFill>
                <a:latin typeface="Times New Roman" charset="0"/>
                <a:ea typeface="Times New Roman" charset="0"/>
                <a:cs typeface="Times New Roman" charset="0"/>
              </a:rPr>
              <a:t>0.7 MW</a:t>
            </a:r>
          </a:p>
          <a:p>
            <a:r>
              <a:rPr lang="en-US" sz="900">
                <a:solidFill>
                  <a:srgbClr val="660066"/>
                </a:solidFill>
                <a:latin typeface="Times New Roman" charset="0"/>
                <a:ea typeface="Times New Roman" charset="0"/>
                <a:cs typeface="Times New Roman" charset="0"/>
              </a:rPr>
              <a:t>@ 30 GeV</a:t>
            </a:r>
          </a:p>
        </p:txBody>
      </p:sp>
      <p:cxnSp>
        <p:nvCxnSpPr>
          <p:cNvPr id="253" name="Straight Arrow Connector 252"/>
          <p:cNvCxnSpPr/>
          <p:nvPr/>
        </p:nvCxnSpPr>
        <p:spPr>
          <a:xfrm rot="5400000">
            <a:off x="2528094" y="4672807"/>
            <a:ext cx="355600" cy="119062"/>
          </a:xfrm>
          <a:prstGeom prst="straightConnector1">
            <a:avLst/>
          </a:prstGeom>
          <a:ln w="12700" cap="flat" cmpd="sng" algn="ctr">
            <a:solidFill>
              <a:srgbClr val="660066"/>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56" name="Rectangle 255"/>
          <p:cNvSpPr/>
          <p:nvPr/>
        </p:nvSpPr>
        <p:spPr>
          <a:xfrm flipH="1" flipV="1">
            <a:off x="3152775" y="4884738"/>
            <a:ext cx="46038" cy="190500"/>
          </a:xfrm>
          <a:prstGeom prst="rect">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17504" name="TextBox 62"/>
          <p:cNvSpPr txBox="1">
            <a:spLocks noChangeArrowheads="1"/>
          </p:cNvSpPr>
          <p:nvPr/>
        </p:nvSpPr>
        <p:spPr bwMode="auto">
          <a:xfrm>
            <a:off x="2628900" y="5197475"/>
            <a:ext cx="704850" cy="369888"/>
          </a:xfrm>
          <a:prstGeom prst="rect">
            <a:avLst/>
          </a:prstGeom>
          <a:noFill/>
          <a:ln w="9525">
            <a:noFill/>
            <a:miter lim="800000"/>
            <a:headEnd/>
            <a:tailEnd/>
          </a:ln>
        </p:spPr>
        <p:txBody>
          <a:bodyPr>
            <a:prstTxWarp prst="textNoShape">
              <a:avLst/>
            </a:prstTxWarp>
            <a:spAutoFit/>
          </a:bodyPr>
          <a:lstStyle/>
          <a:p>
            <a:r>
              <a:rPr lang="en-US" sz="900">
                <a:solidFill>
                  <a:srgbClr val="660066"/>
                </a:solidFill>
                <a:latin typeface="Times New Roman" charset="0"/>
                <a:ea typeface="Times New Roman" charset="0"/>
                <a:cs typeface="Times New Roman" charset="0"/>
              </a:rPr>
              <a:t>0.7 MeV </a:t>
            </a:r>
          </a:p>
          <a:p>
            <a:r>
              <a:rPr lang="en-US" sz="900">
                <a:solidFill>
                  <a:srgbClr val="660066"/>
                </a:solidFill>
                <a:latin typeface="Times New Roman" charset="0"/>
                <a:ea typeface="Times New Roman" charset="0"/>
                <a:cs typeface="Times New Roman" charset="0"/>
              </a:rPr>
              <a:t>0.03 MW</a:t>
            </a:r>
          </a:p>
        </p:txBody>
      </p:sp>
      <p:sp>
        <p:nvSpPr>
          <p:cNvPr id="17505" name="TextBox 62"/>
          <p:cNvSpPr txBox="1">
            <a:spLocks noChangeArrowheads="1"/>
          </p:cNvSpPr>
          <p:nvPr/>
        </p:nvSpPr>
        <p:spPr bwMode="auto">
          <a:xfrm>
            <a:off x="3373438" y="2168525"/>
            <a:ext cx="754062" cy="307975"/>
          </a:xfrm>
          <a:prstGeom prst="rect">
            <a:avLst/>
          </a:prstGeom>
          <a:noFill/>
          <a:ln w="9525">
            <a:noFill/>
            <a:miter lim="800000"/>
            <a:headEnd/>
            <a:tailEnd/>
          </a:ln>
        </p:spPr>
        <p:txBody>
          <a:bodyPr wrap="none">
            <a:prstTxWarp prst="textNoShape">
              <a:avLst/>
            </a:prstTxWarp>
            <a:spAutoFit/>
          </a:bodyPr>
          <a:lstStyle/>
          <a:p>
            <a:r>
              <a:rPr lang="en-US" sz="1400" b="1">
                <a:solidFill>
                  <a:srgbClr val="FF0000"/>
                </a:solidFill>
                <a:latin typeface="Times New Roman" charset="0"/>
                <a:ea typeface="Times New Roman" charset="0"/>
                <a:cs typeface="Times New Roman" charset="0"/>
              </a:rPr>
              <a:t>Legend</a:t>
            </a:r>
          </a:p>
        </p:txBody>
      </p:sp>
      <p:sp>
        <p:nvSpPr>
          <p:cNvPr id="260" name="Rectangle 259"/>
          <p:cNvSpPr/>
          <p:nvPr/>
        </p:nvSpPr>
        <p:spPr>
          <a:xfrm flipH="1" flipV="1">
            <a:off x="2776538" y="2595563"/>
            <a:ext cx="182562" cy="182562"/>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17507" name="TextBox 62"/>
          <p:cNvSpPr txBox="1">
            <a:spLocks noChangeArrowheads="1"/>
          </p:cNvSpPr>
          <p:nvPr/>
        </p:nvSpPr>
        <p:spPr bwMode="auto">
          <a:xfrm>
            <a:off x="3098800" y="2498725"/>
            <a:ext cx="1625600" cy="307975"/>
          </a:xfrm>
          <a:prstGeom prst="rect">
            <a:avLst/>
          </a:prstGeom>
          <a:noFill/>
          <a:ln w="9525">
            <a:noFill/>
            <a:miter lim="800000"/>
            <a:headEnd/>
            <a:tailEnd/>
          </a:ln>
        </p:spPr>
        <p:txBody>
          <a:bodyPr wrap="none">
            <a:prstTxWarp prst="textNoShape">
              <a:avLst/>
            </a:prstTxWarp>
            <a:spAutoFit/>
          </a:bodyPr>
          <a:lstStyle/>
          <a:p>
            <a:r>
              <a:rPr lang="en-US" sz="1400">
                <a:solidFill>
                  <a:srgbClr val="0000CC"/>
                </a:solidFill>
                <a:latin typeface="Times New Roman" charset="0"/>
                <a:ea typeface="Times New Roman" charset="0"/>
                <a:cs typeface="Times New Roman" charset="0"/>
              </a:rPr>
              <a:t>703 MHz SRF linac</a:t>
            </a:r>
          </a:p>
        </p:txBody>
      </p:sp>
      <p:sp>
        <p:nvSpPr>
          <p:cNvPr id="262" name="Rectangle 261"/>
          <p:cNvSpPr/>
          <p:nvPr/>
        </p:nvSpPr>
        <p:spPr>
          <a:xfrm flipH="1" flipV="1">
            <a:off x="2776538" y="2882900"/>
            <a:ext cx="176212" cy="190500"/>
          </a:xfrm>
          <a:prstGeom prst="rect">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17509" name="TextBox 62"/>
          <p:cNvSpPr txBox="1">
            <a:spLocks noChangeArrowheads="1"/>
          </p:cNvSpPr>
          <p:nvPr/>
        </p:nvSpPr>
        <p:spPr bwMode="auto">
          <a:xfrm>
            <a:off x="3111500" y="2811463"/>
            <a:ext cx="1762125" cy="307975"/>
          </a:xfrm>
          <a:prstGeom prst="rect">
            <a:avLst/>
          </a:prstGeom>
          <a:noFill/>
          <a:ln w="9525">
            <a:noFill/>
            <a:miter lim="800000"/>
            <a:headEnd/>
            <a:tailEnd/>
          </a:ln>
        </p:spPr>
        <p:txBody>
          <a:bodyPr wrap="none">
            <a:prstTxWarp prst="textNoShape">
              <a:avLst/>
            </a:prstTxWarp>
            <a:spAutoFit/>
          </a:bodyPr>
          <a:lstStyle/>
          <a:p>
            <a:r>
              <a:rPr lang="en-US" sz="1400">
                <a:solidFill>
                  <a:srgbClr val="780079"/>
                </a:solidFill>
                <a:latin typeface="Times New Roman" charset="0"/>
                <a:ea typeface="Times New Roman" charset="0"/>
                <a:cs typeface="Times New Roman" charset="0"/>
              </a:rPr>
              <a:t>1.406 GHz SRF linac</a:t>
            </a:r>
          </a:p>
        </p:txBody>
      </p:sp>
      <p:sp>
        <p:nvSpPr>
          <p:cNvPr id="264" name="Rectangle 263"/>
          <p:cNvSpPr/>
          <p:nvPr/>
        </p:nvSpPr>
        <p:spPr>
          <a:xfrm>
            <a:off x="2468563" y="2133600"/>
            <a:ext cx="2628900" cy="12827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266" name="Straight Arrow Connector 265"/>
          <p:cNvCxnSpPr>
            <a:endCxn id="256" idx="0"/>
          </p:cNvCxnSpPr>
          <p:nvPr/>
        </p:nvCxnSpPr>
        <p:spPr>
          <a:xfrm rot="5400000" flipH="1" flipV="1">
            <a:off x="3005932" y="5096669"/>
            <a:ext cx="190500" cy="147637"/>
          </a:xfrm>
          <a:prstGeom prst="straightConnector1">
            <a:avLst/>
          </a:prstGeom>
          <a:ln w="12700" cap="flat" cmpd="sng" algn="ctr">
            <a:solidFill>
              <a:srgbClr val="660066"/>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00" name="TextBox 60"/>
          <p:cNvSpPr txBox="1">
            <a:spLocks noChangeArrowheads="1"/>
          </p:cNvSpPr>
          <p:nvPr/>
        </p:nvSpPr>
        <p:spPr bwMode="auto">
          <a:xfrm>
            <a:off x="381766" y="0"/>
            <a:ext cx="8762234" cy="400110"/>
          </a:xfrm>
          <a:prstGeom prst="rect">
            <a:avLst/>
          </a:prstGeom>
          <a:noFill/>
          <a:ln w="9525">
            <a:noFill/>
            <a:miter lim="800000"/>
            <a:headEnd/>
            <a:tailEnd/>
          </a:ln>
        </p:spPr>
        <p:txBody>
          <a:bodyPr wrap="none">
            <a:prstTxWarp prst="textNoShape">
              <a:avLst/>
            </a:prstTxWarp>
            <a:spAutoFit/>
          </a:bodyPr>
          <a:lstStyle/>
          <a:p>
            <a:r>
              <a:rPr lang="en-US" sz="2000" dirty="0">
                <a:solidFill>
                  <a:srgbClr val="000090"/>
                </a:solidFill>
                <a:latin typeface="Comic Sans MS"/>
                <a:cs typeface="Comic Sans MS"/>
              </a:rPr>
              <a:t>Compensation scheme </a:t>
            </a:r>
            <a:r>
              <a:rPr lang="en-US" sz="2000" dirty="0" smtClean="0">
                <a:solidFill>
                  <a:srgbClr val="000090"/>
                </a:solidFill>
                <a:latin typeface="Comic Sans MS"/>
                <a:cs typeface="Comic Sans MS"/>
              </a:rPr>
              <a:t>for 2.05 GeV </a:t>
            </a:r>
            <a:r>
              <a:rPr lang="en-US" sz="2000" dirty="0">
                <a:solidFill>
                  <a:srgbClr val="000090"/>
                </a:solidFill>
                <a:latin typeface="Comic Sans MS"/>
                <a:cs typeface="Comic Sans MS"/>
              </a:rPr>
              <a:t>SR losses</a:t>
            </a:r>
            <a:r>
              <a:rPr lang="en-US" sz="2000" dirty="0" smtClean="0">
                <a:solidFill>
                  <a:srgbClr val="000090"/>
                </a:solidFill>
                <a:latin typeface="Comic Sans MS"/>
                <a:cs typeface="Comic Sans MS"/>
              </a:rPr>
              <a:t> with additional RF system</a:t>
            </a:r>
            <a:endParaRPr lang="en-US" sz="2000" dirty="0">
              <a:solidFill>
                <a:srgbClr val="000090"/>
              </a:solidFill>
              <a:latin typeface="Comic Sans MS"/>
              <a:cs typeface="Comic Sans MS"/>
            </a:endParaRPr>
          </a:p>
        </p:txBody>
      </p:sp>
      <p:sp>
        <p:nvSpPr>
          <p:cNvPr id="101" name="Rectangle 100"/>
          <p:cNvSpPr/>
          <p:nvPr/>
        </p:nvSpPr>
        <p:spPr>
          <a:xfrm>
            <a:off x="2002367" y="6581001"/>
            <a:ext cx="5435600" cy="276999"/>
          </a:xfrm>
          <a:prstGeom prst="rect">
            <a:avLst/>
          </a:prstGeom>
        </p:spPr>
        <p:txBody>
          <a:bodyPr wrap="square">
            <a:spAutoFit/>
          </a:bodyPr>
          <a:lstStyle/>
          <a:p>
            <a:r>
              <a:rPr lang="en-US" sz="1200" dirty="0" smtClean="0">
                <a:solidFill>
                  <a:srgbClr val="000090"/>
                </a:solidFill>
                <a:latin typeface="Comic Sans MS"/>
                <a:cs typeface="Comic Sans MS"/>
              </a:rPr>
              <a:t>V.N. Litvinenko, </a:t>
            </a:r>
            <a:r>
              <a:rPr lang="en-US" sz="1200" dirty="0" smtClean="0">
                <a:solidFill>
                  <a:srgbClr val="000090"/>
                </a:solidFill>
                <a:latin typeface="Comic Sans MS"/>
                <a:ea typeface="Lucida Grande"/>
                <a:cs typeface="Comic Sans MS"/>
              </a:rPr>
              <a:t>Third LHeC workshop, Chavannes-de-</a:t>
            </a:r>
            <a:r>
              <a:rPr lang="en-US" sz="1200" dirty="0" err="1" smtClean="0">
                <a:solidFill>
                  <a:srgbClr val="000090"/>
                </a:solidFill>
                <a:latin typeface="Comic Sans MS"/>
                <a:ea typeface="Lucida Grande"/>
                <a:cs typeface="Comic Sans MS"/>
              </a:rPr>
              <a:t>Bogis</a:t>
            </a:r>
            <a:r>
              <a:rPr lang="en-US" sz="1200" dirty="0" smtClean="0">
                <a:solidFill>
                  <a:srgbClr val="000090"/>
                </a:solidFill>
                <a:latin typeface="Comic Sans MS"/>
                <a:ea typeface="Lucida Grande"/>
                <a:cs typeface="Comic Sans MS"/>
              </a:rPr>
              <a:t>, Switzerland</a:t>
            </a:r>
            <a:endParaRPr lang="en-US" sz="1200" dirty="0">
              <a:solidFill>
                <a:srgbClr val="000090"/>
              </a:solidFill>
              <a:latin typeface="Comic Sans MS"/>
              <a:cs typeface="Comic Sans MS"/>
            </a:endParaRPr>
          </a:p>
        </p:txBody>
      </p:sp>
      <p:sp>
        <p:nvSpPr>
          <p:cNvPr id="103" name="TextBox 60"/>
          <p:cNvSpPr txBox="1">
            <a:spLocks noChangeArrowheads="1"/>
          </p:cNvSpPr>
          <p:nvPr/>
        </p:nvSpPr>
        <p:spPr bwMode="auto">
          <a:xfrm>
            <a:off x="989013" y="5816600"/>
            <a:ext cx="7311517" cy="707886"/>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Comic Sans MS"/>
                <a:cs typeface="Comic Sans MS"/>
              </a:rPr>
              <a:t>Additional 1.412 GeV RF linacs, need to by-pass these linacs</a:t>
            </a:r>
          </a:p>
          <a:p>
            <a:r>
              <a:rPr lang="en-US" sz="2000" dirty="0" smtClean="0">
                <a:solidFill>
                  <a:srgbClr val="000090"/>
                </a:solidFill>
                <a:latin typeface="Comic Sans MS"/>
                <a:cs typeface="Comic Sans MS"/>
              </a:rPr>
              <a:t>Using second harmonic RF is the key</a:t>
            </a:r>
            <a:endParaRPr lang="en-US" sz="2000" dirty="0">
              <a:solidFill>
                <a:srgbClr val="000090"/>
              </a:solidFill>
              <a:latin typeface="Comic Sans MS"/>
              <a:cs typeface="Comic Sans M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 name="Freeform 48"/>
          <p:cNvSpPr/>
          <p:nvPr/>
        </p:nvSpPr>
        <p:spPr>
          <a:xfrm rot="1501484">
            <a:off x="4503738" y="4670425"/>
            <a:ext cx="2705100" cy="1597025"/>
          </a:xfrm>
          <a:custGeom>
            <a:avLst/>
            <a:gdLst>
              <a:gd name="connsiteX0" fmla="*/ 0 w 1809750"/>
              <a:gd name="connsiteY0" fmla="*/ 1238250 h 1238250"/>
              <a:gd name="connsiteX1" fmla="*/ 642937 w 1809750"/>
              <a:gd name="connsiteY1" fmla="*/ 528637 h 1238250"/>
              <a:gd name="connsiteX2" fmla="*/ 1809750 w 1809750"/>
              <a:gd name="connsiteY2" fmla="*/ 0 h 1238250"/>
              <a:gd name="connsiteX3" fmla="*/ 1809750 w 1809750"/>
              <a:gd name="connsiteY3" fmla="*/ 0 h 1238250"/>
            </a:gdLst>
            <a:ahLst/>
            <a:cxnLst>
              <a:cxn ang="0">
                <a:pos x="connsiteX0" y="connsiteY0"/>
              </a:cxn>
              <a:cxn ang="0">
                <a:pos x="connsiteX1" y="connsiteY1"/>
              </a:cxn>
              <a:cxn ang="0">
                <a:pos x="connsiteX2" y="connsiteY2"/>
              </a:cxn>
              <a:cxn ang="0">
                <a:pos x="connsiteX3" y="connsiteY3"/>
              </a:cxn>
            </a:cxnLst>
            <a:rect l="l" t="t" r="r" b="b"/>
            <a:pathLst>
              <a:path w="1809750" h="1238250">
                <a:moveTo>
                  <a:pt x="0" y="1238250"/>
                </a:moveTo>
                <a:cubicBezTo>
                  <a:pt x="170656" y="986631"/>
                  <a:pt x="341312" y="735012"/>
                  <a:pt x="642937" y="528637"/>
                </a:cubicBezTo>
                <a:cubicBezTo>
                  <a:pt x="944562" y="322262"/>
                  <a:pt x="1809750" y="0"/>
                  <a:pt x="1809750" y="0"/>
                </a:cubicBezTo>
                <a:lnTo>
                  <a:pt x="1809750" y="0"/>
                </a:ln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8435" name="TextBox 49"/>
          <p:cNvSpPr txBox="1">
            <a:spLocks noChangeArrowheads="1"/>
          </p:cNvSpPr>
          <p:nvPr/>
        </p:nvSpPr>
        <p:spPr bwMode="auto">
          <a:xfrm>
            <a:off x="11934825" y="5391150"/>
            <a:ext cx="917575" cy="369888"/>
          </a:xfrm>
          <a:prstGeom prst="rect">
            <a:avLst/>
          </a:prstGeom>
          <a:noFill/>
          <a:ln w="9525">
            <a:noFill/>
            <a:miter lim="800000"/>
            <a:headEnd/>
            <a:tailEnd/>
          </a:ln>
        </p:spPr>
        <p:txBody>
          <a:bodyPr wrap="none">
            <a:prstTxWarp prst="textNoShape">
              <a:avLst/>
            </a:prstTxWarp>
            <a:spAutoFit/>
          </a:bodyPr>
          <a:lstStyle/>
          <a:p>
            <a:r>
              <a:rPr lang="en-US" b="1">
                <a:solidFill>
                  <a:srgbClr val="FF0000"/>
                </a:solidFill>
                <a:latin typeface="Times New Roman" charset="0"/>
                <a:ea typeface="Times New Roman" charset="0"/>
                <a:cs typeface="Times New Roman" charset="0"/>
              </a:rPr>
              <a:t>LHC </a:t>
            </a:r>
            <a:r>
              <a:rPr lang="en-US" b="1" i="1">
                <a:solidFill>
                  <a:srgbClr val="FF0000"/>
                </a:solidFill>
                <a:latin typeface="Times New Roman" charset="0"/>
                <a:ea typeface="Times New Roman" charset="0"/>
                <a:cs typeface="Times New Roman" charset="0"/>
              </a:rPr>
              <a:t>p</a:t>
            </a:r>
          </a:p>
        </p:txBody>
      </p:sp>
      <p:sp>
        <p:nvSpPr>
          <p:cNvPr id="18436" name="TextBox 58"/>
          <p:cNvSpPr txBox="1">
            <a:spLocks noChangeArrowheads="1"/>
          </p:cNvSpPr>
          <p:nvPr/>
        </p:nvSpPr>
        <p:spPr bwMode="auto">
          <a:xfrm rot="-5400000">
            <a:off x="5655469" y="3145631"/>
            <a:ext cx="1697038" cy="339725"/>
          </a:xfrm>
          <a:prstGeom prst="rect">
            <a:avLst/>
          </a:prstGeom>
          <a:noFill/>
          <a:ln w="9525">
            <a:noFill/>
            <a:miter lim="800000"/>
            <a:headEnd/>
            <a:tailEnd/>
          </a:ln>
        </p:spPr>
        <p:txBody>
          <a:bodyPr wrap="none">
            <a:prstTxWarp prst="textNoShape">
              <a:avLst/>
            </a:prstTxWarp>
            <a:spAutoFit/>
          </a:bodyPr>
          <a:lstStyle/>
          <a:p>
            <a:r>
              <a:rPr lang="en-US" sz="1600" b="1" dirty="0">
                <a:latin typeface="Times New Roman" charset="0"/>
                <a:ea typeface="Times New Roman" charset="0"/>
                <a:cs typeface="Times New Roman" charset="0"/>
              </a:rPr>
              <a:t>Diameter  2.0 km</a:t>
            </a:r>
          </a:p>
        </p:txBody>
      </p:sp>
      <p:sp>
        <p:nvSpPr>
          <p:cNvPr id="18437" name="TextBox 62"/>
          <p:cNvSpPr txBox="1">
            <a:spLocks noChangeArrowheads="1"/>
          </p:cNvSpPr>
          <p:nvPr/>
        </p:nvSpPr>
        <p:spPr bwMode="auto">
          <a:xfrm>
            <a:off x="3201988" y="4462463"/>
            <a:ext cx="1762125" cy="369887"/>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10.35-GeV linac</a:t>
            </a:r>
          </a:p>
        </p:txBody>
      </p:sp>
      <p:sp>
        <p:nvSpPr>
          <p:cNvPr id="18438" name="TextBox 91"/>
          <p:cNvSpPr txBox="1">
            <a:spLocks noChangeArrowheads="1"/>
          </p:cNvSpPr>
          <p:nvPr/>
        </p:nvSpPr>
        <p:spPr bwMode="auto">
          <a:xfrm>
            <a:off x="5610225" y="5349875"/>
            <a:ext cx="415925" cy="369888"/>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IP</a:t>
            </a:r>
          </a:p>
        </p:txBody>
      </p:sp>
      <p:cxnSp>
        <p:nvCxnSpPr>
          <p:cNvPr id="133" name="Straight Arrow Connector 132"/>
          <p:cNvCxnSpPr/>
          <p:nvPr/>
        </p:nvCxnSpPr>
        <p:spPr>
          <a:xfrm rot="10800000">
            <a:off x="6299200" y="5121275"/>
            <a:ext cx="419100" cy="381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2" name="Group 77"/>
          <p:cNvGrpSpPr>
            <a:grpSpLocks/>
          </p:cNvGrpSpPr>
          <p:nvPr/>
        </p:nvGrpSpPr>
        <p:grpSpPr bwMode="auto">
          <a:xfrm flipH="1" flipV="1">
            <a:off x="4425950" y="1362075"/>
            <a:ext cx="3662363" cy="4164013"/>
            <a:chOff x="1677007" y="855989"/>
            <a:chExt cx="3661837" cy="4164440"/>
          </a:xfrm>
        </p:grpSpPr>
        <p:cxnSp>
          <p:nvCxnSpPr>
            <p:cNvPr id="120" name="Straight Connector 119"/>
            <p:cNvCxnSpPr>
              <a:stCxn id="98" idx="0"/>
            </p:cNvCxnSpPr>
            <p:nvPr/>
          </p:nvCxnSpPr>
          <p:spPr>
            <a:xfrm rot="10800000" flipH="1" flipV="1">
              <a:off x="3505544" y="5014078"/>
              <a:ext cx="1117439" cy="6351"/>
            </a:xfrm>
            <a:prstGeom prst="line">
              <a:avLst/>
            </a:prstGeom>
            <a:ln w="34925">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3" name="Group 94"/>
            <p:cNvGrpSpPr>
              <a:grpSpLocks/>
            </p:cNvGrpSpPr>
            <p:nvPr/>
          </p:nvGrpSpPr>
          <p:grpSpPr bwMode="auto">
            <a:xfrm>
              <a:off x="1677007" y="1340454"/>
              <a:ext cx="3657603" cy="3673929"/>
              <a:chOff x="826107" y="1825171"/>
              <a:chExt cx="3657603" cy="3657607"/>
            </a:xfrm>
          </p:grpSpPr>
          <p:sp>
            <p:nvSpPr>
              <p:cNvPr id="97" name="Arc 96"/>
              <p:cNvSpPr/>
              <p:nvPr/>
            </p:nvSpPr>
            <p:spPr bwMode="auto">
              <a:xfrm flipH="1">
                <a:off x="826107" y="1824944"/>
                <a:ext cx="3657075" cy="3657530"/>
              </a:xfrm>
              <a:prstGeom prst="arc">
                <a:avLst/>
              </a:prstGeom>
              <a:ln w="3492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98" name="Arc 97"/>
              <p:cNvSpPr/>
              <p:nvPr/>
            </p:nvSpPr>
            <p:spPr bwMode="auto">
              <a:xfrm flipH="1" flipV="1">
                <a:off x="826107" y="1824944"/>
                <a:ext cx="3657075" cy="3657530"/>
              </a:xfrm>
              <a:prstGeom prst="arc">
                <a:avLst/>
              </a:prstGeom>
              <a:ln w="3492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4" name="Group 95"/>
            <p:cNvGrpSpPr>
              <a:grpSpLocks/>
            </p:cNvGrpSpPr>
            <p:nvPr/>
          </p:nvGrpSpPr>
          <p:grpSpPr bwMode="auto">
            <a:xfrm>
              <a:off x="1714500" y="1369483"/>
              <a:ext cx="3623736" cy="3611643"/>
              <a:chOff x="826107" y="1825171"/>
              <a:chExt cx="3657603" cy="3657607"/>
            </a:xfrm>
          </p:grpSpPr>
          <p:sp>
            <p:nvSpPr>
              <p:cNvPr id="99" name="Arc 98"/>
              <p:cNvSpPr/>
              <p:nvPr/>
            </p:nvSpPr>
            <p:spPr bwMode="auto">
              <a:xfrm flipH="1">
                <a:off x="826715" y="1824484"/>
                <a:ext cx="3657609" cy="3657900"/>
              </a:xfrm>
              <a:prstGeom prst="arc">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2" name="Arc 101"/>
              <p:cNvSpPr/>
              <p:nvPr/>
            </p:nvSpPr>
            <p:spPr bwMode="auto">
              <a:xfrm flipH="1" flipV="1">
                <a:off x="826715" y="1824484"/>
                <a:ext cx="3657609" cy="3657900"/>
              </a:xfrm>
              <a:prstGeom prst="arc">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5" name="Group 102"/>
            <p:cNvGrpSpPr>
              <a:grpSpLocks/>
            </p:cNvGrpSpPr>
            <p:nvPr/>
          </p:nvGrpSpPr>
          <p:grpSpPr bwMode="auto">
            <a:xfrm>
              <a:off x="1744133" y="1399117"/>
              <a:ext cx="3594711" cy="3551766"/>
              <a:chOff x="826107" y="1825171"/>
              <a:chExt cx="3657603" cy="3657607"/>
            </a:xfrm>
          </p:grpSpPr>
          <p:sp>
            <p:nvSpPr>
              <p:cNvPr id="104" name="Arc 103"/>
              <p:cNvSpPr/>
              <p:nvPr/>
            </p:nvSpPr>
            <p:spPr bwMode="auto">
              <a:xfrm flipH="1">
                <a:off x="825638" y="1825020"/>
                <a:ext cx="3658072" cy="3657438"/>
              </a:xfrm>
              <a:prstGeom prst="arc">
                <a:avLst/>
              </a:prstGeom>
              <a:ln w="34925">
                <a:solidFill>
                  <a:srgbClr val="008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07" name="Arc 106"/>
              <p:cNvSpPr/>
              <p:nvPr/>
            </p:nvSpPr>
            <p:spPr bwMode="auto">
              <a:xfrm flipH="1" flipV="1">
                <a:off x="825638" y="1825020"/>
                <a:ext cx="3658072" cy="3657438"/>
              </a:xfrm>
              <a:prstGeom prst="arc">
                <a:avLst/>
              </a:prstGeom>
              <a:ln w="34925">
                <a:solidFill>
                  <a:srgbClr val="008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sp>
          <p:nvSpPr>
            <p:cNvPr id="18504" name="Rectangle 112"/>
            <p:cNvSpPr>
              <a:spLocks noChangeArrowheads="1"/>
            </p:cNvSpPr>
            <p:nvPr/>
          </p:nvSpPr>
          <p:spPr bwMode="auto">
            <a:xfrm rot="10800000">
              <a:off x="4194026" y="855989"/>
              <a:ext cx="748923" cy="523220"/>
            </a:xfrm>
            <a:prstGeom prst="rect">
              <a:avLst/>
            </a:prstGeom>
            <a:noFill/>
            <a:ln w="9525">
              <a:noFill/>
              <a:miter lim="800000"/>
              <a:headEnd/>
              <a:tailEnd/>
            </a:ln>
          </p:spPr>
          <p:txBody>
            <a:bodyPr wrap="none">
              <a:prstTxWarp prst="textNoShape">
                <a:avLst/>
              </a:prstTxWarp>
              <a:spAutoFit/>
            </a:bodyPr>
            <a:lstStyle/>
            <a:p>
              <a:r>
                <a:rPr lang="en-US" sz="1400">
                  <a:solidFill>
                    <a:srgbClr val="0000FF"/>
                  </a:solidFill>
                  <a:latin typeface="Times New Roman" charset="0"/>
                  <a:ea typeface="Times New Roman" charset="0"/>
                  <a:cs typeface="Times New Roman" charset="0"/>
                </a:rPr>
                <a:t>60 GeV</a:t>
              </a:r>
            </a:p>
            <a:p>
              <a:r>
                <a:rPr lang="en-US" sz="1400">
                  <a:solidFill>
                    <a:srgbClr val="0000FF"/>
                  </a:solidFill>
                  <a:latin typeface="Times New Roman" charset="0"/>
                  <a:ea typeface="Times New Roman" charset="0"/>
                  <a:cs typeface="Times New Roman" charset="0"/>
                </a:rPr>
                <a:t>e-beam </a:t>
              </a:r>
            </a:p>
          </p:txBody>
        </p:sp>
        <p:cxnSp>
          <p:nvCxnSpPr>
            <p:cNvPr id="114" name="Straight Connector 113"/>
            <p:cNvCxnSpPr/>
            <p:nvPr/>
          </p:nvCxnSpPr>
          <p:spPr>
            <a:xfrm rot="10800000" flipH="1" flipV="1">
              <a:off x="3515068" y="4980737"/>
              <a:ext cx="1106329" cy="0"/>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sp>
          <p:nvSpPr>
            <p:cNvPr id="18506" name="Rectangle 116"/>
            <p:cNvSpPr>
              <a:spLocks noChangeArrowheads="1"/>
            </p:cNvSpPr>
            <p:nvPr/>
          </p:nvSpPr>
          <p:spPr bwMode="auto">
            <a:xfrm rot="8164112">
              <a:off x="1846734" y="1888697"/>
              <a:ext cx="1148797" cy="307777"/>
            </a:xfrm>
            <a:prstGeom prst="rect">
              <a:avLst/>
            </a:prstGeom>
            <a:noFill/>
            <a:ln w="9525">
              <a:noFill/>
              <a:miter lim="800000"/>
              <a:headEnd/>
              <a:tailEnd/>
            </a:ln>
          </p:spPr>
          <p:txBody>
            <a:bodyPr wrap="none">
              <a:prstTxWarp prst="textNoShape">
                <a:avLst/>
              </a:prstTxWarp>
              <a:spAutoFit/>
            </a:bodyPr>
            <a:lstStyle/>
            <a:p>
              <a:r>
                <a:rPr lang="en-US" sz="1400">
                  <a:solidFill>
                    <a:srgbClr val="FF0000"/>
                  </a:solidFill>
                  <a:latin typeface="Times New Roman" charset="0"/>
                  <a:ea typeface="Times New Roman" charset="0"/>
                  <a:cs typeface="Times New Roman" charset="0"/>
                </a:rPr>
                <a:t>40.3649 GeV </a:t>
              </a:r>
            </a:p>
          </p:txBody>
        </p:sp>
        <p:sp>
          <p:nvSpPr>
            <p:cNvPr id="18507" name="Rectangle 117"/>
            <p:cNvSpPr>
              <a:spLocks noChangeArrowheads="1"/>
            </p:cNvSpPr>
            <p:nvPr/>
          </p:nvSpPr>
          <p:spPr bwMode="auto">
            <a:xfrm rot="5400000">
              <a:off x="1381983" y="3078259"/>
              <a:ext cx="1197764" cy="307777"/>
            </a:xfrm>
            <a:prstGeom prst="rect">
              <a:avLst/>
            </a:prstGeom>
            <a:noFill/>
            <a:ln w="9525">
              <a:noFill/>
              <a:miter lim="800000"/>
              <a:headEnd/>
              <a:tailEnd/>
            </a:ln>
          </p:spPr>
          <p:txBody>
            <a:bodyPr wrap="none">
              <a:prstTxWarp prst="textNoShape">
                <a:avLst/>
              </a:prstTxWarp>
              <a:spAutoFit/>
            </a:bodyPr>
            <a:lstStyle/>
            <a:p>
              <a:r>
                <a:rPr lang="en-US" sz="1400">
                  <a:solidFill>
                    <a:srgbClr val="008000"/>
                  </a:solidFill>
                  <a:latin typeface="Times New Roman" charset="0"/>
                  <a:ea typeface="Times New Roman" charset="0"/>
                  <a:cs typeface="Times New Roman" charset="0"/>
                </a:rPr>
                <a:t>20.2837  GeV </a:t>
              </a:r>
            </a:p>
          </p:txBody>
        </p:sp>
        <p:cxnSp>
          <p:nvCxnSpPr>
            <p:cNvPr id="121" name="Straight Connector 120"/>
            <p:cNvCxnSpPr/>
            <p:nvPr/>
          </p:nvCxnSpPr>
          <p:spPr>
            <a:xfrm rot="10800000" flipH="1" flipV="1">
              <a:off x="3492846" y="4950572"/>
              <a:ext cx="1115853" cy="0"/>
            </a:xfrm>
            <a:prstGeom prst="line">
              <a:avLst/>
            </a:prstGeom>
            <a:ln w="34925">
              <a:solidFill>
                <a:srgbClr val="008000"/>
              </a:solidFill>
            </a:ln>
          </p:spPr>
          <p:style>
            <a:lnRef idx="1">
              <a:schemeClr val="accent1"/>
            </a:lnRef>
            <a:fillRef idx="0">
              <a:schemeClr val="accent1"/>
            </a:fillRef>
            <a:effectRef idx="0">
              <a:schemeClr val="accent1"/>
            </a:effectRef>
            <a:fontRef idx="minor">
              <a:schemeClr val="tx1"/>
            </a:fontRef>
          </p:style>
        </p:cxnSp>
      </p:grpSp>
      <p:cxnSp>
        <p:nvCxnSpPr>
          <p:cNvPr id="125" name="Straight Arrow Connector 124"/>
          <p:cNvCxnSpPr/>
          <p:nvPr/>
        </p:nvCxnSpPr>
        <p:spPr>
          <a:xfrm rot="5400000">
            <a:off x="4479925" y="3198813"/>
            <a:ext cx="3660775" cy="317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5" name="Rectangle 144"/>
          <p:cNvSpPr/>
          <p:nvPr/>
        </p:nvSpPr>
        <p:spPr>
          <a:xfrm>
            <a:off x="3144838" y="4894263"/>
            <a:ext cx="1847850" cy="177800"/>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dirty="0"/>
          </a:p>
        </p:txBody>
      </p:sp>
      <p:cxnSp>
        <p:nvCxnSpPr>
          <p:cNvPr id="158" name="Straight Connector 157"/>
          <p:cNvCxnSpPr/>
          <p:nvPr/>
        </p:nvCxnSpPr>
        <p:spPr>
          <a:xfrm>
            <a:off x="3162300" y="4981575"/>
            <a:ext cx="2012950" cy="1588"/>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73" name="Isosceles Triangle 172"/>
          <p:cNvSpPr/>
          <p:nvPr/>
        </p:nvSpPr>
        <p:spPr>
          <a:xfrm rot="16200000" flipH="1">
            <a:off x="5082539" y="4892464"/>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8448" name="TextBox 74"/>
          <p:cNvSpPr txBox="1">
            <a:spLocks noChangeArrowheads="1"/>
          </p:cNvSpPr>
          <p:nvPr/>
        </p:nvSpPr>
        <p:spPr bwMode="auto">
          <a:xfrm>
            <a:off x="5616575" y="798513"/>
            <a:ext cx="893763" cy="431800"/>
          </a:xfrm>
          <a:prstGeom prst="rect">
            <a:avLst/>
          </a:prstGeom>
          <a:noFill/>
          <a:ln w="9525">
            <a:noFill/>
            <a:miter lim="800000"/>
            <a:headEnd/>
            <a:tailEnd/>
          </a:ln>
        </p:spPr>
        <p:txBody>
          <a:bodyPr>
            <a:prstTxWarp prst="textNoShape">
              <a:avLst/>
            </a:prstTxWarp>
            <a:spAutoFit/>
          </a:bodyPr>
          <a:lstStyle/>
          <a:p>
            <a:r>
              <a:rPr lang="en-US" sz="1100" dirty="0">
                <a:solidFill>
                  <a:srgbClr val="0000CC"/>
                </a:solidFill>
                <a:latin typeface="Times New Roman" charset="0"/>
                <a:ea typeface="Times New Roman" charset="0"/>
                <a:cs typeface="Times New Roman" charset="0"/>
              </a:rPr>
              <a:t>Injector</a:t>
            </a:r>
          </a:p>
          <a:p>
            <a:r>
              <a:rPr lang="en-US" sz="1100" b="1" dirty="0">
                <a:solidFill>
                  <a:srgbClr val="0000CC"/>
                </a:solidFill>
                <a:latin typeface="Times New Roman" charset="0"/>
                <a:ea typeface="Times New Roman" charset="0"/>
                <a:cs typeface="Times New Roman" charset="0"/>
              </a:rPr>
              <a:t>300 MeV</a:t>
            </a:r>
          </a:p>
        </p:txBody>
      </p:sp>
      <p:sp>
        <p:nvSpPr>
          <p:cNvPr id="16401" name="TextBox 75"/>
          <p:cNvSpPr txBox="1">
            <a:spLocks noChangeArrowheads="1"/>
          </p:cNvSpPr>
          <p:nvPr/>
        </p:nvSpPr>
        <p:spPr bwMode="auto">
          <a:xfrm>
            <a:off x="5054600" y="1773238"/>
            <a:ext cx="569913" cy="258762"/>
          </a:xfrm>
          <a:prstGeom prst="rect">
            <a:avLst/>
          </a:prstGeom>
          <a:noFill/>
          <a:ln w="9525">
            <a:noFill/>
            <a:miter lim="800000"/>
            <a:headEnd/>
            <a:tailEnd/>
          </a:ln>
        </p:spPr>
        <p:txBody>
          <a:bodyPr>
            <a:prstTxWarp prst="textNoShape">
              <a:avLst/>
            </a:prstTxWarp>
            <a:spAutoFit/>
          </a:bodyPr>
          <a:lstStyle/>
          <a:p>
            <a:pPr>
              <a:defRPr/>
            </a:pPr>
            <a:r>
              <a:rPr lang="en-US" sz="1050" dirty="0">
                <a:solidFill>
                  <a:srgbClr val="800000"/>
                </a:solidFill>
                <a:latin typeface="Times New Roman" charset="0"/>
                <a:ea typeface="Times New Roman" charset="0"/>
                <a:cs typeface="Times New Roman" charset="0"/>
              </a:rPr>
              <a:t>dump</a:t>
            </a:r>
          </a:p>
        </p:txBody>
      </p:sp>
      <p:sp>
        <p:nvSpPr>
          <p:cNvPr id="18450" name="Rectangle 119"/>
          <p:cNvSpPr>
            <a:spLocks noChangeArrowheads="1"/>
          </p:cNvSpPr>
          <p:nvPr/>
        </p:nvSpPr>
        <p:spPr bwMode="auto">
          <a:xfrm rot="1920000">
            <a:off x="6650038" y="1765300"/>
            <a:ext cx="825500" cy="276225"/>
          </a:xfrm>
          <a:prstGeom prst="rect">
            <a:avLst/>
          </a:prstGeom>
          <a:noFill/>
          <a:ln w="9525">
            <a:noFill/>
            <a:miter lim="800000"/>
            <a:headEnd/>
            <a:tailEnd/>
          </a:ln>
        </p:spPr>
        <p:txBody>
          <a:bodyPr>
            <a:prstTxWarp prst="textNoShape">
              <a:avLst/>
            </a:prstTxWarp>
            <a:spAutoFit/>
          </a:bodyPr>
          <a:lstStyle/>
          <a:p>
            <a:r>
              <a:rPr lang="en-US" sz="1200">
                <a:solidFill>
                  <a:srgbClr val="3366FF"/>
                </a:solidFill>
                <a:latin typeface="Times New Roman" charset="0"/>
                <a:ea typeface="Times New Roman" charset="0"/>
                <a:cs typeface="Times New Roman" charset="0"/>
              </a:rPr>
              <a:t>300 MeV</a:t>
            </a:r>
          </a:p>
        </p:txBody>
      </p:sp>
      <p:cxnSp>
        <p:nvCxnSpPr>
          <p:cNvPr id="122" name="Curved Connector 121"/>
          <p:cNvCxnSpPr/>
          <p:nvPr/>
        </p:nvCxnSpPr>
        <p:spPr>
          <a:xfrm>
            <a:off x="5181600" y="1427163"/>
            <a:ext cx="350838" cy="147637"/>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124" name="Curved Connector 123"/>
          <p:cNvCxnSpPr/>
          <p:nvPr/>
        </p:nvCxnSpPr>
        <p:spPr>
          <a:xfrm flipV="1">
            <a:off x="5313363" y="1584325"/>
            <a:ext cx="239712" cy="79375"/>
          </a:xfrm>
          <a:prstGeom prst="curvedConnector3">
            <a:avLst>
              <a:gd name="adj1" fmla="val 48242"/>
            </a:avLst>
          </a:prstGeom>
        </p:spPr>
        <p:style>
          <a:lnRef idx="2">
            <a:schemeClr val="accent1"/>
          </a:lnRef>
          <a:fillRef idx="0">
            <a:schemeClr val="accent1"/>
          </a:fillRef>
          <a:effectRef idx="1">
            <a:schemeClr val="accent1"/>
          </a:effectRef>
          <a:fontRef idx="minor">
            <a:schemeClr val="tx1"/>
          </a:fontRef>
        </p:style>
      </p:cxnSp>
      <p:sp>
        <p:nvSpPr>
          <p:cNvPr id="126" name="Rectangle 125"/>
          <p:cNvSpPr/>
          <p:nvPr/>
        </p:nvSpPr>
        <p:spPr>
          <a:xfrm>
            <a:off x="5213350" y="1636713"/>
            <a:ext cx="104775" cy="60325"/>
          </a:xfrm>
          <a:prstGeom prst="rect">
            <a:avLst/>
          </a:prstGeom>
          <a:solidFill>
            <a:srgbClr val="C0504D"/>
          </a:solidFill>
          <a:ln>
            <a:solidFill>
              <a:srgbClr val="8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28" name="Curved Connector 127"/>
          <p:cNvCxnSpPr/>
          <p:nvPr/>
        </p:nvCxnSpPr>
        <p:spPr>
          <a:xfrm rot="10800000">
            <a:off x="5635625" y="1584325"/>
            <a:ext cx="182563" cy="95250"/>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130" name="Rectangle 129"/>
          <p:cNvSpPr/>
          <p:nvPr/>
        </p:nvSpPr>
        <p:spPr>
          <a:xfrm>
            <a:off x="5819775" y="1644650"/>
            <a:ext cx="98425" cy="6826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8456" name="TextBox 75"/>
          <p:cNvSpPr txBox="1">
            <a:spLocks noChangeArrowheads="1"/>
          </p:cNvSpPr>
          <p:nvPr/>
        </p:nvSpPr>
        <p:spPr bwMode="auto">
          <a:xfrm>
            <a:off x="5735638" y="1755775"/>
            <a:ext cx="441325" cy="260350"/>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gun</a:t>
            </a:r>
          </a:p>
        </p:txBody>
      </p:sp>
      <p:grpSp>
        <p:nvGrpSpPr>
          <p:cNvPr id="6" name="Group 189"/>
          <p:cNvGrpSpPr>
            <a:grpSpLocks/>
          </p:cNvGrpSpPr>
          <p:nvPr/>
        </p:nvGrpSpPr>
        <p:grpSpPr bwMode="auto">
          <a:xfrm flipH="1">
            <a:off x="4394200" y="1439863"/>
            <a:ext cx="3594100" cy="3519487"/>
            <a:chOff x="826107" y="1825172"/>
            <a:chExt cx="3657603" cy="3657606"/>
          </a:xfrm>
        </p:grpSpPr>
        <p:sp>
          <p:nvSpPr>
            <p:cNvPr id="191" name="Arc 190"/>
            <p:cNvSpPr/>
            <p:nvPr/>
          </p:nvSpPr>
          <p:spPr bwMode="auto">
            <a:xfrm flipH="1">
              <a:off x="826107" y="1846619"/>
              <a:ext cx="3657603" cy="3636159"/>
            </a:xfrm>
            <a:prstGeom prst="arc">
              <a:avLst>
                <a:gd name="adj1" fmla="val 16662213"/>
                <a:gd name="adj2" fmla="val 0"/>
              </a:avLst>
            </a:prstGeom>
            <a:ln w="34925">
              <a:solidFill>
                <a:srgbClr val="6490C6"/>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92" name="Arc 191"/>
            <p:cNvSpPr/>
            <p:nvPr/>
          </p:nvSpPr>
          <p:spPr bwMode="auto">
            <a:xfrm flipH="1" flipV="1">
              <a:off x="826107" y="1825172"/>
              <a:ext cx="3657603" cy="3657606"/>
            </a:xfrm>
            <a:prstGeom prst="arc">
              <a:avLst>
                <a:gd name="adj1" fmla="val 16340742"/>
                <a:gd name="adj2" fmla="val 0"/>
              </a:avLst>
            </a:prstGeom>
            <a:ln w="34925">
              <a:solidFill>
                <a:srgbClr val="6490C6"/>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cxnSp>
        <p:nvCxnSpPr>
          <p:cNvPr id="193" name="Curved Connector 192"/>
          <p:cNvCxnSpPr/>
          <p:nvPr/>
        </p:nvCxnSpPr>
        <p:spPr>
          <a:xfrm flipV="1">
            <a:off x="5989638" y="1474788"/>
            <a:ext cx="465137" cy="92075"/>
          </a:xfrm>
          <a:prstGeom prst="curvedConnector3">
            <a:avLst>
              <a:gd name="adj1" fmla="val 50000"/>
            </a:avLst>
          </a:prstGeom>
          <a:ln w="28575"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7" name="Group 153"/>
          <p:cNvGrpSpPr>
            <a:grpSpLocks/>
          </p:cNvGrpSpPr>
          <p:nvPr/>
        </p:nvGrpSpPr>
        <p:grpSpPr bwMode="auto">
          <a:xfrm flipV="1">
            <a:off x="1052513" y="1341438"/>
            <a:ext cx="3657600" cy="3673475"/>
            <a:chOff x="826107" y="1825171"/>
            <a:chExt cx="3657603" cy="3657607"/>
          </a:xfrm>
        </p:grpSpPr>
        <p:sp>
          <p:nvSpPr>
            <p:cNvPr id="136" name="Arc 135"/>
            <p:cNvSpPr/>
            <p:nvPr/>
          </p:nvSpPr>
          <p:spPr bwMode="auto">
            <a:xfrm flipH="1">
              <a:off x="826107" y="1825171"/>
              <a:ext cx="3657603" cy="3657607"/>
            </a:xfrm>
            <a:prstGeom prst="arc">
              <a:avLst/>
            </a:prstGeom>
            <a:ln w="34925">
              <a:solidFill>
                <a:srgbClr val="3366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38" name="Arc 137"/>
            <p:cNvSpPr/>
            <p:nvPr/>
          </p:nvSpPr>
          <p:spPr bwMode="auto">
            <a:xfrm flipH="1" flipV="1">
              <a:off x="826107" y="1825171"/>
              <a:ext cx="3657603" cy="3657607"/>
            </a:xfrm>
            <a:prstGeom prst="arc">
              <a:avLst/>
            </a:prstGeom>
            <a:ln w="34925">
              <a:solidFill>
                <a:srgbClr val="3366FF"/>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8" name="Group 161"/>
          <p:cNvGrpSpPr>
            <a:grpSpLocks/>
          </p:cNvGrpSpPr>
          <p:nvPr/>
        </p:nvGrpSpPr>
        <p:grpSpPr bwMode="auto">
          <a:xfrm flipV="1">
            <a:off x="1111250" y="1404938"/>
            <a:ext cx="3594100" cy="3551237"/>
            <a:chOff x="826107" y="1825171"/>
            <a:chExt cx="3657603" cy="3657607"/>
          </a:xfrm>
        </p:grpSpPr>
        <p:sp>
          <p:nvSpPr>
            <p:cNvPr id="129" name="Arc 128"/>
            <p:cNvSpPr/>
            <p:nvPr/>
          </p:nvSpPr>
          <p:spPr bwMode="auto">
            <a:xfrm flipH="1">
              <a:off x="826107" y="1825171"/>
              <a:ext cx="3657603" cy="3657607"/>
            </a:xfrm>
            <a:prstGeom prst="arc">
              <a:avLst/>
            </a:prstGeom>
            <a:ln w="349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35" name="Arc 134"/>
            <p:cNvSpPr/>
            <p:nvPr/>
          </p:nvSpPr>
          <p:spPr bwMode="auto">
            <a:xfrm flipH="1" flipV="1">
              <a:off x="826107" y="1825171"/>
              <a:ext cx="3657603" cy="3657607"/>
            </a:xfrm>
            <a:prstGeom prst="arc">
              <a:avLst/>
            </a:prstGeom>
            <a:ln w="34925">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grpSp>
        <p:nvGrpSpPr>
          <p:cNvPr id="9" name="Group 164"/>
          <p:cNvGrpSpPr>
            <a:grpSpLocks/>
          </p:cNvGrpSpPr>
          <p:nvPr/>
        </p:nvGrpSpPr>
        <p:grpSpPr bwMode="auto">
          <a:xfrm flipV="1">
            <a:off x="1077913" y="1374775"/>
            <a:ext cx="3624262" cy="3611563"/>
            <a:chOff x="826107" y="1825171"/>
            <a:chExt cx="3657603" cy="3657607"/>
          </a:xfrm>
        </p:grpSpPr>
        <p:sp>
          <p:nvSpPr>
            <p:cNvPr id="115" name="Arc 114"/>
            <p:cNvSpPr/>
            <p:nvPr/>
          </p:nvSpPr>
          <p:spPr bwMode="auto">
            <a:xfrm flipH="1">
              <a:off x="826107" y="1825171"/>
              <a:ext cx="3657603" cy="3657607"/>
            </a:xfrm>
            <a:prstGeom prst="arc">
              <a:avLst/>
            </a:prstGeom>
            <a:ln w="34925">
              <a:solidFill>
                <a:srgbClr val="FF66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sp>
          <p:nvSpPr>
            <p:cNvPr id="116" name="Arc 115"/>
            <p:cNvSpPr/>
            <p:nvPr/>
          </p:nvSpPr>
          <p:spPr bwMode="auto">
            <a:xfrm flipH="1" flipV="1">
              <a:off x="826107" y="1825171"/>
              <a:ext cx="3657603" cy="3657607"/>
            </a:xfrm>
            <a:prstGeom prst="arc">
              <a:avLst/>
            </a:prstGeom>
            <a:ln w="34925">
              <a:solidFill>
                <a:srgbClr val="FF66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3200"/>
            </a:p>
          </p:txBody>
        </p:sp>
      </p:grpSp>
      <p:sp>
        <p:nvSpPr>
          <p:cNvPr id="18462" name="Rectangle 99"/>
          <p:cNvSpPr>
            <a:spLocks noChangeArrowheads="1"/>
          </p:cNvSpPr>
          <p:nvPr/>
        </p:nvSpPr>
        <p:spPr bwMode="auto">
          <a:xfrm rot="7803969" flipH="1" flipV="1">
            <a:off x="1135857" y="2053431"/>
            <a:ext cx="1147762" cy="307975"/>
          </a:xfrm>
          <a:prstGeom prst="rect">
            <a:avLst/>
          </a:prstGeom>
          <a:noFill/>
          <a:ln w="9525">
            <a:noFill/>
            <a:miter lim="800000"/>
            <a:headEnd/>
            <a:tailEnd/>
          </a:ln>
        </p:spPr>
        <p:txBody>
          <a:bodyPr wrap="none">
            <a:prstTxWarp prst="textNoShape">
              <a:avLst/>
            </a:prstTxWarp>
            <a:spAutoFit/>
          </a:bodyPr>
          <a:lstStyle/>
          <a:p>
            <a:r>
              <a:rPr lang="en-US" sz="1400">
                <a:solidFill>
                  <a:srgbClr val="008000"/>
                </a:solidFill>
                <a:latin typeface="Times New Roman" charset="0"/>
                <a:ea typeface="Times New Roman" charset="0"/>
                <a:cs typeface="Times New Roman" charset="0"/>
              </a:rPr>
              <a:t>10.2875 GeV </a:t>
            </a:r>
          </a:p>
        </p:txBody>
      </p:sp>
      <p:sp>
        <p:nvSpPr>
          <p:cNvPr id="18463" name="Rectangle 100"/>
          <p:cNvSpPr>
            <a:spLocks noChangeArrowheads="1"/>
          </p:cNvSpPr>
          <p:nvPr/>
        </p:nvSpPr>
        <p:spPr bwMode="auto">
          <a:xfrm rot="-7241371" flipH="1" flipV="1">
            <a:off x="958851" y="3719512"/>
            <a:ext cx="1149350" cy="307975"/>
          </a:xfrm>
          <a:prstGeom prst="rect">
            <a:avLst/>
          </a:prstGeom>
          <a:noFill/>
          <a:ln w="9525">
            <a:noFill/>
            <a:miter lim="800000"/>
            <a:headEnd/>
            <a:tailEnd/>
          </a:ln>
        </p:spPr>
        <p:txBody>
          <a:bodyPr wrap="none">
            <a:prstTxWarp prst="textNoShape">
              <a:avLst/>
            </a:prstTxWarp>
            <a:spAutoFit/>
          </a:bodyPr>
          <a:lstStyle/>
          <a:p>
            <a:r>
              <a:rPr lang="en-US" sz="1400">
                <a:solidFill>
                  <a:srgbClr val="FF6600"/>
                </a:solidFill>
                <a:latin typeface="Times New Roman" charset="0"/>
                <a:ea typeface="Times New Roman" charset="0"/>
                <a:cs typeface="Times New Roman" charset="0"/>
              </a:rPr>
              <a:t>30.2684 GeV </a:t>
            </a:r>
          </a:p>
        </p:txBody>
      </p:sp>
      <p:cxnSp>
        <p:nvCxnSpPr>
          <p:cNvPr id="160" name="Straight Connector 159"/>
          <p:cNvCxnSpPr/>
          <p:nvPr/>
        </p:nvCxnSpPr>
        <p:spPr>
          <a:xfrm>
            <a:off x="5257800" y="4984750"/>
            <a:ext cx="979488" cy="0"/>
          </a:xfrm>
          <a:prstGeom prst="line">
            <a:avLst/>
          </a:prstGeom>
          <a:ln w="38100" cap="flat" cmpd="sng" algn="ctr">
            <a:solidFill>
              <a:srgbClr val="008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80" name="Freeform 179"/>
          <p:cNvSpPr/>
          <p:nvPr/>
        </p:nvSpPr>
        <p:spPr>
          <a:xfrm>
            <a:off x="5232400" y="5014913"/>
            <a:ext cx="1060450" cy="169862"/>
          </a:xfrm>
          <a:custGeom>
            <a:avLst/>
            <a:gdLst>
              <a:gd name="connsiteX0" fmla="*/ 0 w 1123950"/>
              <a:gd name="connsiteY0" fmla="*/ 29633 h 170391"/>
              <a:gd name="connsiteX1" fmla="*/ 146050 w 1123950"/>
              <a:gd name="connsiteY1" fmla="*/ 29633 h 170391"/>
              <a:gd name="connsiteX2" fmla="*/ 527050 w 1123950"/>
              <a:gd name="connsiteY2" fmla="*/ 169333 h 170391"/>
              <a:gd name="connsiteX3" fmla="*/ 914400 w 1123950"/>
              <a:gd name="connsiteY3" fmla="*/ 23283 h 170391"/>
              <a:gd name="connsiteX4" fmla="*/ 1123950 w 1123950"/>
              <a:gd name="connsiteY4" fmla="*/ 29633 h 170391"/>
              <a:gd name="connsiteX0" fmla="*/ 0 w 1123950"/>
              <a:gd name="connsiteY0" fmla="*/ 29633 h 170391"/>
              <a:gd name="connsiteX1" fmla="*/ 146050 w 1123950"/>
              <a:gd name="connsiteY1" fmla="*/ 29633 h 170391"/>
              <a:gd name="connsiteX2" fmla="*/ 527050 w 1123950"/>
              <a:gd name="connsiteY2" fmla="*/ 169333 h 170391"/>
              <a:gd name="connsiteX3" fmla="*/ 914400 w 1123950"/>
              <a:gd name="connsiteY3" fmla="*/ 23283 h 170391"/>
              <a:gd name="connsiteX4" fmla="*/ 1123950 w 1123950"/>
              <a:gd name="connsiteY4" fmla="*/ 29633 h 170391"/>
              <a:gd name="connsiteX0" fmla="*/ 0 w 1123950"/>
              <a:gd name="connsiteY0" fmla="*/ 23283 h 168804"/>
              <a:gd name="connsiteX1" fmla="*/ 146050 w 1123950"/>
              <a:gd name="connsiteY1" fmla="*/ 23283 h 168804"/>
              <a:gd name="connsiteX2" fmla="*/ 527050 w 1123950"/>
              <a:gd name="connsiteY2" fmla="*/ 162983 h 168804"/>
              <a:gd name="connsiteX3" fmla="*/ 914400 w 1123950"/>
              <a:gd name="connsiteY3" fmla="*/ 58208 h 168804"/>
              <a:gd name="connsiteX4" fmla="*/ 1123950 w 1123950"/>
              <a:gd name="connsiteY4" fmla="*/ 23283 h 168804"/>
              <a:gd name="connsiteX0" fmla="*/ 0 w 1047750"/>
              <a:gd name="connsiteY0" fmla="*/ 23283 h 168804"/>
              <a:gd name="connsiteX1" fmla="*/ 146050 w 1047750"/>
              <a:gd name="connsiteY1" fmla="*/ 23283 h 168804"/>
              <a:gd name="connsiteX2" fmla="*/ 527050 w 1047750"/>
              <a:gd name="connsiteY2" fmla="*/ 162983 h 168804"/>
              <a:gd name="connsiteX3" fmla="*/ 914400 w 1047750"/>
              <a:gd name="connsiteY3" fmla="*/ 58208 h 168804"/>
              <a:gd name="connsiteX4" fmla="*/ 1047750 w 1047750"/>
              <a:gd name="connsiteY4" fmla="*/ 23283 h 16880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41917 w 1075267"/>
              <a:gd name="connsiteY4" fmla="*/ 58738 h 169334"/>
              <a:gd name="connsiteX5" fmla="*/ 1075267 w 1075267"/>
              <a:gd name="connsiteY5" fmla="*/ 23813 h 16933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00642 w 1075267"/>
              <a:gd name="connsiteY4" fmla="*/ 58738 h 169334"/>
              <a:gd name="connsiteX5" fmla="*/ 1075267 w 1075267"/>
              <a:gd name="connsiteY5" fmla="*/ 23813 h 16933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00642 w 1075267"/>
              <a:gd name="connsiteY4" fmla="*/ 58738 h 169334"/>
              <a:gd name="connsiteX5" fmla="*/ 1075267 w 1075267"/>
              <a:gd name="connsiteY5" fmla="*/ 23813 h 169334"/>
              <a:gd name="connsiteX0" fmla="*/ 27517 w 1075267"/>
              <a:gd name="connsiteY0" fmla="*/ 23813 h 169334"/>
              <a:gd name="connsiteX1" fmla="*/ 24342 w 1075267"/>
              <a:gd name="connsiteY1" fmla="*/ 20637 h 169334"/>
              <a:gd name="connsiteX2" fmla="*/ 173567 w 1075267"/>
              <a:gd name="connsiteY2" fmla="*/ 23813 h 169334"/>
              <a:gd name="connsiteX3" fmla="*/ 554567 w 1075267"/>
              <a:gd name="connsiteY3" fmla="*/ 163513 h 169334"/>
              <a:gd name="connsiteX4" fmla="*/ 900642 w 1075267"/>
              <a:gd name="connsiteY4" fmla="*/ 58738 h 169334"/>
              <a:gd name="connsiteX5" fmla="*/ 1075267 w 1075267"/>
              <a:gd name="connsiteY5" fmla="*/ 23813 h 169334"/>
              <a:gd name="connsiteX0" fmla="*/ 47746 w 1095496"/>
              <a:gd name="connsiteY0" fmla="*/ 23813 h 169334"/>
              <a:gd name="connsiteX1" fmla="*/ 44571 w 1095496"/>
              <a:gd name="connsiteY1" fmla="*/ 20637 h 169334"/>
              <a:gd name="connsiteX2" fmla="*/ 193796 w 1095496"/>
              <a:gd name="connsiteY2" fmla="*/ 23813 h 169334"/>
              <a:gd name="connsiteX3" fmla="*/ 574796 w 1095496"/>
              <a:gd name="connsiteY3" fmla="*/ 163513 h 169334"/>
              <a:gd name="connsiteX4" fmla="*/ 920871 w 1095496"/>
              <a:gd name="connsiteY4" fmla="*/ 58738 h 169334"/>
              <a:gd name="connsiteX5" fmla="*/ 1095496 w 1095496"/>
              <a:gd name="connsiteY5" fmla="*/ 23813 h 169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5496" h="169334">
                <a:moveTo>
                  <a:pt x="47746" y="23813"/>
                </a:moveTo>
                <a:cubicBezTo>
                  <a:pt x="47217" y="23284"/>
                  <a:pt x="20229" y="20637"/>
                  <a:pt x="44571" y="20637"/>
                </a:cubicBezTo>
                <a:cubicBezTo>
                  <a:pt x="0" y="20637"/>
                  <a:pt x="105425" y="0"/>
                  <a:pt x="193796" y="23813"/>
                </a:cubicBezTo>
                <a:cubicBezTo>
                  <a:pt x="282167" y="47626"/>
                  <a:pt x="453617" y="157692"/>
                  <a:pt x="574796" y="163513"/>
                </a:cubicBezTo>
                <a:cubicBezTo>
                  <a:pt x="695975" y="169334"/>
                  <a:pt x="834088" y="82021"/>
                  <a:pt x="920871" y="58738"/>
                </a:cubicBezTo>
                <a:lnTo>
                  <a:pt x="1095496" y="23813"/>
                </a:lnTo>
              </a:path>
            </a:pathLst>
          </a:custGeom>
          <a:ln w="28575"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181" name="4-Point Star 180"/>
          <p:cNvSpPr/>
          <p:nvPr/>
        </p:nvSpPr>
        <p:spPr>
          <a:xfrm>
            <a:off x="5705475" y="5064125"/>
            <a:ext cx="152400" cy="228600"/>
          </a:xfrm>
          <a:prstGeom prst="star4">
            <a:avLst/>
          </a:prstGeom>
          <a:solidFill>
            <a:srgbClr val="FF0000"/>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86" name="Straight Connector 185"/>
          <p:cNvCxnSpPr/>
          <p:nvPr/>
        </p:nvCxnSpPr>
        <p:spPr>
          <a:xfrm>
            <a:off x="5257800" y="5010150"/>
            <a:ext cx="981075" cy="3175"/>
          </a:xfrm>
          <a:prstGeom prst="line">
            <a:avLst/>
          </a:prstGeom>
          <a:ln w="28575"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a:off x="5257800" y="4949825"/>
            <a:ext cx="1023938" cy="4763"/>
          </a:xfrm>
          <a:prstGeom prst="line">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90" name="Straight Arrow Connector 189"/>
          <p:cNvCxnSpPr>
            <a:endCxn id="180" idx="2"/>
          </p:cNvCxnSpPr>
          <p:nvPr/>
        </p:nvCxnSpPr>
        <p:spPr>
          <a:xfrm>
            <a:off x="5257800" y="5035550"/>
            <a:ext cx="161925" cy="317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8470" name="Rectangle 199"/>
          <p:cNvSpPr>
            <a:spLocks noChangeArrowheads="1"/>
          </p:cNvSpPr>
          <p:nvPr/>
        </p:nvSpPr>
        <p:spPr bwMode="auto">
          <a:xfrm rot="-8928249" flipH="1" flipV="1">
            <a:off x="1320800" y="4689475"/>
            <a:ext cx="1146175" cy="306388"/>
          </a:xfrm>
          <a:prstGeom prst="rect">
            <a:avLst/>
          </a:prstGeom>
          <a:noFill/>
          <a:ln w="9525">
            <a:noFill/>
            <a:miter lim="800000"/>
            <a:headEnd/>
            <a:tailEnd/>
          </a:ln>
        </p:spPr>
        <p:txBody>
          <a:bodyPr wrap="none">
            <a:prstTxWarp prst="textNoShape">
              <a:avLst/>
            </a:prstTxWarp>
            <a:spAutoFit/>
          </a:bodyPr>
          <a:lstStyle/>
          <a:p>
            <a:r>
              <a:rPr lang="en-US" sz="1400">
                <a:solidFill>
                  <a:srgbClr val="0000FF"/>
                </a:solidFill>
                <a:latin typeface="Times New Roman" charset="0"/>
                <a:ea typeface="Times New Roman" charset="0"/>
                <a:cs typeface="Times New Roman" charset="0"/>
              </a:rPr>
              <a:t>50.1198 GeV </a:t>
            </a:r>
          </a:p>
        </p:txBody>
      </p:sp>
      <p:sp>
        <p:nvSpPr>
          <p:cNvPr id="202" name="Rectangle 201"/>
          <p:cNvSpPr/>
          <p:nvPr/>
        </p:nvSpPr>
        <p:spPr>
          <a:xfrm>
            <a:off x="3146425" y="1292225"/>
            <a:ext cx="1828800" cy="182563"/>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dirty="0"/>
          </a:p>
        </p:txBody>
      </p:sp>
      <p:cxnSp>
        <p:nvCxnSpPr>
          <p:cNvPr id="203" name="Straight Arrow Connector 202"/>
          <p:cNvCxnSpPr/>
          <p:nvPr/>
        </p:nvCxnSpPr>
        <p:spPr>
          <a:xfrm flipV="1">
            <a:off x="2928938" y="1549400"/>
            <a:ext cx="2333625"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473" name="TextBox 56"/>
          <p:cNvSpPr txBox="1">
            <a:spLocks noChangeArrowheads="1"/>
          </p:cNvSpPr>
          <p:nvPr/>
        </p:nvSpPr>
        <p:spPr bwMode="auto">
          <a:xfrm>
            <a:off x="3594100" y="1674813"/>
            <a:ext cx="777875" cy="338137"/>
          </a:xfrm>
          <a:prstGeom prst="rect">
            <a:avLst/>
          </a:prstGeom>
          <a:noFill/>
          <a:ln w="9525">
            <a:noFill/>
            <a:miter lim="800000"/>
            <a:headEnd/>
            <a:tailEnd/>
          </a:ln>
        </p:spPr>
        <p:txBody>
          <a:bodyPr wrap="none">
            <a:prstTxWarp prst="textNoShape">
              <a:avLst/>
            </a:prstTxWarp>
            <a:spAutoFit/>
          </a:bodyPr>
          <a:lstStyle/>
          <a:p>
            <a:r>
              <a:rPr lang="en-US" sz="1600" b="1">
                <a:latin typeface="Times New Roman" charset="0"/>
                <a:ea typeface="Times New Roman" charset="0"/>
                <a:cs typeface="Times New Roman" charset="0"/>
              </a:rPr>
              <a:t>1.0 km</a:t>
            </a:r>
          </a:p>
        </p:txBody>
      </p:sp>
      <p:sp>
        <p:nvSpPr>
          <p:cNvPr id="18474" name="TextBox 59"/>
          <p:cNvSpPr txBox="1">
            <a:spLocks noChangeArrowheads="1"/>
          </p:cNvSpPr>
          <p:nvPr/>
        </p:nvSpPr>
        <p:spPr bwMode="auto">
          <a:xfrm>
            <a:off x="3303588" y="881063"/>
            <a:ext cx="1454150" cy="369887"/>
          </a:xfrm>
          <a:prstGeom prst="rect">
            <a:avLst/>
          </a:prstGeom>
          <a:noFill/>
          <a:ln w="9525">
            <a:noFill/>
            <a:miter lim="800000"/>
            <a:headEnd/>
            <a:tailEnd/>
          </a:ln>
        </p:spPr>
        <p:txBody>
          <a:bodyPr wrap="none">
            <a:prstTxWarp prst="textNoShape">
              <a:avLst/>
            </a:prstTxWarp>
            <a:spAutoFit/>
          </a:bodyPr>
          <a:lstStyle/>
          <a:p>
            <a:r>
              <a:rPr lang="en-US" b="1">
                <a:solidFill>
                  <a:srgbClr val="0000CC"/>
                </a:solidFill>
                <a:latin typeface="Times New Roman" charset="0"/>
                <a:ea typeface="Times New Roman" charset="0"/>
                <a:cs typeface="Times New Roman" charset="0"/>
              </a:rPr>
              <a:t>10 GeV linac</a:t>
            </a:r>
          </a:p>
        </p:txBody>
      </p:sp>
      <p:sp>
        <p:nvSpPr>
          <p:cNvPr id="206" name="Isosceles Triangle 205"/>
          <p:cNvSpPr/>
          <p:nvPr/>
        </p:nvSpPr>
        <p:spPr>
          <a:xfrm rot="5400000">
            <a:off x="2963752" y="1279314"/>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07" name="Isosceles Triangle 206"/>
          <p:cNvSpPr/>
          <p:nvPr/>
        </p:nvSpPr>
        <p:spPr>
          <a:xfrm rot="16200000" flipH="1">
            <a:off x="5025386" y="1296251"/>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217" name="Straight Connector 216"/>
          <p:cNvCxnSpPr/>
          <p:nvPr/>
        </p:nvCxnSpPr>
        <p:spPr>
          <a:xfrm>
            <a:off x="5638800" y="1562100"/>
            <a:ext cx="401638" cy="4763"/>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3109913" y="1374775"/>
            <a:ext cx="1885950" cy="7938"/>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248" name="Isosceles Triangle 247"/>
          <p:cNvSpPr/>
          <p:nvPr/>
        </p:nvSpPr>
        <p:spPr>
          <a:xfrm rot="5400000">
            <a:off x="2948941" y="4892463"/>
            <a:ext cx="91440" cy="182880"/>
          </a:xfrm>
          <a:prstGeom prst="triangle">
            <a:avLst/>
          </a:prstGeom>
          <a:gradFill flip="none" rotWithShape="1">
            <a:gsLst>
              <a:gs pos="0">
                <a:schemeClr val="accent1">
                  <a:shade val="51000"/>
                  <a:satMod val="130000"/>
                </a:schemeClr>
              </a:gs>
              <a:gs pos="80000">
                <a:schemeClr val="accent1">
                  <a:shade val="93000"/>
                  <a:satMod val="130000"/>
                </a:schemeClr>
              </a:gs>
              <a:gs pos="100000">
                <a:schemeClr val="accent1">
                  <a:shade val="94000"/>
                  <a:satMod val="135000"/>
                </a:schemeClr>
              </a:gs>
              <a:gs pos="40000">
                <a:schemeClr val="accent1">
                  <a:shade val="51000"/>
                  <a:satMod val="130000"/>
                </a:schemeClr>
              </a:gs>
              <a:gs pos="60000">
                <a:schemeClr val="accent1">
                  <a:shade val="51000"/>
                  <a:satMod val="130000"/>
                </a:schemeClr>
              </a:gs>
            </a:gsLst>
            <a:lin ang="0" scaled="1"/>
            <a:tileRect/>
          </a:gradFill>
          <a:effectLst>
            <a:glow rad="101600">
              <a:srgbClr val="CCFFCC">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7" name="Rectangle 126"/>
          <p:cNvSpPr/>
          <p:nvPr/>
        </p:nvSpPr>
        <p:spPr>
          <a:xfrm>
            <a:off x="5554663" y="1524000"/>
            <a:ext cx="76200" cy="109538"/>
          </a:xfrm>
          <a:prstGeom prst="rect">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a:p>
        </p:txBody>
      </p:sp>
      <p:sp>
        <p:nvSpPr>
          <p:cNvPr id="18487" name="TextBox 75"/>
          <p:cNvSpPr txBox="1">
            <a:spLocks noChangeArrowheads="1"/>
          </p:cNvSpPr>
          <p:nvPr/>
        </p:nvSpPr>
        <p:spPr bwMode="auto">
          <a:xfrm>
            <a:off x="2505075" y="1052513"/>
            <a:ext cx="657225" cy="261937"/>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Splitter</a:t>
            </a:r>
          </a:p>
        </p:txBody>
      </p:sp>
      <p:sp>
        <p:nvSpPr>
          <p:cNvPr id="18488" name="TextBox 75"/>
          <p:cNvSpPr txBox="1">
            <a:spLocks noChangeArrowheads="1"/>
          </p:cNvSpPr>
          <p:nvPr/>
        </p:nvSpPr>
        <p:spPr bwMode="auto">
          <a:xfrm>
            <a:off x="4922838" y="1069975"/>
            <a:ext cx="774700" cy="260350"/>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Combiner</a:t>
            </a:r>
          </a:p>
        </p:txBody>
      </p:sp>
      <p:sp>
        <p:nvSpPr>
          <p:cNvPr id="18489" name="TextBox 75"/>
          <p:cNvSpPr txBox="1">
            <a:spLocks noChangeArrowheads="1"/>
          </p:cNvSpPr>
          <p:nvPr/>
        </p:nvSpPr>
        <p:spPr bwMode="auto">
          <a:xfrm>
            <a:off x="2598738" y="5053013"/>
            <a:ext cx="774700" cy="261937"/>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Combiner</a:t>
            </a:r>
          </a:p>
        </p:txBody>
      </p:sp>
      <p:sp>
        <p:nvSpPr>
          <p:cNvPr id="18490" name="TextBox 75"/>
          <p:cNvSpPr txBox="1">
            <a:spLocks noChangeArrowheads="1"/>
          </p:cNvSpPr>
          <p:nvPr/>
        </p:nvSpPr>
        <p:spPr bwMode="auto">
          <a:xfrm>
            <a:off x="5057775" y="4667250"/>
            <a:ext cx="657225" cy="261938"/>
          </a:xfrm>
          <a:prstGeom prst="rect">
            <a:avLst/>
          </a:prstGeom>
          <a:noFill/>
          <a:ln w="9525">
            <a:noFill/>
            <a:miter lim="800000"/>
            <a:headEnd/>
            <a:tailEnd/>
          </a:ln>
        </p:spPr>
        <p:txBody>
          <a:bodyPr>
            <a:prstTxWarp prst="textNoShape">
              <a:avLst/>
            </a:prstTxWarp>
            <a:spAutoFit/>
          </a:bodyPr>
          <a:lstStyle/>
          <a:p>
            <a:r>
              <a:rPr lang="en-US" sz="1100">
                <a:solidFill>
                  <a:srgbClr val="0000CC"/>
                </a:solidFill>
                <a:latin typeface="Times New Roman" charset="0"/>
                <a:ea typeface="Times New Roman" charset="0"/>
                <a:cs typeface="Times New Roman" charset="0"/>
              </a:rPr>
              <a:t>Splitter</a:t>
            </a:r>
          </a:p>
        </p:txBody>
      </p:sp>
      <p:sp>
        <p:nvSpPr>
          <p:cNvPr id="18491" name="Rectangle 147"/>
          <p:cNvSpPr>
            <a:spLocks noChangeArrowheads="1"/>
          </p:cNvSpPr>
          <p:nvPr/>
        </p:nvSpPr>
        <p:spPr bwMode="auto">
          <a:xfrm rot="8326372" flipH="1" flipV="1">
            <a:off x="7015163" y="4738688"/>
            <a:ext cx="749300" cy="307975"/>
          </a:xfrm>
          <a:prstGeom prst="rect">
            <a:avLst/>
          </a:prstGeom>
          <a:noFill/>
          <a:ln w="9525">
            <a:noFill/>
            <a:miter lim="800000"/>
            <a:headEnd/>
            <a:tailEnd/>
          </a:ln>
        </p:spPr>
        <p:txBody>
          <a:bodyPr wrap="none">
            <a:prstTxWarp prst="textNoShape">
              <a:avLst/>
            </a:prstTxWarp>
            <a:spAutoFit/>
          </a:bodyPr>
          <a:lstStyle/>
          <a:p>
            <a:r>
              <a:rPr lang="en-US" sz="1400">
                <a:solidFill>
                  <a:srgbClr val="0000FF"/>
                </a:solidFill>
                <a:latin typeface="Times New Roman" charset="0"/>
                <a:ea typeface="Times New Roman" charset="0"/>
                <a:cs typeface="Times New Roman" charset="0"/>
              </a:rPr>
              <a:t>60 GeV</a:t>
            </a:r>
          </a:p>
        </p:txBody>
      </p:sp>
      <p:sp>
        <p:nvSpPr>
          <p:cNvPr id="75" name="Rectangle 74"/>
          <p:cNvSpPr/>
          <p:nvPr/>
        </p:nvSpPr>
        <p:spPr>
          <a:xfrm>
            <a:off x="2002367" y="6581001"/>
            <a:ext cx="5435600" cy="276999"/>
          </a:xfrm>
          <a:prstGeom prst="rect">
            <a:avLst/>
          </a:prstGeom>
        </p:spPr>
        <p:txBody>
          <a:bodyPr wrap="square">
            <a:spAutoFit/>
          </a:bodyPr>
          <a:lstStyle/>
          <a:p>
            <a:r>
              <a:rPr lang="en-US" sz="1200" dirty="0" smtClean="0">
                <a:solidFill>
                  <a:srgbClr val="000090"/>
                </a:solidFill>
                <a:latin typeface="Comic Sans MS"/>
                <a:cs typeface="Comic Sans MS"/>
              </a:rPr>
              <a:t>V.N. Litvinenko, </a:t>
            </a:r>
            <a:r>
              <a:rPr lang="en-US" sz="1200" dirty="0" smtClean="0">
                <a:solidFill>
                  <a:srgbClr val="000090"/>
                </a:solidFill>
                <a:latin typeface="Comic Sans MS"/>
                <a:ea typeface="Lucida Grande"/>
                <a:cs typeface="Comic Sans MS"/>
              </a:rPr>
              <a:t>Third LHeC workshop, Chavannes-de-</a:t>
            </a:r>
            <a:r>
              <a:rPr lang="en-US" sz="1200" dirty="0" err="1" smtClean="0">
                <a:solidFill>
                  <a:srgbClr val="000090"/>
                </a:solidFill>
                <a:latin typeface="Comic Sans MS"/>
                <a:ea typeface="Lucida Grande"/>
                <a:cs typeface="Comic Sans MS"/>
              </a:rPr>
              <a:t>Bogis</a:t>
            </a:r>
            <a:r>
              <a:rPr lang="en-US" sz="1200" dirty="0" smtClean="0">
                <a:solidFill>
                  <a:srgbClr val="000090"/>
                </a:solidFill>
                <a:latin typeface="Comic Sans MS"/>
                <a:ea typeface="Lucida Grande"/>
                <a:cs typeface="Comic Sans MS"/>
              </a:rPr>
              <a:t>, Switzerland</a:t>
            </a:r>
            <a:endParaRPr lang="en-US" sz="1200" dirty="0">
              <a:solidFill>
                <a:srgbClr val="000090"/>
              </a:solidFill>
              <a:latin typeface="Comic Sans MS"/>
              <a:cs typeface="Comic Sans MS"/>
            </a:endParaRPr>
          </a:p>
        </p:txBody>
      </p:sp>
      <p:sp>
        <p:nvSpPr>
          <p:cNvPr id="76" name="TextBox 60"/>
          <p:cNvSpPr txBox="1">
            <a:spLocks noChangeArrowheads="1"/>
          </p:cNvSpPr>
          <p:nvPr/>
        </p:nvSpPr>
        <p:spPr bwMode="auto">
          <a:xfrm>
            <a:off x="1065213" y="0"/>
            <a:ext cx="7559105"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Comic Sans MS"/>
                <a:cs typeface="Comic Sans MS"/>
              </a:rPr>
              <a:t>New compensation </a:t>
            </a:r>
            <a:r>
              <a:rPr lang="en-US" sz="2000" dirty="0">
                <a:solidFill>
                  <a:srgbClr val="000090"/>
                </a:solidFill>
                <a:latin typeface="Comic Sans MS"/>
                <a:cs typeface="Comic Sans MS"/>
              </a:rPr>
              <a:t>scheme for SR losses</a:t>
            </a:r>
            <a:r>
              <a:rPr lang="en-US" sz="2000" dirty="0" smtClean="0">
                <a:solidFill>
                  <a:srgbClr val="000090"/>
                </a:solidFill>
                <a:latin typeface="Comic Sans MS"/>
                <a:cs typeface="Comic Sans MS"/>
              </a:rPr>
              <a:t> with main linacs (VL)</a:t>
            </a:r>
            <a:endParaRPr lang="en-US" sz="2000" dirty="0">
              <a:solidFill>
                <a:srgbClr val="000090"/>
              </a:solidFill>
              <a:latin typeface="Comic Sans MS"/>
              <a:cs typeface="Comic Sans MS"/>
            </a:endParaRPr>
          </a:p>
        </p:txBody>
      </p:sp>
      <p:sp>
        <p:nvSpPr>
          <p:cNvPr id="77" name="TextBox 60"/>
          <p:cNvSpPr txBox="1">
            <a:spLocks noChangeArrowheads="1"/>
          </p:cNvSpPr>
          <p:nvPr/>
        </p:nvSpPr>
        <p:spPr bwMode="auto">
          <a:xfrm>
            <a:off x="1916113" y="393700"/>
            <a:ext cx="6294987"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Comic Sans MS"/>
                <a:cs typeface="Comic Sans MS"/>
              </a:rPr>
              <a:t>Additional 0.4 GeV of the main RF linac (i.e. ~20 </a:t>
            </a:r>
            <a:r>
              <a:rPr lang="en-US" sz="2000" dirty="0" err="1" smtClean="0">
                <a:solidFill>
                  <a:srgbClr val="000090"/>
                </a:solidFill>
                <a:latin typeface="Comic Sans MS"/>
                <a:cs typeface="Comic Sans MS"/>
              </a:rPr>
              <a:t>m</a:t>
            </a:r>
            <a:r>
              <a:rPr lang="en-US" sz="2000" dirty="0" smtClean="0">
                <a:solidFill>
                  <a:srgbClr val="000090"/>
                </a:solidFill>
                <a:latin typeface="Comic Sans MS"/>
                <a:cs typeface="Comic Sans MS"/>
              </a:rPr>
              <a:t>)</a:t>
            </a:r>
            <a:endParaRPr lang="en-US" sz="2000" dirty="0">
              <a:solidFill>
                <a:srgbClr val="000090"/>
              </a:solidFill>
              <a:latin typeface="Comic Sans MS"/>
              <a:cs typeface="Comic Sans MS"/>
            </a:endParaRPr>
          </a:p>
        </p:txBody>
      </p:sp>
      <p:graphicFrame>
        <p:nvGraphicFramePr>
          <p:cNvPr id="80" name="Table 79"/>
          <p:cNvGraphicFramePr>
            <a:graphicFrameLocks noGrp="1"/>
          </p:cNvGraphicFramePr>
          <p:nvPr/>
        </p:nvGraphicFramePr>
        <p:xfrm>
          <a:off x="1930400" y="2158996"/>
          <a:ext cx="4279899" cy="2166624"/>
        </p:xfrm>
        <a:graphic>
          <a:graphicData uri="http://schemas.openxmlformats.org/drawingml/2006/table">
            <a:tbl>
              <a:tblPr firstRow="1" bandRow="1">
                <a:tableStyleId>{5C22544A-7EE6-4342-B048-85BDC9FD1C3A}</a:tableStyleId>
              </a:tblPr>
              <a:tblGrid>
                <a:gridCol w="1426633"/>
                <a:gridCol w="1426633"/>
                <a:gridCol w="1426633"/>
              </a:tblGrid>
              <a:tr h="270828">
                <a:tc>
                  <a:txBody>
                    <a:bodyPr/>
                    <a:lstStyle/>
                    <a:p>
                      <a:pPr marL="0" marR="0" algn="just">
                        <a:spcBef>
                          <a:spcPts val="0"/>
                        </a:spcBef>
                        <a:spcAft>
                          <a:spcPts val="0"/>
                        </a:spcAft>
                      </a:pPr>
                      <a:endParaRPr lang="en-US" sz="1200" dirty="0">
                        <a:latin typeface="Times New Roman"/>
                        <a:ea typeface="Cambria"/>
                        <a:cs typeface="Times New Roman"/>
                      </a:endParaRP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Phase, radians</a:t>
                      </a:r>
                    </a:p>
                  </a:txBody>
                  <a:tcPr marL="68580" marR="68580" marT="0" marB="0"/>
                </a:tc>
                <a:tc>
                  <a:txBody>
                    <a:bodyPr/>
                    <a:lstStyle/>
                    <a:p>
                      <a:pPr marL="0" marR="0" algn="ctr">
                        <a:spcBef>
                          <a:spcPts val="0"/>
                        </a:spcBef>
                        <a:spcAft>
                          <a:spcPts val="0"/>
                        </a:spcAft>
                      </a:pPr>
                      <a:r>
                        <a:rPr lang="en-US" sz="1200" dirty="0">
                          <a:latin typeface="Times New Roman"/>
                          <a:ea typeface="Cambria"/>
                          <a:cs typeface="Times New Roman"/>
                        </a:rPr>
                        <a:t>Comment</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Injection phase</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-0.05</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sym typeface="Symbol"/>
                        </a:rPr>
                        <a:t></a:t>
                      </a:r>
                      <a:r>
                        <a:rPr lang="en-US" sz="1200">
                          <a:latin typeface="Times New Roman"/>
                          <a:ea typeface="Cambria"/>
                          <a:cs typeface="Times New Roman"/>
                        </a:rPr>
                        <a:t>1, injection phase</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10.2875 GeV arc</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-0.211966</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sym typeface="Symbol"/>
                        </a:rPr>
                        <a:t></a:t>
                      </a:r>
                      <a:r>
                        <a:rPr lang="en-US" sz="1200">
                          <a:latin typeface="Times New Roman"/>
                          <a:ea typeface="Cambria"/>
                          <a:cs typeface="Times New Roman"/>
                        </a:rPr>
                        <a:t>1, phase advance</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20.2837 GeV arc</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0.231414</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sym typeface="Symbol"/>
                        </a:rPr>
                        <a:t></a:t>
                      </a:r>
                      <a:r>
                        <a:rPr lang="en-US" sz="1200">
                          <a:latin typeface="Times New Roman"/>
                          <a:ea typeface="Cambria"/>
                          <a:cs typeface="Times New Roman"/>
                        </a:rPr>
                        <a:t>2, phase advance</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30.2687 GeV arc</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-0.166757</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sym typeface="Symbol"/>
                        </a:rPr>
                        <a:t></a:t>
                      </a:r>
                      <a:r>
                        <a:rPr lang="en-US" sz="1200">
                          <a:latin typeface="Times New Roman"/>
                          <a:ea typeface="Cambria"/>
                          <a:cs typeface="Times New Roman"/>
                        </a:rPr>
                        <a:t>3, phase advance</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40.3649 GeV arc</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0.322776</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sym typeface="Symbol"/>
                        </a:rPr>
                        <a:t></a:t>
                      </a:r>
                      <a:r>
                        <a:rPr lang="en-US" sz="1200">
                          <a:latin typeface="Times New Roman"/>
                          <a:ea typeface="Cambria"/>
                          <a:cs typeface="Times New Roman"/>
                        </a:rPr>
                        <a:t>4, phase advance</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50.3649 GeV arc</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-0.00580018</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sym typeface="Symbol"/>
                        </a:rPr>
                        <a:t></a:t>
                      </a:r>
                      <a:r>
                        <a:rPr lang="en-US" sz="1200">
                          <a:latin typeface="Times New Roman"/>
                          <a:ea typeface="Cambria"/>
                          <a:cs typeface="Times New Roman"/>
                        </a:rPr>
                        <a:t>5, phase advance</a:t>
                      </a:r>
                    </a:p>
                  </a:txBody>
                  <a:tcPr marL="68580" marR="68580" marT="0" marB="0"/>
                </a:tc>
              </a:tr>
              <a:tr h="270828">
                <a:tc>
                  <a:txBody>
                    <a:bodyPr/>
                    <a:lstStyle/>
                    <a:p>
                      <a:pPr marL="0" marR="0" algn="just">
                        <a:spcBef>
                          <a:spcPts val="0"/>
                        </a:spcBef>
                        <a:spcAft>
                          <a:spcPts val="0"/>
                        </a:spcAft>
                      </a:pPr>
                      <a:r>
                        <a:rPr lang="en-US" sz="1200">
                          <a:latin typeface="Times New Roman"/>
                          <a:ea typeface="Cambria"/>
                          <a:cs typeface="Times New Roman"/>
                        </a:rPr>
                        <a:t>60 GeV arc</a:t>
                      </a:r>
                    </a:p>
                  </a:txBody>
                  <a:tcPr marL="68580" marR="68580" marT="0" marB="0"/>
                </a:tc>
                <a:tc>
                  <a:txBody>
                    <a:bodyPr/>
                    <a:lstStyle/>
                    <a:p>
                      <a:pPr marL="0" marR="0" algn="ctr">
                        <a:spcBef>
                          <a:spcPts val="0"/>
                        </a:spcBef>
                        <a:spcAft>
                          <a:spcPts val="0"/>
                        </a:spcAft>
                      </a:pPr>
                      <a:r>
                        <a:rPr lang="en-US" sz="1200">
                          <a:latin typeface="Times New Roman"/>
                          <a:ea typeface="Cambria"/>
                          <a:cs typeface="Times New Roman"/>
                        </a:rPr>
                        <a:t>2.586565</a:t>
                      </a:r>
                    </a:p>
                  </a:txBody>
                  <a:tcPr marL="68580" marR="68580" marT="0" marB="0"/>
                </a:tc>
                <a:tc>
                  <a:txBody>
                    <a:bodyPr/>
                    <a:lstStyle/>
                    <a:p>
                      <a:pPr marL="0" marR="0" algn="ctr">
                        <a:spcBef>
                          <a:spcPts val="0"/>
                        </a:spcBef>
                        <a:spcAft>
                          <a:spcPts val="0"/>
                        </a:spcAft>
                      </a:pPr>
                      <a:r>
                        <a:rPr lang="en-US" sz="1200" dirty="0">
                          <a:latin typeface="Times New Roman"/>
                          <a:ea typeface="Cambria"/>
                          <a:cs typeface="Times New Roman"/>
                          <a:sym typeface="Symbol"/>
                        </a:rPr>
                        <a:t></a:t>
                      </a:r>
                      <a:r>
                        <a:rPr lang="en-US" sz="1200" dirty="0">
                          <a:latin typeface="Times New Roman"/>
                          <a:ea typeface="Cambria"/>
                          <a:cs typeface="Times New Roman"/>
                        </a:rPr>
                        <a:t>6, phase advance</a:t>
                      </a:r>
                    </a:p>
                  </a:txBody>
                  <a:tcPr marL="68580" marR="68580" marT="0" marB="0"/>
                </a:tc>
              </a:tr>
            </a:tbl>
          </a:graphicData>
        </a:graphic>
      </p:graphicFrame>
      <p:sp>
        <p:nvSpPr>
          <p:cNvPr id="81" name="Rectangle 80"/>
          <p:cNvSpPr/>
          <p:nvPr/>
        </p:nvSpPr>
        <p:spPr>
          <a:xfrm>
            <a:off x="279400" y="5602238"/>
            <a:ext cx="8775700" cy="954107"/>
          </a:xfrm>
          <a:prstGeom prst="rect">
            <a:avLst/>
          </a:prstGeom>
        </p:spPr>
        <p:txBody>
          <a:bodyPr wrap="square">
            <a:spAutoFit/>
          </a:bodyPr>
          <a:lstStyle/>
          <a:p>
            <a:r>
              <a:rPr lang="en-US" sz="1400" dirty="0" smtClean="0">
                <a:solidFill>
                  <a:srgbClr val="000090"/>
                </a:solidFill>
                <a:latin typeface="Comic Sans MS"/>
                <a:cs typeface="Comic Sans MS"/>
              </a:rPr>
              <a:t>The electron bunch passes through the main linacs twelve times in the following sequence of phases:  -0.05, -0.261966, -0.0305519, -0.197309, 0.125467, 0.119667, 3.08786, 2.85644, 3.0232, 2.70042, 2.70622, 2.87589. Finally, linac 1 will compensate for 0.922 GeV of the energy loss, while the linac 2 will compensate for the remaining 1.144 GeV. </a:t>
            </a:r>
            <a:endParaRPr lang="en-US" sz="1400" dirty="0">
              <a:solidFill>
                <a:srgbClr val="000090"/>
              </a:solidFill>
              <a:latin typeface="Comic Sans MS"/>
              <a:cs typeface="Comic Sans M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
          <p:cNvGrpSpPr/>
          <p:nvPr/>
        </p:nvGrpSpPr>
        <p:grpSpPr>
          <a:xfrm>
            <a:off x="23440" y="883733"/>
            <a:ext cx="9120560" cy="2372734"/>
            <a:chOff x="123707" y="224416"/>
            <a:chExt cx="9120560" cy="2372734"/>
          </a:xfrm>
        </p:grpSpPr>
        <p:sp>
          <p:nvSpPr>
            <p:cNvPr id="3" name="Rectangle 2"/>
            <p:cNvSpPr/>
            <p:nvPr/>
          </p:nvSpPr>
          <p:spPr>
            <a:xfrm>
              <a:off x="210305" y="224416"/>
              <a:ext cx="505267" cy="276999"/>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err="1" smtClean="0"/>
                <a:t>E</a:t>
              </a:r>
              <a:r>
                <a:rPr lang="en-US" sz="1200" baseline="-25000" dirty="0" err="1" smtClean="0"/>
                <a:t>i</a:t>
              </a:r>
              <a:r>
                <a:rPr lang="en-US" sz="1200" baseline="-25000" dirty="0" smtClean="0"/>
                <a:t> </a:t>
              </a:r>
              <a:r>
                <a:rPr lang="en-US" sz="1200" dirty="0" smtClean="0"/>
                <a:t>, </a:t>
              </a:r>
              <a:r>
                <a:rPr lang="en-US" sz="1200" dirty="0" err="1" smtClean="0"/>
                <a:t>φ</a:t>
              </a:r>
              <a:r>
                <a:rPr lang="en-US" sz="1200" baseline="-25000" dirty="0" err="1" smtClean="0"/>
                <a:t>i</a:t>
              </a:r>
              <a:r>
                <a:rPr lang="en-US" sz="1200" baseline="-25000" dirty="0" smtClean="0"/>
                <a:t> </a:t>
              </a:r>
              <a:r>
                <a:rPr lang="en-US" sz="1200" dirty="0" smtClean="0"/>
                <a:t> </a:t>
              </a:r>
              <a:endParaRPr lang="en-US" sz="1200" dirty="0"/>
            </a:p>
          </p:txBody>
        </p:sp>
        <p:cxnSp>
          <p:nvCxnSpPr>
            <p:cNvPr id="4" name="Straight Connector 3"/>
            <p:cNvCxnSpPr/>
            <p:nvPr/>
          </p:nvCxnSpPr>
          <p:spPr>
            <a:xfrm>
              <a:off x="123707" y="742185"/>
              <a:ext cx="8791435" cy="1588"/>
            </a:xfrm>
            <a:prstGeom prst="line">
              <a:avLst/>
            </a:prstGeom>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651528" y="513043"/>
              <a:ext cx="799971" cy="369332"/>
              <a:chOff x="964914" y="513043"/>
              <a:chExt cx="1055632" cy="369332"/>
            </a:xfrm>
          </p:grpSpPr>
          <p:sp>
            <p:nvSpPr>
              <p:cNvPr id="64" name="Rectangle 63"/>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65" name="TextBox 64"/>
              <p:cNvSpPr txBox="1"/>
              <p:nvPr/>
            </p:nvSpPr>
            <p:spPr>
              <a:xfrm>
                <a:off x="1138104" y="513043"/>
                <a:ext cx="77457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L1 ΔE</a:t>
                </a:r>
                <a:r>
                  <a:rPr lang="en-US" sz="1200" baseline="-25000" dirty="0" smtClean="0"/>
                  <a:t>1</a:t>
                </a:r>
                <a:endParaRPr lang="en-US" sz="1200" baseline="-25000" dirty="0"/>
              </a:p>
            </p:txBody>
          </p:sp>
        </p:grpSp>
        <p:grpSp>
          <p:nvGrpSpPr>
            <p:cNvPr id="6" name="Group 5"/>
            <p:cNvGrpSpPr/>
            <p:nvPr/>
          </p:nvGrpSpPr>
          <p:grpSpPr>
            <a:xfrm>
              <a:off x="2144916" y="514640"/>
              <a:ext cx="749830" cy="369332"/>
              <a:chOff x="964914" y="513043"/>
              <a:chExt cx="1055632" cy="369332"/>
            </a:xfrm>
          </p:grpSpPr>
          <p:sp>
            <p:nvSpPr>
              <p:cNvPr id="62" name="Rectangle 61"/>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63" name="TextBox 62"/>
              <p:cNvSpPr txBox="1"/>
              <p:nvPr/>
            </p:nvSpPr>
            <p:spPr>
              <a:xfrm>
                <a:off x="1138102" y="513043"/>
                <a:ext cx="88244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L2 ΔE</a:t>
                </a:r>
                <a:r>
                  <a:rPr lang="en-US" sz="1200" baseline="-25000" dirty="0" smtClean="0"/>
                  <a:t>2</a:t>
                </a:r>
                <a:endParaRPr lang="en-US" sz="1200" baseline="-25000" dirty="0"/>
              </a:p>
            </p:txBody>
          </p:sp>
        </p:grpSp>
        <p:sp>
          <p:nvSpPr>
            <p:cNvPr id="7" name="Rectangle 6"/>
            <p:cNvSpPr/>
            <p:nvPr/>
          </p:nvSpPr>
          <p:spPr>
            <a:xfrm>
              <a:off x="1414752" y="836209"/>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1.1</a:t>
              </a:r>
            </a:p>
            <a:p>
              <a:r>
                <a:rPr lang="en-US" sz="1200" dirty="0" smtClean="0"/>
                <a:t>-ε1(E</a:t>
              </a:r>
              <a:r>
                <a:rPr lang="en-US" sz="1200" baseline="-25000" dirty="0" smtClean="0"/>
                <a:t>1</a:t>
              </a:r>
              <a:r>
                <a:rPr lang="en-US" sz="1200" dirty="0" smtClean="0"/>
                <a:t>), Δφ</a:t>
              </a:r>
              <a:r>
                <a:rPr lang="en-US" sz="1200" baseline="-25000" dirty="0" smtClean="0"/>
                <a:t>1 </a:t>
              </a:r>
              <a:r>
                <a:rPr lang="en-US" sz="1200" dirty="0" smtClean="0"/>
                <a:t> </a:t>
              </a:r>
              <a:endParaRPr lang="en-US" sz="1200" dirty="0"/>
            </a:p>
          </p:txBody>
        </p:sp>
        <p:grpSp>
          <p:nvGrpSpPr>
            <p:cNvPr id="8" name="Group 7"/>
            <p:cNvGrpSpPr/>
            <p:nvPr/>
          </p:nvGrpSpPr>
          <p:grpSpPr>
            <a:xfrm>
              <a:off x="3324304" y="514640"/>
              <a:ext cx="799971" cy="369332"/>
              <a:chOff x="964914" y="513043"/>
              <a:chExt cx="1055632" cy="369332"/>
            </a:xfrm>
          </p:grpSpPr>
          <p:sp>
            <p:nvSpPr>
              <p:cNvPr id="60" name="Rectangle 59"/>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61" name="TextBox 60"/>
              <p:cNvSpPr txBox="1"/>
              <p:nvPr/>
            </p:nvSpPr>
            <p:spPr>
              <a:xfrm>
                <a:off x="1138104" y="513043"/>
                <a:ext cx="77457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L1 ΔE</a:t>
                </a:r>
                <a:r>
                  <a:rPr lang="en-US" sz="1200" baseline="-25000" dirty="0" smtClean="0"/>
                  <a:t>1</a:t>
                </a:r>
                <a:endParaRPr lang="en-US" sz="1200" baseline="-25000" dirty="0"/>
              </a:p>
            </p:txBody>
          </p:sp>
        </p:grpSp>
        <p:grpSp>
          <p:nvGrpSpPr>
            <p:cNvPr id="9" name="Group 8"/>
            <p:cNvGrpSpPr/>
            <p:nvPr/>
          </p:nvGrpSpPr>
          <p:grpSpPr>
            <a:xfrm>
              <a:off x="4817692" y="516237"/>
              <a:ext cx="749830" cy="369332"/>
              <a:chOff x="964914" y="513043"/>
              <a:chExt cx="1055632" cy="369332"/>
            </a:xfrm>
          </p:grpSpPr>
          <p:sp>
            <p:nvSpPr>
              <p:cNvPr id="58" name="Rectangle 57"/>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59" name="TextBox 58"/>
              <p:cNvSpPr txBox="1"/>
              <p:nvPr/>
            </p:nvSpPr>
            <p:spPr>
              <a:xfrm>
                <a:off x="1138102" y="513043"/>
                <a:ext cx="88244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L2 ΔE</a:t>
                </a:r>
                <a:r>
                  <a:rPr lang="en-US" sz="1200" baseline="-25000" dirty="0" smtClean="0"/>
                  <a:t>2</a:t>
                </a:r>
                <a:endParaRPr lang="en-US" sz="1200" baseline="-25000" dirty="0"/>
              </a:p>
            </p:txBody>
          </p:sp>
        </p:grpSp>
        <p:sp>
          <p:nvSpPr>
            <p:cNvPr id="10" name="Rectangle 9"/>
            <p:cNvSpPr/>
            <p:nvPr/>
          </p:nvSpPr>
          <p:spPr>
            <a:xfrm>
              <a:off x="4124275" y="885569"/>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1.2</a:t>
              </a:r>
            </a:p>
            <a:p>
              <a:r>
                <a:rPr lang="en-US" sz="1200" dirty="0" smtClean="0"/>
                <a:t>-ε1(E</a:t>
              </a:r>
              <a:r>
                <a:rPr lang="en-US" sz="1200" baseline="-25000" dirty="0" smtClean="0"/>
                <a:t>3</a:t>
              </a:r>
              <a:r>
                <a:rPr lang="en-US" sz="1200" dirty="0" smtClean="0"/>
                <a:t>), Δφ</a:t>
              </a:r>
              <a:r>
                <a:rPr lang="en-US" sz="1200" baseline="-25000" dirty="0" smtClean="0"/>
                <a:t>3 </a:t>
              </a:r>
              <a:r>
                <a:rPr lang="en-US" sz="1200" dirty="0" smtClean="0"/>
                <a:t> </a:t>
              </a:r>
              <a:endParaRPr lang="en-US" sz="1200" dirty="0"/>
            </a:p>
          </p:txBody>
        </p:sp>
        <p:sp>
          <p:nvSpPr>
            <p:cNvPr id="11" name="Rectangle 10"/>
            <p:cNvSpPr/>
            <p:nvPr/>
          </p:nvSpPr>
          <p:spPr>
            <a:xfrm>
              <a:off x="3324304" y="271265"/>
              <a:ext cx="1025190" cy="276999"/>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Φ</a:t>
              </a:r>
              <a:r>
                <a:rPr lang="en-US" sz="1200" baseline="-25000" dirty="0" smtClean="0"/>
                <a:t>3=</a:t>
              </a:r>
              <a:r>
                <a:rPr lang="en-US" sz="1200" dirty="0" smtClean="0"/>
                <a:t>Φ</a:t>
              </a:r>
              <a:r>
                <a:rPr lang="en-US" sz="1200" baseline="-25000" dirty="0" smtClean="0"/>
                <a:t>4</a:t>
              </a:r>
              <a:r>
                <a:rPr lang="en-US" sz="1200" dirty="0" smtClean="0"/>
                <a:t>-Δφ</a:t>
              </a:r>
              <a:r>
                <a:rPr lang="en-US" sz="1200" baseline="-25000" dirty="0" smtClean="0"/>
                <a:t>3</a:t>
              </a:r>
              <a:r>
                <a:rPr lang="en-US" sz="1200" dirty="0" smtClean="0"/>
                <a:t>,E</a:t>
              </a:r>
              <a:r>
                <a:rPr lang="en-US" sz="1200" baseline="-25000" dirty="0" smtClean="0"/>
                <a:t>3</a:t>
              </a:r>
              <a:endParaRPr lang="en-US" sz="1200" dirty="0"/>
            </a:p>
          </p:txBody>
        </p:sp>
        <p:sp>
          <p:nvSpPr>
            <p:cNvPr id="12" name="Rectangle 11"/>
            <p:cNvSpPr/>
            <p:nvPr/>
          </p:nvSpPr>
          <p:spPr>
            <a:xfrm>
              <a:off x="4787141" y="271265"/>
              <a:ext cx="1025190" cy="276999"/>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Φ</a:t>
              </a:r>
              <a:r>
                <a:rPr lang="en-US" sz="1200" baseline="-25000" dirty="0" smtClean="0"/>
                <a:t>4=</a:t>
              </a:r>
              <a:r>
                <a:rPr lang="en-US" sz="1200" dirty="0" smtClean="0"/>
                <a:t>Φ</a:t>
              </a:r>
              <a:r>
                <a:rPr lang="en-US" sz="1200" baseline="-25000" dirty="0" smtClean="0"/>
                <a:t>5</a:t>
              </a:r>
              <a:r>
                <a:rPr lang="en-US" sz="1200" dirty="0" smtClean="0"/>
                <a:t>-Δφ</a:t>
              </a:r>
              <a:r>
                <a:rPr lang="en-US" sz="1200" baseline="-25000" dirty="0" smtClean="0"/>
                <a:t>4</a:t>
              </a:r>
              <a:r>
                <a:rPr lang="en-US" sz="1200" dirty="0" smtClean="0"/>
                <a:t>,E</a:t>
              </a:r>
              <a:r>
                <a:rPr lang="en-US" sz="1200" baseline="-25000" dirty="0" smtClean="0"/>
                <a:t>4</a:t>
              </a:r>
              <a:endParaRPr lang="en-US" sz="1200" dirty="0"/>
            </a:p>
          </p:txBody>
        </p:sp>
        <p:sp>
          <p:nvSpPr>
            <p:cNvPr id="13" name="Rectangle 12"/>
            <p:cNvSpPr/>
            <p:nvPr/>
          </p:nvSpPr>
          <p:spPr>
            <a:xfrm>
              <a:off x="2866486" y="836209"/>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2.1</a:t>
              </a:r>
            </a:p>
            <a:p>
              <a:r>
                <a:rPr lang="en-US" sz="1200" dirty="0" smtClean="0"/>
                <a:t>-ε2(E</a:t>
              </a:r>
              <a:r>
                <a:rPr lang="en-US" sz="1200" baseline="-25000" dirty="0" smtClean="0"/>
                <a:t>2</a:t>
              </a:r>
              <a:r>
                <a:rPr lang="en-US" sz="1200" dirty="0" smtClean="0"/>
                <a:t>), Δφ</a:t>
              </a:r>
              <a:r>
                <a:rPr lang="en-US" sz="1200" baseline="-25000" dirty="0" smtClean="0"/>
                <a:t>2 </a:t>
              </a:r>
              <a:r>
                <a:rPr lang="en-US" sz="1200" dirty="0" smtClean="0"/>
                <a:t> </a:t>
              </a:r>
              <a:endParaRPr lang="en-US" sz="1200" dirty="0"/>
            </a:p>
          </p:txBody>
        </p:sp>
        <p:sp>
          <p:nvSpPr>
            <p:cNvPr id="14" name="Rectangle 13"/>
            <p:cNvSpPr/>
            <p:nvPr/>
          </p:nvSpPr>
          <p:spPr>
            <a:xfrm>
              <a:off x="5567521" y="885569"/>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2.2</a:t>
              </a:r>
            </a:p>
            <a:p>
              <a:r>
                <a:rPr lang="en-US" sz="1200" dirty="0" smtClean="0"/>
                <a:t>-ε2(E</a:t>
              </a:r>
              <a:r>
                <a:rPr lang="en-US" sz="1200" baseline="-25000" dirty="0" smtClean="0"/>
                <a:t>4</a:t>
              </a:r>
              <a:r>
                <a:rPr lang="en-US" sz="1200" dirty="0" smtClean="0"/>
                <a:t>), Δφ</a:t>
              </a:r>
              <a:r>
                <a:rPr lang="en-US" sz="1200" baseline="-25000" dirty="0" smtClean="0"/>
                <a:t>4 </a:t>
              </a:r>
              <a:r>
                <a:rPr lang="en-US" sz="1200" dirty="0" smtClean="0"/>
                <a:t> </a:t>
              </a:r>
              <a:endParaRPr lang="en-US" sz="1200" dirty="0"/>
            </a:p>
          </p:txBody>
        </p:sp>
        <p:grpSp>
          <p:nvGrpSpPr>
            <p:cNvPr id="15" name="Group 14"/>
            <p:cNvGrpSpPr/>
            <p:nvPr/>
          </p:nvGrpSpPr>
          <p:grpSpPr>
            <a:xfrm>
              <a:off x="6083170" y="526943"/>
              <a:ext cx="799971" cy="369332"/>
              <a:chOff x="964914" y="513043"/>
              <a:chExt cx="1055632" cy="369332"/>
            </a:xfrm>
          </p:grpSpPr>
          <p:sp>
            <p:nvSpPr>
              <p:cNvPr id="56" name="Rectangle 55"/>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57" name="TextBox 56"/>
              <p:cNvSpPr txBox="1"/>
              <p:nvPr/>
            </p:nvSpPr>
            <p:spPr>
              <a:xfrm>
                <a:off x="1138104" y="513043"/>
                <a:ext cx="77457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L1 ΔE</a:t>
                </a:r>
                <a:r>
                  <a:rPr lang="en-US" sz="1200" baseline="-25000" dirty="0" smtClean="0"/>
                  <a:t>1</a:t>
                </a:r>
                <a:endParaRPr lang="en-US" sz="1200" baseline="-25000" dirty="0"/>
              </a:p>
            </p:txBody>
          </p:sp>
        </p:grpSp>
        <p:grpSp>
          <p:nvGrpSpPr>
            <p:cNvPr id="16" name="Group 15"/>
            <p:cNvGrpSpPr/>
            <p:nvPr/>
          </p:nvGrpSpPr>
          <p:grpSpPr>
            <a:xfrm>
              <a:off x="7576558" y="528540"/>
              <a:ext cx="749830" cy="369332"/>
              <a:chOff x="964914" y="513043"/>
              <a:chExt cx="1055632" cy="369332"/>
            </a:xfrm>
          </p:grpSpPr>
          <p:sp>
            <p:nvSpPr>
              <p:cNvPr id="54" name="Rectangle 53"/>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55" name="TextBox 54"/>
              <p:cNvSpPr txBox="1"/>
              <p:nvPr/>
            </p:nvSpPr>
            <p:spPr>
              <a:xfrm>
                <a:off x="1138102" y="513043"/>
                <a:ext cx="88244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L2 ΔE</a:t>
                </a:r>
                <a:r>
                  <a:rPr lang="en-US" sz="1200" baseline="-25000" dirty="0" smtClean="0"/>
                  <a:t>2</a:t>
                </a:r>
                <a:endParaRPr lang="en-US" sz="1200" baseline="-25000" dirty="0"/>
              </a:p>
            </p:txBody>
          </p:sp>
        </p:grpSp>
        <p:sp>
          <p:nvSpPr>
            <p:cNvPr id="17" name="Rectangle 16"/>
            <p:cNvSpPr/>
            <p:nvPr/>
          </p:nvSpPr>
          <p:spPr>
            <a:xfrm>
              <a:off x="6883141" y="897872"/>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1.3</a:t>
              </a:r>
            </a:p>
            <a:p>
              <a:r>
                <a:rPr lang="en-US" sz="1200" dirty="0" smtClean="0"/>
                <a:t>-ε1(E</a:t>
              </a:r>
              <a:r>
                <a:rPr lang="en-US" sz="1200" baseline="-25000" dirty="0" smtClean="0"/>
                <a:t>5</a:t>
              </a:r>
              <a:r>
                <a:rPr lang="en-US" sz="1200" dirty="0" smtClean="0"/>
                <a:t>), Δφ</a:t>
              </a:r>
              <a:r>
                <a:rPr lang="en-US" sz="1200" baseline="-25000" dirty="0" smtClean="0"/>
                <a:t>5 </a:t>
              </a:r>
              <a:r>
                <a:rPr lang="en-US" sz="1200" dirty="0" smtClean="0"/>
                <a:t> </a:t>
              </a:r>
              <a:endParaRPr lang="en-US" sz="1200" dirty="0"/>
            </a:p>
          </p:txBody>
        </p:sp>
        <p:sp>
          <p:nvSpPr>
            <p:cNvPr id="18" name="Rectangle 17"/>
            <p:cNvSpPr/>
            <p:nvPr/>
          </p:nvSpPr>
          <p:spPr>
            <a:xfrm>
              <a:off x="6083170" y="251541"/>
              <a:ext cx="1111380"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Φ</a:t>
              </a:r>
              <a:r>
                <a:rPr lang="en-US" sz="1200" baseline="-25000" dirty="0" smtClean="0"/>
                <a:t>5</a:t>
              </a:r>
              <a:r>
                <a:rPr lang="en-US" sz="1200" dirty="0" smtClean="0"/>
                <a:t>=ψ-Δφ</a:t>
              </a:r>
              <a:r>
                <a:rPr lang="en-US" sz="1200" baseline="-25000" dirty="0" smtClean="0"/>
                <a:t>5</a:t>
              </a:r>
              <a:r>
                <a:rPr lang="en-US" sz="1200" dirty="0" smtClean="0"/>
                <a:t>, E</a:t>
              </a:r>
              <a:r>
                <a:rPr lang="en-US" sz="1200" baseline="-25000" dirty="0" smtClean="0"/>
                <a:t>5</a:t>
              </a:r>
              <a:endParaRPr lang="en-US" sz="1200" dirty="0"/>
            </a:p>
          </p:txBody>
        </p:sp>
        <p:sp>
          <p:nvSpPr>
            <p:cNvPr id="19" name="Rectangle 18"/>
            <p:cNvSpPr/>
            <p:nvPr/>
          </p:nvSpPr>
          <p:spPr>
            <a:xfrm>
              <a:off x="7909607" y="271265"/>
              <a:ext cx="833564"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err="1" smtClean="0"/>
                <a:t>ψ</a:t>
              </a:r>
              <a:r>
                <a:rPr lang="en-US" sz="1200" dirty="0" smtClean="0"/>
                <a:t>, </a:t>
              </a:r>
              <a:r>
                <a:rPr lang="en-US" sz="1200" dirty="0" err="1" smtClean="0"/>
                <a:t>E</a:t>
              </a:r>
              <a:r>
                <a:rPr lang="en-US" sz="1200" baseline="-25000" dirty="0" err="1" smtClean="0"/>
                <a:t>o</a:t>
              </a:r>
              <a:r>
                <a:rPr lang="en-US" sz="1200" dirty="0" smtClean="0"/>
                <a:t>=E</a:t>
              </a:r>
              <a:r>
                <a:rPr lang="en-US" sz="1200" baseline="-25000" dirty="0" smtClean="0"/>
                <a:t>6</a:t>
              </a:r>
              <a:endParaRPr lang="en-US" sz="1200" dirty="0"/>
            </a:p>
          </p:txBody>
        </p:sp>
        <p:sp>
          <p:nvSpPr>
            <p:cNvPr id="20" name="Rectangle 19"/>
            <p:cNvSpPr/>
            <p:nvPr/>
          </p:nvSpPr>
          <p:spPr>
            <a:xfrm>
              <a:off x="8169934" y="885569"/>
              <a:ext cx="1074333"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2.3</a:t>
              </a:r>
            </a:p>
            <a:p>
              <a:r>
                <a:rPr lang="en-US" sz="1200" dirty="0" smtClean="0"/>
                <a:t>-ε2(E</a:t>
              </a:r>
              <a:r>
                <a:rPr lang="en-US" sz="1200" baseline="-25000" dirty="0" smtClean="0"/>
                <a:t>o</a:t>
              </a:r>
              <a:r>
                <a:rPr lang="en-US" sz="1200" dirty="0" smtClean="0"/>
                <a:t>), π+Δφ</a:t>
              </a:r>
              <a:r>
                <a:rPr lang="en-US" sz="1200" baseline="-25000" dirty="0" smtClean="0"/>
                <a:t>6 </a:t>
              </a:r>
              <a:r>
                <a:rPr lang="en-US" sz="1200" dirty="0" smtClean="0"/>
                <a:t> </a:t>
              </a:r>
              <a:endParaRPr lang="en-US" sz="1200" dirty="0"/>
            </a:p>
          </p:txBody>
        </p:sp>
        <p:cxnSp>
          <p:nvCxnSpPr>
            <p:cNvPr id="21" name="Straight Connector 20"/>
            <p:cNvCxnSpPr>
              <a:stCxn id="52" idx="1"/>
            </p:cNvCxnSpPr>
            <p:nvPr/>
          </p:nvCxnSpPr>
          <p:spPr>
            <a:xfrm rot="10800000" flipH="1" flipV="1">
              <a:off x="739884" y="1860879"/>
              <a:ext cx="8263614" cy="5711"/>
            </a:xfrm>
            <a:prstGeom prst="line">
              <a:avLst/>
            </a:prstGeom>
          </p:spPr>
          <p:style>
            <a:lnRef idx="2">
              <a:schemeClr val="accent1"/>
            </a:lnRef>
            <a:fillRef idx="0">
              <a:schemeClr val="accent1"/>
            </a:fillRef>
            <a:effectRef idx="1">
              <a:schemeClr val="accent1"/>
            </a:effectRef>
            <a:fontRef idx="minor">
              <a:schemeClr val="tx1"/>
            </a:fontRef>
          </p:style>
        </p:cxnSp>
        <p:grpSp>
          <p:nvGrpSpPr>
            <p:cNvPr id="22" name="Group 21"/>
            <p:cNvGrpSpPr/>
            <p:nvPr/>
          </p:nvGrpSpPr>
          <p:grpSpPr>
            <a:xfrm>
              <a:off x="739884" y="1635861"/>
              <a:ext cx="799971" cy="369332"/>
              <a:chOff x="964914" y="513043"/>
              <a:chExt cx="1055632" cy="369332"/>
            </a:xfrm>
          </p:grpSpPr>
          <p:sp>
            <p:nvSpPr>
              <p:cNvPr id="52" name="Rectangle 51"/>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53" name="TextBox 52"/>
              <p:cNvSpPr txBox="1"/>
              <p:nvPr/>
            </p:nvSpPr>
            <p:spPr>
              <a:xfrm>
                <a:off x="1138104" y="513043"/>
                <a:ext cx="77457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L1 ΔE</a:t>
                </a:r>
                <a:r>
                  <a:rPr lang="en-US" sz="1200" baseline="-25000" dirty="0" smtClean="0"/>
                  <a:t>1</a:t>
                </a:r>
                <a:endParaRPr lang="en-US" sz="1200" baseline="-25000" dirty="0"/>
              </a:p>
            </p:txBody>
          </p:sp>
        </p:grpSp>
        <p:grpSp>
          <p:nvGrpSpPr>
            <p:cNvPr id="23" name="Group 22"/>
            <p:cNvGrpSpPr/>
            <p:nvPr/>
          </p:nvGrpSpPr>
          <p:grpSpPr>
            <a:xfrm>
              <a:off x="2233272" y="1637458"/>
              <a:ext cx="749830" cy="369332"/>
              <a:chOff x="964914" y="513043"/>
              <a:chExt cx="1055632" cy="369332"/>
            </a:xfrm>
          </p:grpSpPr>
          <p:sp>
            <p:nvSpPr>
              <p:cNvPr id="50" name="Rectangle 49"/>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51" name="TextBox 50"/>
              <p:cNvSpPr txBox="1"/>
              <p:nvPr/>
            </p:nvSpPr>
            <p:spPr>
              <a:xfrm>
                <a:off x="1138102" y="513043"/>
                <a:ext cx="88244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L2 ΔE</a:t>
                </a:r>
                <a:r>
                  <a:rPr lang="en-US" sz="1200" baseline="-25000" dirty="0" smtClean="0"/>
                  <a:t>2</a:t>
                </a:r>
                <a:endParaRPr lang="en-US" sz="1200" baseline="-25000" dirty="0"/>
              </a:p>
            </p:txBody>
          </p:sp>
        </p:grpSp>
        <p:grpSp>
          <p:nvGrpSpPr>
            <p:cNvPr id="24" name="Group 23"/>
            <p:cNvGrpSpPr/>
            <p:nvPr/>
          </p:nvGrpSpPr>
          <p:grpSpPr>
            <a:xfrm>
              <a:off x="3412660" y="1637458"/>
              <a:ext cx="799971" cy="369332"/>
              <a:chOff x="964914" y="513043"/>
              <a:chExt cx="1055632" cy="369332"/>
            </a:xfrm>
          </p:grpSpPr>
          <p:sp>
            <p:nvSpPr>
              <p:cNvPr id="48" name="Rectangle 47"/>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49" name="TextBox 48"/>
              <p:cNvSpPr txBox="1"/>
              <p:nvPr/>
            </p:nvSpPr>
            <p:spPr>
              <a:xfrm>
                <a:off x="1138104" y="513043"/>
                <a:ext cx="77457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L1 ΔE</a:t>
                </a:r>
                <a:r>
                  <a:rPr lang="en-US" sz="1200" baseline="-25000" dirty="0" smtClean="0"/>
                  <a:t>1</a:t>
                </a:r>
                <a:endParaRPr lang="en-US" sz="1200" baseline="-25000" dirty="0"/>
              </a:p>
            </p:txBody>
          </p:sp>
        </p:grpSp>
        <p:grpSp>
          <p:nvGrpSpPr>
            <p:cNvPr id="25" name="Group 24"/>
            <p:cNvGrpSpPr/>
            <p:nvPr/>
          </p:nvGrpSpPr>
          <p:grpSpPr>
            <a:xfrm>
              <a:off x="4906048" y="1639055"/>
              <a:ext cx="749830" cy="369332"/>
              <a:chOff x="964914" y="513043"/>
              <a:chExt cx="1055632" cy="369332"/>
            </a:xfrm>
          </p:grpSpPr>
          <p:sp>
            <p:nvSpPr>
              <p:cNvPr id="46" name="Rectangle 45"/>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47" name="TextBox 46"/>
              <p:cNvSpPr txBox="1"/>
              <p:nvPr/>
            </p:nvSpPr>
            <p:spPr>
              <a:xfrm>
                <a:off x="1138102" y="513043"/>
                <a:ext cx="88244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L2 ΔE</a:t>
                </a:r>
                <a:r>
                  <a:rPr lang="en-US" sz="1200" baseline="-25000" dirty="0" smtClean="0"/>
                  <a:t>2</a:t>
                </a:r>
                <a:endParaRPr lang="en-US" sz="1200" baseline="-25000" dirty="0"/>
              </a:p>
            </p:txBody>
          </p:sp>
        </p:grpSp>
        <p:sp>
          <p:nvSpPr>
            <p:cNvPr id="26" name="Rectangle 25"/>
            <p:cNvSpPr/>
            <p:nvPr/>
          </p:nvSpPr>
          <p:spPr>
            <a:xfrm>
              <a:off x="4212631" y="2020690"/>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1.2</a:t>
              </a:r>
            </a:p>
            <a:p>
              <a:r>
                <a:rPr lang="en-US" sz="1200" dirty="0" smtClean="0"/>
                <a:t>-ε1(E</a:t>
              </a:r>
              <a:r>
                <a:rPr lang="en-US" sz="1200" baseline="-25000" dirty="0" smtClean="0"/>
                <a:t>3</a:t>
              </a:r>
              <a:r>
                <a:rPr lang="en-US" sz="1200" dirty="0" smtClean="0"/>
                <a:t>), Δφ</a:t>
              </a:r>
              <a:r>
                <a:rPr lang="en-US" sz="1200" baseline="-25000" dirty="0" smtClean="0"/>
                <a:t>3 </a:t>
              </a:r>
              <a:r>
                <a:rPr lang="en-US" sz="1200" dirty="0" smtClean="0"/>
                <a:t> </a:t>
              </a:r>
              <a:endParaRPr lang="en-US" sz="1200" dirty="0"/>
            </a:p>
          </p:txBody>
        </p:sp>
        <p:grpSp>
          <p:nvGrpSpPr>
            <p:cNvPr id="27" name="Group 26"/>
            <p:cNvGrpSpPr/>
            <p:nvPr/>
          </p:nvGrpSpPr>
          <p:grpSpPr>
            <a:xfrm>
              <a:off x="6171526" y="1649761"/>
              <a:ext cx="799971" cy="369332"/>
              <a:chOff x="964914" y="513043"/>
              <a:chExt cx="1055632" cy="369332"/>
            </a:xfrm>
          </p:grpSpPr>
          <p:sp>
            <p:nvSpPr>
              <p:cNvPr id="44" name="Rectangle 43"/>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45" name="TextBox 44"/>
              <p:cNvSpPr txBox="1"/>
              <p:nvPr/>
            </p:nvSpPr>
            <p:spPr>
              <a:xfrm>
                <a:off x="1138104" y="513043"/>
                <a:ext cx="77457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L1 ΔE</a:t>
                </a:r>
                <a:r>
                  <a:rPr lang="en-US" sz="1200" baseline="-25000" dirty="0" smtClean="0"/>
                  <a:t>1</a:t>
                </a:r>
                <a:endParaRPr lang="en-US" sz="1200" baseline="-25000" dirty="0"/>
              </a:p>
            </p:txBody>
          </p:sp>
        </p:grpSp>
        <p:grpSp>
          <p:nvGrpSpPr>
            <p:cNvPr id="28" name="Group 27"/>
            <p:cNvGrpSpPr/>
            <p:nvPr/>
          </p:nvGrpSpPr>
          <p:grpSpPr>
            <a:xfrm>
              <a:off x="7664914" y="1651358"/>
              <a:ext cx="749830" cy="369332"/>
              <a:chOff x="964914" y="513043"/>
              <a:chExt cx="1055632" cy="369332"/>
            </a:xfrm>
          </p:grpSpPr>
          <p:sp>
            <p:nvSpPr>
              <p:cNvPr id="42" name="Rectangle 41"/>
              <p:cNvSpPr/>
              <p:nvPr/>
            </p:nvSpPr>
            <p:spPr>
              <a:xfrm>
                <a:off x="964914" y="593748"/>
                <a:ext cx="1055632" cy="288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200"/>
              </a:p>
            </p:txBody>
          </p:sp>
          <p:sp>
            <p:nvSpPr>
              <p:cNvPr id="43" name="TextBox 42"/>
              <p:cNvSpPr txBox="1"/>
              <p:nvPr/>
            </p:nvSpPr>
            <p:spPr>
              <a:xfrm>
                <a:off x="1138102" y="513043"/>
                <a:ext cx="882441"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L2 ΔE</a:t>
                </a:r>
                <a:r>
                  <a:rPr lang="en-US" sz="1200" baseline="-25000" dirty="0" smtClean="0"/>
                  <a:t>2</a:t>
                </a:r>
                <a:endParaRPr lang="en-US" sz="1200" baseline="-25000" dirty="0"/>
              </a:p>
            </p:txBody>
          </p:sp>
        </p:grpSp>
        <p:sp>
          <p:nvSpPr>
            <p:cNvPr id="29" name="Rectangle 28"/>
            <p:cNvSpPr/>
            <p:nvPr/>
          </p:nvSpPr>
          <p:spPr>
            <a:xfrm>
              <a:off x="8742033" y="1996985"/>
              <a:ext cx="346217"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err="1" smtClean="0"/>
                <a:t>E</a:t>
              </a:r>
              <a:r>
                <a:rPr lang="en-US" sz="1200" baseline="-25000" dirty="0" err="1" smtClean="0"/>
                <a:t>i</a:t>
              </a:r>
              <a:endParaRPr lang="en-US" sz="1200" dirty="0"/>
            </a:p>
          </p:txBody>
        </p:sp>
        <p:sp>
          <p:nvSpPr>
            <p:cNvPr id="30" name="Rectangle 29"/>
            <p:cNvSpPr/>
            <p:nvPr/>
          </p:nvSpPr>
          <p:spPr>
            <a:xfrm>
              <a:off x="1414752" y="2135485"/>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1.3</a:t>
              </a:r>
            </a:p>
            <a:p>
              <a:r>
                <a:rPr lang="en-US" sz="1200" dirty="0" smtClean="0"/>
                <a:t>-ε1(E</a:t>
              </a:r>
              <a:r>
                <a:rPr lang="en-US" sz="1200" baseline="-25000" dirty="0" smtClean="0"/>
                <a:t>5</a:t>
              </a:r>
              <a:r>
                <a:rPr lang="en-US" sz="1200" dirty="0" smtClean="0"/>
                <a:t>), Δφ</a:t>
              </a:r>
              <a:r>
                <a:rPr lang="en-US" sz="1200" baseline="-25000" dirty="0" smtClean="0"/>
                <a:t>5 </a:t>
              </a:r>
              <a:r>
                <a:rPr lang="en-US" sz="1200" dirty="0" smtClean="0"/>
                <a:t> </a:t>
              </a:r>
              <a:endParaRPr lang="en-US" sz="1200" dirty="0"/>
            </a:p>
          </p:txBody>
        </p:sp>
        <p:sp>
          <p:nvSpPr>
            <p:cNvPr id="31" name="Rectangle 30"/>
            <p:cNvSpPr/>
            <p:nvPr/>
          </p:nvSpPr>
          <p:spPr>
            <a:xfrm>
              <a:off x="2738293" y="2096890"/>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2.2</a:t>
              </a:r>
            </a:p>
            <a:p>
              <a:r>
                <a:rPr lang="en-US" sz="1200" dirty="0" smtClean="0"/>
                <a:t>-ε2(E</a:t>
              </a:r>
              <a:r>
                <a:rPr lang="en-US" sz="1200" baseline="-25000" dirty="0" smtClean="0"/>
                <a:t>4</a:t>
              </a:r>
              <a:r>
                <a:rPr lang="en-US" sz="1200" dirty="0" smtClean="0"/>
                <a:t>), Δφ</a:t>
              </a:r>
              <a:r>
                <a:rPr lang="en-US" sz="1200" baseline="-25000" dirty="0" smtClean="0"/>
                <a:t>4 </a:t>
              </a:r>
              <a:r>
                <a:rPr lang="en-US" sz="1200" dirty="0" smtClean="0"/>
                <a:t> </a:t>
              </a:r>
              <a:endParaRPr lang="en-US" sz="1200" dirty="0"/>
            </a:p>
          </p:txBody>
        </p:sp>
        <p:sp>
          <p:nvSpPr>
            <p:cNvPr id="32" name="Rectangle 31"/>
            <p:cNvSpPr/>
            <p:nvPr/>
          </p:nvSpPr>
          <p:spPr>
            <a:xfrm>
              <a:off x="5567521" y="2135485"/>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2.1</a:t>
              </a:r>
            </a:p>
            <a:p>
              <a:r>
                <a:rPr lang="en-US" sz="1200" dirty="0" smtClean="0"/>
                <a:t>-ε2(E</a:t>
              </a:r>
              <a:r>
                <a:rPr lang="en-US" sz="1200" baseline="-25000" dirty="0" smtClean="0"/>
                <a:t>2</a:t>
              </a:r>
              <a:r>
                <a:rPr lang="en-US" sz="1200" dirty="0" smtClean="0"/>
                <a:t>), Δφ</a:t>
              </a:r>
              <a:r>
                <a:rPr lang="en-US" sz="1200" baseline="-25000" dirty="0" smtClean="0"/>
                <a:t>2 </a:t>
              </a:r>
              <a:r>
                <a:rPr lang="en-US" sz="1200" dirty="0" smtClean="0"/>
                <a:t> </a:t>
              </a:r>
              <a:endParaRPr lang="en-US" sz="1200" dirty="0"/>
            </a:p>
          </p:txBody>
        </p:sp>
        <p:sp>
          <p:nvSpPr>
            <p:cNvPr id="33" name="Rectangle 32"/>
            <p:cNvSpPr/>
            <p:nvPr/>
          </p:nvSpPr>
          <p:spPr>
            <a:xfrm>
              <a:off x="7095611" y="2135485"/>
              <a:ext cx="915635" cy="461665"/>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Arc 1.1</a:t>
              </a:r>
            </a:p>
            <a:p>
              <a:r>
                <a:rPr lang="en-US" sz="1200" dirty="0" smtClean="0"/>
                <a:t>-ε1(E</a:t>
              </a:r>
              <a:r>
                <a:rPr lang="en-US" sz="1200" baseline="-25000" dirty="0" smtClean="0"/>
                <a:t>1</a:t>
              </a:r>
              <a:r>
                <a:rPr lang="en-US" sz="1200" dirty="0" smtClean="0"/>
                <a:t>), Δφ</a:t>
              </a:r>
              <a:r>
                <a:rPr lang="en-US" sz="1200" baseline="-25000" dirty="0" smtClean="0"/>
                <a:t>1 </a:t>
              </a:r>
              <a:r>
                <a:rPr lang="en-US" sz="1200" dirty="0" smtClean="0"/>
                <a:t> </a:t>
              </a:r>
              <a:endParaRPr lang="en-US" sz="1200" dirty="0"/>
            </a:p>
          </p:txBody>
        </p:sp>
        <p:sp>
          <p:nvSpPr>
            <p:cNvPr id="34" name="Rectangle 33"/>
            <p:cNvSpPr/>
            <p:nvPr/>
          </p:nvSpPr>
          <p:spPr>
            <a:xfrm>
              <a:off x="2114364" y="251541"/>
              <a:ext cx="1025190" cy="276999"/>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Φ</a:t>
              </a:r>
              <a:r>
                <a:rPr lang="en-US" sz="1200" baseline="-25000" dirty="0" smtClean="0"/>
                <a:t>2=</a:t>
              </a:r>
              <a:r>
                <a:rPr lang="en-US" sz="1200" dirty="0" smtClean="0"/>
                <a:t>Φ</a:t>
              </a:r>
              <a:r>
                <a:rPr lang="en-US" sz="1200" baseline="-25000" dirty="0" smtClean="0"/>
                <a:t>3</a:t>
              </a:r>
              <a:r>
                <a:rPr lang="en-US" sz="1200" dirty="0" smtClean="0"/>
                <a:t>-Δφ</a:t>
              </a:r>
              <a:r>
                <a:rPr lang="en-US" sz="1200" baseline="-25000" dirty="0" smtClean="0"/>
                <a:t>2</a:t>
              </a:r>
              <a:r>
                <a:rPr lang="en-US" sz="1200" dirty="0" smtClean="0"/>
                <a:t>,E</a:t>
              </a:r>
              <a:r>
                <a:rPr lang="en-US" sz="1200" baseline="-25000" dirty="0" smtClean="0"/>
                <a:t>2</a:t>
              </a:r>
              <a:endParaRPr lang="en-US" sz="1200" dirty="0"/>
            </a:p>
          </p:txBody>
        </p:sp>
        <p:sp>
          <p:nvSpPr>
            <p:cNvPr id="35" name="Rectangle 34"/>
            <p:cNvSpPr/>
            <p:nvPr/>
          </p:nvSpPr>
          <p:spPr>
            <a:xfrm>
              <a:off x="715572" y="251541"/>
              <a:ext cx="1025190" cy="276999"/>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Φ</a:t>
              </a:r>
              <a:r>
                <a:rPr lang="en-US" sz="1200" baseline="-25000" dirty="0" smtClean="0"/>
                <a:t>1=</a:t>
              </a:r>
              <a:r>
                <a:rPr lang="en-US" sz="1200" dirty="0" smtClean="0"/>
                <a:t>Φ</a:t>
              </a:r>
              <a:r>
                <a:rPr lang="en-US" sz="1200" baseline="-25000" dirty="0" smtClean="0"/>
                <a:t>2</a:t>
              </a:r>
              <a:r>
                <a:rPr lang="en-US" sz="1200" dirty="0" smtClean="0"/>
                <a:t>-Δφ</a:t>
              </a:r>
              <a:r>
                <a:rPr lang="en-US" sz="1200" baseline="-25000" dirty="0" smtClean="0"/>
                <a:t>1</a:t>
              </a:r>
              <a:r>
                <a:rPr lang="en-US" sz="1200" dirty="0" smtClean="0"/>
                <a:t>,E</a:t>
              </a:r>
              <a:r>
                <a:rPr lang="en-US" sz="1200" baseline="-25000" dirty="0" smtClean="0"/>
                <a:t>1</a:t>
              </a:r>
              <a:endParaRPr lang="en-US" sz="1200" dirty="0"/>
            </a:p>
          </p:txBody>
        </p:sp>
        <p:sp>
          <p:nvSpPr>
            <p:cNvPr id="36" name="Rectangle 35"/>
            <p:cNvSpPr/>
            <p:nvPr/>
          </p:nvSpPr>
          <p:spPr>
            <a:xfrm>
              <a:off x="715571" y="1374360"/>
              <a:ext cx="1398793"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Ψ</a:t>
              </a:r>
              <a:r>
                <a:rPr lang="en-US" sz="1200" baseline="-25000" dirty="0" smtClean="0"/>
                <a:t>5</a:t>
              </a:r>
              <a:r>
                <a:rPr lang="en-US" sz="1200" dirty="0" smtClean="0"/>
                <a:t>=Ψ+π+Δφ</a:t>
              </a:r>
              <a:r>
                <a:rPr lang="en-US" sz="1200" baseline="-25000" dirty="0" smtClean="0"/>
                <a:t>6</a:t>
              </a:r>
              <a:r>
                <a:rPr lang="en-US" sz="1200" dirty="0" smtClean="0"/>
                <a:t>, E</a:t>
              </a:r>
              <a:r>
                <a:rPr lang="en-US" sz="1200" baseline="-25000" dirty="0" smtClean="0"/>
                <a:t>5</a:t>
              </a:r>
              <a:endParaRPr lang="en-US" sz="1200" dirty="0"/>
            </a:p>
          </p:txBody>
        </p:sp>
        <p:sp>
          <p:nvSpPr>
            <p:cNvPr id="37" name="Rectangle 36"/>
            <p:cNvSpPr/>
            <p:nvPr/>
          </p:nvSpPr>
          <p:spPr>
            <a:xfrm>
              <a:off x="2233272" y="1374360"/>
              <a:ext cx="1398793"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Ψ</a:t>
              </a:r>
              <a:r>
                <a:rPr lang="en-US" sz="1200" baseline="-25000" dirty="0" smtClean="0"/>
                <a:t>4</a:t>
              </a:r>
              <a:r>
                <a:rPr lang="en-US" sz="1200" dirty="0" smtClean="0"/>
                <a:t>=Ψ</a:t>
              </a:r>
              <a:r>
                <a:rPr lang="en-US" sz="1200" baseline="-25000" dirty="0" smtClean="0"/>
                <a:t>5</a:t>
              </a:r>
              <a:r>
                <a:rPr lang="en-US" sz="1200" dirty="0" smtClean="0"/>
                <a:t>+Δφ</a:t>
              </a:r>
              <a:r>
                <a:rPr lang="en-US" sz="1200" baseline="-25000" dirty="0" smtClean="0"/>
                <a:t>5</a:t>
              </a:r>
              <a:r>
                <a:rPr lang="en-US" sz="1200" dirty="0" smtClean="0"/>
                <a:t>, E</a:t>
              </a:r>
              <a:r>
                <a:rPr lang="en-US" sz="1200" baseline="-25000" dirty="0" smtClean="0"/>
                <a:t>4</a:t>
              </a:r>
              <a:endParaRPr lang="en-US" sz="1200" dirty="0"/>
            </a:p>
          </p:txBody>
        </p:sp>
        <p:sp>
          <p:nvSpPr>
            <p:cNvPr id="38" name="Rectangle 37"/>
            <p:cNvSpPr/>
            <p:nvPr/>
          </p:nvSpPr>
          <p:spPr>
            <a:xfrm>
              <a:off x="3324304" y="1372763"/>
              <a:ext cx="1398793"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Ψ</a:t>
              </a:r>
              <a:r>
                <a:rPr lang="en-US" sz="1200" baseline="-25000" dirty="0" smtClean="0"/>
                <a:t>3</a:t>
              </a:r>
              <a:r>
                <a:rPr lang="en-US" sz="1200" dirty="0" smtClean="0"/>
                <a:t>=Ψ</a:t>
              </a:r>
              <a:r>
                <a:rPr lang="en-US" sz="1200" baseline="-25000" dirty="0" smtClean="0"/>
                <a:t>4</a:t>
              </a:r>
              <a:r>
                <a:rPr lang="en-US" sz="1200" dirty="0" smtClean="0"/>
                <a:t>+Δφ</a:t>
              </a:r>
              <a:r>
                <a:rPr lang="en-US" sz="1200" baseline="-25000" dirty="0" smtClean="0"/>
                <a:t>4</a:t>
              </a:r>
              <a:r>
                <a:rPr lang="en-US" sz="1200" dirty="0" smtClean="0"/>
                <a:t>, E</a:t>
              </a:r>
              <a:r>
                <a:rPr lang="en-US" sz="1200" baseline="-25000" dirty="0" smtClean="0"/>
                <a:t>3</a:t>
              </a:r>
              <a:endParaRPr lang="en-US" sz="1200" dirty="0"/>
            </a:p>
          </p:txBody>
        </p:sp>
        <p:sp>
          <p:nvSpPr>
            <p:cNvPr id="39" name="Rectangle 38"/>
            <p:cNvSpPr/>
            <p:nvPr/>
          </p:nvSpPr>
          <p:spPr>
            <a:xfrm>
              <a:off x="4815623" y="1386662"/>
              <a:ext cx="1398793"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Ψ</a:t>
              </a:r>
              <a:r>
                <a:rPr lang="en-US" sz="1200" baseline="-25000" dirty="0" smtClean="0"/>
                <a:t>2</a:t>
              </a:r>
              <a:r>
                <a:rPr lang="en-US" sz="1200" dirty="0" smtClean="0"/>
                <a:t>=Ψ</a:t>
              </a:r>
              <a:r>
                <a:rPr lang="en-US" sz="1200" baseline="-25000" dirty="0" smtClean="0"/>
                <a:t>3</a:t>
              </a:r>
              <a:r>
                <a:rPr lang="en-US" sz="1200" dirty="0" smtClean="0"/>
                <a:t>+Δφ</a:t>
              </a:r>
              <a:r>
                <a:rPr lang="en-US" sz="1200" baseline="-25000" dirty="0" smtClean="0"/>
                <a:t>3</a:t>
              </a:r>
              <a:r>
                <a:rPr lang="en-US" sz="1200" dirty="0" smtClean="0"/>
                <a:t>, E</a:t>
              </a:r>
              <a:r>
                <a:rPr lang="en-US" sz="1200" baseline="-25000" dirty="0" smtClean="0"/>
                <a:t>2</a:t>
              </a:r>
              <a:endParaRPr lang="en-US" sz="1200" dirty="0"/>
            </a:p>
          </p:txBody>
        </p:sp>
        <p:sp>
          <p:nvSpPr>
            <p:cNvPr id="40" name="Rectangle 39"/>
            <p:cNvSpPr/>
            <p:nvPr/>
          </p:nvSpPr>
          <p:spPr>
            <a:xfrm>
              <a:off x="6171527" y="1400562"/>
              <a:ext cx="1398793"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smtClean="0"/>
                <a:t>Ψ</a:t>
              </a:r>
              <a:r>
                <a:rPr lang="en-US" sz="1200" baseline="-25000" dirty="0" smtClean="0"/>
                <a:t>1</a:t>
              </a:r>
              <a:r>
                <a:rPr lang="en-US" sz="1200" dirty="0" smtClean="0"/>
                <a:t>=Ψ</a:t>
              </a:r>
              <a:r>
                <a:rPr lang="en-US" sz="1200" baseline="-25000" dirty="0" smtClean="0"/>
                <a:t>2</a:t>
              </a:r>
              <a:r>
                <a:rPr lang="en-US" sz="1200" dirty="0" smtClean="0"/>
                <a:t>+Δφ</a:t>
              </a:r>
              <a:r>
                <a:rPr lang="en-US" sz="1200" baseline="-25000" dirty="0" smtClean="0"/>
                <a:t>2</a:t>
              </a:r>
              <a:r>
                <a:rPr lang="en-US" sz="1200" dirty="0" smtClean="0"/>
                <a:t>, E</a:t>
              </a:r>
              <a:r>
                <a:rPr lang="en-US" sz="1200" baseline="-25000" dirty="0" smtClean="0"/>
                <a:t>1</a:t>
              </a:r>
              <a:endParaRPr lang="en-US" sz="1200" dirty="0"/>
            </a:p>
          </p:txBody>
        </p:sp>
        <p:sp>
          <p:nvSpPr>
            <p:cNvPr id="41" name="Rectangle 40"/>
            <p:cNvSpPr/>
            <p:nvPr/>
          </p:nvSpPr>
          <p:spPr>
            <a:xfrm>
              <a:off x="7604705" y="1400562"/>
              <a:ext cx="1398793" cy="27699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err="1" smtClean="0"/>
                <a:t>Ψ</a:t>
              </a:r>
              <a:r>
                <a:rPr lang="en-US" sz="1200" baseline="-25000" dirty="0" err="1" smtClean="0"/>
                <a:t>o</a:t>
              </a:r>
              <a:r>
                <a:rPr lang="en-US" sz="1200" dirty="0" smtClean="0"/>
                <a:t>=Ψ</a:t>
              </a:r>
              <a:r>
                <a:rPr lang="en-US" sz="1200" baseline="-25000" dirty="0" smtClean="0"/>
                <a:t>1</a:t>
              </a:r>
              <a:r>
                <a:rPr lang="en-US" sz="1200" dirty="0" smtClean="0"/>
                <a:t>+Δφ</a:t>
              </a:r>
              <a:r>
                <a:rPr lang="en-US" sz="1200" baseline="-25000" dirty="0" smtClean="0"/>
                <a:t>1</a:t>
              </a:r>
              <a:r>
                <a:rPr lang="en-US" sz="1200" dirty="0" smtClean="0"/>
                <a:t>, </a:t>
              </a:r>
              <a:r>
                <a:rPr lang="en-US" sz="1200" dirty="0" err="1" smtClean="0"/>
                <a:t>E</a:t>
              </a:r>
              <a:r>
                <a:rPr lang="en-US" sz="1200" baseline="-25000" dirty="0" err="1" smtClean="0"/>
                <a:t>i</a:t>
              </a:r>
              <a:endParaRPr lang="en-US" sz="1200" dirty="0"/>
            </a:p>
          </p:txBody>
        </p:sp>
      </p:grpSp>
      <p:sp>
        <p:nvSpPr>
          <p:cNvPr id="66" name="TextBox 60"/>
          <p:cNvSpPr txBox="1">
            <a:spLocks noChangeArrowheads="1"/>
          </p:cNvSpPr>
          <p:nvPr/>
        </p:nvSpPr>
        <p:spPr bwMode="auto">
          <a:xfrm>
            <a:off x="774700" y="168245"/>
            <a:ext cx="7562988" cy="707886"/>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Comic Sans MS"/>
                <a:cs typeface="Comic Sans MS"/>
              </a:rPr>
              <a:t>There are enough variables and even two parameters can vary</a:t>
            </a:r>
          </a:p>
          <a:p>
            <a:r>
              <a:rPr lang="en-US" sz="2000" dirty="0" err="1" smtClean="0">
                <a:solidFill>
                  <a:srgbClr val="000090"/>
                </a:solidFill>
                <a:latin typeface="Comic Sans MS"/>
                <a:cs typeface="Comic Sans MS"/>
              </a:rPr>
              <a:t>Mathematica</a:t>
            </a:r>
            <a:r>
              <a:rPr lang="en-US" sz="2000" dirty="0" smtClean="0">
                <a:solidFill>
                  <a:srgbClr val="000090"/>
                </a:solidFill>
                <a:latin typeface="Comic Sans MS"/>
                <a:cs typeface="Comic Sans MS"/>
              </a:rPr>
              <a:t> was used to find some reasonable solutions </a:t>
            </a:r>
            <a:endParaRPr lang="en-US" sz="2000" dirty="0">
              <a:solidFill>
                <a:srgbClr val="000090"/>
              </a:solidFill>
              <a:latin typeface="Comic Sans MS"/>
              <a:cs typeface="Comic Sans MS"/>
            </a:endParaRPr>
          </a:p>
        </p:txBody>
      </p:sp>
      <p:pic>
        <p:nvPicPr>
          <p:cNvPr id="68" name="Picture 67"/>
          <p:cNvPicPr>
            <a:picLocks noChangeAspect="1"/>
          </p:cNvPicPr>
          <p:nvPr/>
        </p:nvPicPr>
        <p:blipFill>
          <a:blip r:embed="rId2"/>
          <a:stretch>
            <a:fillRect/>
          </a:stretch>
        </p:blipFill>
        <p:spPr>
          <a:xfrm>
            <a:off x="0" y="3400137"/>
            <a:ext cx="3803650" cy="3457863"/>
          </a:xfrm>
          <a:prstGeom prst="rect">
            <a:avLst/>
          </a:prstGeom>
        </p:spPr>
      </p:pic>
      <p:pic>
        <p:nvPicPr>
          <p:cNvPr id="69" name="Picture 68"/>
          <p:cNvPicPr>
            <a:picLocks noChangeAspect="1"/>
          </p:cNvPicPr>
          <p:nvPr/>
        </p:nvPicPr>
        <p:blipFill>
          <a:blip r:embed="rId3"/>
          <a:stretch>
            <a:fillRect/>
          </a:stretch>
        </p:blipFill>
        <p:spPr>
          <a:xfrm>
            <a:off x="5563842" y="3390900"/>
            <a:ext cx="3580158" cy="3467100"/>
          </a:xfrm>
          <a:prstGeom prst="rect">
            <a:avLst/>
          </a:prstGeom>
        </p:spPr>
      </p:pic>
      <p:sp>
        <p:nvSpPr>
          <p:cNvPr id="70" name="Rectangle 69"/>
          <p:cNvSpPr/>
          <p:nvPr/>
        </p:nvSpPr>
        <p:spPr>
          <a:xfrm>
            <a:off x="4264888" y="6051034"/>
            <a:ext cx="714408" cy="369332"/>
          </a:xfrm>
          <a:prstGeom prst="rect">
            <a:avLst/>
          </a:prstGeom>
        </p:spPr>
        <p:txBody>
          <a:bodyPr wrap="none">
            <a:spAutoFit/>
          </a:bodyPr>
          <a:lstStyle/>
          <a:p>
            <a:r>
              <a:rPr lang="en-US" dirty="0" smtClean="0">
                <a:solidFill>
                  <a:srgbClr val="000090"/>
                </a:solidFill>
                <a:latin typeface="Comic Sans MS"/>
                <a:cs typeface="Comic Sans MS"/>
              </a:rPr>
              <a:t>© VL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0"/>
            <a:ext cx="8229600" cy="1143000"/>
          </a:xfrm>
        </p:spPr>
        <p:txBody>
          <a:bodyPr/>
          <a:lstStyle/>
          <a:p>
            <a:r>
              <a:rPr lang="en-US" dirty="0" smtClean="0">
                <a:solidFill>
                  <a:srgbClr val="000090"/>
                </a:solidFill>
                <a:latin typeface="Comic Sans MS"/>
                <a:cs typeface="Comic Sans MS"/>
              </a:rPr>
              <a:t>Longitudinal beam dynamics</a:t>
            </a:r>
            <a:endParaRPr lang="en-US" dirty="0">
              <a:solidFill>
                <a:srgbClr val="000090"/>
              </a:solidFill>
              <a:latin typeface="Comic Sans MS"/>
              <a:cs typeface="Comic Sans MS"/>
            </a:endParaRPr>
          </a:p>
        </p:txBody>
      </p:sp>
      <p:graphicFrame>
        <p:nvGraphicFramePr>
          <p:cNvPr id="369666" name="Object 2"/>
          <p:cNvGraphicFramePr>
            <a:graphicFrameLocks noChangeAspect="1"/>
          </p:cNvGraphicFramePr>
          <p:nvPr/>
        </p:nvGraphicFramePr>
        <p:xfrm>
          <a:off x="165100" y="1219200"/>
          <a:ext cx="2743200" cy="2743200"/>
        </p:xfrm>
        <a:graphic>
          <a:graphicData uri="http://schemas.openxmlformats.org/presentationml/2006/ole">
            <p:oleObj spid="_x0000_s369666" name="Document" r:id="rId3" imgW="2743200" imgH="2743200" progId="Word.Document.8">
              <p:link updateAutomatic="1"/>
            </p:oleObj>
          </a:graphicData>
        </a:graphic>
      </p:graphicFrame>
      <p:graphicFrame>
        <p:nvGraphicFramePr>
          <p:cNvPr id="369667" name="Object 3"/>
          <p:cNvGraphicFramePr>
            <a:graphicFrameLocks noChangeAspect="1"/>
          </p:cNvGraphicFramePr>
          <p:nvPr/>
        </p:nvGraphicFramePr>
        <p:xfrm>
          <a:off x="6400800" y="1117600"/>
          <a:ext cx="2743200" cy="2743200"/>
        </p:xfrm>
        <a:graphic>
          <a:graphicData uri="http://schemas.openxmlformats.org/presentationml/2006/ole">
            <p:oleObj spid="_x0000_s369667" name="Document" r:id="rId4" imgW="2743200" imgH="2743200" progId="Word.Document.8">
              <p:link updateAutomatic="1"/>
            </p:oleObj>
          </a:graphicData>
        </a:graphic>
      </p:graphicFrame>
      <p:graphicFrame>
        <p:nvGraphicFramePr>
          <p:cNvPr id="369668" name="Object 4"/>
          <p:cNvGraphicFramePr>
            <a:graphicFrameLocks noChangeAspect="1"/>
          </p:cNvGraphicFramePr>
          <p:nvPr/>
        </p:nvGraphicFramePr>
        <p:xfrm>
          <a:off x="3263900" y="1143000"/>
          <a:ext cx="2743200" cy="2743200"/>
        </p:xfrm>
        <a:graphic>
          <a:graphicData uri="http://schemas.openxmlformats.org/presentationml/2006/ole">
            <p:oleObj spid="_x0000_s369668" name="Document" r:id="rId5" imgW="2743200" imgH="2743200" progId="Word.Document.8">
              <p:link updateAutomatic="1"/>
            </p:oleObj>
          </a:graphicData>
        </a:graphic>
      </p:graphicFrame>
      <p:sp>
        <p:nvSpPr>
          <p:cNvPr id="8" name="Title 1"/>
          <p:cNvSpPr txBox="1">
            <a:spLocks/>
          </p:cNvSpPr>
          <p:nvPr/>
        </p:nvSpPr>
        <p:spPr>
          <a:xfrm>
            <a:off x="495300" y="4292600"/>
            <a:ext cx="8229600" cy="11430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000090"/>
                </a:solidFill>
                <a:effectLst/>
                <a:uLnTx/>
                <a:uFillTx/>
                <a:latin typeface="Comic Sans MS"/>
                <a:ea typeface="+mj-ea"/>
                <a:cs typeface="Comic Sans MS"/>
              </a:rPr>
              <a:t>Nothing pathological</a:t>
            </a:r>
            <a:endParaRPr kumimoji="0" lang="en-US" sz="4400" b="0" i="0" u="none" strike="noStrike" kern="1200" cap="none" spc="0" normalizeH="0" baseline="0" noProof="0" dirty="0">
              <a:ln>
                <a:noFill/>
              </a:ln>
              <a:solidFill>
                <a:srgbClr val="000090"/>
              </a:solidFill>
              <a:effectLst/>
              <a:uLnTx/>
              <a:uFillTx/>
              <a:latin typeface="Comic Sans MS"/>
              <a:ea typeface="+mj-ea"/>
              <a:cs typeface="Comic Sans M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419100" y="0"/>
            <a:ext cx="8229600" cy="1143000"/>
          </a:xfrm>
        </p:spPr>
        <p:txBody>
          <a:bodyPr/>
          <a:lstStyle/>
          <a:p>
            <a:r>
              <a:rPr lang="en-US" dirty="0" smtClean="0">
                <a:solidFill>
                  <a:srgbClr val="000090"/>
                </a:solidFill>
                <a:latin typeface="Comic Sans MS"/>
                <a:cs typeface="Comic Sans MS"/>
              </a:rPr>
              <a:t>Linac without and with quads</a:t>
            </a:r>
          </a:p>
        </p:txBody>
      </p:sp>
      <p:sp>
        <p:nvSpPr>
          <p:cNvPr id="22533" name="Rectangle 5"/>
          <p:cNvSpPr>
            <a:spLocks noChangeArrowheads="1"/>
          </p:cNvSpPr>
          <p:nvPr/>
        </p:nvSpPr>
        <p:spPr bwMode="auto">
          <a:xfrm>
            <a:off x="0" y="4367213"/>
            <a:ext cx="2959100" cy="1754187"/>
          </a:xfrm>
          <a:prstGeom prst="rect">
            <a:avLst/>
          </a:prstGeom>
          <a:noFill/>
          <a:ln w="9525">
            <a:noFill/>
            <a:miter lim="800000"/>
            <a:headEnd/>
            <a:tailEnd/>
          </a:ln>
        </p:spPr>
        <p:txBody>
          <a:bodyPr>
            <a:prstTxWarp prst="textNoShape">
              <a:avLst/>
            </a:prstTxWarp>
            <a:spAutoFit/>
          </a:bodyPr>
          <a:lstStyle/>
          <a:p>
            <a:r>
              <a:rPr lang="en-US" dirty="0">
                <a:solidFill>
                  <a:srgbClr val="000090"/>
                </a:solidFill>
                <a:latin typeface="Comic Sans MS"/>
                <a:cs typeface="Comic Sans MS"/>
              </a:rPr>
              <a:t>For high energy, the average beta function is beta*+L^2/3/beta* (L is the half length of linac), therefore the best case is beta*=L/1.</a:t>
            </a:r>
          </a:p>
        </p:txBody>
      </p:sp>
      <p:sp>
        <p:nvSpPr>
          <p:cNvPr id="22534" name="Content Placeholder 2"/>
          <p:cNvSpPr>
            <a:spLocks noGrp="1"/>
          </p:cNvSpPr>
          <p:nvPr>
            <p:ph sz="half" idx="1"/>
          </p:nvPr>
        </p:nvSpPr>
        <p:spPr>
          <a:xfrm>
            <a:off x="4953000" y="1092200"/>
            <a:ext cx="3416300" cy="1692275"/>
          </a:xfrm>
        </p:spPr>
        <p:txBody>
          <a:bodyPr/>
          <a:lstStyle/>
          <a:p>
            <a:r>
              <a:rPr lang="en-US" sz="2000" dirty="0" smtClean="0">
                <a:solidFill>
                  <a:srgbClr val="000090"/>
                </a:solidFill>
                <a:latin typeface="Comic Sans MS"/>
                <a:cs typeface="Comic Sans MS"/>
              </a:rPr>
              <a:t>On the way down the  exit value becomes entrance and vice versa </a:t>
            </a:r>
          </a:p>
          <a:p>
            <a:r>
              <a:rPr lang="en-US" sz="2000" dirty="0" smtClean="0">
                <a:solidFill>
                  <a:srgbClr val="000090"/>
                </a:solidFill>
                <a:latin typeface="Comic Sans MS"/>
                <a:cs typeface="Comic Sans MS"/>
              </a:rPr>
              <a:t>No </a:t>
            </a:r>
            <a:r>
              <a:rPr lang="en-US" sz="2000" dirty="0" err="1" smtClean="0">
                <a:solidFill>
                  <a:srgbClr val="000090"/>
                </a:solidFill>
                <a:latin typeface="Comic Sans MS"/>
                <a:cs typeface="Comic Sans MS"/>
              </a:rPr>
              <a:t>quadrupoles</a:t>
            </a:r>
            <a:r>
              <a:rPr lang="en-US" sz="2000" dirty="0" smtClean="0">
                <a:solidFill>
                  <a:srgbClr val="000090"/>
                </a:solidFill>
                <a:latin typeface="Comic Sans MS"/>
                <a:cs typeface="Comic Sans MS"/>
              </a:rPr>
              <a:t> inside linac</a:t>
            </a:r>
          </a:p>
        </p:txBody>
      </p:sp>
      <p:sp>
        <p:nvSpPr>
          <p:cNvPr id="22535" name="Rectangle 7"/>
          <p:cNvSpPr>
            <a:spLocks noChangeArrowheads="1"/>
          </p:cNvSpPr>
          <p:nvPr/>
        </p:nvSpPr>
        <p:spPr bwMode="auto">
          <a:xfrm>
            <a:off x="617538" y="3625850"/>
            <a:ext cx="1027112" cy="368300"/>
          </a:xfrm>
          <a:prstGeom prst="rect">
            <a:avLst/>
          </a:prstGeom>
          <a:noFill/>
          <a:ln w="9525">
            <a:noFill/>
            <a:miter lim="800000"/>
            <a:headEnd/>
            <a:tailEnd/>
          </a:ln>
        </p:spPr>
        <p:txBody>
          <a:bodyPr wrap="none">
            <a:prstTxWarp prst="textNoShape">
              <a:avLst/>
            </a:prstTxWarp>
            <a:spAutoFit/>
          </a:bodyPr>
          <a:lstStyle/>
          <a:p>
            <a:r>
              <a:rPr lang="en-US"/>
              <a:t>© Y.Hao</a:t>
            </a:r>
          </a:p>
        </p:txBody>
      </p:sp>
      <p:graphicFrame>
        <p:nvGraphicFramePr>
          <p:cNvPr id="384002" name="Object 2"/>
          <p:cNvGraphicFramePr>
            <a:graphicFrameLocks noChangeAspect="1"/>
          </p:cNvGraphicFramePr>
          <p:nvPr/>
        </p:nvGraphicFramePr>
        <p:xfrm>
          <a:off x="3219450" y="3771900"/>
          <a:ext cx="4686300" cy="3086100"/>
        </p:xfrm>
        <a:graphic>
          <a:graphicData uri="http://schemas.openxmlformats.org/presentationml/2006/ole">
            <p:oleObj spid="_x0000_s384002" name="Document" r:id="rId3" imgW="4686300" imgH="3086100" progId="Word.Document.8">
              <p:link updateAutomatic="1"/>
            </p:oleObj>
          </a:graphicData>
        </a:graphic>
      </p:graphicFrame>
      <p:graphicFrame>
        <p:nvGraphicFramePr>
          <p:cNvPr id="10" name="Table 9"/>
          <p:cNvGraphicFramePr>
            <a:graphicFrameLocks noGrp="1"/>
          </p:cNvGraphicFramePr>
          <p:nvPr/>
        </p:nvGraphicFramePr>
        <p:xfrm>
          <a:off x="292100" y="800101"/>
          <a:ext cx="4432300" cy="2185013"/>
        </p:xfrm>
        <a:graphic>
          <a:graphicData uri="http://schemas.openxmlformats.org/drawingml/2006/table">
            <a:tbl>
              <a:tblPr firstRow="1" bandRow="1">
                <a:tableStyleId>{5C22544A-7EE6-4342-B048-85BDC9FD1C3A}</a:tableStyleId>
              </a:tblPr>
              <a:tblGrid>
                <a:gridCol w="886460"/>
                <a:gridCol w="886460"/>
                <a:gridCol w="886460"/>
                <a:gridCol w="886460"/>
                <a:gridCol w="886460"/>
              </a:tblGrid>
              <a:tr h="337207">
                <a:tc>
                  <a:txBody>
                    <a:bodyPr/>
                    <a:lstStyle/>
                    <a:p>
                      <a:pPr marL="0" marR="0" algn="ctr">
                        <a:spcBef>
                          <a:spcPts val="0"/>
                        </a:spcBef>
                        <a:spcAft>
                          <a:spcPts val="600"/>
                        </a:spcAft>
                      </a:pPr>
                      <a:r>
                        <a:rPr lang="en-US" sz="1400" dirty="0">
                          <a:solidFill>
                            <a:srgbClr val="000000"/>
                          </a:solidFill>
                          <a:latin typeface="Times New Roman"/>
                          <a:ea typeface="Cambria"/>
                          <a:cs typeface="Times New Roman"/>
                        </a:rPr>
                        <a:t># of pass in linac</a:t>
                      </a:r>
                      <a:endParaRPr lang="en-US" sz="1400" dirty="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sym typeface="Symbol"/>
                        </a:rPr>
                        <a:t></a:t>
                      </a:r>
                      <a:r>
                        <a:rPr lang="en-US" sz="1400">
                          <a:solidFill>
                            <a:srgbClr val="000000"/>
                          </a:solidFill>
                          <a:latin typeface="Times New Roman"/>
                          <a:ea typeface="Cambria"/>
                          <a:cs typeface="Times New Roman"/>
                        </a:rPr>
                        <a:t> (entr.)</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sym typeface="Symbol"/>
                        </a:rPr>
                        <a:t></a:t>
                      </a:r>
                      <a:r>
                        <a:rPr lang="en-US" sz="1400">
                          <a:solidFill>
                            <a:srgbClr val="000000"/>
                          </a:solidFill>
                          <a:latin typeface="Times New Roman"/>
                          <a:ea typeface="Cambria"/>
                          <a:cs typeface="Times New Roman"/>
                        </a:rPr>
                        <a:t> (entr.)</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sym typeface="Symbol"/>
                        </a:rPr>
                        <a:t></a:t>
                      </a:r>
                      <a:r>
                        <a:rPr lang="en-US" sz="1400">
                          <a:solidFill>
                            <a:srgbClr val="000000"/>
                          </a:solidFill>
                          <a:latin typeface="Times New Roman"/>
                          <a:ea typeface="Cambria"/>
                          <a:cs typeface="Times New Roman"/>
                        </a:rPr>
                        <a:t> (exit)</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sym typeface="Symbol"/>
                        </a:rPr>
                        <a:t></a:t>
                      </a:r>
                      <a:r>
                        <a:rPr lang="en-US" sz="1400">
                          <a:solidFill>
                            <a:srgbClr val="000000"/>
                          </a:solidFill>
                          <a:latin typeface="Times New Roman"/>
                          <a:ea typeface="Cambria"/>
                          <a:cs typeface="Times New Roman"/>
                        </a:rPr>
                        <a:t> (exit)</a:t>
                      </a:r>
                      <a:endParaRPr lang="en-US" sz="1400">
                        <a:latin typeface="Times New Roman"/>
                        <a:ea typeface="Cambria"/>
                        <a:cs typeface="Times New Roman"/>
                      </a:endParaRPr>
                    </a:p>
                  </a:txBody>
                  <a:tcPr marL="73025" marR="73025" marT="0" marB="0" anchor="ctr"/>
                </a:tc>
              </a:tr>
              <a:tr h="293049">
                <a:tc>
                  <a:txBody>
                    <a:bodyPr/>
                    <a:lstStyle/>
                    <a:p>
                      <a:pPr marL="0" marR="0" algn="ctr">
                        <a:spcBef>
                          <a:spcPts val="0"/>
                        </a:spcBef>
                        <a:spcAft>
                          <a:spcPts val="600"/>
                        </a:spcAft>
                      </a:pPr>
                      <a:r>
                        <a:rPr lang="en-US" sz="1400">
                          <a:solidFill>
                            <a:srgbClr val="000000"/>
                          </a:solidFill>
                          <a:latin typeface="Times New Roman"/>
                          <a:ea typeface="Cambria"/>
                          <a:cs typeface="Times New Roman"/>
                        </a:rPr>
                        <a:t>1</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294.6</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-1.14</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769.3</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dirty="0">
                          <a:solidFill>
                            <a:srgbClr val="000000"/>
                          </a:solidFill>
                          <a:latin typeface="Times New Roman"/>
                          <a:ea typeface="Cambria"/>
                          <a:cs typeface="Times New Roman"/>
                        </a:rPr>
                        <a:t>-1.18</a:t>
                      </a:r>
                      <a:endParaRPr lang="en-US" sz="1400" dirty="0">
                        <a:latin typeface="Times New Roman"/>
                        <a:ea typeface="Cambria"/>
                        <a:cs typeface="Times New Roman"/>
                      </a:endParaRPr>
                    </a:p>
                  </a:txBody>
                  <a:tcPr marL="73025" marR="73025" marT="0" marB="0" anchor="ctr"/>
                </a:tc>
              </a:tr>
              <a:tr h="293049">
                <a:tc>
                  <a:txBody>
                    <a:bodyPr/>
                    <a:lstStyle/>
                    <a:p>
                      <a:pPr marL="0" marR="0" algn="ctr">
                        <a:spcBef>
                          <a:spcPts val="0"/>
                        </a:spcBef>
                        <a:spcAft>
                          <a:spcPts val="600"/>
                        </a:spcAft>
                      </a:pPr>
                      <a:r>
                        <a:rPr lang="en-US" sz="1400">
                          <a:solidFill>
                            <a:srgbClr val="000000"/>
                          </a:solidFill>
                          <a:latin typeface="Times New Roman"/>
                          <a:ea typeface="Cambria"/>
                          <a:cs typeface="Times New Roman"/>
                        </a:rPr>
                        <a:t>2</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898.1</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1.89</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905.3</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dirty="0">
                          <a:solidFill>
                            <a:srgbClr val="000000"/>
                          </a:solidFill>
                          <a:latin typeface="Times New Roman"/>
                          <a:ea typeface="Cambria"/>
                          <a:cs typeface="Times New Roman"/>
                        </a:rPr>
                        <a:t>-1.53</a:t>
                      </a:r>
                      <a:endParaRPr lang="en-US" sz="1400" dirty="0">
                        <a:latin typeface="Times New Roman"/>
                        <a:ea typeface="Cambria"/>
                        <a:cs typeface="Times New Roman"/>
                      </a:endParaRPr>
                    </a:p>
                  </a:txBody>
                  <a:tcPr marL="73025" marR="73025" marT="0" marB="0" anchor="ctr"/>
                </a:tc>
              </a:tr>
              <a:tr h="293049">
                <a:tc>
                  <a:txBody>
                    <a:bodyPr/>
                    <a:lstStyle/>
                    <a:p>
                      <a:pPr marL="0" marR="0" algn="ctr">
                        <a:spcBef>
                          <a:spcPts val="0"/>
                        </a:spcBef>
                        <a:spcAft>
                          <a:spcPts val="600"/>
                        </a:spcAft>
                      </a:pPr>
                      <a:r>
                        <a:rPr lang="en-US" sz="1400">
                          <a:solidFill>
                            <a:srgbClr val="000000"/>
                          </a:solidFill>
                          <a:latin typeface="Times New Roman"/>
                          <a:ea typeface="Cambria"/>
                          <a:cs typeface="Times New Roman"/>
                        </a:rPr>
                        <a:t>3</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915.4</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1.84</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916.7</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-1.61</a:t>
                      </a:r>
                      <a:endParaRPr lang="en-US" sz="1400">
                        <a:latin typeface="Times New Roman"/>
                        <a:ea typeface="Cambria"/>
                        <a:cs typeface="Times New Roman"/>
                      </a:endParaRPr>
                    </a:p>
                  </a:txBody>
                  <a:tcPr marL="73025" marR="73025" marT="0" marB="0" anchor="ctr"/>
                </a:tc>
              </a:tr>
              <a:tr h="293049">
                <a:tc>
                  <a:txBody>
                    <a:bodyPr/>
                    <a:lstStyle/>
                    <a:p>
                      <a:pPr marL="0" marR="0" algn="ctr">
                        <a:spcBef>
                          <a:spcPts val="0"/>
                        </a:spcBef>
                        <a:spcAft>
                          <a:spcPts val="600"/>
                        </a:spcAft>
                      </a:pPr>
                      <a:r>
                        <a:rPr lang="en-US" sz="1400">
                          <a:solidFill>
                            <a:srgbClr val="000000"/>
                          </a:solidFill>
                          <a:latin typeface="Times New Roman"/>
                          <a:ea typeface="Cambria"/>
                          <a:cs typeface="Times New Roman"/>
                        </a:rPr>
                        <a:t>4</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919.7</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1.81</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920.0</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-1.65</a:t>
                      </a:r>
                      <a:endParaRPr lang="en-US" sz="1400">
                        <a:latin typeface="Times New Roman"/>
                        <a:ea typeface="Cambria"/>
                        <a:cs typeface="Times New Roman"/>
                      </a:endParaRPr>
                    </a:p>
                  </a:txBody>
                  <a:tcPr marL="73025" marR="73025" marT="0" marB="0" anchor="ctr"/>
                </a:tc>
              </a:tr>
              <a:tr h="293049">
                <a:tc>
                  <a:txBody>
                    <a:bodyPr/>
                    <a:lstStyle/>
                    <a:p>
                      <a:pPr marL="0" marR="0" algn="ctr">
                        <a:spcBef>
                          <a:spcPts val="0"/>
                        </a:spcBef>
                        <a:spcAft>
                          <a:spcPts val="600"/>
                        </a:spcAft>
                      </a:pPr>
                      <a:r>
                        <a:rPr lang="en-US" sz="1400">
                          <a:solidFill>
                            <a:srgbClr val="000000"/>
                          </a:solidFill>
                          <a:latin typeface="Times New Roman"/>
                          <a:ea typeface="Cambria"/>
                          <a:cs typeface="Times New Roman"/>
                        </a:rPr>
                        <a:t>5</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921.4</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1.79</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921.6</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-1.67</a:t>
                      </a:r>
                      <a:endParaRPr lang="en-US" sz="1400">
                        <a:latin typeface="Times New Roman"/>
                        <a:ea typeface="Cambria"/>
                        <a:cs typeface="Times New Roman"/>
                      </a:endParaRPr>
                    </a:p>
                  </a:txBody>
                  <a:tcPr marL="73025" marR="73025" marT="0" marB="0" anchor="ctr"/>
                </a:tc>
              </a:tr>
              <a:tr h="293049">
                <a:tc>
                  <a:txBody>
                    <a:bodyPr/>
                    <a:lstStyle/>
                    <a:p>
                      <a:pPr marL="0" marR="0" algn="ctr">
                        <a:spcBef>
                          <a:spcPts val="0"/>
                        </a:spcBef>
                        <a:spcAft>
                          <a:spcPts val="600"/>
                        </a:spcAft>
                      </a:pPr>
                      <a:r>
                        <a:rPr lang="en-US" sz="1400">
                          <a:solidFill>
                            <a:srgbClr val="000000"/>
                          </a:solidFill>
                          <a:latin typeface="Times New Roman"/>
                          <a:ea typeface="Cambria"/>
                          <a:cs typeface="Times New Roman"/>
                        </a:rPr>
                        <a:t>6</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922.3</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a:solidFill>
                            <a:srgbClr val="000000"/>
                          </a:solidFill>
                          <a:latin typeface="Times New Roman"/>
                          <a:ea typeface="Cambria"/>
                          <a:cs typeface="Times New Roman"/>
                        </a:rPr>
                        <a:t>1.78</a:t>
                      </a:r>
                      <a:endParaRPr lang="en-US" sz="140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dirty="0">
                          <a:solidFill>
                            <a:srgbClr val="000000"/>
                          </a:solidFill>
                          <a:latin typeface="Times New Roman"/>
                          <a:ea typeface="Cambria"/>
                          <a:cs typeface="Times New Roman"/>
                        </a:rPr>
                        <a:t>922.2</a:t>
                      </a:r>
                      <a:endParaRPr lang="en-US" sz="1400" dirty="0">
                        <a:latin typeface="Times New Roman"/>
                        <a:ea typeface="Cambria"/>
                        <a:cs typeface="Times New Roman"/>
                      </a:endParaRPr>
                    </a:p>
                  </a:txBody>
                  <a:tcPr marL="73025" marR="73025" marT="0" marB="0" anchor="ctr"/>
                </a:tc>
                <a:tc>
                  <a:txBody>
                    <a:bodyPr/>
                    <a:lstStyle/>
                    <a:p>
                      <a:pPr marL="0" marR="0" algn="ctr">
                        <a:spcBef>
                          <a:spcPts val="0"/>
                        </a:spcBef>
                        <a:spcAft>
                          <a:spcPts val="600"/>
                        </a:spcAft>
                      </a:pPr>
                      <a:r>
                        <a:rPr lang="en-US" sz="1400" dirty="0">
                          <a:solidFill>
                            <a:srgbClr val="000000"/>
                          </a:solidFill>
                          <a:latin typeface="Times New Roman"/>
                          <a:ea typeface="Cambria"/>
                          <a:cs typeface="Times New Roman"/>
                        </a:rPr>
                        <a:t>-1.68</a:t>
                      </a:r>
                      <a:endParaRPr lang="en-US" sz="1400" dirty="0">
                        <a:latin typeface="Times New Roman"/>
                        <a:ea typeface="Cambria"/>
                        <a:cs typeface="Times New Roman"/>
                      </a:endParaRPr>
                    </a:p>
                  </a:txBody>
                  <a:tcPr marL="73025" marR="73025" marT="0" marB="0" anchor="ctr"/>
                </a:tc>
              </a:tr>
            </a:tbl>
          </a:graphicData>
        </a:graphic>
      </p:graphicFrame>
      <p:graphicFrame>
        <p:nvGraphicFramePr>
          <p:cNvPr id="384003" name="Object 3"/>
          <p:cNvGraphicFramePr>
            <a:graphicFrameLocks noChangeAspect="1"/>
          </p:cNvGraphicFramePr>
          <p:nvPr/>
        </p:nvGraphicFramePr>
        <p:xfrm>
          <a:off x="6324600" y="2565399"/>
          <a:ext cx="2387600" cy="1080105"/>
        </p:xfrm>
        <a:graphic>
          <a:graphicData uri="http://schemas.openxmlformats.org/presentationml/2006/ole">
            <p:oleObj spid="_x0000_s384003" name="Document" r:id="rId4" imgW="2133600" imgH="965200" progId="Word.Document.8">
              <p:link updateAutomatic="1"/>
            </p:oleObj>
          </a:graphicData>
        </a:graphic>
      </p:graphicFrame>
      <p:pic>
        <p:nvPicPr>
          <p:cNvPr id="9" name="Picture 8" descr="ERL lattice.pdf"/>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2927350" y="2995448"/>
            <a:ext cx="6000750" cy="3862552"/>
          </a:xfrm>
          <a:prstGeom prst="rect">
            <a:avLst/>
          </a:prstGeom>
          <a:solidFill>
            <a:schemeClr val="bg1"/>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127000" y="25400"/>
            <a:ext cx="8826500" cy="3662541"/>
          </a:xfrm>
          <a:prstGeom prst="rect">
            <a:avLst/>
          </a:prstGeom>
          <a:noFill/>
          <a:ln w="9525">
            <a:noFill/>
            <a:miter lim="800000"/>
            <a:headEnd/>
            <a:tailEnd/>
          </a:ln>
        </p:spPr>
        <p:txBody>
          <a:bodyPr wrap="square">
            <a:prstTxWarp prst="textNoShape">
              <a:avLst/>
            </a:prstTxWarp>
            <a:spAutoFit/>
          </a:bodyPr>
          <a:lstStyle/>
          <a:p>
            <a:r>
              <a:rPr lang="en-US" sz="2000" dirty="0">
                <a:solidFill>
                  <a:srgbClr val="000090"/>
                </a:solidFill>
                <a:latin typeface="Comic Sans MS"/>
                <a:cs typeface="Comic Sans MS"/>
              </a:rPr>
              <a:t>Linac:</a:t>
            </a:r>
            <a:r>
              <a:rPr lang="en-US" sz="2000" dirty="0" smtClean="0">
                <a:solidFill>
                  <a:srgbClr val="000090"/>
                </a:solidFill>
                <a:latin typeface="Comic Sans MS"/>
                <a:cs typeface="Comic Sans MS"/>
              </a:rPr>
              <a:t> case #1</a:t>
            </a:r>
          </a:p>
          <a:p>
            <a:r>
              <a:rPr lang="en-US" sz="1600" dirty="0">
                <a:solidFill>
                  <a:srgbClr val="000090"/>
                </a:solidFill>
                <a:latin typeface="Comic Sans MS"/>
                <a:cs typeface="Comic Sans MS"/>
              </a:rPr>
              <a:t>injection energy - 0.3GeV , top energy - 60GeV, energy gain per linac - 9.95GeV.</a:t>
            </a:r>
            <a:endParaRPr lang="en-US" sz="1600" dirty="0" smtClean="0">
              <a:solidFill>
                <a:srgbClr val="000090"/>
              </a:solidFill>
              <a:latin typeface="Comic Sans MS"/>
              <a:cs typeface="Comic Sans MS"/>
            </a:endParaRPr>
          </a:p>
          <a:p>
            <a:r>
              <a:rPr lang="en-US" sz="1600" dirty="0" smtClean="0">
                <a:solidFill>
                  <a:srgbClr val="000090"/>
                </a:solidFill>
                <a:latin typeface="Comic Sans MS"/>
                <a:cs typeface="Comic Sans MS"/>
              </a:rPr>
              <a:t>Each </a:t>
            </a:r>
            <a:r>
              <a:rPr lang="en-US" sz="1600" dirty="0">
                <a:solidFill>
                  <a:srgbClr val="000090"/>
                </a:solidFill>
                <a:latin typeface="Comic Sans MS"/>
                <a:cs typeface="Comic Sans MS"/>
              </a:rPr>
              <a:t>linac contains 80 eRHIC Cryomodules, each with 6 Cavities and 0.2m overhead length.  Length of the linac is </a:t>
            </a:r>
            <a:r>
              <a:rPr lang="en-US" sz="1600" dirty="0" smtClean="0">
                <a:solidFill>
                  <a:srgbClr val="000090"/>
                </a:solidFill>
                <a:latin typeface="Comic Sans MS"/>
                <a:cs typeface="Comic Sans MS"/>
              </a:rPr>
              <a:t>800m with 20.73 MeV per cavity.  More realistic is 83 modules (830 </a:t>
            </a:r>
            <a:r>
              <a:rPr lang="en-US" sz="1600" dirty="0" err="1" smtClean="0">
                <a:solidFill>
                  <a:srgbClr val="000090"/>
                </a:solidFill>
                <a:latin typeface="Comic Sans MS"/>
                <a:cs typeface="Comic Sans MS"/>
              </a:rPr>
              <a:t>m</a:t>
            </a:r>
            <a:r>
              <a:rPr lang="en-US" sz="1600" dirty="0" smtClean="0">
                <a:solidFill>
                  <a:srgbClr val="000090"/>
                </a:solidFill>
                <a:latin typeface="Comic Sans MS"/>
                <a:cs typeface="Comic Sans MS"/>
              </a:rPr>
              <a:t>) with 20 MeV per cavity.</a:t>
            </a:r>
          </a:p>
          <a:p>
            <a:r>
              <a:rPr lang="en-US" sz="1600" dirty="0" smtClean="0">
                <a:solidFill>
                  <a:srgbClr val="000090"/>
                </a:solidFill>
                <a:latin typeface="Comic Sans MS"/>
                <a:cs typeface="Comic Sans MS"/>
              </a:rPr>
              <a:t>Additional 1.4 GeV  (90 </a:t>
            </a:r>
            <a:r>
              <a:rPr lang="en-US" sz="1600" dirty="0" err="1" smtClean="0">
                <a:solidFill>
                  <a:srgbClr val="000090"/>
                </a:solidFill>
                <a:latin typeface="Comic Sans MS"/>
                <a:cs typeface="Comic Sans MS"/>
              </a:rPr>
              <a:t>m</a:t>
            </a:r>
            <a:r>
              <a:rPr lang="en-US" sz="1600" dirty="0" smtClean="0">
                <a:solidFill>
                  <a:srgbClr val="000090"/>
                </a:solidFill>
                <a:latin typeface="Comic Sans MS"/>
                <a:cs typeface="Comic Sans MS"/>
              </a:rPr>
              <a:t>) of RF linacs at  700 MHz and 1.4 GHz to compensate for SRF</a:t>
            </a:r>
          </a:p>
          <a:p>
            <a:endParaRPr lang="en-US" sz="1600" dirty="0" smtClean="0">
              <a:solidFill>
                <a:srgbClr val="000090"/>
              </a:solidFill>
              <a:latin typeface="Comic Sans MS"/>
              <a:cs typeface="Comic Sans MS"/>
            </a:endParaRPr>
          </a:p>
          <a:p>
            <a:r>
              <a:rPr lang="en-US" sz="2000" dirty="0" smtClean="0">
                <a:solidFill>
                  <a:srgbClr val="000090"/>
                </a:solidFill>
                <a:latin typeface="Comic Sans MS"/>
                <a:cs typeface="Comic Sans MS"/>
              </a:rPr>
              <a:t>Linac: case #2</a:t>
            </a:r>
          </a:p>
          <a:p>
            <a:r>
              <a:rPr lang="en-US" sz="1600" dirty="0" smtClean="0">
                <a:solidFill>
                  <a:srgbClr val="000090"/>
                </a:solidFill>
                <a:latin typeface="Comic Sans MS"/>
                <a:cs typeface="Comic Sans MS"/>
              </a:rPr>
              <a:t>injection energy - 0.3GeV , top energy - 60GeV, max energy gain: </a:t>
            </a:r>
          </a:p>
          <a:p>
            <a:r>
              <a:rPr lang="en-US" sz="1600" dirty="0" smtClean="0">
                <a:solidFill>
                  <a:srgbClr val="000090"/>
                </a:solidFill>
                <a:latin typeface="Comic Sans MS"/>
                <a:cs typeface="Comic Sans MS"/>
              </a:rPr>
              <a:t>linac1 – 10 GeV, 84 modules, 840 </a:t>
            </a:r>
            <a:r>
              <a:rPr lang="en-US" sz="1600" dirty="0" err="1" smtClean="0">
                <a:solidFill>
                  <a:srgbClr val="000090"/>
                </a:solidFill>
                <a:latin typeface="Comic Sans MS"/>
                <a:cs typeface="Comic Sans MS"/>
              </a:rPr>
              <a:t>m</a:t>
            </a:r>
            <a:r>
              <a:rPr lang="en-US" sz="1600" dirty="0" smtClean="0">
                <a:solidFill>
                  <a:srgbClr val="000090"/>
                </a:solidFill>
                <a:latin typeface="Comic Sans MS"/>
                <a:cs typeface="Comic Sans MS"/>
              </a:rPr>
              <a:t>, 19.84 MeV per linac</a:t>
            </a:r>
          </a:p>
          <a:p>
            <a:r>
              <a:rPr lang="en-US" sz="1600" dirty="0" smtClean="0">
                <a:solidFill>
                  <a:srgbClr val="000090"/>
                </a:solidFill>
                <a:latin typeface="Comic Sans MS"/>
                <a:cs typeface="Comic Sans MS"/>
              </a:rPr>
              <a:t>linac2 – 10.35 GeV,  87 modules, 870 </a:t>
            </a:r>
            <a:r>
              <a:rPr lang="en-US" sz="1600" dirty="0" err="1" smtClean="0">
                <a:solidFill>
                  <a:srgbClr val="000090"/>
                </a:solidFill>
                <a:latin typeface="Comic Sans MS"/>
                <a:cs typeface="Comic Sans MS"/>
              </a:rPr>
              <a:t>m</a:t>
            </a:r>
            <a:r>
              <a:rPr lang="en-US" sz="1600" dirty="0" smtClean="0">
                <a:solidFill>
                  <a:srgbClr val="000090"/>
                </a:solidFill>
                <a:latin typeface="Comic Sans MS"/>
                <a:cs typeface="Comic Sans MS"/>
              </a:rPr>
              <a:t>, 19.83 MeV per linac</a:t>
            </a:r>
          </a:p>
          <a:p>
            <a:endParaRPr lang="en-US" sz="1600" dirty="0" smtClean="0">
              <a:solidFill>
                <a:srgbClr val="000090"/>
              </a:solidFill>
              <a:latin typeface="Comic Sans MS"/>
              <a:cs typeface="Comic Sans MS"/>
            </a:endParaRPr>
          </a:p>
          <a:p>
            <a:endParaRPr lang="en-US" sz="1600" dirty="0" smtClean="0">
              <a:solidFill>
                <a:srgbClr val="000090"/>
              </a:solidFill>
              <a:latin typeface="Comic Sans MS"/>
              <a:cs typeface="Comic Sans MS"/>
            </a:endParaRPr>
          </a:p>
          <a:p>
            <a:r>
              <a:rPr lang="en-US" sz="1600" dirty="0" smtClean="0">
                <a:solidFill>
                  <a:srgbClr val="000090"/>
                </a:solidFill>
                <a:latin typeface="Comic Sans MS"/>
                <a:cs typeface="Comic Sans MS"/>
              </a:rPr>
              <a:t>.</a:t>
            </a:r>
            <a:endParaRPr lang="en-US" sz="1600" dirty="0">
              <a:solidFill>
                <a:srgbClr val="000090"/>
              </a:solidFill>
              <a:latin typeface="Comic Sans MS"/>
              <a:cs typeface="Comic Sans MS"/>
            </a:endParaRPr>
          </a:p>
        </p:txBody>
      </p:sp>
      <p:pic>
        <p:nvPicPr>
          <p:cNvPr id="19460" name="Picture 5" descr="image001.jpg"/>
          <p:cNvPicPr>
            <a:picLocks noChangeAspect="1"/>
          </p:cNvPicPr>
          <p:nvPr/>
        </p:nvPicPr>
        <p:blipFill>
          <a:blip r:embed="rId2"/>
          <a:srcRect/>
          <a:stretch>
            <a:fillRect/>
          </a:stretch>
        </p:blipFill>
        <p:spPr bwMode="auto">
          <a:xfrm>
            <a:off x="5370513" y="4652963"/>
            <a:ext cx="3440112" cy="1620837"/>
          </a:xfrm>
          <a:prstGeom prst="rect">
            <a:avLst/>
          </a:prstGeom>
          <a:noFill/>
          <a:ln w="9525">
            <a:noFill/>
            <a:miter lim="800000"/>
            <a:headEnd/>
            <a:tailEnd/>
          </a:ln>
        </p:spPr>
      </p:pic>
      <p:sp>
        <p:nvSpPr>
          <p:cNvPr id="19461" name="Text Box 46"/>
          <p:cNvSpPr txBox="1">
            <a:spLocks noChangeArrowheads="1"/>
          </p:cNvSpPr>
          <p:nvPr/>
        </p:nvSpPr>
        <p:spPr bwMode="auto">
          <a:xfrm>
            <a:off x="6216650" y="6488113"/>
            <a:ext cx="1531938" cy="369887"/>
          </a:xfrm>
          <a:prstGeom prst="rect">
            <a:avLst/>
          </a:prstGeom>
          <a:noFill/>
          <a:ln w="9525">
            <a:noFill/>
            <a:miter lim="800000"/>
            <a:headEnd/>
            <a:tailEnd/>
          </a:ln>
        </p:spPr>
        <p:txBody>
          <a:bodyPr wrap="none">
            <a:prstTxWarp prst="textNoShape">
              <a:avLst/>
            </a:prstTxWarp>
            <a:spAutoFit/>
          </a:bodyPr>
          <a:lstStyle/>
          <a:p>
            <a:r>
              <a:rPr lang="en-US">
                <a:latin typeface="Comic Sans MS" charset="0"/>
                <a:ea typeface="Comic Sans MS" charset="0"/>
                <a:cs typeface="Comic Sans MS" charset="0"/>
              </a:rPr>
              <a:t>© I. Ben Zvi</a:t>
            </a:r>
          </a:p>
        </p:txBody>
      </p:sp>
      <p:sp>
        <p:nvSpPr>
          <p:cNvPr id="19462" name="TextBox 7"/>
          <p:cNvSpPr txBox="1">
            <a:spLocks noChangeArrowheads="1"/>
          </p:cNvSpPr>
          <p:nvPr/>
        </p:nvSpPr>
        <p:spPr bwMode="auto">
          <a:xfrm>
            <a:off x="5783263" y="3517900"/>
            <a:ext cx="3360737" cy="738188"/>
          </a:xfrm>
          <a:prstGeom prst="rect">
            <a:avLst/>
          </a:prstGeom>
          <a:noFill/>
          <a:ln w="9525">
            <a:noFill/>
            <a:miter lim="800000"/>
            <a:headEnd/>
            <a:tailEnd/>
          </a:ln>
        </p:spPr>
        <p:txBody>
          <a:bodyPr wrap="none">
            <a:prstTxWarp prst="textNoShape">
              <a:avLst/>
            </a:prstTxWarp>
            <a:spAutoFit/>
          </a:bodyPr>
          <a:lstStyle/>
          <a:p>
            <a:r>
              <a:rPr lang="en-US" sz="1400" dirty="0"/>
              <a:t>New design of 704 MHz cavity (BNL III):</a:t>
            </a:r>
          </a:p>
          <a:p>
            <a:r>
              <a:rPr lang="en-US" sz="1400" dirty="0"/>
              <a:t>-reduced peak surface magnet field</a:t>
            </a:r>
          </a:p>
          <a:p>
            <a:r>
              <a:rPr lang="en-US" sz="1400" dirty="0"/>
              <a:t>-reduced cryogenic load</a:t>
            </a:r>
          </a:p>
        </p:txBody>
      </p:sp>
      <p:pic>
        <p:nvPicPr>
          <p:cNvPr id="19463" name="Picture 3"/>
          <p:cNvPicPr>
            <a:picLocks noChangeAspect="1"/>
          </p:cNvPicPr>
          <p:nvPr/>
        </p:nvPicPr>
        <p:blipFill>
          <a:blip r:embed="rId3"/>
          <a:srcRect/>
          <a:stretch>
            <a:fillRect/>
          </a:stretch>
        </p:blipFill>
        <p:spPr bwMode="auto">
          <a:xfrm>
            <a:off x="254000" y="3089275"/>
            <a:ext cx="5407025" cy="3497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3106</TotalTime>
  <Words>3283</Words>
  <Application>Microsoft Macintosh PowerPoint</Application>
  <PresentationFormat>On-screen Show (4:3)</PresentationFormat>
  <Paragraphs>688</Paragraphs>
  <Slides>33</Slides>
  <Notes>5</Notes>
  <HiddenSlides>0</HiddenSlides>
  <MMClips>0</MMClips>
  <ScaleCrop>false</ScaleCrop>
  <HeadingPairs>
    <vt:vector size="8" baseType="variant">
      <vt:variant>
        <vt:lpstr>Design Template</vt:lpstr>
      </vt:variant>
      <vt:variant>
        <vt:i4>1</vt:i4>
      </vt:variant>
      <vt:variant>
        <vt:lpstr>Links</vt:lpstr>
      </vt:variant>
      <vt:variant>
        <vt:i4>9</vt:i4>
      </vt:variant>
      <vt:variant>
        <vt:lpstr>Embedded OLE Servers</vt:lpstr>
      </vt:variant>
      <vt:variant>
        <vt:i4>2</vt:i4>
      </vt:variant>
      <vt:variant>
        <vt:lpstr>Slide Titles</vt:lpstr>
      </vt:variant>
      <vt:variant>
        <vt:i4>33</vt:i4>
      </vt:variant>
    </vt:vector>
  </HeadingPairs>
  <TitlesOfParts>
    <vt:vector size="45" baseType="lpstr">
      <vt:lpstr>Office Theme</vt:lpstr>
      <vt:lpstr>King Crimson:Users:vl:Desktop:ERL for LHeC.doc!OLE_LINK3</vt:lpstr>
      <vt:lpstr>King Crimson:Users:vl:Desktop:ERL for LHeC.doc!OLE_LINK4</vt:lpstr>
      <vt:lpstr>King Crimson:Users:vl:Desktop:ERL for LHeC.doc!OLE_LINK5</vt:lpstr>
      <vt:lpstr>King Crimson:Users:vl:Desktop:ERL for LHeC.doc!OLE_LINK8</vt:lpstr>
      <vt:lpstr>King Crimson:Users:vl:Desktop:ERL for LHeC.doc!OLE_LINK9</vt:lpstr>
      <vt:lpstr>The Mothers of Invention:Users:vladimirlitvinenko:Desktop:LHeC ERL:ERL for LHeC.doc!OLE_LINK1</vt:lpstr>
      <vt:lpstr>The Mothers of Invention:Users:vladimirlitvinenko:Desktop:LHeC ERL:ERL for LHeC.doc!OLE_LINK7</vt:lpstr>
      <vt:lpstr>The Mothers of Invention:Users:vladimirlitvinenko:Desktop:LHeC ERL:ERL for LHeC.doc!OLE_LINK8</vt:lpstr>
      <vt:lpstr>King Crimson:Users:vl:Desktop:ERL for LHeC.doc!OLE_LINK7</vt:lpstr>
      <vt:lpstr>Document</vt:lpstr>
      <vt:lpstr>Equation</vt:lpstr>
      <vt:lpstr>ERL-based LHeC BNL’s version  I. Ben-Zvi, Y. Hao, D. Kayran, V.N. Litvinenko, V.Ptitsyn, D. Trbojevic, N. Tsoupas Stony Brook University, Stony Brook, NY, USA Brookhaven National Laboratory, Upton, NY, USA Center for Accelerator Science and Education  F. Zimmerman, R.Thomas, O. Bruening CERN </vt:lpstr>
      <vt:lpstr>ERL-based LHeC We use racetrack configuration for the system with the beam parameters specified in IPAC’10 paper: Designs for a Linac-Ring LHeC, F. Zimmermann et al., Proceedings of First International Particle Accelerator Conference, IPAC’10, Kyoto, Japan from Sunday to Friday, May 23-28, 2010, pp. 1611-1613, http://accelconf.web.cern.ch/AccelConf/IPAC10/papers/tupeb039.pdf </vt:lpstr>
      <vt:lpstr>Slide 3</vt:lpstr>
      <vt:lpstr>Slide 4</vt:lpstr>
      <vt:lpstr>Slide 5</vt:lpstr>
      <vt:lpstr>Slide 6</vt:lpstr>
      <vt:lpstr>Longitudinal beam dynamics</vt:lpstr>
      <vt:lpstr>Linac without and with quads</vt:lpstr>
      <vt:lpstr>Slide 9</vt:lpstr>
      <vt:lpstr>Expected cryogenic load</vt:lpstr>
      <vt:lpstr>Slide 11</vt:lpstr>
      <vt:lpstr>LHeC Isochronous arc cell Each 180-degree arc is comprised of 113 cells Note that arcs must be isochronous to avoid using 3rd harmonic cavities  </vt:lpstr>
      <vt:lpstr>Arc’s lattice </vt:lpstr>
      <vt:lpstr>ERL-based LHeC with achromatic arcs</vt:lpstr>
      <vt:lpstr>Splitters/combiners </vt:lpstr>
      <vt:lpstr>Splitters/combiners + matching</vt:lpstr>
      <vt:lpstr>Other losses</vt:lpstr>
      <vt:lpstr>CSR power loss</vt:lpstr>
      <vt:lpstr>Conclusions</vt:lpstr>
      <vt:lpstr>Back up</vt:lpstr>
      <vt:lpstr>Slide 21</vt:lpstr>
      <vt:lpstr>Beam Disruption</vt:lpstr>
      <vt:lpstr>LHeC Scope</vt:lpstr>
      <vt:lpstr>Slide 24</vt:lpstr>
      <vt:lpstr>Advantages &amp; Challenges of ERL based eRHIC</vt:lpstr>
      <vt:lpstr>Slide 26</vt:lpstr>
      <vt:lpstr>Arc and matching cell </vt:lpstr>
      <vt:lpstr>Matching and the arc cell </vt:lpstr>
      <vt:lpstr>Arc cell and matching cell </vt:lpstr>
      <vt:lpstr>Arc cell </vt:lpstr>
      <vt:lpstr>Arc cell with combined function magnets</vt:lpstr>
      <vt:lpstr>Combined function magnet Properties</vt:lpstr>
      <vt:lpstr>Slide 33</vt:lpstr>
    </vt:vector>
  </TitlesOfParts>
  <Company>Brookhaven National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Vladimir Litvinenko</dc:creator>
  <cp:lastModifiedBy>Vladimir Litvinenko</cp:lastModifiedBy>
  <cp:revision>402</cp:revision>
  <cp:lastPrinted>2009-07-17T10:55:21Z</cp:lastPrinted>
  <dcterms:created xsi:type="dcterms:W3CDTF">2010-11-12T09:54:05Z</dcterms:created>
  <dcterms:modified xsi:type="dcterms:W3CDTF">2010-11-12T10:27:17Z</dcterms:modified>
</cp:coreProperties>
</file>