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61" r:id="rId3"/>
    <p:sldId id="262" r:id="rId4"/>
    <p:sldId id="258" r:id="rId5"/>
    <p:sldId id="265" r:id="rId6"/>
    <p:sldId id="263" r:id="rId7"/>
    <p:sldId id="264" r:id="rId8"/>
    <p:sldId id="266" r:id="rId9"/>
    <p:sldId id="267" r:id="rId10"/>
    <p:sldId id="260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20" y="-336"/>
      </p:cViewPr>
      <p:guideLst>
        <p:guide orient="horz" pos="523"/>
        <p:guide pos="35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22/06/21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err="1" smtClean="0"/>
              <a:t>Gantry</a:t>
            </a:r>
            <a:r>
              <a:rPr lang="it-IT" dirty="0" smtClean="0"/>
              <a:t> layouts for brainstorming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tabLst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endParaRPr lang="en-US" dirty="0" smtClean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 dirty="0" err="1" smtClean="0"/>
              <a:t>E.Benedetto</a:t>
            </a:r>
            <a:r>
              <a:rPr lang="it-IT" dirty="0" smtClean="0"/>
              <a:t>, </a:t>
            </a:r>
            <a:r>
              <a:rPr lang="it-IT" dirty="0" err="1" smtClean="0"/>
              <a:t>U.Amaldi</a:t>
            </a:r>
            <a:r>
              <a:rPr lang="it-IT" dirty="0" smtClean="0"/>
              <a:t>, 22/6/2021 – </a:t>
            </a:r>
            <a:r>
              <a:rPr lang="it-IT" dirty="0" err="1" smtClean="0"/>
              <a:t>Gantry</a:t>
            </a:r>
            <a:r>
              <a:rPr lang="it-IT" dirty="0" smtClean="0"/>
              <a:t> brainstorming</a:t>
            </a:r>
            <a:endParaRPr lang="it-IT" dirty="0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E.Benedetto</a:t>
            </a:r>
            <a:r>
              <a:rPr lang="it-IT" dirty="0" smtClean="0"/>
              <a:t>, U. </a:t>
            </a:r>
            <a:r>
              <a:rPr lang="it-IT" dirty="0" err="1" smtClean="0"/>
              <a:t>Amaldi</a:t>
            </a:r>
            <a:r>
              <a:rPr lang="it-IT" dirty="0" smtClean="0"/>
              <a:t>, 22/6/2021, </a:t>
            </a:r>
            <a:r>
              <a:rPr lang="it-IT" dirty="0" err="1" smtClean="0"/>
              <a:t>Gantry</a:t>
            </a:r>
            <a:r>
              <a:rPr lang="it-IT" dirty="0" smtClean="0"/>
              <a:t> layout brainstorming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27040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22/06/21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24186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22/06/21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22/06/21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5.04205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hyperlink" Target="https://arxiv.org/abs/2105.04205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s://cds.cern.ch/record/2766876?ln=en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Gantry</a:t>
            </a:r>
            <a:r>
              <a:rPr lang="it-IT" dirty="0" smtClean="0"/>
              <a:t> layouts for brainstorming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Elena Benedetto, </a:t>
            </a:r>
            <a:r>
              <a:rPr lang="it-IT" dirty="0" smtClean="0"/>
              <a:t>SEEIIST </a:t>
            </a:r>
            <a:r>
              <a:rPr lang="it-IT" dirty="0" err="1" smtClean="0"/>
              <a:t>Association</a:t>
            </a:r>
            <a:endParaRPr lang="it-IT" dirty="0"/>
          </a:p>
          <a:p>
            <a:r>
              <a:rPr lang="it-IT" dirty="0"/>
              <a:t>Ugo </a:t>
            </a:r>
            <a:r>
              <a:rPr lang="it-IT" dirty="0" err="1"/>
              <a:t>Amaldi</a:t>
            </a:r>
            <a:r>
              <a:rPr lang="it-IT" dirty="0"/>
              <a:t>, </a:t>
            </a:r>
            <a:r>
              <a:rPr lang="it-IT" dirty="0" smtClean="0"/>
              <a:t>TERA Foundation</a:t>
            </a:r>
            <a:endParaRPr lang="en-US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9" r="3467" b="5921"/>
          <a:stretch/>
        </p:blipFill>
        <p:spPr>
          <a:xfrm>
            <a:off x="1252695" y="1304390"/>
            <a:ext cx="4993370" cy="483168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Box 5"/>
          <p:cNvSpPr txBox="1"/>
          <p:nvPr/>
        </p:nvSpPr>
        <p:spPr>
          <a:xfrm>
            <a:off x="6057774" y="16933"/>
            <a:ext cx="6117859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“A Carbon Ion </a:t>
            </a:r>
            <a:r>
              <a:rPr lang="en-US" sz="1200" dirty="0" err="1"/>
              <a:t>SuperconductingGantry</a:t>
            </a:r>
            <a:r>
              <a:rPr lang="en-US" sz="1200" dirty="0"/>
              <a:t> and a Synchrotron based on Canted Cosine Theta magnets” (</a:t>
            </a:r>
            <a:r>
              <a:rPr lang="en-US" sz="1200" dirty="0">
                <a:hlinkClick r:id="rId3"/>
              </a:rPr>
              <a:t>https://arxiv.org/abs/2105.04205</a:t>
            </a:r>
            <a:r>
              <a:rPr lang="en-US" sz="1200" dirty="0" smtClean="0"/>
              <a:t>)</a:t>
            </a:r>
          </a:p>
          <a:p>
            <a:pPr algn="ctr"/>
            <a:r>
              <a:rPr lang="en-US" sz="1200" dirty="0" smtClean="0"/>
              <a:t>E</a:t>
            </a:r>
            <a:r>
              <a:rPr lang="en-US" sz="1200" dirty="0"/>
              <a:t>. Benedetto</a:t>
            </a:r>
            <a:r>
              <a:rPr lang="en-US" sz="1200" baseline="30000" dirty="0"/>
              <a:t>1,3</a:t>
            </a:r>
            <a:r>
              <a:rPr lang="en-US" sz="1200" dirty="0"/>
              <a:t>, </a:t>
            </a:r>
            <a:r>
              <a:rPr lang="en-US" sz="1200" dirty="0" smtClean="0"/>
              <a:t>N.AlHarbi</a:t>
            </a:r>
            <a:r>
              <a:rPr lang="en-US" sz="1200" baseline="30000" dirty="0" smtClean="0"/>
              <a:t>1</a:t>
            </a:r>
            <a:r>
              <a:rPr lang="en-US" sz="1200" dirty="0" smtClean="0"/>
              <a:t>, L.Brouwer</a:t>
            </a:r>
            <a:r>
              <a:rPr lang="en-US" sz="1200" baseline="30000" dirty="0" smtClean="0"/>
              <a:t>2</a:t>
            </a:r>
            <a:r>
              <a:rPr lang="en-US" sz="1200" dirty="0"/>
              <a:t>,D.Tommasini</a:t>
            </a:r>
            <a:r>
              <a:rPr lang="en-US" sz="1200" baseline="30000" dirty="0"/>
              <a:t>3</a:t>
            </a:r>
            <a:r>
              <a:rPr lang="en-US" sz="1200" dirty="0" smtClean="0"/>
              <a:t>, S.Prestemon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, P.Riboni</a:t>
            </a:r>
            <a:r>
              <a:rPr lang="en-US" sz="1200" baseline="30000" dirty="0" smtClean="0"/>
              <a:t>1</a:t>
            </a:r>
            <a:r>
              <a:rPr lang="en-US" sz="1200" dirty="0" smtClean="0"/>
              <a:t> and U.Amaldi</a:t>
            </a:r>
            <a:r>
              <a:rPr lang="en-US" sz="1200" baseline="30000" dirty="0" smtClean="0"/>
              <a:t>1</a:t>
            </a:r>
          </a:p>
          <a:p>
            <a:pPr algn="ctr"/>
            <a:r>
              <a:rPr lang="en-US" sz="1200" baseline="30000" dirty="0" smtClean="0"/>
              <a:t>1</a:t>
            </a:r>
            <a:r>
              <a:rPr lang="en-US" sz="1200" dirty="0" smtClean="0"/>
              <a:t>TERA </a:t>
            </a:r>
            <a:r>
              <a:rPr lang="en-US" sz="1200" dirty="0"/>
              <a:t>Foundation, Novara, Italy; </a:t>
            </a:r>
            <a:r>
              <a:rPr lang="en-US" sz="1200" baseline="30000" dirty="0"/>
              <a:t>2</a:t>
            </a:r>
            <a:r>
              <a:rPr lang="en-US" sz="1200" dirty="0"/>
              <a:t>LBNL, Berkeley, USA; </a:t>
            </a:r>
            <a:r>
              <a:rPr lang="en-US" sz="1200" baseline="30000" dirty="0"/>
              <a:t>3</a:t>
            </a:r>
            <a:r>
              <a:rPr lang="en-US" sz="1200" dirty="0"/>
              <a:t>CERN, Geneva, Switzerland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8332" y="1532467"/>
            <a:ext cx="59309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10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ADVANCED FIRST LAYOUT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4294967295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80267A4E-6D5C-4E7E-95A3-CFF24D6A54DA}" type="datetime1">
              <a:rPr lang="it-IT" smtClean="0"/>
              <a:t>22/06/21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599" y="1818637"/>
            <a:ext cx="4724399" cy="28807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b="11512"/>
          <a:stretch/>
        </p:blipFill>
        <p:spPr>
          <a:xfrm>
            <a:off x="1939874" y="3657468"/>
            <a:ext cx="4263112" cy="305465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sp>
        <p:nvSpPr>
          <p:cNvPr id="9" name="Oval 8"/>
          <p:cNvSpPr/>
          <p:nvPr/>
        </p:nvSpPr>
        <p:spPr>
          <a:xfrm>
            <a:off x="5223460" y="3887729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81098" y="3892892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7243" y="1978109"/>
            <a:ext cx="6096000" cy="12875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 AG-CCT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endParaRPr lang="it-IT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aperture D= 40 mm</a:t>
            </a:r>
            <a:endParaRPr lang="it-IT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7140" y="186267"/>
            <a:ext cx="2401379" cy="17308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7212" y="4871623"/>
            <a:ext cx="6117859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“A Carbon Ion </a:t>
            </a:r>
            <a:r>
              <a:rPr lang="en-US" sz="1200" dirty="0" err="1"/>
              <a:t>SuperconductingGantry</a:t>
            </a:r>
            <a:r>
              <a:rPr lang="en-US" sz="1200" dirty="0"/>
              <a:t> and a Synchrotron based on Canted Cosine Theta magnets” (</a:t>
            </a:r>
            <a:r>
              <a:rPr lang="en-US" sz="1200" dirty="0">
                <a:hlinkClick r:id="rId6"/>
              </a:rPr>
              <a:t>https://arxiv.org/abs/2105.04205</a:t>
            </a:r>
            <a:r>
              <a:rPr lang="en-US" sz="1200" dirty="0" smtClean="0"/>
              <a:t>)</a:t>
            </a:r>
          </a:p>
          <a:p>
            <a:pPr algn="ctr"/>
            <a:r>
              <a:rPr lang="en-US" sz="1200" dirty="0" smtClean="0"/>
              <a:t>E</a:t>
            </a:r>
            <a:r>
              <a:rPr lang="en-US" sz="1200" dirty="0"/>
              <a:t>. Benedetto</a:t>
            </a:r>
            <a:r>
              <a:rPr lang="en-US" sz="1200" baseline="30000" dirty="0"/>
              <a:t>1,3</a:t>
            </a:r>
            <a:r>
              <a:rPr lang="en-US" sz="1200" dirty="0"/>
              <a:t>, </a:t>
            </a:r>
            <a:r>
              <a:rPr lang="en-US" sz="1200" dirty="0" smtClean="0"/>
              <a:t>N.AlHarbi</a:t>
            </a:r>
            <a:r>
              <a:rPr lang="en-US" sz="1200" baseline="30000" dirty="0" smtClean="0"/>
              <a:t>1</a:t>
            </a:r>
            <a:r>
              <a:rPr lang="en-US" sz="1200" dirty="0" smtClean="0"/>
              <a:t>, L.Brouwer</a:t>
            </a:r>
            <a:r>
              <a:rPr lang="en-US" sz="1200" baseline="30000" dirty="0" smtClean="0"/>
              <a:t>2</a:t>
            </a:r>
            <a:r>
              <a:rPr lang="en-US" sz="1200" dirty="0"/>
              <a:t>,D.Tommasini</a:t>
            </a:r>
            <a:r>
              <a:rPr lang="en-US" sz="1200" baseline="30000" dirty="0"/>
              <a:t>3</a:t>
            </a:r>
            <a:r>
              <a:rPr lang="en-US" sz="1200" dirty="0" smtClean="0"/>
              <a:t>, S.Prestemon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, P.Riboni</a:t>
            </a:r>
            <a:r>
              <a:rPr lang="en-US" sz="1200" baseline="30000" dirty="0" smtClean="0"/>
              <a:t>1</a:t>
            </a:r>
            <a:r>
              <a:rPr lang="en-US" sz="1200" dirty="0" smtClean="0"/>
              <a:t> and U.Amaldi</a:t>
            </a:r>
            <a:r>
              <a:rPr lang="en-US" sz="1200" baseline="30000" dirty="0" smtClean="0"/>
              <a:t>1</a:t>
            </a:r>
          </a:p>
          <a:p>
            <a:pPr algn="ctr"/>
            <a:r>
              <a:rPr lang="en-US" sz="1200" baseline="30000" dirty="0" smtClean="0"/>
              <a:t>1</a:t>
            </a:r>
            <a:r>
              <a:rPr lang="en-US" sz="1200" dirty="0" smtClean="0"/>
              <a:t>TERA </a:t>
            </a:r>
            <a:r>
              <a:rPr lang="en-US" sz="1200" dirty="0"/>
              <a:t>Foundation, Novara, Italy; </a:t>
            </a:r>
            <a:r>
              <a:rPr lang="en-US" sz="1200" baseline="30000" dirty="0"/>
              <a:t>2</a:t>
            </a:r>
            <a:r>
              <a:rPr lang="en-US" sz="1200" dirty="0"/>
              <a:t>LBNL, Berkeley, USA; </a:t>
            </a:r>
            <a:r>
              <a:rPr lang="en-US" sz="1200" baseline="30000" dirty="0"/>
              <a:t>3</a:t>
            </a:r>
            <a:r>
              <a:rPr lang="en-US" sz="1200" dirty="0"/>
              <a:t>CERN, Geneva, Switzerland</a:t>
            </a:r>
          </a:p>
        </p:txBody>
      </p:sp>
    </p:spTree>
    <p:extLst>
      <p:ext uri="{BB962C8B-B14F-4D97-AF65-F5344CB8AC3E}">
        <p14:creationId xmlns:p14="http://schemas.microsoft.com/office/powerpoint/2010/main" val="277119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397" t="-951"/>
          <a:stretch/>
        </p:blipFill>
        <p:spPr>
          <a:xfrm>
            <a:off x="2171966" y="3846160"/>
            <a:ext cx="3847758" cy="30118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SIGRUM - CONSERVATIVE DESIGN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4294967295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80267A4E-6D5C-4E7E-95A3-CFF24D6A54DA}" type="datetime1">
              <a:rPr lang="it-IT" smtClean="0"/>
              <a:t>22/06/21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5638799" y="4702289"/>
            <a:ext cx="6553201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“SIGRUM –A superconducting ion gantry with </a:t>
            </a:r>
            <a:r>
              <a:rPr lang="en-US" sz="1200" dirty="0" err="1"/>
              <a:t>Riboni’s</a:t>
            </a:r>
            <a:r>
              <a:rPr lang="en-US" sz="1200" dirty="0"/>
              <a:t> Unconventional Mechanics</a:t>
            </a:r>
            <a:r>
              <a:rPr lang="en-US" sz="1200" dirty="0" smtClean="0"/>
              <a:t>“</a:t>
            </a:r>
          </a:p>
          <a:p>
            <a:pPr algn="ctr"/>
            <a:r>
              <a:rPr lang="en-US" sz="1200" dirty="0" err="1" smtClean="0"/>
              <a:t>U</a:t>
            </a:r>
            <a:r>
              <a:rPr lang="en-US" sz="1200" dirty="0" err="1"/>
              <a:t>,Amaldi</a:t>
            </a:r>
            <a:r>
              <a:rPr lang="en-US" sz="1200" dirty="0" smtClean="0"/>
              <a:t>, N</a:t>
            </a:r>
            <a:r>
              <a:rPr lang="en-US" sz="1200" dirty="0"/>
              <a:t>. </a:t>
            </a:r>
            <a:r>
              <a:rPr lang="en-US" sz="1200" dirty="0" err="1"/>
              <a:t>Alharbi</a:t>
            </a:r>
            <a:r>
              <a:rPr lang="en-US" sz="1200" dirty="0"/>
              <a:t>, E </a:t>
            </a:r>
            <a:r>
              <a:rPr lang="en-US" sz="1200" dirty="0" smtClean="0"/>
              <a:t>Benedetto</a:t>
            </a:r>
            <a:r>
              <a:rPr lang="en-US" sz="1200" baseline="30000" dirty="0" smtClean="0"/>
              <a:t>1</a:t>
            </a:r>
            <a:r>
              <a:rPr lang="en-US" sz="1200" dirty="0" smtClean="0"/>
              <a:t>, </a:t>
            </a:r>
            <a:r>
              <a:rPr lang="en-US" sz="1200" dirty="0"/>
              <a:t>P.L. </a:t>
            </a:r>
            <a:r>
              <a:rPr lang="en-US" sz="1200" dirty="0" err="1"/>
              <a:t>Riboni</a:t>
            </a:r>
            <a:r>
              <a:rPr lang="en-US" sz="1200" dirty="0"/>
              <a:t> and M. </a:t>
            </a:r>
            <a:r>
              <a:rPr lang="en-US" sz="1200" dirty="0" err="1" smtClean="0"/>
              <a:t>Vaziri</a:t>
            </a:r>
            <a:r>
              <a:rPr lang="en-US" sz="1200" dirty="0" smtClean="0"/>
              <a:t>, TERA Foundation</a:t>
            </a:r>
          </a:p>
          <a:p>
            <a:pPr algn="ctr"/>
            <a:r>
              <a:rPr lang="en-US" sz="1200" dirty="0" smtClean="0"/>
              <a:t>D</a:t>
            </a:r>
            <a:r>
              <a:rPr lang="en-US" sz="1200" dirty="0"/>
              <a:t>. </a:t>
            </a:r>
            <a:r>
              <a:rPr lang="en-US" sz="1200" dirty="0" err="1"/>
              <a:t>Aguglia</a:t>
            </a:r>
            <a:r>
              <a:rPr lang="en-US" sz="1200" dirty="0"/>
              <a:t>, V. </a:t>
            </a:r>
            <a:r>
              <a:rPr lang="en-US" sz="1200" dirty="0" err="1"/>
              <a:t>Ferrentino</a:t>
            </a:r>
            <a:r>
              <a:rPr lang="en-US" sz="1200" dirty="0"/>
              <a:t>. G. Le </a:t>
            </a:r>
            <a:r>
              <a:rPr lang="en-US" sz="1200" dirty="0" err="1"/>
              <a:t>Godec</a:t>
            </a:r>
            <a:r>
              <a:rPr lang="en-US" sz="1200" dirty="0"/>
              <a:t>, M. </a:t>
            </a:r>
            <a:r>
              <a:rPr lang="en-US" sz="1200" dirty="0" err="1"/>
              <a:t>Karppinen</a:t>
            </a:r>
            <a:r>
              <a:rPr lang="en-US" sz="1200" dirty="0"/>
              <a:t>, D. Perini, E. </a:t>
            </a:r>
            <a:r>
              <a:rPr lang="en-US" sz="1200" dirty="0" err="1"/>
              <a:t>Ravaioli</a:t>
            </a:r>
            <a:r>
              <a:rPr lang="en-US" sz="1200" dirty="0"/>
              <a:t> and D. </a:t>
            </a:r>
            <a:r>
              <a:rPr lang="en-US" sz="1200" dirty="0" err="1" smtClean="0"/>
              <a:t>Tommasini</a:t>
            </a:r>
            <a:r>
              <a:rPr lang="en-US" sz="1200" dirty="0" smtClean="0"/>
              <a:t>, CERN</a:t>
            </a:r>
          </a:p>
          <a:p>
            <a:pPr algn="ctr"/>
            <a:r>
              <a:rPr lang="en-US" sz="1200" dirty="0" smtClean="0"/>
              <a:t>CERN-NIMMS</a:t>
            </a:r>
            <a:r>
              <a:rPr lang="en-US" sz="1200" dirty="0"/>
              <a:t>-Note-002: </a:t>
            </a:r>
            <a:r>
              <a:rPr lang="en-US" sz="1200" dirty="0">
                <a:hlinkClick r:id="rId4"/>
              </a:rPr>
              <a:t>https://cds.cern.ch/record/2766876?ln=</a:t>
            </a:r>
            <a:r>
              <a:rPr lang="en-US" sz="1200" dirty="0" smtClean="0">
                <a:hlinkClick r:id="rId4"/>
              </a:rPr>
              <a:t>en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4856083" y="4305156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37059" y="4308847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9057" y="1762713"/>
            <a:ext cx="7351670" cy="199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3T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locally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achromat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acceptance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Symbol" charset="2"/>
                <a:cs typeface="Symbol" charset="2"/>
              </a:rPr>
              <a:t>D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=+/-1%</a:t>
            </a:r>
          </a:p>
          <a:p>
            <a:pPr marL="544513" lvl="2" indent="-292100">
              <a:lnSpc>
                <a:spcPct val="90000"/>
              </a:lnSpc>
              <a:spcAft>
                <a:spcPts val="6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</a:t>
            </a:r>
            <a:r>
              <a:rPr lang="it-IT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it-IT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it-IT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it-IT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it-IT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</a:t>
            </a: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 </a:t>
            </a:r>
            <a:r>
              <a:rPr lang="it-IT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quads</a:t>
            </a:r>
            <a:endParaRPr lang="it-IT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4513" lvl="2" indent="-292100">
              <a:lnSpc>
                <a:spcPct val="90000"/>
              </a:lnSpc>
              <a:spcAft>
                <a:spcPts val="6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22.5</a:t>
            </a:r>
            <a:r>
              <a:rPr lang="it-IT" baseline="30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it-IT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it-IT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</a:t>
            </a: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it-IT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</a:t>
            </a:r>
            <a:endParaRPr lang="it-IT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large, aperture D=70mm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1" b="11208"/>
          <a:stretch/>
        </p:blipFill>
        <p:spPr>
          <a:xfrm>
            <a:off x="6578506" y="1952609"/>
            <a:ext cx="5617747" cy="25299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7867" y="0"/>
            <a:ext cx="2658533" cy="186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PROPOSAL FOR SIGRUM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41537" y="2270125"/>
            <a:ext cx="11073409" cy="3268217"/>
          </a:xfrm>
        </p:spPr>
        <p:txBody>
          <a:bodyPr>
            <a:normAutofit/>
          </a:bodyPr>
          <a:lstStyle/>
          <a:p>
            <a:pPr lvl="1">
              <a:buFont typeface="Wingdings" charset="2"/>
              <a:buChar char="ü"/>
            </a:pPr>
            <a:r>
              <a:rPr lang="en-US" sz="2400" dirty="0" smtClean="0"/>
              <a:t> Reduce external radius</a:t>
            </a:r>
          </a:p>
          <a:p>
            <a:pPr lvl="1">
              <a:buFont typeface="Wingdings" charset="2"/>
              <a:buChar char="ü"/>
            </a:pPr>
            <a:r>
              <a:rPr lang="en-US" sz="2400" dirty="0" smtClean="0"/>
              <a:t> Ease magnet manufacture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3756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256"/>
          <a:stretch/>
        </p:blipFill>
        <p:spPr>
          <a:xfrm>
            <a:off x="5752390" y="1320129"/>
            <a:ext cx="6524275" cy="3167204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t="-7936" b="-1"/>
          <a:stretch/>
        </p:blipFill>
        <p:spPr>
          <a:xfrm>
            <a:off x="2197592" y="3729351"/>
            <a:ext cx="3731260" cy="31286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FOUR IDENTICAL MAGNETS + special SC QUAD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4294967295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80267A4E-6D5C-4E7E-95A3-CFF24D6A54DA}" type="datetime1">
              <a:rPr lang="it-IT" smtClean="0"/>
              <a:t>22/06/21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8005516" y="4583756"/>
            <a:ext cx="389573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“SIGRUM</a:t>
            </a:r>
            <a:r>
              <a:rPr lang="en-US" sz="1200" dirty="0"/>
              <a:t>-45</a:t>
            </a:r>
            <a:r>
              <a:rPr lang="en-US" sz="1200" dirty="0" smtClean="0"/>
              <a:t>:</a:t>
            </a:r>
            <a:r>
              <a:rPr lang="en-US" sz="1200" dirty="0"/>
              <a:t> </a:t>
            </a:r>
            <a:r>
              <a:rPr lang="en-US" sz="1200" dirty="0" smtClean="0"/>
              <a:t>A Ion Gantry a </a:t>
            </a:r>
            <a:r>
              <a:rPr lang="en-US" sz="1200" dirty="0"/>
              <a:t>l</a:t>
            </a:r>
            <a:r>
              <a:rPr lang="en-US" sz="1200" dirty="0" smtClean="0"/>
              <a:t>a </a:t>
            </a:r>
            <a:r>
              <a:rPr lang="en-US" sz="1200" dirty="0" err="1" smtClean="0"/>
              <a:t>Riboni</a:t>
            </a:r>
            <a:endParaRPr lang="en-US" sz="1200" dirty="0" smtClean="0"/>
          </a:p>
          <a:p>
            <a:r>
              <a:rPr lang="en-US" sz="1200" dirty="0" smtClean="0"/>
              <a:t>Based on Four 45° Superconducting Magnets”, </a:t>
            </a:r>
            <a:r>
              <a:rPr lang="en-US" sz="1200" dirty="0"/>
              <a:t>June </a:t>
            </a:r>
            <a:r>
              <a:rPr lang="en-US" sz="1200" dirty="0" smtClean="0"/>
              <a:t>2021</a:t>
            </a:r>
            <a:endParaRPr lang="en-US" sz="1200" dirty="0"/>
          </a:p>
          <a:p>
            <a:r>
              <a:rPr lang="en-US" sz="1200" dirty="0" smtClean="0"/>
              <a:t>U. </a:t>
            </a:r>
            <a:r>
              <a:rPr lang="en-US" sz="1200" dirty="0" err="1" smtClean="0"/>
              <a:t>Amaldi</a:t>
            </a:r>
            <a:r>
              <a:rPr lang="en-US" sz="1200" dirty="0" smtClean="0"/>
              <a:t>, TERA Foundation, </a:t>
            </a:r>
          </a:p>
          <a:p>
            <a:r>
              <a:rPr lang="en-US" sz="1200" dirty="0" smtClean="0"/>
              <a:t>E. Benedetto, TERA, CERN, SEEIIST</a:t>
            </a:r>
          </a:p>
        </p:txBody>
      </p:sp>
      <p:sp>
        <p:nvSpPr>
          <p:cNvPr id="9" name="Oval 8"/>
          <p:cNvSpPr/>
          <p:nvPr/>
        </p:nvSpPr>
        <p:spPr>
          <a:xfrm>
            <a:off x="4906882" y="4304425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45634" y="4134370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9057" y="1755670"/>
            <a:ext cx="76304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92608"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4T, pure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(CF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zero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baseline)</a:t>
            </a:r>
          </a:p>
          <a:p>
            <a:pPr indent="-292608"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SC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superimposed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dipoles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coils (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straight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cosin</a:t>
            </a:r>
            <a:r>
              <a:rPr lang="it-IT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-theta or CCT), ~2.6 T/m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000" baseline="-25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40cm</a:t>
            </a:r>
            <a:endParaRPr lang="it-IT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-292608"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5.45 m</a:t>
            </a:r>
          </a:p>
          <a:p>
            <a:pPr lvl="0" indent="-292608"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beta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endParaRPr lang="it-IT" sz="2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796" y="3678141"/>
            <a:ext cx="4209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tracking backward through last 2 magnets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23360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-2019" b="1"/>
          <a:stretch/>
        </p:blipFill>
        <p:spPr>
          <a:xfrm>
            <a:off x="1726882" y="3217333"/>
            <a:ext cx="4369118" cy="36406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47E6F96-2BCC-014D-A108-C87E49F3D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352" y="1430572"/>
            <a:ext cx="6070648" cy="304230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FOUR MAGNETS </a:t>
            </a:r>
            <a:r>
              <a:rPr lang="it-IT" dirty="0" err="1" smtClean="0"/>
              <a:t>w</a:t>
            </a:r>
            <a:r>
              <a:rPr lang="it-IT" dirty="0" smtClean="0"/>
              <a:t>. DIFFERENT GRADIENTS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4294967295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80267A4E-6D5C-4E7E-95A3-CFF24D6A54DA}" type="datetime1">
              <a:rPr lang="it-IT" smtClean="0"/>
              <a:t>22/06/21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7334822" y="4583756"/>
            <a:ext cx="380731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“SIGRUM-45</a:t>
            </a:r>
            <a:r>
              <a:rPr lang="en-US" sz="1200" dirty="0" smtClean="0"/>
              <a:t>: </a:t>
            </a:r>
            <a:r>
              <a:rPr lang="en-US" sz="1200" dirty="0"/>
              <a:t>A Ion Gantry a la </a:t>
            </a:r>
            <a:r>
              <a:rPr lang="en-US" sz="1200" dirty="0" err="1"/>
              <a:t>Riboni</a:t>
            </a:r>
            <a:endParaRPr lang="en-US" sz="1200" dirty="0"/>
          </a:p>
          <a:p>
            <a:r>
              <a:rPr lang="en-US" sz="1200" dirty="0"/>
              <a:t>Based on Four 45° Superconducting Magnets”, June 2021</a:t>
            </a:r>
          </a:p>
          <a:p>
            <a:r>
              <a:rPr lang="en-US" sz="1200" dirty="0"/>
              <a:t>U. </a:t>
            </a:r>
            <a:r>
              <a:rPr lang="en-US" sz="1200" dirty="0" err="1"/>
              <a:t>Amaldi</a:t>
            </a:r>
            <a:r>
              <a:rPr lang="en-US" sz="1200" dirty="0"/>
              <a:t>, TERA Foundation, </a:t>
            </a:r>
          </a:p>
          <a:p>
            <a:r>
              <a:rPr lang="en-US" sz="1200" dirty="0"/>
              <a:t>E. Benedetto, TERA, CERN, SEEIIST</a:t>
            </a:r>
          </a:p>
        </p:txBody>
      </p:sp>
      <p:sp>
        <p:nvSpPr>
          <p:cNvPr id="9" name="Oval 8"/>
          <p:cNvSpPr/>
          <p:nvPr/>
        </p:nvSpPr>
        <p:spPr>
          <a:xfrm>
            <a:off x="5076216" y="4372162"/>
            <a:ext cx="1008479" cy="424109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79502" y="5099574"/>
            <a:ext cx="695964" cy="386827"/>
          </a:xfrm>
          <a:prstGeom prst="ellipse">
            <a:avLst/>
          </a:prstGeom>
          <a:noFill/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9057" y="1823402"/>
            <a:ext cx="7952143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either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!) </a:t>
            </a:r>
          </a:p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with an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quadrupole trim</a:t>
            </a:r>
          </a:p>
          <a:p>
            <a:pPr lvl="0" indent="-292608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ourier New"/>
              <a:buChar char="o"/>
            </a:pP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beta-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0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dispersion</a:t>
            </a:r>
            <a:r>
              <a:rPr lang="it-IT" sz="2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small!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4934" y="3217337"/>
            <a:ext cx="4209819" cy="34624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i="1" dirty="0" smtClean="0"/>
              <a:t>tracking backward through last 2 magnets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29466" y="458893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@3.5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143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MAKE IT &lt;5M RADIUS?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5" y="1711329"/>
            <a:ext cx="8262147" cy="4266137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8107291" y="2453110"/>
            <a:ext cx="2140881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(1)</a:t>
            </a:r>
          </a:p>
          <a:p>
            <a:pPr algn="ctr"/>
            <a:r>
              <a:rPr lang="en-US" dirty="0"/>
              <a:t>       B=4T </a:t>
            </a:r>
            <a:r>
              <a:rPr lang="en-US" dirty="0">
                <a:sym typeface="Wingdings"/>
              </a:rPr>
              <a:t> 4.5 T</a:t>
            </a:r>
          </a:p>
          <a:p>
            <a:pPr algn="ctr"/>
            <a:r>
              <a:rPr lang="en-US" dirty="0">
                <a:sym typeface="Wingdings"/>
              </a:rPr>
              <a:t>rho=1.65m  1.32m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136836" y="213937"/>
            <a:ext cx="3672800" cy="17543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/>
              <a:t>2)</a:t>
            </a:r>
          </a:p>
          <a:p>
            <a:r>
              <a:rPr lang="en-US" dirty="0"/>
              <a:t>Reduce: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iron on the outer side (transverse)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space for end-coils (longitudinal)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interspace between dipoles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space for the cryostat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284134" y="3982317"/>
            <a:ext cx="241321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(3)</a:t>
            </a:r>
          </a:p>
          <a:p>
            <a:r>
              <a:rPr lang="en-US" dirty="0" smtClean="0"/>
              <a:t>Reduce </a:t>
            </a:r>
            <a:r>
              <a:rPr lang="en-US" dirty="0"/>
              <a:t>SAD by 15 cm:</a:t>
            </a:r>
          </a:p>
          <a:p>
            <a:r>
              <a:rPr lang="en-US" dirty="0"/>
              <a:t>still 26 cm x 30 cm </a:t>
            </a:r>
          </a:p>
        </p:txBody>
      </p:sp>
    </p:spTree>
    <p:extLst>
      <p:ext uri="{BB962C8B-B14F-4D97-AF65-F5344CB8AC3E}">
        <p14:creationId xmlns:p14="http://schemas.microsoft.com/office/powerpoint/2010/main" val="3960538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43744" y="1845734"/>
            <a:ext cx="11204635" cy="36418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Intermediate </a:t>
            </a:r>
            <a:r>
              <a:rPr lang="en-US" sz="2400" dirty="0"/>
              <a:t>(size </a:t>
            </a:r>
            <a:r>
              <a:rPr lang="en-US" sz="2400" dirty="0" smtClean="0"/>
              <a:t>&amp; complexity</a:t>
            </a:r>
            <a:r>
              <a:rPr lang="en-US" sz="2400" dirty="0"/>
              <a:t>) </a:t>
            </a:r>
            <a:r>
              <a:rPr lang="en-US" sz="2400" dirty="0" smtClean="0"/>
              <a:t>solution between initial 4T 90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AG-CCT magnets and conservative 3T 45</a:t>
            </a:r>
            <a:r>
              <a:rPr lang="en-US" sz="2400" baseline="30000" dirty="0" smtClean="0"/>
              <a:t>0 – </a:t>
            </a:r>
            <a:r>
              <a:rPr lang="en-US" sz="2400" dirty="0" smtClean="0"/>
              <a:t>2</a:t>
            </a:r>
            <a:r>
              <a:rPr lang="en-US" sz="2400" dirty="0"/>
              <a:t>2</a:t>
            </a:r>
            <a:r>
              <a:rPr lang="en-US" sz="2400" dirty="0" smtClean="0"/>
              <a:t>.5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combined function cosine-theta magnets designs allows to: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R</a:t>
            </a:r>
            <a:r>
              <a:rPr lang="en-US" sz="2000" dirty="0" smtClean="0"/>
              <a:t>educe dimensions: external radius &amp; total length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E</a:t>
            </a:r>
            <a:r>
              <a:rPr lang="en-US" sz="2000" dirty="0" smtClean="0"/>
              <a:t>ase manufacture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</a:t>
            </a:r>
            <a:r>
              <a:rPr lang="en-US" sz="2000" dirty="0" smtClean="0"/>
              <a:t>ontrol beam dimensions &amp; dispersion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400" dirty="0" smtClean="0"/>
              <a:t>Four 45</a:t>
            </a:r>
            <a:r>
              <a:rPr lang="en-US" sz="2400" baseline="30000" dirty="0" smtClean="0"/>
              <a:t>0 </a:t>
            </a:r>
            <a:r>
              <a:rPr lang="en-US" sz="2400" dirty="0" smtClean="0"/>
              <a:t>magnets at 4T. Two options 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I</a:t>
            </a:r>
            <a:r>
              <a:rPr lang="en-US" sz="2000" dirty="0" smtClean="0"/>
              <a:t>dentical (zero gradient) dipoles + special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superimposed </a:t>
            </a:r>
            <a:r>
              <a:rPr lang="en-US" sz="2000" dirty="0"/>
              <a:t>straight SC Quad coils 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Combined-function magnets with different gradients (ideally </a:t>
            </a:r>
            <a:r>
              <a:rPr lang="en-US" sz="2000" dirty="0" err="1" smtClean="0"/>
              <a:t>trimmable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20930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176</TotalTime>
  <Words>612</Words>
  <Application>Microsoft Macintosh PowerPoint</Application>
  <PresentationFormat>Custom</PresentationFormat>
  <Paragraphs>85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Retrospettivo</vt:lpstr>
      <vt:lpstr>Gantry layouts for brainstorming</vt:lpstr>
      <vt:lpstr>SCANNING SYSTEM</vt:lpstr>
      <vt:lpstr>ADVANCED FIRST LAYOUT</vt:lpstr>
      <vt:lpstr>SIGRUM - CONSERVATIVE DESIGN</vt:lpstr>
      <vt:lpstr>COMPACT PROPOSAL FOR SIGRUM</vt:lpstr>
      <vt:lpstr>FOUR IDENTICAL MAGNETS + special SC QUAD</vt:lpstr>
      <vt:lpstr>FOUR MAGNETS w. DIFFERENT GRADIENTS</vt:lpstr>
      <vt:lpstr>CAN WE MAKE IT &lt;5M RADIUS?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Elena Benedetto</cp:lastModifiedBy>
  <cp:revision>38</cp:revision>
  <dcterms:created xsi:type="dcterms:W3CDTF">2021-02-25T08:52:29Z</dcterms:created>
  <dcterms:modified xsi:type="dcterms:W3CDTF">2021-06-22T08:54:40Z</dcterms:modified>
</cp:coreProperties>
</file>