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5" r:id="rId48"/>
    <p:sldId id="302" r:id="rId49"/>
    <p:sldId id="303" r:id="rId50"/>
    <p:sldId id="304" r:id="rId51"/>
  </p:sldIdLst>
  <p:sldSz cx="12192000" cy="6858000"/>
  <p:notesSz cx="6858000" cy="9144000"/>
  <p:embeddedFontLs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Roboto" panose="020B0604020202020204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hFZ4+moybd8dKas6LQpqE2H0iEm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Pullia" initials="" lastIdx="4" clrIdx="0"/>
  <p:cmAuthor id="1" name="Alessio Mereghetti" initials="" lastIdx="2" clrIdx="1"/>
  <p:cmAuthor id="2" name="GUGLIELMO FRISELLA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85C07C4E-84DC-45D1-94D2-41DEAC95ECE9}">
  <a:tblStyle styleId="{85C07C4E-84DC-45D1-94D2-41DEAC95ECE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-1260" y="-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61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font" Target="fonts/font8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4621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" name="Google Shape;16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7" name="Google Shape;24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6" name="Google Shape;286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7" name="Google Shape;30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5" name="Google Shape;32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6" name="Google Shape;34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7" name="Google Shape;36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4" name="Google Shape;38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3" name="Google Shape;40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3" name="Google Shape;423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0" name="Google Shape;44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9" name="Google Shape;45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9" name="Google Shape;479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7" name="Google Shape;49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7" name="Google Shape;51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7" name="Google Shape;53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5" name="Google Shape;55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5" name="Google Shape;57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5" name="Google Shape;595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2" name="Google Shape;612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Google Shape;631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2" name="Google Shape;63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2" name="Google Shape;652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9" name="Google Shape;669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3" name="Google Shape;683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8" name="Google Shape;70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2" name="Google Shape;722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0" name="Google Shape;740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0" name="Google Shape;760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0" name="Google Shape;780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8" name="Google Shape;798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7" name="Google Shape;81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gda8c27320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7" name="Google Shape;837;gda8c27320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4" name="Google Shape;844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0" name="Google Shape;85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6" name="Google Shape;856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" name="Google Shape;6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" name="Google Shape;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9" name="Google Shape;12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49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23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" Target="slide49.xm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3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" Target="slide49.xml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3.png"/><Relationship Id="rId9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48.png"/><Relationship Id="rId10" Type="http://schemas.openxmlformats.org/officeDocument/2006/relationships/image" Target="../media/image54.png"/><Relationship Id="rId4" Type="http://schemas.openxmlformats.org/officeDocument/2006/relationships/image" Target="../media/image51.png"/><Relationship Id="rId9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slide" Target="slide49.xml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3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63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slide" Target="slide49.xml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3.png"/><Relationship Id="rId9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slide" Target="slide49.xml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69.png"/><Relationship Id="rId10" Type="http://schemas.openxmlformats.org/officeDocument/2006/relationships/image" Target="../media/image77.png"/><Relationship Id="rId4" Type="http://schemas.openxmlformats.org/officeDocument/2006/relationships/image" Target="../media/image3.png"/><Relationship Id="rId9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slide" Target="slide49.xml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3.png"/><Relationship Id="rId9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85.png"/><Relationship Id="rId10" Type="http://schemas.openxmlformats.org/officeDocument/2006/relationships/image" Target="../media/image78.png"/><Relationship Id="rId4" Type="http://schemas.openxmlformats.org/officeDocument/2006/relationships/image" Target="../media/image84.png"/><Relationship Id="rId9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g"/><Relationship Id="rId5" Type="http://schemas.openxmlformats.org/officeDocument/2006/relationships/image" Target="../media/image3.png"/><Relationship Id="rId4" Type="http://schemas.openxmlformats.org/officeDocument/2006/relationships/slide" Target="slide4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92.png"/><Relationship Id="rId10" Type="http://schemas.openxmlformats.org/officeDocument/2006/relationships/image" Target="../media/image95.png"/><Relationship Id="rId4" Type="http://schemas.openxmlformats.org/officeDocument/2006/relationships/image" Target="../media/image91.png"/><Relationship Id="rId9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slide" Target="slide49.xml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10" Type="http://schemas.openxmlformats.org/officeDocument/2006/relationships/image" Target="../media/image100.png"/><Relationship Id="rId4" Type="http://schemas.openxmlformats.org/officeDocument/2006/relationships/image" Target="../media/image3.png"/><Relationship Id="rId9" Type="http://schemas.openxmlformats.org/officeDocument/2006/relationships/image" Target="../media/image9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g"/><Relationship Id="rId5" Type="http://schemas.openxmlformats.org/officeDocument/2006/relationships/image" Target="../media/image3.png"/><Relationship Id="rId4" Type="http://schemas.openxmlformats.org/officeDocument/2006/relationships/slide" Target="slide4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slide" Target="slide49.xml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3.png"/><Relationship Id="rId9" Type="http://schemas.openxmlformats.org/officeDocument/2006/relationships/image" Target="../media/image10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image" Target="../media/image107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9.png"/><Relationship Id="rId10" Type="http://schemas.openxmlformats.org/officeDocument/2006/relationships/image" Target="../media/image111.png"/><Relationship Id="rId4" Type="http://schemas.openxmlformats.org/officeDocument/2006/relationships/image" Target="../media/image108.png"/><Relationship Id="rId9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4" Type="http://schemas.openxmlformats.org/officeDocument/2006/relationships/image" Target="../media/image11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slide" Target="slide49.xml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10" Type="http://schemas.openxmlformats.org/officeDocument/2006/relationships/image" Target="../media/image119.png"/><Relationship Id="rId4" Type="http://schemas.openxmlformats.org/officeDocument/2006/relationships/image" Target="../media/image3.png"/><Relationship Id="rId9" Type="http://schemas.openxmlformats.org/officeDocument/2006/relationships/image" Target="../media/image11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20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117.png"/><Relationship Id="rId4" Type="http://schemas.openxmlformats.org/officeDocument/2006/relationships/image" Target="../media/image121.png"/><Relationship Id="rId9" Type="http://schemas.openxmlformats.org/officeDocument/2006/relationships/image" Target="../media/image1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jpg"/><Relationship Id="rId5" Type="http://schemas.openxmlformats.org/officeDocument/2006/relationships/image" Target="../media/image3.png"/><Relationship Id="rId4" Type="http://schemas.openxmlformats.org/officeDocument/2006/relationships/slide" Target="slide4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9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134.png"/><Relationship Id="rId4" Type="http://schemas.openxmlformats.org/officeDocument/2006/relationships/image" Target="../media/image130.png"/><Relationship Id="rId9" Type="http://schemas.openxmlformats.org/officeDocument/2006/relationships/image" Target="../media/image1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jpg"/><Relationship Id="rId5" Type="http://schemas.openxmlformats.org/officeDocument/2006/relationships/image" Target="../media/image3.png"/><Relationship Id="rId4" Type="http://schemas.openxmlformats.org/officeDocument/2006/relationships/slide" Target="slide49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9.png"/><Relationship Id="rId7" Type="http://schemas.openxmlformats.org/officeDocument/2006/relationships/image" Target="../media/image1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144.png"/><Relationship Id="rId4" Type="http://schemas.openxmlformats.org/officeDocument/2006/relationships/image" Target="../media/image140.png"/><Relationship Id="rId9" Type="http://schemas.openxmlformats.org/officeDocument/2006/relationships/image" Target="../media/image14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4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146.png"/><Relationship Id="rId10" Type="http://schemas.openxmlformats.org/officeDocument/2006/relationships/image" Target="../media/image148.png"/><Relationship Id="rId4" Type="http://schemas.openxmlformats.org/officeDocument/2006/relationships/image" Target="../media/image140.png"/><Relationship Id="rId9" Type="http://schemas.openxmlformats.org/officeDocument/2006/relationships/image" Target="../media/image14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4" Type="http://schemas.openxmlformats.org/officeDocument/2006/relationships/image" Target="../media/image150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slide" Target="slide49.xml"/><Relationship Id="rId7" Type="http://schemas.openxmlformats.org/officeDocument/2006/relationships/image" Target="../media/image15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10" Type="http://schemas.openxmlformats.org/officeDocument/2006/relationships/image" Target="../media/image156.png"/><Relationship Id="rId4" Type="http://schemas.openxmlformats.org/officeDocument/2006/relationships/image" Target="../media/image3.png"/><Relationship Id="rId9" Type="http://schemas.openxmlformats.org/officeDocument/2006/relationships/image" Target="../media/image15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57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image" Target="../media/image158.png"/><Relationship Id="rId10" Type="http://schemas.openxmlformats.org/officeDocument/2006/relationships/image" Target="../media/image160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slide" Target="slide6.xml"/><Relationship Id="rId7" Type="http://schemas.openxmlformats.org/officeDocument/2006/relationships/slide" Target="slide27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11" Type="http://schemas.openxmlformats.org/officeDocument/2006/relationships/slide" Target="slide43.xml"/><Relationship Id="rId5" Type="http://schemas.openxmlformats.org/officeDocument/2006/relationships/slide" Target="slide15.xml"/><Relationship Id="rId10" Type="http://schemas.openxmlformats.org/officeDocument/2006/relationships/slide" Target="slide40.xml"/><Relationship Id="rId4" Type="http://schemas.openxmlformats.org/officeDocument/2006/relationships/slide" Target="slide9.xml"/><Relationship Id="rId9" Type="http://schemas.openxmlformats.org/officeDocument/2006/relationships/slide" Target="slide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49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4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60432" y="1419359"/>
            <a:ext cx="93153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99880"/>
              <a:buFont typeface="Calibri"/>
              <a:buNone/>
            </a:pPr>
            <a:r>
              <a:rPr lang="en-US"/>
              <a:t>Brainstorming on Optics Layout</a:t>
            </a:r>
            <a:br>
              <a:rPr lang="en-US"/>
            </a:br>
            <a:r>
              <a:rPr lang="en-US"/>
              <a:t> for C-ion gantry</a:t>
            </a:r>
            <a:endParaRPr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760425" y="3357750"/>
            <a:ext cx="4689400" cy="2201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4299"/>
              <a:t>E. Felcini, G. Frisella, </a:t>
            </a:r>
            <a:endParaRPr sz="4299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4299"/>
              <a:t>A. Mereghetti, S. Savazzi,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4299"/>
              <a:t>M. Pullia</a:t>
            </a:r>
            <a:endParaRPr/>
          </a:p>
          <a:p>
            <a:pPr marL="514350" lvl="0" indent="-37198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476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 sz="2799"/>
          </a:p>
          <a:p>
            <a:pPr marL="0" lvl="0" indent="0" algn="l" rtl="0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 sz="2400"/>
              <a:t>22/06/2021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2240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6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2.0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6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6"/>
          <p:cNvSpPr txBox="1"/>
          <p:nvPr/>
        </p:nvSpPr>
        <p:spPr>
          <a:xfrm>
            <a:off x="6268090" y="196348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6"/>
          <p:cNvSpPr txBox="1"/>
          <p:nvPr/>
        </p:nvSpPr>
        <p:spPr>
          <a:xfrm>
            <a:off x="556300" y="0"/>
            <a:ext cx="1163700" cy="400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𝞫=5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6013" y="780210"/>
            <a:ext cx="3314160" cy="2717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32186" y="817610"/>
            <a:ext cx="3352751" cy="264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73350" y="767598"/>
            <a:ext cx="3344933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6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6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6"/>
          <p:cNvSpPr txBox="1"/>
          <p:nvPr/>
        </p:nvSpPr>
        <p:spPr>
          <a:xfrm>
            <a:off x="1395270" y="3460784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6"/>
          <p:cNvSpPr txBox="1"/>
          <p:nvPr/>
        </p:nvSpPr>
        <p:spPr>
          <a:xfrm>
            <a:off x="5301020" y="3460784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6"/>
          <p:cNvSpPr txBox="1"/>
          <p:nvPr/>
        </p:nvSpPr>
        <p:spPr>
          <a:xfrm>
            <a:off x="9125295" y="3460784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6"/>
          <p:cNvPicPr preferRelativeResize="0"/>
          <p:nvPr/>
        </p:nvPicPr>
        <p:blipFill rotWithShape="1">
          <a:blip r:embed="rId8">
            <a:alphaModFix/>
          </a:blip>
          <a:srcRect l="6996" r="7788"/>
          <a:stretch/>
        </p:blipFill>
        <p:spPr>
          <a:xfrm>
            <a:off x="8221392" y="4088634"/>
            <a:ext cx="389587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6"/>
          <p:cNvPicPr preferRelativeResize="0"/>
          <p:nvPr/>
        </p:nvPicPr>
        <p:blipFill rotWithShape="1">
          <a:blip r:embed="rId9">
            <a:alphaModFix/>
          </a:blip>
          <a:srcRect l="6990" r="6278"/>
          <a:stretch/>
        </p:blipFill>
        <p:spPr>
          <a:xfrm>
            <a:off x="4399267" y="4088634"/>
            <a:ext cx="396545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6"/>
          <p:cNvPicPr preferRelativeResize="0"/>
          <p:nvPr/>
        </p:nvPicPr>
        <p:blipFill rotWithShape="1">
          <a:blip r:embed="rId10">
            <a:alphaModFix/>
          </a:blip>
          <a:srcRect l="7753" r="7037"/>
          <a:stretch/>
        </p:blipFill>
        <p:spPr>
          <a:xfrm>
            <a:off x="684829" y="4088634"/>
            <a:ext cx="3895875" cy="27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17"/>
          <p:cNvPicPr preferRelativeResize="0"/>
          <p:nvPr/>
        </p:nvPicPr>
        <p:blipFill rotWithShape="1">
          <a:blip r:embed="rId3">
            <a:alphaModFix/>
          </a:blip>
          <a:srcRect l="7431" r="7627"/>
          <a:stretch/>
        </p:blipFill>
        <p:spPr>
          <a:xfrm>
            <a:off x="613685" y="3871160"/>
            <a:ext cx="388330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7"/>
          <p:cNvPicPr preferRelativeResize="0"/>
          <p:nvPr/>
        </p:nvPicPr>
        <p:blipFill rotWithShape="1">
          <a:blip r:embed="rId4">
            <a:alphaModFix/>
          </a:blip>
          <a:srcRect l="6747" r="6513"/>
          <a:stretch/>
        </p:blipFill>
        <p:spPr>
          <a:xfrm>
            <a:off x="8322300" y="3908925"/>
            <a:ext cx="396545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7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17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7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1.1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7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7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7" name="Google Shape;177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46175" y="746050"/>
            <a:ext cx="360045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539000" y="760338"/>
            <a:ext cx="3600450" cy="282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95725" y="760350"/>
            <a:ext cx="3600450" cy="28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7"/>
          <p:cNvPicPr preferRelativeResize="0"/>
          <p:nvPr/>
        </p:nvPicPr>
        <p:blipFill rotWithShape="1">
          <a:blip r:embed="rId10">
            <a:alphaModFix/>
          </a:blip>
          <a:srcRect l="6990" r="6278"/>
          <a:stretch/>
        </p:blipFill>
        <p:spPr>
          <a:xfrm>
            <a:off x="4356500" y="3889925"/>
            <a:ext cx="396545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7"/>
          <p:cNvSpPr txBox="1"/>
          <p:nvPr/>
        </p:nvSpPr>
        <p:spPr>
          <a:xfrm>
            <a:off x="1337503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7"/>
          <p:cNvSpPr txBox="1"/>
          <p:nvPr/>
        </p:nvSpPr>
        <p:spPr>
          <a:xfrm>
            <a:off x="5243253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7"/>
          <p:cNvSpPr txBox="1"/>
          <p:nvPr/>
        </p:nvSpPr>
        <p:spPr>
          <a:xfrm>
            <a:off x="9067528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7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7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8308465" y="2853618"/>
            <a:ext cx="2743200" cy="457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4147" y="295400"/>
            <a:ext cx="4191932" cy="33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8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8"/>
          <p:cNvSpPr txBox="1"/>
          <p:nvPr/>
        </p:nvSpPr>
        <p:spPr>
          <a:xfrm>
            <a:off x="840522" y="563625"/>
            <a:ext cx="6647100" cy="5909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 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(±0.2 T/m respect MF=1.5)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&lt;= 20 T/m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(even switching monitor and scanning – (just MF1.5 for now))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(21 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(24 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 - elements repositioned, but total length not modified -&gt; to be rematched.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4" name="Google Shape;194;p18"/>
          <p:cNvGrpSpPr/>
          <p:nvPr/>
        </p:nvGrpSpPr>
        <p:grpSpPr>
          <a:xfrm>
            <a:off x="7891924" y="1091800"/>
            <a:ext cx="3899100" cy="2092250"/>
            <a:chOff x="7891924" y="1091800"/>
            <a:chExt cx="3899100" cy="2092250"/>
          </a:xfrm>
        </p:grpSpPr>
        <p:cxnSp>
          <p:nvCxnSpPr>
            <p:cNvPr id="195" name="Google Shape;195;p18"/>
            <p:cNvCxnSpPr/>
            <p:nvPr/>
          </p:nvCxnSpPr>
          <p:spPr>
            <a:xfrm rot="10800000" flipH="1">
              <a:off x="7891924" y="2788703"/>
              <a:ext cx="3899100" cy="13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196" name="Google Shape;196;p18"/>
            <p:cNvCxnSpPr/>
            <p:nvPr/>
          </p:nvCxnSpPr>
          <p:spPr>
            <a:xfrm rot="10800000">
              <a:off x="8591300" y="1091800"/>
              <a:ext cx="0" cy="156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97" name="Google Shape;197;p18"/>
            <p:cNvSpPr txBox="1"/>
            <p:nvPr/>
          </p:nvSpPr>
          <p:spPr>
            <a:xfrm>
              <a:off x="10511576" y="2012387"/>
              <a:ext cx="10836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2.5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8"/>
            <p:cNvSpPr txBox="1"/>
            <p:nvPr/>
          </p:nvSpPr>
          <p:spPr>
            <a:xfrm>
              <a:off x="8677575" y="1223225"/>
              <a:ext cx="6900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5.8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99" name="Google Shape;199;p18"/>
            <p:cNvCxnSpPr/>
            <p:nvPr/>
          </p:nvCxnSpPr>
          <p:spPr>
            <a:xfrm rot="10800000" flipH="1">
              <a:off x="11650050" y="1902275"/>
              <a:ext cx="3300" cy="73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200" name="Google Shape;200;p18"/>
            <p:cNvSpPr txBox="1"/>
            <p:nvPr/>
          </p:nvSpPr>
          <p:spPr>
            <a:xfrm>
              <a:off x="9535950" y="2845650"/>
              <a:ext cx="7644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13.9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1" name="Google Shape;201;p18"/>
          <p:cNvSpPr txBox="1"/>
          <p:nvPr/>
        </p:nvSpPr>
        <p:spPr>
          <a:xfrm>
            <a:off x="9821324" y="5036900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1.8m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8"/>
          <p:cNvSpPr txBox="1"/>
          <p:nvPr/>
        </p:nvSpPr>
        <p:spPr>
          <a:xfrm rot="-5400000">
            <a:off x="-871232" y="5416569"/>
            <a:ext cx="2300963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18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9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19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9"/>
          <p:cNvSpPr txBox="1"/>
          <p:nvPr/>
        </p:nvSpPr>
        <p:spPr>
          <a:xfrm>
            <a:off x="556300" y="27296"/>
            <a:ext cx="1163700" cy="400069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𝞫=5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19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9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19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2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4" name="Google Shape;21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7526" y="772225"/>
            <a:ext cx="3657601" cy="2743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563177" y="772225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38902" y="772225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9"/>
          <p:cNvSpPr txBox="1"/>
          <p:nvPr/>
        </p:nvSpPr>
        <p:spPr>
          <a:xfrm rot="-5400000">
            <a:off x="-741578" y="5546223"/>
            <a:ext cx="2041655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9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19"/>
          <p:cNvPicPr preferRelativeResize="0"/>
          <p:nvPr/>
        </p:nvPicPr>
        <p:blipFill rotWithShape="1">
          <a:blip r:embed="rId8">
            <a:alphaModFix/>
          </a:blip>
          <a:srcRect l="7161" t="5347" r="8484"/>
          <a:stretch/>
        </p:blipFill>
        <p:spPr>
          <a:xfrm>
            <a:off x="8425200" y="3936656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9"/>
          <p:cNvPicPr preferRelativeResize="0"/>
          <p:nvPr/>
        </p:nvPicPr>
        <p:blipFill rotWithShape="1">
          <a:blip r:embed="rId9">
            <a:alphaModFix/>
          </a:blip>
          <a:srcRect l="7127" t="5722" r="8017"/>
          <a:stretch/>
        </p:blipFill>
        <p:spPr>
          <a:xfrm>
            <a:off x="857900" y="3936656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9"/>
          <p:cNvPicPr preferRelativeResize="0"/>
          <p:nvPr/>
        </p:nvPicPr>
        <p:blipFill rotWithShape="1">
          <a:blip r:embed="rId10">
            <a:alphaModFix/>
          </a:blip>
          <a:srcRect l="7458" t="3892" r="6902"/>
          <a:stretch/>
        </p:blipFill>
        <p:spPr>
          <a:xfrm>
            <a:off x="4885100" y="3936656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9"/>
          <p:cNvSpPr txBox="1"/>
          <p:nvPr/>
        </p:nvSpPr>
        <p:spPr>
          <a:xfrm>
            <a:off x="1424453" y="380453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19"/>
          <p:cNvSpPr txBox="1"/>
          <p:nvPr/>
        </p:nvSpPr>
        <p:spPr>
          <a:xfrm>
            <a:off x="5330203" y="380453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9"/>
          <p:cNvSpPr txBox="1"/>
          <p:nvPr/>
        </p:nvSpPr>
        <p:spPr>
          <a:xfrm>
            <a:off x="9154478" y="380453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0"/>
          <p:cNvPicPr preferRelativeResize="0"/>
          <p:nvPr/>
        </p:nvPicPr>
        <p:blipFill rotWithShape="1">
          <a:blip r:embed="rId3">
            <a:alphaModFix/>
          </a:blip>
          <a:srcRect l="6521" t="4149" r="5943"/>
          <a:stretch/>
        </p:blipFill>
        <p:spPr>
          <a:xfrm>
            <a:off x="4776000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0"/>
          <p:cNvPicPr preferRelativeResize="0"/>
          <p:nvPr/>
        </p:nvPicPr>
        <p:blipFill rotWithShape="1">
          <a:blip r:embed="rId4">
            <a:alphaModFix/>
          </a:blip>
          <a:srcRect l="6061" t="4149" r="7222"/>
          <a:stretch/>
        </p:blipFill>
        <p:spPr>
          <a:xfrm>
            <a:off x="1017600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0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</a:t>
            </a:r>
            <a:endParaRPr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</a:t>
            </a:r>
            <a:r>
              <a:rPr lang="en-US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behaviour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p20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0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20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16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BetY</a:t>
            </a:r>
            <a:r>
              <a:rPr lang="en-US" sz="16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2.5 m</a:t>
            </a:r>
            <a:endParaRPr sz="23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20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1.1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0"/>
          <p:cNvSpPr txBox="1"/>
          <p:nvPr/>
        </p:nvSpPr>
        <p:spPr>
          <a:xfrm>
            <a:off x="1337503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20"/>
          <p:cNvSpPr txBox="1"/>
          <p:nvPr/>
        </p:nvSpPr>
        <p:spPr>
          <a:xfrm>
            <a:off x="5243253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8" name="Google Shape;238;p20"/>
          <p:cNvPicPr preferRelativeResize="0"/>
          <p:nvPr/>
        </p:nvPicPr>
        <p:blipFill rotWithShape="1">
          <a:blip r:embed="rId7">
            <a:alphaModFix/>
          </a:blip>
          <a:srcRect l="6582" t="5526" r="7822"/>
          <a:stretch/>
        </p:blipFill>
        <p:spPr>
          <a:xfrm>
            <a:off x="8534400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0"/>
          <p:cNvSpPr txBox="1"/>
          <p:nvPr/>
        </p:nvSpPr>
        <p:spPr>
          <a:xfrm>
            <a:off x="9067528" y="38899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2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5888" y="749850"/>
            <a:ext cx="3698218" cy="29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576506" y="762300"/>
            <a:ext cx="3671462" cy="29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400368" y="762300"/>
            <a:ext cx="3602945" cy="297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0"/>
          <p:cNvSpPr txBox="1"/>
          <p:nvPr/>
        </p:nvSpPr>
        <p:spPr>
          <a:xfrm rot="-5400000">
            <a:off x="-721106" y="5566694"/>
            <a:ext cx="2000712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0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1"/>
          <p:cNvSpPr txBox="1"/>
          <p:nvPr/>
        </p:nvSpPr>
        <p:spPr>
          <a:xfrm>
            <a:off x="840522" y="563625"/>
            <a:ext cx="66471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(± 0.3 T/m)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(3 families)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 (1 changes)</a:t>
            </a:r>
            <a:endParaRPr sz="1800" b="0" i="0" u="none" strike="noStrike" cap="none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27mm)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 mm (max 28mm)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 - elements repositioned, but total length not modified -&gt; to be rematched.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21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21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2" name="Google Shape;252;p21"/>
          <p:cNvGrpSpPr/>
          <p:nvPr/>
        </p:nvGrpSpPr>
        <p:grpSpPr>
          <a:xfrm>
            <a:off x="7574775" y="0"/>
            <a:ext cx="4139779" cy="3422850"/>
            <a:chOff x="7574775" y="0"/>
            <a:chExt cx="4139779" cy="3422850"/>
          </a:xfrm>
        </p:grpSpPr>
        <p:pic>
          <p:nvPicPr>
            <p:cNvPr id="253" name="Google Shape;253;p2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574775" y="0"/>
              <a:ext cx="4139779" cy="34228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54" name="Google Shape;254;p21"/>
            <p:cNvCxnSpPr/>
            <p:nvPr/>
          </p:nvCxnSpPr>
          <p:spPr>
            <a:xfrm>
              <a:off x="7836649" y="2668853"/>
              <a:ext cx="3531900" cy="3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255" name="Google Shape;255;p21"/>
            <p:cNvCxnSpPr/>
            <p:nvPr/>
          </p:nvCxnSpPr>
          <p:spPr>
            <a:xfrm rot="10800000" flipH="1">
              <a:off x="8976375" y="669800"/>
              <a:ext cx="600" cy="19209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256" name="Google Shape;256;p21"/>
            <p:cNvCxnSpPr/>
            <p:nvPr/>
          </p:nvCxnSpPr>
          <p:spPr>
            <a:xfrm rot="10800000" flipH="1">
              <a:off x="11461940" y="1381294"/>
              <a:ext cx="1500" cy="1094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257" name="Google Shape;257;p21"/>
            <p:cNvSpPr txBox="1"/>
            <p:nvPr/>
          </p:nvSpPr>
          <p:spPr>
            <a:xfrm>
              <a:off x="10343851" y="1636312"/>
              <a:ext cx="10836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3.5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21"/>
            <p:cNvSpPr txBox="1"/>
            <p:nvPr/>
          </p:nvSpPr>
          <p:spPr>
            <a:xfrm>
              <a:off x="8286375" y="985050"/>
              <a:ext cx="6900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6.4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21"/>
            <p:cNvSpPr txBox="1"/>
            <p:nvPr/>
          </p:nvSpPr>
          <p:spPr>
            <a:xfrm>
              <a:off x="8930325" y="2713850"/>
              <a:ext cx="8004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12.9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60" name="Google Shape;260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273059" y="2870950"/>
            <a:ext cx="2743201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1"/>
          <p:cNvSpPr txBox="1"/>
          <p:nvPr/>
        </p:nvSpPr>
        <p:spPr>
          <a:xfrm>
            <a:off x="9863824" y="4827375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2.71m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1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2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22"/>
          <p:cNvSpPr txBox="1"/>
          <p:nvPr/>
        </p:nvSpPr>
        <p:spPr>
          <a:xfrm>
            <a:off x="22357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22"/>
          <p:cNvSpPr txBox="1"/>
          <p:nvPr/>
        </p:nvSpPr>
        <p:spPr>
          <a:xfrm>
            <a:off x="9309697" y="15237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2.0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0" name="Google Shape;270;p22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2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2"/>
          <p:cNvSpPr txBox="1"/>
          <p:nvPr/>
        </p:nvSpPr>
        <p:spPr>
          <a:xfrm>
            <a:off x="57727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2"/>
          <p:cNvSpPr txBox="1"/>
          <p:nvPr/>
        </p:nvSpPr>
        <p:spPr>
          <a:xfrm>
            <a:off x="556300" y="0"/>
            <a:ext cx="1377900" cy="400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Beta 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22"/>
          <p:cNvPicPr preferRelativeResize="0"/>
          <p:nvPr/>
        </p:nvPicPr>
        <p:blipFill rotWithShape="1">
          <a:blip r:embed="rId5">
            <a:alphaModFix/>
          </a:blip>
          <a:srcRect l="17174" t="21509" r="43038" b="24539"/>
          <a:stretch/>
        </p:blipFill>
        <p:spPr>
          <a:xfrm>
            <a:off x="852701" y="6075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2"/>
          <p:cNvPicPr preferRelativeResize="0"/>
          <p:nvPr/>
        </p:nvPicPr>
        <p:blipFill rotWithShape="1">
          <a:blip r:embed="rId6">
            <a:alphaModFix/>
          </a:blip>
          <a:srcRect l="34924" t="24950" r="26078" b="21196"/>
          <a:stretch/>
        </p:blipFill>
        <p:spPr>
          <a:xfrm>
            <a:off x="4510300" y="6075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2"/>
          <p:cNvPicPr preferRelativeResize="0"/>
          <p:nvPr/>
        </p:nvPicPr>
        <p:blipFill rotWithShape="1">
          <a:blip r:embed="rId7">
            <a:alphaModFix/>
          </a:blip>
          <a:srcRect l="34819" t="40125" r="26115" b="5855"/>
          <a:stretch/>
        </p:blipFill>
        <p:spPr>
          <a:xfrm>
            <a:off x="8167901" y="60755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2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22"/>
          <p:cNvSpPr txBox="1"/>
          <p:nvPr/>
        </p:nvSpPr>
        <p:spPr>
          <a:xfrm>
            <a:off x="1444234" y="33507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26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2"/>
          <p:cNvSpPr txBox="1"/>
          <p:nvPr/>
        </p:nvSpPr>
        <p:spPr>
          <a:xfrm>
            <a:off x="5349984" y="33507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22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2"/>
          <p:cNvSpPr txBox="1"/>
          <p:nvPr/>
        </p:nvSpPr>
        <p:spPr>
          <a:xfrm>
            <a:off x="9174259" y="33507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1" name="Google Shape;281;p22"/>
          <p:cNvPicPr preferRelativeResize="0"/>
          <p:nvPr/>
        </p:nvPicPr>
        <p:blipFill rotWithShape="1">
          <a:blip r:embed="rId8">
            <a:alphaModFix/>
          </a:blip>
          <a:srcRect l="6549" r="7595"/>
          <a:stretch/>
        </p:blipFill>
        <p:spPr>
          <a:xfrm>
            <a:off x="791181" y="3765650"/>
            <a:ext cx="3924823" cy="274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2"/>
          <p:cNvPicPr preferRelativeResize="0"/>
          <p:nvPr/>
        </p:nvPicPr>
        <p:blipFill rotWithShape="1">
          <a:blip r:embed="rId9">
            <a:alphaModFix/>
          </a:blip>
          <a:srcRect l="7467" t="4970" r="8334"/>
          <a:stretch/>
        </p:blipFill>
        <p:spPr>
          <a:xfrm>
            <a:off x="4828856" y="37665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2"/>
          <p:cNvPicPr preferRelativeResize="0"/>
          <p:nvPr/>
        </p:nvPicPr>
        <p:blipFill rotWithShape="1">
          <a:blip r:embed="rId10">
            <a:alphaModFix/>
          </a:blip>
          <a:srcRect l="7531" t="5799" r="8321" b="1700"/>
          <a:stretch/>
        </p:blipFill>
        <p:spPr>
          <a:xfrm>
            <a:off x="8582956" y="3766550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23"/>
          <p:cNvPicPr preferRelativeResize="0"/>
          <p:nvPr/>
        </p:nvPicPr>
        <p:blipFill rotWithShape="1">
          <a:blip r:embed="rId3">
            <a:alphaModFix/>
          </a:blip>
          <a:srcRect l="6584" r="8104"/>
          <a:stretch/>
        </p:blipFill>
        <p:spPr>
          <a:xfrm>
            <a:off x="700950" y="4064775"/>
            <a:ext cx="3900298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3"/>
          <p:cNvPicPr preferRelativeResize="0"/>
          <p:nvPr/>
        </p:nvPicPr>
        <p:blipFill rotWithShape="1">
          <a:blip r:embed="rId4">
            <a:alphaModFix/>
          </a:blip>
          <a:srcRect l="7447" r="7242"/>
          <a:stretch/>
        </p:blipFill>
        <p:spPr>
          <a:xfrm>
            <a:off x="8357300" y="4064775"/>
            <a:ext cx="3900298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23"/>
          <p:cNvPicPr preferRelativeResize="0"/>
          <p:nvPr/>
        </p:nvPicPr>
        <p:blipFill rotWithShape="1">
          <a:blip r:embed="rId5">
            <a:alphaModFix/>
          </a:blip>
          <a:srcRect l="7467" t="4970" r="8335"/>
          <a:stretch/>
        </p:blipFill>
        <p:spPr>
          <a:xfrm>
            <a:off x="4601250" y="4064775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3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23"/>
          <p:cNvSpPr txBox="1"/>
          <p:nvPr/>
        </p:nvSpPr>
        <p:spPr>
          <a:xfrm>
            <a:off x="18256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1.1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3" name="Google Shape;293;p23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51998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8821263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3"/>
          <p:cNvSpPr txBox="1"/>
          <p:nvPr/>
        </p:nvSpPr>
        <p:spPr>
          <a:xfrm>
            <a:off x="556300" y="0"/>
            <a:ext cx="13779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3"/>
          <p:cNvSpPr txBox="1"/>
          <p:nvPr/>
        </p:nvSpPr>
        <p:spPr>
          <a:xfrm>
            <a:off x="867235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3"/>
          <p:cNvSpPr txBox="1"/>
          <p:nvPr/>
        </p:nvSpPr>
        <p:spPr>
          <a:xfrm>
            <a:off x="498310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22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3"/>
          <p:cNvSpPr txBox="1"/>
          <p:nvPr/>
        </p:nvSpPr>
        <p:spPr>
          <a:xfrm>
            <a:off x="1608903" y="40466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Google Shape;301;p23"/>
          <p:cNvPicPr preferRelativeResize="0"/>
          <p:nvPr/>
        </p:nvPicPr>
        <p:blipFill rotWithShape="1">
          <a:blip r:embed="rId8">
            <a:alphaModFix/>
          </a:blip>
          <a:srcRect l="10369" t="2435" b="2425"/>
          <a:stretch/>
        </p:blipFill>
        <p:spPr>
          <a:xfrm>
            <a:off x="4767500" y="997525"/>
            <a:ext cx="365760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357300" y="997513"/>
            <a:ext cx="3657601" cy="2743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3"/>
          <p:cNvPicPr preferRelativeResize="0"/>
          <p:nvPr/>
        </p:nvPicPr>
        <p:blipFill rotWithShape="1">
          <a:blip r:embed="rId10">
            <a:alphaModFix/>
          </a:blip>
          <a:srcRect l="2780" r="9"/>
          <a:stretch/>
        </p:blipFill>
        <p:spPr>
          <a:xfrm>
            <a:off x="1068538" y="1037838"/>
            <a:ext cx="3555725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23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"/>
          <p:cNvSpPr txBox="1"/>
          <p:nvPr/>
        </p:nvSpPr>
        <p:spPr>
          <a:xfrm>
            <a:off x="840522" y="563625"/>
            <a:ext cx="66471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(± 0.3 T/m)</a:t>
            </a:r>
            <a:endParaRPr sz="1800" b="0" i="0" u="none" strike="noStrike" cap="none" dirty="0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(3 families)</a:t>
            </a:r>
            <a:endParaRPr sz="1400" b="0" i="0" u="none" strike="noStrike" cap="none" dirty="0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 err="1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 dirty="0" err="1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</a:t>
            </a:r>
            <a:r>
              <a:rPr lang="en-US" sz="1800" b="0" i="0" u="none" strike="noStrike" cap="none" dirty="0" err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 dirty="0" err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quad</a:t>
            </a:r>
            <a:r>
              <a:rPr lang="en-US" sz="1800" b="0" i="0" u="none" strike="noStrike" cap="none" baseline="-2500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-H </a:t>
            </a:r>
            <a:r>
              <a:rPr lang="en-US" sz="1800" b="0" i="0" u="none" strike="noStrike" cap="none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&lt; 30 T/m</a:t>
            </a: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800" b="0" i="0" u="none" strike="noStrike" cap="none" dirty="0" err="1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 dirty="0" err="1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</a:t>
            </a:r>
            <a:r>
              <a:rPr lang="en-US" sz="1800" b="0" i="0" u="none" strike="noStrike" cap="none" baseline="-25000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-C </a:t>
            </a: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 dirty="0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 (1 changes)</a:t>
            </a:r>
            <a:endParaRPr sz="1800" b="0" i="0" u="none" strike="noStrike" cap="none" dirty="0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endParaRPr sz="1400" b="0" i="0" u="none" strike="noStrike" cap="none" dirty="0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24mm)</a:t>
            </a:r>
            <a:endParaRPr sz="1400" b="0" i="0" u="none" strike="noStrike" cap="none" dirty="0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27mm)</a:t>
            </a:r>
            <a:endParaRPr sz="1400" b="0" i="0" u="none" strike="noStrike" cap="none" dirty="0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 - elements repositioned, but total length not modified -&gt; to be </a:t>
            </a:r>
            <a:r>
              <a:rPr lang="en-US" sz="1800" b="0" i="0" u="none" strike="noStrike" cap="none" dirty="0" err="1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rematched</a:t>
            </a:r>
            <a:r>
              <a:rPr lang="en-US" sz="1800" b="0" i="0" u="none" strike="noStrike" cap="none" dirty="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4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1" name="Google Shape;311;p24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2" name="Google Shape;312;p24"/>
          <p:cNvGrpSpPr/>
          <p:nvPr/>
        </p:nvGrpSpPr>
        <p:grpSpPr>
          <a:xfrm>
            <a:off x="7574775" y="0"/>
            <a:ext cx="4139779" cy="3422850"/>
            <a:chOff x="7574775" y="0"/>
            <a:chExt cx="4139779" cy="3422850"/>
          </a:xfrm>
        </p:grpSpPr>
        <p:pic>
          <p:nvPicPr>
            <p:cNvPr id="313" name="Google Shape;313;p2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574775" y="0"/>
              <a:ext cx="4139779" cy="34228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4" name="Google Shape;314;p24"/>
            <p:cNvCxnSpPr/>
            <p:nvPr/>
          </p:nvCxnSpPr>
          <p:spPr>
            <a:xfrm>
              <a:off x="7836649" y="2668853"/>
              <a:ext cx="3531900" cy="3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315" name="Google Shape;315;p24"/>
            <p:cNvCxnSpPr/>
            <p:nvPr/>
          </p:nvCxnSpPr>
          <p:spPr>
            <a:xfrm rot="10800000" flipH="1">
              <a:off x="8976375" y="669800"/>
              <a:ext cx="600" cy="19209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316" name="Google Shape;316;p24"/>
            <p:cNvCxnSpPr/>
            <p:nvPr/>
          </p:nvCxnSpPr>
          <p:spPr>
            <a:xfrm rot="10800000" flipH="1">
              <a:off x="11461940" y="1381294"/>
              <a:ext cx="1500" cy="10947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317" name="Google Shape;317;p24"/>
            <p:cNvSpPr txBox="1"/>
            <p:nvPr/>
          </p:nvSpPr>
          <p:spPr>
            <a:xfrm>
              <a:off x="10343851" y="1636312"/>
              <a:ext cx="10836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3.5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4"/>
            <p:cNvSpPr txBox="1"/>
            <p:nvPr/>
          </p:nvSpPr>
          <p:spPr>
            <a:xfrm>
              <a:off x="8286375" y="985050"/>
              <a:ext cx="6900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6.4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4"/>
            <p:cNvSpPr txBox="1"/>
            <p:nvPr/>
          </p:nvSpPr>
          <p:spPr>
            <a:xfrm>
              <a:off x="8930325" y="2713850"/>
              <a:ext cx="8004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12.9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20" name="Google Shape;320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273059" y="2870950"/>
            <a:ext cx="2743201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24"/>
          <p:cNvSpPr txBox="1"/>
          <p:nvPr/>
        </p:nvSpPr>
        <p:spPr>
          <a:xfrm>
            <a:off x="9863824" y="4827375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2.71m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24"/>
          <p:cNvSpPr txBox="1"/>
          <p:nvPr/>
        </p:nvSpPr>
        <p:spPr>
          <a:xfrm rot="-5400000">
            <a:off x="-907980" y="5253696"/>
            <a:ext cx="237445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5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25"/>
          <p:cNvSpPr txBox="1"/>
          <p:nvPr/>
        </p:nvSpPr>
        <p:spPr>
          <a:xfrm>
            <a:off x="22357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25"/>
          <p:cNvSpPr txBox="1"/>
          <p:nvPr/>
        </p:nvSpPr>
        <p:spPr>
          <a:xfrm>
            <a:off x="9309697" y="15237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2.0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0" name="Google Shape;330;p25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25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5"/>
          <p:cNvSpPr txBox="1"/>
          <p:nvPr/>
        </p:nvSpPr>
        <p:spPr>
          <a:xfrm>
            <a:off x="57727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5"/>
          <p:cNvSpPr txBox="1"/>
          <p:nvPr/>
        </p:nvSpPr>
        <p:spPr>
          <a:xfrm>
            <a:off x="556300" y="0"/>
            <a:ext cx="1377900" cy="400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Beta 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25"/>
          <p:cNvSpPr txBox="1"/>
          <p:nvPr/>
        </p:nvSpPr>
        <p:spPr>
          <a:xfrm rot="-5400000">
            <a:off x="-683770" y="5477906"/>
            <a:ext cx="192603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5" name="Google Shape;335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2701" y="571098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267201" y="571098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26701" y="571098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25"/>
          <p:cNvSpPr txBox="1"/>
          <p:nvPr/>
        </p:nvSpPr>
        <p:spPr>
          <a:xfrm>
            <a:off x="1305581" y="356244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5"/>
          <p:cNvSpPr txBox="1"/>
          <p:nvPr/>
        </p:nvSpPr>
        <p:spPr>
          <a:xfrm>
            <a:off x="5211331" y="349843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5"/>
          <p:cNvSpPr txBox="1"/>
          <p:nvPr/>
        </p:nvSpPr>
        <p:spPr>
          <a:xfrm>
            <a:off x="9035606" y="33612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22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1" name="Google Shape;341;p25"/>
          <p:cNvPicPr preferRelativeResize="0"/>
          <p:nvPr/>
        </p:nvPicPr>
        <p:blipFill rotWithShape="1">
          <a:blip r:embed="rId8">
            <a:alphaModFix/>
          </a:blip>
          <a:srcRect l="6837" t="5114" r="7265"/>
          <a:stretch/>
        </p:blipFill>
        <p:spPr>
          <a:xfrm>
            <a:off x="4648740" y="3928575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25"/>
          <p:cNvPicPr preferRelativeResize="0"/>
          <p:nvPr/>
        </p:nvPicPr>
        <p:blipFill rotWithShape="1">
          <a:blip r:embed="rId9">
            <a:alphaModFix/>
          </a:blip>
          <a:srcRect l="6816" t="6112" r="7764"/>
          <a:stretch/>
        </p:blipFill>
        <p:spPr>
          <a:xfrm>
            <a:off x="8415528" y="3862163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25"/>
          <p:cNvPicPr preferRelativeResize="0"/>
          <p:nvPr/>
        </p:nvPicPr>
        <p:blipFill rotWithShape="1">
          <a:blip r:embed="rId10">
            <a:alphaModFix/>
          </a:blip>
          <a:srcRect l="6433" t="5688" r="5677" b="2263"/>
          <a:stretch/>
        </p:blipFill>
        <p:spPr>
          <a:xfrm>
            <a:off x="714278" y="4015463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3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"/>
          <p:cNvSpPr txBox="1"/>
          <p:nvPr/>
        </p:nvSpPr>
        <p:spPr>
          <a:xfrm>
            <a:off x="781816" y="220775"/>
            <a:ext cx="6368792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Purpose of the Presentation</a:t>
            </a:r>
            <a:endParaRPr sz="4000" b="0" i="0" u="none" strike="noStrike" cap="none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"/>
          <p:cNvSpPr txBox="1"/>
          <p:nvPr/>
        </p:nvSpPr>
        <p:spPr>
          <a:xfrm>
            <a:off x="1180193" y="2388377"/>
            <a:ext cx="8031900" cy="207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Share the work we have done so far on the exploration of different (8+) gantry layout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s</a:t>
            </a:r>
            <a:endParaRPr sz="2000" b="0" i="0" u="none" strike="noStrike" cap="none" dirty="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2286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Discuss together and collect possible input and recommendation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s </a:t>
            </a: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from the different </a:t>
            </a:r>
            <a:r>
              <a:rPr lang="en-US" sz="2000" b="0" i="0" u="none" strike="noStrike" cap="none" dirty="0" smtClean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teams and points of view</a:t>
            </a: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26"/>
          <p:cNvPicPr preferRelativeResize="0"/>
          <p:nvPr/>
        </p:nvPicPr>
        <p:blipFill rotWithShape="1">
          <a:blip r:embed="rId3">
            <a:alphaModFix/>
          </a:blip>
          <a:srcRect l="7225" t="6094" r="6958"/>
          <a:stretch/>
        </p:blipFill>
        <p:spPr>
          <a:xfrm>
            <a:off x="8081050" y="412510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26"/>
          <p:cNvPicPr preferRelativeResize="0"/>
          <p:nvPr/>
        </p:nvPicPr>
        <p:blipFill rotWithShape="1">
          <a:blip r:embed="rId4">
            <a:alphaModFix/>
          </a:blip>
          <a:srcRect l="6929" t="4698" r="6973"/>
          <a:stretch/>
        </p:blipFill>
        <p:spPr>
          <a:xfrm>
            <a:off x="734200" y="4125097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26"/>
          <p:cNvPicPr preferRelativeResize="0"/>
          <p:nvPr/>
        </p:nvPicPr>
        <p:blipFill rotWithShape="1">
          <a:blip r:embed="rId5">
            <a:alphaModFix/>
          </a:blip>
          <a:srcRect l="6253" t="4177" r="5918"/>
          <a:stretch/>
        </p:blipFill>
        <p:spPr>
          <a:xfrm>
            <a:off x="4391800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26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26"/>
          <p:cNvSpPr txBox="1"/>
          <p:nvPr/>
        </p:nvSpPr>
        <p:spPr>
          <a:xfrm>
            <a:off x="18256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3" name="Google Shape;353;p26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26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6"/>
          <p:cNvSpPr txBox="1"/>
          <p:nvPr/>
        </p:nvSpPr>
        <p:spPr>
          <a:xfrm>
            <a:off x="51998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5.625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26"/>
          <p:cNvSpPr txBox="1"/>
          <p:nvPr/>
        </p:nvSpPr>
        <p:spPr>
          <a:xfrm>
            <a:off x="8821263" y="314653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26"/>
          <p:cNvSpPr txBox="1"/>
          <p:nvPr/>
        </p:nvSpPr>
        <p:spPr>
          <a:xfrm>
            <a:off x="556300" y="0"/>
            <a:ext cx="13779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26"/>
          <p:cNvSpPr txBox="1"/>
          <p:nvPr/>
        </p:nvSpPr>
        <p:spPr>
          <a:xfrm>
            <a:off x="867235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26"/>
          <p:cNvSpPr txBox="1"/>
          <p:nvPr/>
        </p:nvSpPr>
        <p:spPr>
          <a:xfrm>
            <a:off x="498310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p26"/>
          <p:cNvSpPr txBox="1"/>
          <p:nvPr/>
        </p:nvSpPr>
        <p:spPr>
          <a:xfrm>
            <a:off x="1608903" y="40466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26"/>
          <p:cNvSpPr txBox="1"/>
          <p:nvPr/>
        </p:nvSpPr>
        <p:spPr>
          <a:xfrm rot="-5400000">
            <a:off x="-809784" y="5351891"/>
            <a:ext cx="2178068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2" name="Google Shape;362;p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081053" y="772225"/>
            <a:ext cx="3657599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391803" y="862825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4211" y="862827"/>
            <a:ext cx="3657599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7"/>
          <p:cNvSpPr txBox="1"/>
          <p:nvPr/>
        </p:nvSpPr>
        <p:spPr>
          <a:xfrm>
            <a:off x="840525" y="563625"/>
            <a:ext cx="6831600" cy="5293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 (Only in 1 family)</a:t>
            </a: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</a:t>
            </a:r>
            <a:b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(1 family varies ±0.5 T/m)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(2 families)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 &lt;= 5 T/m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b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rgbClr val="CF3C3C"/>
                </a:solidFill>
                <a:latin typeface="Calibri"/>
                <a:ea typeface="Calibri"/>
                <a:cs typeface="Calibri"/>
                <a:sym typeface="Calibri"/>
              </a:rPr>
              <a:t>(NC quads change sign)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34mm)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34mm)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27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1" name="Google Shape;371;p27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7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3" name="Google Shape;373;p27"/>
          <p:cNvGrpSpPr/>
          <p:nvPr/>
        </p:nvGrpSpPr>
        <p:grpSpPr>
          <a:xfrm>
            <a:off x="7574775" y="0"/>
            <a:ext cx="4252277" cy="3262625"/>
            <a:chOff x="7574775" y="0"/>
            <a:chExt cx="4252277" cy="3262625"/>
          </a:xfrm>
        </p:grpSpPr>
        <p:pic>
          <p:nvPicPr>
            <p:cNvPr id="374" name="Google Shape;374;p27"/>
            <p:cNvPicPr preferRelativeResize="0"/>
            <p:nvPr/>
          </p:nvPicPr>
          <p:blipFill rotWithShape="1">
            <a:blip r:embed="rId5">
              <a:alphaModFix/>
            </a:blip>
            <a:srcRect l="22753" t="6865" r="20363" b="6117"/>
            <a:stretch/>
          </p:blipFill>
          <p:spPr>
            <a:xfrm>
              <a:off x="7574775" y="0"/>
              <a:ext cx="4252277" cy="32626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75" name="Google Shape;375;p27"/>
            <p:cNvGrpSpPr/>
            <p:nvPr/>
          </p:nvGrpSpPr>
          <p:grpSpPr>
            <a:xfrm>
              <a:off x="7836649" y="689825"/>
              <a:ext cx="3626791" cy="2362425"/>
              <a:chOff x="7836649" y="689825"/>
              <a:chExt cx="3626791" cy="2362425"/>
            </a:xfrm>
          </p:grpSpPr>
          <p:cxnSp>
            <p:nvCxnSpPr>
              <p:cNvPr id="376" name="Google Shape;376;p27"/>
              <p:cNvCxnSpPr/>
              <p:nvPr/>
            </p:nvCxnSpPr>
            <p:spPr>
              <a:xfrm>
                <a:off x="7836649" y="2668853"/>
                <a:ext cx="3531900" cy="3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377" name="Google Shape;377;p27"/>
              <p:cNvCxnSpPr/>
              <p:nvPr/>
            </p:nvCxnSpPr>
            <p:spPr>
              <a:xfrm rot="10800000" flipH="1">
                <a:off x="9007675" y="689825"/>
                <a:ext cx="2400" cy="1728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378" name="Google Shape;378;p27"/>
              <p:cNvCxnSpPr/>
              <p:nvPr/>
            </p:nvCxnSpPr>
            <p:spPr>
              <a:xfrm rot="10800000" flipH="1">
                <a:off x="11461940" y="1381294"/>
                <a:ext cx="1500" cy="1094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379" name="Google Shape;379;p27"/>
              <p:cNvSpPr txBox="1"/>
              <p:nvPr/>
            </p:nvSpPr>
            <p:spPr>
              <a:xfrm>
                <a:off x="10343851" y="1636312"/>
                <a:ext cx="1083600" cy="58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4 m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SAD 3.5 m</a:t>
                </a:r>
                <a:endParaRPr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Google Shape;380;p27"/>
              <p:cNvSpPr txBox="1"/>
              <p:nvPr/>
            </p:nvSpPr>
            <p:spPr>
              <a:xfrm>
                <a:off x="8318300" y="1042900"/>
                <a:ext cx="690000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6.4 m</a:t>
                </a:r>
                <a:endParaRPr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1" name="Google Shape;381;p27"/>
              <p:cNvSpPr txBox="1"/>
              <p:nvPr/>
            </p:nvSpPr>
            <p:spPr>
              <a:xfrm>
                <a:off x="8930325" y="2713850"/>
                <a:ext cx="800400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14.6 m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8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8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28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9" name="Google Shape;389;p28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28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1" name="Google Shape;391;p28"/>
          <p:cNvPicPr preferRelativeResize="0"/>
          <p:nvPr/>
        </p:nvPicPr>
        <p:blipFill rotWithShape="1">
          <a:blip r:embed="rId5">
            <a:alphaModFix/>
          </a:blip>
          <a:srcRect l="3873" t="2666"/>
          <a:stretch/>
        </p:blipFill>
        <p:spPr>
          <a:xfrm>
            <a:off x="8424675" y="617850"/>
            <a:ext cx="3767329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2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11473" y="617848"/>
            <a:ext cx="371246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2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59998" y="685798"/>
            <a:ext cx="3803904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8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28"/>
          <p:cNvSpPr txBox="1"/>
          <p:nvPr/>
        </p:nvSpPr>
        <p:spPr>
          <a:xfrm>
            <a:off x="1276892" y="336104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28"/>
          <p:cNvSpPr txBox="1"/>
          <p:nvPr/>
        </p:nvSpPr>
        <p:spPr>
          <a:xfrm>
            <a:off x="5182642" y="336104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28"/>
          <p:cNvSpPr txBox="1"/>
          <p:nvPr/>
        </p:nvSpPr>
        <p:spPr>
          <a:xfrm>
            <a:off x="9006917" y="336104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8" name="Google Shape;398;p28"/>
          <p:cNvPicPr preferRelativeResize="0"/>
          <p:nvPr/>
        </p:nvPicPr>
        <p:blipFill rotWithShape="1">
          <a:blip r:embed="rId8">
            <a:alphaModFix/>
          </a:blip>
          <a:srcRect l="6567" t="5900" r="7248"/>
          <a:stretch/>
        </p:blipFill>
        <p:spPr>
          <a:xfrm>
            <a:off x="612439" y="3885172"/>
            <a:ext cx="3803904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28"/>
          <p:cNvPicPr preferRelativeResize="0"/>
          <p:nvPr/>
        </p:nvPicPr>
        <p:blipFill rotWithShape="1">
          <a:blip r:embed="rId9">
            <a:alphaModFix/>
          </a:blip>
          <a:srcRect l="6714" t="4479" r="8609"/>
          <a:stretch/>
        </p:blipFill>
        <p:spPr>
          <a:xfrm>
            <a:off x="8276364" y="3885172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28"/>
          <p:cNvPicPr preferRelativeResize="0"/>
          <p:nvPr/>
        </p:nvPicPr>
        <p:blipFill rotWithShape="1">
          <a:blip r:embed="rId10">
            <a:alphaModFix/>
          </a:blip>
          <a:srcRect l="7369" t="6115" r="8282" b="1784"/>
          <a:stretch/>
        </p:blipFill>
        <p:spPr>
          <a:xfrm>
            <a:off x="4563902" y="3885172"/>
            <a:ext cx="3712466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9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MF=1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6" name="Google Shape;406;p29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29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29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29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29"/>
          <p:cNvSpPr txBox="1"/>
          <p:nvPr/>
        </p:nvSpPr>
        <p:spPr>
          <a:xfrm>
            <a:off x="5074028" y="362437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29"/>
          <p:cNvSpPr txBox="1"/>
          <p:nvPr/>
        </p:nvSpPr>
        <p:spPr>
          <a:xfrm>
            <a:off x="1577665" y="360266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29"/>
          <p:cNvSpPr txBox="1"/>
          <p:nvPr/>
        </p:nvSpPr>
        <p:spPr>
          <a:xfrm>
            <a:off x="8852499" y="36407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29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4" name="Google Shape;414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64361" y="777022"/>
            <a:ext cx="371246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388100" y="740448"/>
            <a:ext cx="3803904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29"/>
          <p:cNvPicPr preferRelativeResize="0"/>
          <p:nvPr/>
        </p:nvPicPr>
        <p:blipFill rotWithShape="1">
          <a:blip r:embed="rId7">
            <a:alphaModFix/>
          </a:blip>
          <a:srcRect l="7369" t="6115" r="8282" b="1784"/>
          <a:stretch/>
        </p:blipFill>
        <p:spPr>
          <a:xfrm>
            <a:off x="4364363" y="4125750"/>
            <a:ext cx="3712466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9"/>
          <p:cNvPicPr preferRelativeResize="0"/>
          <p:nvPr/>
        </p:nvPicPr>
        <p:blipFill rotWithShape="1">
          <a:blip r:embed="rId8">
            <a:alphaModFix/>
          </a:blip>
          <a:srcRect l="7119" t="5329" r="8520"/>
          <a:stretch/>
        </p:blipFill>
        <p:spPr>
          <a:xfrm>
            <a:off x="8406388" y="4125750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2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26336" y="756204"/>
            <a:ext cx="3803904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9"/>
          <p:cNvPicPr preferRelativeResize="0"/>
          <p:nvPr/>
        </p:nvPicPr>
        <p:blipFill rotWithShape="1">
          <a:blip r:embed="rId10">
            <a:alphaModFix/>
          </a:blip>
          <a:srcRect l="7838" t="6085" r="8140"/>
          <a:stretch/>
        </p:blipFill>
        <p:spPr>
          <a:xfrm>
            <a:off x="644625" y="4125750"/>
            <a:ext cx="3767327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29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0"/>
          <p:cNvSpPr txBox="1"/>
          <p:nvPr/>
        </p:nvSpPr>
        <p:spPr>
          <a:xfrm>
            <a:off x="840525" y="563625"/>
            <a:ext cx="6831600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 (Two  family)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(Variation&gt;0.5 T/m)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(2 families)</a:t>
            </a:r>
            <a:endParaRPr sz="14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 &lt;= 5 T/m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&lt;= 20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b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rgbClr val="CF3C3C"/>
                </a:solidFill>
                <a:latin typeface="Calibri"/>
                <a:ea typeface="Calibri"/>
                <a:cs typeface="Calibri"/>
                <a:sym typeface="Calibri"/>
              </a:rPr>
              <a:t>(NC quads change sign)</a:t>
            </a: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 mm (max 27 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49043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 mm (max 31 mm)</a:t>
            </a:r>
            <a:endParaRPr sz="1400" b="0" i="0" u="none" strike="noStrike" cap="none">
              <a:solidFill>
                <a:srgbClr val="04904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0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7" name="Google Shape;427;p30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0"/>
          <p:cNvSpPr txBox="1"/>
          <p:nvPr/>
        </p:nvSpPr>
        <p:spPr>
          <a:xfrm rot="-5400000">
            <a:off x="-706630" y="5455046"/>
            <a:ext cx="197175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9" name="Google Shape;429;p30"/>
          <p:cNvGrpSpPr/>
          <p:nvPr/>
        </p:nvGrpSpPr>
        <p:grpSpPr>
          <a:xfrm>
            <a:off x="7574775" y="0"/>
            <a:ext cx="4252277" cy="3262625"/>
            <a:chOff x="7574775" y="0"/>
            <a:chExt cx="4252277" cy="3262625"/>
          </a:xfrm>
        </p:grpSpPr>
        <p:pic>
          <p:nvPicPr>
            <p:cNvPr id="430" name="Google Shape;430;p30"/>
            <p:cNvPicPr preferRelativeResize="0"/>
            <p:nvPr/>
          </p:nvPicPr>
          <p:blipFill rotWithShape="1">
            <a:blip r:embed="rId5">
              <a:alphaModFix/>
            </a:blip>
            <a:srcRect l="22753" t="6865" r="20363" b="6117"/>
            <a:stretch/>
          </p:blipFill>
          <p:spPr>
            <a:xfrm>
              <a:off x="7574775" y="0"/>
              <a:ext cx="4252277" cy="32626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31" name="Google Shape;431;p30"/>
            <p:cNvGrpSpPr/>
            <p:nvPr/>
          </p:nvGrpSpPr>
          <p:grpSpPr>
            <a:xfrm>
              <a:off x="7836649" y="689825"/>
              <a:ext cx="3626791" cy="2362425"/>
              <a:chOff x="7836649" y="689825"/>
              <a:chExt cx="3626791" cy="2362425"/>
            </a:xfrm>
          </p:grpSpPr>
          <p:cxnSp>
            <p:nvCxnSpPr>
              <p:cNvPr id="432" name="Google Shape;432;p30"/>
              <p:cNvCxnSpPr/>
              <p:nvPr/>
            </p:nvCxnSpPr>
            <p:spPr>
              <a:xfrm>
                <a:off x="7836649" y="2668853"/>
                <a:ext cx="3531900" cy="3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433" name="Google Shape;433;p30"/>
              <p:cNvCxnSpPr/>
              <p:nvPr/>
            </p:nvCxnSpPr>
            <p:spPr>
              <a:xfrm rot="10800000" flipH="1">
                <a:off x="9007675" y="689825"/>
                <a:ext cx="2400" cy="17280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434" name="Google Shape;434;p30"/>
              <p:cNvCxnSpPr/>
              <p:nvPr/>
            </p:nvCxnSpPr>
            <p:spPr>
              <a:xfrm rot="10800000" flipH="1">
                <a:off x="11461940" y="1381294"/>
                <a:ext cx="1500" cy="10947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435" name="Google Shape;435;p30"/>
              <p:cNvSpPr txBox="1"/>
              <p:nvPr/>
            </p:nvSpPr>
            <p:spPr>
              <a:xfrm>
                <a:off x="10343851" y="1636312"/>
                <a:ext cx="1083600" cy="58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4 m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SAD 3.5 m</a:t>
                </a:r>
                <a:endParaRPr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30"/>
              <p:cNvSpPr txBox="1"/>
              <p:nvPr/>
            </p:nvSpPr>
            <p:spPr>
              <a:xfrm>
                <a:off x="8318300" y="1042900"/>
                <a:ext cx="690000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6.4 m</a:t>
                </a:r>
                <a:endParaRPr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30"/>
              <p:cNvSpPr txBox="1"/>
              <p:nvPr/>
            </p:nvSpPr>
            <p:spPr>
              <a:xfrm>
                <a:off x="8930325" y="2713850"/>
                <a:ext cx="800400" cy="33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599"/>
                  <a:buFont typeface="Arial"/>
                  <a:buNone/>
                </a:pPr>
                <a:r>
                  <a:rPr lang="en-US" sz="1599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14.6 m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1"/>
          <p:cNvSpPr txBox="1"/>
          <p:nvPr/>
        </p:nvSpPr>
        <p:spPr>
          <a:xfrm>
            <a:off x="2216152" y="96325"/>
            <a:ext cx="1041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1.36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Google Shape;443;p31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Google Shape;444;p31"/>
          <p:cNvSpPr txBox="1"/>
          <p:nvPr/>
        </p:nvSpPr>
        <p:spPr>
          <a:xfrm>
            <a:off x="9946176" y="96325"/>
            <a:ext cx="1041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0.64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5" name="Google Shape;445;p31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1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7" name="Google Shape;447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11473" y="618025"/>
            <a:ext cx="3712464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423961" y="618024"/>
            <a:ext cx="3657599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97761" y="618024"/>
            <a:ext cx="38778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31"/>
          <p:cNvSpPr txBox="1"/>
          <p:nvPr/>
        </p:nvSpPr>
        <p:spPr>
          <a:xfrm rot="-5400000">
            <a:off x="-752350" y="5409326"/>
            <a:ext cx="206319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1" name="Google Shape;451;p31"/>
          <p:cNvPicPr preferRelativeResize="0"/>
          <p:nvPr/>
        </p:nvPicPr>
        <p:blipFill rotWithShape="1">
          <a:blip r:embed="rId8">
            <a:alphaModFix/>
          </a:blip>
          <a:srcRect l="8361" t="5453" r="7850" b="1808"/>
          <a:stretch/>
        </p:blipFill>
        <p:spPr>
          <a:xfrm>
            <a:off x="8563175" y="3940723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31"/>
          <p:cNvSpPr txBox="1"/>
          <p:nvPr/>
        </p:nvSpPr>
        <p:spPr>
          <a:xfrm>
            <a:off x="1424453" y="338703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31"/>
          <p:cNvSpPr txBox="1"/>
          <p:nvPr/>
        </p:nvSpPr>
        <p:spPr>
          <a:xfrm>
            <a:off x="5330203" y="341446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31"/>
          <p:cNvSpPr txBox="1"/>
          <p:nvPr/>
        </p:nvSpPr>
        <p:spPr>
          <a:xfrm>
            <a:off x="9154478" y="337789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26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5" name="Google Shape;455;p31"/>
          <p:cNvPicPr preferRelativeResize="0"/>
          <p:nvPr/>
        </p:nvPicPr>
        <p:blipFill rotWithShape="1">
          <a:blip r:embed="rId9">
            <a:alphaModFix/>
          </a:blip>
          <a:srcRect l="6031" t="5614" r="6815"/>
          <a:stretch/>
        </p:blipFill>
        <p:spPr>
          <a:xfrm>
            <a:off x="4738900" y="3940723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31"/>
          <p:cNvPicPr preferRelativeResize="0"/>
          <p:nvPr/>
        </p:nvPicPr>
        <p:blipFill rotWithShape="1">
          <a:blip r:embed="rId10">
            <a:alphaModFix/>
          </a:blip>
          <a:srcRect l="8144" t="5446" r="7808"/>
          <a:stretch/>
        </p:blipFill>
        <p:spPr>
          <a:xfrm>
            <a:off x="694725" y="3899473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p32"/>
          <p:cNvPicPr preferRelativeResize="0"/>
          <p:nvPr/>
        </p:nvPicPr>
        <p:blipFill rotWithShape="1">
          <a:blip r:embed="rId3">
            <a:alphaModFix/>
          </a:blip>
          <a:srcRect l="7097" t="4479" r="7686"/>
          <a:stretch/>
        </p:blipFill>
        <p:spPr>
          <a:xfrm>
            <a:off x="4541725" y="3749050"/>
            <a:ext cx="3767327" cy="3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p32"/>
          <p:cNvPicPr preferRelativeResize="0"/>
          <p:nvPr/>
        </p:nvPicPr>
        <p:blipFill rotWithShape="1">
          <a:blip r:embed="rId4">
            <a:alphaModFix/>
          </a:blip>
          <a:srcRect l="7587" t="5006" r="6677"/>
          <a:stretch/>
        </p:blipFill>
        <p:spPr>
          <a:xfrm>
            <a:off x="756812" y="3749050"/>
            <a:ext cx="3767327" cy="3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2"/>
          <p:cNvPicPr preferRelativeResize="0"/>
          <p:nvPr/>
        </p:nvPicPr>
        <p:blipFill rotWithShape="1">
          <a:blip r:embed="rId5">
            <a:alphaModFix/>
          </a:blip>
          <a:srcRect l="7545" t="6454" r="7570" b="1861"/>
          <a:stretch/>
        </p:blipFill>
        <p:spPr>
          <a:xfrm>
            <a:off x="8326625" y="3749050"/>
            <a:ext cx="3767327" cy="310896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2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MF=1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5" name="Google Shape;465;p32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32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4.5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2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32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40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32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32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32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30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32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DT1 – Config. 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3" name="Google Shape;473;p3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71403" y="762300"/>
            <a:ext cx="3784997" cy="2872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3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55511" y="767625"/>
            <a:ext cx="3781784" cy="286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3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586711" y="762300"/>
            <a:ext cx="3712464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32"/>
          <p:cNvSpPr txBox="1"/>
          <p:nvPr/>
        </p:nvSpPr>
        <p:spPr>
          <a:xfrm rot="-5400000">
            <a:off x="-674626" y="5487050"/>
            <a:ext cx="1907751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" name="Google Shape;481;p33"/>
          <p:cNvGrpSpPr/>
          <p:nvPr/>
        </p:nvGrpSpPr>
        <p:grpSpPr>
          <a:xfrm>
            <a:off x="8249063" y="87447"/>
            <a:ext cx="3881662" cy="3032961"/>
            <a:chOff x="5848544" y="127747"/>
            <a:chExt cx="4799879" cy="3897406"/>
          </a:xfrm>
        </p:grpSpPr>
        <p:pic>
          <p:nvPicPr>
            <p:cNvPr id="482" name="Google Shape;482;p3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848544" y="127747"/>
              <a:ext cx="4799879" cy="389740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83" name="Google Shape;483;p33"/>
            <p:cNvCxnSpPr/>
            <p:nvPr/>
          </p:nvCxnSpPr>
          <p:spPr>
            <a:xfrm>
              <a:off x="6338047" y="3227295"/>
              <a:ext cx="4034100" cy="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484" name="Google Shape;484;p33"/>
            <p:cNvCxnSpPr/>
            <p:nvPr/>
          </p:nvCxnSpPr>
          <p:spPr>
            <a:xfrm rot="10800000">
              <a:off x="9045388" y="819759"/>
              <a:ext cx="0" cy="226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485" name="Google Shape;485;p33"/>
            <p:cNvCxnSpPr/>
            <p:nvPr/>
          </p:nvCxnSpPr>
          <p:spPr>
            <a:xfrm rot="10800000">
              <a:off x="10363200" y="1801960"/>
              <a:ext cx="0" cy="12819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486" name="Google Shape;486;p33"/>
            <p:cNvSpPr txBox="1"/>
            <p:nvPr/>
          </p:nvSpPr>
          <p:spPr>
            <a:xfrm>
              <a:off x="9045388" y="2044625"/>
              <a:ext cx="1340100" cy="75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3.5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33"/>
            <p:cNvSpPr txBox="1"/>
            <p:nvPr/>
          </p:nvSpPr>
          <p:spPr>
            <a:xfrm>
              <a:off x="8228037" y="1366852"/>
              <a:ext cx="989700" cy="43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7.3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33"/>
            <p:cNvSpPr txBox="1"/>
            <p:nvPr/>
          </p:nvSpPr>
          <p:spPr>
            <a:xfrm>
              <a:off x="9363109" y="3227292"/>
              <a:ext cx="1167600" cy="43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13.2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9" name="Google Shape;489;p33"/>
          <p:cNvSpPr txBox="1"/>
          <p:nvPr/>
        </p:nvSpPr>
        <p:spPr>
          <a:xfrm>
            <a:off x="840522" y="473700"/>
            <a:ext cx="66471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(3 families)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 (1 SC quad changes sing)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27)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28)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33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1" name="Google Shape;491;p33" descr="25+ Home Symbol | Home symbol, Symbols, Home icon">
            <a:hlinkClick r:id="rId4" action="ppaction://hlinksldjump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473136" y="2872087"/>
            <a:ext cx="2743201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33"/>
          <p:cNvSpPr txBox="1"/>
          <p:nvPr/>
        </p:nvSpPr>
        <p:spPr>
          <a:xfrm>
            <a:off x="9868349" y="5112150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3.0m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Google Shape;494;p33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34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p34" descr="https://lh6.googleusercontent.com/eA9X-ewLwqc2EFAZWa4EBFDhX_hpOcPRyqr841AD5oHvwzUp2vfQvsZMhb01vqLw8mxV9V_rX8F5gaVrThPAvYN6HIfUdEIEPuyt_n-alTfRv4RhDH0zfI4ZeXVQ2AZshN246f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968" y="497133"/>
            <a:ext cx="3600000" cy="3075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34" descr="https://lh5.googleusercontent.com/5i46o8-pe6eC84I7y3IR_yrfqPNAW3PrTdZs9Q0PgGNj4LJH_SqCbo7zNdKcYuQ-RanspKx8E4WKtdzdWqjuXMKzlpWtwkcbBO5eBTv-SHFgSOhw6BaP10zKiPGQXyQaQOgokk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67728" y="532901"/>
            <a:ext cx="3599999" cy="3039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34" descr="https://lh5.googleusercontent.com/yuR7TYXMhXrjTSI6-bCeA9JnpOD4TT7fKOqi7z6P3P4YeYZ-A8DECm5-Uqhe_e7NZ8ZidwhSZ5Q7vkhEIlN5kezA5uLunducU2n2OYjEoH01FRbLEKXRdgZt7wOYjsEZhS85rd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92000" y="488766"/>
            <a:ext cx="3600000" cy="3083873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34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34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34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34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7" name="Google Shape;507;p34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34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34"/>
          <p:cNvSpPr txBox="1"/>
          <p:nvPr/>
        </p:nvSpPr>
        <p:spPr>
          <a:xfrm>
            <a:off x="1487813" y="348762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34"/>
          <p:cNvSpPr txBox="1"/>
          <p:nvPr/>
        </p:nvSpPr>
        <p:spPr>
          <a:xfrm>
            <a:off x="5330200" y="348762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20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34"/>
          <p:cNvSpPr txBox="1"/>
          <p:nvPr/>
        </p:nvSpPr>
        <p:spPr>
          <a:xfrm>
            <a:off x="9010604" y="348762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" name="Google Shape;512;p34"/>
          <p:cNvPicPr preferRelativeResize="0"/>
          <p:nvPr/>
        </p:nvPicPr>
        <p:blipFill rotWithShape="1">
          <a:blip r:embed="rId8">
            <a:alphaModFix/>
          </a:blip>
          <a:srcRect l="5414" r="6835"/>
          <a:stretch/>
        </p:blipFill>
        <p:spPr>
          <a:xfrm>
            <a:off x="4633542" y="4018946"/>
            <a:ext cx="3600000" cy="246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Google Shape;513;p34"/>
          <p:cNvPicPr preferRelativeResize="0"/>
          <p:nvPr/>
        </p:nvPicPr>
        <p:blipFill rotWithShape="1">
          <a:blip r:embed="rId9">
            <a:alphaModFix/>
          </a:blip>
          <a:srcRect l="6733" r="6940"/>
          <a:stretch/>
        </p:blipFill>
        <p:spPr>
          <a:xfrm>
            <a:off x="925313" y="3978454"/>
            <a:ext cx="3600000" cy="250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34"/>
          <p:cNvPicPr preferRelativeResize="0"/>
          <p:nvPr/>
        </p:nvPicPr>
        <p:blipFill rotWithShape="1">
          <a:blip r:embed="rId10">
            <a:alphaModFix/>
          </a:blip>
          <a:srcRect l="6638" r="7034"/>
          <a:stretch/>
        </p:blipFill>
        <p:spPr>
          <a:xfrm>
            <a:off x="8448104" y="3978455"/>
            <a:ext cx="3600000" cy="2502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35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35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1" name="Google Shape;521;p35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35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35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35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5" name="Google Shape;525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58951" y="762300"/>
            <a:ext cx="3200400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46210" y="756977"/>
            <a:ext cx="3200399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52585" y="762300"/>
            <a:ext cx="3200400" cy="3017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35"/>
          <p:cNvPicPr preferRelativeResize="0"/>
          <p:nvPr/>
        </p:nvPicPr>
        <p:blipFill rotWithShape="1">
          <a:blip r:embed="rId8">
            <a:alphaModFix/>
          </a:blip>
          <a:srcRect l="5414" r="6835"/>
          <a:stretch/>
        </p:blipFill>
        <p:spPr>
          <a:xfrm>
            <a:off x="4346787" y="3779825"/>
            <a:ext cx="4011976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35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20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0" name="Google Shape;530;p35"/>
          <p:cNvPicPr preferRelativeResize="0"/>
          <p:nvPr/>
        </p:nvPicPr>
        <p:blipFill rotWithShape="1">
          <a:blip r:embed="rId9">
            <a:alphaModFix/>
          </a:blip>
          <a:srcRect l="6045" r="6203"/>
          <a:stretch/>
        </p:blipFill>
        <p:spPr>
          <a:xfrm>
            <a:off x="556300" y="3779825"/>
            <a:ext cx="4012001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p35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2" name="Google Shape;532;p35"/>
          <p:cNvPicPr preferRelativeResize="0"/>
          <p:nvPr/>
        </p:nvPicPr>
        <p:blipFill rotWithShape="1">
          <a:blip r:embed="rId10">
            <a:alphaModFix/>
          </a:blip>
          <a:srcRect l="5952" r="6868"/>
          <a:stretch/>
        </p:blipFill>
        <p:spPr>
          <a:xfrm>
            <a:off x="8382650" y="3779825"/>
            <a:ext cx="3729275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35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35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4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4"/>
          <p:cNvSpPr txBox="1"/>
          <p:nvPr/>
        </p:nvSpPr>
        <p:spPr>
          <a:xfrm>
            <a:off x="781816" y="220775"/>
            <a:ext cx="6368792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Structure of the Presentation</a:t>
            </a:r>
            <a:endParaRPr sz="4000" b="0" i="0" u="none" strike="noStrike" cap="none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4"/>
          <p:cNvSpPr txBox="1"/>
          <p:nvPr/>
        </p:nvSpPr>
        <p:spPr>
          <a:xfrm>
            <a:off x="1111000" y="1555864"/>
            <a:ext cx="9088800" cy="4348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General overview of each layout</a:t>
            </a:r>
            <a:endParaRPr dirty="0"/>
          </a:p>
          <a:p>
            <a:pPr marL="72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Overall </a:t>
            </a: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dimensions</a:t>
            </a:r>
            <a:endParaRPr dirty="0"/>
          </a:p>
          <a:p>
            <a:pPr marL="72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Beam optics properties</a:t>
            </a:r>
            <a:endParaRPr dirty="0"/>
          </a:p>
          <a:p>
            <a:pPr marL="72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Requirements on the magnets</a:t>
            </a:r>
            <a:endParaRPr dirty="0"/>
          </a:p>
          <a:p>
            <a:pPr marL="720000" marR="0" lvl="1" indent="-2286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Details on Beta functions and beam dimensions after corrections for</a:t>
            </a:r>
            <a:endParaRPr dirty="0"/>
          </a:p>
          <a:p>
            <a:pPr marL="72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Matching Point to Point for 3 Magnification Factors (MF)</a:t>
            </a:r>
            <a:endParaRPr dirty="0"/>
          </a:p>
          <a:p>
            <a:pPr marL="108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Different input beam size </a:t>
            </a:r>
            <a:r>
              <a:rPr lang="en-US" sz="20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for a </a:t>
            </a:r>
            <a:r>
              <a:rPr lang="en-US" sz="2000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given </a:t>
            </a:r>
            <a:r>
              <a:rPr lang="en-US" sz="2000" b="0" i="0" u="none" strike="noStrike" cap="none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MF</a:t>
            </a:r>
            <a:endParaRPr dirty="0">
              <a:solidFill>
                <a:schemeClr val="tx1"/>
              </a:solidFill>
            </a:endParaRPr>
          </a:p>
          <a:p>
            <a:pPr marL="72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Matching Parallel to Point for 3 Magnification Factors (MF)</a:t>
            </a:r>
            <a:endParaRPr dirty="0"/>
          </a:p>
          <a:p>
            <a:pPr marL="10800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Different input </a:t>
            </a:r>
            <a:r>
              <a:rPr lang="en-US" sz="2000" b="0" i="0" u="none" strike="noStrike" cap="none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beam size </a:t>
            </a:r>
            <a:r>
              <a:rPr lang="en-US" sz="20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for a </a:t>
            </a:r>
            <a:r>
              <a:rPr lang="en-US" sz="2000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given </a:t>
            </a:r>
            <a:r>
              <a:rPr lang="en-US" sz="2000" b="0" i="0" u="none" strike="noStrike" cap="none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MF</a:t>
            </a:r>
            <a:endParaRPr sz="2000" b="0" i="0" u="none" strike="noStrike" cap="none" dirty="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2286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9" name="Google Shape;539;p36"/>
          <p:cNvGrpSpPr/>
          <p:nvPr/>
        </p:nvGrpSpPr>
        <p:grpSpPr>
          <a:xfrm>
            <a:off x="8249063" y="87447"/>
            <a:ext cx="3881662" cy="3032961"/>
            <a:chOff x="5848544" y="127747"/>
            <a:chExt cx="4799879" cy="3897406"/>
          </a:xfrm>
        </p:grpSpPr>
        <p:pic>
          <p:nvPicPr>
            <p:cNvPr id="540" name="Google Shape;540;p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848544" y="127747"/>
              <a:ext cx="4799879" cy="389740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41" name="Google Shape;541;p36"/>
            <p:cNvCxnSpPr/>
            <p:nvPr/>
          </p:nvCxnSpPr>
          <p:spPr>
            <a:xfrm>
              <a:off x="6338047" y="3227295"/>
              <a:ext cx="4034100" cy="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542" name="Google Shape;542;p36"/>
            <p:cNvCxnSpPr/>
            <p:nvPr/>
          </p:nvCxnSpPr>
          <p:spPr>
            <a:xfrm rot="10800000">
              <a:off x="9045388" y="819759"/>
              <a:ext cx="0" cy="226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543" name="Google Shape;543;p36"/>
            <p:cNvCxnSpPr/>
            <p:nvPr/>
          </p:nvCxnSpPr>
          <p:spPr>
            <a:xfrm rot="10800000">
              <a:off x="10363200" y="1801960"/>
              <a:ext cx="0" cy="12819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544" name="Google Shape;544;p36"/>
            <p:cNvSpPr txBox="1"/>
            <p:nvPr/>
          </p:nvSpPr>
          <p:spPr>
            <a:xfrm>
              <a:off x="9045388" y="2044625"/>
              <a:ext cx="1340100" cy="75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3.5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36"/>
            <p:cNvSpPr txBox="1"/>
            <p:nvPr/>
          </p:nvSpPr>
          <p:spPr>
            <a:xfrm>
              <a:off x="8228037" y="1366852"/>
              <a:ext cx="989700" cy="43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7.3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36"/>
            <p:cNvSpPr txBox="1"/>
            <p:nvPr/>
          </p:nvSpPr>
          <p:spPr>
            <a:xfrm>
              <a:off x="9363109" y="3227292"/>
              <a:ext cx="1167600" cy="43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13.2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7" name="Google Shape;547;p36"/>
          <p:cNvSpPr txBox="1"/>
          <p:nvPr/>
        </p:nvSpPr>
        <p:spPr>
          <a:xfrm>
            <a:off x="840522" y="473700"/>
            <a:ext cx="6647100" cy="4801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(3 families)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</a:t>
            </a: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&lt; 80 T/m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79146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</a:t>
            </a:r>
            <a:endParaRPr sz="1400" b="0" i="0" u="none" strike="noStrike" cap="none">
              <a:solidFill>
                <a:srgbClr val="0791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79146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</a:t>
            </a:r>
            <a:endParaRPr sz="1800" b="0" i="0" u="none" strike="noStrike" cap="none">
              <a:solidFill>
                <a:srgbClr val="0791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36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9" name="Google Shape;549;p36" descr="25+ Home Symbol | Home symbol, Symbols, Home icon">
            <a:hlinkClick r:id="rId4" action="ppaction://hlinksldjump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3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473135" y="2872087"/>
            <a:ext cx="2743201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36"/>
          <p:cNvSpPr txBox="1"/>
          <p:nvPr/>
        </p:nvSpPr>
        <p:spPr>
          <a:xfrm>
            <a:off x="9868349" y="5112150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3.0m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36"/>
          <p:cNvSpPr txBox="1"/>
          <p:nvPr/>
        </p:nvSpPr>
        <p:spPr>
          <a:xfrm rot="-5400000">
            <a:off x="-886644" y="5275032"/>
            <a:ext cx="2331787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7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37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37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37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37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0.6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2" name="Google Shape;562;p37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37"/>
          <p:cNvSpPr txBox="1"/>
          <p:nvPr/>
        </p:nvSpPr>
        <p:spPr>
          <a:xfrm rot="-5400000">
            <a:off x="-985590" y="5176086"/>
            <a:ext cx="252967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4" name="Google Shape;564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10113" y="662725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3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534399" y="662727"/>
            <a:ext cx="3657601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3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4374" y="662727"/>
            <a:ext cx="3657601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37"/>
          <p:cNvSpPr txBox="1"/>
          <p:nvPr/>
        </p:nvSpPr>
        <p:spPr>
          <a:xfrm>
            <a:off x="1424453" y="345651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30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37"/>
          <p:cNvSpPr txBox="1"/>
          <p:nvPr/>
        </p:nvSpPr>
        <p:spPr>
          <a:xfrm>
            <a:off x="5330203" y="345651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37"/>
          <p:cNvSpPr txBox="1"/>
          <p:nvPr/>
        </p:nvSpPr>
        <p:spPr>
          <a:xfrm>
            <a:off x="9154478" y="345651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42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0" name="Google Shape;570;p37"/>
          <p:cNvPicPr preferRelativeResize="0"/>
          <p:nvPr/>
        </p:nvPicPr>
        <p:blipFill rotWithShape="1">
          <a:blip r:embed="rId8">
            <a:alphaModFix/>
          </a:blip>
          <a:srcRect l="7095" t="5651" r="7623"/>
          <a:stretch/>
        </p:blipFill>
        <p:spPr>
          <a:xfrm>
            <a:off x="4738900" y="398064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37"/>
          <p:cNvPicPr preferRelativeResize="0"/>
          <p:nvPr/>
        </p:nvPicPr>
        <p:blipFill rotWithShape="1">
          <a:blip r:embed="rId9">
            <a:alphaModFix/>
          </a:blip>
          <a:srcRect l="6961" t="5624" r="8449"/>
          <a:stretch/>
        </p:blipFill>
        <p:spPr>
          <a:xfrm>
            <a:off x="8470500" y="398064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37"/>
          <p:cNvPicPr preferRelativeResize="0"/>
          <p:nvPr/>
        </p:nvPicPr>
        <p:blipFill rotWithShape="1">
          <a:blip r:embed="rId10">
            <a:alphaModFix/>
          </a:blip>
          <a:srcRect l="7626" t="4843" r="6873"/>
          <a:stretch/>
        </p:blipFill>
        <p:spPr>
          <a:xfrm>
            <a:off x="818800" y="3980640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564" y="659325"/>
            <a:ext cx="3669678" cy="2872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18452" y="659325"/>
            <a:ext cx="3638644" cy="2872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38"/>
          <p:cNvPicPr preferRelativeResize="0"/>
          <p:nvPr/>
        </p:nvPicPr>
        <p:blipFill rotWithShape="1">
          <a:blip r:embed="rId5">
            <a:alphaModFix/>
          </a:blip>
          <a:srcRect l="7052" t="5544" r="6924"/>
          <a:stretch/>
        </p:blipFill>
        <p:spPr>
          <a:xfrm>
            <a:off x="8452000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38"/>
          <p:cNvPicPr preferRelativeResize="0"/>
          <p:nvPr/>
        </p:nvPicPr>
        <p:blipFill rotWithShape="1">
          <a:blip r:embed="rId6">
            <a:alphaModFix/>
          </a:blip>
          <a:srcRect l="7095" t="5651" r="7623"/>
          <a:stretch/>
        </p:blipFill>
        <p:spPr>
          <a:xfrm>
            <a:off x="4482725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38"/>
          <p:cNvPicPr preferRelativeResize="0"/>
          <p:nvPr/>
        </p:nvPicPr>
        <p:blipFill rotWithShape="1">
          <a:blip r:embed="rId7">
            <a:alphaModFix/>
          </a:blip>
          <a:srcRect l="8023" t="4942" r="8040"/>
          <a:stretch/>
        </p:blipFill>
        <p:spPr>
          <a:xfrm>
            <a:off x="690725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38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DT2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38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4" name="Google Shape;584;p38" descr="25+ Home Symbol | Home symbol, Symbols, Home icon">
            <a:hlinkClick r:id="rId8" action="ppaction://hlinksldjump"/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38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4.5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38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38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40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38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38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38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38"/>
          <p:cNvSpPr txBox="1"/>
          <p:nvPr/>
        </p:nvSpPr>
        <p:spPr>
          <a:xfrm rot="-5400000">
            <a:off x="-753578" y="5408097"/>
            <a:ext cx="2065656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Parallel to Point</a:t>
            </a:r>
            <a:endParaRPr sz="1800" b="1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2" name="Google Shape;592;p3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375153" y="758675"/>
            <a:ext cx="3690898" cy="2872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7" name="Google Shape;59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8269539" y="3035537"/>
            <a:ext cx="2743201" cy="457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58125" y="778501"/>
            <a:ext cx="3834674" cy="3155275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39"/>
          <p:cNvSpPr txBox="1"/>
          <p:nvPr/>
        </p:nvSpPr>
        <p:spPr>
          <a:xfrm>
            <a:off x="840522" y="473700"/>
            <a:ext cx="6647100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Dipole with large gradient variation (+1.3 T/m - 1.2T/m)</a:t>
            </a:r>
            <a:endParaRPr sz="1800" b="0" i="0" u="none" strike="noStrike" cap="none">
              <a:solidFill>
                <a:srgbClr val="D02A2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(each one is different)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 &lt; 9.0 T/m;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nc quadrupoles in 3 MF 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(max24mm)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33mm)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-&gt; needs some fine adjustments (i.e. hor part = vertical part (from140cm to 160 cm))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0" name="Google Shape;600;p39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1" name="Google Shape;601;p39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2" name="Google Shape;602;p39"/>
          <p:cNvCxnSpPr/>
          <p:nvPr/>
        </p:nvCxnSpPr>
        <p:spPr>
          <a:xfrm>
            <a:off x="8172450" y="3357575"/>
            <a:ext cx="3423000" cy="15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603" name="Google Shape;603;p39"/>
          <p:cNvCxnSpPr/>
          <p:nvPr/>
        </p:nvCxnSpPr>
        <p:spPr>
          <a:xfrm rot="10800000">
            <a:off x="10390676" y="1218839"/>
            <a:ext cx="0" cy="189392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604" name="Google Shape;604;p39"/>
          <p:cNvCxnSpPr/>
          <p:nvPr/>
        </p:nvCxnSpPr>
        <p:spPr>
          <a:xfrm rot="10800000">
            <a:off x="11378881" y="2015035"/>
            <a:ext cx="0" cy="1072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605" name="Google Shape;605;p39"/>
          <p:cNvSpPr txBox="1"/>
          <p:nvPr/>
        </p:nvSpPr>
        <p:spPr>
          <a:xfrm>
            <a:off x="10162076" y="2243440"/>
            <a:ext cx="12168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3.6 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SAD 3.1 m</a:t>
            </a:r>
            <a:endParaRPr sz="159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39"/>
          <p:cNvSpPr txBox="1"/>
          <p:nvPr/>
        </p:nvSpPr>
        <p:spPr>
          <a:xfrm>
            <a:off x="9762739" y="1981258"/>
            <a:ext cx="8988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6.0 m</a:t>
            </a:r>
            <a:endParaRPr sz="159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39"/>
          <p:cNvSpPr txBox="1"/>
          <p:nvPr/>
        </p:nvSpPr>
        <p:spPr>
          <a:xfrm>
            <a:off x="10045424" y="3308941"/>
            <a:ext cx="10602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10.2 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39"/>
          <p:cNvSpPr txBox="1"/>
          <p:nvPr/>
        </p:nvSpPr>
        <p:spPr>
          <a:xfrm>
            <a:off x="9868349" y="5168594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2.3m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39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40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0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40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Google Shape;617;p40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40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9" name="Google Shape;619;p40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83301" y="627948"/>
            <a:ext cx="3849022" cy="3032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68446" y="657699"/>
            <a:ext cx="3840481" cy="3017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4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395536" y="635535"/>
            <a:ext cx="3840480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40"/>
          <p:cNvSpPr txBox="1"/>
          <p:nvPr/>
        </p:nvSpPr>
        <p:spPr>
          <a:xfrm>
            <a:off x="1375811" y="35795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0"/>
          <p:cNvSpPr txBox="1"/>
          <p:nvPr/>
        </p:nvSpPr>
        <p:spPr>
          <a:xfrm>
            <a:off x="5364731" y="35795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0"/>
          <p:cNvSpPr txBox="1"/>
          <p:nvPr/>
        </p:nvSpPr>
        <p:spPr>
          <a:xfrm>
            <a:off x="9096669" y="35795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6" name="Google Shape;626;p40"/>
          <p:cNvPicPr preferRelativeResize="0"/>
          <p:nvPr/>
        </p:nvPicPr>
        <p:blipFill rotWithShape="1">
          <a:blip r:embed="rId8">
            <a:alphaModFix/>
          </a:blip>
          <a:srcRect l="6925" r="7685"/>
          <a:stretch/>
        </p:blipFill>
        <p:spPr>
          <a:xfrm>
            <a:off x="4490823" y="4051274"/>
            <a:ext cx="3904077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40"/>
          <p:cNvPicPr preferRelativeResize="0"/>
          <p:nvPr/>
        </p:nvPicPr>
        <p:blipFill rotWithShape="1">
          <a:blip r:embed="rId9">
            <a:alphaModFix/>
          </a:blip>
          <a:srcRect l="6539" r="6834"/>
          <a:stretch/>
        </p:blipFill>
        <p:spPr>
          <a:xfrm>
            <a:off x="8248685" y="4051274"/>
            <a:ext cx="396052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40"/>
          <p:cNvPicPr preferRelativeResize="0"/>
          <p:nvPr/>
        </p:nvPicPr>
        <p:blipFill rotWithShape="1">
          <a:blip r:embed="rId10">
            <a:alphaModFix/>
          </a:blip>
          <a:srcRect l="7453" r="7155"/>
          <a:stretch/>
        </p:blipFill>
        <p:spPr>
          <a:xfrm>
            <a:off x="661273" y="4051274"/>
            <a:ext cx="3904077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29" name="Google Shape;629;p40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Google Shape;634;p41"/>
          <p:cNvPicPr preferRelativeResize="0"/>
          <p:nvPr/>
        </p:nvPicPr>
        <p:blipFill rotWithShape="1">
          <a:blip r:embed="rId3">
            <a:alphaModFix/>
          </a:blip>
          <a:srcRect l="7104" r="7505"/>
          <a:stretch/>
        </p:blipFill>
        <p:spPr>
          <a:xfrm>
            <a:off x="8287925" y="3848025"/>
            <a:ext cx="3904077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41"/>
          <p:cNvPicPr preferRelativeResize="0"/>
          <p:nvPr/>
        </p:nvPicPr>
        <p:blipFill rotWithShape="1">
          <a:blip r:embed="rId4">
            <a:alphaModFix/>
          </a:blip>
          <a:srcRect l="7449" r="8367"/>
          <a:stretch/>
        </p:blipFill>
        <p:spPr>
          <a:xfrm>
            <a:off x="797688" y="3831100"/>
            <a:ext cx="3849027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41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41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8" name="Google Shape;638;p41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41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Google Shape;640;p41"/>
          <p:cNvSpPr txBox="1"/>
          <p:nvPr/>
        </p:nvSpPr>
        <p:spPr>
          <a:xfrm>
            <a:off x="5199838" y="173923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Google Shape;641;p41"/>
          <p:cNvSpPr txBox="1"/>
          <p:nvPr/>
        </p:nvSpPr>
        <p:spPr>
          <a:xfrm>
            <a:off x="8743138" y="22256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2" name="Google Shape;642;p4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83301" y="627948"/>
            <a:ext cx="3849022" cy="3032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4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2336" y="698030"/>
            <a:ext cx="3710594" cy="28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4" name="Google Shape;644;p4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61111" y="735775"/>
            <a:ext cx="3722191" cy="2969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41"/>
          <p:cNvPicPr preferRelativeResize="0"/>
          <p:nvPr/>
        </p:nvPicPr>
        <p:blipFill rotWithShape="1">
          <a:blip r:embed="rId10">
            <a:alphaModFix/>
          </a:blip>
          <a:srcRect l="6925" r="7685"/>
          <a:stretch/>
        </p:blipFill>
        <p:spPr>
          <a:xfrm>
            <a:off x="4555763" y="3848025"/>
            <a:ext cx="3904077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41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24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41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41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18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41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1851" y="646001"/>
            <a:ext cx="4129650" cy="3388850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42"/>
          <p:cNvSpPr txBox="1"/>
          <p:nvPr/>
        </p:nvSpPr>
        <p:spPr>
          <a:xfrm>
            <a:off x="840522" y="473700"/>
            <a:ext cx="66471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A2F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Dipole with large gradient variation (+1.6 T/m - 1.6T/m)</a:t>
            </a:r>
            <a:endParaRPr sz="1800" b="0" i="0" u="none" strike="noStrike" cap="none">
              <a:solidFill>
                <a:srgbClr val="D02A2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(each one is different)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D02A2F"/>
                </a:solidFill>
                <a:latin typeface="Calibri"/>
                <a:ea typeface="Calibri"/>
                <a:cs typeface="Calibri"/>
                <a:sym typeface="Calibri"/>
              </a:rPr>
              <a:t> &lt; 9.2 T/m;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nc quadrupoles in 3 MF 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35mm)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elements: L from 10.4m to 11.1m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Google Shape;656;p42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7" name="Google Shape;657;p42" descr="25+ Home Symbol | Home symbol, Symbols, Home icon">
            <a:hlinkClick r:id="rId4" action="ppaction://hlinksldjump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8" name="Google Shape;658;p42"/>
          <p:cNvCxnSpPr/>
          <p:nvPr/>
        </p:nvCxnSpPr>
        <p:spPr>
          <a:xfrm>
            <a:off x="8172450" y="3357575"/>
            <a:ext cx="3423000" cy="159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659" name="Google Shape;659;p42"/>
          <p:cNvCxnSpPr/>
          <p:nvPr/>
        </p:nvCxnSpPr>
        <p:spPr>
          <a:xfrm rot="10800000">
            <a:off x="10372676" y="1381159"/>
            <a:ext cx="18000" cy="17316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660" name="Google Shape;660;p42"/>
          <p:cNvCxnSpPr/>
          <p:nvPr/>
        </p:nvCxnSpPr>
        <p:spPr>
          <a:xfrm rot="10800000">
            <a:off x="11378881" y="2015035"/>
            <a:ext cx="0" cy="1072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661" name="Google Shape;661;p42"/>
          <p:cNvSpPr txBox="1"/>
          <p:nvPr/>
        </p:nvSpPr>
        <p:spPr>
          <a:xfrm>
            <a:off x="10162076" y="2243440"/>
            <a:ext cx="12168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3.0 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SAD 2.5 m</a:t>
            </a:r>
            <a:endParaRPr sz="159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Google Shape;662;p42"/>
          <p:cNvSpPr txBox="1"/>
          <p:nvPr/>
        </p:nvSpPr>
        <p:spPr>
          <a:xfrm>
            <a:off x="9762739" y="1981258"/>
            <a:ext cx="8988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5.4 m</a:t>
            </a:r>
            <a:endParaRPr sz="1599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p42"/>
          <p:cNvSpPr txBox="1"/>
          <p:nvPr/>
        </p:nvSpPr>
        <p:spPr>
          <a:xfrm>
            <a:off x="10045424" y="3308941"/>
            <a:ext cx="10602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99"/>
              <a:buFont typeface="Arial"/>
              <a:buNone/>
            </a:pPr>
            <a:r>
              <a:rPr lang="en-US"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10.2 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4" name="Google Shape;664;p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243889" y="3039762"/>
            <a:ext cx="2743201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42"/>
          <p:cNvSpPr txBox="1"/>
          <p:nvPr/>
        </p:nvSpPr>
        <p:spPr>
          <a:xfrm>
            <a:off x="9868349" y="5312682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2.25m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6" name="Google Shape;666;p42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43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43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Google Shape;673;p43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Google Shape;674;p43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Google Shape;675;p43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76" name="Google Shape;676;p43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1263" y="675173"/>
            <a:ext cx="3840479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4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4911" y="752402"/>
            <a:ext cx="3786352" cy="3023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4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59343" y="675185"/>
            <a:ext cx="3840480" cy="3017520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43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Google Shape;685;p44"/>
          <p:cNvPicPr preferRelativeResize="0"/>
          <p:nvPr/>
        </p:nvPicPr>
        <p:blipFill rotWithShape="1">
          <a:blip r:embed="rId3">
            <a:alphaModFix/>
          </a:blip>
          <a:srcRect l="7547" r="7265"/>
          <a:stretch/>
        </p:blipFill>
        <p:spPr>
          <a:xfrm>
            <a:off x="714625" y="830550"/>
            <a:ext cx="3894651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6" name="Google Shape;686;p44"/>
          <p:cNvPicPr preferRelativeResize="0"/>
          <p:nvPr/>
        </p:nvPicPr>
        <p:blipFill rotWithShape="1">
          <a:blip r:embed="rId4">
            <a:alphaModFix/>
          </a:blip>
          <a:srcRect l="6535" r="7250"/>
          <a:stretch/>
        </p:blipFill>
        <p:spPr>
          <a:xfrm>
            <a:off x="579387" y="4118525"/>
            <a:ext cx="3941699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87" name="Google Shape;687;p44" descr="https://lh3.googleusercontent.com/w8z3IdZC9eQ7YOjYCXM9a-A6k3AM8yVdswhWSGqfnwAtpbDsZsRJkbWr9MYuAtkVszDyMG7MMRXdZkX_UvUSLW_wh5gg8SID1umqrIip0yBMr6o0W9cjSvbjwxMH7JpH4Vj5TDQ"/>
          <p:cNvSpPr/>
          <p:nvPr/>
        </p:nvSpPr>
        <p:spPr>
          <a:xfrm>
            <a:off x="123826" y="-990598"/>
            <a:ext cx="2876700" cy="25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8" name="Google Shape;688;p44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9" name="Google Shape;689;p44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0" name="Google Shape;690;p44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91" name="Google Shape;691;p44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2" name="Google Shape;692;p44"/>
          <p:cNvSpPr txBox="1"/>
          <p:nvPr/>
        </p:nvSpPr>
        <p:spPr>
          <a:xfrm>
            <a:off x="1424453" y="41406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p44"/>
          <p:cNvSpPr txBox="1"/>
          <p:nvPr/>
        </p:nvSpPr>
        <p:spPr>
          <a:xfrm>
            <a:off x="5330203" y="39461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44"/>
          <p:cNvSpPr txBox="1"/>
          <p:nvPr/>
        </p:nvSpPr>
        <p:spPr>
          <a:xfrm>
            <a:off x="9154478" y="38488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p44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6" name="Google Shape;696;p44"/>
          <p:cNvSpPr txBox="1"/>
          <p:nvPr/>
        </p:nvSpPr>
        <p:spPr>
          <a:xfrm>
            <a:off x="5074028" y="3604726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28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p44"/>
          <p:cNvSpPr txBox="1"/>
          <p:nvPr/>
        </p:nvSpPr>
        <p:spPr>
          <a:xfrm>
            <a:off x="1577665" y="3708307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26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Google Shape;698;p44"/>
          <p:cNvSpPr txBox="1"/>
          <p:nvPr/>
        </p:nvSpPr>
        <p:spPr>
          <a:xfrm>
            <a:off x="8852499" y="363140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9" name="Google Shape;699;p44"/>
          <p:cNvSpPr txBox="1"/>
          <p:nvPr/>
        </p:nvSpPr>
        <p:spPr>
          <a:xfrm>
            <a:off x="556304" y="418225"/>
            <a:ext cx="1165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v.1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straight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Google Shape;700;p44"/>
          <p:cNvSpPr txBox="1"/>
          <p:nvPr/>
        </p:nvSpPr>
        <p:spPr>
          <a:xfrm>
            <a:off x="556307" y="3805870"/>
            <a:ext cx="16599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v.2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Straight and non zero @iso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1" name="Google Shape;701;p44"/>
          <p:cNvPicPr preferRelativeResize="0"/>
          <p:nvPr/>
        </p:nvPicPr>
        <p:blipFill rotWithShape="1">
          <a:blip r:embed="rId7">
            <a:alphaModFix/>
          </a:blip>
          <a:srcRect l="7820" r="6993"/>
          <a:stretch/>
        </p:blipFill>
        <p:spPr>
          <a:xfrm>
            <a:off x="4620375" y="830550"/>
            <a:ext cx="3894651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44"/>
          <p:cNvPicPr preferRelativeResize="0"/>
          <p:nvPr/>
        </p:nvPicPr>
        <p:blipFill rotWithShape="1">
          <a:blip r:embed="rId8">
            <a:alphaModFix/>
          </a:blip>
          <a:srcRect l="6890" r="7930"/>
          <a:stretch/>
        </p:blipFill>
        <p:spPr>
          <a:xfrm>
            <a:off x="4544175" y="4118525"/>
            <a:ext cx="3894651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3" name="Google Shape;703;p44"/>
          <p:cNvPicPr preferRelativeResize="0"/>
          <p:nvPr/>
        </p:nvPicPr>
        <p:blipFill rotWithShape="1">
          <a:blip r:embed="rId9">
            <a:alphaModFix/>
          </a:blip>
          <a:srcRect l="6968" r="7844"/>
          <a:stretch/>
        </p:blipFill>
        <p:spPr>
          <a:xfrm>
            <a:off x="8359050" y="4118525"/>
            <a:ext cx="3894651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4" name="Google Shape;704;p44"/>
          <p:cNvPicPr preferRelativeResize="0"/>
          <p:nvPr/>
        </p:nvPicPr>
        <p:blipFill rotWithShape="1">
          <a:blip r:embed="rId10">
            <a:alphaModFix/>
          </a:blip>
          <a:srcRect l="6923" r="6862"/>
          <a:stretch/>
        </p:blipFill>
        <p:spPr>
          <a:xfrm>
            <a:off x="8335525" y="830550"/>
            <a:ext cx="3941699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44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0" name="Google Shape;710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7463" y="675173"/>
            <a:ext cx="3840479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3224" y="639125"/>
            <a:ext cx="3786352" cy="308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87950" y="753681"/>
            <a:ext cx="3470926" cy="2860506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45"/>
          <p:cNvSpPr txBox="1"/>
          <p:nvPr/>
        </p:nvSpPr>
        <p:spPr>
          <a:xfrm rot="-5400000">
            <a:off x="-1006839" y="2930557"/>
            <a:ext cx="257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DT3 – Config.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45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5" name="Google Shape;715;p45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6" name="Google Shape;716;p45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Google Shape;717;p45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Google Shape;718;p45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9" name="Google Shape;719;p45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5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5"/>
          <p:cNvSpPr txBox="1"/>
          <p:nvPr/>
        </p:nvSpPr>
        <p:spPr>
          <a:xfrm rot="-5400000">
            <a:off x="-1766312" y="3186479"/>
            <a:ext cx="4086523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From Optics to Magnets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2" name="Google Shape;62;p5"/>
          <p:cNvGraphicFramePr/>
          <p:nvPr>
            <p:extLst>
              <p:ext uri="{D42A27DB-BD31-4B8C-83A1-F6EECF244321}">
                <p14:modId xmlns:p14="http://schemas.microsoft.com/office/powerpoint/2010/main" val="4083533576"/>
              </p:ext>
            </p:extLst>
          </p:nvPr>
        </p:nvGraphicFramePr>
        <p:xfrm>
          <a:off x="588048" y="6824"/>
          <a:ext cx="11497050" cy="6851885"/>
        </p:xfrm>
        <a:graphic>
          <a:graphicData uri="http://schemas.openxmlformats.org/drawingml/2006/table">
            <a:tbl>
              <a:tblPr firstRow="1" bandRow="1">
                <a:noFill/>
                <a:tableStyleId>{85C07C4E-84DC-45D1-94D2-41DEAC95ECE9}</a:tableStyleId>
              </a:tblPr>
              <a:tblGrid>
                <a:gridCol w="5900875"/>
                <a:gridCol w="5596175"/>
              </a:tblGrid>
              <a:tr h="4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/>
                        <a:t>Optics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 smtClean="0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          </a:ext>
                          </a:extLst>
                        </a:rPr>
                        <a:t>Comments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</a:tr>
              <a:tr h="731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Locally achromatic 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Allow you to use beam </a:t>
                      </a:r>
                      <a:r>
                        <a:rPr lang="en-US" sz="1400" b="0" u="none" strike="noStrike" cap="none" dirty="0">
                          <a:solidFill>
                            <a:schemeClr val="dk1"/>
                          </a:solidFill>
                        </a:rPr>
                        <a:t>with larger momentum range. Allows separating the control of dispersion and betas. </a:t>
                      </a:r>
                      <a:endParaRPr sz="1400" b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731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Possibility of using different Magnification Factors (MF)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i.e. changing spot size at isocenter with the same HEBT setting (acting only on the gantry)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u="none" strike="noStrike" cap="none" dirty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          </a:ext>
                          </a:extLst>
                        </a:rPr>
                        <a:t>More </a:t>
                      </a:r>
                      <a:r>
                        <a:rPr lang="en-US" sz="1400" b="0" i="1" u="none" strike="noStrike" cap="none" dirty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          </a:ext>
                          </a:extLst>
                        </a:rPr>
                        <a:t>handles </a:t>
                      </a: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          </a:ext>
                          </a:extLst>
                        </a:rPr>
                        <a:t>required 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          </a:ext>
                          </a:extLst>
                        </a:rPr>
                        <a:t>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          </a:ext>
                          </a:extLst>
                        </a:rPr>
                        <a:t> </a:t>
                      </a: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          </a:ext>
                          </a:extLst>
                        </a:rPr>
                        <a:t>more quadrupoles or changing gradient on the dipoles</a:t>
                      </a:r>
                      <a:endParaRPr sz="1400" b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Dipoles with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same </a:t>
                      </a: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gradient between MF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No need of separate circuits between dipole and quadrupole. 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u="none" strike="noStrike" cap="none">
                          <a:solidFill>
                            <a:schemeClr val="dk1"/>
                          </a:solidFill>
                        </a:rPr>
                        <a:t>Dipoles with different gradients</a:t>
                      </a:r>
                      <a:endParaRPr sz="1400" b="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u="none" strike="noStrike" cap="none">
                          <a:solidFill>
                            <a:schemeClr val="dk1"/>
                          </a:solidFill>
                        </a:rPr>
                        <a:t>How easy/expensive is to wind different gradient coils?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Individual magnet coils to be considered  (more spares)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Dipole with small gradient variation between MFs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A dipole/quadrupole trim can be used (i.e. two separate circuits)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Dipole with large gradient variation between MFs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Two separate circuits are required (nested magnet)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731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Varying the input beam size to change the spot size at isocenter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</a:rPr>
                        <a:t>Beam size shall be kept under control along the whole range required. Flexibility/tunability pushed upstream, not removed. Orbit depends on beam size on a longer range.</a:t>
                      </a:r>
                      <a:endParaRPr sz="1400" b="0" i="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Monitors and correctors to check and correct orbit errors along the line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</a:rPr>
                        <a:t>Space required between the magnets 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7"/>
                            </a:ext>
                          </a:extLst>
                        </a:rPr>
                        <a:t>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</a:rPr>
                        <a:t>larger gantry</a:t>
                      </a:r>
                      <a:endParaRPr sz="1400" b="0" i="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Larger SAD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Relax constraints on scanning magnets 🡪 larger gantry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  <a:tr h="60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>
                          <a:solidFill>
                            <a:schemeClr val="dk1"/>
                          </a:solidFill>
                        </a:rPr>
                        <a:t>Maximum beam size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Magnet aperture 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7"/>
                            </a:ext>
                          </a:extLst>
                        </a:rPr>
                        <a:t></a:t>
                      </a: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field quality! (magnet radius = 3/2 beam size. 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i.e. 30 mm beam 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7"/>
                            </a:ext>
                          </a:extLst>
                        </a:rPr>
                        <a:t></a:t>
                      </a: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45 mm radius; 23 mm beam 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7"/>
                            </a:ext>
                          </a:extLst>
                        </a:rPr>
                        <a:t></a:t>
                      </a: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400" u="none" strike="noStrike" cap="none" dirty="0">
                          <a:solidFill>
                            <a:schemeClr val="dk1"/>
                          </a:solidFill>
                        </a:rPr>
                        <a:t>35 mm radius)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4" name="Google Shape;724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64375" y="393075"/>
            <a:ext cx="4779524" cy="358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5" name="Google Shape;725;p46" descr="25+ Home Symbol | Home symbol, Symbols, Home icon">
            <a:hlinkClick r:id="rId4" action="ppaction://hlinksldjump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26" name="Google Shape;726;p46"/>
          <p:cNvGrpSpPr/>
          <p:nvPr/>
        </p:nvGrpSpPr>
        <p:grpSpPr>
          <a:xfrm>
            <a:off x="7700150" y="1313002"/>
            <a:ext cx="3571800" cy="2174258"/>
            <a:chOff x="7891924" y="1091800"/>
            <a:chExt cx="3571800" cy="2077250"/>
          </a:xfrm>
        </p:grpSpPr>
        <p:cxnSp>
          <p:nvCxnSpPr>
            <p:cNvPr id="727" name="Google Shape;727;p46"/>
            <p:cNvCxnSpPr/>
            <p:nvPr/>
          </p:nvCxnSpPr>
          <p:spPr>
            <a:xfrm rot="10800000" flipH="1">
              <a:off x="7891924" y="2802203"/>
              <a:ext cx="3571800" cy="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728" name="Google Shape;728;p46"/>
            <p:cNvCxnSpPr/>
            <p:nvPr/>
          </p:nvCxnSpPr>
          <p:spPr>
            <a:xfrm rot="10800000">
              <a:off x="8591300" y="1091800"/>
              <a:ext cx="0" cy="156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729" name="Google Shape;729;p46"/>
            <p:cNvSpPr txBox="1"/>
            <p:nvPr/>
          </p:nvSpPr>
          <p:spPr>
            <a:xfrm>
              <a:off x="10120301" y="1925212"/>
              <a:ext cx="1083600" cy="55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2.5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46"/>
            <p:cNvSpPr txBox="1"/>
            <p:nvPr/>
          </p:nvSpPr>
          <p:spPr>
            <a:xfrm>
              <a:off x="8677575" y="1223225"/>
              <a:ext cx="6900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31" name="Google Shape;731;p46"/>
            <p:cNvCxnSpPr/>
            <p:nvPr/>
          </p:nvCxnSpPr>
          <p:spPr>
            <a:xfrm rot="10800000" flipH="1">
              <a:off x="11332825" y="1850500"/>
              <a:ext cx="3300" cy="73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732" name="Google Shape;732;p46"/>
            <p:cNvSpPr txBox="1"/>
            <p:nvPr/>
          </p:nvSpPr>
          <p:spPr>
            <a:xfrm>
              <a:off x="9535950" y="2845650"/>
              <a:ext cx="7644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12.6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33" name="Google Shape;733;p46"/>
          <p:cNvSpPr txBox="1"/>
          <p:nvPr/>
        </p:nvSpPr>
        <p:spPr>
          <a:xfrm>
            <a:off x="840522" y="563625"/>
            <a:ext cx="6647100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Locally achromatic YES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79146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 (by construction)</a:t>
            </a:r>
            <a:endParaRPr sz="1800" b="0" i="0" u="none" strike="noStrike" cap="none">
              <a:solidFill>
                <a:srgbClr val="0791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&lt;= 6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Non-constant gradient sign for quadrupoles in 3 MF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(not straight)</a:t>
            </a:r>
            <a:endParaRPr sz="1400" b="0" i="0" u="none" strike="noStrike" cap="non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 (max 37 in SC section)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 (max 37 in SC section)</a:t>
            </a: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elements: elements repositioned -&gt; </a:t>
            </a: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to be rematched</a:t>
            </a:r>
            <a:endParaRPr sz="1400" b="0" i="0" u="none" strike="noStrike" cap="non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4" name="Google Shape;734;p4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299721" y="3065300"/>
            <a:ext cx="2743200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46"/>
          <p:cNvSpPr txBox="1"/>
          <p:nvPr/>
        </p:nvSpPr>
        <p:spPr>
          <a:xfrm>
            <a:off x="9726574" y="4952225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1.65m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6" name="Google Shape;736;p46"/>
          <p:cNvSpPr txBox="1"/>
          <p:nvPr/>
        </p:nvSpPr>
        <p:spPr>
          <a:xfrm rot="-5400000">
            <a:off x="-1857935" y="2208848"/>
            <a:ext cx="468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T4: 2x30degs + 4x37.5degs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7" name="Google Shape;737;p46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2" name="Google Shape;742;p47"/>
          <p:cNvPicPr preferRelativeResize="0"/>
          <p:nvPr/>
        </p:nvPicPr>
        <p:blipFill rotWithShape="1">
          <a:blip r:embed="rId3">
            <a:alphaModFix/>
          </a:blip>
          <a:srcRect l="7587" r="7637"/>
          <a:stretch/>
        </p:blipFill>
        <p:spPr>
          <a:xfrm>
            <a:off x="695250" y="3961350"/>
            <a:ext cx="365760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47"/>
          <p:cNvPicPr preferRelativeResize="0"/>
          <p:nvPr/>
        </p:nvPicPr>
        <p:blipFill rotWithShape="1">
          <a:blip r:embed="rId4">
            <a:alphaModFix/>
          </a:blip>
          <a:srcRect l="7026" t="5598" r="6121"/>
          <a:stretch/>
        </p:blipFill>
        <p:spPr>
          <a:xfrm>
            <a:off x="4854425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744" name="Google Shape;744;p47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5" name="Google Shape;745;p47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6" name="Google Shape;746;p47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7" name="Google Shape;747;p47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p4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19400" y="828525"/>
            <a:ext cx="3591250" cy="2675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4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706625" y="752324"/>
            <a:ext cx="3697400" cy="2754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4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51938" y="828524"/>
            <a:ext cx="3591263" cy="2675599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47"/>
          <p:cNvSpPr txBox="1"/>
          <p:nvPr/>
        </p:nvSpPr>
        <p:spPr>
          <a:xfrm>
            <a:off x="1286550" y="4087986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2" name="Google Shape;752;p47"/>
          <p:cNvSpPr txBox="1"/>
          <p:nvPr/>
        </p:nvSpPr>
        <p:spPr>
          <a:xfrm>
            <a:off x="5516161" y="4073398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3" name="Google Shape;753;p47"/>
          <p:cNvPicPr preferRelativeResize="0"/>
          <p:nvPr/>
        </p:nvPicPr>
        <p:blipFill rotWithShape="1">
          <a:blip r:embed="rId10">
            <a:alphaModFix/>
          </a:blip>
          <a:srcRect l="8185" t="6647" r="7941" b="2170"/>
          <a:stretch/>
        </p:blipFill>
        <p:spPr>
          <a:xfrm>
            <a:off x="8534400" y="41148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754" name="Google Shape;754;p47"/>
          <p:cNvSpPr txBox="1"/>
          <p:nvPr/>
        </p:nvSpPr>
        <p:spPr>
          <a:xfrm>
            <a:off x="9154472" y="4053898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26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5" name="Google Shape;755;p47"/>
          <p:cNvSpPr txBox="1"/>
          <p:nvPr/>
        </p:nvSpPr>
        <p:spPr>
          <a:xfrm>
            <a:off x="4227955" y="3718686"/>
            <a:ext cx="5051413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Double correction with 1 MON + 1 CORR</a:t>
            </a: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Google Shape;756;p47"/>
          <p:cNvSpPr txBox="1"/>
          <p:nvPr/>
        </p:nvSpPr>
        <p:spPr>
          <a:xfrm rot="-5400000">
            <a:off x="-1857935" y="2208848"/>
            <a:ext cx="468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T4: 2x30degs + 4x37.5degs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Google Shape;757;p47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2" name="Google Shape;762;p48"/>
          <p:cNvPicPr preferRelativeResize="0"/>
          <p:nvPr/>
        </p:nvPicPr>
        <p:blipFill rotWithShape="1">
          <a:blip r:embed="rId3">
            <a:alphaModFix/>
          </a:blip>
          <a:srcRect l="8156" t="5003" r="5156" b="3024"/>
          <a:stretch/>
        </p:blipFill>
        <p:spPr>
          <a:xfrm>
            <a:off x="8374475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48"/>
          <p:cNvPicPr preferRelativeResize="0"/>
          <p:nvPr/>
        </p:nvPicPr>
        <p:blipFill rotWithShape="1">
          <a:blip r:embed="rId4">
            <a:alphaModFix/>
          </a:blip>
          <a:srcRect l="7026" t="5598" r="6121"/>
          <a:stretch/>
        </p:blipFill>
        <p:spPr>
          <a:xfrm>
            <a:off x="4482725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4" name="Google Shape;764;p48"/>
          <p:cNvPicPr preferRelativeResize="0"/>
          <p:nvPr/>
        </p:nvPicPr>
        <p:blipFill rotWithShape="1">
          <a:blip r:embed="rId5">
            <a:alphaModFix/>
          </a:blip>
          <a:srcRect l="8057" t="5624" r="8099"/>
          <a:stretch/>
        </p:blipFill>
        <p:spPr>
          <a:xfrm>
            <a:off x="706400" y="412575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48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MF=1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6" name="Google Shape;766;p48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7" name="Google Shape;767;p48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Google Shape;768;p48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48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Google Shape;770;p48"/>
          <p:cNvSpPr txBox="1"/>
          <p:nvPr/>
        </p:nvSpPr>
        <p:spPr>
          <a:xfrm rot="-5400000">
            <a:off x="-1857935" y="2208848"/>
            <a:ext cx="46866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T4: 2x30degs + 4x37.5degs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1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Google Shape;771;p48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2" name="Google Shape;772;p48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3" name="Google Shape;773;p48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4" name="Google Shape;774;p4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62825" y="752324"/>
            <a:ext cx="3697400" cy="2754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4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313226" y="693488"/>
            <a:ext cx="3553544" cy="28723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6" name="Google Shape;776;p4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06400" y="762300"/>
            <a:ext cx="365760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48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Google Shape;782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8114439" y="3136000"/>
            <a:ext cx="2743199" cy="457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Google Shape;783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74100" y="608950"/>
            <a:ext cx="4757101" cy="356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49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85" name="Google Shape;785;p49"/>
          <p:cNvGrpSpPr/>
          <p:nvPr/>
        </p:nvGrpSpPr>
        <p:grpSpPr>
          <a:xfrm>
            <a:off x="7700150" y="1465402"/>
            <a:ext cx="3571800" cy="2174258"/>
            <a:chOff x="7891924" y="1091800"/>
            <a:chExt cx="3571800" cy="2077250"/>
          </a:xfrm>
        </p:grpSpPr>
        <p:cxnSp>
          <p:nvCxnSpPr>
            <p:cNvPr id="786" name="Google Shape;786;p49"/>
            <p:cNvCxnSpPr/>
            <p:nvPr/>
          </p:nvCxnSpPr>
          <p:spPr>
            <a:xfrm rot="10800000" flipH="1">
              <a:off x="7891924" y="2802203"/>
              <a:ext cx="3571800" cy="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787" name="Google Shape;787;p49"/>
            <p:cNvCxnSpPr/>
            <p:nvPr/>
          </p:nvCxnSpPr>
          <p:spPr>
            <a:xfrm rot="10800000">
              <a:off x="8591300" y="1091800"/>
              <a:ext cx="0" cy="156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788" name="Google Shape;788;p49"/>
            <p:cNvSpPr txBox="1"/>
            <p:nvPr/>
          </p:nvSpPr>
          <p:spPr>
            <a:xfrm>
              <a:off x="10120301" y="1925212"/>
              <a:ext cx="1083600" cy="55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2.5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49"/>
            <p:cNvSpPr txBox="1"/>
            <p:nvPr/>
          </p:nvSpPr>
          <p:spPr>
            <a:xfrm>
              <a:off x="8677575" y="1223225"/>
              <a:ext cx="6900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5.4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90" name="Google Shape;790;p49"/>
            <p:cNvCxnSpPr/>
            <p:nvPr/>
          </p:nvCxnSpPr>
          <p:spPr>
            <a:xfrm rot="10800000" flipH="1">
              <a:off x="11332825" y="1850500"/>
              <a:ext cx="3300" cy="73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791" name="Google Shape;791;p49"/>
            <p:cNvSpPr txBox="1"/>
            <p:nvPr/>
          </p:nvSpPr>
          <p:spPr>
            <a:xfrm>
              <a:off x="9535950" y="2845650"/>
              <a:ext cx="764400" cy="32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11.8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92" name="Google Shape;792;p49"/>
          <p:cNvSpPr txBox="1"/>
          <p:nvPr/>
        </p:nvSpPr>
        <p:spPr>
          <a:xfrm>
            <a:off x="840522" y="563625"/>
            <a:ext cx="66471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Locally achromatic YES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79146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 (by construction)</a:t>
            </a:r>
            <a:endParaRPr sz="1800" b="0" i="0" u="none" strike="noStrike" cap="none">
              <a:solidFill>
                <a:srgbClr val="07914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 &lt;= 11 T/m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&lt;= 21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(not straight at isocenter)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45mm (max 39mm)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 </a:t>
            </a:r>
            <a:endParaRPr sz="1400" b="0" i="0" u="none" strike="noStrike" cap="non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 (max 35mm)</a:t>
            </a:r>
            <a:endParaRPr sz="1400" b="0" i="0" u="none" strike="noStrike" cap="non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elements: L from 11.8m to 12.48m</a:t>
            </a: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		                      H from 5.33m to 5.86m</a:t>
            </a:r>
            <a:endParaRPr sz="1800" b="0" i="0" u="none" strike="noStrike" cap="non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Google Shape;793;p49"/>
          <p:cNvSpPr txBox="1"/>
          <p:nvPr/>
        </p:nvSpPr>
        <p:spPr>
          <a:xfrm>
            <a:off x="10034749" y="5013475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2.2m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49"/>
          <p:cNvSpPr txBox="1"/>
          <p:nvPr/>
        </p:nvSpPr>
        <p:spPr>
          <a:xfrm rot="-5400000">
            <a:off x="-1822750" y="2512675"/>
            <a:ext cx="4199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T5: 2x30degs + 5x30degs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p49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50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Google Shape;801;p50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Google Shape;802;p50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3" name="Google Shape;803;p50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4" name="Google Shape;804;p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4300" y="808088"/>
            <a:ext cx="3455300" cy="257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5" name="Google Shape;805;p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40050" y="808088"/>
            <a:ext cx="3455300" cy="257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5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8113" y="840713"/>
            <a:ext cx="3367720" cy="2509063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50"/>
          <p:cNvSpPr txBox="1"/>
          <p:nvPr/>
        </p:nvSpPr>
        <p:spPr>
          <a:xfrm rot="-5400000">
            <a:off x="-1822750" y="2512675"/>
            <a:ext cx="4199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T5: 2x30degs + 5x30degs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Google Shape;808;p50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9" name="Google Shape;809;p50"/>
          <p:cNvSpPr txBox="1"/>
          <p:nvPr/>
        </p:nvSpPr>
        <p:spPr>
          <a:xfrm>
            <a:off x="1424453" y="33226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Google Shape;810;p50"/>
          <p:cNvSpPr txBox="1"/>
          <p:nvPr/>
        </p:nvSpPr>
        <p:spPr>
          <a:xfrm>
            <a:off x="5330203" y="33226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26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1" name="Google Shape;811;p50"/>
          <p:cNvSpPr txBox="1"/>
          <p:nvPr/>
        </p:nvSpPr>
        <p:spPr>
          <a:xfrm>
            <a:off x="9154478" y="3322649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2" name="Google Shape;812;p50"/>
          <p:cNvPicPr preferRelativeResize="0"/>
          <p:nvPr/>
        </p:nvPicPr>
        <p:blipFill rotWithShape="1">
          <a:blip r:embed="rId8">
            <a:alphaModFix/>
          </a:blip>
          <a:srcRect l="7850" t="6312" r="8359" b="1800"/>
          <a:stretch/>
        </p:blipFill>
        <p:spPr>
          <a:xfrm>
            <a:off x="4684038" y="3877174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50"/>
          <p:cNvPicPr preferRelativeResize="0"/>
          <p:nvPr/>
        </p:nvPicPr>
        <p:blipFill rotWithShape="1">
          <a:blip r:embed="rId9">
            <a:alphaModFix/>
          </a:blip>
          <a:srcRect l="7492" t="6489" r="8386"/>
          <a:stretch/>
        </p:blipFill>
        <p:spPr>
          <a:xfrm>
            <a:off x="778300" y="3877174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4" name="Google Shape;814;p50"/>
          <p:cNvPicPr preferRelativeResize="0"/>
          <p:nvPr/>
        </p:nvPicPr>
        <p:blipFill rotWithShape="1">
          <a:blip r:embed="rId10">
            <a:alphaModFix/>
          </a:blip>
          <a:srcRect l="8179" t="5692" r="8187" b="1875"/>
          <a:stretch/>
        </p:blipFill>
        <p:spPr>
          <a:xfrm>
            <a:off x="8424675" y="3938949"/>
            <a:ext cx="3767327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" name="Google Shape;819;p51"/>
          <p:cNvPicPr preferRelativeResize="0"/>
          <p:nvPr/>
        </p:nvPicPr>
        <p:blipFill rotWithShape="1">
          <a:blip r:embed="rId3">
            <a:alphaModFix/>
          </a:blip>
          <a:srcRect l="8119" t="6125" r="8343" b="2018"/>
          <a:stretch/>
        </p:blipFill>
        <p:spPr>
          <a:xfrm>
            <a:off x="8447750" y="4115100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51"/>
          <p:cNvPicPr preferRelativeResize="0"/>
          <p:nvPr/>
        </p:nvPicPr>
        <p:blipFill rotWithShape="1">
          <a:blip r:embed="rId4">
            <a:alphaModFix/>
          </a:blip>
          <a:srcRect l="7850" t="6312" r="8359" b="1800"/>
          <a:stretch/>
        </p:blipFill>
        <p:spPr>
          <a:xfrm>
            <a:off x="4684025" y="4115100"/>
            <a:ext cx="376732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p51"/>
          <p:cNvPicPr preferRelativeResize="0"/>
          <p:nvPr/>
        </p:nvPicPr>
        <p:blipFill rotWithShape="1">
          <a:blip r:embed="rId5">
            <a:alphaModFix/>
          </a:blip>
          <a:srcRect l="8102" t="6929" r="8619" b="2243"/>
          <a:stretch/>
        </p:blipFill>
        <p:spPr>
          <a:xfrm>
            <a:off x="962738" y="4115100"/>
            <a:ext cx="3767327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51"/>
          <p:cNvSpPr txBox="1"/>
          <p:nvPr/>
        </p:nvSpPr>
        <p:spPr>
          <a:xfrm>
            <a:off x="556300" y="0"/>
            <a:ext cx="1163700" cy="585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MF=1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best behaviour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3" name="Google Shape;823;p51" descr="25+ Home Symbol | Home symbol, Symbols, Home icon">
            <a:hlinkClick r:id="rId6" action="ppaction://hlinksldjump"/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p51"/>
          <p:cNvSpPr txBox="1"/>
          <p:nvPr/>
        </p:nvSpPr>
        <p:spPr>
          <a:xfrm>
            <a:off x="18256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5" name="Google Shape;825;p51"/>
          <p:cNvSpPr txBox="1"/>
          <p:nvPr/>
        </p:nvSpPr>
        <p:spPr>
          <a:xfrm>
            <a:off x="51998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Google Shape;826;p51"/>
          <p:cNvSpPr txBox="1"/>
          <p:nvPr/>
        </p:nvSpPr>
        <p:spPr>
          <a:xfrm>
            <a:off x="8743138" y="271200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Google Shape;827;p51"/>
          <p:cNvSpPr txBox="1"/>
          <p:nvPr/>
        </p:nvSpPr>
        <p:spPr>
          <a:xfrm>
            <a:off x="5074028" y="377982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8" name="Google Shape;828;p51"/>
          <p:cNvSpPr txBox="1"/>
          <p:nvPr/>
        </p:nvSpPr>
        <p:spPr>
          <a:xfrm>
            <a:off x="1577665" y="3776401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35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9" name="Google Shape;829;p51"/>
          <p:cNvSpPr txBox="1"/>
          <p:nvPr/>
        </p:nvSpPr>
        <p:spPr>
          <a:xfrm>
            <a:off x="8852499" y="3787053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29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30" name="Google Shape;830;p5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40050" y="808088"/>
            <a:ext cx="3455300" cy="257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1" name="Google Shape;831;p5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47750" y="762300"/>
            <a:ext cx="3767328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2" name="Google Shape;832;p5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20325" y="762300"/>
            <a:ext cx="3767328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833" name="Google Shape;833;p51"/>
          <p:cNvSpPr txBox="1"/>
          <p:nvPr/>
        </p:nvSpPr>
        <p:spPr>
          <a:xfrm rot="-5400000">
            <a:off x="-1822750" y="2512675"/>
            <a:ext cx="4199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T5: 2x30degs + 5x30degs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p51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" name="Google Shape;839;gda8c27320f_0_0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0" name="Google Shape;840;gda8c27320f_0_0"/>
          <p:cNvSpPr txBox="1"/>
          <p:nvPr/>
        </p:nvSpPr>
        <p:spPr>
          <a:xfrm rot="-5400000">
            <a:off x="-2164000" y="3151951"/>
            <a:ext cx="4881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To think about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1" name="Google Shape;841;gda8c27320f_0_0"/>
          <p:cNvSpPr txBox="1"/>
          <p:nvPr/>
        </p:nvSpPr>
        <p:spPr>
          <a:xfrm>
            <a:off x="1111954" y="988051"/>
            <a:ext cx="9394502" cy="2077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dirty="0" smtClean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Independent combined function </a:t>
            </a:r>
            <a:r>
              <a:rPr lang="en-US" sz="2000" b="0" i="0" u="none" strike="noStrike" cap="none" dirty="0" smtClean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magnets </a:t>
            </a: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can help us to reduce dimensions. </a:t>
            </a:r>
            <a:endParaRPr lang="en-US" sz="2000" b="0" i="0" u="none" strike="noStrike" cap="none" dirty="0" smtClean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36525" marR="0" lvl="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2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It is more effective to have combined functions (with separate circuits) than larger dipole field</a:t>
            </a:r>
            <a:endParaRPr dirty="0"/>
          </a:p>
          <a:p>
            <a:pPr marL="457200" marR="0" lvl="2" indent="-2286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758424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6" name="Google Shape;846;p52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7" name="Google Shape;847;p52"/>
          <p:cNvSpPr txBox="1"/>
          <p:nvPr/>
        </p:nvSpPr>
        <p:spPr>
          <a:xfrm>
            <a:off x="3849624" y="2649086"/>
            <a:ext cx="3566160" cy="941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36525" marR="0" lvl="0" indent="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Backup Slides</a:t>
            </a:r>
            <a:endParaRPr sz="400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2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Index of Configurations</a:t>
            </a:r>
            <a:endParaRPr/>
          </a:p>
        </p:txBody>
      </p:sp>
      <p:sp>
        <p:nvSpPr>
          <p:cNvPr id="853" name="Google Shape;853;p2"/>
          <p:cNvSpPr txBox="1"/>
          <p:nvPr/>
        </p:nvSpPr>
        <p:spPr>
          <a:xfrm>
            <a:off x="1065225" y="1417625"/>
            <a:ext cx="3616800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E. Benedetto at 4T</a:t>
            </a:r>
            <a:endParaRPr sz="18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EF - 6 warm quad - config2</a:t>
            </a: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/>
            </a:r>
            <a:b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DT1-config4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 action="ppaction://hlinksldjump"/>
              </a:rPr>
              <a:t>DT1-config5</a:t>
            </a: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/>
            </a:r>
            <a:b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</a:b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DT2- config1</a:t>
            </a:r>
            <a:endParaRPr sz="18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DT3-config1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DT3-config2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T4: 2x30degs + 4x37.5degs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T5: 2x30degs + 5x30degs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6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6"/>
          <p:cNvSpPr txBox="1"/>
          <p:nvPr/>
        </p:nvSpPr>
        <p:spPr>
          <a:xfrm>
            <a:off x="1411252" y="1147240"/>
            <a:ext cx="9088800" cy="5484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Dipole Field: 4 T </a:t>
            </a: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Combined function dipole with 5-10 T/m gradient </a:t>
            </a:r>
            <a:b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(peak field on conductor 5 T, considering additional gradient)</a:t>
            </a:r>
            <a:endParaRPr dirty="0"/>
          </a:p>
          <a:p>
            <a:pPr marL="457200" marR="0" lvl="0" indent="-2286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Emittance 7π mm </a:t>
            </a:r>
            <a:r>
              <a:rPr lang="en-US" sz="2000" b="0" i="0" u="none" strike="noStrike" cap="none" dirty="0" err="1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mrad</a:t>
            </a: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 (as in PIMMS)</a:t>
            </a: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3 beam dimension required at </a:t>
            </a:r>
            <a:r>
              <a:rPr lang="en-US" sz="2000" b="0" i="0" u="none" strike="noStrike" cap="none" dirty="0" err="1" smtClean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isocenter</a:t>
            </a:r>
            <a:r>
              <a:rPr lang="en-US" sz="2000" b="0" i="0" u="none" strike="noStrike" cap="none" dirty="0" smtClean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dirty="0"/>
          </a:p>
          <a:p>
            <a:pPr marL="922225" marR="0" lvl="6" indent="-3429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FWHM: 5 mm</a:t>
            </a:r>
            <a:endParaRPr dirty="0"/>
          </a:p>
          <a:p>
            <a:pPr marL="922225" marR="0" lvl="6" indent="-3429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FWHM: 8 mm</a:t>
            </a:r>
            <a:endParaRPr dirty="0"/>
          </a:p>
          <a:p>
            <a:pPr marL="922225" marR="0" lvl="6" indent="-3429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FWH</a:t>
            </a:r>
            <a:r>
              <a:rPr lang="en-US" sz="2000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</a:t>
            </a: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: 12 mm</a:t>
            </a:r>
            <a:endParaRPr dirty="0"/>
          </a:p>
          <a:p>
            <a:pPr marL="922225" marR="0" lvl="6" indent="-25082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None/>
            </a:pP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Matching procedures:</a:t>
            </a:r>
            <a:endParaRPr dirty="0"/>
          </a:p>
          <a:p>
            <a:pPr marL="922225" marR="0" lvl="6" indent="-342900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Point to point:    R12=R34=0; R11 and R33 for beam size control</a:t>
            </a: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22224" marR="0" lvl="6" indent="-342899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Parallel to point: R11=R33=0; R12 and R34 for beam size control</a:t>
            </a:r>
            <a:endParaRPr sz="2000" b="0" i="0" u="none" strike="noStrike" cap="none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22224" lvl="6" indent="-342899">
              <a:lnSpc>
                <a:spcPct val="122727"/>
              </a:lnSpc>
              <a:buClr>
                <a:srgbClr val="3C4043"/>
              </a:buClr>
              <a:buSzPts val="1450"/>
              <a:buFont typeface="Courier New"/>
              <a:buChar char="o"/>
            </a:pPr>
            <a:r>
              <a:rPr lang="en-US" sz="2000" dirty="0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 = 0 and D’ = 0 (R16=0 and R26=0)</a:t>
            </a:r>
            <a:endParaRPr sz="2000" dirty="0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6"/>
          <p:cNvSpPr txBox="1"/>
          <p:nvPr/>
        </p:nvSpPr>
        <p:spPr>
          <a:xfrm>
            <a:off x="781816" y="220775"/>
            <a:ext cx="466364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002E6C"/>
                </a:solidFill>
                <a:latin typeface="Calibri"/>
                <a:ea typeface="Calibri"/>
                <a:cs typeface="Calibri"/>
                <a:sym typeface="Calibri"/>
              </a:rPr>
              <a:t>A few assumptions </a:t>
            </a:r>
            <a:endParaRPr sz="4000" b="0" i="0" u="none" strike="noStrike" cap="none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8" name="Google Shape;858;p53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p53"/>
          <p:cNvSpPr txBox="1"/>
          <p:nvPr/>
        </p:nvSpPr>
        <p:spPr>
          <a:xfrm>
            <a:off x="953075" y="496925"/>
            <a:ext cx="50310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WARM QUAD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 -&gt; 0.06m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quad -&gt; 0.5m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dirft -&gt; 0.06m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0" name="Google Shape;860;p53"/>
          <p:cNvSpPr txBox="1"/>
          <p:nvPr/>
        </p:nvSpPr>
        <p:spPr>
          <a:xfrm rot="-5400000">
            <a:off x="-2164000" y="3151951"/>
            <a:ext cx="4881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Ingombri (reminder)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53"/>
          <p:cNvSpPr txBox="1"/>
          <p:nvPr/>
        </p:nvSpPr>
        <p:spPr>
          <a:xfrm>
            <a:off x="1056150" y="3936425"/>
            <a:ext cx="100797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KICKERS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drift-&gt; 0.21m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kicker -&gt; 0m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 -&gt;  0.21m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2" name="Google Shape;862;p53"/>
          <p:cNvSpPr txBox="1"/>
          <p:nvPr/>
        </p:nvSpPr>
        <p:spPr>
          <a:xfrm>
            <a:off x="1056150" y="5230175"/>
            <a:ext cx="100797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MONITORS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drift-&gt; 0.25m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monitor -&gt; 0m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 -&gt;  0.25m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3" name="Google Shape;863;p53"/>
          <p:cNvSpPr txBox="1"/>
          <p:nvPr/>
        </p:nvSpPr>
        <p:spPr>
          <a:xfrm>
            <a:off x="1056150" y="1616925"/>
            <a:ext cx="100797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SC DIPOLE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 -&gt; 0.2m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dipole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dirft -&gt; 0.2m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4" name="Google Shape;864;p53"/>
          <p:cNvSpPr txBox="1"/>
          <p:nvPr/>
        </p:nvSpPr>
        <p:spPr>
          <a:xfrm>
            <a:off x="1176550" y="2814150"/>
            <a:ext cx="10079700" cy="12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CRYOSTAT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drift -&gt; 0.15m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elements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marR="0" lvl="1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○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dirft -&gt; 0.15m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5" name="Google Shape;865;p53"/>
          <p:cNvSpPr txBox="1"/>
          <p:nvPr/>
        </p:nvSpPr>
        <p:spPr>
          <a:xfrm>
            <a:off x="6161475" y="496925"/>
            <a:ext cx="5031000" cy="6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0675" algn="l" rtl="0">
              <a:lnSpc>
                <a:spcPct val="122727"/>
              </a:lnSpc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450"/>
              <a:buFont typeface="Roboto"/>
              <a:buChar char="●"/>
            </a:pPr>
            <a:r>
              <a:rPr lang="en-US" sz="1450" b="0" i="0" u="none" strike="noStrike" cap="none">
                <a:solidFill>
                  <a:srgbClr val="3C4043"/>
                </a:solidFill>
                <a:latin typeface="Roboto"/>
                <a:ea typeface="Roboto"/>
                <a:cs typeface="Roboto"/>
                <a:sym typeface="Roboto"/>
              </a:rPr>
              <a:t>CHIARIRE con TOMMASINI: ingombri intorno a SC QUADS? (soprattutto per DT2-conf1)</a:t>
            </a:r>
            <a:endParaRPr sz="1450" b="0" i="0" u="none" strike="noStrike" cap="none">
              <a:solidFill>
                <a:srgbClr val="3C404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2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5" name="Google Shape;75;p12"/>
          <p:cNvGrpSpPr/>
          <p:nvPr/>
        </p:nvGrpSpPr>
        <p:grpSpPr>
          <a:xfrm>
            <a:off x="7662277" y="115725"/>
            <a:ext cx="4281149" cy="3665399"/>
            <a:chOff x="7662277" y="115725"/>
            <a:chExt cx="4281149" cy="3665399"/>
          </a:xfrm>
        </p:grpSpPr>
        <p:pic>
          <p:nvPicPr>
            <p:cNvPr id="76" name="Google Shape;76;p1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662277" y="115725"/>
              <a:ext cx="4281149" cy="36653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7" name="Google Shape;77;p12"/>
            <p:cNvCxnSpPr/>
            <p:nvPr/>
          </p:nvCxnSpPr>
          <p:spPr>
            <a:xfrm rot="10800000" flipH="1">
              <a:off x="7891924" y="2788703"/>
              <a:ext cx="3899100" cy="13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78" name="Google Shape;78;p12"/>
            <p:cNvCxnSpPr/>
            <p:nvPr/>
          </p:nvCxnSpPr>
          <p:spPr>
            <a:xfrm rot="10800000">
              <a:off x="8591300" y="1091800"/>
              <a:ext cx="0" cy="156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79" name="Google Shape;79;p12"/>
            <p:cNvSpPr txBox="1"/>
            <p:nvPr/>
          </p:nvSpPr>
          <p:spPr>
            <a:xfrm>
              <a:off x="10511576" y="2012387"/>
              <a:ext cx="10836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2.5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8677575" y="1223225"/>
              <a:ext cx="6900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5.8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1" name="Google Shape;81;p12"/>
            <p:cNvCxnSpPr/>
            <p:nvPr/>
          </p:nvCxnSpPr>
          <p:spPr>
            <a:xfrm rot="10800000" flipH="1">
              <a:off x="11650050" y="1902275"/>
              <a:ext cx="3300" cy="73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82" name="Google Shape;82;p12"/>
            <p:cNvSpPr txBox="1"/>
            <p:nvPr/>
          </p:nvSpPr>
          <p:spPr>
            <a:xfrm>
              <a:off x="9535950" y="2845650"/>
              <a:ext cx="7644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14.7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" name="Google Shape;83;p12"/>
          <p:cNvSpPr txBox="1"/>
          <p:nvPr/>
        </p:nvSpPr>
        <p:spPr>
          <a:xfrm>
            <a:off x="840522" y="563625"/>
            <a:ext cx="6647100" cy="5909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Locally achromatic YES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constant gradient in 3 MF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b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(NC quads change sign)</a:t>
            </a:r>
            <a:endParaRPr sz="18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</a:t>
            </a:r>
            <a:b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(corr3 Y at 95% &lt; 7.8 mrad)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90 mm (max 74mm)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90 mm (max 82mm)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elements: L from 14.7m to 15.5m	                                                    				    H from 5.84m to 6.42m </a:t>
            </a:r>
            <a:endParaRPr/>
          </a:p>
          <a:p>
            <a:pPr marL="3657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slope from 6.1m to 6.9m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2"/>
          <p:cNvSpPr txBox="1"/>
          <p:nvPr/>
        </p:nvSpPr>
        <p:spPr>
          <a:xfrm rot="-5400000">
            <a:off x="-1470100" y="2890197"/>
            <a:ext cx="349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E. Benedetto at 4T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 flipH="1">
            <a:off x="8348074" y="2866725"/>
            <a:ext cx="2743199" cy="457200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2"/>
          <p:cNvSpPr txBox="1"/>
          <p:nvPr/>
        </p:nvSpPr>
        <p:spPr>
          <a:xfrm>
            <a:off x="9811924" y="5130975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2.4m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2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/>
          <p:nvPr/>
        </p:nvSpPr>
        <p:spPr>
          <a:xfrm>
            <a:off x="221614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1.5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6121900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9946172" y="96323"/>
            <a:ext cx="891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0.6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3" descr="25+ Home Symbol | Home symbol, Symbols, Home icon">
            <a:hlinkClick r:id="rId3" action="ppaction://hlinksldjump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 txBox="1"/>
          <p:nvPr/>
        </p:nvSpPr>
        <p:spPr>
          <a:xfrm rot="-5400000">
            <a:off x="-1470100" y="2890197"/>
            <a:ext cx="349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E. Benedetto at 4T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95400" y="618023"/>
            <a:ext cx="3200400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67500" y="618023"/>
            <a:ext cx="3200400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91775" y="707343"/>
            <a:ext cx="3200400" cy="301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 rotWithShape="1">
          <a:blip r:embed="rId8">
            <a:alphaModFix/>
          </a:blip>
          <a:srcRect l="7955" r="8298"/>
          <a:stretch/>
        </p:blipFill>
        <p:spPr>
          <a:xfrm>
            <a:off x="8258993" y="3951533"/>
            <a:ext cx="3828803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3"/>
          <p:cNvSpPr txBox="1"/>
          <p:nvPr/>
        </p:nvSpPr>
        <p:spPr>
          <a:xfrm>
            <a:off x="1254428" y="3513108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 txBox="1"/>
          <p:nvPr/>
        </p:nvSpPr>
        <p:spPr>
          <a:xfrm>
            <a:off x="5160178" y="3513108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3"/>
          <p:cNvSpPr txBox="1"/>
          <p:nvPr/>
        </p:nvSpPr>
        <p:spPr>
          <a:xfrm>
            <a:off x="8984453" y="3513108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 37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13"/>
          <p:cNvPicPr preferRelativeResize="0"/>
          <p:nvPr/>
        </p:nvPicPr>
        <p:blipFill rotWithShape="1">
          <a:blip r:embed="rId9">
            <a:alphaModFix/>
          </a:blip>
          <a:srcRect l="6974" r="8247"/>
          <a:stretch/>
        </p:blipFill>
        <p:spPr>
          <a:xfrm>
            <a:off x="4459750" y="3966583"/>
            <a:ext cx="387585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3"/>
          <p:cNvPicPr preferRelativeResize="0"/>
          <p:nvPr/>
        </p:nvPicPr>
        <p:blipFill rotWithShape="1">
          <a:blip r:embed="rId10">
            <a:alphaModFix/>
          </a:blip>
          <a:srcRect l="7180" r="8045"/>
          <a:stretch/>
        </p:blipFill>
        <p:spPr>
          <a:xfrm>
            <a:off x="554000" y="3966583"/>
            <a:ext cx="387585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3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4"/>
          <p:cNvPicPr preferRelativeResize="0"/>
          <p:nvPr/>
        </p:nvPicPr>
        <p:blipFill rotWithShape="1">
          <a:blip r:embed="rId3">
            <a:alphaModFix/>
          </a:blip>
          <a:srcRect l="7319" r="6873"/>
          <a:stretch/>
        </p:blipFill>
        <p:spPr>
          <a:xfrm>
            <a:off x="8325737" y="3944400"/>
            <a:ext cx="3922877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4"/>
          <p:cNvPicPr preferRelativeResize="0"/>
          <p:nvPr/>
        </p:nvPicPr>
        <p:blipFill rotWithShape="1">
          <a:blip r:embed="rId4">
            <a:alphaModFix/>
          </a:blip>
          <a:srcRect l="8002" r="7222"/>
          <a:stretch/>
        </p:blipFill>
        <p:spPr>
          <a:xfrm>
            <a:off x="568700" y="3944400"/>
            <a:ext cx="387585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4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4"/>
          <p:cNvSpPr txBox="1"/>
          <p:nvPr/>
        </p:nvSpPr>
        <p:spPr>
          <a:xfrm rot="-5400000">
            <a:off x="-1470100" y="2890197"/>
            <a:ext cx="349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E. Benedetto at 4T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6400" y="838200"/>
            <a:ext cx="360045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59250" y="838200"/>
            <a:ext cx="360045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39925" y="833438"/>
            <a:ext cx="3600450" cy="282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4"/>
          <p:cNvSpPr txBox="1"/>
          <p:nvPr/>
        </p:nvSpPr>
        <p:spPr>
          <a:xfrm>
            <a:off x="18256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22.5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4"/>
          <p:cNvSpPr txBox="1"/>
          <p:nvPr/>
        </p:nvSpPr>
        <p:spPr>
          <a:xfrm>
            <a:off x="5199838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10 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4"/>
          <p:cNvSpPr txBox="1"/>
          <p:nvPr/>
        </p:nvSpPr>
        <p:spPr>
          <a:xfrm>
            <a:off x="8821263" y="433525"/>
            <a:ext cx="2041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BetX = BetY = 2.5m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4"/>
          <p:cNvPicPr preferRelativeResize="0"/>
          <p:nvPr/>
        </p:nvPicPr>
        <p:blipFill rotWithShape="1">
          <a:blip r:embed="rId10">
            <a:alphaModFix/>
          </a:blip>
          <a:srcRect l="6975" r="8248"/>
          <a:stretch/>
        </p:blipFill>
        <p:spPr>
          <a:xfrm>
            <a:off x="4459250" y="3944400"/>
            <a:ext cx="3875850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4"/>
          <p:cNvSpPr txBox="1"/>
          <p:nvPr/>
        </p:nvSpPr>
        <p:spPr>
          <a:xfrm>
            <a:off x="498310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4"/>
          <p:cNvSpPr txBox="1"/>
          <p:nvPr/>
        </p:nvSpPr>
        <p:spPr>
          <a:xfrm>
            <a:off x="1608903" y="4046650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33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8672353" y="4064775"/>
            <a:ext cx="247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 Envelope = 41 mm</a:t>
            </a:r>
            <a:endParaRPr sz="23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4"/>
          <p:cNvSpPr txBox="1"/>
          <p:nvPr/>
        </p:nvSpPr>
        <p:spPr>
          <a:xfrm>
            <a:off x="556300" y="0"/>
            <a:ext cx="1377900" cy="400069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MF 1.0</a:t>
            </a:r>
            <a:endParaRPr sz="20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 flipH="1">
            <a:off x="8308465" y="2853618"/>
            <a:ext cx="2743200" cy="457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4147" y="295400"/>
            <a:ext cx="4191932" cy="33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5" descr="25+ Home Symbol | Home symbol, Symbols, Home icon">
            <a:hlinkClick r:id="rId5" action="ppaction://hlinksldjump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960" y="64927"/>
            <a:ext cx="432000" cy="4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5"/>
          <p:cNvSpPr txBox="1"/>
          <p:nvPr/>
        </p:nvSpPr>
        <p:spPr>
          <a:xfrm>
            <a:off x="840522" y="563625"/>
            <a:ext cx="6647100" cy="5355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Locally achromatic NO</a:t>
            </a:r>
            <a:endParaRPr sz="18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Dipole with varying gradient &lt; 0.5 T/m in 3 MF (±0.4 T/m)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Same gradient in all dipoles 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dip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 &lt; 5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quad-H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20 T/m; K</a:t>
            </a:r>
            <a:r>
              <a:rPr lang="en-US" sz="1800" b="0" i="0" u="none" strike="noStrike" cap="none" baseline="-25000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quad-C </a:t>
            </a: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&lt; 50 T/m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Constant gradient sign for quadrupoles in 3 MF</a:t>
            </a:r>
            <a:endParaRPr sz="1800" b="0" i="0" u="none" strike="noStrike" cap="none">
              <a:solidFill>
                <a:srgbClr val="008E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Acceptable and coherent corrections in 3 MF even switching monitor and scanning – (just MF1.5 for now))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Acceptable behavior with different input Beta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725" marR="0" lvl="1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E40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008E40"/>
                </a:solidFill>
                <a:latin typeface="Calibri"/>
                <a:ea typeface="Calibri"/>
                <a:cs typeface="Calibri"/>
                <a:sym typeface="Calibri"/>
              </a:rPr>
              <a:t>Envelope Radius + Max Error radius &lt; 35mm</a:t>
            </a:r>
            <a:endParaRPr sz="1400" b="0" i="0" u="none" strike="noStrike" cap="none">
              <a:solidFill>
                <a:srgbClr val="008E4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661" marR="0" lvl="0" indent="-1713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661" marR="0" lvl="0" indent="-2856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Sufficient space for all the elements - elements repositioned, but total length not modified -&gt; to be rematched.</a:t>
            </a:r>
            <a:endParaRPr sz="1400" b="0" i="0" u="none" strike="noStrike" cap="none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5"/>
          <p:cNvSpPr txBox="1"/>
          <p:nvPr/>
        </p:nvSpPr>
        <p:spPr>
          <a:xfrm rot="-5400000">
            <a:off x="-1922350" y="2621751"/>
            <a:ext cx="4398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1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EF - 6 warm quad - config2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" name="Google Shape;136;p15"/>
          <p:cNvGrpSpPr/>
          <p:nvPr/>
        </p:nvGrpSpPr>
        <p:grpSpPr>
          <a:xfrm>
            <a:off x="7891924" y="1091800"/>
            <a:ext cx="3899100" cy="2092250"/>
            <a:chOff x="7891924" y="1091800"/>
            <a:chExt cx="3899100" cy="2092250"/>
          </a:xfrm>
        </p:grpSpPr>
        <p:cxnSp>
          <p:nvCxnSpPr>
            <p:cNvPr id="137" name="Google Shape;137;p15"/>
            <p:cNvCxnSpPr/>
            <p:nvPr/>
          </p:nvCxnSpPr>
          <p:spPr>
            <a:xfrm rot="10800000" flipH="1">
              <a:off x="7891924" y="2788703"/>
              <a:ext cx="3899100" cy="13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138" name="Google Shape;138;p15"/>
            <p:cNvCxnSpPr/>
            <p:nvPr/>
          </p:nvCxnSpPr>
          <p:spPr>
            <a:xfrm rot="10800000">
              <a:off x="8591300" y="1091800"/>
              <a:ext cx="0" cy="15690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39" name="Google Shape;139;p15"/>
            <p:cNvSpPr txBox="1"/>
            <p:nvPr/>
          </p:nvSpPr>
          <p:spPr>
            <a:xfrm>
              <a:off x="10511576" y="2012387"/>
              <a:ext cx="10836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 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SAD 2.5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5"/>
            <p:cNvSpPr txBox="1"/>
            <p:nvPr/>
          </p:nvSpPr>
          <p:spPr>
            <a:xfrm>
              <a:off x="8677575" y="1223225"/>
              <a:ext cx="6900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5.8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1" name="Google Shape;141;p15"/>
            <p:cNvCxnSpPr/>
            <p:nvPr/>
          </p:nvCxnSpPr>
          <p:spPr>
            <a:xfrm rot="10800000" flipH="1">
              <a:off x="11650050" y="1902275"/>
              <a:ext cx="3300" cy="7341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42" name="Google Shape;142;p15"/>
            <p:cNvSpPr txBox="1"/>
            <p:nvPr/>
          </p:nvSpPr>
          <p:spPr>
            <a:xfrm>
              <a:off x="9535950" y="2845650"/>
              <a:ext cx="764400" cy="3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599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13.9 m</a:t>
              </a:r>
              <a:endParaRPr sz="15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3" name="Google Shape;143;p15"/>
          <p:cNvSpPr txBox="1"/>
          <p:nvPr/>
        </p:nvSpPr>
        <p:spPr>
          <a:xfrm>
            <a:off x="9821324" y="5036900"/>
            <a:ext cx="173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800" b="1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1.8m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middle of last scanning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 rot="-5400000">
            <a:off x="-570650" y="5591025"/>
            <a:ext cx="169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Point to Point</a:t>
            </a:r>
            <a:endParaRPr sz="1800" b="1" i="0" u="none" strike="noStrike" cap="none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2944</Words>
  <Application>Microsoft Office PowerPoint</Application>
  <PresentationFormat>Custom</PresentationFormat>
  <Paragraphs>685</Paragraphs>
  <Slides>50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</vt:lpstr>
      <vt:lpstr>Wingdings</vt:lpstr>
      <vt:lpstr>Calibri</vt:lpstr>
      <vt:lpstr>Roboto</vt:lpstr>
      <vt:lpstr>Courier New</vt:lpstr>
      <vt:lpstr>Custom Design</vt:lpstr>
      <vt:lpstr>Brainstorming on Optics Layout  for C-ion gantry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  <vt:lpstr>Index of Configurations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on Optics Layout  for C-ion gantry</dc:title>
  <dc:creator>Microsoft Office User</dc:creator>
  <cp:lastModifiedBy>Pullia Marco</cp:lastModifiedBy>
  <cp:revision>5</cp:revision>
  <dcterms:created xsi:type="dcterms:W3CDTF">2019-12-09T11:54:53Z</dcterms:created>
  <dcterms:modified xsi:type="dcterms:W3CDTF">2021-06-22T08:05:02Z</dcterms:modified>
</cp:coreProperties>
</file>