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1"/>
    <p:sldMasterId id="2147483678" r:id="rId2"/>
  </p:sldMasterIdLst>
  <p:notesMasterIdLst>
    <p:notesMasterId r:id="rId20"/>
  </p:notesMasterIdLst>
  <p:handoutMasterIdLst>
    <p:handoutMasterId r:id="rId21"/>
  </p:handoutMasterIdLst>
  <p:sldIdLst>
    <p:sldId id="258" r:id="rId3"/>
    <p:sldId id="298" r:id="rId4"/>
    <p:sldId id="299" r:id="rId5"/>
    <p:sldId id="301" r:id="rId6"/>
    <p:sldId id="302" r:id="rId7"/>
    <p:sldId id="300" r:id="rId8"/>
    <p:sldId id="297" r:id="rId9"/>
    <p:sldId id="292" r:id="rId10"/>
    <p:sldId id="289" r:id="rId11"/>
    <p:sldId id="259" r:id="rId12"/>
    <p:sldId id="287" r:id="rId13"/>
    <p:sldId id="286" r:id="rId14"/>
    <p:sldId id="288" r:id="rId15"/>
    <p:sldId id="291" r:id="rId16"/>
    <p:sldId id="293" r:id="rId17"/>
    <p:sldId id="294" r:id="rId18"/>
    <p:sldId id="296" r:id="rId19"/>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7CA"/>
    <a:srgbClr val="800000"/>
    <a:srgbClr val="E6E6E6"/>
    <a:srgbClr val="0FE6F8"/>
    <a:srgbClr val="253366"/>
    <a:srgbClr val="FEFCDE"/>
    <a:srgbClr val="FBEA1C"/>
    <a:srgbClr val="B30505"/>
    <a:srgbClr val="2EAC68"/>
    <a:srgbClr val="005D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90" autoAdjust="0"/>
    <p:restoredTop sz="83028" autoAdjust="0"/>
  </p:normalViewPr>
  <p:slideViewPr>
    <p:cSldViewPr snapToObjects="1" showGuides="1">
      <p:cViewPr varScale="1">
        <p:scale>
          <a:sx n="97" d="100"/>
          <a:sy n="97" d="100"/>
        </p:scale>
        <p:origin x="216" y="280"/>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21/06/2021</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21/06/2021</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1087220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1654378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703666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835507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1212142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4022636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16</a:t>
            </a:fld>
            <a:endParaRPr lang="en-GB"/>
          </a:p>
        </p:txBody>
      </p:sp>
    </p:spTree>
    <p:extLst>
      <p:ext uri="{BB962C8B-B14F-4D97-AF65-F5344CB8AC3E}">
        <p14:creationId xmlns:p14="http://schemas.microsoft.com/office/powerpoint/2010/main" val="1384473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emf"/><Relationship Id="rId5"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smtClean="0"/>
              <a:t>Test Presentation</a:t>
            </a:r>
          </a:p>
          <a:p>
            <a:pPr lvl="0"/>
            <a:r>
              <a:rPr lang="en-US" dirty="0" smtClean="0"/>
              <a:t>Click to add title</a:t>
            </a:r>
            <a:endParaRPr lang="fr-FR" dirty="0" smtClean="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smtClean="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Venue / Date / Event / </a:t>
            </a:r>
            <a:r>
              <a:rPr lang="fr-FR" dirty="0" err="1" smtClean="0"/>
              <a:t>Subtitle</a:t>
            </a:r>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smtClean="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Nadia Pastrone – MUST WP5.1 – I.FAST Kick-off Meeting May 2021</a:t>
            </a:r>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Nadia Pastrone – MUST WP5.1 – I.FAST Kick-off Meeting May 2021</a:t>
            </a:r>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Nadia Pastrone – MUST WP5.1 – I.FAST Kick-off Meeting May 2021</a:t>
            </a:r>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Nadia Pastrone – MUST WP5.1 – I.FAST Kick-off Meeting May 2021</a:t>
            </a:r>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Nadia Pastrone – MUST WP5.1 – I.FAST Kick-off Meeting May 2021</a:t>
            </a:r>
            <a:endParaRPr lang="en-GB"/>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Nadia Pastrone – MUST WP5.1 – I.FAST Kick-off Meeting May 2021</a:t>
            </a:r>
            <a:endParaRPr lang="en-GB"/>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Nadia Pastrone – MUST WP5.1 – I.FAST Kick-off Meeting May 2021</a:t>
            </a:r>
            <a:endParaRPr lang="en-GB"/>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Nadia Pastrone – MUST WP5.1 – I.FAST Kick-off Meeting May 2021</a:t>
            </a:r>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Nadia Pastrone – MUST WP5.1 – I.FAST Kick-off Meeting May 2021</a:t>
            </a:r>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Nadia Pastrone – MUST WP5.1 – I.FAST Kick-off Meeting May 2021</a:t>
            </a:r>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cstate="screen">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smtClean="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Nadia Pastrone – MUST WP5.1 – I.FAST Kick-off Meeting May 2021</a:t>
            </a:r>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3" name="Content Placeholder 2"/>
          <p:cNvSpPr>
            <a:spLocks noGrp="1"/>
          </p:cNvSpPr>
          <p:nvPr>
            <p:ph idx="1"/>
          </p:nvPr>
        </p:nvSpPr>
        <p:spPr>
          <a:xfrm>
            <a:off x="838200" y="1825625"/>
            <a:ext cx="10515600" cy="376361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add title</a:t>
            </a:r>
            <a:endParaRPr lang="en-US" dirty="0"/>
          </a:p>
        </p:txBody>
      </p:sp>
      <p:sp>
        <p:nvSpPr>
          <p:cNvPr id="3" name="Content Placeholder 2"/>
          <p:cNvSpPr>
            <a:spLocks noGrp="1"/>
          </p:cNvSpPr>
          <p:nvPr>
            <p:ph sz="half" idx="1"/>
          </p:nvPr>
        </p:nvSpPr>
        <p:spPr>
          <a:xfrm>
            <a:off x="838200" y="1825625"/>
            <a:ext cx="5181600" cy="376361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376361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smtClean="0"/>
              <a:t>Click to add title</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smtClean="0"/>
              <a:t>Click to add title</a:t>
            </a:r>
            <a:endParaRPr lang="en-US" dirty="0"/>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smtClean="0"/>
              <a:t>Click to add title</a:t>
            </a:r>
            <a:endParaRPr lang="en-US" dirty="0"/>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Click to </a:t>
            </a:r>
            <a:r>
              <a:rPr lang="fr-FR" dirty="0" err="1" smtClean="0"/>
              <a:t>add</a:t>
            </a:r>
            <a:r>
              <a:rPr lang="fr-FR" dirty="0" smtClean="0"/>
              <a:t> </a:t>
            </a:r>
            <a:r>
              <a:rPr lang="fr-FR" dirty="0" err="1" smtClean="0"/>
              <a:t>caption</a:t>
            </a:r>
            <a:endParaRPr lang="fr-FR" dirty="0" smtClean="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smtClean="0"/>
              <a:t>Click to </a:t>
            </a:r>
            <a:r>
              <a:rPr lang="fr-FR" dirty="0" err="1" smtClean="0"/>
              <a:t>add</a:t>
            </a:r>
            <a:r>
              <a:rPr lang="fr-FR" dirty="0" smtClean="0"/>
              <a:t> </a:t>
            </a:r>
            <a:r>
              <a:rPr lang="fr-FR" dirty="0" err="1" smtClean="0"/>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smtClean="0"/>
              <a:t>Nadia Pastrone – MUST WP5.1 – I.FAST Kick-off Meeting May 2021</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Nadia Pastrone – MUST WP5.1 – I.FAST Kick-off Meeting May 2021</a:t>
            </a:r>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hyperlink" Target="https://indico.cern.ch/event/1030726/"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muoncollider.web.cern.ch/" TargetMode="External"/><Relationship Id="rId4" Type="http://schemas.openxmlformats.org/officeDocument/2006/relationships/hyperlink" Target="https://e-groups.cern.ch/" TargetMode="External"/><Relationship Id="rId5" Type="http://schemas.openxmlformats.org/officeDocument/2006/relationships/hyperlink" Target="MUONCOLLIDER-FACILITY@cern.ch" TargetMode="External"/><Relationship Id="rId1" Type="http://schemas.openxmlformats.org/officeDocument/2006/relationships/slideLayout" Target="../slideLayouts/slideLayout3.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tiff"/><Relationship Id="rId4" Type="http://schemas.openxmlformats.org/officeDocument/2006/relationships/image" Target="../media/image10.tiff"/><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indico.cern.ch/event/1043242/timetable/#al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indico.cern.ch/event/1043242/timetable/#al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arxiv.org/abs/2007.15684" TargetMode="Externa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6432" y="2338924"/>
            <a:ext cx="10286152" cy="553998"/>
          </a:xfrm>
        </p:spPr>
        <p:txBody>
          <a:bodyPr/>
          <a:lstStyle/>
          <a:p>
            <a:r>
              <a:rPr lang="en-US" b="1" dirty="0" err="1"/>
              <a:t>MUon</a:t>
            </a:r>
            <a:r>
              <a:rPr lang="en-US" b="1" dirty="0"/>
              <a:t>  collider </a:t>
            </a:r>
            <a:r>
              <a:rPr lang="en-US" b="1" dirty="0" err="1"/>
              <a:t>STrategy</a:t>
            </a:r>
            <a:r>
              <a:rPr lang="en-US" b="1" dirty="0"/>
              <a:t> </a:t>
            </a:r>
            <a:r>
              <a:rPr lang="en-US" b="1" dirty="0" smtClean="0"/>
              <a:t>network  -  MUST</a:t>
            </a:r>
            <a:endParaRPr lang="en-GB" dirty="0"/>
          </a:p>
        </p:txBody>
      </p:sp>
      <p:sp>
        <p:nvSpPr>
          <p:cNvPr id="3" name="Text Placeholder 2"/>
          <p:cNvSpPr>
            <a:spLocks noGrp="1"/>
          </p:cNvSpPr>
          <p:nvPr>
            <p:ph type="body" sz="quarter" idx="14"/>
          </p:nvPr>
        </p:nvSpPr>
        <p:spPr>
          <a:xfrm>
            <a:off x="2063552" y="4797152"/>
            <a:ext cx="5328592" cy="566663"/>
          </a:xfrm>
        </p:spPr>
        <p:txBody>
          <a:bodyPr>
            <a:noAutofit/>
          </a:bodyPr>
          <a:lstStyle/>
          <a:p>
            <a:pPr algn="ctr"/>
            <a:r>
              <a:rPr lang="en-GB" sz="3200" b="1" dirty="0" smtClean="0">
                <a:solidFill>
                  <a:schemeClr val="bg2"/>
                </a:solidFill>
              </a:rPr>
              <a:t>Nadia </a:t>
            </a:r>
            <a:r>
              <a:rPr lang="en-GB" sz="3200" b="1" dirty="0" err="1" smtClean="0">
                <a:solidFill>
                  <a:schemeClr val="bg2"/>
                </a:solidFill>
              </a:rPr>
              <a:t>Pastrone</a:t>
            </a:r>
            <a:r>
              <a:rPr lang="en-GB" sz="3200" b="1" dirty="0" smtClean="0">
                <a:solidFill>
                  <a:schemeClr val="bg2"/>
                </a:solidFill>
              </a:rPr>
              <a:t>  </a:t>
            </a:r>
            <a:r>
              <a:rPr lang="en-GB" sz="2800" dirty="0" smtClean="0">
                <a:solidFill>
                  <a:schemeClr val="bg2"/>
                </a:solidFill>
              </a:rPr>
              <a:t>INFN-Torino</a:t>
            </a:r>
            <a:r>
              <a:rPr lang="en-GB" sz="3200" b="1" dirty="0" smtClean="0">
                <a:solidFill>
                  <a:schemeClr val="bg2"/>
                </a:solidFill>
              </a:rPr>
              <a:t>  </a:t>
            </a:r>
          </a:p>
          <a:p>
            <a:pPr algn="ctr"/>
            <a:r>
              <a:rPr lang="en-GB" sz="2800" dirty="0" smtClean="0">
                <a:solidFill>
                  <a:schemeClr val="bg2"/>
                </a:solidFill>
              </a:rPr>
              <a:t>for the MUST team</a:t>
            </a:r>
          </a:p>
          <a:p>
            <a:pPr algn="ctr"/>
            <a:r>
              <a:rPr lang="en-GB" sz="2800" dirty="0" smtClean="0">
                <a:solidFill>
                  <a:schemeClr val="bg2"/>
                </a:solidFill>
              </a:rPr>
              <a:t>INFN - CERN (+BINP) - CEA</a:t>
            </a:r>
          </a:p>
          <a:p>
            <a:pPr algn="ctr"/>
            <a:r>
              <a:rPr lang="en-GB" sz="2800" dirty="0">
                <a:solidFill>
                  <a:schemeClr val="bg2"/>
                </a:solidFill>
              </a:rPr>
              <a:t> </a:t>
            </a:r>
            <a:r>
              <a:rPr lang="en-GB" sz="2800" dirty="0" smtClean="0">
                <a:solidFill>
                  <a:schemeClr val="bg2"/>
                </a:solidFill>
              </a:rPr>
              <a:t>    IJCLAB </a:t>
            </a:r>
            <a:r>
              <a:rPr lang="mr-IN" sz="2800" dirty="0" smtClean="0">
                <a:solidFill>
                  <a:schemeClr val="bg2"/>
                </a:solidFill>
              </a:rPr>
              <a:t>–</a:t>
            </a:r>
            <a:r>
              <a:rPr lang="en-GB" sz="2800" dirty="0" smtClean="0">
                <a:solidFill>
                  <a:schemeClr val="bg2"/>
                </a:solidFill>
              </a:rPr>
              <a:t> KIT </a:t>
            </a:r>
            <a:r>
              <a:rPr lang="mr-IN" sz="2800" dirty="0" smtClean="0">
                <a:solidFill>
                  <a:schemeClr val="bg2"/>
                </a:solidFill>
              </a:rPr>
              <a:t>–</a:t>
            </a:r>
            <a:r>
              <a:rPr lang="en-GB" sz="2800" dirty="0" smtClean="0">
                <a:solidFill>
                  <a:schemeClr val="bg2"/>
                </a:solidFill>
              </a:rPr>
              <a:t> PSI </a:t>
            </a:r>
            <a:r>
              <a:rPr lang="mr-IN" sz="2800" dirty="0" smtClean="0">
                <a:solidFill>
                  <a:schemeClr val="bg2"/>
                </a:solidFill>
              </a:rPr>
              <a:t>–</a:t>
            </a:r>
            <a:r>
              <a:rPr lang="en-GB" sz="2800" dirty="0" smtClean="0">
                <a:solidFill>
                  <a:schemeClr val="bg2"/>
                </a:solidFill>
              </a:rPr>
              <a:t> UKRI</a:t>
            </a:r>
          </a:p>
          <a:p>
            <a:pPr algn="ctr"/>
            <a:endParaRPr lang="en-GB" sz="2800" dirty="0">
              <a:solidFill>
                <a:schemeClr val="bg2"/>
              </a:solidFill>
            </a:endParaRPr>
          </a:p>
          <a:p>
            <a:r>
              <a:rPr lang="en-GB" sz="2800" b="1" dirty="0" smtClean="0">
                <a:solidFill>
                  <a:schemeClr val="bg2"/>
                </a:solidFill>
              </a:rPr>
              <a:t>   </a:t>
            </a:r>
            <a:endParaRPr lang="en-GB" sz="2800" b="1" dirty="0">
              <a:solidFill>
                <a:schemeClr val="bg2"/>
              </a:solidFill>
            </a:endParaRPr>
          </a:p>
        </p:txBody>
      </p:sp>
      <p:sp>
        <p:nvSpPr>
          <p:cNvPr id="4" name="Text Placeholder 3"/>
          <p:cNvSpPr>
            <a:spLocks noGrp="1"/>
          </p:cNvSpPr>
          <p:nvPr>
            <p:ph type="body" sz="quarter" idx="15"/>
          </p:nvPr>
        </p:nvSpPr>
        <p:spPr>
          <a:xfrm>
            <a:off x="5735960" y="1052736"/>
            <a:ext cx="6456040" cy="533110"/>
          </a:xfrm>
        </p:spPr>
        <p:txBody>
          <a:bodyPr>
            <a:normAutofit fontScale="92500"/>
          </a:bodyPr>
          <a:lstStyle/>
          <a:p>
            <a:r>
              <a:rPr lang="fr-CH" sz="2400" b="1" dirty="0" smtClean="0">
                <a:solidFill>
                  <a:schemeClr val="bg1"/>
                </a:solidFill>
              </a:rPr>
              <a:t>1</a:t>
            </a:r>
            <a:r>
              <a:rPr lang="fr-CH" sz="2400" b="1" baseline="30000" dirty="0" smtClean="0">
                <a:solidFill>
                  <a:schemeClr val="bg1"/>
                </a:solidFill>
              </a:rPr>
              <a:t>st</a:t>
            </a:r>
            <a:r>
              <a:rPr lang="fr-CH" sz="2400" b="1" dirty="0" smtClean="0">
                <a:solidFill>
                  <a:schemeClr val="bg1"/>
                </a:solidFill>
              </a:rPr>
              <a:t> </a:t>
            </a:r>
            <a:r>
              <a:rPr lang="fr-CH" sz="2400" b="1" dirty="0">
                <a:solidFill>
                  <a:schemeClr val="bg1"/>
                </a:solidFill>
              </a:rPr>
              <a:t>IFAST </a:t>
            </a:r>
            <a:r>
              <a:rPr lang="fr-CH" sz="2400" b="1" dirty="0" err="1">
                <a:solidFill>
                  <a:schemeClr val="bg1"/>
                </a:solidFill>
              </a:rPr>
              <a:t>Steering</a:t>
            </a:r>
            <a:r>
              <a:rPr lang="fr-CH" sz="2400" b="1" dirty="0">
                <a:solidFill>
                  <a:schemeClr val="bg1"/>
                </a:solidFill>
              </a:rPr>
              <a:t> </a:t>
            </a:r>
            <a:r>
              <a:rPr lang="fr-CH" sz="2400" b="1" dirty="0" err="1">
                <a:solidFill>
                  <a:schemeClr val="bg1"/>
                </a:solidFill>
              </a:rPr>
              <a:t>Committee</a:t>
            </a:r>
            <a:r>
              <a:rPr lang="fr-CH" sz="2400" b="1" dirty="0">
                <a:solidFill>
                  <a:schemeClr val="bg1"/>
                </a:solidFill>
              </a:rPr>
              <a:t> Meeting</a:t>
            </a:r>
            <a:r>
              <a:rPr lang="fr-CH" sz="2400" dirty="0" smtClean="0">
                <a:solidFill>
                  <a:schemeClr val="bg1"/>
                </a:solidFill>
              </a:rPr>
              <a:t>, </a:t>
            </a:r>
            <a:r>
              <a:rPr lang="fr-CH" sz="2400" dirty="0" err="1" smtClean="0">
                <a:solidFill>
                  <a:schemeClr val="bg1"/>
                </a:solidFill>
              </a:rPr>
              <a:t>June</a:t>
            </a:r>
            <a:r>
              <a:rPr lang="fr-CH" sz="2400" dirty="0" smtClean="0">
                <a:solidFill>
                  <a:schemeClr val="bg1"/>
                </a:solidFill>
              </a:rPr>
              <a:t> 25 - </a:t>
            </a:r>
            <a:r>
              <a:rPr lang="fr-CH" sz="2400" dirty="0">
                <a:solidFill>
                  <a:schemeClr val="bg1"/>
                </a:solidFill>
              </a:rPr>
              <a:t>2021</a:t>
            </a:r>
            <a:endParaRPr lang="en-GB" sz="2400" dirty="0">
              <a:solidFill>
                <a:schemeClr val="bg1"/>
              </a:solidFill>
            </a:endParaRPr>
          </a:p>
        </p:txBody>
      </p:sp>
    </p:spTree>
    <p:extLst>
      <p:ext uri="{BB962C8B-B14F-4D97-AF65-F5344CB8AC3E}">
        <p14:creationId xmlns:p14="http://schemas.microsoft.com/office/powerpoint/2010/main" val="15196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326" y="91883"/>
            <a:ext cx="10515600" cy="1325563"/>
          </a:xfrm>
        </p:spPr>
        <p:txBody>
          <a:bodyPr/>
          <a:lstStyle/>
          <a:p>
            <a:r>
              <a:rPr lang="en-US" b="1" i="1" dirty="0" smtClean="0">
                <a:latin typeface="+mj-lt"/>
              </a:rPr>
              <a:t>Muon </a:t>
            </a:r>
            <a:r>
              <a:rPr lang="en-US" b="1" i="1" dirty="0">
                <a:latin typeface="+mj-lt"/>
              </a:rPr>
              <a:t>Collider </a:t>
            </a:r>
            <a:r>
              <a:rPr lang="mr-IN" b="1" i="1" dirty="0">
                <a:latin typeface="+mj-lt"/>
              </a:rPr>
              <a:t>–</a:t>
            </a:r>
            <a:r>
              <a:rPr lang="en-US" b="1" i="1" dirty="0">
                <a:latin typeface="+mj-lt"/>
              </a:rPr>
              <a:t> international scenario</a:t>
            </a:r>
            <a:endParaRPr lang="en-GB" b="1" i="1" dirty="0">
              <a:latin typeface="+mj-lt"/>
            </a:endParaRPr>
          </a:p>
        </p:txBody>
      </p:sp>
      <p:sp>
        <p:nvSpPr>
          <p:cNvPr id="3" name="Content Placeholder 2"/>
          <p:cNvSpPr>
            <a:spLocks noGrp="1"/>
          </p:cNvSpPr>
          <p:nvPr>
            <p:ph idx="1"/>
          </p:nvPr>
        </p:nvSpPr>
        <p:spPr>
          <a:xfrm>
            <a:off x="623392" y="1268760"/>
            <a:ext cx="10945216" cy="4752528"/>
          </a:xfrm>
        </p:spPr>
        <p:txBody>
          <a:bodyPr>
            <a:normAutofit fontScale="77500" lnSpcReduction="20000"/>
          </a:bodyPr>
          <a:lstStyle/>
          <a:p>
            <a:pPr marL="0" indent="0">
              <a:buNone/>
            </a:pPr>
            <a:r>
              <a:rPr lang="en-US" sz="3400" b="1" dirty="0">
                <a:solidFill>
                  <a:srgbClr val="F207CA"/>
                </a:solidFill>
              </a:rPr>
              <a:t>International Muon Collider Collaboration   </a:t>
            </a:r>
            <a:r>
              <a:rPr lang="en-US" dirty="0" smtClean="0"/>
              <a:t>-    </a:t>
            </a:r>
            <a:r>
              <a:rPr lang="en-US" sz="3100" b="1" dirty="0" smtClean="0"/>
              <a:t>Project </a:t>
            </a:r>
            <a:r>
              <a:rPr lang="en-US" sz="3100" b="1" dirty="0"/>
              <a:t>Leader</a:t>
            </a:r>
            <a:r>
              <a:rPr lang="en-US" sz="3100" dirty="0"/>
              <a:t>:  </a:t>
            </a:r>
            <a:r>
              <a:rPr lang="en-US" sz="3100" i="1" dirty="0"/>
              <a:t>Daniel Schulte </a:t>
            </a:r>
          </a:p>
          <a:p>
            <a:pPr marL="0" indent="0">
              <a:buNone/>
            </a:pPr>
            <a:r>
              <a:rPr lang="en-US" b="1" dirty="0"/>
              <a:t>Objective</a:t>
            </a:r>
            <a:r>
              <a:rPr lang="en-US" dirty="0"/>
              <a:t>: </a:t>
            </a:r>
          </a:p>
          <a:p>
            <a:pPr marL="0" indent="0">
              <a:buNone/>
            </a:pPr>
            <a:r>
              <a:rPr lang="en-US" dirty="0"/>
              <a:t>In time for the next European Strategy for Particle Physics Update, the study aims to </a:t>
            </a:r>
            <a:r>
              <a:rPr lang="en-US" b="1" dirty="0"/>
              <a:t>establish </a:t>
            </a:r>
            <a:endParaRPr lang="en-US" b="1" dirty="0" smtClean="0"/>
          </a:p>
          <a:p>
            <a:pPr marL="0" indent="0">
              <a:buNone/>
            </a:pPr>
            <a:r>
              <a:rPr lang="en-US" b="1" dirty="0" smtClean="0"/>
              <a:t>whether </a:t>
            </a:r>
            <a:r>
              <a:rPr lang="en-US" b="1" dirty="0"/>
              <a:t>the investment into a full CDR and a demonstrator is scientifically justified</a:t>
            </a:r>
            <a:r>
              <a:rPr lang="en-US" dirty="0"/>
              <a:t>. </a:t>
            </a:r>
          </a:p>
          <a:p>
            <a:pPr marL="0" indent="0">
              <a:lnSpc>
                <a:spcPct val="120000"/>
              </a:lnSpc>
              <a:spcBef>
                <a:spcPts val="0"/>
              </a:spcBef>
              <a:buNone/>
            </a:pPr>
            <a:r>
              <a:rPr lang="en-US" dirty="0"/>
              <a:t>It will </a:t>
            </a:r>
            <a:r>
              <a:rPr lang="en-US" b="1" dirty="0">
                <a:solidFill>
                  <a:srgbClr val="F207CA"/>
                </a:solidFill>
              </a:rPr>
              <a:t>provide a baseline concept</a:t>
            </a:r>
            <a:r>
              <a:rPr lang="en-US" dirty="0"/>
              <a:t>, well-supported performance expectations and assess the associated key risks as well as cost and power </a:t>
            </a:r>
            <a:r>
              <a:rPr lang="en-US" dirty="0" smtClean="0"/>
              <a:t>consumption </a:t>
            </a:r>
            <a:r>
              <a:rPr lang="en-US" dirty="0"/>
              <a:t>drivers. </a:t>
            </a:r>
            <a:endParaRPr lang="en-US" dirty="0" smtClean="0"/>
          </a:p>
          <a:p>
            <a:pPr marL="0" indent="0">
              <a:lnSpc>
                <a:spcPct val="120000"/>
              </a:lnSpc>
              <a:spcBef>
                <a:spcPts val="0"/>
              </a:spcBef>
              <a:buNone/>
            </a:pPr>
            <a:r>
              <a:rPr lang="en-US" dirty="0" smtClean="0"/>
              <a:t>It </a:t>
            </a:r>
            <a:r>
              <a:rPr lang="en-US" dirty="0"/>
              <a:t>will also </a:t>
            </a:r>
            <a:r>
              <a:rPr lang="en-US" b="1" dirty="0">
                <a:solidFill>
                  <a:srgbClr val="F207CA"/>
                </a:solidFill>
              </a:rPr>
              <a:t>identify an R&amp;D path to demonstrate the feasibility of the collider</a:t>
            </a:r>
            <a:r>
              <a:rPr lang="en-US" dirty="0"/>
              <a:t>. </a:t>
            </a:r>
          </a:p>
          <a:p>
            <a:pPr marL="0" indent="0">
              <a:buNone/>
            </a:pPr>
            <a:r>
              <a:rPr lang="en-US" b="1" dirty="0"/>
              <a:t>Scope: </a:t>
            </a:r>
          </a:p>
          <a:p>
            <a:pPr marL="0" indent="0">
              <a:buNone/>
            </a:pPr>
            <a:r>
              <a:rPr lang="en-US" dirty="0"/>
              <a:t>•  Focus on two energy ranges: </a:t>
            </a:r>
          </a:p>
          <a:p>
            <a:pPr marL="0" indent="0">
              <a:buNone/>
            </a:pPr>
            <a:r>
              <a:rPr lang="en-US" dirty="0"/>
              <a:t>– </a:t>
            </a:r>
            <a:r>
              <a:rPr lang="en-US" b="1" dirty="0"/>
              <a:t>3 </a:t>
            </a:r>
            <a:r>
              <a:rPr lang="en-US" b="1" dirty="0" err="1"/>
              <a:t>TeV</a:t>
            </a:r>
            <a:r>
              <a:rPr lang="en-US" dirty="0"/>
              <a:t>     	if possible with technology ready for construction in </a:t>
            </a:r>
            <a:r>
              <a:rPr lang="en-US" dirty="0" smtClean="0"/>
              <a:t>10-20 years </a:t>
            </a:r>
            <a:endParaRPr lang="en-US" dirty="0"/>
          </a:p>
          <a:p>
            <a:pPr marL="0" indent="0">
              <a:buNone/>
            </a:pPr>
            <a:r>
              <a:rPr lang="en-US" dirty="0"/>
              <a:t>– </a:t>
            </a:r>
            <a:r>
              <a:rPr lang="en-US" b="1" dirty="0"/>
              <a:t>10+ </a:t>
            </a:r>
            <a:r>
              <a:rPr lang="en-US" b="1" dirty="0" err="1"/>
              <a:t>TeV</a:t>
            </a:r>
            <a:r>
              <a:rPr lang="en-US" dirty="0"/>
              <a:t>  	with more advanced technology, </a:t>
            </a:r>
            <a:r>
              <a:rPr lang="en-US" b="1" dirty="0"/>
              <a:t>the reason to chose muon colliders </a:t>
            </a:r>
            <a:endParaRPr lang="en-US" dirty="0"/>
          </a:p>
          <a:p>
            <a:pPr marL="0" indent="0">
              <a:buNone/>
            </a:pPr>
            <a:r>
              <a:rPr lang="en-US" dirty="0"/>
              <a:t>•  Explore synergy with other options (neutrino/</a:t>
            </a:r>
            <a:r>
              <a:rPr lang="en-US" dirty="0" err="1"/>
              <a:t>higgs</a:t>
            </a:r>
            <a:r>
              <a:rPr lang="en-US" dirty="0"/>
              <a:t> factory) </a:t>
            </a:r>
          </a:p>
          <a:p>
            <a:pPr marL="0" indent="0">
              <a:buNone/>
            </a:pPr>
            <a:r>
              <a:rPr lang="en-US" dirty="0"/>
              <a:t>•  Define </a:t>
            </a:r>
            <a:r>
              <a:rPr lang="en-US" b="1" dirty="0"/>
              <a:t>R&amp;D path </a:t>
            </a:r>
            <a:endParaRPr lang="en-US" dirty="0"/>
          </a:p>
          <a:p>
            <a:endParaRPr lang="en-GB" dirty="0">
              <a:solidFill>
                <a:srgbClr val="E6E6E6"/>
              </a:solidFill>
            </a:endParaRP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smtClean="0"/>
              <a:t>Nadia Pastrone – MUST WP5.1 – I.FAST Kick-off Meeting May 2021</a:t>
            </a:r>
            <a:endParaRPr lang="en-US" dirty="0"/>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10</a:t>
            </a:fld>
            <a:endParaRPr lang="en-US"/>
          </a:p>
        </p:txBody>
      </p:sp>
    </p:spTree>
    <p:extLst>
      <p:ext uri="{BB962C8B-B14F-4D97-AF65-F5344CB8AC3E}">
        <p14:creationId xmlns:p14="http://schemas.microsoft.com/office/powerpoint/2010/main" val="4008100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11</a:t>
            </a:fld>
            <a:endParaRPr lang="en-US"/>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t="10101" r="7746" b="5901"/>
          <a:stretch/>
        </p:blipFill>
        <p:spPr>
          <a:xfrm>
            <a:off x="2999656" y="348492"/>
            <a:ext cx="8712968" cy="5760640"/>
          </a:xfrm>
          <a:prstGeom prst="rect">
            <a:avLst/>
          </a:prstGeom>
        </p:spPr>
      </p:pic>
      <p:sp>
        <p:nvSpPr>
          <p:cNvPr id="8" name="Title 10"/>
          <p:cNvSpPr>
            <a:spLocks noGrp="1"/>
          </p:cNvSpPr>
          <p:nvPr>
            <p:ph type="title"/>
          </p:nvPr>
        </p:nvSpPr>
        <p:spPr>
          <a:xfrm>
            <a:off x="370215" y="1880734"/>
            <a:ext cx="3168352" cy="1600200"/>
          </a:xfrm>
        </p:spPr>
        <p:txBody>
          <a:bodyPr/>
          <a:lstStyle/>
          <a:p>
            <a:r>
              <a:rPr lang="en-GB" b="1" i="1" smtClean="0"/>
              <a:t>Baseline </a:t>
            </a:r>
            <a:br>
              <a:rPr lang="en-GB" b="1" i="1" smtClean="0"/>
            </a:br>
            <a:r>
              <a:rPr lang="en-GB" b="1" i="1" smtClean="0"/>
              <a:t>facility </a:t>
            </a:r>
            <a:r>
              <a:rPr lang="en-GB" b="1" i="1" dirty="0" smtClean="0"/>
              <a:t>sketch</a:t>
            </a:r>
            <a:endParaRPr lang="en-GB" b="1" i="1" dirty="0"/>
          </a:p>
        </p:txBody>
      </p:sp>
      <p:sp>
        <p:nvSpPr>
          <p:cNvPr id="3" name="TextBox 2"/>
          <p:cNvSpPr txBox="1"/>
          <p:nvPr/>
        </p:nvSpPr>
        <p:spPr>
          <a:xfrm>
            <a:off x="78254" y="4941168"/>
            <a:ext cx="3752274" cy="646331"/>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Alternative Muon production Sources,</a:t>
            </a:r>
            <a:endParaRPr lang="en-US" dirty="0"/>
          </a:p>
          <a:p>
            <a:r>
              <a:rPr lang="en-US" dirty="0"/>
              <a:t>s</a:t>
            </a:r>
            <a:r>
              <a:rPr lang="en-US" dirty="0" smtClean="0"/>
              <a:t>uch as LEMMA, could be considered </a:t>
            </a:r>
            <a:endParaRPr lang="en-US" dirty="0"/>
          </a:p>
        </p:txBody>
      </p:sp>
    </p:spTree>
    <p:extLst>
      <p:ext uri="{BB962C8B-B14F-4D97-AF65-F5344CB8AC3E}">
        <p14:creationId xmlns:p14="http://schemas.microsoft.com/office/powerpoint/2010/main" val="1553370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76"/>
            <a:ext cx="10515600" cy="1325563"/>
          </a:xfrm>
        </p:spPr>
        <p:txBody>
          <a:bodyPr/>
          <a:lstStyle/>
          <a:p>
            <a:r>
              <a:rPr lang="en-US" b="1" i="1" dirty="0" smtClean="0"/>
              <a:t>European Accelerator R&amp;D Roadmap</a:t>
            </a:r>
            <a:endParaRPr lang="en-US" b="1" i="1"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12</a:t>
            </a:fld>
            <a:endParaRPr lang="en-US"/>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l="-1509"/>
          <a:stretch/>
        </p:blipFill>
        <p:spPr>
          <a:xfrm>
            <a:off x="335360" y="1484784"/>
            <a:ext cx="7056784" cy="4240053"/>
          </a:xfrm>
          <a:prstGeom prst="rect">
            <a:avLst/>
          </a:prstGeom>
        </p:spPr>
      </p:pic>
      <p:sp>
        <p:nvSpPr>
          <p:cNvPr id="7" name="Rectangle 6"/>
          <p:cNvSpPr/>
          <p:nvPr/>
        </p:nvSpPr>
        <p:spPr>
          <a:xfrm>
            <a:off x="7392144" y="1732404"/>
            <a:ext cx="4417683" cy="3600986"/>
          </a:xfrm>
          <a:prstGeom prst="rect">
            <a:avLst/>
          </a:prstGeom>
        </p:spPr>
        <p:txBody>
          <a:bodyPr wrap="none">
            <a:spAutoFit/>
          </a:bodyPr>
          <a:lstStyle/>
          <a:p>
            <a:pPr algn="ctr"/>
            <a:r>
              <a:rPr lang="en-US" sz="2400" b="1" dirty="0" smtClean="0"/>
              <a:t>Muon Beam Panel</a:t>
            </a:r>
          </a:p>
          <a:p>
            <a:pPr algn="ctr"/>
            <a:r>
              <a:rPr lang="en-US" sz="2400" b="1" dirty="0" smtClean="0"/>
              <a:t>Community Meeting May 20-21:</a:t>
            </a:r>
          </a:p>
          <a:p>
            <a:pPr algn="ctr"/>
            <a:r>
              <a:rPr lang="en-US" dirty="0" smtClean="0">
                <a:hlinkClick r:id="rId3"/>
              </a:rPr>
              <a:t>https</a:t>
            </a:r>
            <a:r>
              <a:rPr lang="en-US" dirty="0">
                <a:hlinkClick r:id="rId3"/>
              </a:rPr>
              <a:t>://indico.cern.ch/event/1030726</a:t>
            </a:r>
            <a:r>
              <a:rPr lang="en-US" dirty="0" smtClean="0">
                <a:hlinkClick r:id="rId3"/>
              </a:rPr>
              <a:t>/</a:t>
            </a:r>
            <a:endParaRPr lang="en-US" dirty="0" smtClean="0"/>
          </a:p>
          <a:p>
            <a:pPr algn="ctr"/>
            <a:endParaRPr lang="en-US" dirty="0"/>
          </a:p>
          <a:p>
            <a:pPr algn="ctr"/>
            <a:r>
              <a:rPr lang="en-US" b="1" i="1" dirty="0" smtClean="0"/>
              <a:t>RF</a:t>
            </a:r>
          </a:p>
          <a:p>
            <a:pPr algn="ctr"/>
            <a:r>
              <a:rPr lang="en-US" b="1" i="1" dirty="0" smtClean="0"/>
              <a:t>Magnets</a:t>
            </a:r>
          </a:p>
          <a:p>
            <a:pPr algn="ctr"/>
            <a:r>
              <a:rPr lang="en-US" b="1" i="1" dirty="0" smtClean="0"/>
              <a:t>High-energy complex</a:t>
            </a:r>
          </a:p>
          <a:p>
            <a:pPr algn="ctr"/>
            <a:r>
              <a:rPr lang="en-US" b="1" i="1" dirty="0" smtClean="0"/>
              <a:t>Muon </a:t>
            </a:r>
            <a:r>
              <a:rPr lang="en-US" b="1" i="1" dirty="0"/>
              <a:t>production and </a:t>
            </a:r>
            <a:r>
              <a:rPr lang="en-US" b="1" i="1" dirty="0" smtClean="0"/>
              <a:t>cooling</a:t>
            </a:r>
          </a:p>
          <a:p>
            <a:pPr algn="ctr"/>
            <a:r>
              <a:rPr lang="en-US" b="1" i="1" dirty="0" smtClean="0"/>
              <a:t>Proton complex</a:t>
            </a:r>
          </a:p>
          <a:p>
            <a:pPr algn="ctr"/>
            <a:r>
              <a:rPr lang="en-US" b="1" i="1" dirty="0" smtClean="0"/>
              <a:t>Beam Dynamics</a:t>
            </a:r>
          </a:p>
          <a:p>
            <a:pPr algn="ctr"/>
            <a:r>
              <a:rPr lang="en-US" b="1" i="1" dirty="0" smtClean="0"/>
              <a:t>Radiation </a:t>
            </a:r>
            <a:r>
              <a:rPr lang="en-US" b="1" i="1" dirty="0"/>
              <a:t>protection and other </a:t>
            </a:r>
            <a:r>
              <a:rPr lang="en-US" b="1" i="1" dirty="0" smtClean="0"/>
              <a:t>technologies</a:t>
            </a:r>
          </a:p>
          <a:p>
            <a:pPr algn="ctr"/>
            <a:r>
              <a:rPr lang="en-US" b="1" i="1" dirty="0" smtClean="0"/>
              <a:t>MDI</a:t>
            </a:r>
            <a:endParaRPr lang="en-US" dirty="0"/>
          </a:p>
        </p:txBody>
      </p:sp>
    </p:spTree>
    <p:extLst>
      <p:ext uri="{BB962C8B-B14F-4D97-AF65-F5344CB8AC3E}">
        <p14:creationId xmlns:p14="http://schemas.microsoft.com/office/powerpoint/2010/main" val="60350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i="1" dirty="0" smtClean="0"/>
              <a:t>Potential long-term timeline</a:t>
            </a:r>
            <a:endParaRPr lang="en-US" b="1" i="1"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13</a:t>
            </a:fld>
            <a:endParaRPr lang="en-US"/>
          </a:p>
        </p:txBody>
      </p:sp>
      <p:pic>
        <p:nvPicPr>
          <p:cNvPr id="6" name="Content Placeholder 3"/>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t="11018" b="6214"/>
          <a:stretch/>
        </p:blipFill>
        <p:spPr>
          <a:xfrm>
            <a:off x="263032" y="1084185"/>
            <a:ext cx="8712968" cy="5014020"/>
          </a:xfrm>
        </p:spPr>
      </p:pic>
      <p:sp>
        <p:nvSpPr>
          <p:cNvPr id="7" name="Rectangle 6"/>
          <p:cNvSpPr/>
          <p:nvPr/>
        </p:nvSpPr>
        <p:spPr>
          <a:xfrm>
            <a:off x="8436708" y="2996952"/>
            <a:ext cx="3456384" cy="1754326"/>
          </a:xfrm>
          <a:prstGeom prst="rect">
            <a:avLst/>
          </a:prstGeom>
        </p:spPr>
        <p:txBody>
          <a:bodyPr wrap="square">
            <a:spAutoFit/>
          </a:bodyPr>
          <a:lstStyle/>
          <a:p>
            <a:r>
              <a:rPr lang="en-US" b="1" dirty="0"/>
              <a:t>Web page</a:t>
            </a:r>
            <a:r>
              <a:rPr lang="en-US" dirty="0" smtClean="0"/>
              <a:t>:</a:t>
            </a:r>
          </a:p>
          <a:p>
            <a:r>
              <a:rPr lang="en-US" dirty="0" smtClean="0">
                <a:hlinkClick r:id="rId3"/>
              </a:rPr>
              <a:t> </a:t>
            </a:r>
            <a:r>
              <a:rPr lang="en-US" dirty="0" smtClean="0">
                <a:solidFill>
                  <a:srgbClr val="0000FF"/>
                </a:solidFill>
                <a:hlinkClick r:id="rId3"/>
              </a:rPr>
              <a:t>http</a:t>
            </a:r>
            <a:r>
              <a:rPr lang="en-US" dirty="0">
                <a:solidFill>
                  <a:srgbClr val="0000FF"/>
                </a:solidFill>
                <a:hlinkClick r:id="rId3"/>
              </a:rPr>
              <a:t>://</a:t>
            </a:r>
            <a:r>
              <a:rPr lang="en-US" dirty="0" err="1">
                <a:solidFill>
                  <a:srgbClr val="0000FF"/>
                </a:solidFill>
                <a:hlinkClick r:id="rId3"/>
              </a:rPr>
              <a:t>muoncollider.web.cern.ch</a:t>
            </a:r>
            <a:r>
              <a:rPr lang="en-US" dirty="0">
                <a:solidFill>
                  <a:srgbClr val="0000FF"/>
                </a:solidFill>
                <a:hlinkClick r:id="rId3"/>
              </a:rPr>
              <a:t> </a:t>
            </a:r>
            <a:endParaRPr lang="en-US" dirty="0"/>
          </a:p>
          <a:p>
            <a:r>
              <a:rPr lang="en-US" b="1" dirty="0"/>
              <a:t>Mailing </a:t>
            </a:r>
            <a:r>
              <a:rPr lang="en-US" b="1" dirty="0" smtClean="0"/>
              <a:t>lists to subscribe</a:t>
            </a:r>
            <a:r>
              <a:rPr lang="en-US" dirty="0" smtClean="0"/>
              <a:t>:</a:t>
            </a:r>
          </a:p>
          <a:p>
            <a:r>
              <a:rPr lang="en-US" dirty="0" smtClean="0"/>
              <a:t>Login at:</a:t>
            </a:r>
            <a:r>
              <a:rPr lang="en-US" dirty="0"/>
              <a:t> </a:t>
            </a:r>
            <a:r>
              <a:rPr lang="en-US" dirty="0" smtClean="0">
                <a:solidFill>
                  <a:srgbClr val="0000FF"/>
                </a:solidFill>
                <a:hlinkClick r:id="rId4"/>
              </a:rPr>
              <a:t>https</a:t>
            </a:r>
            <a:r>
              <a:rPr lang="en-US" dirty="0">
                <a:solidFill>
                  <a:srgbClr val="0000FF"/>
                </a:solidFill>
                <a:hlinkClick r:id="rId4"/>
              </a:rPr>
              <a:t>://</a:t>
            </a:r>
            <a:r>
              <a:rPr lang="en-US" dirty="0" smtClean="0">
                <a:solidFill>
                  <a:srgbClr val="0000FF"/>
                </a:solidFill>
                <a:hlinkClick r:id="rId4"/>
              </a:rPr>
              <a:t>e-groups.cern.ch</a:t>
            </a:r>
            <a:endParaRPr lang="en-US" dirty="0" smtClean="0">
              <a:solidFill>
                <a:srgbClr val="0000FF"/>
              </a:solidFill>
            </a:endParaRPr>
          </a:p>
          <a:p>
            <a:r>
              <a:rPr lang="en-US" dirty="0" smtClean="0"/>
              <a:t>search for </a:t>
            </a:r>
            <a:r>
              <a:rPr lang="en-US" dirty="0"/>
              <a:t>“</a:t>
            </a:r>
            <a:r>
              <a:rPr lang="en-US" dirty="0" err="1"/>
              <a:t>muoncollider</a:t>
            </a:r>
            <a:r>
              <a:rPr lang="en-US" dirty="0" smtClean="0"/>
              <a:t>”</a:t>
            </a:r>
          </a:p>
          <a:p>
            <a:r>
              <a:rPr lang="en-US" dirty="0" smtClean="0"/>
              <a:t>i.e. </a:t>
            </a:r>
            <a:r>
              <a:rPr lang="en-US" dirty="0"/>
              <a:t>-</a:t>
            </a:r>
            <a:r>
              <a:rPr lang="en-US" dirty="0" smtClean="0">
                <a:hlinkClick r:id="rId5" action="ppaction://hlinkfile"/>
              </a:rPr>
              <a:t>FACILITY@cern.ch</a:t>
            </a:r>
            <a:endParaRPr lang="en-US" dirty="0">
              <a:effectLst/>
            </a:endParaRPr>
          </a:p>
        </p:txBody>
      </p:sp>
    </p:spTree>
    <p:extLst>
      <p:ext uri="{BB962C8B-B14F-4D97-AF65-F5344CB8AC3E}">
        <p14:creationId xmlns:p14="http://schemas.microsoft.com/office/powerpoint/2010/main" val="1845394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b="1" i="1" dirty="0" smtClean="0"/>
              <a:t>MUST activities and goals </a:t>
            </a:r>
            <a:r>
              <a:rPr lang="en-US" dirty="0" smtClean="0"/>
              <a:t/>
            </a:r>
            <a:br>
              <a:rPr lang="en-US" dirty="0" smtClean="0"/>
            </a:br>
            <a:r>
              <a:rPr lang="en-US" sz="2400" i="1" dirty="0"/>
              <a:t>INFN, </a:t>
            </a:r>
            <a:r>
              <a:rPr lang="en-US" sz="2400" i="1" dirty="0" smtClean="0"/>
              <a:t>CERN (+BINP), </a:t>
            </a:r>
            <a:r>
              <a:rPr lang="en-US" sz="2400" i="1" dirty="0"/>
              <a:t>CEA, </a:t>
            </a:r>
            <a:r>
              <a:rPr lang="en-US" sz="2400" i="1" dirty="0" smtClean="0"/>
              <a:t>IJCLAB, </a:t>
            </a:r>
            <a:r>
              <a:rPr lang="en-US" sz="2400" i="1" dirty="0"/>
              <a:t>KIT, PSI, </a:t>
            </a:r>
            <a:r>
              <a:rPr lang="en-US" sz="2400" i="1" dirty="0" smtClean="0"/>
              <a:t>UKRI /STFC</a:t>
            </a:r>
            <a:endParaRPr lang="en-US" sz="2400" dirty="0"/>
          </a:p>
        </p:txBody>
      </p:sp>
      <p:sp>
        <p:nvSpPr>
          <p:cNvPr id="3" name="Content Placeholder 2"/>
          <p:cNvSpPr>
            <a:spLocks noGrp="1"/>
          </p:cNvSpPr>
          <p:nvPr>
            <p:ph idx="1"/>
          </p:nvPr>
        </p:nvSpPr>
        <p:spPr>
          <a:xfrm>
            <a:off x="335360" y="1484784"/>
            <a:ext cx="11449272" cy="4644418"/>
          </a:xfrm>
        </p:spPr>
        <p:txBody>
          <a:bodyPr>
            <a:normAutofit fontScale="55000" lnSpcReduction="20000"/>
          </a:bodyPr>
          <a:lstStyle/>
          <a:p>
            <a:r>
              <a:rPr lang="en-US" sz="4000" dirty="0" smtClean="0"/>
              <a:t>Support </a:t>
            </a:r>
            <a:r>
              <a:rPr lang="en-US" sz="4000" dirty="0"/>
              <a:t>the effort to design a muon collider and to project and plan the required </a:t>
            </a:r>
            <a:r>
              <a:rPr lang="en-US" sz="4000" dirty="0" smtClean="0"/>
              <a:t>R&amp;D</a:t>
            </a:r>
          </a:p>
          <a:p>
            <a:r>
              <a:rPr lang="en-US" sz="4000" dirty="0" smtClean="0"/>
              <a:t>Consolidate </a:t>
            </a:r>
            <a:r>
              <a:rPr lang="en-US" sz="4000" dirty="0"/>
              <a:t>the community devoted to develop an international future </a:t>
            </a:r>
            <a:r>
              <a:rPr lang="en-US" sz="4000" dirty="0" smtClean="0"/>
              <a:t>facility </a:t>
            </a:r>
            <a:endParaRPr lang="en-US" sz="4000" dirty="0"/>
          </a:p>
          <a:p>
            <a:r>
              <a:rPr lang="en-US" sz="4000" dirty="0" smtClean="0"/>
              <a:t>Prepare </a:t>
            </a:r>
            <a:r>
              <a:rPr lang="en-US" sz="4000" dirty="0"/>
              <a:t>the platform to disseminate the information (website, meetings, simulation tools</a:t>
            </a:r>
            <a:r>
              <a:rPr lang="en-US" sz="4000" dirty="0" smtClean="0"/>
              <a:t>)</a:t>
            </a:r>
          </a:p>
          <a:p>
            <a:endParaRPr lang="en-US" sz="2400" dirty="0" smtClean="0"/>
          </a:p>
          <a:p>
            <a:r>
              <a:rPr lang="en-US" sz="3200" dirty="0"/>
              <a:t>A Europe-wide network is essential for the development of the collider design and technology, which will serve as a common forum to coordinate with the growing international muon-collider efforts, including the US-MAP collaboration, sharing data and results. </a:t>
            </a:r>
            <a:endParaRPr lang="en-US" sz="3200" dirty="0" smtClean="0"/>
          </a:p>
          <a:p>
            <a:r>
              <a:rPr lang="en-US" sz="3200" dirty="0" smtClean="0"/>
              <a:t>The </a:t>
            </a:r>
            <a:r>
              <a:rPr lang="en-US" sz="3200" dirty="0"/>
              <a:t>muon collider requires an intense muon source, fast muon acceleration to high energies and efficient collisions to provide high </a:t>
            </a:r>
            <a:r>
              <a:rPr lang="en-US" sz="3200" dirty="0" smtClean="0"/>
              <a:t>luminosity:</a:t>
            </a:r>
          </a:p>
          <a:p>
            <a:pPr lvl="1">
              <a:buFont typeface=".AppleSystemUIFont" charset="-120"/>
              <a:buChar char="-"/>
            </a:pPr>
            <a:r>
              <a:rPr lang="en-US" sz="3200" dirty="0" smtClean="0"/>
              <a:t>The </a:t>
            </a:r>
            <a:r>
              <a:rPr lang="en-US" sz="3200" dirty="0"/>
              <a:t>fast acceleration stage and the collider ring are critical for the collider cost, power consumption and performance, and technologies that can be developed in synergy with other future projects. </a:t>
            </a:r>
            <a:endParaRPr lang="en-US" sz="3200" dirty="0" smtClean="0"/>
          </a:p>
          <a:p>
            <a:pPr lvl="1">
              <a:buFont typeface=".AppleSystemUIFont" charset="-120"/>
              <a:buChar char="-"/>
            </a:pPr>
            <a:r>
              <a:rPr lang="en-US" sz="3200" dirty="0" smtClean="0"/>
              <a:t>The </a:t>
            </a:r>
            <a:r>
              <a:rPr lang="en-US" sz="3200" dirty="0"/>
              <a:t>decay of muons produces intense fluxes of neutrinos and electrons, sources of background in the machine and in the detector. Dedicated technology development and close collaboration between the accelerator and the detector will be needed to address this issue</a:t>
            </a:r>
            <a:r>
              <a:rPr lang="en-US" sz="3200" dirty="0" smtClean="0"/>
              <a:t>.</a:t>
            </a:r>
          </a:p>
          <a:p>
            <a:r>
              <a:rPr lang="en-US" sz="3200" dirty="0"/>
              <a:t>This task will provide a platform to discuss the plans for key R&amp;D and test facilities as well as disseminate the information on muon colliders activities. </a:t>
            </a:r>
            <a:r>
              <a:rPr lang="en-US" sz="2800" dirty="0"/>
              <a:t/>
            </a:r>
            <a:br>
              <a:rPr lang="en-US" sz="2800" dirty="0"/>
            </a:br>
            <a:endParaRPr lang="en-US" sz="2800" dirty="0" smtClean="0"/>
          </a:p>
          <a:p>
            <a:endParaRPr lang="en-US" sz="2400"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14</a:t>
            </a:fld>
            <a:endParaRPr lang="en-US"/>
          </a:p>
        </p:txBody>
      </p:sp>
    </p:spTree>
    <p:extLst>
      <p:ext uri="{BB962C8B-B14F-4D97-AF65-F5344CB8AC3E}">
        <p14:creationId xmlns:p14="http://schemas.microsoft.com/office/powerpoint/2010/main" val="1737529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MUST deliverables and milestones</a:t>
            </a:r>
            <a:endParaRPr lang="en-US" b="1" i="1" dirty="0"/>
          </a:p>
        </p:txBody>
      </p:sp>
      <p:sp>
        <p:nvSpPr>
          <p:cNvPr id="3" name="Content Placeholder 2"/>
          <p:cNvSpPr>
            <a:spLocks noGrp="1"/>
          </p:cNvSpPr>
          <p:nvPr>
            <p:ph idx="1"/>
          </p:nvPr>
        </p:nvSpPr>
        <p:spPr/>
        <p:txBody>
          <a:bodyPr>
            <a:noAutofit/>
          </a:bodyPr>
          <a:lstStyle/>
          <a:p>
            <a:r>
              <a:rPr lang="en-US" sz="2400" b="1" dirty="0" smtClean="0">
                <a:latin typeface="+mn-lt"/>
              </a:rPr>
              <a:t>D5.1: </a:t>
            </a:r>
            <a:r>
              <a:rPr lang="en-US" sz="2400" dirty="0" smtClean="0">
                <a:latin typeface="+mn-lt"/>
              </a:rPr>
              <a:t>International collaboration plans towards a multi-</a:t>
            </a:r>
            <a:r>
              <a:rPr lang="en-US" sz="2400" dirty="0" err="1" smtClean="0">
                <a:latin typeface="+mn-lt"/>
              </a:rPr>
              <a:t>TeV</a:t>
            </a:r>
            <a:r>
              <a:rPr lang="en-US" sz="2400" dirty="0" smtClean="0">
                <a:latin typeface="+mn-lt"/>
              </a:rPr>
              <a:t> muon collider    </a:t>
            </a:r>
            <a:r>
              <a:rPr lang="en-US" sz="2400" b="1" dirty="0" smtClean="0">
                <a:latin typeface="+mn-lt"/>
              </a:rPr>
              <a:t>M46</a:t>
            </a:r>
          </a:p>
          <a:p>
            <a:pPr marL="0" indent="0">
              <a:buNone/>
            </a:pPr>
            <a:r>
              <a:rPr lang="en-US" sz="2400" dirty="0" smtClean="0">
                <a:latin typeface="+mn-lt"/>
              </a:rPr>
              <a:t>             </a:t>
            </a:r>
            <a:r>
              <a:rPr lang="en-US" sz="2400" i="1" dirty="0" smtClean="0">
                <a:latin typeface="+mn-lt"/>
              </a:rPr>
              <a:t>Report on established collaboration and results disseminated by the action</a:t>
            </a:r>
          </a:p>
          <a:p>
            <a:pPr marL="0" indent="0">
              <a:buNone/>
            </a:pPr>
            <a:endParaRPr lang="en-US" sz="2400" dirty="0" smtClean="0">
              <a:latin typeface="+mn-lt"/>
            </a:endParaRPr>
          </a:p>
          <a:p>
            <a:r>
              <a:rPr lang="en-US" sz="2400" b="1" dirty="0" smtClean="0">
                <a:latin typeface="+mn-lt"/>
              </a:rPr>
              <a:t>MS15: </a:t>
            </a:r>
            <a:r>
              <a:rPr lang="en-US" sz="2400" dirty="0" smtClean="0"/>
              <a:t>International workshop on muon source design  	</a:t>
            </a:r>
            <a:r>
              <a:rPr lang="en-US" sz="2400" b="1" dirty="0" smtClean="0"/>
              <a:t>M18</a:t>
            </a:r>
          </a:p>
          <a:p>
            <a:pPr marL="0" indent="0">
              <a:buNone/>
            </a:pPr>
            <a:r>
              <a:rPr lang="en-US" sz="2400" b="1" dirty="0" smtClean="0"/>
              <a:t>               </a:t>
            </a:r>
            <a:r>
              <a:rPr lang="en-US" sz="2400" i="1" dirty="0" smtClean="0"/>
              <a:t>Report</a:t>
            </a:r>
          </a:p>
          <a:p>
            <a:endParaRPr lang="en-US" sz="2400" dirty="0" smtClean="0">
              <a:latin typeface="+mn-lt"/>
            </a:endParaRPr>
          </a:p>
          <a:p>
            <a:r>
              <a:rPr lang="en-US" sz="2400" b="1" dirty="0" smtClean="0">
                <a:latin typeface="+mn-lt"/>
              </a:rPr>
              <a:t>MS16: </a:t>
            </a:r>
            <a:r>
              <a:rPr lang="en-US" sz="2400" dirty="0" smtClean="0"/>
              <a:t>International workshop to define R&amp;D plans         	</a:t>
            </a:r>
            <a:r>
              <a:rPr lang="en-US" sz="2400" b="1" dirty="0" smtClean="0"/>
              <a:t>M36</a:t>
            </a:r>
            <a:endParaRPr lang="en-US" sz="2400" dirty="0" smtClean="0">
              <a:latin typeface="+mn-lt"/>
            </a:endParaRPr>
          </a:p>
          <a:p>
            <a:pPr marL="0" indent="0">
              <a:buNone/>
            </a:pPr>
            <a:r>
              <a:rPr lang="en-US" sz="2400" dirty="0" smtClean="0">
                <a:latin typeface="+mn-lt"/>
              </a:rPr>
              <a:t>               </a:t>
            </a:r>
            <a:r>
              <a:rPr lang="en-US" sz="2400" i="1" dirty="0" smtClean="0"/>
              <a:t>Report</a:t>
            </a:r>
          </a:p>
          <a:p>
            <a:pPr marL="0" indent="0">
              <a:buNone/>
            </a:pPr>
            <a:r>
              <a:rPr lang="en-US" sz="2400" dirty="0" smtClean="0">
                <a:latin typeface="+mn-lt"/>
              </a:rPr>
              <a:t>     </a:t>
            </a:r>
          </a:p>
          <a:p>
            <a:pPr marL="0" indent="0">
              <a:buNone/>
            </a:pPr>
            <a:r>
              <a:rPr lang="en-US" sz="2400" dirty="0" smtClean="0">
                <a:latin typeface="+mn-lt"/>
              </a:rPr>
              <a:t> </a:t>
            </a:r>
          </a:p>
          <a:p>
            <a:endParaRPr lang="en-US" sz="2400" dirty="0">
              <a:latin typeface="+mn-lt"/>
            </a:endParaRPr>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15</a:t>
            </a:fld>
            <a:endParaRPr lang="en-US"/>
          </a:p>
        </p:txBody>
      </p:sp>
      <p:sp>
        <p:nvSpPr>
          <p:cNvPr id="10" name="Rectangle 9"/>
          <p:cNvSpPr/>
          <p:nvPr/>
        </p:nvSpPr>
        <p:spPr>
          <a:xfrm>
            <a:off x="8616280" y="5399339"/>
            <a:ext cx="2918148" cy="646331"/>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t>Budget:  </a:t>
            </a:r>
            <a:r>
              <a:rPr lang="en-US" dirty="0" smtClean="0"/>
              <a:t>240 </a:t>
            </a:r>
            <a:r>
              <a:rPr lang="en-US" dirty="0" err="1" smtClean="0"/>
              <a:t>keu</a:t>
            </a:r>
            <a:r>
              <a:rPr lang="en-US" dirty="0" smtClean="0"/>
              <a:t> + overhead</a:t>
            </a:r>
          </a:p>
          <a:p>
            <a:r>
              <a:rPr lang="en-US" b="1" dirty="0" smtClean="0"/>
              <a:t>Total m</a:t>
            </a:r>
            <a:r>
              <a:rPr lang="en-US" b="1" dirty="0" smtClean="0">
                <a:effectLst/>
              </a:rPr>
              <a:t>anpower:   </a:t>
            </a:r>
            <a:r>
              <a:rPr lang="en-US" dirty="0" smtClean="0">
                <a:effectLst/>
              </a:rPr>
              <a:t>58 PM</a:t>
            </a:r>
            <a:endParaRPr lang="en-US" dirty="0">
              <a:effectLst/>
            </a:endParaRPr>
          </a:p>
        </p:txBody>
      </p:sp>
    </p:spTree>
    <p:extLst>
      <p:ext uri="{BB962C8B-B14F-4D97-AF65-F5344CB8AC3E}">
        <p14:creationId xmlns:p14="http://schemas.microsoft.com/office/powerpoint/2010/main" val="1020192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i="1" dirty="0" smtClean="0"/>
              <a:t>Planning ahead</a:t>
            </a:r>
            <a:endParaRPr lang="en-US" b="1" i="1"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16</a:t>
            </a:fld>
            <a:endParaRPr lang="en-US"/>
          </a:p>
        </p:txBody>
      </p:sp>
      <p:sp>
        <p:nvSpPr>
          <p:cNvPr id="6" name="Content Placeholder 5"/>
          <p:cNvSpPr>
            <a:spLocks noGrp="1"/>
          </p:cNvSpPr>
          <p:nvPr>
            <p:ph idx="1"/>
          </p:nvPr>
        </p:nvSpPr>
        <p:spPr>
          <a:xfrm>
            <a:off x="119336" y="1159519"/>
            <a:ext cx="11665296" cy="4518160"/>
          </a:xfrm>
          <a:prstGeom prst="rect">
            <a:avLst/>
          </a:prstGeom>
        </p:spPr>
        <p:txBody>
          <a:bodyPr wrap="square">
            <a:spAutoFit/>
          </a:bodyPr>
          <a:lstStyle/>
          <a:p>
            <a:r>
              <a:rPr lang="en-US" sz="2400" b="1" dirty="0" smtClean="0">
                <a:solidFill>
                  <a:srgbClr val="F207CA"/>
                </a:solidFill>
              </a:rPr>
              <a:t>AMBITION</a:t>
            </a:r>
            <a:r>
              <a:rPr lang="en-US" sz="2400" dirty="0" smtClean="0"/>
              <a:t>: successful </a:t>
            </a:r>
            <a:r>
              <a:rPr lang="en-US" sz="2400" dirty="0"/>
              <a:t>implementation of an </a:t>
            </a:r>
            <a:r>
              <a:rPr lang="en-US" sz="2400" b="1" dirty="0">
                <a:solidFill>
                  <a:srgbClr val="F207CA"/>
                </a:solidFill>
              </a:rPr>
              <a:t>international plan </a:t>
            </a:r>
            <a:r>
              <a:rPr lang="en-US" sz="2400" dirty="0"/>
              <a:t>to address all studies and key issues towards the design of a muon collider capable to reach </a:t>
            </a:r>
            <a:r>
              <a:rPr lang="en-US" sz="2400" dirty="0" smtClean="0"/>
              <a:t>multi-</a:t>
            </a:r>
            <a:r>
              <a:rPr lang="en-US" sz="2400" dirty="0" err="1" smtClean="0"/>
              <a:t>TeV</a:t>
            </a:r>
            <a:r>
              <a:rPr lang="en-US" sz="2400" dirty="0"/>
              <a:t> </a:t>
            </a:r>
            <a:r>
              <a:rPr lang="en-US" sz="2400" dirty="0" smtClean="0"/>
              <a:t>collision </a:t>
            </a:r>
            <a:r>
              <a:rPr lang="en-US" sz="2400" dirty="0"/>
              <a:t>energies with an adequate luminosity for high-precision measurements and new discoveries. </a:t>
            </a:r>
            <a:endParaRPr lang="en-US" sz="2400" dirty="0" smtClean="0"/>
          </a:p>
          <a:p>
            <a:r>
              <a:rPr lang="en-US" sz="2400" b="1" dirty="0" smtClean="0">
                <a:solidFill>
                  <a:srgbClr val="F207CA"/>
                </a:solidFill>
              </a:rPr>
              <a:t>CHALLENGES</a:t>
            </a:r>
            <a:r>
              <a:rPr lang="en-US" sz="2400" dirty="0" smtClean="0"/>
              <a:t>: </a:t>
            </a:r>
            <a:r>
              <a:rPr lang="en-US" sz="2400" dirty="0"/>
              <a:t>e</a:t>
            </a:r>
            <a:r>
              <a:rPr lang="en-US" sz="2400" dirty="0" smtClean="0"/>
              <a:t>stablish </a:t>
            </a:r>
            <a:r>
              <a:rPr lang="en-US" sz="2400" dirty="0"/>
              <a:t>an organized international collaboration to address key issues and plan future steps. Evaluate reuse of existing infrastructures taking into account neutrino radiation hazards. Design of needed </a:t>
            </a:r>
            <a:r>
              <a:rPr lang="en-US" sz="2400" b="1" dirty="0">
                <a:solidFill>
                  <a:srgbClr val="F207CA"/>
                </a:solidFill>
              </a:rPr>
              <a:t>test facilities </a:t>
            </a:r>
            <a:r>
              <a:rPr lang="en-US" sz="2400" dirty="0"/>
              <a:t>to address final feasibility. </a:t>
            </a:r>
            <a:endParaRPr lang="en-US" sz="2400" dirty="0" smtClean="0"/>
          </a:p>
          <a:p>
            <a:endParaRPr lang="en-US" sz="2400" dirty="0" smtClean="0"/>
          </a:p>
          <a:p>
            <a:pPr marL="0" indent="0">
              <a:buNone/>
            </a:pPr>
            <a:r>
              <a:rPr lang="en-US" sz="2400" b="1" dirty="0" smtClean="0"/>
              <a:t>MUST will actively contribute:</a:t>
            </a:r>
          </a:p>
          <a:p>
            <a:r>
              <a:rPr lang="en-US" sz="2400" dirty="0">
                <a:sym typeface="Wingdings"/>
              </a:rPr>
              <a:t>Seeking for new EU et </a:t>
            </a:r>
            <a:r>
              <a:rPr lang="en-US" sz="2400" dirty="0" smtClean="0">
                <a:sym typeface="Wingdings"/>
              </a:rPr>
              <a:t>other regions </a:t>
            </a:r>
            <a:r>
              <a:rPr lang="en-US" sz="2400" dirty="0">
                <a:sym typeface="Wingdings"/>
              </a:rPr>
              <a:t>collaborators</a:t>
            </a:r>
          </a:p>
          <a:p>
            <a:r>
              <a:rPr lang="en-US" sz="2400" dirty="0">
                <a:sym typeface="Wingdings"/>
              </a:rPr>
              <a:t>Network </a:t>
            </a:r>
            <a:r>
              <a:rPr lang="en-US" sz="2400" dirty="0" smtClean="0">
                <a:sym typeface="Wingdings"/>
              </a:rPr>
              <a:t>in EU </a:t>
            </a:r>
            <a:r>
              <a:rPr lang="en-US" sz="2400" dirty="0">
                <a:sym typeface="Wingdings"/>
              </a:rPr>
              <a:t>&amp; </a:t>
            </a:r>
            <a:r>
              <a:rPr lang="en-US" sz="2400" dirty="0" smtClean="0">
                <a:sym typeface="Wingdings"/>
              </a:rPr>
              <a:t>other regions: USA </a:t>
            </a:r>
            <a:r>
              <a:rPr lang="mr-IN" sz="2400" dirty="0" smtClean="0">
                <a:sym typeface="Wingdings"/>
              </a:rPr>
              <a:t>–</a:t>
            </a:r>
            <a:r>
              <a:rPr lang="en-US" sz="2400" dirty="0" smtClean="0">
                <a:sym typeface="Wingdings"/>
              </a:rPr>
              <a:t> ASIA  - activities ongoing at SnowMass21 process </a:t>
            </a:r>
          </a:p>
          <a:p>
            <a:r>
              <a:rPr lang="en-US" sz="2400" dirty="0" smtClean="0">
                <a:sym typeface="Wingdings"/>
              </a:rPr>
              <a:t>Promote synergies with other projects/industries for technologies R&amp;Ds </a:t>
            </a:r>
            <a:endParaRPr lang="en-US" sz="2400" dirty="0"/>
          </a:p>
        </p:txBody>
      </p:sp>
    </p:spTree>
    <p:extLst>
      <p:ext uri="{BB962C8B-B14F-4D97-AF65-F5344CB8AC3E}">
        <p14:creationId xmlns:p14="http://schemas.microsoft.com/office/powerpoint/2010/main" val="5992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559496" y="2780928"/>
            <a:ext cx="7402857" cy="553998"/>
          </a:xfrm>
        </p:spPr>
        <p:txBody>
          <a:bodyPr/>
          <a:lstStyle/>
          <a:p>
            <a:r>
              <a:rPr lang="en-US" dirty="0" smtClean="0"/>
              <a:t>Thanks for </a:t>
            </a:r>
            <a:r>
              <a:rPr lang="en-US" smtClean="0"/>
              <a:t>the attention!</a:t>
            </a:r>
            <a:endParaRPr lang="en-US" dirty="0"/>
          </a:p>
        </p:txBody>
      </p:sp>
    </p:spTree>
    <p:extLst>
      <p:ext uri="{BB962C8B-B14F-4D97-AF65-F5344CB8AC3E}">
        <p14:creationId xmlns:p14="http://schemas.microsoft.com/office/powerpoint/2010/main" val="1249931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24" y="87982"/>
            <a:ext cx="11535892" cy="1325563"/>
          </a:xfrm>
        </p:spPr>
        <p:txBody>
          <a:bodyPr>
            <a:normAutofit/>
          </a:bodyPr>
          <a:lstStyle/>
          <a:p>
            <a:r>
              <a:rPr lang="en-US" sz="4400" b="1" i="1" dirty="0" smtClean="0">
                <a:latin typeface="+mj-lt"/>
              </a:rPr>
              <a:t>I.FAST Steering: </a:t>
            </a:r>
            <a:r>
              <a:rPr lang="en-US" sz="3200" b="1" i="1" dirty="0" smtClean="0">
                <a:latin typeface="+mj-lt"/>
              </a:rPr>
              <a:t>WP </a:t>
            </a:r>
            <a:r>
              <a:rPr lang="en-US" sz="3200" b="1" dirty="0" smtClean="0"/>
              <a:t>progress</a:t>
            </a:r>
            <a:r>
              <a:rPr lang="en-US" sz="3200" dirty="0" smtClean="0"/>
              <a:t> and </a:t>
            </a:r>
            <a:r>
              <a:rPr lang="en-US" sz="3200" b="1" dirty="0" smtClean="0"/>
              <a:t>plans</a:t>
            </a:r>
            <a:r>
              <a:rPr lang="en-US" sz="3200" dirty="0" smtClean="0"/>
              <a:t> for </a:t>
            </a:r>
            <a:r>
              <a:rPr lang="en-US" sz="3200" dirty="0"/>
              <a:t>the next </a:t>
            </a:r>
            <a:r>
              <a:rPr lang="en-US" sz="3200" dirty="0" smtClean="0"/>
              <a:t>months </a:t>
            </a:r>
            <a:endParaRPr lang="en-GB" sz="3200" b="1" i="1" dirty="0">
              <a:latin typeface="+mj-lt"/>
            </a:endParaRP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2</a:t>
            </a:fld>
            <a:endParaRPr lang="en-US"/>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75147" y="1548541"/>
            <a:ext cx="6165469" cy="4945786"/>
          </a:xfrm>
          <a:prstGeom prst="rect">
            <a:avLst/>
          </a:prstGeom>
        </p:spPr>
      </p:pic>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4725" y="1124745"/>
            <a:ext cx="5370422" cy="4742910"/>
          </a:xfrm>
          <a:prstGeom prst="rect">
            <a:avLst/>
          </a:prstGeom>
        </p:spPr>
      </p:pic>
    </p:spTree>
    <p:extLst>
      <p:ext uri="{BB962C8B-B14F-4D97-AF65-F5344CB8AC3E}">
        <p14:creationId xmlns:p14="http://schemas.microsoft.com/office/powerpoint/2010/main" val="295510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326" y="91884"/>
            <a:ext cx="10530474" cy="904582"/>
          </a:xfrm>
        </p:spPr>
        <p:txBody>
          <a:bodyPr/>
          <a:lstStyle/>
          <a:p>
            <a:r>
              <a:rPr lang="en-US" b="1" i="1" dirty="0" smtClean="0">
                <a:latin typeface="+mj-lt"/>
              </a:rPr>
              <a:t>Muon Collider </a:t>
            </a:r>
            <a:r>
              <a:rPr lang="mr-IN" b="1" i="1" dirty="0" smtClean="0">
                <a:latin typeface="+mj-lt"/>
              </a:rPr>
              <a:t>–</a:t>
            </a:r>
            <a:r>
              <a:rPr lang="en-US" b="1" i="1" dirty="0" smtClean="0">
                <a:latin typeface="+mj-lt"/>
              </a:rPr>
              <a:t> second Community Meeting</a:t>
            </a:r>
            <a:endParaRPr lang="en-GB" b="1" i="1" dirty="0">
              <a:latin typeface="+mj-lt"/>
            </a:endParaRP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3</a:t>
            </a:fld>
            <a:endParaRPr lang="en-US"/>
          </a:p>
        </p:txBody>
      </p:sp>
      <p:sp>
        <p:nvSpPr>
          <p:cNvPr id="5" name="Rectangle 4">
            <a:hlinkClick r:id="rId3"/>
          </p:cNvPr>
          <p:cNvSpPr/>
          <p:nvPr/>
        </p:nvSpPr>
        <p:spPr>
          <a:xfrm>
            <a:off x="5707274" y="904848"/>
            <a:ext cx="5689848" cy="400110"/>
          </a:xfrm>
          <a:prstGeom prst="rect">
            <a:avLst/>
          </a:prstGeom>
        </p:spPr>
        <p:txBody>
          <a:bodyPr wrap="square">
            <a:spAutoFit/>
          </a:bodyPr>
          <a:lstStyle/>
          <a:p>
            <a:r>
              <a:rPr lang="en-US" sz="2000" dirty="0" smtClean="0">
                <a:hlinkClick r:id="rId3"/>
              </a:rPr>
              <a:t>https://indico.cern.ch/event/1043242/timetable/#all</a:t>
            </a:r>
            <a:endParaRPr lang="en-US" sz="2000" dirty="0"/>
          </a:p>
        </p:txBody>
      </p:sp>
      <p:sp>
        <p:nvSpPr>
          <p:cNvPr id="6" name="Rectangle 5"/>
          <p:cNvSpPr/>
          <p:nvPr/>
        </p:nvSpPr>
        <p:spPr>
          <a:xfrm>
            <a:off x="1631504" y="2263518"/>
            <a:ext cx="10276014" cy="4247317"/>
          </a:xfrm>
          <a:prstGeom prst="rect">
            <a:avLst/>
          </a:prstGeom>
        </p:spPr>
        <p:txBody>
          <a:bodyPr wrap="square">
            <a:spAutoFit/>
          </a:bodyPr>
          <a:lstStyle/>
          <a:p>
            <a:r>
              <a:rPr lang="en-US" b="1" dirty="0"/>
              <a:t>Charge for this Second Muon Community Meeting:</a:t>
            </a:r>
            <a:r>
              <a:rPr lang="en-US" dirty="0"/>
              <a:t/>
            </a:r>
            <a:br>
              <a:rPr lang="en-US" dirty="0"/>
            </a:br>
            <a:r>
              <a:rPr lang="en-US" dirty="0"/>
              <a:t>During the first community meeting we identified a set of challenges in the delivery of the muon collider. The goal now is to confirm those challenges and develop them into a </a:t>
            </a:r>
            <a:r>
              <a:rPr lang="en-US" b="1" dirty="0" err="1"/>
              <a:t>prioritised</a:t>
            </a:r>
            <a:r>
              <a:rPr lang="en-US" b="1" dirty="0"/>
              <a:t> and resource loaded R&amp;D list</a:t>
            </a:r>
            <a:r>
              <a:rPr lang="en-US" dirty="0" smtClean="0"/>
              <a:t>.</a:t>
            </a:r>
            <a:r>
              <a:rPr lang="en-US" dirty="0"/>
              <a:t/>
            </a:r>
            <a:br>
              <a:rPr lang="en-US" dirty="0"/>
            </a:br>
            <a:r>
              <a:rPr lang="en-US" dirty="0"/>
              <a:t>In particular:</a:t>
            </a:r>
          </a:p>
          <a:p>
            <a:pPr>
              <a:buFont typeface="Arial" charset="0"/>
              <a:buChar char="•"/>
            </a:pPr>
            <a:r>
              <a:rPr lang="en-US" dirty="0"/>
              <a:t>Identify the R&amp;D that has to be carried out before the next ESSU-PP to scientifically justify the investment into a full CDR for the muon collider and the corresponding demonstration </a:t>
            </a:r>
            <a:r>
              <a:rPr lang="en-US" dirty="0" err="1"/>
              <a:t>programme</a:t>
            </a:r>
            <a:r>
              <a:rPr lang="en-US" dirty="0"/>
              <a:t>.</a:t>
            </a:r>
          </a:p>
          <a:p>
            <a:pPr>
              <a:buFont typeface="Arial" charset="0"/>
              <a:buChar char="•"/>
            </a:pPr>
            <a:r>
              <a:rPr lang="en-US" dirty="0"/>
              <a:t>Identify the main components of the demonstration </a:t>
            </a:r>
            <a:r>
              <a:rPr lang="en-US" dirty="0" err="1"/>
              <a:t>programme</a:t>
            </a:r>
            <a:r>
              <a:rPr lang="en-US" dirty="0"/>
              <a:t> together with the corresponding preparatory work.</a:t>
            </a:r>
          </a:p>
          <a:p>
            <a:pPr>
              <a:buFont typeface="Arial" charset="0"/>
              <a:buChar char="•"/>
            </a:pPr>
            <a:r>
              <a:rPr lang="en-US" dirty="0"/>
              <a:t>Realistic but ambitious targets for the performance goals of the different collider systems.</a:t>
            </a:r>
          </a:p>
          <a:p>
            <a:r>
              <a:rPr lang="en-US" dirty="0"/>
              <a:t>This includes R&amp;D to develop a baseline collider concept, well-supported performance expectations and an assessment of the associated key risks, cost and power drivers. Also the working groups should consider what could be assumed for the demonstration </a:t>
            </a:r>
            <a:r>
              <a:rPr lang="en-US" dirty="0" err="1"/>
              <a:t>programme</a:t>
            </a:r>
            <a:r>
              <a:rPr lang="en-US" dirty="0"/>
              <a:t>, i.e. in one or more test facilities starting in 2026, as well what one can anticipate to be available in 2035-2040 for a first collider stage and in 2050 for an energy upgrade.</a:t>
            </a:r>
          </a:p>
          <a:p>
            <a:r>
              <a:rPr lang="en-US" dirty="0"/>
              <a:t> </a:t>
            </a:r>
          </a:p>
        </p:txBody>
      </p:sp>
      <p:sp>
        <p:nvSpPr>
          <p:cNvPr id="9" name="Rectangle 8"/>
          <p:cNvSpPr/>
          <p:nvPr/>
        </p:nvSpPr>
        <p:spPr>
          <a:xfrm>
            <a:off x="48544" y="996465"/>
            <a:ext cx="11305256" cy="1200329"/>
          </a:xfrm>
          <a:prstGeom prst="rect">
            <a:avLst/>
          </a:prstGeom>
        </p:spPr>
        <p:txBody>
          <a:bodyPr wrap="square">
            <a:spAutoFit/>
          </a:bodyPr>
          <a:lstStyle/>
          <a:p>
            <a:r>
              <a:rPr lang="en-US" b="1" dirty="0">
                <a:solidFill>
                  <a:srgbClr val="E74C3C"/>
                </a:solidFill>
              </a:rPr>
              <a:t>Structure of the 3-day meeting:</a:t>
            </a:r>
            <a:endParaRPr lang="en-US" dirty="0"/>
          </a:p>
          <a:p>
            <a:pPr>
              <a:buFont typeface="Arial" charset="0"/>
              <a:buChar char="•"/>
            </a:pPr>
            <a:r>
              <a:rPr lang="en-US" b="1" dirty="0">
                <a:solidFill>
                  <a:srgbClr val="E74C3C"/>
                </a:solidFill>
              </a:rPr>
              <a:t>July 12: plenary introduction, parallel working groups </a:t>
            </a:r>
            <a:r>
              <a:rPr lang="en-US" b="1" dirty="0" err="1">
                <a:solidFill>
                  <a:srgbClr val="E74C3C"/>
                </a:solidFill>
              </a:rPr>
              <a:t>finalise</a:t>
            </a:r>
            <a:r>
              <a:rPr lang="en-US" b="1" dirty="0">
                <a:solidFill>
                  <a:srgbClr val="E74C3C"/>
                </a:solidFill>
              </a:rPr>
              <a:t> list of required R&amp;D</a:t>
            </a:r>
            <a:endParaRPr lang="en-US" dirty="0"/>
          </a:p>
          <a:p>
            <a:pPr>
              <a:buFont typeface="Arial" charset="0"/>
              <a:buChar char="•"/>
            </a:pPr>
            <a:r>
              <a:rPr lang="en-US" b="1" dirty="0">
                <a:solidFill>
                  <a:srgbClr val="E74C3C"/>
                </a:solidFill>
              </a:rPr>
              <a:t>July 13: plenary: working groups present lists of required R&amp;D and resource estimates</a:t>
            </a:r>
            <a:endParaRPr lang="en-US" dirty="0"/>
          </a:p>
          <a:p>
            <a:pPr>
              <a:buFont typeface="Arial" charset="0"/>
              <a:buChar char="•"/>
            </a:pPr>
            <a:r>
              <a:rPr lang="en-US" b="1" dirty="0">
                <a:solidFill>
                  <a:srgbClr val="E74C3C"/>
                </a:solidFill>
              </a:rPr>
              <a:t>July 14: plenary: first </a:t>
            </a:r>
            <a:r>
              <a:rPr lang="en-US" b="1" dirty="0" err="1">
                <a:solidFill>
                  <a:srgbClr val="E74C3C"/>
                </a:solidFill>
              </a:rPr>
              <a:t>prioritised</a:t>
            </a:r>
            <a:r>
              <a:rPr lang="en-US" b="1" dirty="0">
                <a:solidFill>
                  <a:srgbClr val="E74C3C"/>
                </a:solidFill>
              </a:rPr>
              <a:t> list of R&amp;D items, opportunity to express interest</a:t>
            </a:r>
            <a:endParaRPr lang="en-US" dirty="0"/>
          </a:p>
        </p:txBody>
      </p:sp>
    </p:spTree>
    <p:extLst>
      <p:ext uri="{BB962C8B-B14F-4D97-AF65-F5344CB8AC3E}">
        <p14:creationId xmlns:p14="http://schemas.microsoft.com/office/powerpoint/2010/main" val="1040882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326" y="91883"/>
            <a:ext cx="10515600" cy="1325563"/>
          </a:xfrm>
        </p:spPr>
        <p:txBody>
          <a:bodyPr/>
          <a:lstStyle/>
          <a:p>
            <a:r>
              <a:rPr lang="en-US" b="1" i="1" dirty="0" smtClean="0">
                <a:latin typeface="+mj-lt"/>
              </a:rPr>
              <a:t>second Community Meeting - WG</a:t>
            </a:r>
            <a:endParaRPr lang="en-GB" b="1" i="1" dirty="0">
              <a:latin typeface="+mj-lt"/>
            </a:endParaRP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4</a:t>
            </a:fld>
            <a:endParaRPr lang="en-US"/>
          </a:p>
        </p:txBody>
      </p:sp>
      <p:sp>
        <p:nvSpPr>
          <p:cNvPr id="5" name="Rectangle 4">
            <a:hlinkClick r:id="rId3"/>
          </p:cNvPr>
          <p:cNvSpPr/>
          <p:nvPr/>
        </p:nvSpPr>
        <p:spPr>
          <a:xfrm>
            <a:off x="5663952" y="1084060"/>
            <a:ext cx="5689848" cy="400110"/>
          </a:xfrm>
          <a:prstGeom prst="rect">
            <a:avLst/>
          </a:prstGeom>
        </p:spPr>
        <p:txBody>
          <a:bodyPr wrap="square">
            <a:spAutoFit/>
          </a:bodyPr>
          <a:lstStyle/>
          <a:p>
            <a:r>
              <a:rPr lang="en-US" sz="2000" smtClean="0">
                <a:hlinkClick r:id="rId3"/>
              </a:rPr>
              <a:t>https://indico.cern.ch/event/1043242/timetable/#all</a:t>
            </a:r>
            <a:endParaRPr lang="en-US" sz="2000" dirty="0"/>
          </a:p>
        </p:txBody>
      </p:sp>
      <p:sp>
        <p:nvSpPr>
          <p:cNvPr id="3" name="Rectangle 2"/>
          <p:cNvSpPr/>
          <p:nvPr/>
        </p:nvSpPr>
        <p:spPr>
          <a:xfrm>
            <a:off x="224814" y="1754803"/>
            <a:ext cx="11712624" cy="3970318"/>
          </a:xfrm>
          <a:prstGeom prst="rect">
            <a:avLst/>
          </a:prstGeom>
        </p:spPr>
        <p:txBody>
          <a:bodyPr wrap="square">
            <a:spAutoFit/>
          </a:bodyPr>
          <a:lstStyle/>
          <a:p>
            <a:r>
              <a:rPr lang="en-US" b="1" i="1" dirty="0"/>
              <a:t>Radio-Frequency (RF): </a:t>
            </a:r>
            <a:r>
              <a:rPr lang="en-US" dirty="0" err="1"/>
              <a:t>Alexej</a:t>
            </a:r>
            <a:r>
              <a:rPr lang="en-US" dirty="0"/>
              <a:t> </a:t>
            </a:r>
            <a:r>
              <a:rPr lang="en-US" dirty="0" err="1"/>
              <a:t>Grudiev</a:t>
            </a:r>
            <a:r>
              <a:rPr lang="en-US" dirty="0"/>
              <a:t>, Jean-Pierre </a:t>
            </a:r>
            <a:r>
              <a:rPr lang="en-US" dirty="0" err="1"/>
              <a:t>Delahaye</a:t>
            </a:r>
            <a:r>
              <a:rPr lang="en-US" dirty="0"/>
              <a:t>, </a:t>
            </a:r>
            <a:r>
              <a:rPr lang="en-US" dirty="0" err="1"/>
              <a:t>Derun</a:t>
            </a:r>
            <a:r>
              <a:rPr lang="en-US" dirty="0"/>
              <a:t> Li, Akira Yamamoto.</a:t>
            </a:r>
            <a:br>
              <a:rPr lang="en-US" dirty="0"/>
            </a:br>
            <a:r>
              <a:rPr lang="en-US" b="1" i="1" dirty="0"/>
              <a:t>Magnets:</a:t>
            </a:r>
            <a:r>
              <a:rPr lang="en-US" dirty="0"/>
              <a:t> Lionel </a:t>
            </a:r>
            <a:r>
              <a:rPr lang="en-US" dirty="0" err="1"/>
              <a:t>Quettier</a:t>
            </a:r>
            <a:r>
              <a:rPr lang="en-US" dirty="0"/>
              <a:t>, Toru </a:t>
            </a:r>
            <a:r>
              <a:rPr lang="en-US" dirty="0" err="1"/>
              <a:t>Ogitsu</a:t>
            </a:r>
            <a:r>
              <a:rPr lang="en-US" dirty="0"/>
              <a:t>‎, Soren </a:t>
            </a:r>
            <a:r>
              <a:rPr lang="en-US" dirty="0" err="1"/>
              <a:t>Prestemon</a:t>
            </a:r>
            <a:r>
              <a:rPr lang="en-US" dirty="0"/>
              <a:t>, Sasha </a:t>
            </a:r>
            <a:r>
              <a:rPr lang="en-US" dirty="0" err="1"/>
              <a:t>Zlobin</a:t>
            </a:r>
            <a:r>
              <a:rPr lang="en-US" dirty="0"/>
              <a:t>.</a:t>
            </a:r>
            <a:br>
              <a:rPr lang="en-US" dirty="0"/>
            </a:br>
            <a:r>
              <a:rPr lang="en-US" b="1" i="1" dirty="0"/>
              <a:t>High-Energy Complex (HEC):</a:t>
            </a:r>
            <a:r>
              <a:rPr lang="en-US" dirty="0"/>
              <a:t> Antoine Chance, J. Scott Berg, Alex </a:t>
            </a:r>
            <a:r>
              <a:rPr lang="en-US" dirty="0" err="1"/>
              <a:t>Bogacz</a:t>
            </a:r>
            <a:r>
              <a:rPr lang="en-US" dirty="0"/>
              <a:t>, Christian Carli, Angeles </a:t>
            </a:r>
            <a:r>
              <a:rPr lang="en-US" dirty="0" err="1"/>
              <a:t>Faus-Golfe</a:t>
            </a:r>
            <a:r>
              <a:rPr lang="en-US" dirty="0"/>
              <a:t>, Eliana </a:t>
            </a:r>
            <a:r>
              <a:rPr lang="en-US" dirty="0" err="1"/>
              <a:t>Gianfelice</a:t>
            </a:r>
            <a:r>
              <a:rPr lang="en-US" dirty="0"/>
              <a:t>-Wendt, Shinji Machida.</a:t>
            </a:r>
            <a:br>
              <a:rPr lang="en-US" dirty="0"/>
            </a:br>
            <a:r>
              <a:rPr lang="en-US" b="1" i="1" dirty="0"/>
              <a:t>Muon Production and Cooling (MPC):</a:t>
            </a:r>
            <a:r>
              <a:rPr lang="en-US" dirty="0"/>
              <a:t> Chris Rogers, Marco </a:t>
            </a:r>
            <a:r>
              <a:rPr lang="en-US" dirty="0" err="1"/>
              <a:t>Calviani</a:t>
            </a:r>
            <a:r>
              <a:rPr lang="en-US" dirty="0"/>
              <a:t>, Chris </a:t>
            </a:r>
            <a:r>
              <a:rPr lang="en-US" dirty="0" err="1"/>
              <a:t>Densham</a:t>
            </a:r>
            <a:r>
              <a:rPr lang="en-US" dirty="0"/>
              <a:t>, </a:t>
            </a:r>
            <a:r>
              <a:rPr lang="en-US" dirty="0" err="1"/>
              <a:t>Diktys</a:t>
            </a:r>
            <a:r>
              <a:rPr lang="en-US" dirty="0"/>
              <a:t> </a:t>
            </a:r>
            <a:r>
              <a:rPr lang="en-US" dirty="0" err="1"/>
              <a:t>Stratakis</a:t>
            </a:r>
            <a:r>
              <a:rPr lang="en-US" dirty="0"/>
              <a:t>, Akira Sato, </a:t>
            </a:r>
            <a:r>
              <a:rPr lang="en-US" dirty="0" err="1"/>
              <a:t>Katsuya</a:t>
            </a:r>
            <a:r>
              <a:rPr lang="en-US" dirty="0"/>
              <a:t> </a:t>
            </a:r>
            <a:r>
              <a:rPr lang="en-US" dirty="0" err="1"/>
              <a:t>Yonehara</a:t>
            </a:r>
            <a:r>
              <a:rPr lang="en-US" dirty="0"/>
              <a:t>.</a:t>
            </a:r>
            <a:br>
              <a:rPr lang="en-US" dirty="0"/>
            </a:br>
            <a:r>
              <a:rPr lang="en-US" b="1" i="1" dirty="0"/>
              <a:t>Proton Complex (PC):</a:t>
            </a:r>
            <a:r>
              <a:rPr lang="en-US" dirty="0"/>
              <a:t> Simone </a:t>
            </a:r>
            <a:r>
              <a:rPr lang="en-US" dirty="0" err="1"/>
              <a:t>Gilardoni</a:t>
            </a:r>
            <a:r>
              <a:rPr lang="en-US" dirty="0"/>
              <a:t>, Frank </a:t>
            </a:r>
            <a:r>
              <a:rPr lang="en-US" dirty="0" err="1"/>
              <a:t>Gerigk</a:t>
            </a:r>
            <a:r>
              <a:rPr lang="en-US" dirty="0"/>
              <a:t>, Natalia </a:t>
            </a:r>
            <a:r>
              <a:rPr lang="en-US" dirty="0" err="1"/>
              <a:t>Milas</a:t>
            </a:r>
            <a:r>
              <a:rPr lang="en-US" dirty="0"/>
              <a:t>.</a:t>
            </a:r>
            <a:br>
              <a:rPr lang="en-US" dirty="0"/>
            </a:br>
            <a:r>
              <a:rPr lang="en-US" b="1" i="1" dirty="0"/>
              <a:t>Beam Dynamics (BD):</a:t>
            </a:r>
            <a:r>
              <a:rPr lang="en-US" dirty="0"/>
              <a:t> Elias </a:t>
            </a:r>
            <a:r>
              <a:rPr lang="en-US" dirty="0" err="1"/>
              <a:t>Metral</a:t>
            </a:r>
            <a:r>
              <a:rPr lang="en-US" dirty="0"/>
              <a:t>, Tor </a:t>
            </a:r>
            <a:r>
              <a:rPr lang="en-US" dirty="0" err="1"/>
              <a:t>Raubenheimer</a:t>
            </a:r>
            <a:r>
              <a:rPr lang="en-US" dirty="0"/>
              <a:t>, Rob Ryne.</a:t>
            </a:r>
            <a:br>
              <a:rPr lang="en-US" dirty="0"/>
            </a:br>
            <a:r>
              <a:rPr lang="en-US" b="1" i="1" dirty="0"/>
              <a:t>Radiation Protection (RP):</a:t>
            </a:r>
            <a:r>
              <a:rPr lang="en-US" dirty="0"/>
              <a:t> Claudia </a:t>
            </a:r>
            <a:r>
              <a:rPr lang="en-US" dirty="0" err="1"/>
              <a:t>Ahdida</a:t>
            </a:r>
            <a:r>
              <a:rPr lang="en-US" dirty="0"/>
              <a:t>.</a:t>
            </a:r>
            <a:br>
              <a:rPr lang="en-US" dirty="0"/>
            </a:br>
            <a:r>
              <a:rPr lang="en-US" b="1" i="1" dirty="0"/>
              <a:t>Parameters, Power and Cost (PPC): </a:t>
            </a:r>
            <a:r>
              <a:rPr lang="en-US" dirty="0"/>
              <a:t>Daniel Schulte, Mark Palmer, Philippe Lebrun, Mike Seidel, Vladimir </a:t>
            </a:r>
            <a:r>
              <a:rPr lang="en-US" dirty="0" err="1"/>
              <a:t>Shiltsev</a:t>
            </a:r>
            <a:r>
              <a:rPr lang="en-US" dirty="0"/>
              <a:t>, </a:t>
            </a:r>
            <a:endParaRPr lang="en-US" dirty="0" smtClean="0"/>
          </a:p>
          <a:p>
            <a:r>
              <a:rPr lang="en-US" dirty="0" err="1" smtClean="0"/>
              <a:t>Jingyu</a:t>
            </a:r>
            <a:r>
              <a:rPr lang="en-US" dirty="0" smtClean="0"/>
              <a:t> </a:t>
            </a:r>
            <a:r>
              <a:rPr lang="en-US" dirty="0"/>
              <a:t>Tang.</a:t>
            </a:r>
            <a:br>
              <a:rPr lang="en-US" dirty="0"/>
            </a:br>
            <a:r>
              <a:rPr lang="en-US" b="1" i="1" dirty="0"/>
              <a:t>Machine Detector Interface (MDI): </a:t>
            </a:r>
            <a:r>
              <a:rPr lang="en-US" dirty="0"/>
              <a:t>Donatella </a:t>
            </a:r>
            <a:r>
              <a:rPr lang="en-US" dirty="0" err="1"/>
              <a:t>Lucchesi</a:t>
            </a:r>
            <a:r>
              <a:rPr lang="en-US" dirty="0"/>
              <a:t>, Christian Carli, Anton </a:t>
            </a:r>
            <a:r>
              <a:rPr lang="en-US" dirty="0" err="1"/>
              <a:t>Lechner</a:t>
            </a:r>
            <a:r>
              <a:rPr lang="en-US" dirty="0"/>
              <a:t>, Nicolai </a:t>
            </a:r>
            <a:r>
              <a:rPr lang="en-US" dirty="0" err="1"/>
              <a:t>Mokhov</a:t>
            </a:r>
            <a:r>
              <a:rPr lang="en-US" dirty="0"/>
              <a:t>, Nadia </a:t>
            </a:r>
            <a:r>
              <a:rPr lang="en-US" dirty="0" err="1"/>
              <a:t>Pastrone</a:t>
            </a:r>
            <a:r>
              <a:rPr lang="en-US" dirty="0"/>
              <a:t>.</a:t>
            </a:r>
            <a:br>
              <a:rPr lang="en-US" dirty="0"/>
            </a:br>
            <a:r>
              <a:rPr lang="en-US" b="1" i="1" dirty="0"/>
              <a:t>Synergy: </a:t>
            </a:r>
            <a:r>
              <a:rPr lang="en-US" dirty="0"/>
              <a:t>Kenneth Long, Roger </a:t>
            </a:r>
            <a:r>
              <a:rPr lang="en-US" dirty="0" err="1"/>
              <a:t>Ruber</a:t>
            </a:r>
            <a:r>
              <a:rPr lang="en-US" dirty="0"/>
              <a:t>.</a:t>
            </a:r>
            <a:br>
              <a:rPr lang="en-US" dirty="0"/>
            </a:br>
            <a:r>
              <a:rPr lang="en-US" b="1" i="1" dirty="0"/>
              <a:t>Test Facility (TF): </a:t>
            </a:r>
            <a:r>
              <a:rPr lang="en-US" dirty="0"/>
              <a:t>Roberto </a:t>
            </a:r>
            <a:r>
              <a:rPr lang="en-US" dirty="0" err="1"/>
              <a:t>Losito</a:t>
            </a:r>
            <a:r>
              <a:rPr lang="en-US" dirty="0"/>
              <a:t>, Alan </a:t>
            </a:r>
            <a:r>
              <a:rPr lang="en-US" dirty="0" err="1"/>
              <a:t>Bross</a:t>
            </a:r>
            <a:r>
              <a:rPr lang="en-US" dirty="0"/>
              <a:t>, </a:t>
            </a:r>
            <a:r>
              <a:rPr lang="en-US" dirty="0" err="1"/>
              <a:t>Tord</a:t>
            </a:r>
            <a:r>
              <a:rPr lang="en-US" dirty="0"/>
              <a:t> </a:t>
            </a:r>
            <a:r>
              <a:rPr lang="en-US" dirty="0" err="1"/>
              <a:t>Ekelof</a:t>
            </a:r>
            <a:r>
              <a:rPr lang="en-US" dirty="0"/>
              <a:t>.</a:t>
            </a:r>
          </a:p>
        </p:txBody>
      </p:sp>
    </p:spTree>
    <p:extLst>
      <p:ext uri="{BB962C8B-B14F-4D97-AF65-F5344CB8AC3E}">
        <p14:creationId xmlns:p14="http://schemas.microsoft.com/office/powerpoint/2010/main" val="1641807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suggestion?</a:t>
            </a:r>
            <a:endParaRPr lang="en-US"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5</a:t>
            </a:fld>
            <a:endParaRPr lang="en-US"/>
          </a:p>
        </p:txBody>
      </p:sp>
      <p:sp>
        <p:nvSpPr>
          <p:cNvPr id="6" name="Rectangle 5"/>
          <p:cNvSpPr/>
          <p:nvPr/>
        </p:nvSpPr>
        <p:spPr>
          <a:xfrm>
            <a:off x="407368" y="1997839"/>
            <a:ext cx="10657184" cy="2308324"/>
          </a:xfrm>
          <a:prstGeom prst="rect">
            <a:avLst/>
          </a:prstGeom>
        </p:spPr>
        <p:txBody>
          <a:bodyPr wrap="square">
            <a:spAutoFit/>
          </a:bodyPr>
          <a:lstStyle/>
          <a:p>
            <a:r>
              <a:rPr lang="en-US" dirty="0"/>
              <a:t>In preparation for the meeting, you are invited to send to me and/or Maurizio </a:t>
            </a:r>
            <a:r>
              <a:rPr lang="en-US" b="1" dirty="0"/>
              <a:t>proposals for names of members of the I.FAST Scientific Advisory Committee </a:t>
            </a:r>
            <a:r>
              <a:rPr lang="en-US" dirty="0"/>
              <a:t>– we had a preliminary discussion a few months ago but nothing was </a:t>
            </a:r>
            <a:r>
              <a:rPr lang="en-US" dirty="0" err="1"/>
              <a:t>finalised</a:t>
            </a:r>
            <a:r>
              <a:rPr lang="en-US"/>
              <a:t>. </a:t>
            </a:r>
            <a:endParaRPr lang="en-US" smtClean="0"/>
          </a:p>
          <a:p>
            <a:r>
              <a:rPr lang="en-US" smtClean="0"/>
              <a:t>The </a:t>
            </a:r>
            <a:r>
              <a:rPr lang="en-US" dirty="0"/>
              <a:t>three members of the SAC should be:</a:t>
            </a:r>
          </a:p>
          <a:p>
            <a:pPr marL="342900" lvl="0" indent="-342900"/>
            <a:r>
              <a:rPr lang="en-US" dirty="0"/>
              <a:t>-</a:t>
            </a:r>
            <a:r>
              <a:rPr lang="en-US" sz="800" dirty="0">
                <a:latin typeface="Times New Roman" charset="0"/>
              </a:rPr>
              <a:t>          </a:t>
            </a:r>
            <a:r>
              <a:rPr lang="en-US" b="1" dirty="0"/>
              <a:t>Not from an I.FAST</a:t>
            </a:r>
            <a:r>
              <a:rPr lang="en-US" dirty="0"/>
              <a:t> beneficiary or partner institute;</a:t>
            </a:r>
          </a:p>
          <a:p>
            <a:pPr marL="342900" lvl="0" indent="-342900"/>
            <a:r>
              <a:rPr lang="en-US" dirty="0"/>
              <a:t>-</a:t>
            </a:r>
            <a:r>
              <a:rPr lang="en-US" sz="800" dirty="0">
                <a:latin typeface="Times New Roman" charset="0"/>
              </a:rPr>
              <a:t>          </a:t>
            </a:r>
            <a:r>
              <a:rPr lang="en-US" dirty="0"/>
              <a:t>Possibly with a wide experience in </a:t>
            </a:r>
            <a:r>
              <a:rPr lang="en-US" b="1" dirty="0"/>
              <a:t>accelerator R&amp;D</a:t>
            </a:r>
            <a:r>
              <a:rPr lang="en-US" dirty="0"/>
              <a:t>;</a:t>
            </a:r>
          </a:p>
          <a:p>
            <a:pPr marL="342900" lvl="0" indent="-342900"/>
            <a:r>
              <a:rPr lang="en-US" dirty="0"/>
              <a:t>-</a:t>
            </a:r>
            <a:r>
              <a:rPr lang="en-US" sz="800" dirty="0">
                <a:latin typeface="Times New Roman" charset="0"/>
              </a:rPr>
              <a:t>          </a:t>
            </a:r>
            <a:r>
              <a:rPr lang="en-US" dirty="0"/>
              <a:t>At least one member must be </a:t>
            </a:r>
            <a:r>
              <a:rPr lang="en-US" b="1" dirty="0"/>
              <a:t>female</a:t>
            </a:r>
            <a:r>
              <a:rPr lang="en-US" dirty="0"/>
              <a:t>;</a:t>
            </a:r>
          </a:p>
          <a:p>
            <a:pPr marL="342900" lvl="0" indent="-342900"/>
            <a:r>
              <a:rPr lang="en-US" dirty="0"/>
              <a:t>-</a:t>
            </a:r>
            <a:r>
              <a:rPr lang="en-US" sz="800" dirty="0">
                <a:latin typeface="Times New Roman" charset="0"/>
              </a:rPr>
              <a:t>          </a:t>
            </a:r>
            <a:r>
              <a:rPr lang="en-US" dirty="0"/>
              <a:t>Available enough to find the </a:t>
            </a:r>
            <a:r>
              <a:rPr lang="en-US" b="1" dirty="0"/>
              <a:t>time to be present </a:t>
            </a:r>
            <a:r>
              <a:rPr lang="en-US" dirty="0"/>
              <a:t>at our Annual Meetings. </a:t>
            </a:r>
            <a:endParaRPr lang="en-US" dirty="0">
              <a:effectLst/>
            </a:endParaRPr>
          </a:p>
        </p:txBody>
      </p:sp>
    </p:spTree>
    <p:extLst>
      <p:ext uri="{BB962C8B-B14F-4D97-AF65-F5344CB8AC3E}">
        <p14:creationId xmlns:p14="http://schemas.microsoft.com/office/powerpoint/2010/main" val="926482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456" y="3501008"/>
            <a:ext cx="10515600" cy="1325563"/>
          </a:xfrm>
        </p:spPr>
        <p:txBody>
          <a:bodyPr/>
          <a:lstStyle/>
          <a:p>
            <a:r>
              <a:rPr lang="en-US" dirty="0" smtClean="0"/>
              <a:t>   Slides from Kick-off  Meeting</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6</a:t>
            </a:fld>
            <a:endParaRPr lang="en-US"/>
          </a:p>
        </p:txBody>
      </p:sp>
    </p:spTree>
    <p:extLst>
      <p:ext uri="{BB962C8B-B14F-4D97-AF65-F5344CB8AC3E}">
        <p14:creationId xmlns:p14="http://schemas.microsoft.com/office/powerpoint/2010/main" val="1693943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6432" y="2338924"/>
            <a:ext cx="10286152" cy="553998"/>
          </a:xfrm>
        </p:spPr>
        <p:txBody>
          <a:bodyPr/>
          <a:lstStyle/>
          <a:p>
            <a:r>
              <a:rPr lang="en-US" b="1" dirty="0" err="1"/>
              <a:t>MUon</a:t>
            </a:r>
            <a:r>
              <a:rPr lang="en-US" b="1" dirty="0"/>
              <a:t>  collider </a:t>
            </a:r>
            <a:r>
              <a:rPr lang="en-US" b="1" dirty="0" err="1"/>
              <a:t>STrategy</a:t>
            </a:r>
            <a:r>
              <a:rPr lang="en-US" b="1" dirty="0"/>
              <a:t> </a:t>
            </a:r>
            <a:r>
              <a:rPr lang="en-US" b="1" dirty="0" smtClean="0"/>
              <a:t>network  -  MUST</a:t>
            </a:r>
            <a:endParaRPr lang="en-GB" dirty="0"/>
          </a:p>
        </p:txBody>
      </p:sp>
      <p:sp>
        <p:nvSpPr>
          <p:cNvPr id="3" name="Text Placeholder 2"/>
          <p:cNvSpPr>
            <a:spLocks noGrp="1"/>
          </p:cNvSpPr>
          <p:nvPr>
            <p:ph type="body" sz="quarter" idx="14"/>
          </p:nvPr>
        </p:nvSpPr>
        <p:spPr>
          <a:xfrm>
            <a:off x="2063552" y="4797152"/>
            <a:ext cx="5328592" cy="566663"/>
          </a:xfrm>
        </p:spPr>
        <p:txBody>
          <a:bodyPr>
            <a:noAutofit/>
          </a:bodyPr>
          <a:lstStyle/>
          <a:p>
            <a:pPr algn="ctr"/>
            <a:r>
              <a:rPr lang="en-GB" sz="3200" b="1" dirty="0" smtClean="0">
                <a:solidFill>
                  <a:schemeClr val="bg2"/>
                </a:solidFill>
              </a:rPr>
              <a:t>Nadia </a:t>
            </a:r>
            <a:r>
              <a:rPr lang="en-GB" sz="3200" b="1" dirty="0" err="1" smtClean="0">
                <a:solidFill>
                  <a:schemeClr val="bg2"/>
                </a:solidFill>
              </a:rPr>
              <a:t>Pastrone</a:t>
            </a:r>
            <a:r>
              <a:rPr lang="en-GB" sz="3200" b="1" dirty="0" smtClean="0">
                <a:solidFill>
                  <a:schemeClr val="bg2"/>
                </a:solidFill>
              </a:rPr>
              <a:t>  </a:t>
            </a:r>
            <a:r>
              <a:rPr lang="en-GB" sz="2800" dirty="0" smtClean="0">
                <a:solidFill>
                  <a:schemeClr val="bg2"/>
                </a:solidFill>
              </a:rPr>
              <a:t>INFN-Torino</a:t>
            </a:r>
            <a:r>
              <a:rPr lang="en-GB" sz="3200" b="1" dirty="0" smtClean="0">
                <a:solidFill>
                  <a:schemeClr val="bg2"/>
                </a:solidFill>
              </a:rPr>
              <a:t>  </a:t>
            </a:r>
          </a:p>
          <a:p>
            <a:pPr algn="ctr"/>
            <a:r>
              <a:rPr lang="en-GB" sz="2800" dirty="0" smtClean="0">
                <a:solidFill>
                  <a:schemeClr val="bg2"/>
                </a:solidFill>
              </a:rPr>
              <a:t>for the MUST team</a:t>
            </a:r>
          </a:p>
          <a:p>
            <a:pPr algn="ctr"/>
            <a:r>
              <a:rPr lang="en-GB" sz="2800" dirty="0" smtClean="0">
                <a:solidFill>
                  <a:schemeClr val="bg2"/>
                </a:solidFill>
              </a:rPr>
              <a:t>INFN - CERN (+BINP) - CEA</a:t>
            </a:r>
          </a:p>
          <a:p>
            <a:pPr algn="ctr"/>
            <a:r>
              <a:rPr lang="en-GB" sz="2800" dirty="0">
                <a:solidFill>
                  <a:schemeClr val="bg2"/>
                </a:solidFill>
              </a:rPr>
              <a:t> </a:t>
            </a:r>
            <a:r>
              <a:rPr lang="en-GB" sz="2800" dirty="0" smtClean="0">
                <a:solidFill>
                  <a:schemeClr val="bg2"/>
                </a:solidFill>
              </a:rPr>
              <a:t>    IJCLAB </a:t>
            </a:r>
            <a:r>
              <a:rPr lang="mr-IN" sz="2800" dirty="0" smtClean="0">
                <a:solidFill>
                  <a:schemeClr val="bg2"/>
                </a:solidFill>
              </a:rPr>
              <a:t>–</a:t>
            </a:r>
            <a:r>
              <a:rPr lang="en-GB" sz="2800" dirty="0" smtClean="0">
                <a:solidFill>
                  <a:schemeClr val="bg2"/>
                </a:solidFill>
              </a:rPr>
              <a:t> KIT </a:t>
            </a:r>
            <a:r>
              <a:rPr lang="mr-IN" sz="2800" dirty="0" smtClean="0">
                <a:solidFill>
                  <a:schemeClr val="bg2"/>
                </a:solidFill>
              </a:rPr>
              <a:t>–</a:t>
            </a:r>
            <a:r>
              <a:rPr lang="en-GB" sz="2800" dirty="0" smtClean="0">
                <a:solidFill>
                  <a:schemeClr val="bg2"/>
                </a:solidFill>
              </a:rPr>
              <a:t> PSI </a:t>
            </a:r>
            <a:r>
              <a:rPr lang="mr-IN" sz="2800" dirty="0" smtClean="0">
                <a:solidFill>
                  <a:schemeClr val="bg2"/>
                </a:solidFill>
              </a:rPr>
              <a:t>–</a:t>
            </a:r>
            <a:r>
              <a:rPr lang="en-GB" sz="2800" dirty="0" smtClean="0">
                <a:solidFill>
                  <a:schemeClr val="bg2"/>
                </a:solidFill>
              </a:rPr>
              <a:t> UKRI</a:t>
            </a:r>
          </a:p>
          <a:p>
            <a:pPr algn="ctr"/>
            <a:endParaRPr lang="en-GB" sz="2800" dirty="0">
              <a:solidFill>
                <a:schemeClr val="bg2"/>
              </a:solidFill>
            </a:endParaRPr>
          </a:p>
          <a:p>
            <a:r>
              <a:rPr lang="en-GB" sz="2800" b="1" dirty="0" smtClean="0">
                <a:solidFill>
                  <a:schemeClr val="bg2"/>
                </a:solidFill>
              </a:rPr>
              <a:t>   </a:t>
            </a:r>
            <a:endParaRPr lang="en-GB" sz="2800" b="1" dirty="0">
              <a:solidFill>
                <a:schemeClr val="bg2"/>
              </a:solidFill>
            </a:endParaRPr>
          </a:p>
        </p:txBody>
      </p:sp>
      <p:sp>
        <p:nvSpPr>
          <p:cNvPr id="4" name="Text Placeholder 3"/>
          <p:cNvSpPr>
            <a:spLocks noGrp="1"/>
          </p:cNvSpPr>
          <p:nvPr>
            <p:ph type="body" sz="quarter" idx="15"/>
          </p:nvPr>
        </p:nvSpPr>
        <p:spPr>
          <a:xfrm>
            <a:off x="6672064" y="1052736"/>
            <a:ext cx="5519936" cy="533110"/>
          </a:xfrm>
        </p:spPr>
        <p:txBody>
          <a:bodyPr>
            <a:normAutofit/>
          </a:bodyPr>
          <a:lstStyle/>
          <a:p>
            <a:r>
              <a:rPr lang="fr-CH" sz="2400" dirty="0">
                <a:solidFill>
                  <a:schemeClr val="bg2"/>
                </a:solidFill>
              </a:rPr>
              <a:t>I.FAST online kick-off meeting</a:t>
            </a:r>
            <a:r>
              <a:rPr lang="fr-CH" sz="2400">
                <a:solidFill>
                  <a:schemeClr val="bg2"/>
                </a:solidFill>
              </a:rPr>
              <a:t>, </a:t>
            </a:r>
            <a:r>
              <a:rPr lang="fr-CH" sz="2400" smtClean="0">
                <a:solidFill>
                  <a:schemeClr val="bg2"/>
                </a:solidFill>
              </a:rPr>
              <a:t>4 May </a:t>
            </a:r>
            <a:r>
              <a:rPr lang="fr-CH" sz="2400" dirty="0">
                <a:solidFill>
                  <a:schemeClr val="bg2"/>
                </a:solidFill>
              </a:rPr>
              <a:t>2021</a:t>
            </a:r>
            <a:endParaRPr lang="en-GB" sz="2400" dirty="0">
              <a:solidFill>
                <a:schemeClr val="bg2"/>
              </a:solidFill>
            </a:endParaRPr>
          </a:p>
        </p:txBody>
      </p:sp>
    </p:spTree>
    <p:extLst>
      <p:ext uri="{BB962C8B-B14F-4D97-AF65-F5344CB8AC3E}">
        <p14:creationId xmlns:p14="http://schemas.microsoft.com/office/powerpoint/2010/main" val="240668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746" y="69628"/>
            <a:ext cx="8147248" cy="706090"/>
          </a:xfrm>
        </p:spPr>
        <p:txBody>
          <a:bodyPr/>
          <a:lstStyle/>
          <a:p>
            <a:r>
              <a:rPr lang="en-US" b="1" i="1" dirty="0" smtClean="0">
                <a:latin typeface="+mn-lt"/>
              </a:rPr>
              <a:t>Why a multi-</a:t>
            </a:r>
            <a:r>
              <a:rPr lang="en-US" b="1" i="1" dirty="0" err="1" smtClean="0">
                <a:latin typeface="+mn-lt"/>
              </a:rPr>
              <a:t>TeV</a:t>
            </a:r>
            <a:r>
              <a:rPr lang="en-US" b="1" i="1" dirty="0" smtClean="0">
                <a:latin typeface="+mn-lt"/>
              </a:rPr>
              <a:t> Muon Collider?</a:t>
            </a:r>
            <a:endParaRPr lang="en-US" b="1" i="1" dirty="0">
              <a:latin typeface="+mn-lt"/>
            </a:endParaRPr>
          </a:p>
        </p:txBody>
      </p:sp>
      <p:sp>
        <p:nvSpPr>
          <p:cNvPr id="4" name="Slide Number Placeholder 3"/>
          <p:cNvSpPr>
            <a:spLocks noGrp="1"/>
          </p:cNvSpPr>
          <p:nvPr>
            <p:ph type="sldNum" sz="quarter" idx="12"/>
          </p:nvPr>
        </p:nvSpPr>
        <p:spPr/>
        <p:txBody>
          <a:bodyPr/>
          <a:lstStyle/>
          <a:p>
            <a:pPr>
              <a:defRPr/>
            </a:pPr>
            <a:fld id="{8132F8B2-CC17-8A43-B672-B4BE29CACF9C}" type="slidenum">
              <a:rPr lang="en-US" altLang="en-US" smtClean="0">
                <a:latin typeface="+mn-lt"/>
              </a:rPr>
              <a:pPr>
                <a:defRPr/>
              </a:pPr>
              <a:t>8</a:t>
            </a:fld>
            <a:endParaRPr lang="en-US" altLang="en-US" dirty="0">
              <a:latin typeface="+mn-lt"/>
            </a:endParaRPr>
          </a:p>
        </p:txBody>
      </p:sp>
      <p:sp>
        <p:nvSpPr>
          <p:cNvPr id="9" name="Rectangle 8"/>
          <p:cNvSpPr/>
          <p:nvPr/>
        </p:nvSpPr>
        <p:spPr>
          <a:xfrm>
            <a:off x="7378839" y="845551"/>
            <a:ext cx="3448380" cy="369332"/>
          </a:xfrm>
          <a:prstGeom prst="rect">
            <a:avLst/>
          </a:prstGeom>
          <a:ln>
            <a:noFill/>
          </a:ln>
        </p:spPr>
        <p:style>
          <a:lnRef idx="2">
            <a:schemeClr val="accent1"/>
          </a:lnRef>
          <a:fillRef idx="1">
            <a:schemeClr val="lt1"/>
          </a:fillRef>
          <a:effectRef idx="0">
            <a:schemeClr val="accent1"/>
          </a:effectRef>
          <a:fontRef idx="minor">
            <a:schemeClr val="dk1"/>
          </a:fontRef>
        </p:style>
        <p:txBody>
          <a:bodyPr wrap="none">
            <a:spAutoFit/>
          </a:bodyPr>
          <a:lstStyle/>
          <a:p>
            <a:r>
              <a:rPr lang="en-US" dirty="0">
                <a:hlinkClick r:id="rId2"/>
              </a:rPr>
              <a:t>arXiv:2007.15684</a:t>
            </a:r>
            <a:r>
              <a:rPr lang="en-US" dirty="0"/>
              <a:t> [</a:t>
            </a:r>
            <a:r>
              <a:rPr lang="en-US" dirty="0" err="1"/>
              <a:t>physics.acc-ph</a:t>
            </a:r>
            <a:r>
              <a:rPr lang="en-US" dirty="0"/>
              <a:t>]</a:t>
            </a:r>
          </a:p>
        </p:txBody>
      </p:sp>
      <p:grpSp>
        <p:nvGrpSpPr>
          <p:cNvPr id="24" name="Group 23"/>
          <p:cNvGrpSpPr/>
          <p:nvPr/>
        </p:nvGrpSpPr>
        <p:grpSpPr>
          <a:xfrm>
            <a:off x="1631505" y="1272094"/>
            <a:ext cx="6108081" cy="5124823"/>
            <a:chOff x="107504" y="1272093"/>
            <a:chExt cx="6108081" cy="5124823"/>
          </a:xfrm>
        </p:grpSpPr>
        <p:pic>
          <p:nvPicPr>
            <p:cNvPr id="13" name="Picture 12">
              <a:extLst>
                <a:ext uri="{FF2B5EF4-FFF2-40B4-BE49-F238E27FC236}">
                  <a16:creationId xmlns="" xmlns:a16="http://schemas.microsoft.com/office/drawing/2014/main" id="{88B04CA4-DD38-4EFF-9871-6646C3B212C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510" t="6822" r="10912" b="3123"/>
            <a:stretch/>
          </p:blipFill>
          <p:spPr>
            <a:xfrm>
              <a:off x="107504" y="1467158"/>
              <a:ext cx="6108081" cy="4929758"/>
            </a:xfrm>
            <a:prstGeom prst="rect">
              <a:avLst/>
            </a:prstGeom>
          </p:spPr>
        </p:pic>
        <p:sp>
          <p:nvSpPr>
            <p:cNvPr id="14" name="TextBox 13">
              <a:extLst>
                <a:ext uri="{FF2B5EF4-FFF2-40B4-BE49-F238E27FC236}">
                  <a16:creationId xmlns="" xmlns:a16="http://schemas.microsoft.com/office/drawing/2014/main" id="{F69099B9-4CF2-463C-A9E5-DC90C9F17AAE}"/>
                </a:ext>
              </a:extLst>
            </p:cNvPr>
            <p:cNvSpPr txBox="1"/>
            <p:nvPr/>
          </p:nvSpPr>
          <p:spPr>
            <a:xfrm>
              <a:off x="1631536" y="1858825"/>
              <a:ext cx="1180131" cy="523220"/>
            </a:xfrm>
            <a:prstGeom prst="rect">
              <a:avLst/>
            </a:prstGeom>
            <a:noFill/>
          </p:spPr>
          <p:txBody>
            <a:bodyPr wrap="none" rtlCol="0">
              <a:spAutoFit/>
            </a:bodyPr>
            <a:lstStyle/>
            <a:p>
              <a:r>
                <a:rPr lang="en-US" sz="2800" dirty="0" err="1">
                  <a:solidFill>
                    <a:srgbClr val="F523EB"/>
                  </a:solidFill>
                  <a:cs typeface="Aldhabi" panose="01000000000000000000" pitchFamily="2" charset="-78"/>
                </a:rPr>
                <a:t>FCCee</a:t>
              </a:r>
              <a:endParaRPr lang="en-US" sz="2800" dirty="0">
                <a:solidFill>
                  <a:srgbClr val="F523EB"/>
                </a:solidFill>
                <a:cs typeface="Aldhabi" panose="01000000000000000000" pitchFamily="2" charset="-78"/>
              </a:endParaRPr>
            </a:p>
          </p:txBody>
        </p:sp>
        <p:sp>
          <p:nvSpPr>
            <p:cNvPr id="15" name="TextBox 14">
              <a:extLst>
                <a:ext uri="{FF2B5EF4-FFF2-40B4-BE49-F238E27FC236}">
                  <a16:creationId xmlns="" xmlns:a16="http://schemas.microsoft.com/office/drawing/2014/main" id="{16BC28BF-E9F6-4660-8153-EA76BC943EC8}"/>
                </a:ext>
              </a:extLst>
            </p:cNvPr>
            <p:cNvSpPr txBox="1"/>
            <p:nvPr/>
          </p:nvSpPr>
          <p:spPr>
            <a:xfrm>
              <a:off x="2339752" y="2741522"/>
              <a:ext cx="763351" cy="523220"/>
            </a:xfrm>
            <a:prstGeom prst="rect">
              <a:avLst/>
            </a:prstGeom>
            <a:noFill/>
          </p:spPr>
          <p:txBody>
            <a:bodyPr wrap="none" rtlCol="0">
              <a:spAutoFit/>
            </a:bodyPr>
            <a:lstStyle/>
            <a:p>
              <a:r>
                <a:rPr lang="en-US" sz="2800" dirty="0">
                  <a:solidFill>
                    <a:srgbClr val="0C50C1"/>
                  </a:solidFill>
                  <a:cs typeface="Aldhabi" panose="01000000000000000000" pitchFamily="2" charset="-78"/>
                </a:rPr>
                <a:t>ILC</a:t>
              </a:r>
            </a:p>
          </p:txBody>
        </p:sp>
        <p:sp>
          <p:nvSpPr>
            <p:cNvPr id="16" name="TextBox 15">
              <a:extLst>
                <a:ext uri="{FF2B5EF4-FFF2-40B4-BE49-F238E27FC236}">
                  <a16:creationId xmlns="" xmlns:a16="http://schemas.microsoft.com/office/drawing/2014/main" id="{59846161-A98F-4D76-9346-32A87C67D30B}"/>
                </a:ext>
              </a:extLst>
            </p:cNvPr>
            <p:cNvSpPr txBox="1"/>
            <p:nvPr/>
          </p:nvSpPr>
          <p:spPr>
            <a:xfrm>
              <a:off x="3232172" y="2055348"/>
              <a:ext cx="2613216" cy="584775"/>
            </a:xfrm>
            <a:prstGeom prst="rect">
              <a:avLst/>
            </a:prstGeom>
            <a:noFill/>
          </p:spPr>
          <p:txBody>
            <a:bodyPr wrap="none" rtlCol="0">
              <a:spAutoFit/>
            </a:bodyPr>
            <a:lstStyle/>
            <a:p>
              <a:r>
                <a:rPr lang="en-US" sz="3200" dirty="0">
                  <a:solidFill>
                    <a:srgbClr val="FF0000"/>
                  </a:solidFill>
                  <a:effectLst>
                    <a:outerShdw blurRad="38100" dist="38100" dir="2700000" algn="tl">
                      <a:srgbClr val="000000">
                        <a:alpha val="43137"/>
                      </a:srgbClr>
                    </a:outerShdw>
                  </a:effectLst>
                  <a:cs typeface="Aldhabi" panose="01000000000000000000" pitchFamily="2" charset="-78"/>
                </a:rPr>
                <a:t>Muon Collider</a:t>
              </a:r>
            </a:p>
          </p:txBody>
        </p:sp>
        <p:sp>
          <p:nvSpPr>
            <p:cNvPr id="17" name="TextBox 16">
              <a:extLst>
                <a:ext uri="{FF2B5EF4-FFF2-40B4-BE49-F238E27FC236}">
                  <a16:creationId xmlns="" xmlns:a16="http://schemas.microsoft.com/office/drawing/2014/main" id="{937A3FDF-C471-431B-B5DF-BD903AA6BE73}"/>
                </a:ext>
              </a:extLst>
            </p:cNvPr>
            <p:cNvSpPr txBox="1"/>
            <p:nvPr/>
          </p:nvSpPr>
          <p:spPr>
            <a:xfrm>
              <a:off x="4516606" y="3551466"/>
              <a:ext cx="1502334" cy="523220"/>
            </a:xfrm>
            <a:prstGeom prst="rect">
              <a:avLst/>
            </a:prstGeom>
            <a:noFill/>
          </p:spPr>
          <p:txBody>
            <a:bodyPr wrap="none" rtlCol="0">
              <a:spAutoFit/>
            </a:bodyPr>
            <a:lstStyle/>
            <a:p>
              <a:r>
                <a:rPr lang="en-US" sz="2800" dirty="0">
                  <a:solidFill>
                    <a:srgbClr val="000000"/>
                  </a:solidFill>
                  <a:cs typeface="Aldhabi" panose="01000000000000000000" pitchFamily="2" charset="-78"/>
                </a:rPr>
                <a:t>HL-LHC</a:t>
              </a:r>
            </a:p>
          </p:txBody>
        </p:sp>
        <p:sp>
          <p:nvSpPr>
            <p:cNvPr id="18" name="TextBox 17">
              <a:extLst>
                <a:ext uri="{FF2B5EF4-FFF2-40B4-BE49-F238E27FC236}">
                  <a16:creationId xmlns="" xmlns:a16="http://schemas.microsoft.com/office/drawing/2014/main" id="{C86251EE-8B2F-444B-8D85-EB0BECB427F8}"/>
                </a:ext>
              </a:extLst>
            </p:cNvPr>
            <p:cNvSpPr txBox="1"/>
            <p:nvPr/>
          </p:nvSpPr>
          <p:spPr>
            <a:xfrm>
              <a:off x="4633029" y="3111662"/>
              <a:ext cx="1221809" cy="523220"/>
            </a:xfrm>
            <a:prstGeom prst="rect">
              <a:avLst/>
            </a:prstGeom>
            <a:noFill/>
          </p:spPr>
          <p:txBody>
            <a:bodyPr wrap="none" rtlCol="0">
              <a:spAutoFit/>
            </a:bodyPr>
            <a:lstStyle/>
            <a:p>
              <a:r>
                <a:rPr lang="en-US" sz="2800" dirty="0" err="1">
                  <a:solidFill>
                    <a:schemeClr val="accent3">
                      <a:lumMod val="50000"/>
                    </a:schemeClr>
                  </a:solidFill>
                  <a:cs typeface="Aldhabi" panose="01000000000000000000" pitchFamily="2" charset="-78"/>
                </a:rPr>
                <a:t>FCChh</a:t>
              </a:r>
              <a:endParaRPr lang="en-US" sz="2800" dirty="0">
                <a:solidFill>
                  <a:schemeClr val="accent3">
                    <a:lumMod val="50000"/>
                  </a:schemeClr>
                </a:solidFill>
                <a:cs typeface="Aldhabi" panose="01000000000000000000" pitchFamily="2" charset="-78"/>
              </a:endParaRPr>
            </a:p>
          </p:txBody>
        </p:sp>
        <p:sp>
          <p:nvSpPr>
            <p:cNvPr id="19" name="TextBox 18">
              <a:extLst>
                <a:ext uri="{FF2B5EF4-FFF2-40B4-BE49-F238E27FC236}">
                  <a16:creationId xmlns="" xmlns:a16="http://schemas.microsoft.com/office/drawing/2014/main" id="{68750369-32CA-46F7-8CC8-2A8F434A09E7}"/>
                </a:ext>
              </a:extLst>
            </p:cNvPr>
            <p:cNvSpPr txBox="1"/>
            <p:nvPr/>
          </p:nvSpPr>
          <p:spPr>
            <a:xfrm>
              <a:off x="1953856" y="3720915"/>
              <a:ext cx="1002197" cy="523220"/>
            </a:xfrm>
            <a:prstGeom prst="rect">
              <a:avLst/>
            </a:prstGeom>
            <a:noFill/>
          </p:spPr>
          <p:txBody>
            <a:bodyPr wrap="none" rtlCol="0">
              <a:spAutoFit/>
            </a:bodyPr>
            <a:lstStyle/>
            <a:p>
              <a:r>
                <a:rPr lang="en-US" sz="2800" dirty="0">
                  <a:solidFill>
                    <a:srgbClr val="00D9FF"/>
                  </a:solidFill>
                  <a:cs typeface="Aldhabi" panose="01000000000000000000" pitchFamily="2" charset="-78"/>
                </a:rPr>
                <a:t>CLIC</a:t>
              </a:r>
            </a:p>
          </p:txBody>
        </p:sp>
        <p:sp>
          <p:nvSpPr>
            <p:cNvPr id="8" name="Rectangle 7"/>
            <p:cNvSpPr/>
            <p:nvPr/>
          </p:nvSpPr>
          <p:spPr>
            <a:xfrm>
              <a:off x="973168" y="1272093"/>
              <a:ext cx="5116402" cy="461665"/>
            </a:xfrm>
            <a:prstGeom prst="rect">
              <a:avLst/>
            </a:prstGeom>
          </p:spPr>
          <p:txBody>
            <a:bodyPr wrap="none">
              <a:spAutoFit/>
            </a:bodyPr>
            <a:lstStyle/>
            <a:p>
              <a:pPr algn="ctr"/>
              <a:r>
                <a:rPr lang="en-US" sz="2400" b="1" dirty="0">
                  <a:solidFill>
                    <a:srgbClr val="002060"/>
                  </a:solidFill>
                </a:rPr>
                <a:t>Energy Efficiency of Future Colliders</a:t>
              </a:r>
            </a:p>
          </p:txBody>
        </p:sp>
      </p:grpSp>
      <p:sp>
        <p:nvSpPr>
          <p:cNvPr id="21" name="TextBox 20"/>
          <p:cNvSpPr txBox="1"/>
          <p:nvPr/>
        </p:nvSpPr>
        <p:spPr>
          <a:xfrm>
            <a:off x="7588728" y="1527137"/>
            <a:ext cx="3061368" cy="1446550"/>
          </a:xfrm>
          <a:prstGeom prst="rect">
            <a:avLst/>
          </a:prstGeom>
          <a:ln>
            <a:solidFill>
              <a:srgbClr val="80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b="1" dirty="0">
                <a:solidFill>
                  <a:srgbClr val="800000"/>
                </a:solidFill>
              </a:rPr>
              <a:t>Overwhelming </a:t>
            </a:r>
          </a:p>
          <a:p>
            <a:pPr algn="ctr"/>
            <a:r>
              <a:rPr lang="en-US" sz="2400" b="1" dirty="0">
                <a:solidFill>
                  <a:srgbClr val="800000"/>
                </a:solidFill>
              </a:rPr>
              <a:t>physics potential:</a:t>
            </a:r>
          </a:p>
          <a:p>
            <a:pPr marL="342900" indent="-342900">
              <a:buFont typeface="Arial" charset="0"/>
              <a:buChar char="•"/>
            </a:pPr>
            <a:r>
              <a:rPr lang="en-US" sz="2000" b="1" dirty="0">
                <a:solidFill>
                  <a:srgbClr val="800000"/>
                </a:solidFill>
              </a:rPr>
              <a:t>Precision measures</a:t>
            </a:r>
          </a:p>
          <a:p>
            <a:pPr marL="342900" indent="-342900">
              <a:buFont typeface="Arial" charset="0"/>
              <a:buChar char="•"/>
            </a:pPr>
            <a:r>
              <a:rPr lang="en-US" sz="2000" b="1" dirty="0">
                <a:solidFill>
                  <a:srgbClr val="800000"/>
                </a:solidFill>
              </a:rPr>
              <a:t>Discovery searches </a:t>
            </a:r>
          </a:p>
        </p:txBody>
      </p:sp>
      <p:sp>
        <p:nvSpPr>
          <p:cNvPr id="23" name="TextBox 22"/>
          <p:cNvSpPr txBox="1"/>
          <p:nvPr/>
        </p:nvSpPr>
        <p:spPr>
          <a:xfrm>
            <a:off x="7588728" y="3870324"/>
            <a:ext cx="3061368" cy="1754326"/>
          </a:xfrm>
          <a:prstGeom prst="rect">
            <a:avLst/>
          </a:prstGeom>
          <a:ln>
            <a:solidFill>
              <a:srgbClr val="00206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b="1" dirty="0">
                <a:solidFill>
                  <a:srgbClr val="800000"/>
                </a:solidFill>
              </a:rPr>
              <a:t>Challenging</a:t>
            </a:r>
          </a:p>
          <a:p>
            <a:pPr algn="ctr"/>
            <a:r>
              <a:rPr lang="en-US" sz="2400" b="1" dirty="0">
                <a:solidFill>
                  <a:srgbClr val="800000"/>
                </a:solidFill>
              </a:rPr>
              <a:t>Machine Design:  </a:t>
            </a:r>
          </a:p>
          <a:p>
            <a:pPr marL="342900" indent="-342900">
              <a:buFont typeface="Arial" charset="0"/>
              <a:buChar char="•"/>
            </a:pPr>
            <a:r>
              <a:rPr lang="en-US" sz="2000" b="1" dirty="0">
                <a:solidFill>
                  <a:srgbClr val="800000"/>
                </a:solidFill>
              </a:rPr>
              <a:t>Key issues/risks</a:t>
            </a:r>
          </a:p>
          <a:p>
            <a:pPr marL="342900" indent="-342900">
              <a:buFont typeface="Arial" charset="0"/>
              <a:buChar char="•"/>
            </a:pPr>
            <a:r>
              <a:rPr lang="en-US" sz="2000" b="1" dirty="0">
                <a:solidFill>
                  <a:srgbClr val="800000"/>
                </a:solidFill>
              </a:rPr>
              <a:t>R&amp;D plan and synergies</a:t>
            </a:r>
          </a:p>
        </p:txBody>
      </p:sp>
    </p:spTree>
    <p:extLst>
      <p:ext uri="{BB962C8B-B14F-4D97-AF65-F5344CB8AC3E}">
        <p14:creationId xmlns:p14="http://schemas.microsoft.com/office/powerpoint/2010/main" val="1870104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0"/>
            <a:ext cx="11928648" cy="1609142"/>
          </a:xfrm>
        </p:spPr>
        <p:txBody>
          <a:bodyPr>
            <a:normAutofit/>
          </a:bodyPr>
          <a:lstStyle/>
          <a:p>
            <a:r>
              <a:rPr lang="en-US" b="1" i="1" dirty="0" err="1"/>
              <a:t>MUon</a:t>
            </a:r>
            <a:r>
              <a:rPr lang="en-US" b="1" i="1" dirty="0"/>
              <a:t>  collider </a:t>
            </a:r>
            <a:r>
              <a:rPr lang="en-US" b="1" i="1" dirty="0" err="1"/>
              <a:t>STrategy</a:t>
            </a:r>
            <a:r>
              <a:rPr lang="en-US" b="1" i="1" dirty="0"/>
              <a:t> </a:t>
            </a:r>
            <a:r>
              <a:rPr lang="en-US" b="1" i="1" dirty="0" smtClean="0"/>
              <a:t>network  -  MUST</a:t>
            </a:r>
            <a:r>
              <a:rPr lang="en-US" sz="800" dirty="0" smtClean="0"/>
              <a:t/>
            </a:r>
            <a:br>
              <a:rPr lang="en-US" sz="800" dirty="0" smtClean="0"/>
            </a:br>
            <a:r>
              <a:rPr lang="en-US" sz="800" b="1" dirty="0" smtClean="0"/>
              <a:t/>
            </a:r>
            <a:br>
              <a:rPr lang="en-US" sz="800" b="1" dirty="0" smtClean="0"/>
            </a:br>
            <a:r>
              <a:rPr lang="en-US" sz="2800" dirty="0" smtClean="0"/>
              <a:t>INFN</a:t>
            </a:r>
            <a:r>
              <a:rPr lang="en-US" sz="2800" dirty="0"/>
              <a:t>, CERN (+BINP), CEA, </a:t>
            </a:r>
            <a:r>
              <a:rPr lang="en-US" sz="2800" dirty="0" smtClean="0"/>
              <a:t>IJCLAB, </a:t>
            </a:r>
            <a:r>
              <a:rPr lang="en-US" sz="2800" dirty="0"/>
              <a:t>KIT, PSI, </a:t>
            </a:r>
            <a:r>
              <a:rPr lang="en-US" sz="2800" dirty="0" smtClean="0"/>
              <a:t>UKRI</a:t>
            </a:r>
            <a:r>
              <a:rPr lang="en-US" sz="2800" dirty="0"/>
              <a:t>  </a:t>
            </a:r>
            <a:r>
              <a:rPr lang="en-US" sz="2800" dirty="0" smtClean="0"/>
              <a:t>(USA not beneficiary)</a:t>
            </a:r>
            <a:endParaRPr lang="en-US" sz="2800" dirty="0"/>
          </a:p>
        </p:txBody>
      </p:sp>
      <p:sp>
        <p:nvSpPr>
          <p:cNvPr id="4" name="Footer Placeholder 3"/>
          <p:cNvSpPr>
            <a:spLocks noGrp="1"/>
          </p:cNvSpPr>
          <p:nvPr>
            <p:ph type="ftr" sz="quarter" idx="11"/>
          </p:nvPr>
        </p:nvSpPr>
        <p:spPr/>
        <p:txBody>
          <a:bodyPr/>
          <a:lstStyle/>
          <a:p>
            <a:r>
              <a:rPr lang="en-US" smtClean="0"/>
              <a:t>Nadia Pastrone – MUST WP5.1 – I.FAST Kick-off Meeting May 2021</a:t>
            </a:r>
            <a:endParaRPr lang="en-US" dirty="0"/>
          </a:p>
        </p:txBody>
      </p:sp>
      <p:sp>
        <p:nvSpPr>
          <p:cNvPr id="5" name="Slide Number Placeholder 4"/>
          <p:cNvSpPr>
            <a:spLocks noGrp="1"/>
          </p:cNvSpPr>
          <p:nvPr>
            <p:ph type="sldNum" sz="quarter" idx="12"/>
          </p:nvPr>
        </p:nvSpPr>
        <p:spPr/>
        <p:txBody>
          <a:bodyPr/>
          <a:lstStyle/>
          <a:p>
            <a:fld id="{F7A1A58B-7BA1-7E42-8231-6D1CB1C760B1}" type="slidenum">
              <a:rPr lang="en-US" smtClean="0"/>
              <a:pPr/>
              <a:t>9</a:t>
            </a:fld>
            <a:endParaRPr lang="en-US"/>
          </a:p>
        </p:txBody>
      </p:sp>
      <p:sp>
        <p:nvSpPr>
          <p:cNvPr id="6" name="Content Placeholder 5"/>
          <p:cNvSpPr>
            <a:spLocks noGrp="1"/>
          </p:cNvSpPr>
          <p:nvPr>
            <p:ph idx="1"/>
          </p:nvPr>
        </p:nvSpPr>
        <p:spPr>
          <a:xfrm>
            <a:off x="821838" y="1609142"/>
            <a:ext cx="10730408" cy="4263677"/>
          </a:xfrm>
        </p:spPr>
        <p:txBody>
          <a:bodyPr>
            <a:normAutofit fontScale="92500" lnSpcReduction="20000"/>
          </a:bodyPr>
          <a:lstStyle/>
          <a:p>
            <a:pPr marL="0" indent="0">
              <a:buNone/>
            </a:pPr>
            <a:r>
              <a:rPr lang="en-US" sz="3600" i="1" dirty="0"/>
              <a:t>Task 5.1 </a:t>
            </a:r>
            <a:r>
              <a:rPr lang="en-US" sz="3600" i="1" dirty="0" smtClean="0"/>
              <a:t> </a:t>
            </a:r>
            <a:endParaRPr lang="en-US" sz="3600" i="1" dirty="0"/>
          </a:p>
          <a:p>
            <a:pPr marL="0" indent="0">
              <a:buNone/>
            </a:pPr>
            <a:r>
              <a:rPr lang="en-US" i="1" dirty="0"/>
              <a:t>A </a:t>
            </a:r>
            <a:r>
              <a:rPr lang="en-US" b="1" i="1" dirty="0"/>
              <a:t>collider of muons </a:t>
            </a:r>
            <a:r>
              <a:rPr lang="en-US" i="1" dirty="0"/>
              <a:t>could be a compact and efficient way to reach energies of interest for future physics discoveries; but, a substantial R&amp;D program is needed to prove its </a:t>
            </a:r>
            <a:r>
              <a:rPr lang="en-US" b="1" i="1" dirty="0">
                <a:solidFill>
                  <a:srgbClr val="800000"/>
                </a:solidFill>
              </a:rPr>
              <a:t>feasibility</a:t>
            </a:r>
            <a:r>
              <a:rPr lang="en-US" i="1" dirty="0"/>
              <a:t> and to assess its </a:t>
            </a:r>
            <a:r>
              <a:rPr lang="en-US" b="1" i="1" dirty="0">
                <a:solidFill>
                  <a:srgbClr val="800000"/>
                </a:solidFill>
              </a:rPr>
              <a:t>cost</a:t>
            </a:r>
            <a:r>
              <a:rPr lang="en-US" i="1" dirty="0"/>
              <a:t>. The first Strategy group in WP5 will prepare the ground for a future high-energy muon collider, by comparing alternative options for muon production and cooling, </a:t>
            </a:r>
            <a:r>
              <a:rPr lang="en-US" i="1" dirty="0" smtClean="0">
                <a:solidFill>
                  <a:srgbClr val="800000"/>
                </a:solidFill>
              </a:rPr>
              <a:t>by </a:t>
            </a:r>
            <a:r>
              <a:rPr lang="en-US" i="1" dirty="0">
                <a:solidFill>
                  <a:srgbClr val="800000"/>
                </a:solidFill>
              </a:rPr>
              <a:t>developing a baseline collider scenario</a:t>
            </a:r>
            <a:r>
              <a:rPr lang="en-US" i="1" dirty="0"/>
              <a:t>, and by </a:t>
            </a:r>
            <a:r>
              <a:rPr lang="en-US" i="1" dirty="0">
                <a:solidFill>
                  <a:srgbClr val="800000"/>
                </a:solidFill>
              </a:rPr>
              <a:t>devising the optimum test facilities to prove its feasibility</a:t>
            </a:r>
            <a:r>
              <a:rPr lang="en-US" i="1" dirty="0"/>
              <a:t>.</a:t>
            </a:r>
          </a:p>
          <a:p>
            <a:pPr marL="0" indent="0">
              <a:buNone/>
            </a:pPr>
            <a:r>
              <a:rPr lang="en-US" b="1" i="1" dirty="0"/>
              <a:t>It will serve as the common ground for a growing international muon-collider collaboration</a:t>
            </a:r>
            <a:r>
              <a:rPr lang="en-US" i="1" dirty="0"/>
              <a:t>. </a:t>
            </a:r>
            <a:endParaRPr lang="en-US" dirty="0"/>
          </a:p>
          <a:p>
            <a:pPr marL="0" indent="0">
              <a:buNone/>
            </a:pPr>
            <a:r>
              <a:rPr lang="en-US" i="1" dirty="0"/>
              <a:t>Task 5.1 MUST will </a:t>
            </a:r>
            <a:r>
              <a:rPr lang="en-US" i="1" dirty="0" smtClean="0"/>
              <a:t>support to establish </a:t>
            </a:r>
            <a:r>
              <a:rPr lang="en-US" i="1" dirty="0"/>
              <a:t>an international collaboration and develop an </a:t>
            </a:r>
            <a:r>
              <a:rPr lang="en-US" i="1" dirty="0" err="1"/>
              <a:t>optimised</a:t>
            </a:r>
            <a:r>
              <a:rPr lang="en-US" i="1" dirty="0"/>
              <a:t> R&amp;D roadmap towards a future muon collider, including the definition of optimum test facilities and possible intermediate steps.</a:t>
            </a:r>
            <a:endParaRPr lang="en-US" dirty="0"/>
          </a:p>
        </p:txBody>
      </p:sp>
    </p:spTree>
    <p:extLst>
      <p:ext uri="{BB962C8B-B14F-4D97-AF65-F5344CB8AC3E}">
        <p14:creationId xmlns:p14="http://schemas.microsoft.com/office/powerpoint/2010/main" val="910694313"/>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1377</TotalTime>
  <Words>1079</Words>
  <Application>Microsoft Macintosh PowerPoint</Application>
  <PresentationFormat>Widescreen</PresentationFormat>
  <Paragraphs>161</Paragraphs>
  <Slides>17</Slides>
  <Notes>7</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17</vt:i4>
      </vt:variant>
    </vt:vector>
  </HeadingPairs>
  <TitlesOfParts>
    <vt:vector size="30" baseType="lpstr">
      <vt:lpstr>.AppleSystemUIFont</vt:lpstr>
      <vt:lpstr>Aldhabi</vt:lpstr>
      <vt:lpstr>Arial</vt:lpstr>
      <vt:lpstr>Calibri</vt:lpstr>
      <vt:lpstr>Calibri Light</vt:lpstr>
      <vt:lpstr>Montserrat</vt:lpstr>
      <vt:lpstr>Montserrat ExtraBold</vt:lpstr>
      <vt:lpstr>Montserrat SemiBold</vt:lpstr>
      <vt:lpstr>Tahoma</vt:lpstr>
      <vt:lpstr>Times New Roman</vt:lpstr>
      <vt:lpstr>Wingdings</vt:lpstr>
      <vt:lpstr>I.FAST Custom Slides</vt:lpstr>
      <vt:lpstr>Generic</vt:lpstr>
      <vt:lpstr>PowerPoint Presentation</vt:lpstr>
      <vt:lpstr>I.FAST Steering: WP progress and plans for the next months </vt:lpstr>
      <vt:lpstr>Muon Collider – second Community Meeting</vt:lpstr>
      <vt:lpstr>second Community Meeting - WG</vt:lpstr>
      <vt:lpstr>Any suggestion?</vt:lpstr>
      <vt:lpstr>   Slides from Kick-off  Meeting</vt:lpstr>
      <vt:lpstr>PowerPoint Presentation</vt:lpstr>
      <vt:lpstr>Why a multi-TeV Muon Collider?</vt:lpstr>
      <vt:lpstr>MUon  collider STrategy network  -  MUST  INFN, CERN (+BINP), CEA, IJCLAB, KIT, PSI, UKRI  (USA not beneficiary)</vt:lpstr>
      <vt:lpstr>Muon Collider – international scenario</vt:lpstr>
      <vt:lpstr>Baseline  facility sketch</vt:lpstr>
      <vt:lpstr>European Accelerator R&amp;D Roadmap</vt:lpstr>
      <vt:lpstr>Potential long-term timeline</vt:lpstr>
      <vt:lpstr>MUST activities and goals  INFN, CERN (+BINP), CEA, IJCLAB, KIT, PSI, UKRI /STFC</vt:lpstr>
      <vt:lpstr>MUST deliverables and milestones</vt:lpstr>
      <vt:lpstr>Planning ahead</vt:lpstr>
      <vt:lpstr>PowerPoint Presentation</vt:lpstr>
    </vt:vector>
  </TitlesOfParts>
  <Company>APO</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423</cp:revision>
  <cp:lastPrinted>2021-05-04T09:21:56Z</cp:lastPrinted>
  <dcterms:created xsi:type="dcterms:W3CDTF">2017-04-26T09:15:49Z</dcterms:created>
  <dcterms:modified xsi:type="dcterms:W3CDTF">2021-06-21T12:46:54Z</dcterms:modified>
</cp:coreProperties>
</file>