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1" r:id="rId1"/>
  </p:sldMasterIdLst>
  <p:notesMasterIdLst>
    <p:notesMasterId r:id="rId9"/>
  </p:notesMasterIdLst>
  <p:handoutMasterIdLst>
    <p:handoutMasterId r:id="rId10"/>
  </p:handoutMasterIdLst>
  <p:sldIdLst>
    <p:sldId id="577" r:id="rId2"/>
    <p:sldId id="877" r:id="rId3"/>
    <p:sldId id="878" r:id="rId4"/>
    <p:sldId id="880" r:id="rId5"/>
    <p:sldId id="879" r:id="rId6"/>
    <p:sldId id="881" r:id="rId7"/>
    <p:sldId id="863" r:id="rId8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schemeClr val="tx1"/>
    </p:penClr>
  </p:showPr>
  <p:clrMru>
    <a:srgbClr val="003300"/>
    <a:srgbClr val="9999FF"/>
    <a:srgbClr val="FF6600"/>
    <a:srgbClr val="132B66"/>
    <a:srgbClr val="3B89BA"/>
    <a:srgbClr val="6699FF"/>
    <a:srgbClr val="8291AE"/>
    <a:srgbClr val="142A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4" y="-88"/>
      </p:cViewPr>
      <p:guideLst>
        <p:guide orient="horz" pos="254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50" d="100"/>
          <a:sy n="150" d="100"/>
        </p:scale>
        <p:origin x="-354" y="1512"/>
      </p:cViewPr>
      <p:guideLst>
        <p:guide orient="horz" pos="3224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t" anchorCtr="0" compatLnSpc="1">
            <a:prstTxWarp prst="textNoShape">
              <a:avLst/>
            </a:prstTxWarp>
          </a:bodyPr>
          <a:lstStyle>
            <a:lvl1pPr defTabSz="950913">
              <a:defRPr sz="1300" b="0">
                <a:latin typeface="Times New Roman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40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t" anchorCtr="0" compatLnSpc="1">
            <a:prstTxWarp prst="textNoShape">
              <a:avLst/>
            </a:prstTxWarp>
          </a:bodyPr>
          <a:lstStyle>
            <a:lvl1pPr algn="r" defTabSz="950913">
              <a:defRPr sz="1300" b="0">
                <a:latin typeface="Times New Roman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40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b" anchorCtr="0" compatLnSpc="1">
            <a:prstTxWarp prst="textNoShape">
              <a:avLst/>
            </a:prstTxWarp>
          </a:bodyPr>
          <a:lstStyle>
            <a:lvl1pPr defTabSz="950913">
              <a:defRPr sz="1300" b="0">
                <a:latin typeface="Times New Roman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40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b" anchorCtr="0" compatLnSpc="1">
            <a:prstTxWarp prst="textNoShape">
              <a:avLst/>
            </a:prstTxWarp>
          </a:bodyPr>
          <a:lstStyle>
            <a:lvl1pPr algn="r" defTabSz="950913">
              <a:defRPr sz="1300" b="0">
                <a:latin typeface="Times New Roman" charset="0"/>
              </a:defRPr>
            </a:lvl1pPr>
          </a:lstStyle>
          <a:p>
            <a:pPr>
              <a:defRPr/>
            </a:pPr>
            <a:fld id="{C5C58B69-36A5-1E4A-9967-CF55128E5C1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t" anchorCtr="0" compatLnSpc="1">
            <a:prstTxWarp prst="textNoShape">
              <a:avLst/>
            </a:prstTxWarp>
          </a:bodyPr>
          <a:lstStyle>
            <a:lvl1pPr defTabSz="950913">
              <a:defRPr sz="1300" b="0">
                <a:latin typeface="Times New Roman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t" anchorCtr="0" compatLnSpc="1">
            <a:prstTxWarp prst="textNoShape">
              <a:avLst/>
            </a:prstTxWarp>
          </a:bodyPr>
          <a:lstStyle>
            <a:lvl1pPr algn="r" defTabSz="950913">
              <a:defRPr sz="1300" b="0">
                <a:latin typeface="Times New Roman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9938"/>
            <a:ext cx="5113338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Haga clic para modificar el estilo de texto del patrón</a:t>
            </a:r>
          </a:p>
          <a:p>
            <a:pPr lvl="1"/>
            <a:r>
              <a:rPr lang="en-US" noProof="0"/>
              <a:t>Segundo nivel</a:t>
            </a:r>
          </a:p>
          <a:p>
            <a:pPr lvl="2"/>
            <a:r>
              <a:rPr lang="en-US" noProof="0"/>
              <a:t>Tercer nivel</a:t>
            </a:r>
          </a:p>
          <a:p>
            <a:pPr lvl="3"/>
            <a:r>
              <a:rPr lang="en-US" noProof="0"/>
              <a:t>Cuarto nivel</a:t>
            </a:r>
          </a:p>
          <a:p>
            <a:pPr lvl="4"/>
            <a:r>
              <a:rPr lang="en-US" noProof="0"/>
              <a:t>Quinto nivel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b" anchorCtr="0" compatLnSpc="1">
            <a:prstTxWarp prst="textNoShape">
              <a:avLst/>
            </a:prstTxWarp>
          </a:bodyPr>
          <a:lstStyle>
            <a:lvl1pPr defTabSz="950913">
              <a:defRPr sz="1300" b="0">
                <a:latin typeface="Times New Roman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b" anchorCtr="0" compatLnSpc="1">
            <a:prstTxWarp prst="textNoShape">
              <a:avLst/>
            </a:prstTxWarp>
          </a:bodyPr>
          <a:lstStyle>
            <a:lvl1pPr algn="r" defTabSz="950913">
              <a:defRPr sz="1300" b="0">
                <a:latin typeface="Times New Roman" charset="0"/>
              </a:defRPr>
            </a:lvl1pPr>
          </a:lstStyle>
          <a:p>
            <a:pPr>
              <a:defRPr/>
            </a:pPr>
            <a:fld id="{32060882-5BA9-7C41-A44F-FB7D86B5290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Arial" pitchFamily="-112" charset="0"/>
        <a:cs typeface="Arial" pitchFamily="-112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Arial" pitchFamily="-112" charset="0"/>
        <a:cs typeface="Arial" pitchFamily="-112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Arial" pitchFamily="-112" charset="0"/>
        <a:cs typeface="Arial" pitchFamily="-112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Arial" pitchFamily="-112" charset="0"/>
        <a:cs typeface="Arial" pitchFamily="-112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Arial" pitchFamily="-112" charset="0"/>
        <a:cs typeface="Arial" pitchFamily="-112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26D5E6-7475-6245-8713-D623B8505560}" type="slidenum">
              <a:rPr lang="es-ES"/>
              <a:pPr/>
              <a:t>1</a:t>
            </a:fld>
            <a:endParaRPr lang="es-ES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-457200" y="-228600"/>
            <a:ext cx="9982200" cy="4572000"/>
          </a:xfrm>
          <a:prstGeom prst="rect">
            <a:avLst/>
          </a:prstGeom>
          <a:gradFill flip="none" rotWithShape="1">
            <a:gsLst>
              <a:gs pos="19000">
                <a:schemeClr val="bg1"/>
              </a:gs>
              <a:gs pos="100000">
                <a:srgbClr val="6699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1800">
              <a:latin typeface="Arial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5" name="Cloud Callout 4"/>
          <p:cNvSpPr/>
          <p:nvPr userDrawn="1"/>
        </p:nvSpPr>
        <p:spPr bwMode="auto">
          <a:xfrm>
            <a:off x="-1371600" y="3124200"/>
            <a:ext cx="11430000" cy="4419600"/>
          </a:xfrm>
          <a:prstGeom prst="cloudCallout">
            <a:avLst/>
          </a:prstGeom>
          <a:solidFill>
            <a:schemeClr val="bg1"/>
          </a:solidFill>
          <a:ln w="2286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1800">
              <a:latin typeface="Arial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-457200" y="4495800"/>
            <a:ext cx="9982200" cy="3124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1800">
              <a:latin typeface="Arial" pitchFamily="-112" charset="0"/>
              <a:ea typeface="Arial" pitchFamily="-112" charset="0"/>
              <a:cs typeface="Arial" pitchFamily="-112" charset="0"/>
            </a:endParaRPr>
          </a:p>
        </p:txBody>
      </p:sp>
      <p:grpSp>
        <p:nvGrpSpPr>
          <p:cNvPr id="7" name="Group 17"/>
          <p:cNvGrpSpPr>
            <a:grpSpLocks/>
          </p:cNvGrpSpPr>
          <p:nvPr userDrawn="1"/>
        </p:nvGrpSpPr>
        <p:grpSpPr bwMode="auto">
          <a:xfrm>
            <a:off x="1981200" y="5562600"/>
            <a:ext cx="5410200" cy="846138"/>
            <a:chOff x="2038350" y="5943600"/>
            <a:chExt cx="5410200" cy="846889"/>
          </a:xfrm>
        </p:grpSpPr>
        <p:pic>
          <p:nvPicPr>
            <p:cNvPr id="8" name="Picture 9" descr="FP7-cap-CMYK.jpg"/>
            <p:cNvPicPr>
              <a:picLocks noChangeAspect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038350" y="5982368"/>
              <a:ext cx="990600" cy="808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1" descr="eu-flag-blue-yellow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306954" y="6004075"/>
              <a:ext cx="1141596" cy="777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3209925" y="5943600"/>
              <a:ext cx="2819400" cy="83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1200" dirty="0"/>
                <a:t>StratusLab is co-funded by the</a:t>
              </a:r>
            </a:p>
            <a:p>
              <a:pPr algn="ctr">
                <a:defRPr/>
              </a:pPr>
              <a:r>
                <a:rPr lang="en-US" sz="1200" dirty="0"/>
                <a:t>European Community’s  Seventh</a:t>
              </a:r>
            </a:p>
            <a:p>
              <a:pPr algn="ctr">
                <a:defRPr/>
              </a:pPr>
              <a:r>
                <a:rPr lang="en-US" sz="1200" dirty="0"/>
                <a:t>Framework </a:t>
              </a:r>
              <a:r>
                <a:rPr lang="en-US" sz="1200" dirty="0" err="1"/>
                <a:t>Programme</a:t>
              </a:r>
              <a:r>
                <a:rPr lang="en-US" sz="1200" dirty="0"/>
                <a:t> (Capacities)</a:t>
              </a:r>
            </a:p>
            <a:p>
              <a:pPr algn="ctr">
                <a:defRPr/>
              </a:pPr>
              <a:r>
                <a:rPr lang="en-US" sz="1200" dirty="0"/>
                <a:t>Grant Agreement </a:t>
              </a:r>
              <a:r>
                <a:rPr lang="en-US" sz="1200" dirty="0" smtClean="0"/>
                <a:t>INFSO</a:t>
              </a:r>
              <a:r>
                <a:rPr lang="en-US" sz="1200" dirty="0"/>
                <a:t>-RI-261552</a:t>
              </a:r>
            </a:p>
          </p:txBody>
        </p:sp>
      </p:grpSp>
      <p:sp>
        <p:nvSpPr>
          <p:cNvPr id="20" name="Title 19"/>
          <p:cNvSpPr>
            <a:spLocks noGrp="1"/>
          </p:cNvSpPr>
          <p:nvPr>
            <p:ph type="ctrTitle"/>
          </p:nvPr>
        </p:nvSpPr>
        <p:spPr>
          <a:xfrm>
            <a:off x="762000" y="1676400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 sz="2800">
                <a:solidFill>
                  <a:srgbClr val="132B6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0"/>
          </p:nvPr>
        </p:nvSpPr>
        <p:spPr>
          <a:xfrm>
            <a:off x="762000" y="3886200"/>
            <a:ext cx="7772400" cy="1371600"/>
          </a:xfrm>
          <a:prstGeom prst="rect">
            <a:avLst/>
          </a:prstGeom>
        </p:spPr>
        <p:txBody>
          <a:bodyPr wrap="none" anchor="ctr"/>
          <a:lstStyle>
            <a:lvl1pPr marL="0" indent="0" algn="ctr">
              <a:spcBef>
                <a:spcPts val="600"/>
              </a:spcBef>
              <a:defRPr sz="2000" b="0" i="0">
                <a:solidFill>
                  <a:schemeClr val="tx1"/>
                </a:solidFill>
              </a:defRPr>
            </a:lvl1pPr>
            <a:lvl2pPr marL="0" indent="0" algn="ctr">
              <a:spcBef>
                <a:spcPts val="0"/>
              </a:spcBef>
              <a:buFontTx/>
              <a:buNone/>
              <a:defRPr sz="2000"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12" name="Picture 6" descr="stratuslab-logo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117475"/>
            <a:ext cx="2225675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Copyr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066800" y="4176713"/>
            <a:ext cx="7239000" cy="1538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1400" dirty="0"/>
              <a:t>Copyright © 2010, Members of the StratusLab collaboration: Centre </a:t>
            </a:r>
            <a:r>
              <a:rPr lang="en-US" sz="1400" dirty="0" smtClean="0"/>
              <a:t>National </a:t>
            </a:r>
            <a:r>
              <a:rPr lang="en-US" sz="1400" dirty="0"/>
              <a:t>de la </a:t>
            </a:r>
            <a:r>
              <a:rPr lang="en-US" sz="1400" dirty="0" err="1"/>
              <a:t>Recherche</a:t>
            </a:r>
            <a:r>
              <a:rPr lang="en-US" sz="1400" dirty="0"/>
              <a:t> </a:t>
            </a:r>
            <a:r>
              <a:rPr lang="en-US" sz="1400" dirty="0" err="1"/>
              <a:t>Scientifique</a:t>
            </a:r>
            <a:r>
              <a:rPr lang="en-US" sz="1400" dirty="0"/>
              <a:t>, Universidad </a:t>
            </a:r>
            <a:r>
              <a:rPr lang="en-US" sz="1400" dirty="0" err="1"/>
              <a:t>Complutense</a:t>
            </a:r>
            <a:r>
              <a:rPr lang="en-US" sz="1400" dirty="0"/>
              <a:t> de Madrid, Greek Research and Technology Network S.A., SixSq Sàrl, </a:t>
            </a:r>
            <a:r>
              <a:rPr lang="en-US" sz="1400" dirty="0" err="1"/>
              <a:t>Telefónica</a:t>
            </a:r>
            <a:r>
              <a:rPr lang="en-US" sz="1400" dirty="0"/>
              <a:t> </a:t>
            </a:r>
            <a:r>
              <a:rPr lang="en-US" sz="1400" dirty="0" err="1"/>
              <a:t>Investigación</a:t>
            </a:r>
            <a:r>
              <a:rPr lang="en-US" sz="1400" dirty="0"/>
              <a:t> </a:t>
            </a:r>
            <a:r>
              <a:rPr lang="en-US" sz="1400" dirty="0" err="1"/>
              <a:t>y</a:t>
            </a:r>
            <a:r>
              <a:rPr lang="en-US" sz="1400" dirty="0"/>
              <a:t> </a:t>
            </a:r>
            <a:r>
              <a:rPr lang="en-US" sz="1400" dirty="0" err="1"/>
              <a:t>Desarrollo</a:t>
            </a:r>
            <a:r>
              <a:rPr lang="en-US" sz="1400" dirty="0"/>
              <a:t> SA, and The Provost Fellows and Scholars of the College of the Holy and Undivided Trinity of Queen Elizabeth Near Dublin.</a:t>
            </a:r>
          </a:p>
          <a:p>
            <a:pPr algn="just">
              <a:defRPr/>
            </a:pP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1066800" y="5419725"/>
            <a:ext cx="4876800" cy="739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/>
              <a:t>This work is licensed under the Creative Commons</a:t>
            </a:r>
          </a:p>
          <a:p>
            <a:pPr>
              <a:defRPr/>
            </a:pPr>
            <a:r>
              <a:rPr lang="en-US" sz="1400" dirty="0"/>
              <a:t>Attribution 3.0 </a:t>
            </a:r>
            <a:r>
              <a:rPr lang="en-US" sz="1400" dirty="0" err="1"/>
              <a:t>Unported</a:t>
            </a:r>
            <a:r>
              <a:rPr lang="en-US" sz="1400" dirty="0"/>
              <a:t> License</a:t>
            </a:r>
          </a:p>
          <a:p>
            <a:pPr>
              <a:defRPr/>
            </a:pPr>
            <a:r>
              <a:rPr lang="en-US" sz="1400" dirty="0"/>
              <a:t>http://creativecommons.org/licenses/by/3.0/</a:t>
            </a:r>
          </a:p>
        </p:txBody>
      </p:sp>
      <p:pic>
        <p:nvPicPr>
          <p:cNvPr id="4" name="Picture 10" descr="cc-by-88x31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5537200"/>
            <a:ext cx="17668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990600"/>
            <a:ext cx="9144000" cy="76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90000">
                <a:schemeClr val="bg1"/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1800">
              <a:latin typeface="Arial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0"/>
          </p:nvPr>
        </p:nvSpPr>
        <p:spPr>
          <a:xfrm>
            <a:off x="304800" y="1447800"/>
            <a:ext cx="8534400" cy="5105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990600"/>
            <a:ext cx="9144000" cy="76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90000">
                <a:schemeClr val="bg1"/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1800">
              <a:latin typeface="Arial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1155700"/>
            <a:ext cx="4171950" cy="54737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55700"/>
            <a:ext cx="4173537" cy="54737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990600"/>
            <a:ext cx="9144000" cy="76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90000">
                <a:schemeClr val="bg1"/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1800">
              <a:latin typeface="Arial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990600"/>
            <a:ext cx="9144000" cy="76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90000">
                <a:schemeClr val="bg1"/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1800">
              <a:latin typeface="Arial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0" cy="5181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3008313" cy="5181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990600"/>
            <a:ext cx="9144000" cy="762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90000">
                <a:schemeClr val="bg1"/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1800">
              <a:latin typeface="Arial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5111750" cy="5181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81000" y="1219200"/>
            <a:ext cx="3048000" cy="51816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2" name="Text Box 12"/>
          <p:cNvSpPr txBox="1">
            <a:spLocks noChangeArrowheads="1"/>
          </p:cNvSpPr>
          <p:nvPr/>
        </p:nvSpPr>
        <p:spPr bwMode="auto">
          <a:xfrm>
            <a:off x="8491538" y="6604000"/>
            <a:ext cx="587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fld id="{D2D1206E-E5E9-B54D-A721-2B0F9C4D1662}" type="slidenum">
              <a:rPr lang="en-US" sz="1200">
                <a:solidFill>
                  <a:srgbClr val="32425D"/>
                </a:solidFill>
              </a:rPr>
              <a:pPr>
                <a:defRPr/>
              </a:pPr>
              <a:t>‹#›</a:t>
            </a:fld>
            <a:endParaRPr lang="en-US" sz="1200" dirty="0">
              <a:solidFill>
                <a:srgbClr val="32425D"/>
              </a:solidFill>
            </a:endParaRPr>
          </a:p>
        </p:txBody>
      </p:sp>
      <p:pic>
        <p:nvPicPr>
          <p:cNvPr id="1027" name="Picture 6" descr="stratuslab-logo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81800" y="117475"/>
            <a:ext cx="2225675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itle Placeholder 7"/>
          <p:cNvSpPr>
            <a:spLocks noGrp="1"/>
          </p:cNvSpPr>
          <p:nvPr>
            <p:ph type="title"/>
          </p:nvPr>
        </p:nvSpPr>
        <p:spPr bwMode="auto">
          <a:xfrm>
            <a:off x="304800" y="76200"/>
            <a:ext cx="6477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304800" y="1447800"/>
            <a:ext cx="8610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1" r:id="rId1"/>
    <p:sldLayoutId id="2147484652" r:id="rId2"/>
    <p:sldLayoutId id="2147484653" r:id="rId3"/>
    <p:sldLayoutId id="2147484654" r:id="rId4"/>
    <p:sldLayoutId id="2147484655" r:id="rId5"/>
    <p:sldLayoutId id="2147484650" r:id="rId6"/>
    <p:sldLayoutId id="2147484656" r:id="rId7"/>
    <p:sldLayoutId id="2147484657" r:id="rId8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32B66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32B66"/>
          </a:solidFill>
          <a:latin typeface="Arial" pitchFamily="-112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32B66"/>
          </a:solidFill>
          <a:latin typeface="Arial" pitchFamily="-112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32B66"/>
          </a:solidFill>
          <a:latin typeface="Arial" pitchFamily="-112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32B66"/>
          </a:solidFill>
          <a:latin typeface="Arial" pitchFamily="-112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32425D"/>
          </a:solidFill>
          <a:latin typeface="Arial" pitchFamily="-112" charset="0"/>
          <a:ea typeface="Arial" pitchFamily="-112" charset="0"/>
          <a:cs typeface="Arial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32425D"/>
          </a:solidFill>
          <a:latin typeface="Arial" pitchFamily="-112" charset="0"/>
          <a:ea typeface="Arial" pitchFamily="-112" charset="0"/>
          <a:cs typeface="Arial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32425D"/>
          </a:solidFill>
          <a:latin typeface="Arial" pitchFamily="-112" charset="0"/>
          <a:ea typeface="Arial" pitchFamily="-112" charset="0"/>
          <a:cs typeface="Arial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32425D"/>
          </a:solidFill>
          <a:latin typeface="Arial" pitchFamily="-112" charset="0"/>
          <a:ea typeface="Arial" pitchFamily="-112" charset="0"/>
          <a:cs typeface="Arial" pitchFamily="-112" charset="0"/>
        </a:defRPr>
      </a:lvl9pPr>
    </p:titleStyle>
    <p:bodyStyle>
      <a:lvl1pPr marL="342900" indent="-342900" algn="l" rtl="0" eaLnBrk="0" fontAlgn="base" hangingPunct="0">
        <a:spcBef>
          <a:spcPts val="1500"/>
        </a:spcBef>
        <a:spcAft>
          <a:spcPct val="0"/>
        </a:spcAft>
        <a:defRPr sz="2400" b="1">
          <a:solidFill>
            <a:srgbClr val="132B66"/>
          </a:solidFill>
          <a:latin typeface="+mn-lt"/>
          <a:ea typeface="ＭＳ Ｐゴシック" charset="-128"/>
          <a:cs typeface="ＭＳ Ｐゴシック" charset="-128"/>
        </a:defRPr>
      </a:lvl1pPr>
      <a:lvl2pPr marL="360363" indent="-180975" algn="l" rtl="0" eaLnBrk="0" fontAlgn="base" hangingPunct="0">
        <a:spcBef>
          <a:spcPts val="600"/>
        </a:spcBef>
        <a:spcAft>
          <a:spcPct val="0"/>
        </a:spcAft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01700" indent="-180975" algn="l" rtl="0" eaLnBrk="0" fontAlgn="base" hangingPunct="0">
        <a:spcBef>
          <a:spcPts val="6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73163" indent="-92075" algn="l" rtl="0" eaLnBrk="0" fontAlgn="base" hangingPunct="0">
        <a:spcBef>
          <a:spcPts val="6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879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3368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7940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32512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37084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Quattor</a:t>
            </a:r>
            <a:r>
              <a:rPr lang="en-US" dirty="0" smtClean="0"/>
              <a:t> and Virtualization</a:t>
            </a:r>
            <a:endParaRPr lang="en-US" dirty="0" smtClean="0"/>
          </a:p>
        </p:txBody>
      </p:sp>
      <p:sp>
        <p:nvSpPr>
          <p:cNvPr id="12291" name="Text Placeholder 1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C. Loomis (CNRS/LAL)</a:t>
            </a:r>
            <a:endParaRPr lang="en-US" dirty="0" smtClean="0"/>
          </a:p>
          <a:p>
            <a:r>
              <a:rPr lang="en-US" dirty="0" err="1" smtClean="0"/>
              <a:t>Quattor</a:t>
            </a:r>
            <a:r>
              <a:rPr lang="en-US" dirty="0" smtClean="0"/>
              <a:t> Workshop (RAL)</a:t>
            </a:r>
          </a:p>
          <a:p>
            <a:r>
              <a:rPr lang="en-US" dirty="0" smtClean="0"/>
              <a:t>13</a:t>
            </a:r>
            <a:r>
              <a:rPr lang="en-US" dirty="0" smtClean="0"/>
              <a:t> </a:t>
            </a:r>
            <a:r>
              <a:rPr lang="en-US" dirty="0" smtClean="0"/>
              <a:t>October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Virtualization Use &amp; Support</a:t>
            </a:r>
            <a:endParaRPr lang="en-US" dirty="0" smtClean="0"/>
          </a:p>
        </p:txBody>
      </p:sp>
      <p:sp>
        <p:nvSpPr>
          <p:cNvPr id="14339" name="Content Placeholder 3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of virtualization</a:t>
            </a:r>
          </a:p>
          <a:p>
            <a:pPr lvl="1"/>
            <a:r>
              <a:rPr lang="en-US" dirty="0" smtClean="0"/>
              <a:t>Survey showed that 80% of sites use some virtualization</a:t>
            </a:r>
          </a:p>
          <a:p>
            <a:pPr lvl="1"/>
            <a:r>
              <a:rPr lang="en-US" dirty="0" smtClean="0"/>
              <a:t>Easy integration as PXE booting supported by all hypervisors</a:t>
            </a:r>
            <a:endParaRPr lang="en-US" dirty="0" smtClean="0"/>
          </a:p>
          <a:p>
            <a:r>
              <a:rPr lang="en-US" dirty="0" smtClean="0"/>
              <a:t>Specific support</a:t>
            </a:r>
          </a:p>
          <a:p>
            <a:pPr lvl="1"/>
            <a:r>
              <a:rPr lang="en-US" dirty="0" smtClean="0"/>
              <a:t>S. Childs (TCD) provided configuration component for </a:t>
            </a:r>
            <a:r>
              <a:rPr lang="en-US" dirty="0" err="1" smtClean="0"/>
              <a:t>Xen</a:t>
            </a:r>
            <a:endParaRPr lang="en-US" dirty="0" smtClean="0"/>
          </a:p>
          <a:p>
            <a:pPr lvl="1"/>
            <a:r>
              <a:rPr lang="en-US" dirty="0" smtClean="0"/>
              <a:t>Support in schema and component for associating hosts and guests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StratusLab</a:t>
            </a:r>
            <a:r>
              <a:rPr lang="en-US" dirty="0" smtClean="0"/>
              <a:t> Contributions</a:t>
            </a:r>
            <a:endParaRPr lang="en-US" dirty="0" smtClean="0"/>
          </a:p>
        </p:txBody>
      </p:sp>
      <p:sp>
        <p:nvSpPr>
          <p:cNvPr id="14339" name="Content Placeholder 3"/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New configuration components</a:t>
            </a:r>
          </a:p>
          <a:p>
            <a:pPr lvl="1"/>
            <a:r>
              <a:rPr lang="en-US" dirty="0" err="1" smtClean="0"/>
              <a:t>n</a:t>
            </a:r>
            <a:r>
              <a:rPr lang="en-US" dirty="0" err="1" smtClean="0"/>
              <a:t>cm-libvertd</a:t>
            </a:r>
            <a:r>
              <a:rPr lang="en-US" dirty="0" smtClean="0"/>
              <a:t>: </a:t>
            </a:r>
            <a:r>
              <a:rPr lang="en-US" dirty="0" smtClean="0"/>
              <a:t>configure and control </a:t>
            </a:r>
            <a:r>
              <a:rPr lang="en-US" dirty="0" err="1" smtClean="0"/>
              <a:t>libvirt</a:t>
            </a:r>
            <a:endParaRPr lang="en-US" dirty="0" smtClean="0"/>
          </a:p>
          <a:p>
            <a:pPr lvl="1"/>
            <a:r>
              <a:rPr lang="en-US" dirty="0" err="1" smtClean="0"/>
              <a:t>n</a:t>
            </a:r>
            <a:r>
              <a:rPr lang="en-US" dirty="0" err="1" smtClean="0"/>
              <a:t>cm-oned</a:t>
            </a:r>
            <a:r>
              <a:rPr lang="en-US" dirty="0" smtClean="0"/>
              <a:t>: </a:t>
            </a:r>
            <a:r>
              <a:rPr lang="en-US" dirty="0" smtClean="0"/>
              <a:t>configure and control </a:t>
            </a:r>
            <a:r>
              <a:rPr lang="en-US" dirty="0" err="1" smtClean="0"/>
              <a:t>OpenNebula</a:t>
            </a:r>
            <a:r>
              <a:rPr lang="en-US" dirty="0" smtClean="0"/>
              <a:t>, a virtual machine mgr.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Quattor</a:t>
            </a:r>
            <a:r>
              <a:rPr lang="en-US" dirty="0" smtClean="0"/>
              <a:t> configuration of “cloud”</a:t>
            </a:r>
          </a:p>
          <a:p>
            <a:pPr lvl="1"/>
            <a:r>
              <a:rPr lang="en-US" dirty="0" smtClean="0"/>
              <a:t>Configures </a:t>
            </a:r>
            <a:r>
              <a:rPr lang="en-US" dirty="0" err="1" smtClean="0"/>
              <a:t>OpenNebula</a:t>
            </a:r>
            <a:r>
              <a:rPr lang="en-US" dirty="0" smtClean="0"/>
              <a:t>, incl. NFS mounts, etc.</a:t>
            </a:r>
          </a:p>
          <a:p>
            <a:pPr lvl="1"/>
            <a:r>
              <a:rPr lang="en-US" dirty="0" smtClean="0"/>
              <a:t>Configures private and public network bridges</a:t>
            </a:r>
          </a:p>
          <a:p>
            <a:pPr lvl="1"/>
            <a:r>
              <a:rPr lang="en-US" dirty="0" smtClean="0"/>
              <a:t>HTTPS proxy for </a:t>
            </a:r>
            <a:r>
              <a:rPr lang="en-US" dirty="0" err="1" smtClean="0"/>
              <a:t>OpenNebula</a:t>
            </a:r>
            <a:r>
              <a:rPr lang="en-US" dirty="0" smtClean="0"/>
              <a:t> XMLRPC server</a:t>
            </a:r>
          </a:p>
          <a:p>
            <a:pPr lvl="1"/>
            <a:r>
              <a:rPr lang="en-US" dirty="0" smtClean="0"/>
              <a:t>Ganglia for rudimentary monitoring of cloud infrastructure</a:t>
            </a:r>
          </a:p>
          <a:p>
            <a:r>
              <a:rPr lang="en-US" dirty="0" smtClean="0"/>
              <a:t>Manual configuration:</a:t>
            </a:r>
          </a:p>
          <a:p>
            <a:pPr lvl="1"/>
            <a:r>
              <a:rPr lang="en-US" dirty="0" smtClean="0"/>
              <a:t>Definition/addition of hosts in the cloud (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register via </a:t>
            </a:r>
            <a:r>
              <a:rPr lang="en-US" dirty="0" err="1" smtClean="0">
                <a:sym typeface="Wingdings"/>
              </a:rPr>
              <a:t>cron</a:t>
            </a:r>
            <a:r>
              <a:rPr lang="en-US" dirty="0" smtClean="0">
                <a:sym typeface="Wingdings"/>
              </a:rPr>
              <a:t>/service)</a:t>
            </a:r>
            <a:endParaRPr lang="en-US" dirty="0" smtClean="0"/>
          </a:p>
          <a:p>
            <a:pPr lvl="1"/>
            <a:r>
              <a:rPr lang="en-US" dirty="0" smtClean="0"/>
              <a:t>NFS mounts verification at installation (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autoconf</a:t>
            </a:r>
            <a:r>
              <a:rPr lang="en-US" dirty="0" smtClean="0">
                <a:sym typeface="Wingdings"/>
              </a:rPr>
              <a:t>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Contextualization</a:t>
            </a:r>
            <a:endParaRPr lang="en-US" dirty="0" smtClean="0"/>
          </a:p>
        </p:txBody>
      </p:sp>
      <p:sp>
        <p:nvSpPr>
          <p:cNvPr id="14339" name="Content Placeholder 3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 flexible, general solution to give virtual machine information about its execution environment.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StratusLab</a:t>
            </a:r>
            <a:r>
              <a:rPr lang="en-US" dirty="0" smtClean="0"/>
              <a:t> technique:</a:t>
            </a:r>
          </a:p>
          <a:p>
            <a:pPr lvl="1"/>
            <a:r>
              <a:rPr lang="en-US" dirty="0" smtClean="0"/>
              <a:t>Networking configuration done through DHCP</a:t>
            </a:r>
          </a:p>
          <a:p>
            <a:pPr lvl="1"/>
            <a:r>
              <a:rPr lang="en-US" dirty="0" smtClean="0"/>
              <a:t>Files and parameters passed through disk mounted on /dev/</a:t>
            </a:r>
            <a:r>
              <a:rPr lang="en-US" dirty="0" err="1" smtClean="0"/>
              <a:t>hdc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Initialization script on disk run through </a:t>
            </a:r>
            <a:r>
              <a:rPr lang="en-US" dirty="0" err="1" smtClean="0"/>
              <a:t>rc.local</a:t>
            </a:r>
            <a:endParaRPr lang="en-US" dirty="0" smtClean="0"/>
          </a:p>
          <a:p>
            <a:r>
              <a:rPr lang="en-US" dirty="0" smtClean="0"/>
              <a:t>Handling of credentials</a:t>
            </a:r>
            <a:endParaRPr lang="en-US" dirty="0" smtClean="0"/>
          </a:p>
          <a:p>
            <a:pPr lvl="1"/>
            <a:r>
              <a:rPr lang="en-US" dirty="0" smtClean="0"/>
              <a:t>SSH host keys, login keys, … can all be passed as part of context</a:t>
            </a:r>
          </a:p>
          <a:p>
            <a:pPr lvl="1"/>
            <a:r>
              <a:rPr lang="en-US" dirty="0" smtClean="0"/>
              <a:t>Grid host certificates can be handled in the same manner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Cleaner </a:t>
            </a:r>
            <a:r>
              <a:rPr lang="en-US" dirty="0" err="1" smtClean="0"/>
              <a:t>Impl</a:t>
            </a:r>
            <a:r>
              <a:rPr lang="en-US" dirty="0" smtClean="0"/>
              <a:t>. of “Dummy” </a:t>
            </a:r>
            <a:r>
              <a:rPr lang="en-US" dirty="0" err="1" smtClean="0"/>
              <a:t>WNs</a:t>
            </a:r>
            <a:endParaRPr lang="en-US" dirty="0" smtClean="0"/>
          </a:p>
        </p:txBody>
      </p:sp>
      <p:sp>
        <p:nvSpPr>
          <p:cNvPr id="14339" name="Content Placeholder 3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Dummy </a:t>
            </a:r>
            <a:r>
              <a:rPr lang="en-US" dirty="0" err="1" smtClean="0"/>
              <a:t>WNs</a:t>
            </a:r>
            <a:endParaRPr lang="en-US" dirty="0" smtClean="0"/>
          </a:p>
          <a:p>
            <a:pPr lvl="1"/>
            <a:r>
              <a:rPr lang="en-US" dirty="0" smtClean="0"/>
              <a:t>Identify </a:t>
            </a:r>
            <a:r>
              <a:rPr lang="en-US" dirty="0" smtClean="0"/>
              <a:t>one reference </a:t>
            </a:r>
            <a:r>
              <a:rPr lang="en-US" dirty="0" err="1" smtClean="0"/>
              <a:t>WNs</a:t>
            </a:r>
            <a:r>
              <a:rPr lang="en-US" dirty="0" smtClean="0"/>
              <a:t> and fully compile profile</a:t>
            </a:r>
            <a:endParaRPr lang="en-US" dirty="0" smtClean="0"/>
          </a:p>
          <a:p>
            <a:pPr lvl="1"/>
            <a:r>
              <a:rPr lang="en-US" dirty="0" smtClean="0"/>
              <a:t>Others copy this WN and change name, network </a:t>
            </a:r>
            <a:r>
              <a:rPr lang="en-US" dirty="0" err="1" smtClean="0"/>
              <a:t>config</a:t>
            </a:r>
            <a:r>
              <a:rPr lang="en-US" dirty="0" smtClean="0"/>
              <a:t>., …</a:t>
            </a:r>
          </a:p>
          <a:p>
            <a:pPr lvl="1"/>
            <a:r>
              <a:rPr lang="en-US" dirty="0" smtClean="0"/>
              <a:t>One profile per node</a:t>
            </a:r>
          </a:p>
          <a:p>
            <a:pPr lvl="1"/>
            <a:r>
              <a:rPr lang="en-US" dirty="0" smtClean="0"/>
              <a:t>C</a:t>
            </a:r>
            <a:r>
              <a:rPr lang="en-US" dirty="0" smtClean="0"/>
              <a:t>ompilation time scales with number of nodes</a:t>
            </a:r>
          </a:p>
          <a:p>
            <a:r>
              <a:rPr lang="en-US" dirty="0" smtClean="0"/>
              <a:t>Using virtualization</a:t>
            </a:r>
            <a:endParaRPr lang="en-US" dirty="0" smtClean="0"/>
          </a:p>
          <a:p>
            <a:pPr lvl="1"/>
            <a:r>
              <a:rPr lang="en-US" dirty="0" smtClean="0"/>
              <a:t>Allow one reference WN compilation, without node specific information</a:t>
            </a:r>
          </a:p>
          <a:p>
            <a:pPr lvl="1"/>
            <a:r>
              <a:rPr lang="en-US" dirty="0" smtClean="0"/>
              <a:t>Node specific information passed in through contextualization</a:t>
            </a:r>
          </a:p>
          <a:p>
            <a:pPr lvl="1"/>
            <a:r>
              <a:rPr lang="en-US" dirty="0" smtClean="0"/>
              <a:t>One profile per group of machines</a:t>
            </a:r>
          </a:p>
          <a:p>
            <a:pPr lvl="1"/>
            <a:r>
              <a:rPr lang="en-US" dirty="0" smtClean="0"/>
              <a:t>Compilation time scales with number of nodes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Requires: Mechanism for specifying state of fabric!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Quattor</a:t>
            </a:r>
            <a:r>
              <a:rPr lang="en-US" dirty="0" smtClean="0"/>
              <a:t> as Appliance Generator</a:t>
            </a:r>
            <a:endParaRPr lang="en-US" dirty="0" smtClean="0"/>
          </a:p>
        </p:txBody>
      </p:sp>
      <p:sp>
        <p:nvSpPr>
          <p:cNvPr id="14339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Bookkeeping!</a:t>
            </a:r>
            <a:endParaRPr lang="en-US" dirty="0" smtClean="0"/>
          </a:p>
          <a:p>
            <a:pPr lvl="1"/>
            <a:r>
              <a:rPr lang="en-US" dirty="0" smtClean="0"/>
              <a:t>Creating and sharing </a:t>
            </a:r>
            <a:r>
              <a:rPr lang="en-US" dirty="0" err="1" smtClean="0"/>
              <a:t>VMs</a:t>
            </a:r>
            <a:r>
              <a:rPr lang="en-US" dirty="0" smtClean="0"/>
              <a:t> means that knowing what is contained in the VM, </a:t>
            </a:r>
            <a:r>
              <a:rPr lang="en-US" dirty="0" smtClean="0"/>
              <a:t>how it behaves, etc. becomes a difficult task</a:t>
            </a:r>
            <a:endParaRPr lang="en-US" dirty="0" smtClean="0"/>
          </a:p>
          <a:p>
            <a:pPr lvl="1"/>
            <a:r>
              <a:rPr lang="en-US" dirty="0" err="1" smtClean="0"/>
              <a:t>Quattor</a:t>
            </a:r>
            <a:r>
              <a:rPr lang="en-US" dirty="0" smtClean="0"/>
              <a:t> is an excellent tool for storing the state of machines and being able to </a:t>
            </a:r>
            <a:r>
              <a:rPr lang="en-US" dirty="0" smtClean="0"/>
              <a:t>(</a:t>
            </a:r>
            <a:r>
              <a:rPr lang="en-US" dirty="0" err="1" smtClean="0"/>
              <a:t>re)generate</a:t>
            </a:r>
            <a:r>
              <a:rPr lang="en-US" dirty="0" smtClean="0"/>
              <a:t> those images</a:t>
            </a:r>
            <a:endParaRPr lang="en-US" dirty="0" smtClean="0"/>
          </a:p>
          <a:p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Already able to boot machines through PXE in standard way</a:t>
            </a:r>
          </a:p>
          <a:p>
            <a:pPr lvl="1"/>
            <a:r>
              <a:rPr lang="en-US" dirty="0" smtClean="0"/>
              <a:t>Would like to interface </a:t>
            </a:r>
            <a:r>
              <a:rPr lang="en-US" dirty="0" smtClean="0"/>
              <a:t>to </a:t>
            </a:r>
            <a:r>
              <a:rPr lang="en-US" dirty="0" err="1" smtClean="0"/>
              <a:t>virt</a:t>
            </a:r>
            <a:r>
              <a:rPr lang="en-US" dirty="0" smtClean="0"/>
              <a:t>-install to allow automated generation of images and their deployment</a:t>
            </a:r>
            <a:endParaRPr lang="en-US" dirty="0" smtClean="0"/>
          </a:p>
          <a:p>
            <a:r>
              <a:rPr lang="en-US" dirty="0" smtClean="0"/>
              <a:t>Implementation</a:t>
            </a:r>
          </a:p>
          <a:p>
            <a:pPr lvl="1"/>
            <a:r>
              <a:rPr lang="en-US" dirty="0" smtClean="0"/>
              <a:t>Need service listening </a:t>
            </a:r>
            <a:r>
              <a:rPr lang="en-US" dirty="0" smtClean="0"/>
              <a:t>for profile changes</a:t>
            </a:r>
            <a:endParaRPr lang="en-US" dirty="0" smtClean="0"/>
          </a:p>
          <a:p>
            <a:pPr lvl="1"/>
            <a:r>
              <a:rPr lang="en-US" dirty="0" smtClean="0"/>
              <a:t>Extract information from profiles and trigger </a:t>
            </a:r>
            <a:r>
              <a:rPr lang="en-US" dirty="0" err="1" smtClean="0"/>
              <a:t>virt</a:t>
            </a:r>
            <a:r>
              <a:rPr lang="en-US" dirty="0" smtClean="0"/>
              <a:t>-install</a:t>
            </a:r>
          </a:p>
          <a:p>
            <a:pPr lvl="1"/>
            <a:r>
              <a:rPr lang="en-US" dirty="0" smtClean="0"/>
              <a:t>More difficult: deployment/management of images </a:t>
            </a:r>
            <a:r>
              <a:rPr lang="en-US" dirty="0" smtClean="0"/>
              <a:t>on fabric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atuslab-presentation-template-v3">
  <a:themeElements>
    <a:clrScheme name="GridWay Presentation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003366"/>
            </a:gs>
            <a:gs pos="50000">
              <a:srgbClr val="003366">
                <a:gamma/>
                <a:tint val="0"/>
                <a:invGamma/>
              </a:srgbClr>
            </a:gs>
            <a:gs pos="100000">
              <a:srgbClr val="003366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Arial" pitchFamily="-112" charset="0"/>
            <a:cs typeface="Arial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003366"/>
            </a:gs>
            <a:gs pos="50000">
              <a:srgbClr val="003366">
                <a:gamma/>
                <a:tint val="0"/>
                <a:invGamma/>
              </a:srgbClr>
            </a:gs>
            <a:gs pos="100000">
              <a:srgbClr val="003366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Arial" pitchFamily="-112" charset="0"/>
            <a:cs typeface="Arial" pitchFamily="-112" charset="0"/>
          </a:defRPr>
        </a:defPPr>
      </a:lstStyle>
    </a:lnDef>
  </a:objectDefaults>
  <a:extraClrSchemeLst>
    <a:extraClrScheme>
      <a:clrScheme name="GridWay Presentatio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Way Presentatio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Way Presentatio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Way Presentatio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Way Presentatio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Way Presentatio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Way Presentatio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Way Presentatio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Way Presentatio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Way Presentatio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Way Presentatio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Way Presentatio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stratuslab-presentation-template-v3.potx</Template>
  <TotalTime>328</TotalTime>
  <Words>420</Words>
  <Application>Microsoft Macintosh PowerPoint</Application>
  <PresentationFormat>On-screen Show (4:3)</PresentationFormat>
  <Paragraphs>58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stratuslab-presentation-template-v3</vt:lpstr>
      <vt:lpstr>Quattor and Virtualization</vt:lpstr>
      <vt:lpstr>Existing Virtualization Use &amp; Support</vt:lpstr>
      <vt:lpstr>StratusLab Contributions</vt:lpstr>
      <vt:lpstr>Contextualization</vt:lpstr>
      <vt:lpstr>Cleaner Impl. of “Dummy” WNs</vt:lpstr>
      <vt:lpstr>Quattor as Appliance Generator</vt:lpstr>
      <vt:lpstr>Slide 7</vt:lpstr>
    </vt:vector>
  </TitlesOfParts>
  <Company>SixSq Sàrl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Operational Considerations From Running Grid Services on Cloud Resources</dc:title>
  <dc:creator>Charles</dc:creator>
  <cp:lastModifiedBy>Charles</cp:lastModifiedBy>
  <cp:revision>93</cp:revision>
  <cp:lastPrinted>2010-03-23T08:08:48Z</cp:lastPrinted>
  <dcterms:created xsi:type="dcterms:W3CDTF">2010-10-12T05:46:02Z</dcterms:created>
  <dcterms:modified xsi:type="dcterms:W3CDTF">2010-10-12T06:29:36Z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