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27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75" r:id="rId9"/>
    <p:sldId id="265" r:id="rId10"/>
    <p:sldId id="264" r:id="rId11"/>
    <p:sldId id="271" r:id="rId12"/>
    <p:sldId id="274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Computing Facilities</a:t>
              </a:r>
            </a:p>
          </p:txBody>
        </p:sp>
      </p:grpSp>
      <p:pic>
        <p:nvPicPr>
          <p:cNvPr id="7" name="Picture 14" descr="Picture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31900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0" descr="CERNlogo-rg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CF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A2A5DAEA-7C6A-4CEC-ADAA-8F1044439572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7F88187-315F-4311-95C7-F3067DA59022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1CBDF124-C99D-4E9A-B191-B1EEBA44A5CA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eaLnBrk="0" hangingPunct="0">
              <a:defRPr/>
            </a:pPr>
            <a:r>
              <a:rPr lang="en-US" kern="0" smtClean="0">
                <a:latin typeface="+mj-lt"/>
                <a:ea typeface="+mj-ea"/>
                <a:cs typeface="+mj-cs"/>
              </a:rPr>
              <a:t>Click to edit Master title style</a:t>
            </a: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CF09FF2D-11C2-43D4-85F2-80269DCE724B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850DAFD-F616-4FBE-B2A3-CB82EFFA624D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6FF37D5-45B3-4325-A201-A19C6610AB4C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9" descr="Picture1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231900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endParaRPr lang="en-US"/>
          </a:p>
        </p:txBody>
      </p:sp>
      <p:pic>
        <p:nvPicPr>
          <p:cNvPr id="1031" name="Picture 21" descr="CERNlogo-r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CF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computer-centre.jpg"/>
          <p:cNvPicPr>
            <a:picLocks noChangeAspect="1"/>
          </p:cNvPicPr>
          <p:nvPr/>
        </p:nvPicPr>
        <p:blipFill>
          <a:blip r:embed="rId8" cstate="print">
            <a:lum bright="20000" contrast="40000"/>
          </a:blip>
          <a:srcRect l="52818" t="53986" r="40674" b="34515"/>
          <a:stretch>
            <a:fillRect/>
          </a:stretch>
        </p:blipFill>
        <p:spPr bwMode="auto">
          <a:xfrm>
            <a:off x="0" y="0"/>
            <a:ext cx="1143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7" descr="banner-ITonly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4722E13F-BF08-40D5-81D0-D1801457C3CA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Computing Facilities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990600"/>
            <a:ext cx="7406640" cy="5181600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SINDES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Secure </a:t>
            </a:r>
            <a:r>
              <a:rPr lang="en-US" dirty="0" err="1" smtClean="0"/>
              <a:t>INformation</a:t>
            </a:r>
            <a:r>
              <a:rPr lang="en-US" dirty="0" smtClean="0"/>
              <a:t> </a:t>
            </a:r>
            <a:r>
              <a:rPr lang="en-US" dirty="0" err="1" smtClean="0"/>
              <a:t>DElivery</a:t>
            </a:r>
            <a:r>
              <a:rPr lang="en-US" dirty="0" smtClean="0"/>
              <a:t> System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i="1" dirty="0" smtClean="0"/>
              <a:t>CERN IT/CF-ASI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points of SINDES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On the one hand:</a:t>
            </a:r>
          </a:p>
          <a:p>
            <a:pPr lvl="1"/>
            <a:r>
              <a:rPr lang="en-US" dirty="0" smtClean="0"/>
              <a:t>System in production serving more than 8.000 hosts </a:t>
            </a:r>
            <a:r>
              <a:rPr lang="en-US" dirty="0" smtClean="0"/>
              <a:t>at</a:t>
            </a:r>
            <a:r>
              <a:rPr lang="en-US" dirty="0" smtClean="0"/>
              <a:t> CERN</a:t>
            </a:r>
          </a:p>
          <a:p>
            <a:pPr lvl="1"/>
            <a:r>
              <a:rPr lang="en-US" dirty="0" smtClean="0"/>
              <a:t>A number of crucial applications relying on SINDES CA functionality to authenticate (i.e. Lemon, CDB, </a:t>
            </a:r>
            <a:r>
              <a:rPr lang="en-US" dirty="0" err="1" smtClean="0"/>
              <a:t>CluMan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0"/>
            <a:r>
              <a:rPr lang="en-US" dirty="0" smtClean="0"/>
              <a:t>On the other hand:</a:t>
            </a:r>
          </a:p>
          <a:p>
            <a:pPr lvl="1"/>
            <a:r>
              <a:rPr lang="en-US" dirty="0" smtClean="0"/>
              <a:t>Limited functionality</a:t>
            </a:r>
          </a:p>
          <a:p>
            <a:pPr lvl="1"/>
            <a:r>
              <a:rPr lang="en-US" dirty="0" smtClean="0"/>
              <a:t>Room for improvement in security aspect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What is SINDES</a:t>
            </a:r>
          </a:p>
          <a:p>
            <a:pPr lvl="0"/>
            <a:r>
              <a:rPr lang="en-US" dirty="0" smtClean="0"/>
              <a:t>Weak points</a:t>
            </a:r>
          </a:p>
          <a:p>
            <a:pPr lvl="0"/>
            <a:r>
              <a:rPr lang="en-US" b="1" dirty="0" smtClean="0"/>
              <a:t>How to improve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improve SINDES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Ways of improvement</a:t>
            </a:r>
          </a:p>
          <a:p>
            <a:pPr lvl="1"/>
            <a:r>
              <a:rPr lang="en-US" dirty="0" smtClean="0"/>
              <a:t>Enhance the usability and security in the current version of the system</a:t>
            </a:r>
          </a:p>
          <a:p>
            <a:pPr lvl="1"/>
            <a:r>
              <a:rPr lang="en-US" dirty="0" smtClean="0"/>
              <a:t>Find and adopt a new tool, keep the functionality</a:t>
            </a:r>
          </a:p>
          <a:p>
            <a:pPr lvl="2"/>
            <a:r>
              <a:rPr lang="en-US" dirty="0" smtClean="0"/>
              <a:t>Freeware tools: i.e. </a:t>
            </a:r>
            <a:r>
              <a:rPr lang="en-US" i="1" dirty="0" smtClean="0"/>
              <a:t>wallet</a:t>
            </a:r>
            <a:r>
              <a:rPr lang="en-US" dirty="0" smtClean="0"/>
              <a:t> by </a:t>
            </a:r>
            <a:r>
              <a:rPr lang="en-US" dirty="0" smtClean="0"/>
              <a:t>Russ </a:t>
            </a:r>
            <a:r>
              <a:rPr lang="en-US" dirty="0" err="1" smtClean="0"/>
              <a:t>Allbery</a:t>
            </a:r>
            <a:r>
              <a:rPr lang="en-US" dirty="0" smtClean="0"/>
              <a:t> </a:t>
            </a:r>
            <a:r>
              <a:rPr lang="en-US" dirty="0" smtClean="0"/>
              <a:t>http://www.eyrie.org/~eagle/software/wallet/</a:t>
            </a:r>
          </a:p>
          <a:p>
            <a:pPr lvl="1"/>
            <a:r>
              <a:rPr lang="en-US" dirty="0" smtClean="0"/>
              <a:t>Write a completely new tool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 have 1 year manpower starting from the 1</a:t>
            </a:r>
            <a:r>
              <a:rPr lang="en-US" baseline="30000" dirty="0" smtClean="0"/>
              <a:t>st</a:t>
            </a:r>
            <a:r>
              <a:rPr lang="en-US" dirty="0" smtClean="0"/>
              <a:t> October 2010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We </a:t>
            </a:r>
            <a:r>
              <a:rPr lang="en-US" dirty="0" smtClean="0"/>
              <a:t>would be glad to receive any feedback from You</a:t>
            </a:r>
            <a:r>
              <a:rPr lang="en-US" dirty="0" smtClean="0"/>
              <a:t>!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i="1" dirty="0" smtClean="0"/>
              <a:t>j</a:t>
            </a:r>
            <a:r>
              <a:rPr lang="en-US" i="1" dirty="0" smtClean="0"/>
              <a:t>an.dudziec@cern.ch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What is SINDES</a:t>
            </a:r>
          </a:p>
          <a:p>
            <a:pPr lvl="0"/>
            <a:r>
              <a:rPr lang="en-US" dirty="0" smtClean="0"/>
              <a:t>Weak points</a:t>
            </a:r>
          </a:p>
          <a:p>
            <a:pPr lvl="0"/>
            <a:r>
              <a:rPr lang="en-US" dirty="0" smtClean="0"/>
              <a:t>How to improve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SINDES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purpose:</a:t>
            </a:r>
          </a:p>
          <a:p>
            <a:pPr lvl="1"/>
            <a:r>
              <a:rPr lang="en-US" dirty="0" smtClean="0"/>
              <a:t>CA - manage the certificates</a:t>
            </a:r>
          </a:p>
          <a:p>
            <a:pPr lvl="1"/>
            <a:r>
              <a:rPr lang="en-US" dirty="0" smtClean="0"/>
              <a:t>Store &amp; deliver confidential information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SINDES – Certificate Authority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94279" y="2970265"/>
            <a:ext cx="7498441" cy="312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 rot="720000">
            <a:off x="5234213" y="3826169"/>
            <a:ext cx="2434621" cy="762000"/>
          </a:xfrm>
          <a:prstGeom prst="ellipse">
            <a:avLst/>
          </a:prstGeom>
          <a:solidFill>
            <a:srgbClr val="002060">
              <a:alpha val="5000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6" idx="0"/>
          </p:cNvCxnSpPr>
          <p:nvPr/>
        </p:nvCxnSpPr>
        <p:spPr>
          <a:xfrm rot="16200000" flipV="1">
            <a:off x="5462922" y="2766679"/>
            <a:ext cx="1091294" cy="1044338"/>
          </a:xfrm>
          <a:prstGeom prst="lin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12" name="Oval 11"/>
          <p:cNvSpPr/>
          <p:nvPr/>
        </p:nvSpPr>
        <p:spPr>
          <a:xfrm>
            <a:off x="2895600" y="3657601"/>
            <a:ext cx="2819400" cy="990600"/>
          </a:xfrm>
          <a:prstGeom prst="ellipse">
            <a:avLst/>
          </a:prstGeom>
          <a:solidFill>
            <a:srgbClr val="002060">
              <a:alpha val="5000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12" idx="0"/>
          </p:cNvCxnSpPr>
          <p:nvPr/>
        </p:nvCxnSpPr>
        <p:spPr>
          <a:xfrm rot="5400000" flipH="1" flipV="1">
            <a:off x="4438650" y="2609851"/>
            <a:ext cx="914400" cy="1181100"/>
          </a:xfrm>
          <a:prstGeom prst="lin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16" name="TextBox 15"/>
          <p:cNvSpPr txBox="1"/>
          <p:nvPr/>
        </p:nvSpPr>
        <p:spPr>
          <a:xfrm>
            <a:off x="2514600" y="1542871"/>
            <a:ext cx="5943600" cy="1200329"/>
          </a:xfrm>
          <a:prstGeom prst="rect">
            <a:avLst/>
          </a:prstGeom>
          <a:solidFill>
            <a:srgbClr val="002060">
              <a:alpha val="5000"/>
            </a:srgb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numCol="2" rtlCol="0">
            <a:spAutoFit/>
          </a:bodyPr>
          <a:lstStyle/>
          <a:p>
            <a:r>
              <a:rPr lang="en-US" sz="2400" b="1" dirty="0" smtClean="0"/>
              <a:t>CA functionality: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Create certificates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Sign certificates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Confirm identities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Revoke </a:t>
            </a:r>
            <a:r>
              <a:rPr lang="en-US" sz="2400" dirty="0"/>
              <a:t>c</a:t>
            </a:r>
            <a:r>
              <a:rPr lang="en-US" sz="2400" dirty="0" smtClean="0"/>
              <a:t>ertificates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SINDES – Storage &amp; delivery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7800" y="2895601"/>
            <a:ext cx="7498441" cy="312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 rot="1080000">
            <a:off x="5220046" y="4361057"/>
            <a:ext cx="2434621" cy="625715"/>
          </a:xfrm>
          <a:prstGeom prst="ellipse">
            <a:avLst/>
          </a:prstGeom>
          <a:solidFill>
            <a:srgbClr val="C00000">
              <a:alpha val="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6" idx="0"/>
          </p:cNvCxnSpPr>
          <p:nvPr/>
        </p:nvCxnSpPr>
        <p:spPr>
          <a:xfrm rot="16200000" flipV="1">
            <a:off x="4317333" y="2159666"/>
            <a:ext cx="1937968" cy="249543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12" name="Oval 11"/>
          <p:cNvSpPr/>
          <p:nvPr/>
        </p:nvSpPr>
        <p:spPr>
          <a:xfrm rot="-1680000">
            <a:off x="2980052" y="3937170"/>
            <a:ext cx="2819400" cy="990600"/>
          </a:xfrm>
          <a:prstGeom prst="ellipse">
            <a:avLst/>
          </a:prstGeom>
          <a:solidFill>
            <a:srgbClr val="C00000">
              <a:alpha val="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12" idx="0"/>
          </p:cNvCxnSpPr>
          <p:nvPr/>
        </p:nvCxnSpPr>
        <p:spPr>
          <a:xfrm rot="16200000" flipV="1">
            <a:off x="3319540" y="3157462"/>
            <a:ext cx="1556745" cy="11862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16" name="TextBox 15"/>
          <p:cNvSpPr txBox="1"/>
          <p:nvPr/>
        </p:nvSpPr>
        <p:spPr>
          <a:xfrm>
            <a:off x="1600200" y="1238071"/>
            <a:ext cx="7162800" cy="1200329"/>
          </a:xfrm>
          <a:prstGeom prst="rect">
            <a:avLst/>
          </a:prstGeom>
          <a:solidFill>
            <a:srgbClr val="C00000">
              <a:alpha val="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numCol="2" rtlCol="0">
            <a:spAutoFit/>
          </a:bodyPr>
          <a:lstStyle/>
          <a:p>
            <a:r>
              <a:rPr lang="en-US" sz="2400" b="1" dirty="0" smtClean="0"/>
              <a:t>Storage centre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Upload secret files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Store </a:t>
            </a:r>
            <a:r>
              <a:rPr lang="en-US" sz="2400" dirty="0" smtClean="0"/>
              <a:t>passwords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Deliver files in </a:t>
            </a:r>
            <a:r>
              <a:rPr lang="en-US" sz="2400" dirty="0" smtClean="0"/>
              <a:t>a secure 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SINDES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algn="just"/>
            <a:r>
              <a:rPr lang="en-US" dirty="0" smtClean="0"/>
              <a:t>Main purpose:</a:t>
            </a:r>
          </a:p>
          <a:p>
            <a:pPr lvl="1" algn="just"/>
            <a:r>
              <a:rPr lang="en-US" dirty="0" smtClean="0"/>
              <a:t>CA - manage the certificates</a:t>
            </a:r>
          </a:p>
          <a:p>
            <a:pPr lvl="1" algn="just"/>
            <a:r>
              <a:rPr lang="en-US" dirty="0" smtClean="0"/>
              <a:t>Store &amp; deliver confidential information</a:t>
            </a:r>
          </a:p>
          <a:p>
            <a:pPr lvl="1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Architecture based on </a:t>
            </a:r>
            <a:r>
              <a:rPr lang="en-US" dirty="0" err="1" smtClean="0"/>
              <a:t>OpenSSL</a:t>
            </a:r>
            <a:r>
              <a:rPr lang="en-US" dirty="0" smtClean="0"/>
              <a:t> x509 standard, Apache with </a:t>
            </a:r>
            <a:r>
              <a:rPr lang="en-US" dirty="0" err="1" smtClean="0"/>
              <a:t>mod_ssl</a:t>
            </a:r>
            <a:r>
              <a:rPr lang="en-US" dirty="0" smtClean="0"/>
              <a:t> and </a:t>
            </a:r>
            <a:r>
              <a:rPr lang="en-US" dirty="0" err="1" smtClean="0"/>
              <a:t>mod_rewrite</a:t>
            </a:r>
            <a:endParaRPr lang="en-US" dirty="0" smtClean="0"/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Automated certification process – client </a:t>
            </a:r>
            <a:r>
              <a:rPr lang="en-US" dirty="0" smtClean="0"/>
              <a:t>has defined time window to ask for </a:t>
            </a:r>
            <a:r>
              <a:rPr lang="en-US" dirty="0" smtClean="0"/>
              <a:t>a certificate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What is SINDES</a:t>
            </a:r>
          </a:p>
          <a:p>
            <a:pPr lvl="0"/>
            <a:r>
              <a:rPr lang="en-US" b="1" dirty="0" smtClean="0"/>
              <a:t>Weak points</a:t>
            </a:r>
          </a:p>
          <a:p>
            <a:pPr lvl="0"/>
            <a:r>
              <a:rPr lang="en-US" dirty="0" smtClean="0"/>
              <a:t>How to improve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points of SINDES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Usability</a:t>
            </a:r>
          </a:p>
          <a:p>
            <a:pPr lvl="1"/>
            <a:r>
              <a:rPr lang="en-US" dirty="0" smtClean="0"/>
              <a:t>No delete file feature</a:t>
            </a:r>
          </a:p>
          <a:p>
            <a:pPr lvl="1"/>
            <a:r>
              <a:rPr lang="en-US" dirty="0" smtClean="0"/>
              <a:t>Only two target types: </a:t>
            </a:r>
          </a:p>
          <a:p>
            <a:pPr lvl="2"/>
            <a:r>
              <a:rPr lang="en-US" dirty="0" smtClean="0"/>
              <a:t>cluster </a:t>
            </a:r>
          </a:p>
          <a:p>
            <a:pPr lvl="2"/>
            <a:r>
              <a:rPr lang="en-US" dirty="0" smtClean="0"/>
              <a:t>host </a:t>
            </a:r>
          </a:p>
          <a:p>
            <a:pPr lvl="1">
              <a:buNone/>
            </a:pPr>
            <a:r>
              <a:rPr lang="en-US" dirty="0" smtClean="0"/>
              <a:t>	today also </a:t>
            </a:r>
            <a:r>
              <a:rPr lang="en-US" dirty="0" err="1" smtClean="0"/>
              <a:t>subcluster</a:t>
            </a:r>
            <a:r>
              <a:rPr lang="en-US" dirty="0" smtClean="0"/>
              <a:t> type needed</a:t>
            </a:r>
          </a:p>
          <a:p>
            <a:pPr lvl="1"/>
            <a:r>
              <a:rPr lang="en-US" dirty="0" smtClean="0"/>
              <a:t>No mechanism to move a machine between clusters</a:t>
            </a:r>
          </a:p>
          <a:p>
            <a:pPr lvl="1"/>
            <a:r>
              <a:rPr lang="en-US" dirty="0" smtClean="0"/>
              <a:t>No view file feature; fetch file to client only</a:t>
            </a:r>
          </a:p>
          <a:p>
            <a:pPr lvl="1"/>
            <a:r>
              <a:rPr lang="en-US" dirty="0" smtClean="0"/>
              <a:t>No file versioning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points of SINDES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Security issues:</a:t>
            </a:r>
          </a:p>
          <a:p>
            <a:pPr lvl="1"/>
            <a:r>
              <a:rPr lang="en-US" dirty="0" smtClean="0"/>
              <a:t>Only one SINDES system user</a:t>
            </a:r>
          </a:p>
          <a:p>
            <a:pPr lvl="2"/>
            <a:r>
              <a:rPr lang="en-US" dirty="0" smtClean="0"/>
              <a:t>anybody with the access may tamper any file stored with SIDNES</a:t>
            </a:r>
          </a:p>
          <a:p>
            <a:pPr lvl="2"/>
            <a:r>
              <a:rPr lang="en-US" dirty="0" smtClean="0"/>
              <a:t>no user information in log files</a:t>
            </a:r>
          </a:p>
          <a:p>
            <a:pPr lvl="1"/>
            <a:r>
              <a:rPr lang="en-US" dirty="0" smtClean="0"/>
              <a:t>No privileges granularity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F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CF-template</Template>
  <TotalTime>181</TotalTime>
  <Words>302</Words>
  <Application>Microsoft Office PowerPoint</Application>
  <PresentationFormat>On-screen Show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CF-template</vt:lpstr>
      <vt:lpstr>Custom Design</vt:lpstr>
      <vt:lpstr>SINDES  Secure INformation DElivery System     CERN IT/CF-ASI</vt:lpstr>
      <vt:lpstr>Outline</vt:lpstr>
      <vt:lpstr>What is SINDES</vt:lpstr>
      <vt:lpstr>SINDES – Certificate Authority</vt:lpstr>
      <vt:lpstr>SINDES – Storage &amp; delivery</vt:lpstr>
      <vt:lpstr>What is SINDES</vt:lpstr>
      <vt:lpstr>Outline</vt:lpstr>
      <vt:lpstr>Weak points of SINDES</vt:lpstr>
      <vt:lpstr>Weak points of SINDES</vt:lpstr>
      <vt:lpstr>Weak points of SINDES</vt:lpstr>
      <vt:lpstr>Outline</vt:lpstr>
      <vt:lpstr>How to improve SINDES</vt:lpstr>
      <vt:lpstr>Thank you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SINDES Secure INformation DElivery System</dc:title>
  <dc:creator>Jan Dudziec</dc:creator>
  <cp:lastModifiedBy>Jan Dudziec</cp:lastModifiedBy>
  <cp:revision>64</cp:revision>
  <dcterms:created xsi:type="dcterms:W3CDTF">2010-10-08T12:07:50Z</dcterms:created>
  <dcterms:modified xsi:type="dcterms:W3CDTF">2010-10-08T15:19:36Z</dcterms:modified>
</cp:coreProperties>
</file>