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8" r:id="rId2"/>
  </p:sldMasterIdLst>
  <p:notesMasterIdLst>
    <p:notesMasterId r:id="rId16"/>
  </p:notesMasterIdLst>
  <p:handoutMasterIdLst>
    <p:handoutMasterId r:id="rId17"/>
  </p:handoutMasterIdLst>
  <p:sldIdLst>
    <p:sldId id="360" r:id="rId3"/>
    <p:sldId id="369" r:id="rId4"/>
    <p:sldId id="304" r:id="rId5"/>
    <p:sldId id="377" r:id="rId6"/>
    <p:sldId id="370" r:id="rId7"/>
    <p:sldId id="373" r:id="rId8"/>
    <p:sldId id="375" r:id="rId9"/>
    <p:sldId id="374" r:id="rId10"/>
    <p:sldId id="379" r:id="rId11"/>
    <p:sldId id="381" r:id="rId12"/>
    <p:sldId id="362" r:id="rId13"/>
    <p:sldId id="378" r:id="rId14"/>
    <p:sldId id="380"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E97DB9C-5925-46EF-87D4-69A8ED8000B9}">
          <p14:sldIdLst>
            <p14:sldId id="360"/>
            <p14:sldId id="369"/>
            <p14:sldId id="304"/>
            <p14:sldId id="377"/>
            <p14:sldId id="370"/>
            <p14:sldId id="373"/>
            <p14:sldId id="375"/>
            <p14:sldId id="374"/>
            <p14:sldId id="379"/>
            <p14:sldId id="381"/>
            <p14:sldId id="362"/>
            <p14:sldId id="378"/>
            <p14:sldId id="380"/>
          </p14:sldIdLst>
        </p14:section>
        <p14:section name="spares" id="{58B345AF-DB45-4D44-9591-4B5D1E8EBDDA}">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0000FF"/>
    <a:srgbClr val="5080B0"/>
    <a:srgbClr val="CFE7F2"/>
    <a:srgbClr val="5080B2"/>
    <a:srgbClr val="4F81BD"/>
    <a:srgbClr val="004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06" autoAdjust="0"/>
    <p:restoredTop sz="94660"/>
  </p:normalViewPr>
  <p:slideViewPr>
    <p:cSldViewPr snapToGrid="0" snapToObjects="1">
      <p:cViewPr varScale="1">
        <p:scale>
          <a:sx n="124" d="100"/>
          <a:sy n="124" d="100"/>
        </p:scale>
        <p:origin x="978" y="-5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4F73649-F98F-4F5B-9C97-6731E377D65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EC11E99-8161-4FC1-92C4-9544CD545B7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a:t>14/07/2020</a:t>
            </a:r>
            <a:endParaRPr lang="en-GB"/>
          </a:p>
        </p:txBody>
      </p:sp>
      <p:sp>
        <p:nvSpPr>
          <p:cNvPr id="4" name="Footer Placeholder 3">
            <a:extLst>
              <a:ext uri="{FF2B5EF4-FFF2-40B4-BE49-F238E27FC236}">
                <a16:creationId xmlns:a16="http://schemas.microsoft.com/office/drawing/2014/main" id="{EDB183FB-B4BC-4BD4-A84A-B51A64ED0B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1F190290-DBBF-470B-B880-B888B1BDE99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E3F9059-019B-4138-8D65-C8585E125694}" type="slidenum">
              <a:rPr lang="en-GB" smtClean="0"/>
              <a:t>‹#›</a:t>
            </a:fld>
            <a:endParaRPr lang="en-GB"/>
          </a:p>
        </p:txBody>
      </p:sp>
    </p:spTree>
    <p:extLst>
      <p:ext uri="{BB962C8B-B14F-4D97-AF65-F5344CB8AC3E}">
        <p14:creationId xmlns:p14="http://schemas.microsoft.com/office/powerpoint/2010/main" val="104438622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US"/>
              <a:t>14/07/2020</a:t>
            </a: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20409E-0417-4C2E-842A-8315D58C79C5}" type="slidenum">
              <a:rPr lang="en-US" smtClean="0"/>
              <a:t>‹#›</a:t>
            </a:fld>
            <a:endParaRPr lang="en-US"/>
          </a:p>
        </p:txBody>
      </p:sp>
    </p:spTree>
    <p:extLst>
      <p:ext uri="{BB962C8B-B14F-4D97-AF65-F5344CB8AC3E}">
        <p14:creationId xmlns:p14="http://schemas.microsoft.com/office/powerpoint/2010/main" val="214045405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pied de page 4"/>
          <p:cNvSpPr>
            <a:spLocks noGrp="1"/>
          </p:cNvSpPr>
          <p:nvPr>
            <p:ph type="ftr" sz="quarter" idx="11"/>
          </p:nvPr>
        </p:nvSpPr>
        <p:spPr>
          <a:xfrm>
            <a:off x="1676400" y="6660000"/>
            <a:ext cx="5400000" cy="196850"/>
          </a:xfrm>
        </p:spPr>
        <p:txBody>
          <a:bodyPr/>
          <a:lstStyle>
            <a:lvl1pPr>
              <a:defRPr sz="1000"/>
            </a:lvl1pPr>
          </a:lstStyle>
          <a:p>
            <a:r>
              <a:rPr lang="en-GB" smtClean="0"/>
              <a:t>A. Bertarelli         PHELIX P219 Progress Meeting          24.06.2021</a:t>
            </a:r>
            <a:endParaRPr lang="en-GB"/>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Tree>
    <p:extLst>
      <p:ext uri="{BB962C8B-B14F-4D97-AF65-F5344CB8AC3E}">
        <p14:creationId xmlns:p14="http://schemas.microsoft.com/office/powerpoint/2010/main" val="2669478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1332000"/>
            <a:ext cx="39600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pied de page 5"/>
          <p:cNvSpPr>
            <a:spLocks noGrp="1"/>
          </p:cNvSpPr>
          <p:nvPr>
            <p:ph type="ftr" sz="quarter" idx="11"/>
          </p:nvPr>
        </p:nvSpPr>
        <p:spPr/>
        <p:txBody>
          <a:bodyPr/>
          <a:lstStyle/>
          <a:p>
            <a:r>
              <a:rPr lang="en-GB" smtClean="0"/>
              <a:t>A. Bertarelli         PHELIX P219 Progress Meeting          24.06.2021</a:t>
            </a:r>
            <a:endParaRPr lang="en-GB"/>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a:t>
            </a:fld>
            <a:endParaRPr lang="en-GB"/>
          </a:p>
        </p:txBody>
      </p:sp>
      <p:sp>
        <p:nvSpPr>
          <p:cNvPr id="8" name="Espace réservé du contenu 2"/>
          <p:cNvSpPr>
            <a:spLocks noGrp="1"/>
          </p:cNvSpPr>
          <p:nvPr>
            <p:ph sz="half" idx="13"/>
          </p:nvPr>
        </p:nvSpPr>
        <p:spPr>
          <a:xfrm>
            <a:off x="4536000" y="1332000"/>
            <a:ext cx="41760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423682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a:xfrm>
            <a:off x="2295326" y="6356350"/>
            <a:ext cx="1371108" cy="365125"/>
          </a:xfrm>
          <a:prstGeom prst="rect">
            <a:avLst/>
          </a:prstGeom>
        </p:spPr>
        <p:txBody>
          <a:bodyPr/>
          <a:lstStyle/>
          <a:p>
            <a:endParaRPr lang="en-US" dirty="0"/>
          </a:p>
        </p:txBody>
      </p:sp>
      <p:sp>
        <p:nvSpPr>
          <p:cNvPr id="4" name="Footer Placeholder 3"/>
          <p:cNvSpPr>
            <a:spLocks noGrp="1"/>
          </p:cNvSpPr>
          <p:nvPr>
            <p:ph type="ftr" sz="quarter" idx="11"/>
          </p:nvPr>
        </p:nvSpPr>
        <p:spPr/>
        <p:txBody>
          <a:bodyPr/>
          <a:lstStyle/>
          <a:p>
            <a:r>
              <a:rPr lang="en-GB" smtClean="0"/>
              <a:t>A. Bertarelli         PHELIX P219 Progress Meeting          24.06.2021</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45521"/>
            <a:ext cx="8226425" cy="5028279"/>
          </a:xfrm>
        </p:spPr>
        <p:txBody>
          <a:bodyPr/>
          <a:lstStyle>
            <a:lvl2pPr>
              <a:defRPr sz="2400" baseline="0"/>
            </a:lvl2pPr>
            <a:lvl3pPr>
              <a:defRPr sz="2400"/>
            </a:lvl3pPr>
            <a:lvl4pPr>
              <a:defRPr sz="2000"/>
            </a:lvl4pPr>
            <a:lvl5pPr>
              <a:defRPr sz="2000"/>
            </a:lvl5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4222035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r>
              <a:rPr lang="en-GB" smtClean="0"/>
              <a:t>A. Bertarelli         PHELIX P219 Progress Meeting          24.06.2021</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619941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7" name="Espace réservé du texte 11"/>
          <p:cNvSpPr>
            <a:spLocks noGrp="1"/>
          </p:cNvSpPr>
          <p:nvPr>
            <p:ph type="body" sz="quarter" idx="13" hasCustomPrompt="1"/>
          </p:nvPr>
        </p:nvSpPr>
        <p:spPr>
          <a:xfrm>
            <a:off x="759183" y="3518250"/>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en-GB" noProof="0" dirty="0"/>
              <a:t>presentation</a:t>
            </a:r>
            <a:r>
              <a:rPr lang="fr-FR" dirty="0"/>
              <a:t> </a:t>
            </a:r>
            <a:r>
              <a:rPr lang="fr-FR" dirty="0" err="1"/>
              <a:t>title</a:t>
            </a:r>
            <a:r>
              <a:rPr lang="fr-FR" dirty="0"/>
              <a:t> slide 1</a:t>
            </a:r>
          </a:p>
        </p:txBody>
      </p:sp>
      <p:sp>
        <p:nvSpPr>
          <p:cNvPr id="8" name="Espace réservé du texte 14"/>
          <p:cNvSpPr>
            <a:spLocks noGrp="1"/>
          </p:cNvSpPr>
          <p:nvPr>
            <p:ph type="body" sz="quarter" idx="14" hasCustomPrompt="1"/>
          </p:nvPr>
        </p:nvSpPr>
        <p:spPr>
          <a:xfrm>
            <a:off x="759183" y="5301208"/>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9" name="Espace réservé du texte 11"/>
          <p:cNvSpPr>
            <a:spLocks noGrp="1"/>
          </p:cNvSpPr>
          <p:nvPr>
            <p:ph type="body" sz="quarter" idx="15" hasCustomPrompt="1"/>
          </p:nvPr>
        </p:nvSpPr>
        <p:spPr>
          <a:xfrm>
            <a:off x="759183" y="4565462"/>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extLst>
      <p:ext uri="{BB962C8B-B14F-4D97-AF65-F5344CB8AC3E}">
        <p14:creationId xmlns:p14="http://schemas.microsoft.com/office/powerpoint/2010/main" val="4099392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4" name="Espace réservé du texte 4"/>
          <p:cNvSpPr>
            <a:spLocks noGrp="1"/>
          </p:cNvSpPr>
          <p:nvPr>
            <p:ph type="body" sz="quarter" idx="10" hasCustomPrompt="1"/>
          </p:nvPr>
        </p:nvSpPr>
        <p:spPr>
          <a:xfrm>
            <a:off x="746302" y="36195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extLst>
      <p:ext uri="{BB962C8B-B14F-4D97-AF65-F5344CB8AC3E}">
        <p14:creationId xmlns:p14="http://schemas.microsoft.com/office/powerpoint/2010/main" val="24107219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7"/>
            <a:ext cx="8229600" cy="902593"/>
          </a:xfrm>
          <a:prstGeom prst="rect">
            <a:avLst/>
          </a:prstGeom>
        </p:spPr>
        <p:txBody>
          <a:bodyPr vert="horz" lIns="0" tIns="0" rIns="0" bIns="0" rtlCol="0" anchor="ctr">
            <a:noAutofit/>
          </a:bodyPr>
          <a:lstStyle/>
          <a:p>
            <a:r>
              <a:rPr lang="fr-FR" dirty="0"/>
              <a:t>Cliquez et modifiez le titre</a:t>
            </a:r>
            <a:br>
              <a:rPr lang="fr-FR" dirty="0"/>
            </a:br>
            <a:r>
              <a:rPr lang="fr-FR" dirty="0"/>
              <a:t>Click and </a:t>
            </a:r>
            <a:r>
              <a:rPr lang="fr-FR" dirty="0" err="1"/>
              <a:t>modify</a:t>
            </a:r>
            <a:endParaRPr lang="en-GB" dirty="0"/>
          </a:p>
        </p:txBody>
      </p:sp>
      <p:sp>
        <p:nvSpPr>
          <p:cNvPr id="3" name="Espace réservé du texte 2"/>
          <p:cNvSpPr>
            <a:spLocks noGrp="1"/>
          </p:cNvSpPr>
          <p:nvPr>
            <p:ph type="body" idx="1"/>
          </p:nvPr>
        </p:nvSpPr>
        <p:spPr>
          <a:xfrm>
            <a:off x="457200" y="1332000"/>
            <a:ext cx="8229600" cy="4525963"/>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676400" y="6660000"/>
            <a:ext cx="5400000" cy="196850"/>
          </a:xfrm>
          <a:prstGeom prst="rect">
            <a:avLst/>
          </a:prstGeom>
        </p:spPr>
        <p:txBody>
          <a:bodyPr vert="horz" lIns="91440" tIns="45720" rIns="91440" bIns="45720" rtlCol="0" anchor="ctr"/>
          <a:lstStyle>
            <a:lvl1pPr algn="ctr">
              <a:defRPr sz="1000">
                <a:solidFill>
                  <a:schemeClr val="tx1">
                    <a:lumMod val="50000"/>
                    <a:lumOff val="50000"/>
                  </a:schemeClr>
                </a:solidFill>
                <a:latin typeface="Arial"/>
                <a:cs typeface="Arial"/>
              </a:defRPr>
            </a:lvl1pPr>
          </a:lstStyle>
          <a:p>
            <a:r>
              <a:rPr lang="en-GB" smtClean="0"/>
              <a:t>A. Bertarelli         PHELIX P219 Progress Meeting          24.06.2021</a:t>
            </a:r>
            <a:endParaRPr lang="en-GB" dirty="0"/>
          </a:p>
        </p:txBody>
      </p:sp>
      <p:sp>
        <p:nvSpPr>
          <p:cNvPr id="6" name="Espace réservé du numéro de diapositive 5"/>
          <p:cNvSpPr>
            <a:spLocks noGrp="1"/>
          </p:cNvSpPr>
          <p:nvPr>
            <p:ph type="sldNum" sz="quarter" idx="4"/>
          </p:nvPr>
        </p:nvSpPr>
        <p:spPr>
          <a:xfrm>
            <a:off x="8748000" y="6624000"/>
            <a:ext cx="396000" cy="216000"/>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a:t>
            </a:fld>
            <a:endParaRPr lang="en-GB" dirty="0"/>
          </a:p>
        </p:txBody>
      </p:sp>
      <p:pic>
        <p:nvPicPr>
          <p:cNvPr id="8" name="Image 7" descr="Aries-Logo-std-L.png"/>
          <p:cNvPicPr>
            <a:picLocks noChangeAspect="1"/>
          </p:cNvPicPr>
          <p:nvPr userDrawn="1"/>
        </p:nvPicPr>
        <p:blipFill>
          <a:blip r:embed="rId7"/>
          <a:stretch>
            <a:fillRect/>
          </a:stretch>
        </p:blipFill>
        <p:spPr>
          <a:xfrm>
            <a:off x="102" y="5867400"/>
            <a:ext cx="1523898" cy="1069884"/>
          </a:xfrm>
          <a:prstGeom prst="rect">
            <a:avLst/>
          </a:prstGeom>
        </p:spPr>
      </p:pic>
      <p:cxnSp>
        <p:nvCxnSpPr>
          <p:cNvPr id="9" name="Connecteur droit 8"/>
          <p:cNvCxnSpPr/>
          <p:nvPr userDrawn="1"/>
        </p:nvCxnSpPr>
        <p:spPr>
          <a:xfrm>
            <a:off x="457200" y="119675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3210887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71" r:id="rId4"/>
  </p:sldLayoutIdLst>
  <p:hf sldNum="0" hdr="0" dt="0"/>
  <p:txStyles>
    <p:titleStyle>
      <a:lvl1pPr algn="l" defTabSz="457200" rtl="0" eaLnBrk="1" latinLnBrk="0" hangingPunct="1">
        <a:spcBef>
          <a:spcPct val="0"/>
        </a:spcBef>
        <a:buNone/>
        <a:defRPr sz="3200" kern="1200" baseline="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8" name="Image 7" descr="ARIE-logo-BL-trans-PPT.png"/>
          <p:cNvPicPr>
            <a:picLocks noChangeAspect="1"/>
          </p:cNvPicPr>
          <p:nvPr userDrawn="1"/>
        </p:nvPicPr>
        <p:blipFill>
          <a:blip r:embed="rId5"/>
          <a:stretch>
            <a:fillRect/>
          </a:stretch>
        </p:blipFill>
        <p:spPr>
          <a:xfrm>
            <a:off x="423927" y="836712"/>
            <a:ext cx="3230988" cy="2130623"/>
          </a:xfrm>
          <a:prstGeom prst="rect">
            <a:avLst/>
          </a:prstGeom>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3528" y="133909"/>
            <a:ext cx="412626" cy="275084"/>
          </a:xfrm>
          <a:prstGeom prst="rect">
            <a:avLst/>
          </a:prstGeom>
        </p:spPr>
      </p:pic>
      <p:sp>
        <p:nvSpPr>
          <p:cNvPr id="6" name="Rectangle 5"/>
          <p:cNvSpPr/>
          <p:nvPr userDrawn="1"/>
        </p:nvSpPr>
        <p:spPr>
          <a:xfrm>
            <a:off x="395536" y="144493"/>
            <a:ext cx="8892480" cy="253916"/>
          </a:xfrm>
          <a:prstGeom prst="rect">
            <a:avLst/>
          </a:prstGeom>
        </p:spPr>
        <p:txBody>
          <a:bodyPr wrap="square">
            <a:spAutoFit/>
          </a:bodyPr>
          <a:lstStyle/>
          <a:p>
            <a:pPr algn="ctr"/>
            <a:r>
              <a:rPr lang="en-GB" sz="1050" b="0" i="0" kern="1200" dirty="0">
                <a:solidFill>
                  <a:schemeClr val="bg1"/>
                </a:solidFill>
                <a:effectLst/>
                <a:latin typeface="+mj-lt"/>
                <a:ea typeface="+mn-ea"/>
                <a:cs typeface="Arial" panose="020B0604020202020204" pitchFamily="34" charset="0"/>
              </a:rPr>
              <a:t>This project has received funding from the European Union’s Horizon 2020 Research and Innovation programme under Grant Agreement No 730871.</a:t>
            </a:r>
            <a:endParaRPr lang="en-GB" sz="900" dirty="0">
              <a:solidFill>
                <a:schemeClr val="bg1"/>
              </a:solidFill>
              <a:latin typeface="+mj-lt"/>
              <a:cs typeface="Arial" panose="020B0604020202020204" pitchFamily="34" charset="0"/>
            </a:endParaRPr>
          </a:p>
        </p:txBody>
      </p:sp>
    </p:spTree>
    <p:extLst>
      <p:ext uri="{BB962C8B-B14F-4D97-AF65-F5344CB8AC3E}">
        <p14:creationId xmlns:p14="http://schemas.microsoft.com/office/powerpoint/2010/main" val="297710450"/>
      </p:ext>
    </p:extLst>
  </p:cSld>
  <p:clrMap bg1="lt1" tx1="dk1" bg2="lt2" tx2="dk2" accent1="accent1" accent2="accent2" accent3="accent3" accent4="accent4" accent5="accent5" accent6="accent6" hlink="hlink" folHlink="folHlink"/>
  <p:sldLayoutIdLst>
    <p:sldLayoutId id="2147483669" r:id="rId1"/>
    <p:sldLayoutId id="2147483670" r:id="rId2"/>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0.png"/><Relationship Id="rId1" Type="http://schemas.openxmlformats.org/officeDocument/2006/relationships/slideLayout" Target="../slideLayouts/slideLayout1.xml"/><Relationship Id="rId4" Type="http://schemas.openxmlformats.org/officeDocument/2006/relationships/image" Target="../media/image15.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F6C51D-4414-4870-8D4C-639C2A938D21}"/>
              </a:ext>
            </a:extLst>
          </p:cNvPr>
          <p:cNvSpPr>
            <a:spLocks noGrp="1"/>
          </p:cNvSpPr>
          <p:nvPr>
            <p:ph type="body" sz="quarter" idx="13"/>
          </p:nvPr>
        </p:nvSpPr>
        <p:spPr>
          <a:xfrm>
            <a:off x="759183" y="3210625"/>
            <a:ext cx="7924800" cy="984885"/>
          </a:xfrm>
        </p:spPr>
        <p:txBody>
          <a:bodyPr/>
          <a:lstStyle/>
          <a:p>
            <a:r>
              <a:rPr lang="en-US" dirty="0" smtClean="0"/>
              <a:t>P219 Experiment </a:t>
            </a:r>
            <a:r>
              <a:rPr lang="en-US" dirty="0"/>
              <a:t>at </a:t>
            </a:r>
            <a:r>
              <a:rPr lang="en-US" dirty="0" smtClean="0"/>
              <a:t>GSI-PHELIX : Introduction, Status, Planning</a:t>
            </a:r>
            <a:endParaRPr lang="en-GB" dirty="0"/>
          </a:p>
        </p:txBody>
      </p:sp>
      <p:sp>
        <p:nvSpPr>
          <p:cNvPr id="4" name="Text Placeholder 3">
            <a:extLst>
              <a:ext uri="{FF2B5EF4-FFF2-40B4-BE49-F238E27FC236}">
                <a16:creationId xmlns:a16="http://schemas.microsoft.com/office/drawing/2014/main" id="{4E3353E4-D36D-416B-AAFF-FF4D1314B168}"/>
              </a:ext>
            </a:extLst>
          </p:cNvPr>
          <p:cNvSpPr>
            <a:spLocks noGrp="1"/>
          </p:cNvSpPr>
          <p:nvPr>
            <p:ph type="body" sz="quarter" idx="14"/>
          </p:nvPr>
        </p:nvSpPr>
        <p:spPr>
          <a:xfrm>
            <a:off x="0" y="5180395"/>
            <a:ext cx="8716388" cy="1374517"/>
          </a:xfrm>
        </p:spPr>
        <p:txBody>
          <a:bodyPr/>
          <a:lstStyle/>
          <a:p>
            <a:endParaRPr lang="en-US" dirty="0" smtClean="0"/>
          </a:p>
          <a:p>
            <a:endParaRPr lang="en-US" dirty="0" smtClean="0"/>
          </a:p>
          <a:p>
            <a:r>
              <a:rPr lang="en-US" dirty="0" smtClean="0"/>
              <a:t>A. Bertarelli (CERN)</a:t>
            </a:r>
            <a:endParaRPr lang="en-US" dirty="0"/>
          </a:p>
        </p:txBody>
      </p:sp>
      <p:sp>
        <p:nvSpPr>
          <p:cNvPr id="5" name="Text Placeholder 4">
            <a:extLst>
              <a:ext uri="{FF2B5EF4-FFF2-40B4-BE49-F238E27FC236}">
                <a16:creationId xmlns:a16="http://schemas.microsoft.com/office/drawing/2014/main" id="{1F92903F-3C2C-4CE4-9B5D-6597C5AF2BF8}"/>
              </a:ext>
            </a:extLst>
          </p:cNvPr>
          <p:cNvSpPr>
            <a:spLocks noGrp="1"/>
          </p:cNvSpPr>
          <p:nvPr>
            <p:ph type="body" sz="quarter" idx="15"/>
          </p:nvPr>
        </p:nvSpPr>
        <p:spPr>
          <a:xfrm>
            <a:off x="791588" y="4195510"/>
            <a:ext cx="7924800" cy="709365"/>
          </a:xfrm>
        </p:spPr>
        <p:txBody>
          <a:bodyPr/>
          <a:lstStyle/>
          <a:p>
            <a:endParaRPr lang="en-US" sz="2400" dirty="0" smtClean="0"/>
          </a:p>
          <a:p>
            <a:r>
              <a:rPr lang="en-US" sz="2400" dirty="0" smtClean="0"/>
              <a:t>Experiment Progress Meeting</a:t>
            </a:r>
            <a:endParaRPr lang="en-US" sz="2400" dirty="0"/>
          </a:p>
          <a:p>
            <a:r>
              <a:rPr lang="en-US" sz="2000" dirty="0" smtClean="0"/>
              <a:t>Online meeting – 23.06.2021</a:t>
            </a:r>
            <a:endParaRPr lang="en-US" sz="2000" dirty="0"/>
          </a:p>
        </p:txBody>
      </p:sp>
    </p:spTree>
    <p:extLst>
      <p:ext uri="{BB962C8B-B14F-4D97-AF65-F5344CB8AC3E}">
        <p14:creationId xmlns:p14="http://schemas.microsoft.com/office/powerpoint/2010/main" val="17381286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Logistics </a:t>
            </a:r>
            <a:r>
              <a:rPr lang="en-US" dirty="0" smtClean="0"/>
              <a:t>Questions</a:t>
            </a:r>
            <a:endParaRPr lang="en-GB" dirty="0"/>
          </a:p>
        </p:txBody>
      </p:sp>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p:txBody>
          <a:bodyPr>
            <a:normAutofit/>
          </a:bodyPr>
          <a:lstStyle/>
          <a:p>
            <a:pPr>
              <a:lnSpc>
                <a:spcPct val="120000"/>
              </a:lnSpc>
            </a:pPr>
            <a:r>
              <a:rPr lang="en-US" sz="1600" dirty="0" smtClean="0"/>
              <a:t>Personnel</a:t>
            </a:r>
          </a:p>
          <a:p>
            <a:pPr lvl="1">
              <a:lnSpc>
                <a:spcPct val="120000"/>
              </a:lnSpc>
            </a:pPr>
            <a:r>
              <a:rPr lang="en-US" sz="1600" dirty="0" smtClean="0"/>
              <a:t>How many people can/should be simultaneously present at test station? </a:t>
            </a:r>
          </a:p>
          <a:p>
            <a:pPr lvl="1">
              <a:lnSpc>
                <a:spcPct val="120000"/>
              </a:lnSpc>
            </a:pPr>
            <a:r>
              <a:rPr lang="en-US" sz="1600" dirty="0" smtClean="0"/>
              <a:t>Is it recommended/possible to visit the facility before the test?</a:t>
            </a:r>
          </a:p>
          <a:p>
            <a:pPr lvl="1">
              <a:lnSpc>
                <a:spcPct val="120000"/>
              </a:lnSpc>
            </a:pPr>
            <a:r>
              <a:rPr lang="en-US" sz="1600" dirty="0" smtClean="0"/>
              <a:t>Any access restriction?</a:t>
            </a:r>
          </a:p>
          <a:p>
            <a:pPr lvl="1">
              <a:lnSpc>
                <a:spcPct val="120000"/>
              </a:lnSpc>
            </a:pPr>
            <a:r>
              <a:rPr lang="en-US" sz="1600" dirty="0" smtClean="0"/>
              <a:t>Who should we include in TNA support request?</a:t>
            </a:r>
          </a:p>
          <a:p>
            <a:pPr>
              <a:lnSpc>
                <a:spcPct val="120000"/>
              </a:lnSpc>
            </a:pPr>
            <a:r>
              <a:rPr lang="en-US" sz="1600" dirty="0" smtClean="0"/>
              <a:t>Material</a:t>
            </a:r>
          </a:p>
          <a:p>
            <a:pPr lvl="1">
              <a:lnSpc>
                <a:spcPct val="120000"/>
              </a:lnSpc>
            </a:pPr>
            <a:r>
              <a:rPr lang="en-US" sz="1600" dirty="0"/>
              <a:t>P</a:t>
            </a:r>
            <a:r>
              <a:rPr lang="en-US" sz="1600" dirty="0" smtClean="0"/>
              <a:t>rocurement timeline for specimens (including coatings) to be defined</a:t>
            </a:r>
          </a:p>
          <a:p>
            <a:pPr lvl="1">
              <a:lnSpc>
                <a:spcPct val="120000"/>
              </a:lnSpc>
            </a:pPr>
            <a:r>
              <a:rPr lang="en-US" sz="1600" dirty="0" smtClean="0"/>
              <a:t>Any specific support component or tool to be procured/supplied (e.g. holders …)?</a:t>
            </a:r>
          </a:p>
          <a:p>
            <a:pPr>
              <a:lnSpc>
                <a:spcPct val="120000"/>
              </a:lnSpc>
            </a:pPr>
            <a:r>
              <a:rPr lang="en-US" sz="1600" dirty="0" smtClean="0"/>
              <a:t>Costs</a:t>
            </a:r>
          </a:p>
          <a:p>
            <a:pPr lvl="1">
              <a:lnSpc>
                <a:spcPct val="120000"/>
              </a:lnSpc>
            </a:pPr>
            <a:r>
              <a:rPr lang="en-US" sz="1600" dirty="0" smtClean="0"/>
              <a:t>Experiment takes place beyond WP17 closure date (31.12.2021). All material costs should be engaged and paid before end of the year …</a:t>
            </a:r>
          </a:p>
          <a:p>
            <a:pPr lvl="1">
              <a:lnSpc>
                <a:spcPct val="120000"/>
              </a:lnSpc>
            </a:pPr>
            <a:r>
              <a:rPr lang="en-US" sz="1600" dirty="0" smtClean="0"/>
              <a:t>Informal agreement with ARIES Project Leader to pay travels on ARIES WP1 which will remain operational until 30.04.22</a:t>
            </a:r>
          </a:p>
          <a:p>
            <a:pPr lvl="1">
              <a:lnSpc>
                <a:spcPct val="120000"/>
              </a:lnSpc>
            </a:pPr>
            <a:endParaRPr lang="en-US" sz="1600" dirty="0" smtClean="0"/>
          </a:p>
        </p:txBody>
      </p:sp>
      <p:sp>
        <p:nvSpPr>
          <p:cNvPr id="4" name="Footer Placeholder 3"/>
          <p:cNvSpPr>
            <a:spLocks noGrp="1"/>
          </p:cNvSpPr>
          <p:nvPr>
            <p:ph type="ftr" sz="quarter" idx="11"/>
          </p:nvPr>
        </p:nvSpPr>
        <p:spPr/>
        <p:txBody>
          <a:bodyPr/>
          <a:lstStyle/>
          <a:p>
            <a:r>
              <a:rPr lang="en-GB" smtClean="0"/>
              <a:t>A. Bertarelli         PHELIX P219 Progress Meeting          24.06.2021</a:t>
            </a:r>
            <a:endParaRPr lang="en-GB"/>
          </a:p>
        </p:txBody>
      </p:sp>
    </p:spTree>
    <p:extLst>
      <p:ext uri="{BB962C8B-B14F-4D97-AF65-F5344CB8AC3E}">
        <p14:creationId xmlns:p14="http://schemas.microsoft.com/office/powerpoint/2010/main" val="2790370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2D6B0F-AEEC-4EE0-993C-0FC8F51DD5A8}"/>
              </a:ext>
            </a:extLst>
          </p:cNvPr>
          <p:cNvSpPr>
            <a:spLocks noGrp="1"/>
          </p:cNvSpPr>
          <p:nvPr>
            <p:ph type="title"/>
          </p:nvPr>
        </p:nvSpPr>
        <p:spPr/>
        <p:txBody>
          <a:bodyPr/>
          <a:lstStyle/>
          <a:p>
            <a:r>
              <a:rPr lang="en-US" dirty="0" smtClean="0"/>
              <a:t>Proposed </a:t>
            </a:r>
            <a:r>
              <a:rPr lang="en-US" dirty="0" smtClean="0"/>
              <a:t>Timeline</a:t>
            </a:r>
            <a:endParaRPr lang="en-GB" dirty="0"/>
          </a:p>
        </p:txBody>
      </p:sp>
      <p:sp>
        <p:nvSpPr>
          <p:cNvPr id="5" name="Content Placeholder 4">
            <a:extLst>
              <a:ext uri="{FF2B5EF4-FFF2-40B4-BE49-F238E27FC236}">
                <a16:creationId xmlns:a16="http://schemas.microsoft.com/office/drawing/2014/main" id="{DEFEF8E6-D7CC-49BB-90CE-3BEAC70CFA20}"/>
              </a:ext>
            </a:extLst>
          </p:cNvPr>
          <p:cNvSpPr>
            <a:spLocks noGrp="1"/>
          </p:cNvSpPr>
          <p:nvPr>
            <p:ph sz="quarter" idx="13"/>
          </p:nvPr>
        </p:nvSpPr>
        <p:spPr/>
        <p:txBody>
          <a:bodyPr>
            <a:normAutofit fontScale="92500" lnSpcReduction="20000"/>
          </a:bodyPr>
          <a:lstStyle/>
          <a:p>
            <a:pPr>
              <a:lnSpc>
                <a:spcPct val="120000"/>
              </a:lnSpc>
              <a:spcBef>
                <a:spcPts val="300"/>
              </a:spcBef>
              <a:spcAft>
                <a:spcPts val="600"/>
              </a:spcAft>
            </a:pPr>
            <a:r>
              <a:rPr lang="en-US" dirty="0" smtClean="0"/>
              <a:t>September ‘21</a:t>
            </a:r>
            <a:r>
              <a:rPr lang="en-US" dirty="0" smtClean="0"/>
              <a:t>. Complete numerical </a:t>
            </a:r>
            <a:r>
              <a:rPr lang="en-US" dirty="0" smtClean="0"/>
              <a:t>simulations </a:t>
            </a:r>
            <a:r>
              <a:rPr lang="en-US" dirty="0" smtClean="0"/>
              <a:t>on maximum spectrum of materials (likely not possible for all). </a:t>
            </a:r>
            <a:r>
              <a:rPr lang="en-US" dirty="0" smtClean="0"/>
              <a:t>Who? ELI-NP </a:t>
            </a:r>
            <a:r>
              <a:rPr lang="en-US" dirty="0" smtClean="0"/>
              <a:t>(Helios), POLITO (Helios, LS-Dyna), CERN (Autodyn), </a:t>
            </a:r>
            <a:r>
              <a:rPr lang="en-US" dirty="0" err="1" smtClean="0"/>
              <a:t>UniRoma</a:t>
            </a:r>
            <a:r>
              <a:rPr lang="en-US" dirty="0" smtClean="0"/>
              <a:t> (?)</a:t>
            </a:r>
            <a:endParaRPr lang="en-US" dirty="0" smtClean="0"/>
          </a:p>
          <a:p>
            <a:pPr>
              <a:lnSpc>
                <a:spcPct val="120000"/>
              </a:lnSpc>
              <a:spcBef>
                <a:spcPts val="300"/>
              </a:spcBef>
              <a:spcAft>
                <a:spcPts val="600"/>
              </a:spcAft>
            </a:pPr>
            <a:r>
              <a:rPr lang="en-US" dirty="0" smtClean="0"/>
              <a:t>Summer ‘21</a:t>
            </a:r>
            <a:r>
              <a:rPr lang="en-US" dirty="0" smtClean="0"/>
              <a:t>. Start specimens </a:t>
            </a:r>
            <a:r>
              <a:rPr lang="en-US" dirty="0" err="1" smtClean="0"/>
              <a:t>procurementJun</a:t>
            </a:r>
            <a:r>
              <a:rPr lang="en-US" dirty="0" smtClean="0"/>
              <a:t>. 21 – Jul. 21. Pre-irradiation measurements and controls</a:t>
            </a:r>
          </a:p>
          <a:p>
            <a:pPr>
              <a:lnSpc>
                <a:spcPct val="120000"/>
              </a:lnSpc>
              <a:spcBef>
                <a:spcPts val="300"/>
              </a:spcBef>
              <a:spcAft>
                <a:spcPts val="600"/>
              </a:spcAft>
            </a:pPr>
            <a:r>
              <a:rPr lang="en-US" dirty="0" smtClean="0"/>
              <a:t>November ‘21</a:t>
            </a:r>
            <a:r>
              <a:rPr lang="en-US" dirty="0" smtClean="0"/>
              <a:t>. </a:t>
            </a:r>
            <a:r>
              <a:rPr lang="en-US" dirty="0" smtClean="0"/>
              <a:t>Specimens available and pre-irradiation examined</a:t>
            </a:r>
            <a:endParaRPr lang="en-US" dirty="0" smtClean="0"/>
          </a:p>
          <a:p>
            <a:pPr>
              <a:lnSpc>
                <a:spcPct val="120000"/>
              </a:lnSpc>
              <a:spcBef>
                <a:spcPts val="300"/>
              </a:spcBef>
              <a:spcAft>
                <a:spcPts val="600"/>
              </a:spcAft>
            </a:pPr>
            <a:r>
              <a:rPr lang="en-US" dirty="0" smtClean="0"/>
              <a:t>January-February ‘22. Experiment (</a:t>
            </a:r>
            <a:r>
              <a:rPr lang="en-US" b="1" dirty="0" smtClean="0"/>
              <a:t>proposed start date 31 January,</a:t>
            </a:r>
            <a:r>
              <a:rPr lang="en-US" dirty="0" smtClean="0"/>
              <a:t> if all agree)</a:t>
            </a:r>
          </a:p>
          <a:p>
            <a:pPr>
              <a:lnSpc>
                <a:spcPct val="120000"/>
              </a:lnSpc>
              <a:spcBef>
                <a:spcPts val="300"/>
              </a:spcBef>
              <a:spcAft>
                <a:spcPts val="600"/>
              </a:spcAft>
            </a:pPr>
            <a:r>
              <a:rPr lang="en-US" dirty="0" smtClean="0"/>
              <a:t>Feb. ‘22 - Mar.’22. First post-irradiation examinations and preliminary reports</a:t>
            </a:r>
            <a:endParaRPr lang="en-US" dirty="0" smtClean="0"/>
          </a:p>
          <a:p>
            <a:pPr>
              <a:lnSpc>
                <a:spcPct val="120000"/>
              </a:lnSpc>
              <a:spcBef>
                <a:spcPts val="300"/>
              </a:spcBef>
              <a:spcAft>
                <a:spcPts val="600"/>
              </a:spcAft>
            </a:pPr>
            <a:r>
              <a:rPr lang="en-US" dirty="0" smtClean="0"/>
              <a:t>April ’22. Presentation at ARIES close-out meeting</a:t>
            </a:r>
            <a:endParaRPr lang="en-US" dirty="0" smtClean="0"/>
          </a:p>
          <a:p>
            <a:pPr lvl="1">
              <a:lnSpc>
                <a:spcPct val="120000"/>
              </a:lnSpc>
              <a:spcBef>
                <a:spcPts val="300"/>
              </a:spcBef>
              <a:spcAft>
                <a:spcPts val="600"/>
              </a:spcAft>
            </a:pPr>
            <a:endParaRPr lang="en-US" dirty="0"/>
          </a:p>
        </p:txBody>
      </p:sp>
      <p:sp>
        <p:nvSpPr>
          <p:cNvPr id="8" name="Footer Placeholder 7">
            <a:extLst>
              <a:ext uri="{FF2B5EF4-FFF2-40B4-BE49-F238E27FC236}">
                <a16:creationId xmlns:a16="http://schemas.microsoft.com/office/drawing/2014/main" id="{F193D87D-C415-4E12-BB05-24F88F9A3E95}"/>
              </a:ext>
            </a:extLst>
          </p:cNvPr>
          <p:cNvSpPr>
            <a:spLocks noGrp="1"/>
          </p:cNvSpPr>
          <p:nvPr>
            <p:ph type="ftr" sz="quarter" idx="11"/>
          </p:nvPr>
        </p:nvSpPr>
        <p:spPr/>
        <p:txBody>
          <a:bodyPr/>
          <a:lstStyle/>
          <a:p>
            <a:r>
              <a:rPr lang="en-GB" smtClean="0"/>
              <a:t>A. Bertarelli         PHELIX P219 Progress Meeting          24.06.2021</a:t>
            </a:r>
            <a:endParaRPr lang="en-US" dirty="0"/>
          </a:p>
        </p:txBody>
      </p:sp>
    </p:spTree>
    <p:extLst>
      <p:ext uri="{BB962C8B-B14F-4D97-AF65-F5344CB8AC3E}">
        <p14:creationId xmlns:p14="http://schemas.microsoft.com/office/powerpoint/2010/main" val="3467848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p:txBody>
          <a:bodyPr/>
          <a:lstStyle/>
          <a:p>
            <a:r>
              <a:rPr lang="en-US" dirty="0" smtClean="0"/>
              <a:t>Thank you for your attention!</a:t>
            </a:r>
            <a:endParaRPr lang="en-GB" dirty="0"/>
          </a:p>
        </p:txBody>
      </p:sp>
    </p:spTree>
    <p:extLst>
      <p:ext uri="{BB962C8B-B14F-4D97-AF65-F5344CB8AC3E}">
        <p14:creationId xmlns:p14="http://schemas.microsoft.com/office/powerpoint/2010/main" val="36625820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Some figures …</a:t>
            </a:r>
            <a:endParaRPr lang="en-GB"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a:xfrm>
                <a:off x="457200" y="1332000"/>
                <a:ext cx="8229600" cy="4911354"/>
              </a:xfrm>
            </p:spPr>
            <p:txBody>
              <a:bodyPr>
                <a:normAutofit fontScale="85000" lnSpcReduction="20000"/>
              </a:bodyPr>
              <a:lstStyle/>
              <a:p>
                <a:pPr>
                  <a:lnSpc>
                    <a:spcPct val="110000"/>
                  </a:lnSpc>
                  <a:spcBef>
                    <a:spcPts val="600"/>
                  </a:spcBef>
                </a:pPr>
                <a:r>
                  <a:rPr lang="en-US" sz="1400" dirty="0" smtClean="0"/>
                  <a:t>Laser parameters</a:t>
                </a:r>
              </a:p>
              <a:p>
                <a:pPr lvl="1">
                  <a:lnSpc>
                    <a:spcPct val="110000"/>
                  </a:lnSpc>
                  <a:spcBef>
                    <a:spcPts val="600"/>
                  </a:spcBef>
                </a:pPr>
                <a:r>
                  <a:rPr lang="en-US" sz="1400" dirty="0" smtClean="0"/>
                  <a:t>Pulse energy (</a:t>
                </a:r>
                <a14:m>
                  <m:oMath xmlns:m="http://schemas.openxmlformats.org/officeDocument/2006/math">
                    <m:sSub>
                      <m:sSubPr>
                        <m:ctrlPr>
                          <a:rPr lang="en-US" sz="1400" i="1" dirty="0" smtClean="0">
                            <a:latin typeface="Cambria Math" panose="02040503050406030204" pitchFamily="18" charset="0"/>
                          </a:rPr>
                        </m:ctrlPr>
                      </m:sSubPr>
                      <m:e>
                        <m:r>
                          <a:rPr lang="en-US" sz="1400" b="0" i="1" dirty="0" smtClean="0">
                            <a:latin typeface="Cambria Math" panose="02040503050406030204" pitchFamily="18" charset="0"/>
                          </a:rPr>
                          <m:t>𝐸</m:t>
                        </m:r>
                      </m:e>
                      <m:sub>
                        <m:r>
                          <a:rPr lang="en-US" sz="1400" b="0" i="1" dirty="0" smtClean="0">
                            <a:latin typeface="Cambria Math" panose="02040503050406030204" pitchFamily="18" charset="0"/>
                          </a:rPr>
                          <m:t>𝑝</m:t>
                        </m:r>
                      </m:sub>
                    </m:sSub>
                  </m:oMath>
                </a14:m>
                <a:r>
                  <a:rPr lang="en-US" sz="1400" dirty="0" smtClean="0"/>
                  <a:t>): up to 180 J</a:t>
                </a:r>
              </a:p>
              <a:p>
                <a:pPr lvl="1">
                  <a:lnSpc>
                    <a:spcPct val="110000"/>
                  </a:lnSpc>
                  <a:spcBef>
                    <a:spcPts val="600"/>
                  </a:spcBef>
                </a:pPr>
                <a:r>
                  <a:rPr lang="en-US" sz="1400" dirty="0" smtClean="0"/>
                  <a:t>Pulse duration (</a:t>
                </a:r>
                <a14:m>
                  <m:oMath xmlns:m="http://schemas.openxmlformats.org/officeDocument/2006/math">
                    <m:r>
                      <a:rPr lang="en-US" sz="1400" i="1" smtClean="0">
                        <a:latin typeface="Cambria Math" panose="02040503050406030204" pitchFamily="18" charset="0"/>
                        <a:ea typeface="Cambria Math" panose="02040503050406030204" pitchFamily="18" charset="0"/>
                      </a:rPr>
                      <m:t>𝜏</m:t>
                    </m:r>
                  </m:oMath>
                </a14:m>
                <a:r>
                  <a:rPr lang="en-US" sz="1400" dirty="0" smtClean="0"/>
                  <a:t>): 1÷ 5 ns</a:t>
                </a:r>
              </a:p>
              <a:p>
                <a:pPr lvl="1">
                  <a:lnSpc>
                    <a:spcPct val="110000"/>
                  </a:lnSpc>
                  <a:spcBef>
                    <a:spcPts val="600"/>
                  </a:spcBef>
                </a:pPr>
                <a:r>
                  <a:rPr lang="en-US" sz="1400" dirty="0" smtClean="0"/>
                  <a:t>Beam spot diameter (</a:t>
                </a: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𝑑</m:t>
                        </m:r>
                      </m:e>
                      <m:sub>
                        <m:r>
                          <a:rPr lang="en-US" sz="1400" b="0" i="1" smtClean="0">
                            <a:latin typeface="Cambria Math" panose="02040503050406030204" pitchFamily="18" charset="0"/>
                          </a:rPr>
                          <m:t>𝑝</m:t>
                        </m:r>
                      </m:sub>
                    </m:sSub>
                  </m:oMath>
                </a14:m>
                <a:r>
                  <a:rPr lang="en-US" sz="1400" dirty="0" smtClean="0"/>
                  <a:t>): 1 ÷ 1.5 mm (phase plates to be used)</a:t>
                </a:r>
              </a:p>
              <a:p>
                <a:pPr lvl="1">
                  <a:lnSpc>
                    <a:spcPct val="110000"/>
                  </a:lnSpc>
                  <a:spcBef>
                    <a:spcPts val="600"/>
                  </a:spcBef>
                </a:pPr>
                <a:r>
                  <a:rPr lang="en-US" sz="1400" dirty="0" smtClean="0"/>
                  <a:t>Wavelength </a:t>
                </a:r>
                <a14:m>
                  <m:oMath xmlns:m="http://schemas.openxmlformats.org/officeDocument/2006/math">
                    <m:r>
                      <a:rPr lang="en-US" sz="1400" i="1" smtClean="0">
                        <a:latin typeface="Cambria Math" panose="02040503050406030204" pitchFamily="18" charset="0"/>
                        <a:ea typeface="Cambria Math" panose="02040503050406030204" pitchFamily="18" charset="0"/>
                      </a:rPr>
                      <m:t>𝜆</m:t>
                    </m:r>
                    <m:r>
                      <a:rPr lang="en-US" sz="1400" b="0" i="1" smtClean="0">
                        <a:latin typeface="Cambria Math" panose="02040503050406030204" pitchFamily="18" charset="0"/>
                        <a:ea typeface="Cambria Math" panose="02040503050406030204" pitchFamily="18" charset="0"/>
                      </a:rPr>
                      <m:t>=530 </m:t>
                    </m:r>
                    <m:r>
                      <a:rPr lang="en-US" sz="1400" b="0" i="1" smtClean="0">
                        <a:latin typeface="Cambria Math" panose="02040503050406030204" pitchFamily="18" charset="0"/>
                        <a:ea typeface="Cambria Math" panose="02040503050406030204" pitchFamily="18" charset="0"/>
                      </a:rPr>
                      <m:t>𝑛𝑚</m:t>
                    </m:r>
                  </m:oMath>
                </a14:m>
                <a:endParaRPr lang="en-US" sz="1400" b="0" dirty="0" smtClean="0">
                  <a:ea typeface="Cambria Math" panose="02040503050406030204" pitchFamily="18" charset="0"/>
                </a:endParaRPr>
              </a:p>
              <a:p>
                <a:pPr lvl="1">
                  <a:lnSpc>
                    <a:spcPct val="110000"/>
                  </a:lnSpc>
                  <a:spcBef>
                    <a:spcPts val="600"/>
                  </a:spcBef>
                </a:pPr>
                <a:r>
                  <a:rPr lang="en-US" sz="1400" dirty="0" smtClean="0"/>
                  <a:t>Energy absorption ratio </a:t>
                </a:r>
                <a14:m>
                  <m:oMath xmlns:m="http://schemas.openxmlformats.org/officeDocument/2006/math">
                    <m:r>
                      <a:rPr lang="en-US" sz="1400" i="1" smtClean="0">
                        <a:latin typeface="Cambria Math" panose="02040503050406030204" pitchFamily="18" charset="0"/>
                        <a:ea typeface="Cambria Math" panose="02040503050406030204" pitchFamily="18" charset="0"/>
                      </a:rPr>
                      <m:t>𝜂</m:t>
                    </m:r>
                    <m:r>
                      <a:rPr lang="en-US" sz="1400" b="0" i="1" smtClean="0">
                        <a:latin typeface="Cambria Math" panose="02040503050406030204" pitchFamily="18" charset="0"/>
                        <a:ea typeface="Cambria Math" panose="02040503050406030204" pitchFamily="18" charset="0"/>
                      </a:rPr>
                      <m:t>=50÷80%</m:t>
                    </m:r>
                  </m:oMath>
                </a14:m>
                <a:endParaRPr lang="en-US" sz="1400" dirty="0" smtClean="0"/>
              </a:p>
              <a:p>
                <a:pPr>
                  <a:lnSpc>
                    <a:spcPct val="110000"/>
                  </a:lnSpc>
                  <a:spcBef>
                    <a:spcPts val="600"/>
                  </a:spcBef>
                </a:pPr>
                <a:r>
                  <a:rPr lang="en-US" sz="1400" dirty="0" smtClean="0"/>
                  <a:t>Some figures assuming an isotropic graphite (ATJ) target with </a:t>
                </a:r>
                <a14:m>
                  <m:oMath xmlns:m="http://schemas.openxmlformats.org/officeDocument/2006/math">
                    <m:sSub>
                      <m:sSubPr>
                        <m:ctrlPr>
                          <a:rPr lang="en-US" sz="1400" i="1" dirty="0">
                            <a:latin typeface="Cambria Math" panose="02040503050406030204" pitchFamily="18" charset="0"/>
                          </a:rPr>
                        </m:ctrlPr>
                      </m:sSubPr>
                      <m:e>
                        <m:r>
                          <a:rPr lang="en-US" sz="1400" i="1" dirty="0">
                            <a:latin typeface="Cambria Math" panose="02040503050406030204" pitchFamily="18" charset="0"/>
                          </a:rPr>
                          <m:t>𝐸</m:t>
                        </m:r>
                      </m:e>
                      <m:sub>
                        <m:r>
                          <a:rPr lang="en-US" sz="1400" i="1" dirty="0">
                            <a:latin typeface="Cambria Math" panose="02040503050406030204" pitchFamily="18" charset="0"/>
                          </a:rPr>
                          <m:t>𝑝</m:t>
                        </m:r>
                      </m:sub>
                    </m:sSub>
                    <m:r>
                      <a:rPr lang="en-US" sz="1400" b="0" i="1" dirty="0" smtClean="0">
                        <a:latin typeface="Cambria Math" panose="02040503050406030204" pitchFamily="18" charset="0"/>
                      </a:rPr>
                      <m:t>=180</m:t>
                    </m:r>
                    <m:r>
                      <a:rPr lang="en-US" sz="1400" b="0" i="0" dirty="0" smtClean="0">
                        <a:latin typeface="Cambria Math" panose="02040503050406030204" pitchFamily="18" charset="0"/>
                      </a:rPr>
                      <m:t> </m:t>
                    </m:r>
                    <m:r>
                      <m:rPr>
                        <m:sty m:val="p"/>
                      </m:rPr>
                      <a:rPr lang="en-US" sz="1400" b="0" i="0" dirty="0" smtClean="0">
                        <a:latin typeface="Cambria Math" panose="02040503050406030204" pitchFamily="18" charset="0"/>
                      </a:rPr>
                      <m:t>J</m:t>
                    </m:r>
                  </m:oMath>
                </a14:m>
                <a:r>
                  <a:rPr lang="en-US" sz="1400" dirty="0" smtClean="0"/>
                  <a:t>, </a:t>
                </a:r>
                <a14:m>
                  <m:oMath xmlns:m="http://schemas.openxmlformats.org/officeDocument/2006/math">
                    <m:r>
                      <a:rPr lang="en-US" sz="1400" i="1">
                        <a:latin typeface="Cambria Math" panose="02040503050406030204" pitchFamily="18" charset="0"/>
                        <a:ea typeface="Cambria Math" panose="02040503050406030204" pitchFamily="18" charset="0"/>
                      </a:rPr>
                      <m:t>𝜏</m:t>
                    </m:r>
                    <m:r>
                      <a:rPr lang="en-US" sz="1400" b="0" i="1" smtClean="0">
                        <a:latin typeface="Cambria Math" panose="02040503050406030204" pitchFamily="18" charset="0"/>
                        <a:ea typeface="Cambria Math" panose="02040503050406030204" pitchFamily="18" charset="0"/>
                      </a:rPr>
                      <m:t>=5 </m:t>
                    </m:r>
                    <m:r>
                      <a:rPr lang="en-US" sz="1400" b="0" i="1" smtClean="0">
                        <a:latin typeface="Cambria Math" panose="02040503050406030204" pitchFamily="18" charset="0"/>
                        <a:ea typeface="Cambria Math" panose="02040503050406030204" pitchFamily="18" charset="0"/>
                      </a:rPr>
                      <m:t>𝑛𝑠</m:t>
                    </m:r>
                  </m:oMath>
                </a14:m>
                <a:r>
                  <a:rPr lang="en-US" sz="1400" dirty="0" smtClean="0"/>
                  <a:t>,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𝑑</m:t>
                        </m:r>
                      </m:e>
                      <m:sub>
                        <m:r>
                          <a:rPr lang="en-US" sz="1400" i="1">
                            <a:latin typeface="Cambria Math" panose="02040503050406030204" pitchFamily="18" charset="0"/>
                          </a:rPr>
                          <m:t>𝑝</m:t>
                        </m:r>
                      </m:sub>
                    </m:sSub>
                    <m:r>
                      <a:rPr lang="en-US" sz="1400" b="0" i="1" smtClean="0">
                        <a:latin typeface="Cambria Math" panose="02040503050406030204" pitchFamily="18" charset="0"/>
                      </a:rPr>
                      <m:t>=1 </m:t>
                    </m:r>
                    <m:r>
                      <a:rPr lang="en-US" sz="1400" b="0" i="1" smtClean="0">
                        <a:latin typeface="Cambria Math" panose="02040503050406030204" pitchFamily="18" charset="0"/>
                      </a:rPr>
                      <m:t>𝑚𝑚</m:t>
                    </m:r>
                  </m:oMath>
                </a14:m>
                <a:r>
                  <a:rPr lang="en-US" sz="1400" dirty="0" smtClean="0"/>
                  <a:t>, </a:t>
                </a:r>
                <a14:m>
                  <m:oMath xmlns:m="http://schemas.openxmlformats.org/officeDocument/2006/math">
                    <m:r>
                      <a:rPr lang="en-US" sz="1400" i="1" smtClean="0">
                        <a:latin typeface="Cambria Math" panose="02040503050406030204" pitchFamily="18" charset="0"/>
                        <a:ea typeface="Cambria Math" panose="02040503050406030204" pitchFamily="18" charset="0"/>
                      </a:rPr>
                      <m:t>𝜂</m:t>
                    </m:r>
                    <m:r>
                      <a:rPr lang="en-US" sz="1400" b="0" i="1" smtClean="0">
                        <a:latin typeface="Cambria Math" panose="02040503050406030204" pitchFamily="18" charset="0"/>
                        <a:ea typeface="Cambria Math" panose="02040503050406030204" pitchFamily="18" charset="0"/>
                      </a:rPr>
                      <m:t>=0.8</m:t>
                    </m:r>
                  </m:oMath>
                </a14:m>
                <a:endParaRPr lang="en-US" sz="1400" dirty="0" smtClean="0"/>
              </a:p>
              <a:p>
                <a:pPr lvl="1">
                  <a:lnSpc>
                    <a:spcPct val="110000"/>
                  </a:lnSpc>
                  <a:spcBef>
                    <a:spcPts val="600"/>
                  </a:spcBef>
                </a:pPr>
                <a:r>
                  <a:rPr lang="en-US" sz="1400" dirty="0" smtClean="0"/>
                  <a:t>Irradiance </a:t>
                </a: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𝐼</m:t>
                        </m:r>
                      </m:e>
                      <m:sub>
                        <m:r>
                          <a:rPr lang="en-US" sz="1400" b="0" i="1" smtClean="0">
                            <a:latin typeface="Cambria Math" panose="02040503050406030204" pitchFamily="18" charset="0"/>
                          </a:rPr>
                          <m:t>𝑒</m:t>
                        </m:r>
                      </m:sub>
                    </m:sSub>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r>
                          <a:rPr lang="en-US" sz="1400" b="0" i="1" smtClean="0">
                            <a:latin typeface="Cambria Math" panose="02040503050406030204" pitchFamily="18" charset="0"/>
                            <a:ea typeface="Cambria Math" panose="02040503050406030204" pitchFamily="18" charset="0"/>
                          </a:rPr>
                          <m:t>𝜂</m:t>
                        </m:r>
                        <m:sSub>
                          <m:sSubPr>
                            <m:ctrlPr>
                              <a:rPr lang="en-US" sz="1400" b="0" i="1" smtClean="0">
                                <a:latin typeface="Cambria Math" panose="02040503050406030204" pitchFamily="18" charset="0"/>
                                <a:ea typeface="Cambria Math" panose="02040503050406030204" pitchFamily="18" charset="0"/>
                              </a:rPr>
                            </m:ctrlPr>
                          </m:sSubPr>
                          <m:e>
                            <m:r>
                              <a:rPr lang="en-US" sz="1400" b="0" i="1" smtClean="0">
                                <a:latin typeface="Cambria Math" panose="02040503050406030204" pitchFamily="18" charset="0"/>
                                <a:ea typeface="Cambria Math" panose="02040503050406030204" pitchFamily="18" charset="0"/>
                              </a:rPr>
                              <m:t>𝐸</m:t>
                            </m:r>
                          </m:e>
                          <m:sub>
                            <m:r>
                              <a:rPr lang="en-US" sz="1400" b="0" i="1" smtClean="0">
                                <a:latin typeface="Cambria Math" panose="02040503050406030204" pitchFamily="18" charset="0"/>
                                <a:ea typeface="Cambria Math" panose="02040503050406030204" pitchFamily="18" charset="0"/>
                              </a:rPr>
                              <m:t>𝑝</m:t>
                            </m:r>
                          </m:sub>
                        </m:sSub>
                      </m:num>
                      <m:den>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𝐴</m:t>
                            </m:r>
                          </m:e>
                          <m:sub>
                            <m:r>
                              <a:rPr lang="en-US" sz="1400" b="0" i="1" smtClean="0">
                                <a:latin typeface="Cambria Math" panose="02040503050406030204" pitchFamily="18" charset="0"/>
                              </a:rPr>
                              <m:t>𝑝</m:t>
                            </m:r>
                          </m:sub>
                        </m:sSub>
                        <m:r>
                          <a:rPr lang="en-US" sz="1400" b="0" i="1" smtClean="0">
                            <a:latin typeface="Cambria Math" panose="02040503050406030204" pitchFamily="18" charset="0"/>
                            <a:ea typeface="Cambria Math" panose="02040503050406030204" pitchFamily="18" charset="0"/>
                          </a:rPr>
                          <m:t>𝜏</m:t>
                        </m:r>
                      </m:den>
                    </m:f>
                    <m:r>
                      <a:rPr lang="en-US" sz="1400" b="0" i="1" smtClean="0">
                        <a:latin typeface="Cambria Math" panose="02040503050406030204" pitchFamily="18" charset="0"/>
                      </a:rPr>
                      <m:t>=3.67</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𝑇𝑊</m:t>
                        </m:r>
                      </m:num>
                      <m:den>
                        <m:sSup>
                          <m:sSupPr>
                            <m:ctrlPr>
                              <a:rPr lang="en-US" sz="1400" b="0" i="1" smtClean="0">
                                <a:latin typeface="Cambria Math" panose="02040503050406030204" pitchFamily="18" charset="0"/>
                              </a:rPr>
                            </m:ctrlPr>
                          </m:sSupPr>
                          <m:e>
                            <m:r>
                              <a:rPr lang="en-US" sz="1400" b="0" i="1" smtClean="0">
                                <a:latin typeface="Cambria Math" panose="02040503050406030204" pitchFamily="18" charset="0"/>
                              </a:rPr>
                              <m:t>𝑐𝑚</m:t>
                            </m:r>
                          </m:e>
                          <m:sup>
                            <m:r>
                              <a:rPr lang="en-US" sz="1400" b="0" i="1" smtClean="0">
                                <a:latin typeface="Cambria Math" panose="02040503050406030204" pitchFamily="18" charset="0"/>
                              </a:rPr>
                              <m:t>2</m:t>
                            </m:r>
                          </m:sup>
                        </m:sSup>
                      </m:den>
                    </m:f>
                  </m:oMath>
                </a14:m>
                <a:endParaRPr lang="en-US" sz="1400" dirty="0" smtClean="0"/>
              </a:p>
              <a:p>
                <a:pPr lvl="1">
                  <a:lnSpc>
                    <a:spcPct val="110000"/>
                  </a:lnSpc>
                  <a:spcBef>
                    <a:spcPts val="600"/>
                  </a:spcBef>
                </a:pPr>
                <a:r>
                  <a:rPr lang="en-US" sz="1400" dirty="0" smtClean="0"/>
                  <a:t>The ablation (max) pressure can be related to the irradiance by semi-empirical formulae, e.g. from </a:t>
                </a:r>
                <a:r>
                  <a:rPr lang="en-US" sz="1400" dirty="0" err="1" smtClean="0"/>
                  <a:t>Krasyuk</a:t>
                </a:r>
                <a:r>
                  <a:rPr lang="en-US" sz="1400" dirty="0" smtClean="0"/>
                  <a:t> et al. :</a:t>
                </a:r>
              </a:p>
              <a:p>
                <a:pPr lvl="1">
                  <a:lnSpc>
                    <a:spcPct val="110000"/>
                  </a:lnSpc>
                  <a:spcBef>
                    <a:spcPts val="600"/>
                  </a:spcBef>
                </a:pPr>
                <a:endParaRPr lang="en-US" sz="1400" dirty="0" smtClean="0"/>
              </a:p>
              <a:p>
                <a:pPr lvl="1">
                  <a:lnSpc>
                    <a:spcPct val="110000"/>
                  </a:lnSpc>
                  <a:spcBef>
                    <a:spcPts val="600"/>
                  </a:spcBef>
                </a:pPr>
                <a:endParaRPr lang="en-US" sz="1400" dirty="0" smtClean="0"/>
              </a:p>
              <a:p>
                <a:pPr lvl="1">
                  <a:lnSpc>
                    <a:spcPct val="110000"/>
                  </a:lnSpc>
                  <a:spcBef>
                    <a:spcPts val="600"/>
                  </a:spcBef>
                </a:pPr>
                <a:r>
                  <a:rPr lang="en-US" sz="1400" dirty="0" smtClean="0"/>
                  <a:t>With this and assuming a linear Shock EOS                            we obtain:</a:t>
                </a:r>
              </a:p>
              <a:p>
                <a:pPr lvl="2">
                  <a:lnSpc>
                    <a:spcPct val="110000"/>
                  </a:lnSpc>
                  <a:spcBef>
                    <a:spcPts val="600"/>
                  </a:spcBef>
                </a:pPr>
                <a:r>
                  <a:rPr lang="en-US" sz="1400" dirty="0" smtClean="0"/>
                  <a:t>Shock velocity </a:t>
                </a:r>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𝑈</m:t>
                        </m:r>
                      </m:e>
                      <m:sub>
                        <m:r>
                          <a:rPr lang="en-US" sz="1400" b="0" i="1" smtClean="0">
                            <a:latin typeface="Cambria Math" panose="02040503050406030204" pitchFamily="18" charset="0"/>
                          </a:rPr>
                          <m:t>𝑠</m:t>
                        </m:r>
                        <m:r>
                          <a:rPr lang="en-US" sz="1400" b="0" i="1" smtClean="0">
                            <a:latin typeface="Cambria Math" panose="02040503050406030204" pitchFamily="18" charset="0"/>
                          </a:rPr>
                          <m:t>1</m:t>
                        </m:r>
                      </m:sub>
                    </m:sSub>
                    <m:r>
                      <a:rPr lang="en-US" sz="1400" b="0" i="1" smtClean="0">
                        <a:latin typeface="Cambria Math" panose="02040503050406030204" pitchFamily="18" charset="0"/>
                      </a:rPr>
                      <m:t>=9.7</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𝑘𝑚</m:t>
                        </m:r>
                      </m:num>
                      <m:den>
                        <m:r>
                          <a:rPr lang="en-US" sz="1400" b="0" i="1" smtClean="0">
                            <a:latin typeface="Cambria Math" panose="02040503050406030204" pitchFamily="18" charset="0"/>
                          </a:rPr>
                          <m:t>𝑠</m:t>
                        </m:r>
                      </m:den>
                    </m:f>
                  </m:oMath>
                </a14:m>
                <a:endParaRPr lang="en-US" sz="1400" dirty="0" smtClean="0"/>
              </a:p>
              <a:p>
                <a:pPr lvl="2">
                  <a:lnSpc>
                    <a:spcPct val="110000"/>
                  </a:lnSpc>
                  <a:spcBef>
                    <a:spcPts val="600"/>
                  </a:spcBef>
                </a:pPr>
                <a:r>
                  <a:rPr lang="en-US" sz="1400" dirty="0" smtClean="0"/>
                  <a:t>Particle velocity </a:t>
                </a:r>
                <a14:m>
                  <m:oMath xmlns:m="http://schemas.openxmlformats.org/officeDocument/2006/math">
                    <m:sSub>
                      <m:sSubPr>
                        <m:ctrlPr>
                          <a:rPr lang="en-US" sz="1400" i="1">
                            <a:latin typeface="Cambria Math" panose="02040503050406030204" pitchFamily="18" charset="0"/>
                          </a:rPr>
                        </m:ctrlPr>
                      </m:sSubPr>
                      <m:e>
                        <m:r>
                          <a:rPr lang="en-US" sz="1400" i="1">
                            <a:latin typeface="Cambria Math" panose="02040503050406030204" pitchFamily="18" charset="0"/>
                          </a:rPr>
                          <m:t>𝑈</m:t>
                        </m:r>
                      </m:e>
                      <m:sub>
                        <m:r>
                          <a:rPr lang="en-US" sz="1400" b="0" i="1" smtClean="0">
                            <a:latin typeface="Cambria Math" panose="02040503050406030204" pitchFamily="18" charset="0"/>
                          </a:rPr>
                          <m:t>𝑝</m:t>
                        </m:r>
                        <m:r>
                          <a:rPr lang="en-US" sz="1400" i="1">
                            <a:latin typeface="Cambria Math" panose="02040503050406030204" pitchFamily="18" charset="0"/>
                          </a:rPr>
                          <m:t>1</m:t>
                        </m:r>
                      </m:sub>
                    </m:sSub>
                    <m:r>
                      <a:rPr lang="en-US" sz="1400" i="1">
                        <a:latin typeface="Cambria Math" panose="02040503050406030204" pitchFamily="18" charset="0"/>
                      </a:rPr>
                      <m:t>=</m:t>
                    </m:r>
                    <m:r>
                      <a:rPr lang="en-US" sz="1400" b="0" i="1" smtClean="0">
                        <a:latin typeface="Cambria Math" panose="02040503050406030204" pitchFamily="18" charset="0"/>
                      </a:rPr>
                      <m:t>5</m:t>
                    </m:r>
                    <m:r>
                      <a:rPr lang="en-US" sz="1400" i="1">
                        <a:latin typeface="Cambria Math" panose="02040503050406030204" pitchFamily="18" charset="0"/>
                      </a:rPr>
                      <m:t>.</m:t>
                    </m:r>
                    <m:r>
                      <a:rPr lang="en-US" sz="1400" b="0" i="1" smtClean="0">
                        <a:latin typeface="Cambria Math" panose="02040503050406030204" pitchFamily="18" charset="0"/>
                      </a:rPr>
                      <m:t>0</m:t>
                    </m:r>
                    <m:f>
                      <m:fPr>
                        <m:ctrlPr>
                          <a:rPr lang="en-US" sz="1400" i="1">
                            <a:latin typeface="Cambria Math" panose="02040503050406030204" pitchFamily="18" charset="0"/>
                          </a:rPr>
                        </m:ctrlPr>
                      </m:fPr>
                      <m:num>
                        <m:r>
                          <a:rPr lang="en-US" sz="1400" i="1">
                            <a:latin typeface="Cambria Math" panose="02040503050406030204" pitchFamily="18" charset="0"/>
                          </a:rPr>
                          <m:t>𝑘𝑚</m:t>
                        </m:r>
                      </m:num>
                      <m:den>
                        <m:r>
                          <a:rPr lang="en-US" sz="1400" i="1">
                            <a:latin typeface="Cambria Math" panose="02040503050406030204" pitchFamily="18" charset="0"/>
                          </a:rPr>
                          <m:t>𝑠</m:t>
                        </m:r>
                      </m:den>
                    </m:f>
                  </m:oMath>
                </a14:m>
                <a:r>
                  <a:rPr lang="en-US" sz="1400" dirty="0" smtClean="0"/>
                  <a:t> </a:t>
                </a:r>
              </a:p>
              <a:p>
                <a:pPr lvl="2">
                  <a:lnSpc>
                    <a:spcPct val="110000"/>
                  </a:lnSpc>
                  <a:spcBef>
                    <a:spcPts val="600"/>
                  </a:spcBef>
                </a:pPr>
                <a:r>
                  <a:rPr lang="en-US" sz="1400" dirty="0"/>
                  <a:t>E</a:t>
                </a:r>
                <a:r>
                  <a:rPr lang="en-US" sz="1400" dirty="0" smtClean="0"/>
                  <a:t>nergy density (kinetic + internal) </a:t>
                </a:r>
                <a14:m>
                  <m:oMath xmlns:m="http://schemas.openxmlformats.org/officeDocument/2006/math">
                    <m:sSub>
                      <m:sSubPr>
                        <m:ctrlPr>
                          <a:rPr lang="en-US" sz="1400" i="1">
                            <a:latin typeface="Cambria Math" panose="02040503050406030204" pitchFamily="18" charset="0"/>
                          </a:rPr>
                        </m:ctrlPr>
                      </m:sSubPr>
                      <m:e>
                        <m:r>
                          <a:rPr lang="en-US" sz="1400" b="0" i="1" smtClean="0">
                            <a:latin typeface="Cambria Math" panose="02040503050406030204" pitchFamily="18" charset="0"/>
                          </a:rPr>
                          <m:t>𝐸</m:t>
                        </m:r>
                      </m:e>
                      <m:sub>
                        <m:r>
                          <a:rPr lang="en-US" sz="1400" b="0" i="1" smtClean="0">
                            <a:latin typeface="Cambria Math" panose="02040503050406030204" pitchFamily="18" charset="0"/>
                          </a:rPr>
                          <m:t>𝑇</m:t>
                        </m:r>
                        <m:r>
                          <a:rPr lang="en-US" sz="1400" i="1">
                            <a:latin typeface="Cambria Math" panose="02040503050406030204" pitchFamily="18" charset="0"/>
                          </a:rPr>
                          <m:t>1</m:t>
                        </m:r>
                      </m:sub>
                    </m:sSub>
                    <m:r>
                      <a:rPr lang="en-US" sz="1400" i="1">
                        <a:latin typeface="Cambria Math" panose="02040503050406030204" pitchFamily="18" charset="0"/>
                      </a:rPr>
                      <m:t>=</m:t>
                    </m:r>
                    <m:r>
                      <a:rPr lang="en-US" sz="1400" b="0" i="1" smtClean="0">
                        <a:latin typeface="Cambria Math" panose="02040503050406030204" pitchFamily="18" charset="0"/>
                      </a:rPr>
                      <m:t>42.8</m:t>
                    </m:r>
                    <m:f>
                      <m:fPr>
                        <m:ctrlPr>
                          <a:rPr lang="en-US" sz="1400" i="1">
                            <a:latin typeface="Cambria Math" panose="02040503050406030204" pitchFamily="18" charset="0"/>
                          </a:rPr>
                        </m:ctrlPr>
                      </m:fPr>
                      <m:num>
                        <m:r>
                          <a:rPr lang="en-US" sz="1400" b="0" i="1" smtClean="0">
                            <a:latin typeface="Cambria Math" panose="02040503050406030204" pitchFamily="18" charset="0"/>
                          </a:rPr>
                          <m:t>𝑘𝐽</m:t>
                        </m:r>
                      </m:num>
                      <m:den>
                        <m:sSup>
                          <m:sSupPr>
                            <m:ctrlPr>
                              <a:rPr lang="en-US" sz="1400" i="1" smtClean="0">
                                <a:latin typeface="Cambria Math" panose="02040503050406030204" pitchFamily="18" charset="0"/>
                              </a:rPr>
                            </m:ctrlPr>
                          </m:sSupPr>
                          <m:e>
                            <m:r>
                              <a:rPr lang="en-US" sz="1400" b="0" i="1" smtClean="0">
                                <a:latin typeface="Cambria Math" panose="02040503050406030204" pitchFamily="18" charset="0"/>
                              </a:rPr>
                              <m:t>𝑐𝑚</m:t>
                            </m:r>
                          </m:e>
                          <m:sup>
                            <m:r>
                              <a:rPr lang="en-US" sz="1400" b="0" i="1" smtClean="0">
                                <a:latin typeface="Cambria Math" panose="02040503050406030204" pitchFamily="18" charset="0"/>
                              </a:rPr>
                              <m:t>3</m:t>
                            </m:r>
                          </m:sup>
                        </m:sSup>
                      </m:den>
                    </m:f>
                  </m:oMath>
                </a14:m>
                <a:endParaRPr lang="en-US" sz="1400" dirty="0" smtClean="0"/>
              </a:p>
              <a:p>
                <a:pPr lvl="1">
                  <a:lnSpc>
                    <a:spcPct val="110000"/>
                  </a:lnSpc>
                  <a:spcBef>
                    <a:spcPts val="600"/>
                  </a:spcBef>
                </a:pPr>
                <a:r>
                  <a:rPr lang="en-US" sz="1400" dirty="0" smtClean="0"/>
                  <a:t>These values tend to rapidly decay as the wave moves away from the impacted surface</a:t>
                </a:r>
              </a:p>
              <a:p>
                <a:pPr lvl="1">
                  <a:lnSpc>
                    <a:spcPct val="110000"/>
                  </a:lnSpc>
                  <a:spcBef>
                    <a:spcPts val="600"/>
                  </a:spcBef>
                </a:pPr>
                <a:r>
                  <a:rPr lang="en-US" sz="1400" dirty="0" smtClean="0"/>
                  <a:t>Confinement (e.g. water) does not seem to be necessary to reach FCC-like conditions… </a:t>
                </a:r>
              </a:p>
            </p:txBody>
          </p:sp>
        </mc:Choice>
        <mc:Fallback xmlns="">
          <p:sp>
            <p:nvSpPr>
              <p:cNvPr id="3" name="Content Placeholder 2">
                <a:extLst>
                  <a:ext uri="{FF2B5EF4-FFF2-40B4-BE49-F238E27FC236}">
                    <a16:creationId xmlns:a16="http://schemas.microsoft.com/office/drawing/2014/main" id="{522D2F7A-CF5D-4C1A-B296-5E53EA9A769E}"/>
                  </a:ext>
                </a:extLst>
              </p:cNvPr>
              <p:cNvSpPr>
                <a:spLocks noGrp="1" noRot="1" noChangeAspect="1" noMove="1" noResize="1" noEditPoints="1" noAdjustHandles="1" noChangeArrowheads="1" noChangeShapeType="1" noTextEdit="1"/>
              </p:cNvSpPr>
              <p:nvPr>
                <p:ph idx="1"/>
              </p:nvPr>
            </p:nvSpPr>
            <p:spPr>
              <a:xfrm>
                <a:off x="457200" y="1332000"/>
                <a:ext cx="8229600" cy="4911354"/>
              </a:xfrm>
              <a:blipFill>
                <a:blip r:embed="rId2"/>
                <a:stretch>
                  <a:fillRect l="-1407" t="-2360"/>
                </a:stretch>
              </a:blipFill>
            </p:spPr>
            <p:txBody>
              <a:bodyPr/>
              <a:lstStyle/>
              <a:p>
                <a:r>
                  <a:rPr lang="en-GB">
                    <a:noFill/>
                  </a:rPr>
                  <a:t> </a:t>
                </a:r>
              </a:p>
            </p:txBody>
          </p:sp>
        </mc:Fallback>
      </mc:AlternateContent>
      <p:pic>
        <p:nvPicPr>
          <p:cNvPr id="7" name="Picture 6"/>
          <p:cNvPicPr>
            <a:picLocks noChangeAspect="1"/>
          </p:cNvPicPr>
          <p:nvPr/>
        </p:nvPicPr>
        <p:blipFill>
          <a:blip r:embed="rId3"/>
          <a:stretch>
            <a:fillRect/>
          </a:stretch>
        </p:blipFill>
        <p:spPr>
          <a:xfrm>
            <a:off x="2930990" y="3529580"/>
            <a:ext cx="2400000" cy="792000"/>
          </a:xfrm>
          <a:prstGeom prst="rect">
            <a:avLst/>
          </a:prstGeom>
        </p:spPr>
      </p:pic>
      <p:pic>
        <p:nvPicPr>
          <p:cNvPr id="11" name="Picture 10"/>
          <p:cNvPicPr>
            <a:picLocks noChangeAspect="1"/>
          </p:cNvPicPr>
          <p:nvPr/>
        </p:nvPicPr>
        <p:blipFill>
          <a:blip r:embed="rId4"/>
          <a:stretch>
            <a:fillRect/>
          </a:stretch>
        </p:blipFill>
        <p:spPr>
          <a:xfrm>
            <a:off x="4112822" y="4239036"/>
            <a:ext cx="1276350" cy="304800"/>
          </a:xfrm>
          <a:prstGeom prst="rect">
            <a:avLst/>
          </a:prstGeom>
        </p:spPr>
      </p:pic>
      <p:sp>
        <p:nvSpPr>
          <p:cNvPr id="4" name="Footer Placeholder 3"/>
          <p:cNvSpPr>
            <a:spLocks noGrp="1"/>
          </p:cNvSpPr>
          <p:nvPr>
            <p:ph type="ftr" sz="quarter" idx="11"/>
          </p:nvPr>
        </p:nvSpPr>
        <p:spPr/>
        <p:txBody>
          <a:bodyPr/>
          <a:lstStyle/>
          <a:p>
            <a:r>
              <a:rPr lang="en-GB" smtClean="0"/>
              <a:t>A. Bertarelli         PHELIX P219 Progress Meeting          24.06.2021</a:t>
            </a:r>
            <a:endParaRPr lang="en-GB"/>
          </a:p>
        </p:txBody>
      </p:sp>
    </p:spTree>
    <p:extLst>
      <p:ext uri="{BB962C8B-B14F-4D97-AF65-F5344CB8AC3E}">
        <p14:creationId xmlns:p14="http://schemas.microsoft.com/office/powerpoint/2010/main" val="15549304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8F985A-2DBE-418F-AAB5-8B05CB9C8C29}"/>
              </a:ext>
            </a:extLst>
          </p:cNvPr>
          <p:cNvSpPr>
            <a:spLocks noGrp="1"/>
          </p:cNvSpPr>
          <p:nvPr>
            <p:ph type="title"/>
          </p:nvPr>
        </p:nvSpPr>
        <p:spPr/>
        <p:txBody>
          <a:bodyPr/>
          <a:lstStyle/>
          <a:p>
            <a:r>
              <a:rPr lang="en-US" dirty="0"/>
              <a:t>Outline</a:t>
            </a:r>
            <a:endParaRPr lang="en-GB" dirty="0"/>
          </a:p>
        </p:txBody>
      </p:sp>
      <p:sp>
        <p:nvSpPr>
          <p:cNvPr id="6" name="Content Placeholder 2">
            <a:extLst>
              <a:ext uri="{FF2B5EF4-FFF2-40B4-BE49-F238E27FC236}">
                <a16:creationId xmlns:a16="http://schemas.microsoft.com/office/drawing/2014/main" id="{48C9C501-4F54-499F-8759-76A3F1A54028}"/>
              </a:ext>
            </a:extLst>
          </p:cNvPr>
          <p:cNvSpPr>
            <a:spLocks noGrp="1"/>
          </p:cNvSpPr>
          <p:nvPr>
            <p:ph idx="1"/>
          </p:nvPr>
        </p:nvSpPr>
        <p:spPr/>
        <p:txBody>
          <a:bodyPr>
            <a:normAutofit fontScale="92500" lnSpcReduction="10000"/>
          </a:bodyPr>
          <a:lstStyle/>
          <a:p>
            <a:pPr>
              <a:lnSpc>
                <a:spcPct val="150000"/>
              </a:lnSpc>
            </a:pPr>
            <a:r>
              <a:rPr lang="en-US" sz="2800" dirty="0" smtClean="0"/>
              <a:t>Introduction</a:t>
            </a:r>
            <a:endParaRPr lang="en-US" sz="2800" dirty="0"/>
          </a:p>
          <a:p>
            <a:pPr>
              <a:lnSpc>
                <a:spcPct val="150000"/>
              </a:lnSpc>
            </a:pPr>
            <a:r>
              <a:rPr lang="en-US" sz="2800" dirty="0" smtClean="0"/>
              <a:t>Partners</a:t>
            </a:r>
          </a:p>
          <a:p>
            <a:pPr>
              <a:lnSpc>
                <a:spcPct val="150000"/>
              </a:lnSpc>
            </a:pPr>
            <a:r>
              <a:rPr lang="en-US" sz="2800" dirty="0" smtClean="0"/>
              <a:t>Proposal</a:t>
            </a:r>
            <a:endParaRPr lang="en-US" sz="2800" dirty="0"/>
          </a:p>
          <a:p>
            <a:pPr>
              <a:lnSpc>
                <a:spcPct val="150000"/>
              </a:lnSpc>
            </a:pPr>
            <a:r>
              <a:rPr lang="en-US" sz="2800" dirty="0" smtClean="0"/>
              <a:t>Simulations</a:t>
            </a:r>
            <a:endParaRPr lang="en-US" sz="2800" dirty="0" smtClean="0"/>
          </a:p>
          <a:p>
            <a:pPr>
              <a:lnSpc>
                <a:spcPct val="150000"/>
              </a:lnSpc>
            </a:pPr>
            <a:r>
              <a:rPr lang="en-US" sz="2800" dirty="0" smtClean="0"/>
              <a:t>Instrumentation </a:t>
            </a:r>
          </a:p>
          <a:p>
            <a:pPr>
              <a:lnSpc>
                <a:spcPct val="150000"/>
              </a:lnSpc>
            </a:pPr>
            <a:r>
              <a:rPr lang="en-US" sz="2800" dirty="0" smtClean="0"/>
              <a:t>Open Questions</a:t>
            </a:r>
          </a:p>
          <a:p>
            <a:pPr>
              <a:lnSpc>
                <a:spcPct val="150000"/>
              </a:lnSpc>
            </a:pPr>
            <a:r>
              <a:rPr lang="en-US" sz="2800" dirty="0" smtClean="0"/>
              <a:t>Proposed </a:t>
            </a:r>
            <a:r>
              <a:rPr lang="en-US" sz="2800" dirty="0" smtClean="0"/>
              <a:t>Timeline</a:t>
            </a:r>
            <a:endParaRPr lang="en-GB" sz="2800" dirty="0"/>
          </a:p>
        </p:txBody>
      </p:sp>
      <p:sp>
        <p:nvSpPr>
          <p:cNvPr id="7" name="Footer Placeholder 6">
            <a:extLst>
              <a:ext uri="{FF2B5EF4-FFF2-40B4-BE49-F238E27FC236}">
                <a16:creationId xmlns:a16="http://schemas.microsoft.com/office/drawing/2014/main" id="{0849F2ED-56A0-4E5E-98E4-5FDC303F0F91}"/>
              </a:ext>
            </a:extLst>
          </p:cNvPr>
          <p:cNvSpPr>
            <a:spLocks noGrp="1"/>
          </p:cNvSpPr>
          <p:nvPr>
            <p:ph type="ftr" sz="quarter" idx="11"/>
          </p:nvPr>
        </p:nvSpPr>
        <p:spPr/>
        <p:txBody>
          <a:bodyPr/>
          <a:lstStyle/>
          <a:p>
            <a:r>
              <a:rPr lang="en-GB" smtClean="0"/>
              <a:t>A. Bertarelli         PHELIX P219 Progress Meeting          24.06.2021</a:t>
            </a:r>
            <a:endParaRPr lang="en-GB"/>
          </a:p>
        </p:txBody>
      </p:sp>
    </p:spTree>
    <p:extLst>
      <p:ext uri="{BB962C8B-B14F-4D97-AF65-F5344CB8AC3E}">
        <p14:creationId xmlns:p14="http://schemas.microsoft.com/office/powerpoint/2010/main" val="2961167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Introduction to P219 Experiment</a:t>
            </a:r>
            <a:endParaRPr lang="en-GB" dirty="0"/>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a:xfrm>
                <a:off x="457199" y="1332000"/>
                <a:ext cx="5244353" cy="4807543"/>
              </a:xfrm>
            </p:spPr>
            <p:txBody>
              <a:bodyPr>
                <a:normAutofit/>
              </a:bodyPr>
              <a:lstStyle/>
              <a:p>
                <a:pPr>
                  <a:spcBef>
                    <a:spcPts val="600"/>
                  </a:spcBef>
                </a:pPr>
                <a:r>
                  <a:rPr lang="en-US" sz="1400" dirty="0" smtClean="0"/>
                  <a:t>Irradiation with laser pulses has been part of </a:t>
                </a:r>
                <a:r>
                  <a:rPr lang="en-US" sz="1400" b="1" dirty="0" smtClean="0"/>
                  <a:t>ARIES  - WP17 </a:t>
                </a:r>
                <a:r>
                  <a:rPr lang="en-US" sz="1400" dirty="0" smtClean="0"/>
                  <a:t>(</a:t>
                </a:r>
                <a:r>
                  <a:rPr lang="en-US" sz="1400" dirty="0" err="1" smtClean="0"/>
                  <a:t>PowerMat</a:t>
                </a:r>
                <a:r>
                  <a:rPr lang="en-US" sz="1400" dirty="0" smtClean="0"/>
                  <a:t>) since its beginning (Task 17.3) with the goal to reach energy densities beyond HiRadMat, mimicking extreme future scenarios as in FCC-</a:t>
                </a:r>
                <a:r>
                  <a:rPr lang="en-US" sz="1400" dirty="0" err="1" smtClean="0"/>
                  <a:t>hh</a:t>
                </a:r>
                <a:r>
                  <a:rPr lang="en-US" sz="1400" dirty="0" smtClean="0"/>
                  <a:t> (peak energy density </a:t>
                </a:r>
                <a14:m>
                  <m:oMath xmlns:m="http://schemas.openxmlformats.org/officeDocument/2006/math">
                    <m:r>
                      <a:rPr lang="en-US" sz="1400" i="1" smtClean="0">
                        <a:latin typeface="Cambria Math" panose="02040503050406030204" pitchFamily="18" charset="0"/>
                        <a:ea typeface="Cambria Math" panose="02040503050406030204" pitchFamily="18" charset="0"/>
                      </a:rPr>
                      <m:t>~</m:t>
                    </m:r>
                    <m:r>
                      <a:rPr lang="en-US" sz="1400" b="0" i="1" smtClean="0">
                        <a:latin typeface="Cambria Math" panose="02040503050406030204" pitchFamily="18" charset="0"/>
                        <a:ea typeface="Cambria Math" panose="02040503050406030204" pitchFamily="18" charset="0"/>
                      </a:rPr>
                      <m:t>50</m:t>
                    </m:r>
                    <m:f>
                      <m:fPr>
                        <m:ctrlPr>
                          <a:rPr lang="en-US" sz="1400" b="0" i="1" smtClean="0">
                            <a:latin typeface="Cambria Math" panose="02040503050406030204" pitchFamily="18" charset="0"/>
                            <a:ea typeface="Cambria Math" panose="02040503050406030204" pitchFamily="18" charset="0"/>
                          </a:rPr>
                        </m:ctrlPr>
                      </m:fPr>
                      <m:num>
                        <m:r>
                          <a:rPr lang="en-US" sz="1400" b="0" i="1" smtClean="0">
                            <a:latin typeface="Cambria Math" panose="02040503050406030204" pitchFamily="18" charset="0"/>
                            <a:ea typeface="Cambria Math" panose="02040503050406030204" pitchFamily="18" charset="0"/>
                          </a:rPr>
                          <m:t>𝑘𝐽</m:t>
                        </m:r>
                      </m:num>
                      <m:den>
                        <m:sSup>
                          <m:sSupPr>
                            <m:ctrlPr>
                              <a:rPr lang="en-US" sz="1400" b="0" i="1" smtClean="0">
                                <a:latin typeface="Cambria Math" panose="02040503050406030204" pitchFamily="18" charset="0"/>
                                <a:ea typeface="Cambria Math" panose="02040503050406030204" pitchFamily="18" charset="0"/>
                              </a:rPr>
                            </m:ctrlPr>
                          </m:sSupPr>
                          <m:e>
                            <m:r>
                              <a:rPr lang="en-US" sz="1400" b="0" i="1" smtClean="0">
                                <a:latin typeface="Cambria Math" panose="02040503050406030204" pitchFamily="18" charset="0"/>
                                <a:ea typeface="Cambria Math" panose="02040503050406030204" pitchFamily="18" charset="0"/>
                              </a:rPr>
                              <m:t>𝑐𝑚</m:t>
                            </m:r>
                          </m:e>
                          <m:sup>
                            <m:r>
                              <a:rPr lang="en-US" sz="1400" b="0" i="1" smtClean="0">
                                <a:latin typeface="Cambria Math" panose="02040503050406030204" pitchFamily="18" charset="0"/>
                                <a:ea typeface="Cambria Math" panose="02040503050406030204" pitchFamily="18" charset="0"/>
                              </a:rPr>
                              <m:t>3</m:t>
                            </m:r>
                          </m:sup>
                        </m:sSup>
                      </m:den>
                    </m:f>
                  </m:oMath>
                </a14:m>
                <a:r>
                  <a:rPr lang="en-US" sz="1400" dirty="0" smtClean="0"/>
                  <a:t>)</a:t>
                </a:r>
                <a:endParaRPr lang="en-US" sz="1400" dirty="0"/>
              </a:p>
              <a:p>
                <a:pPr>
                  <a:spcBef>
                    <a:spcPts val="600"/>
                  </a:spcBef>
                </a:pPr>
                <a:r>
                  <a:rPr lang="en-US" sz="1400" dirty="0"/>
                  <a:t>The initial plan was to have such tests carried out in the new facility being commissioned at </a:t>
                </a:r>
                <a:r>
                  <a:rPr lang="en-US" sz="1400" dirty="0" smtClean="0"/>
                  <a:t>ELI-NP, however its timeline is not compatible with ARIES schedule.</a:t>
                </a:r>
                <a:endParaRPr lang="en-US" sz="1400" dirty="0"/>
              </a:p>
              <a:p>
                <a:pPr>
                  <a:spcBef>
                    <a:spcPts val="600"/>
                  </a:spcBef>
                </a:pPr>
                <a:r>
                  <a:rPr lang="en-US" sz="1400" dirty="0" smtClean="0"/>
                  <a:t>A proposal for an irradiation experiment at </a:t>
                </a:r>
                <a:r>
                  <a:rPr lang="en-US" sz="1400" b="1" dirty="0" smtClean="0"/>
                  <a:t>PHELIX Z6 </a:t>
                </a:r>
                <a:r>
                  <a:rPr lang="en-US" sz="1400" dirty="0" smtClean="0"/>
                  <a:t>target station was submitted to GSI PPAC in July ’20 for a call </a:t>
                </a:r>
                <a:r>
                  <a:rPr lang="en-GB" sz="1400" dirty="0" smtClean="0"/>
                  <a:t>between </a:t>
                </a:r>
                <a:r>
                  <a:rPr lang="en-GB" sz="1400" dirty="0"/>
                  <a:t>summer 2021 and spring 2022</a:t>
                </a:r>
                <a:r>
                  <a:rPr lang="en-US" sz="1400" dirty="0" smtClean="0"/>
                  <a:t>.</a:t>
                </a:r>
              </a:p>
              <a:p>
                <a:pPr>
                  <a:spcBef>
                    <a:spcPts val="600"/>
                  </a:spcBef>
                </a:pPr>
                <a:r>
                  <a:rPr lang="en-US" sz="1400" dirty="0" smtClean="0"/>
                  <a:t>In October-November ’20, the proposal was rated as </a:t>
                </a:r>
                <a:r>
                  <a:rPr lang="en-US" sz="1400" b="1" dirty="0" smtClean="0"/>
                  <a:t>A</a:t>
                </a:r>
                <a:r>
                  <a:rPr lang="en-US" sz="1400" dirty="0" smtClean="0"/>
                  <a:t> and </a:t>
                </a:r>
                <a:r>
                  <a:rPr lang="en-US" sz="1400" b="1" dirty="0" smtClean="0"/>
                  <a:t>granted 10 </a:t>
                </a:r>
                <a:r>
                  <a:rPr lang="en-US" sz="1400" b="1" dirty="0" smtClean="0"/>
                  <a:t>shifts/days </a:t>
                </a:r>
                <a:r>
                  <a:rPr lang="en-US" sz="1400" b="1" dirty="0" smtClean="0"/>
                  <a:t>(including 5 </a:t>
                </a:r>
                <a:r>
                  <a:rPr lang="en-US" sz="1400" b="1" dirty="0" err="1" smtClean="0"/>
                  <a:t>shifs</a:t>
                </a:r>
                <a:r>
                  <a:rPr lang="en-US" sz="1400" b="1" dirty="0" smtClean="0"/>
                  <a:t>/days </a:t>
                </a:r>
                <a:r>
                  <a:rPr lang="en-US" sz="1400" b="1" dirty="0" smtClean="0"/>
                  <a:t>preparation)</a:t>
                </a:r>
                <a:r>
                  <a:rPr lang="en-GB" sz="1400" dirty="0" smtClean="0"/>
                  <a:t>. </a:t>
                </a:r>
                <a:r>
                  <a:rPr lang="en-US" sz="1400" dirty="0" smtClean="0"/>
                  <a:t>The experiment is referenced as </a:t>
                </a:r>
                <a:r>
                  <a:rPr lang="en-US" sz="1400" b="1" dirty="0" smtClean="0"/>
                  <a:t>P219</a:t>
                </a:r>
                <a:endParaRPr lang="en-US" sz="1400" dirty="0"/>
              </a:p>
              <a:p>
                <a:pPr>
                  <a:spcBef>
                    <a:spcPts val="600"/>
                  </a:spcBef>
                </a:pPr>
                <a:r>
                  <a:rPr lang="en-US" sz="1400" dirty="0" smtClean="0"/>
                  <a:t>P219 was tentatively planned for October ‘21, but due to PHELIX overly charged schedule, it </a:t>
                </a:r>
                <a:r>
                  <a:rPr lang="en-US" sz="1400" dirty="0" smtClean="0"/>
                  <a:t>is now </a:t>
                </a:r>
                <a:r>
                  <a:rPr lang="en-US" sz="1400" b="1" dirty="0" smtClean="0"/>
                  <a:t>postponed to January 2022</a:t>
                </a:r>
                <a:r>
                  <a:rPr lang="en-US" sz="1400" dirty="0" smtClean="0"/>
                  <a:t> (starting either on 10</a:t>
                </a:r>
                <a:r>
                  <a:rPr lang="en-US" sz="1400" baseline="30000" dirty="0" smtClean="0"/>
                  <a:t>th</a:t>
                </a:r>
                <a:r>
                  <a:rPr lang="en-US" sz="1400" dirty="0" smtClean="0"/>
                  <a:t> or 31</a:t>
                </a:r>
                <a:r>
                  <a:rPr lang="en-US" sz="1400" baseline="30000" dirty="0" smtClean="0"/>
                  <a:t>st</a:t>
                </a:r>
                <a:r>
                  <a:rPr lang="en-US" sz="1400" dirty="0" smtClean="0"/>
                  <a:t> Jan.). </a:t>
                </a:r>
                <a:r>
                  <a:rPr lang="en-US" sz="1400" b="1" dirty="0" smtClean="0"/>
                  <a:t>Date to be </a:t>
                </a:r>
                <a:r>
                  <a:rPr lang="en-US" sz="1400" b="1" dirty="0" smtClean="0"/>
                  <a:t>frozen</a:t>
                </a:r>
                <a:r>
                  <a:rPr lang="en-US" sz="1400" dirty="0" smtClean="0"/>
                  <a:t> </a:t>
                </a:r>
                <a:r>
                  <a:rPr lang="en-US" sz="1400" dirty="0" smtClean="0"/>
                  <a:t>at this meeting.</a:t>
                </a:r>
              </a:p>
              <a:p>
                <a:pPr>
                  <a:spcBef>
                    <a:spcPts val="600"/>
                  </a:spcBef>
                </a:pPr>
                <a:r>
                  <a:rPr lang="en-US" sz="1400" dirty="0" smtClean="0"/>
                  <a:t>Application pending </a:t>
                </a:r>
                <a:r>
                  <a:rPr lang="en-GB" sz="1400" dirty="0" smtClean="0"/>
                  <a:t>for </a:t>
                </a:r>
                <a:r>
                  <a:rPr lang="en-GB" sz="1400" b="1" dirty="0" err="1" smtClean="0"/>
                  <a:t>Laserlab</a:t>
                </a:r>
                <a:r>
                  <a:rPr lang="en-GB" sz="1400" b="1" dirty="0" smtClean="0"/>
                  <a:t>-Europe TNA support </a:t>
                </a:r>
                <a:r>
                  <a:rPr lang="en-GB" sz="1400" dirty="0" smtClean="0"/>
                  <a:t>(travel </a:t>
                </a:r>
                <a:r>
                  <a:rPr lang="en-GB" sz="1400" dirty="0"/>
                  <a:t>and </a:t>
                </a:r>
                <a:r>
                  <a:rPr lang="en-GB" sz="1400" dirty="0" smtClean="0"/>
                  <a:t>subsistence), </a:t>
                </a:r>
                <a:r>
                  <a:rPr lang="en-GB" sz="1400" dirty="0" smtClean="0"/>
                  <a:t>for 2 persons. Names to be proposed at this meeting.</a:t>
                </a:r>
                <a:endParaRPr lang="en-US" sz="1400" dirty="0" smtClean="0"/>
              </a:p>
              <a:p>
                <a:pPr>
                  <a:spcBef>
                    <a:spcPts val="600"/>
                  </a:spcBef>
                </a:pPr>
                <a:endParaRPr lang="en-US" sz="1400" dirty="0" smtClean="0"/>
              </a:p>
            </p:txBody>
          </p:sp>
        </mc:Choice>
        <mc:Fallback>
          <p:sp>
            <p:nvSpPr>
              <p:cNvPr id="3" name="Content Placeholder 2">
                <a:extLst>
                  <a:ext uri="{FF2B5EF4-FFF2-40B4-BE49-F238E27FC236}">
                    <a16:creationId xmlns:a16="http://schemas.microsoft.com/office/drawing/2014/main" id="{522D2F7A-CF5D-4C1A-B296-5E53EA9A769E}"/>
                  </a:ext>
                </a:extLst>
              </p:cNvPr>
              <p:cNvSpPr>
                <a:spLocks noGrp="1" noRot="1" noChangeAspect="1" noMove="1" noResize="1" noEditPoints="1" noAdjustHandles="1" noChangeArrowheads="1" noChangeShapeType="1" noTextEdit="1"/>
              </p:cNvSpPr>
              <p:nvPr>
                <p:ph idx="1"/>
              </p:nvPr>
            </p:nvSpPr>
            <p:spPr>
              <a:xfrm>
                <a:off x="457199" y="1332000"/>
                <a:ext cx="5244353" cy="4807543"/>
              </a:xfrm>
              <a:blipFill>
                <a:blip r:embed="rId2"/>
                <a:stretch>
                  <a:fillRect l="-2442" t="-2157" r="-1860" b="-1015"/>
                </a:stretch>
              </a:blipFill>
            </p:spPr>
            <p:txBody>
              <a:bodyPr/>
              <a:lstStyle/>
              <a:p>
                <a:r>
                  <a:rPr lang="en-GB">
                    <a:noFill/>
                  </a:rPr>
                  <a:t> </a:t>
                </a:r>
              </a:p>
            </p:txBody>
          </p:sp>
        </mc:Fallback>
      </mc:AlternateContent>
      <p:pic>
        <p:nvPicPr>
          <p:cNvPr id="6" name="Picture 5"/>
          <p:cNvPicPr>
            <a:picLocks noChangeAspect="1"/>
          </p:cNvPicPr>
          <p:nvPr/>
        </p:nvPicPr>
        <p:blipFill>
          <a:blip r:embed="rId3"/>
          <a:stretch>
            <a:fillRect/>
          </a:stretch>
        </p:blipFill>
        <p:spPr>
          <a:xfrm>
            <a:off x="5783125" y="1253277"/>
            <a:ext cx="3240000" cy="2430000"/>
          </a:xfrm>
          <a:prstGeom prst="rect">
            <a:avLst/>
          </a:prstGeom>
          <a:effectLst>
            <a:outerShdw blurRad="50800" dist="101600" dir="2700000" algn="tl" rotWithShape="0">
              <a:prstClr val="black">
                <a:alpha val="40000"/>
              </a:prstClr>
            </a:outerShdw>
          </a:effectLst>
        </p:spPr>
      </p:pic>
      <p:pic>
        <p:nvPicPr>
          <p:cNvPr id="29" name="Picture 28"/>
          <p:cNvPicPr>
            <a:picLocks noChangeAspect="1"/>
          </p:cNvPicPr>
          <p:nvPr/>
        </p:nvPicPr>
        <p:blipFill>
          <a:blip r:embed="rId4"/>
          <a:stretch>
            <a:fillRect/>
          </a:stretch>
        </p:blipFill>
        <p:spPr>
          <a:xfrm>
            <a:off x="5783125" y="3825730"/>
            <a:ext cx="3240000" cy="2834270"/>
          </a:xfrm>
          <a:prstGeom prst="rect">
            <a:avLst/>
          </a:prstGeom>
          <a:effectLst>
            <a:outerShdw blurRad="50800" dist="101600" dir="2700000" algn="tl" rotWithShape="0">
              <a:prstClr val="black">
                <a:alpha val="40000"/>
              </a:prstClr>
            </a:outerShdw>
          </a:effectLst>
        </p:spPr>
      </p:pic>
      <p:sp>
        <p:nvSpPr>
          <p:cNvPr id="4" name="Footer Placeholder 3"/>
          <p:cNvSpPr>
            <a:spLocks noGrp="1"/>
          </p:cNvSpPr>
          <p:nvPr>
            <p:ph type="ftr" sz="quarter" idx="11"/>
          </p:nvPr>
        </p:nvSpPr>
        <p:spPr/>
        <p:txBody>
          <a:bodyPr/>
          <a:lstStyle/>
          <a:p>
            <a:r>
              <a:rPr lang="en-GB" smtClean="0"/>
              <a:t>A. Bertarelli         PHELIX P219 Progress Meeting          24.06.2021</a:t>
            </a:r>
            <a:endParaRPr lang="en-GB"/>
          </a:p>
        </p:txBody>
      </p:sp>
    </p:spTree>
    <p:extLst>
      <p:ext uri="{BB962C8B-B14F-4D97-AF65-F5344CB8AC3E}">
        <p14:creationId xmlns:p14="http://schemas.microsoft.com/office/powerpoint/2010/main" val="2194580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Partners within ARIES and beyond …</a:t>
            </a:r>
            <a:endParaRPr lang="en-GB" dirty="0"/>
          </a:p>
        </p:txBody>
      </p:sp>
      <p:sp>
        <p:nvSpPr>
          <p:cNvPr id="3" name="Content Placeholder 2">
            <a:extLst>
              <a:ext uri="{FF2B5EF4-FFF2-40B4-BE49-F238E27FC236}">
                <a16:creationId xmlns:a16="http://schemas.microsoft.com/office/drawing/2014/main" id="{522D2F7A-CF5D-4C1A-B296-5E53EA9A769E}"/>
              </a:ext>
            </a:extLst>
          </p:cNvPr>
          <p:cNvSpPr>
            <a:spLocks noGrp="1"/>
          </p:cNvSpPr>
          <p:nvPr>
            <p:ph sz="half" idx="1"/>
          </p:nvPr>
        </p:nvSpPr>
        <p:spPr>
          <a:xfrm>
            <a:off x="457200" y="1332000"/>
            <a:ext cx="3960000" cy="3736562"/>
          </a:xfrm>
        </p:spPr>
        <p:txBody>
          <a:bodyPr>
            <a:noAutofit/>
          </a:bodyPr>
          <a:lstStyle/>
          <a:p>
            <a:pPr>
              <a:spcBef>
                <a:spcPts val="0"/>
              </a:spcBef>
              <a:spcAft>
                <a:spcPts val="600"/>
              </a:spcAft>
            </a:pPr>
            <a:r>
              <a:rPr lang="en-US" sz="1400" dirty="0"/>
              <a:t>WWU </a:t>
            </a:r>
            <a:r>
              <a:rPr lang="en-US" sz="1400" dirty="0" err="1" smtClean="0"/>
              <a:t>Münster</a:t>
            </a:r>
            <a:endParaRPr lang="en-US" sz="1400" dirty="0"/>
          </a:p>
          <a:p>
            <a:pPr lvl="1">
              <a:spcBef>
                <a:spcPts val="0"/>
              </a:spcBef>
              <a:spcAft>
                <a:spcPts val="600"/>
              </a:spcAft>
            </a:pPr>
            <a:r>
              <a:rPr lang="en-US" sz="1400" dirty="0" smtClean="0"/>
              <a:t>Marilena Tomut – Principal Investigator</a:t>
            </a:r>
          </a:p>
          <a:p>
            <a:pPr lvl="1">
              <a:spcBef>
                <a:spcPts val="0"/>
              </a:spcBef>
              <a:spcAft>
                <a:spcPts val="600"/>
              </a:spcAft>
            </a:pPr>
            <a:r>
              <a:rPr lang="en-US" sz="1400" dirty="0" smtClean="0"/>
              <a:t>PhD doctoral student?</a:t>
            </a:r>
          </a:p>
          <a:p>
            <a:pPr>
              <a:spcBef>
                <a:spcPts val="0"/>
              </a:spcBef>
              <a:spcAft>
                <a:spcPts val="600"/>
              </a:spcAft>
            </a:pPr>
            <a:r>
              <a:rPr lang="en-US" sz="1400" dirty="0" smtClean="0"/>
              <a:t>GSI</a:t>
            </a:r>
          </a:p>
          <a:p>
            <a:pPr lvl="1">
              <a:spcBef>
                <a:spcPts val="0"/>
              </a:spcBef>
              <a:spcAft>
                <a:spcPts val="600"/>
              </a:spcAft>
            </a:pPr>
            <a:r>
              <a:rPr lang="en-US" sz="1400" dirty="0" smtClean="0"/>
              <a:t>Dennis Schumacher – Local Contact Person</a:t>
            </a:r>
          </a:p>
          <a:p>
            <a:pPr lvl="1">
              <a:spcBef>
                <a:spcPts val="0"/>
              </a:spcBef>
              <a:spcAft>
                <a:spcPts val="600"/>
              </a:spcAft>
            </a:pPr>
            <a:r>
              <a:rPr lang="en-US" sz="1400" dirty="0" smtClean="0"/>
              <a:t>Vincent </a:t>
            </a:r>
            <a:r>
              <a:rPr lang="en-US" sz="1400" dirty="0" err="1" smtClean="0"/>
              <a:t>Bagnoud</a:t>
            </a:r>
            <a:endParaRPr lang="en-US" sz="1400" dirty="0" smtClean="0"/>
          </a:p>
          <a:p>
            <a:pPr lvl="1">
              <a:spcBef>
                <a:spcPts val="0"/>
              </a:spcBef>
              <a:spcAft>
                <a:spcPts val="600"/>
              </a:spcAft>
            </a:pPr>
            <a:r>
              <a:rPr lang="en-US" sz="1400" dirty="0" smtClean="0"/>
              <a:t>Christian </a:t>
            </a:r>
            <a:r>
              <a:rPr lang="en-US" sz="1400" dirty="0" err="1" smtClean="0"/>
              <a:t>Brabetz</a:t>
            </a:r>
            <a:endParaRPr lang="en-US" sz="1400" dirty="0" smtClean="0"/>
          </a:p>
          <a:p>
            <a:pPr lvl="1">
              <a:spcBef>
                <a:spcPts val="0"/>
              </a:spcBef>
              <a:spcAft>
                <a:spcPts val="600"/>
              </a:spcAft>
            </a:pPr>
            <a:r>
              <a:rPr lang="en-US" sz="1400" dirty="0" smtClean="0"/>
              <a:t>Paul </a:t>
            </a:r>
            <a:r>
              <a:rPr lang="en-US" sz="1400" dirty="0" err="1" smtClean="0"/>
              <a:t>Neumayer</a:t>
            </a:r>
            <a:endParaRPr lang="en-US" sz="1400" dirty="0" smtClean="0"/>
          </a:p>
          <a:p>
            <a:pPr lvl="1">
              <a:spcBef>
                <a:spcPts val="0"/>
              </a:spcBef>
              <a:spcAft>
                <a:spcPts val="600"/>
              </a:spcAft>
            </a:pPr>
            <a:r>
              <a:rPr lang="en-US" sz="1400" dirty="0" smtClean="0"/>
              <a:t>Marilena Tomut</a:t>
            </a:r>
          </a:p>
          <a:p>
            <a:pPr lvl="1">
              <a:spcBef>
                <a:spcPts val="0"/>
              </a:spcBef>
              <a:spcAft>
                <a:spcPts val="600"/>
              </a:spcAft>
            </a:pPr>
            <a:r>
              <a:rPr lang="en-US" sz="1400" dirty="0" smtClean="0"/>
              <a:t>Philipp Bolz</a:t>
            </a:r>
            <a:endParaRPr lang="en-US" sz="1400" dirty="0"/>
          </a:p>
          <a:p>
            <a:pPr>
              <a:spcBef>
                <a:spcPts val="0"/>
              </a:spcBef>
              <a:spcAft>
                <a:spcPts val="600"/>
              </a:spcAft>
            </a:pPr>
            <a:r>
              <a:rPr lang="en-US" sz="1400" dirty="0" smtClean="0"/>
              <a:t>Politecnico di Torino</a:t>
            </a:r>
          </a:p>
          <a:p>
            <a:pPr lvl="1">
              <a:spcBef>
                <a:spcPts val="0"/>
              </a:spcBef>
              <a:spcAft>
                <a:spcPts val="600"/>
              </a:spcAft>
            </a:pPr>
            <a:r>
              <a:rPr lang="en-US" sz="1400" dirty="0" smtClean="0"/>
              <a:t>Lorenzo </a:t>
            </a:r>
            <a:r>
              <a:rPr lang="en-US" sz="1400" dirty="0" err="1" smtClean="0"/>
              <a:t>Peroni</a:t>
            </a:r>
            <a:endParaRPr lang="en-US" sz="1400" dirty="0" smtClean="0"/>
          </a:p>
          <a:p>
            <a:pPr lvl="1">
              <a:spcBef>
                <a:spcPts val="0"/>
              </a:spcBef>
              <a:spcAft>
                <a:spcPts val="600"/>
              </a:spcAft>
            </a:pPr>
            <a:r>
              <a:rPr lang="en-US" sz="1400" dirty="0" smtClean="0"/>
              <a:t>Martina </a:t>
            </a:r>
            <a:r>
              <a:rPr lang="en-US" sz="1400" dirty="0" err="1" smtClean="0"/>
              <a:t>Scapin</a:t>
            </a:r>
            <a:endParaRPr lang="en-US" sz="1400" dirty="0" smtClean="0"/>
          </a:p>
          <a:p>
            <a:pPr lvl="1">
              <a:spcBef>
                <a:spcPts val="0"/>
              </a:spcBef>
              <a:spcAft>
                <a:spcPts val="600"/>
              </a:spcAft>
            </a:pPr>
            <a:r>
              <a:rPr lang="en-US" sz="1400" dirty="0" smtClean="0"/>
              <a:t>Alberto Morena</a:t>
            </a:r>
          </a:p>
          <a:p>
            <a:pPr>
              <a:spcBef>
                <a:spcPts val="0"/>
              </a:spcBef>
              <a:spcAft>
                <a:spcPts val="600"/>
              </a:spcAft>
            </a:pPr>
            <a:endParaRPr lang="en-US" sz="1800" dirty="0" smtClean="0"/>
          </a:p>
        </p:txBody>
      </p:sp>
      <p:sp>
        <p:nvSpPr>
          <p:cNvPr id="9" name="Footer Placeholder 8">
            <a:extLst>
              <a:ext uri="{FF2B5EF4-FFF2-40B4-BE49-F238E27FC236}">
                <a16:creationId xmlns:a16="http://schemas.microsoft.com/office/drawing/2014/main" id="{DF19C5E8-F394-47E3-9D18-51690F433E4D}"/>
              </a:ext>
            </a:extLst>
          </p:cNvPr>
          <p:cNvSpPr>
            <a:spLocks noGrp="1"/>
          </p:cNvSpPr>
          <p:nvPr>
            <p:ph type="ftr" sz="quarter" idx="11"/>
          </p:nvPr>
        </p:nvSpPr>
        <p:spPr/>
        <p:txBody>
          <a:bodyPr/>
          <a:lstStyle/>
          <a:p>
            <a:r>
              <a:rPr lang="en-GB" smtClean="0"/>
              <a:t>A. Bertarelli         PHELIX P219 Progress Meeting          24.06.2021</a:t>
            </a:r>
            <a:endParaRPr lang="en-GB"/>
          </a:p>
        </p:txBody>
      </p:sp>
      <p:sp>
        <p:nvSpPr>
          <p:cNvPr id="4" name="Content Placeholder 3"/>
          <p:cNvSpPr>
            <a:spLocks noGrp="1"/>
          </p:cNvSpPr>
          <p:nvPr>
            <p:ph sz="half" idx="13"/>
          </p:nvPr>
        </p:nvSpPr>
        <p:spPr>
          <a:xfrm>
            <a:off x="4536000" y="1332000"/>
            <a:ext cx="4176000" cy="4315765"/>
          </a:xfrm>
        </p:spPr>
        <p:txBody>
          <a:bodyPr>
            <a:normAutofit/>
          </a:bodyPr>
          <a:lstStyle/>
          <a:p>
            <a:pPr>
              <a:spcBef>
                <a:spcPts val="0"/>
              </a:spcBef>
              <a:spcAft>
                <a:spcPts val="600"/>
              </a:spcAft>
            </a:pPr>
            <a:r>
              <a:rPr lang="en-US" sz="1400" dirty="0"/>
              <a:t>ELI-NP</a:t>
            </a:r>
          </a:p>
          <a:p>
            <a:pPr lvl="1">
              <a:spcBef>
                <a:spcPts val="0"/>
              </a:spcBef>
              <a:spcAft>
                <a:spcPts val="600"/>
              </a:spcAft>
            </a:pPr>
            <a:r>
              <a:rPr lang="en-US" sz="1400" dirty="0"/>
              <a:t>Mihail Cernaianu</a:t>
            </a:r>
          </a:p>
          <a:p>
            <a:pPr lvl="1">
              <a:spcBef>
                <a:spcPts val="0"/>
              </a:spcBef>
              <a:spcAft>
                <a:spcPts val="600"/>
              </a:spcAft>
            </a:pPr>
            <a:r>
              <a:rPr lang="en-US" sz="1400" dirty="0"/>
              <a:t>Theodor Asavei</a:t>
            </a:r>
          </a:p>
          <a:p>
            <a:pPr>
              <a:spcBef>
                <a:spcPts val="0"/>
              </a:spcBef>
              <a:spcAft>
                <a:spcPts val="600"/>
              </a:spcAft>
            </a:pPr>
            <a:r>
              <a:rPr lang="en-US" sz="1400" dirty="0"/>
              <a:t>CERN</a:t>
            </a:r>
          </a:p>
          <a:p>
            <a:pPr lvl="1">
              <a:spcBef>
                <a:spcPts val="0"/>
              </a:spcBef>
              <a:spcAft>
                <a:spcPts val="600"/>
              </a:spcAft>
            </a:pPr>
            <a:r>
              <a:rPr lang="en-US" sz="1400" dirty="0"/>
              <a:t>Alessandro Bertarelli – Principal Investigator, Spokesperson</a:t>
            </a:r>
          </a:p>
          <a:p>
            <a:pPr lvl="1">
              <a:spcBef>
                <a:spcPts val="0"/>
              </a:spcBef>
              <a:spcAft>
                <a:spcPts val="600"/>
              </a:spcAft>
            </a:pPr>
            <a:r>
              <a:rPr lang="en-US" sz="1400" dirty="0"/>
              <a:t>Federico Carra</a:t>
            </a:r>
          </a:p>
          <a:p>
            <a:pPr lvl="1">
              <a:spcBef>
                <a:spcPts val="0"/>
              </a:spcBef>
              <a:spcAft>
                <a:spcPts val="600"/>
              </a:spcAft>
            </a:pPr>
            <a:r>
              <a:rPr lang="en-US" sz="1400" dirty="0"/>
              <a:t>Jorge Guardia Valenzuela</a:t>
            </a:r>
          </a:p>
          <a:p>
            <a:pPr lvl="1">
              <a:spcBef>
                <a:spcPts val="0"/>
              </a:spcBef>
              <a:spcAft>
                <a:spcPts val="600"/>
              </a:spcAft>
            </a:pPr>
            <a:r>
              <a:rPr lang="en-US" sz="1400" dirty="0"/>
              <a:t>Carlotta </a:t>
            </a:r>
            <a:r>
              <a:rPr lang="en-US" sz="1400" dirty="0" smtClean="0"/>
              <a:t>Accettura</a:t>
            </a:r>
          </a:p>
          <a:p>
            <a:pPr lvl="1">
              <a:spcBef>
                <a:spcPts val="0"/>
              </a:spcBef>
              <a:spcAft>
                <a:spcPts val="600"/>
              </a:spcAft>
            </a:pPr>
            <a:r>
              <a:rPr lang="en-US" sz="1400" dirty="0" smtClean="0"/>
              <a:t>Michael Guinchard</a:t>
            </a:r>
          </a:p>
          <a:p>
            <a:pPr lvl="1">
              <a:spcBef>
                <a:spcPts val="0"/>
              </a:spcBef>
              <a:spcAft>
                <a:spcPts val="600"/>
              </a:spcAft>
            </a:pPr>
            <a:r>
              <a:rPr lang="en-US" sz="1400" dirty="0" smtClean="0"/>
              <a:t>Oscar </a:t>
            </a:r>
            <a:r>
              <a:rPr lang="en-US" sz="1400" dirty="0" err="1" smtClean="0"/>
              <a:t>Sacristán</a:t>
            </a:r>
            <a:r>
              <a:rPr lang="en-US" sz="1400" dirty="0" smtClean="0"/>
              <a:t> de Frutos</a:t>
            </a:r>
            <a:endParaRPr lang="en-US" sz="1400" dirty="0" smtClean="0"/>
          </a:p>
          <a:p>
            <a:pPr lvl="1">
              <a:spcBef>
                <a:spcPts val="0"/>
              </a:spcBef>
              <a:spcAft>
                <a:spcPts val="600"/>
              </a:spcAft>
            </a:pPr>
            <a:r>
              <a:rPr lang="en-US" sz="1400" dirty="0" smtClean="0"/>
              <a:t>Lucie Baudin</a:t>
            </a:r>
            <a:endParaRPr lang="en-US" sz="1400" dirty="0"/>
          </a:p>
          <a:p>
            <a:pPr>
              <a:spcBef>
                <a:spcPts val="0"/>
              </a:spcBef>
              <a:spcAft>
                <a:spcPts val="600"/>
              </a:spcAft>
            </a:pPr>
            <a:r>
              <a:rPr lang="en-US" sz="1400" dirty="0" err="1"/>
              <a:t>Università</a:t>
            </a:r>
            <a:r>
              <a:rPr lang="en-US" sz="1400" dirty="0"/>
              <a:t> di Roma “La Sapienza”</a:t>
            </a:r>
          </a:p>
          <a:p>
            <a:pPr lvl="1">
              <a:spcBef>
                <a:spcPts val="0"/>
              </a:spcBef>
              <a:spcAft>
                <a:spcPts val="600"/>
              </a:spcAft>
            </a:pPr>
            <a:r>
              <a:rPr lang="en-US" sz="1400" dirty="0"/>
              <a:t>Michele </a:t>
            </a:r>
            <a:r>
              <a:rPr lang="en-US" sz="1400" dirty="0" smtClean="0"/>
              <a:t>Pasquali</a:t>
            </a:r>
          </a:p>
          <a:p>
            <a:pPr lvl="1">
              <a:spcBef>
                <a:spcPts val="0"/>
              </a:spcBef>
              <a:spcAft>
                <a:spcPts val="600"/>
              </a:spcAft>
            </a:pPr>
            <a:r>
              <a:rPr lang="en-US" sz="1400" dirty="0" smtClean="0"/>
              <a:t>Silvio </a:t>
            </a:r>
            <a:r>
              <a:rPr lang="en-US" sz="1400" dirty="0" err="1" smtClean="0"/>
              <a:t>Rasile</a:t>
            </a:r>
            <a:endParaRPr lang="en-GB" dirty="0" smtClean="0"/>
          </a:p>
          <a:p>
            <a:pPr>
              <a:spcBef>
                <a:spcPts val="0"/>
              </a:spcBef>
              <a:spcAft>
                <a:spcPts val="600"/>
              </a:spcAft>
            </a:pPr>
            <a:endParaRPr lang="en-US" sz="1800" dirty="0"/>
          </a:p>
        </p:txBody>
      </p:sp>
      <p:sp>
        <p:nvSpPr>
          <p:cNvPr id="7" name="TextBox 6"/>
          <p:cNvSpPr txBox="1"/>
          <p:nvPr/>
        </p:nvSpPr>
        <p:spPr>
          <a:xfrm>
            <a:off x="393616" y="5786742"/>
            <a:ext cx="7938930" cy="307777"/>
          </a:xfrm>
          <a:prstGeom prst="rect">
            <a:avLst/>
          </a:prstGeom>
        </p:spPr>
        <p:txBody>
          <a:bodyPr vert="horz" wrap="square" lIns="0" tIns="0" rIns="0" bIns="0" rtlCol="0">
            <a:noAutofit/>
          </a:bodyPr>
          <a:lstStyle>
            <a:lvl1pPr marL="342900" indent="-342900">
              <a:spcBef>
                <a:spcPts val="0"/>
              </a:spcBef>
              <a:spcAft>
                <a:spcPts val="0"/>
              </a:spcAft>
              <a:buClr>
                <a:srgbClr val="F8B13C"/>
              </a:buClr>
              <a:buSzPct val="130000"/>
              <a:buFont typeface="Arial"/>
              <a:buChar char="•"/>
              <a:defRPr sz="1400" baseline="0">
                <a:latin typeface="Arial"/>
                <a:cs typeface="Arial"/>
              </a:defRPr>
            </a:lvl1pPr>
            <a:lvl2pPr marL="742950" lvl="1" indent="-285750">
              <a:spcBef>
                <a:spcPts val="0"/>
              </a:spcBef>
              <a:buClr>
                <a:srgbClr val="F8B13C"/>
              </a:buClr>
              <a:buSzPct val="130000"/>
              <a:buFont typeface="Arial"/>
              <a:buChar char="•"/>
              <a:defRPr sz="1400">
                <a:latin typeface="Arial"/>
                <a:cs typeface="Arial"/>
              </a:defRPr>
            </a:lvl2pPr>
            <a:lvl3pPr marL="1143000" indent="-228600">
              <a:spcBef>
                <a:spcPct val="20000"/>
              </a:spcBef>
              <a:buClr>
                <a:srgbClr val="F8B13C"/>
              </a:buClr>
              <a:buSzPct val="130000"/>
              <a:buFont typeface="Arial"/>
              <a:buChar char="•"/>
              <a:defRPr sz="2000">
                <a:latin typeface="Arial"/>
                <a:cs typeface="Arial"/>
              </a:defRPr>
            </a:lvl3pPr>
            <a:lvl4pPr marL="1600200" indent="-228600">
              <a:spcBef>
                <a:spcPct val="20000"/>
              </a:spcBef>
              <a:buClr>
                <a:srgbClr val="F8B13C"/>
              </a:buClr>
              <a:buSzPct val="130000"/>
              <a:buFont typeface="Arial"/>
              <a:buChar char="•"/>
              <a:defRPr>
                <a:latin typeface="Arial"/>
                <a:cs typeface="Arial"/>
              </a:defRPr>
            </a:lvl4pPr>
            <a:lvl5pPr marL="2057400" indent="-228600">
              <a:spcBef>
                <a:spcPct val="20000"/>
              </a:spcBef>
              <a:buClr>
                <a:srgbClr val="F8B13C"/>
              </a:buClr>
              <a:buSzPct val="130000"/>
              <a:buFont typeface="Arial"/>
              <a:buChar char="•"/>
              <a:defRPr>
                <a:latin typeface="Arial"/>
                <a:cs typeface="Arial"/>
              </a:defRPr>
            </a:lvl5pPr>
            <a:lvl6pPr marL="2514600" indent="-228600">
              <a:spcBef>
                <a:spcPct val="20000"/>
              </a:spcBef>
              <a:buFont typeface="Arial"/>
              <a:buChar char="•"/>
            </a:lvl6pPr>
            <a:lvl7pPr marL="2971800" indent="-228600">
              <a:spcBef>
                <a:spcPct val="20000"/>
              </a:spcBef>
              <a:buFont typeface="Arial"/>
              <a:buChar char="•"/>
            </a:lvl7pPr>
            <a:lvl8pPr marL="3429000" indent="-228600">
              <a:spcBef>
                <a:spcPct val="20000"/>
              </a:spcBef>
              <a:buFont typeface="Arial"/>
              <a:buChar char="•"/>
            </a:lvl8pPr>
            <a:lvl9pPr marL="3886200" indent="-228600">
              <a:spcBef>
                <a:spcPct val="20000"/>
              </a:spcBef>
              <a:buFont typeface="Arial"/>
              <a:buChar char="•"/>
            </a:lvl9pPr>
          </a:lstStyle>
          <a:p>
            <a:r>
              <a:rPr lang="en-US" sz="1600" dirty="0"/>
              <a:t>Other partners and participants </a:t>
            </a:r>
            <a:r>
              <a:rPr lang="en-US" sz="1600" dirty="0" smtClean="0"/>
              <a:t>may possibly join </a:t>
            </a:r>
            <a:r>
              <a:rPr lang="en-US" sz="1600" dirty="0"/>
              <a:t>on the way …</a:t>
            </a:r>
            <a:endParaRPr lang="en-GB" sz="1600" dirty="0"/>
          </a:p>
        </p:txBody>
      </p:sp>
    </p:spTree>
    <p:extLst>
      <p:ext uri="{BB962C8B-B14F-4D97-AF65-F5344CB8AC3E}">
        <p14:creationId xmlns:p14="http://schemas.microsoft.com/office/powerpoint/2010/main" val="14600940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Experiment Proposal</a:t>
            </a:r>
            <a:endParaRPr lang="en-GB" dirty="0"/>
          </a:p>
        </p:txBody>
      </p:sp>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a:xfrm>
            <a:off x="457200" y="1332000"/>
            <a:ext cx="5985989" cy="4525963"/>
          </a:xfrm>
        </p:spPr>
        <p:txBody>
          <a:bodyPr>
            <a:normAutofit fontScale="85000" lnSpcReduction="10000"/>
          </a:bodyPr>
          <a:lstStyle/>
          <a:p>
            <a:pPr>
              <a:lnSpc>
                <a:spcPct val="120000"/>
              </a:lnSpc>
              <a:spcBef>
                <a:spcPts val="600"/>
              </a:spcBef>
            </a:pPr>
            <a:r>
              <a:rPr lang="en-US" sz="1400" dirty="0" smtClean="0"/>
              <a:t>The experiment aims at testing thin samples (disks or plates) of several materials under intense laser pulses:</a:t>
            </a:r>
          </a:p>
          <a:p>
            <a:pPr lvl="1">
              <a:lnSpc>
                <a:spcPct val="120000"/>
              </a:lnSpc>
              <a:spcBef>
                <a:spcPts val="600"/>
              </a:spcBef>
            </a:pPr>
            <a:r>
              <a:rPr lang="en-US" sz="1400" dirty="0" smtClean="0"/>
              <a:t>MoGr (several grades), </a:t>
            </a:r>
            <a:r>
              <a:rPr lang="en-US" sz="1400" dirty="0" err="1" smtClean="0"/>
              <a:t>CrGr</a:t>
            </a:r>
            <a:r>
              <a:rPr lang="en-US" sz="1400" dirty="0" smtClean="0"/>
              <a:t> (several grades), CFC, Graphite (several grades), CuCD, Carbon Foams … other materials also considered (e.g. bulk amorphous alloys, high entropy </a:t>
            </a:r>
            <a:r>
              <a:rPr lang="en-US" sz="1400" dirty="0" smtClean="0"/>
              <a:t>alloys from ). </a:t>
            </a:r>
            <a:r>
              <a:rPr lang="en-US" sz="1400" dirty="0" smtClean="0"/>
              <a:t>List to be confirmed</a:t>
            </a:r>
            <a:endParaRPr lang="en-US" sz="1400" dirty="0" smtClean="0"/>
          </a:p>
          <a:p>
            <a:pPr lvl="1">
              <a:lnSpc>
                <a:spcPct val="120000"/>
              </a:lnSpc>
              <a:spcBef>
                <a:spcPts val="600"/>
              </a:spcBef>
            </a:pPr>
            <a:r>
              <a:rPr lang="en-US" sz="1400" dirty="0" smtClean="0"/>
              <a:t>Reference targets (e.g. Al) to be foreseen for calibration purposes</a:t>
            </a:r>
          </a:p>
          <a:p>
            <a:pPr lvl="1">
              <a:lnSpc>
                <a:spcPct val="120000"/>
              </a:lnSpc>
              <a:spcBef>
                <a:spcPts val="600"/>
              </a:spcBef>
            </a:pPr>
            <a:r>
              <a:rPr lang="en-US" sz="1400" dirty="0" smtClean="0"/>
              <a:t>In-plane and through-plane </a:t>
            </a:r>
            <a:r>
              <a:rPr lang="en-US" sz="1400" dirty="0" smtClean="0"/>
              <a:t>orientation for orthotropic materials</a:t>
            </a:r>
            <a:endParaRPr lang="en-US" sz="1400" dirty="0" smtClean="0"/>
          </a:p>
          <a:p>
            <a:pPr lvl="1">
              <a:lnSpc>
                <a:spcPct val="120000"/>
              </a:lnSpc>
              <a:spcBef>
                <a:spcPts val="600"/>
              </a:spcBef>
            </a:pPr>
            <a:r>
              <a:rPr lang="en-US" sz="1400" dirty="0" smtClean="0"/>
              <a:t>Back face </a:t>
            </a:r>
            <a:r>
              <a:rPr lang="en-US" sz="1400" dirty="0" smtClean="0"/>
              <a:t>coated </a:t>
            </a:r>
            <a:r>
              <a:rPr lang="en-US" sz="1400" dirty="0" smtClean="0"/>
              <a:t>(Mo, Cu) to probe thin film adhesion (LASAT – Laser Adhesion Test) </a:t>
            </a:r>
          </a:p>
          <a:p>
            <a:pPr lvl="1">
              <a:lnSpc>
                <a:spcPct val="120000"/>
              </a:lnSpc>
              <a:spcBef>
                <a:spcPts val="600"/>
              </a:spcBef>
            </a:pPr>
            <a:r>
              <a:rPr lang="en-US" sz="1400" dirty="0" smtClean="0"/>
              <a:t>In some cases, impact face may be Al coated to get rid of “messy” laser-plasma interaction and obtain a “clean” planar wave in substrate (need to be confirmed by simulations</a:t>
            </a:r>
            <a:r>
              <a:rPr lang="en-US" sz="1400" dirty="0" smtClean="0"/>
              <a:t>). To be confirmed.</a:t>
            </a:r>
            <a:endParaRPr lang="en-US" sz="1400" dirty="0" smtClean="0"/>
          </a:p>
          <a:p>
            <a:pPr lvl="1">
              <a:lnSpc>
                <a:spcPct val="120000"/>
              </a:lnSpc>
              <a:spcBef>
                <a:spcPts val="600"/>
              </a:spcBef>
            </a:pPr>
            <a:r>
              <a:rPr lang="en-US" sz="1400" dirty="0" smtClean="0"/>
              <a:t>Thickness varying from 0.25 mm to 2.5 mm</a:t>
            </a:r>
          </a:p>
          <a:p>
            <a:pPr lvl="1">
              <a:lnSpc>
                <a:spcPct val="120000"/>
              </a:lnSpc>
              <a:spcBef>
                <a:spcPts val="600"/>
              </a:spcBef>
            </a:pPr>
            <a:r>
              <a:rPr lang="en-US" sz="1400" dirty="0" smtClean="0"/>
              <a:t>Cross-section dimension 10÷20 </a:t>
            </a:r>
            <a:r>
              <a:rPr lang="en-US" sz="1400" dirty="0" smtClean="0"/>
              <a:t>mm. Cross-check with simulations</a:t>
            </a:r>
            <a:endParaRPr lang="en-US" sz="1400" dirty="0" smtClean="0"/>
          </a:p>
          <a:p>
            <a:pPr lvl="1">
              <a:lnSpc>
                <a:spcPct val="120000"/>
              </a:lnSpc>
              <a:spcBef>
                <a:spcPts val="600"/>
              </a:spcBef>
            </a:pPr>
            <a:r>
              <a:rPr lang="en-US" sz="1400" dirty="0" smtClean="0"/>
              <a:t>In total </a:t>
            </a:r>
            <a:r>
              <a:rPr lang="en-US" sz="1400" b="1" dirty="0" smtClean="0"/>
              <a:t>~40 specimens</a:t>
            </a:r>
            <a:r>
              <a:rPr lang="en-US" sz="1400" dirty="0" smtClean="0"/>
              <a:t>, including </a:t>
            </a:r>
            <a:r>
              <a:rPr lang="en-US" sz="1400" b="1" dirty="0" smtClean="0"/>
              <a:t>~10 for set-up </a:t>
            </a:r>
            <a:r>
              <a:rPr lang="en-US" sz="1400" dirty="0" smtClean="0"/>
              <a:t>and calibration purposes (typically well-known metals as Al and/or Ta)</a:t>
            </a:r>
          </a:p>
          <a:p>
            <a:pPr>
              <a:lnSpc>
                <a:spcPct val="120000"/>
              </a:lnSpc>
              <a:spcBef>
                <a:spcPts val="600"/>
              </a:spcBef>
            </a:pPr>
            <a:r>
              <a:rPr lang="en-US" sz="1400" dirty="0" smtClean="0"/>
              <a:t>A strong shock wave will be generated in the impacted face, quickly decaying while moving towards the back face, possibly down to the acoustic regime (depending on sample thickness), but still strong enough to generate spallation near the back face</a:t>
            </a:r>
          </a:p>
        </p:txBody>
      </p:sp>
      <p:pic>
        <p:nvPicPr>
          <p:cNvPr id="10" name="Picture 9"/>
          <p:cNvPicPr>
            <a:picLocks noChangeAspect="1"/>
          </p:cNvPicPr>
          <p:nvPr/>
        </p:nvPicPr>
        <p:blipFill rotWithShape="1">
          <a:blip r:embed="rId2"/>
          <a:srcRect l="7801"/>
          <a:stretch/>
        </p:blipFill>
        <p:spPr>
          <a:xfrm>
            <a:off x="6477139" y="1332000"/>
            <a:ext cx="2570501" cy="2160000"/>
          </a:xfrm>
          <a:prstGeom prst="rect">
            <a:avLst/>
          </a:prstGeom>
        </p:spPr>
      </p:pic>
      <p:pic>
        <p:nvPicPr>
          <p:cNvPr id="12" name="Picture 11"/>
          <p:cNvPicPr>
            <a:picLocks noChangeAspect="1"/>
          </p:cNvPicPr>
          <p:nvPr/>
        </p:nvPicPr>
        <p:blipFill>
          <a:blip r:embed="rId3"/>
          <a:stretch>
            <a:fillRect/>
          </a:stretch>
        </p:blipFill>
        <p:spPr>
          <a:xfrm>
            <a:off x="6534686" y="3646770"/>
            <a:ext cx="2609314" cy="2249619"/>
          </a:xfrm>
          <a:prstGeom prst="rect">
            <a:avLst/>
          </a:prstGeom>
        </p:spPr>
      </p:pic>
      <p:sp>
        <p:nvSpPr>
          <p:cNvPr id="4" name="Footer Placeholder 3"/>
          <p:cNvSpPr>
            <a:spLocks noGrp="1"/>
          </p:cNvSpPr>
          <p:nvPr>
            <p:ph type="ftr" sz="quarter" idx="11"/>
          </p:nvPr>
        </p:nvSpPr>
        <p:spPr/>
        <p:txBody>
          <a:bodyPr/>
          <a:lstStyle/>
          <a:p>
            <a:r>
              <a:rPr lang="en-GB" smtClean="0"/>
              <a:t>A. Bertarelli         PHELIX P219 Progress Meeting          24.06.2021</a:t>
            </a:r>
            <a:endParaRPr lang="en-GB"/>
          </a:p>
        </p:txBody>
      </p:sp>
    </p:spTree>
    <p:extLst>
      <p:ext uri="{BB962C8B-B14F-4D97-AF65-F5344CB8AC3E}">
        <p14:creationId xmlns:p14="http://schemas.microsoft.com/office/powerpoint/2010/main" val="4178067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Experiment Diagnostics and PIE</a:t>
            </a:r>
            <a:endParaRPr lang="en-GB" dirty="0"/>
          </a:p>
        </p:txBody>
      </p:sp>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a:xfrm>
            <a:off x="457200" y="1332000"/>
            <a:ext cx="6166800" cy="4525963"/>
          </a:xfrm>
        </p:spPr>
        <p:txBody>
          <a:bodyPr>
            <a:normAutofit fontScale="92500" lnSpcReduction="10000"/>
          </a:bodyPr>
          <a:lstStyle/>
          <a:p>
            <a:pPr>
              <a:lnSpc>
                <a:spcPct val="110000"/>
              </a:lnSpc>
              <a:spcBef>
                <a:spcPts val="600"/>
              </a:spcBef>
            </a:pPr>
            <a:r>
              <a:rPr lang="en-US" sz="1400" dirty="0" smtClean="0"/>
              <a:t>The </a:t>
            </a:r>
            <a:r>
              <a:rPr lang="en-US" sz="1400" b="1" dirty="0" smtClean="0"/>
              <a:t>most important </a:t>
            </a:r>
            <a:r>
              <a:rPr lang="en-US" sz="1400" dirty="0" smtClean="0"/>
              <a:t>experimental information is the </a:t>
            </a:r>
            <a:r>
              <a:rPr lang="en-US" sz="1400" b="1" dirty="0" smtClean="0"/>
              <a:t>free surface velocity </a:t>
            </a:r>
            <a:r>
              <a:rPr lang="en-US" sz="1400" dirty="0" smtClean="0"/>
              <a:t>as a function of time. Through this parameter, a number of additional data and properties can be derived:</a:t>
            </a:r>
          </a:p>
          <a:p>
            <a:pPr lvl="1">
              <a:lnSpc>
                <a:spcPct val="110000"/>
              </a:lnSpc>
              <a:spcBef>
                <a:spcPts val="600"/>
              </a:spcBef>
            </a:pPr>
            <a:r>
              <a:rPr lang="en-US" sz="1400" dirty="0" smtClean="0"/>
              <a:t>Maximum pressure in spallation region</a:t>
            </a:r>
          </a:p>
          <a:p>
            <a:pPr lvl="1">
              <a:lnSpc>
                <a:spcPct val="110000"/>
              </a:lnSpc>
              <a:spcBef>
                <a:spcPts val="600"/>
              </a:spcBef>
            </a:pPr>
            <a:r>
              <a:rPr lang="en-US" sz="1400" dirty="0" smtClean="0"/>
              <a:t>Strain rate at back surface</a:t>
            </a:r>
          </a:p>
          <a:p>
            <a:pPr lvl="1">
              <a:lnSpc>
                <a:spcPct val="110000"/>
              </a:lnSpc>
              <a:spcBef>
                <a:spcPts val="600"/>
              </a:spcBef>
            </a:pPr>
            <a:r>
              <a:rPr lang="en-US" sz="1400" dirty="0" smtClean="0"/>
              <a:t>Material spall strength</a:t>
            </a:r>
          </a:p>
          <a:p>
            <a:pPr lvl="1">
              <a:lnSpc>
                <a:spcPct val="110000"/>
              </a:lnSpc>
              <a:spcBef>
                <a:spcPts val="600"/>
              </a:spcBef>
            </a:pPr>
            <a:r>
              <a:rPr lang="en-US" sz="1400" dirty="0" smtClean="0"/>
              <a:t>Coating dynamic adhesion strength </a:t>
            </a:r>
          </a:p>
          <a:p>
            <a:pPr>
              <a:lnSpc>
                <a:spcPct val="110000"/>
              </a:lnSpc>
              <a:spcBef>
                <a:spcPts val="600"/>
              </a:spcBef>
            </a:pPr>
            <a:r>
              <a:rPr lang="en-US" sz="1400" dirty="0" smtClean="0"/>
              <a:t>Online monitoring should focus on the behavior of back (free) surface. </a:t>
            </a:r>
          </a:p>
          <a:p>
            <a:pPr lvl="1">
              <a:lnSpc>
                <a:spcPct val="110000"/>
              </a:lnSpc>
              <a:spcBef>
                <a:spcPts val="600"/>
              </a:spcBef>
            </a:pPr>
            <a:r>
              <a:rPr lang="en-US" sz="1400" dirty="0" smtClean="0"/>
              <a:t>Free surface velocity acquired by </a:t>
            </a:r>
            <a:r>
              <a:rPr lang="en-US" sz="1400" b="1" dirty="0" smtClean="0"/>
              <a:t>VISAR</a:t>
            </a:r>
            <a:r>
              <a:rPr lang="en-US" sz="1400" dirty="0" smtClean="0"/>
              <a:t>; </a:t>
            </a:r>
            <a:r>
              <a:rPr lang="en-US" sz="1400" dirty="0" smtClean="0"/>
              <a:t>LDV (limited to 24 m/s) could be used away from </a:t>
            </a:r>
            <a:r>
              <a:rPr lang="en-US" sz="1400" dirty="0" err="1" smtClean="0"/>
              <a:t>centre</a:t>
            </a:r>
            <a:r>
              <a:rPr lang="en-US" sz="1400" dirty="0" smtClean="0"/>
              <a:t> or at end of phenomenon, when surface </a:t>
            </a:r>
            <a:r>
              <a:rPr lang="en-US" sz="1400" dirty="0" smtClean="0"/>
              <a:t>velocities </a:t>
            </a:r>
            <a:r>
              <a:rPr lang="en-US" sz="1400" dirty="0" smtClean="0"/>
              <a:t>drop below threshold. </a:t>
            </a:r>
            <a:r>
              <a:rPr lang="en-US" sz="1400" b="1" dirty="0" smtClean="0"/>
              <a:t>To be cross-checked with simulations</a:t>
            </a:r>
            <a:endParaRPr lang="en-US" sz="1400" b="1" dirty="0" smtClean="0"/>
          </a:p>
          <a:p>
            <a:pPr lvl="1">
              <a:lnSpc>
                <a:spcPct val="110000"/>
              </a:lnSpc>
              <a:spcBef>
                <a:spcPts val="600"/>
              </a:spcBef>
            </a:pPr>
            <a:r>
              <a:rPr lang="en-US" sz="1400" dirty="0" smtClean="0"/>
              <a:t>Possibility of High </a:t>
            </a:r>
            <a:r>
              <a:rPr lang="en-US" sz="1400" dirty="0" smtClean="0"/>
              <a:t>speed photography of free surface </a:t>
            </a:r>
            <a:r>
              <a:rPr lang="en-US" sz="1400" dirty="0" smtClean="0"/>
              <a:t>?</a:t>
            </a:r>
            <a:endParaRPr lang="en-US" sz="1400" dirty="0" smtClean="0"/>
          </a:p>
          <a:p>
            <a:pPr>
              <a:lnSpc>
                <a:spcPct val="110000"/>
              </a:lnSpc>
              <a:spcBef>
                <a:spcPts val="600"/>
              </a:spcBef>
            </a:pPr>
            <a:r>
              <a:rPr lang="en-US" sz="1400" dirty="0" smtClean="0"/>
              <a:t>Post Irradiation Examination shall complement online measurements</a:t>
            </a:r>
          </a:p>
          <a:p>
            <a:pPr lvl="1">
              <a:lnSpc>
                <a:spcPct val="110000"/>
              </a:lnSpc>
              <a:spcBef>
                <a:spcPts val="600"/>
              </a:spcBef>
            </a:pPr>
            <a:r>
              <a:rPr lang="en-US" sz="1400" dirty="0" smtClean="0"/>
              <a:t>SEM imaging of front and back surfaces</a:t>
            </a:r>
          </a:p>
          <a:p>
            <a:pPr lvl="1">
              <a:lnSpc>
                <a:spcPct val="110000"/>
              </a:lnSpc>
              <a:spcBef>
                <a:spcPts val="600"/>
              </a:spcBef>
            </a:pPr>
            <a:r>
              <a:rPr lang="en-US" sz="1400" dirty="0" smtClean="0"/>
              <a:t>Raman spectroscopy of affected regions</a:t>
            </a:r>
          </a:p>
          <a:p>
            <a:pPr lvl="1">
              <a:lnSpc>
                <a:spcPct val="110000"/>
              </a:lnSpc>
              <a:spcBef>
                <a:spcPts val="600"/>
              </a:spcBef>
            </a:pPr>
            <a:r>
              <a:rPr lang="en-US" sz="1400" dirty="0" smtClean="0"/>
              <a:t>Micro-tomography </a:t>
            </a:r>
          </a:p>
          <a:p>
            <a:pPr lvl="1">
              <a:lnSpc>
                <a:spcPct val="110000"/>
              </a:lnSpc>
              <a:spcBef>
                <a:spcPts val="600"/>
              </a:spcBef>
            </a:pPr>
            <a:r>
              <a:rPr lang="en-US" sz="1400" dirty="0" smtClean="0"/>
              <a:t>….</a:t>
            </a:r>
          </a:p>
        </p:txBody>
      </p:sp>
      <p:pic>
        <p:nvPicPr>
          <p:cNvPr id="4" name="Picture 3"/>
          <p:cNvPicPr>
            <a:picLocks noChangeAspect="1"/>
          </p:cNvPicPr>
          <p:nvPr/>
        </p:nvPicPr>
        <p:blipFill rotWithShape="1">
          <a:blip r:embed="rId2"/>
          <a:srcRect r="3845"/>
          <a:stretch/>
        </p:blipFill>
        <p:spPr>
          <a:xfrm>
            <a:off x="6720890" y="1262504"/>
            <a:ext cx="2423110" cy="1692783"/>
          </a:xfrm>
          <a:prstGeom prst="rect">
            <a:avLst/>
          </a:prstGeom>
        </p:spPr>
      </p:pic>
      <p:pic>
        <p:nvPicPr>
          <p:cNvPr id="6" name="Picture 5"/>
          <p:cNvPicPr>
            <a:picLocks noChangeAspect="1"/>
          </p:cNvPicPr>
          <p:nvPr/>
        </p:nvPicPr>
        <p:blipFill>
          <a:blip r:embed="rId3"/>
          <a:stretch>
            <a:fillRect/>
          </a:stretch>
        </p:blipFill>
        <p:spPr>
          <a:xfrm>
            <a:off x="6624000" y="2948664"/>
            <a:ext cx="2520000" cy="1594286"/>
          </a:xfrm>
          <a:prstGeom prst="rect">
            <a:avLst/>
          </a:prstGeom>
        </p:spPr>
      </p:pic>
      <p:pic>
        <p:nvPicPr>
          <p:cNvPr id="7" name="Picture 6"/>
          <p:cNvPicPr>
            <a:picLocks noChangeAspect="1"/>
          </p:cNvPicPr>
          <p:nvPr/>
        </p:nvPicPr>
        <p:blipFill>
          <a:blip r:embed="rId4"/>
          <a:stretch>
            <a:fillRect/>
          </a:stretch>
        </p:blipFill>
        <p:spPr>
          <a:xfrm>
            <a:off x="5322544" y="4809869"/>
            <a:ext cx="3816000" cy="1922131"/>
          </a:xfrm>
          <a:prstGeom prst="rect">
            <a:avLst/>
          </a:prstGeom>
        </p:spPr>
      </p:pic>
      <p:sp>
        <p:nvSpPr>
          <p:cNvPr id="5" name="Footer Placeholder 4"/>
          <p:cNvSpPr>
            <a:spLocks noGrp="1"/>
          </p:cNvSpPr>
          <p:nvPr>
            <p:ph type="ftr" sz="quarter" idx="11"/>
          </p:nvPr>
        </p:nvSpPr>
        <p:spPr/>
        <p:txBody>
          <a:bodyPr/>
          <a:lstStyle/>
          <a:p>
            <a:r>
              <a:rPr lang="en-GB" smtClean="0"/>
              <a:t>A. Bertarelli         PHELIX P219 Progress Meeting          24.06.2021</a:t>
            </a:r>
            <a:endParaRPr lang="en-GB"/>
          </a:p>
        </p:txBody>
      </p:sp>
    </p:spTree>
    <p:extLst>
      <p:ext uri="{BB962C8B-B14F-4D97-AF65-F5344CB8AC3E}">
        <p14:creationId xmlns:p14="http://schemas.microsoft.com/office/powerpoint/2010/main" val="3511521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Simulation Activities</a:t>
            </a:r>
            <a:endParaRPr lang="en-GB" dirty="0"/>
          </a:p>
        </p:txBody>
      </p:sp>
      <p:sp>
        <p:nvSpPr>
          <p:cNvPr id="8" name="Content Placeholder 7"/>
          <p:cNvSpPr>
            <a:spLocks noGrp="1"/>
          </p:cNvSpPr>
          <p:nvPr>
            <p:ph idx="1"/>
          </p:nvPr>
        </p:nvSpPr>
        <p:spPr/>
        <p:txBody>
          <a:bodyPr>
            <a:normAutofit fontScale="85000" lnSpcReduction="10000"/>
          </a:bodyPr>
          <a:lstStyle/>
          <a:p>
            <a:pPr>
              <a:lnSpc>
                <a:spcPct val="120000"/>
              </a:lnSpc>
              <a:spcBef>
                <a:spcPts val="600"/>
              </a:spcBef>
              <a:spcAft>
                <a:spcPts val="600"/>
              </a:spcAft>
            </a:pPr>
            <a:r>
              <a:rPr lang="en-US" dirty="0" smtClean="0"/>
              <a:t>1-D </a:t>
            </a:r>
            <a:r>
              <a:rPr lang="en-US" dirty="0" smtClean="0"/>
              <a:t>simulation </a:t>
            </a:r>
            <a:r>
              <a:rPr lang="en-US" dirty="0" smtClean="0"/>
              <a:t>first performed </a:t>
            </a:r>
            <a:r>
              <a:rPr lang="en-US" dirty="0" smtClean="0"/>
              <a:t>at </a:t>
            </a:r>
            <a:r>
              <a:rPr lang="en-US" b="1" dirty="0" smtClean="0"/>
              <a:t>ELI-NP</a:t>
            </a:r>
            <a:r>
              <a:rPr lang="en-US" dirty="0" smtClean="0"/>
              <a:t> with  </a:t>
            </a:r>
            <a:r>
              <a:rPr lang="en-US" b="1" dirty="0" smtClean="0"/>
              <a:t>HELIOS</a:t>
            </a:r>
            <a:r>
              <a:rPr lang="en-US" dirty="0" smtClean="0"/>
              <a:t> hydrodynamic code, </a:t>
            </a:r>
            <a:r>
              <a:rPr lang="en-US" dirty="0" smtClean="0"/>
              <a:t>using </a:t>
            </a:r>
            <a:r>
              <a:rPr lang="en-US" dirty="0" smtClean="0"/>
              <a:t>ATJ isotropic graphite</a:t>
            </a:r>
          </a:p>
          <a:p>
            <a:pPr>
              <a:lnSpc>
                <a:spcPct val="120000"/>
              </a:lnSpc>
              <a:spcBef>
                <a:spcPts val="600"/>
              </a:spcBef>
              <a:spcAft>
                <a:spcPts val="600"/>
              </a:spcAft>
            </a:pPr>
            <a:r>
              <a:rPr lang="en-US" dirty="0" smtClean="0"/>
              <a:t>Results used as initial input for explicit simulations (LS-Dyna) at POLITO to study shock wave propagation (presentation by L. </a:t>
            </a:r>
            <a:r>
              <a:rPr lang="en-US" dirty="0" err="1" smtClean="0"/>
              <a:t>Peroni</a:t>
            </a:r>
            <a:r>
              <a:rPr lang="en-US" dirty="0" smtClean="0"/>
              <a:t>)</a:t>
            </a:r>
            <a:endParaRPr lang="en-US" dirty="0" smtClean="0"/>
          </a:p>
          <a:p>
            <a:pPr>
              <a:lnSpc>
                <a:spcPct val="120000"/>
              </a:lnSpc>
              <a:spcBef>
                <a:spcPts val="600"/>
              </a:spcBef>
              <a:spcAft>
                <a:spcPts val="600"/>
              </a:spcAft>
            </a:pPr>
            <a:r>
              <a:rPr lang="en-US" dirty="0" smtClean="0"/>
              <a:t>Numerical </a:t>
            </a:r>
            <a:r>
              <a:rPr lang="en-US" dirty="0" smtClean="0"/>
              <a:t>results </a:t>
            </a:r>
            <a:r>
              <a:rPr lang="en-US" dirty="0" smtClean="0"/>
              <a:t>should </a:t>
            </a:r>
            <a:r>
              <a:rPr lang="en-US" dirty="0" smtClean="0"/>
              <a:t>allow </a:t>
            </a:r>
            <a:r>
              <a:rPr lang="en-US" dirty="0" smtClean="0"/>
              <a:t>determining </a:t>
            </a:r>
            <a:r>
              <a:rPr lang="en-US" b="1" dirty="0" smtClean="0"/>
              <a:t>specimens </a:t>
            </a:r>
            <a:r>
              <a:rPr lang="en-US" b="1" dirty="0" smtClean="0"/>
              <a:t>thickness </a:t>
            </a:r>
            <a:r>
              <a:rPr lang="en-US" dirty="0" smtClean="0"/>
              <a:t>and velocity profile (temporal and spatial) on back surface to calibrate VISAR and LDV (aim at radially-offset location or study tail of th</a:t>
            </a:r>
            <a:r>
              <a:rPr lang="en-US" dirty="0" smtClean="0"/>
              <a:t>e signal?)</a:t>
            </a:r>
            <a:endParaRPr lang="en-US" b="1" dirty="0" smtClean="0"/>
          </a:p>
          <a:p>
            <a:pPr>
              <a:lnSpc>
                <a:spcPct val="120000"/>
              </a:lnSpc>
              <a:spcBef>
                <a:spcPts val="600"/>
              </a:spcBef>
              <a:spcAft>
                <a:spcPts val="600"/>
              </a:spcAft>
            </a:pPr>
            <a:r>
              <a:rPr lang="en-US" dirty="0" smtClean="0"/>
              <a:t>Is </a:t>
            </a:r>
            <a:r>
              <a:rPr lang="en-US" dirty="0" smtClean="0"/>
              <a:t>it possible to </a:t>
            </a:r>
            <a:r>
              <a:rPr lang="en-US" b="1" dirty="0" smtClean="0"/>
              <a:t>simulate anisotropic </a:t>
            </a:r>
            <a:r>
              <a:rPr lang="en-US" dirty="0" smtClean="0"/>
              <a:t>(i.e. MoGr, CFC, </a:t>
            </a:r>
            <a:r>
              <a:rPr lang="en-US" dirty="0" err="1" smtClean="0"/>
              <a:t>CrGr</a:t>
            </a:r>
            <a:r>
              <a:rPr lang="en-US" dirty="0" smtClean="0"/>
              <a:t>) </a:t>
            </a:r>
            <a:r>
              <a:rPr lang="en-US" b="1" dirty="0" smtClean="0"/>
              <a:t>materials</a:t>
            </a:r>
            <a:r>
              <a:rPr lang="en-US" dirty="0" smtClean="0"/>
              <a:t>? </a:t>
            </a:r>
          </a:p>
          <a:p>
            <a:pPr>
              <a:lnSpc>
                <a:spcPct val="120000"/>
              </a:lnSpc>
              <a:spcBef>
                <a:spcPts val="600"/>
              </a:spcBef>
              <a:spcAft>
                <a:spcPts val="600"/>
              </a:spcAft>
            </a:pPr>
            <a:r>
              <a:rPr lang="en-US" dirty="0" smtClean="0"/>
              <a:t>Is it possible to </a:t>
            </a:r>
            <a:r>
              <a:rPr lang="en-US" dirty="0" smtClean="0"/>
              <a:t>include coatings in simulations </a:t>
            </a:r>
            <a:r>
              <a:rPr lang="en-US" dirty="0" smtClean="0"/>
              <a:t>(on one or both faces)? </a:t>
            </a:r>
            <a:endParaRPr lang="en-GB" dirty="0"/>
          </a:p>
        </p:txBody>
      </p:sp>
      <p:sp>
        <p:nvSpPr>
          <p:cNvPr id="2" name="Footer Placeholder 1"/>
          <p:cNvSpPr>
            <a:spLocks noGrp="1"/>
          </p:cNvSpPr>
          <p:nvPr>
            <p:ph type="ftr" sz="quarter" idx="11"/>
          </p:nvPr>
        </p:nvSpPr>
        <p:spPr/>
        <p:txBody>
          <a:bodyPr/>
          <a:lstStyle/>
          <a:p>
            <a:r>
              <a:rPr lang="en-GB" smtClean="0"/>
              <a:t>A. Bertarelli         PHELIX P219 Progress Meeting          24.06.2021</a:t>
            </a:r>
            <a:endParaRPr lang="en-GB"/>
          </a:p>
        </p:txBody>
      </p:sp>
    </p:spTree>
    <p:extLst>
      <p:ext uri="{BB962C8B-B14F-4D97-AF65-F5344CB8AC3E}">
        <p14:creationId xmlns:p14="http://schemas.microsoft.com/office/powerpoint/2010/main" val="1744629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Instrumentation List</a:t>
            </a:r>
            <a:endParaRPr lang="en-GB" dirty="0"/>
          </a:p>
        </p:txBody>
      </p:sp>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p:txBody>
          <a:bodyPr>
            <a:normAutofit/>
          </a:bodyPr>
          <a:lstStyle/>
          <a:p>
            <a:pPr>
              <a:lnSpc>
                <a:spcPct val="120000"/>
              </a:lnSpc>
            </a:pPr>
            <a:r>
              <a:rPr lang="en-US" sz="1800" dirty="0" smtClean="0"/>
              <a:t>Non-exhaustive list of possible experiment instrumentation</a:t>
            </a:r>
          </a:p>
          <a:p>
            <a:pPr lvl="1">
              <a:lnSpc>
                <a:spcPct val="120000"/>
              </a:lnSpc>
            </a:pPr>
            <a:r>
              <a:rPr lang="en-US" sz="1800" dirty="0" smtClean="0"/>
              <a:t>GSI VISAR</a:t>
            </a:r>
          </a:p>
          <a:p>
            <a:pPr lvl="1">
              <a:lnSpc>
                <a:spcPct val="120000"/>
              </a:lnSpc>
            </a:pPr>
            <a:r>
              <a:rPr lang="en-US" sz="1800" dirty="0" smtClean="0"/>
              <a:t>POLITO </a:t>
            </a:r>
            <a:r>
              <a:rPr lang="en-US" sz="1800" dirty="0" smtClean="0"/>
              <a:t>High Speed Camera</a:t>
            </a:r>
          </a:p>
          <a:p>
            <a:pPr lvl="1">
              <a:lnSpc>
                <a:spcPct val="120000"/>
              </a:lnSpc>
            </a:pPr>
            <a:r>
              <a:rPr lang="en-US" sz="1800" dirty="0" smtClean="0"/>
              <a:t>CERN Laser Doppler Vibrometer</a:t>
            </a:r>
          </a:p>
          <a:p>
            <a:pPr lvl="1">
              <a:lnSpc>
                <a:spcPct val="120000"/>
              </a:lnSpc>
            </a:pPr>
            <a:r>
              <a:rPr lang="en-US" sz="1800" dirty="0" smtClean="0"/>
              <a:t>Other instrumentation available at GSI?</a:t>
            </a:r>
          </a:p>
          <a:p>
            <a:pPr>
              <a:lnSpc>
                <a:spcPct val="120000"/>
              </a:lnSpc>
            </a:pPr>
            <a:r>
              <a:rPr lang="en-US" sz="1800" dirty="0" smtClean="0"/>
              <a:t>Specifications of these devices to be collected</a:t>
            </a:r>
          </a:p>
          <a:p>
            <a:pPr lvl="1">
              <a:lnSpc>
                <a:spcPct val="120000"/>
              </a:lnSpc>
            </a:pPr>
            <a:endParaRPr lang="en-US" sz="1400" dirty="0" smtClean="0"/>
          </a:p>
          <a:p>
            <a:pPr lvl="1">
              <a:lnSpc>
                <a:spcPct val="120000"/>
              </a:lnSpc>
            </a:pPr>
            <a:endParaRPr lang="en-US" sz="1400" dirty="0" smtClean="0"/>
          </a:p>
        </p:txBody>
      </p:sp>
      <p:sp>
        <p:nvSpPr>
          <p:cNvPr id="4" name="Footer Placeholder 3"/>
          <p:cNvSpPr>
            <a:spLocks noGrp="1"/>
          </p:cNvSpPr>
          <p:nvPr>
            <p:ph type="ftr" sz="quarter" idx="11"/>
          </p:nvPr>
        </p:nvSpPr>
        <p:spPr/>
        <p:txBody>
          <a:bodyPr/>
          <a:lstStyle/>
          <a:p>
            <a:r>
              <a:rPr lang="en-GB" smtClean="0"/>
              <a:t>A. Bertarelli         PHELIX P219 Progress Meeting          24.06.2021</a:t>
            </a:r>
            <a:endParaRPr lang="en-GB"/>
          </a:p>
        </p:txBody>
      </p:sp>
    </p:spTree>
    <p:extLst>
      <p:ext uri="{BB962C8B-B14F-4D97-AF65-F5344CB8AC3E}">
        <p14:creationId xmlns:p14="http://schemas.microsoft.com/office/powerpoint/2010/main" val="3713879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B0D39-7B85-4C76-B8D0-9B2CC69B0857}"/>
              </a:ext>
            </a:extLst>
          </p:cNvPr>
          <p:cNvSpPr>
            <a:spLocks noGrp="1"/>
          </p:cNvSpPr>
          <p:nvPr>
            <p:ph type="title"/>
          </p:nvPr>
        </p:nvSpPr>
        <p:spPr/>
        <p:txBody>
          <a:bodyPr/>
          <a:lstStyle/>
          <a:p>
            <a:r>
              <a:rPr lang="en-US" dirty="0" smtClean="0"/>
              <a:t>Technical </a:t>
            </a:r>
            <a:r>
              <a:rPr lang="en-US" dirty="0" smtClean="0"/>
              <a:t>Questions</a:t>
            </a:r>
            <a:endParaRPr lang="en-GB" dirty="0"/>
          </a:p>
        </p:txBody>
      </p:sp>
      <p:sp>
        <p:nvSpPr>
          <p:cNvPr id="3" name="Content Placeholder 2">
            <a:extLst>
              <a:ext uri="{FF2B5EF4-FFF2-40B4-BE49-F238E27FC236}">
                <a16:creationId xmlns:a16="http://schemas.microsoft.com/office/drawing/2014/main" id="{522D2F7A-CF5D-4C1A-B296-5E53EA9A769E}"/>
              </a:ext>
            </a:extLst>
          </p:cNvPr>
          <p:cNvSpPr>
            <a:spLocks noGrp="1"/>
          </p:cNvSpPr>
          <p:nvPr>
            <p:ph idx="1"/>
          </p:nvPr>
        </p:nvSpPr>
        <p:spPr>
          <a:xfrm>
            <a:off x="457200" y="1332000"/>
            <a:ext cx="8229600" cy="4861331"/>
          </a:xfrm>
        </p:spPr>
        <p:txBody>
          <a:bodyPr>
            <a:normAutofit fontScale="77500" lnSpcReduction="20000"/>
          </a:bodyPr>
          <a:lstStyle/>
          <a:p>
            <a:pPr>
              <a:lnSpc>
                <a:spcPct val="120000"/>
              </a:lnSpc>
            </a:pPr>
            <a:r>
              <a:rPr lang="en-US" sz="1600" dirty="0" smtClean="0"/>
              <a:t>Z6 Test Station</a:t>
            </a:r>
          </a:p>
          <a:p>
            <a:pPr lvl="1">
              <a:lnSpc>
                <a:spcPct val="120000"/>
              </a:lnSpc>
            </a:pPr>
            <a:r>
              <a:rPr lang="en-US" sz="1600" dirty="0" smtClean="0"/>
              <a:t>How long for the preparatory phase (e.g. chamber mounting, table preparation …)</a:t>
            </a:r>
          </a:p>
          <a:p>
            <a:pPr lvl="1">
              <a:lnSpc>
                <a:spcPct val="120000"/>
              </a:lnSpc>
            </a:pPr>
            <a:r>
              <a:rPr lang="en-US" sz="1600" dirty="0" smtClean="0"/>
              <a:t>Any specific safety requirement?</a:t>
            </a:r>
          </a:p>
          <a:p>
            <a:pPr>
              <a:lnSpc>
                <a:spcPct val="120000"/>
              </a:lnSpc>
            </a:pPr>
            <a:r>
              <a:rPr lang="en-US" sz="1600" dirty="0" smtClean="0"/>
              <a:t>Experimental Chamber:</a:t>
            </a:r>
          </a:p>
          <a:p>
            <a:pPr lvl="1">
              <a:lnSpc>
                <a:spcPct val="120000"/>
              </a:lnSpc>
            </a:pPr>
            <a:r>
              <a:rPr lang="en-US" sz="1600" dirty="0" smtClean="0"/>
              <a:t>Is it compatible with several instruments simultaneously (i.e. VISAR, LDV, High Speed Camera …)?</a:t>
            </a:r>
          </a:p>
          <a:p>
            <a:pPr lvl="1">
              <a:lnSpc>
                <a:spcPct val="120000"/>
              </a:lnSpc>
            </a:pPr>
            <a:r>
              <a:rPr lang="en-US" sz="1600" dirty="0" smtClean="0"/>
              <a:t>Are specimens supports already available? Compatible with which dimensions?</a:t>
            </a:r>
          </a:p>
          <a:p>
            <a:pPr>
              <a:lnSpc>
                <a:spcPct val="120000"/>
              </a:lnSpc>
            </a:pPr>
            <a:r>
              <a:rPr lang="en-US" sz="1600" dirty="0" smtClean="0"/>
              <a:t>GSI VISAR (see Christian’s presentation):</a:t>
            </a:r>
          </a:p>
          <a:p>
            <a:pPr lvl="1">
              <a:lnSpc>
                <a:spcPct val="120000"/>
              </a:lnSpc>
            </a:pPr>
            <a:r>
              <a:rPr lang="en-US" sz="1600" dirty="0" smtClean="0"/>
              <a:t>What are its specifications (Max acquisition time, max/min measurable velocity …) ?</a:t>
            </a:r>
          </a:p>
          <a:p>
            <a:pPr lvl="1">
              <a:lnSpc>
                <a:spcPct val="120000"/>
              </a:lnSpc>
            </a:pPr>
            <a:r>
              <a:rPr lang="en-US" sz="1600" dirty="0" smtClean="0"/>
              <a:t>Who will operate it?</a:t>
            </a:r>
          </a:p>
          <a:p>
            <a:pPr lvl="1">
              <a:lnSpc>
                <a:spcPct val="120000"/>
              </a:lnSpc>
            </a:pPr>
            <a:r>
              <a:rPr lang="en-US" sz="1600" dirty="0" smtClean="0"/>
              <a:t>How many shots for calibration/</a:t>
            </a:r>
            <a:r>
              <a:rPr lang="en-US" sz="1600" dirty="0" err="1" smtClean="0"/>
              <a:t>synchronisation</a:t>
            </a:r>
            <a:r>
              <a:rPr lang="en-US" sz="1600" dirty="0" smtClean="0"/>
              <a:t>?</a:t>
            </a:r>
          </a:p>
          <a:p>
            <a:pPr lvl="1">
              <a:lnSpc>
                <a:spcPct val="120000"/>
              </a:lnSpc>
            </a:pPr>
            <a:r>
              <a:rPr lang="en-US" sz="1600" dirty="0" smtClean="0"/>
              <a:t>Any available reference measurements on well know-materials? Available publications?</a:t>
            </a:r>
          </a:p>
          <a:p>
            <a:pPr>
              <a:lnSpc>
                <a:spcPct val="120000"/>
              </a:lnSpc>
            </a:pPr>
            <a:r>
              <a:rPr lang="en-US" sz="1600" dirty="0" smtClean="0"/>
              <a:t>POLITO High Speed Camera:</a:t>
            </a:r>
          </a:p>
          <a:p>
            <a:pPr lvl="1">
              <a:lnSpc>
                <a:spcPct val="120000"/>
              </a:lnSpc>
            </a:pPr>
            <a:r>
              <a:rPr lang="en-US" sz="1600" dirty="0" smtClean="0"/>
              <a:t>Is it available at the time of the experiment?</a:t>
            </a:r>
          </a:p>
          <a:p>
            <a:pPr lvl="1">
              <a:lnSpc>
                <a:spcPct val="120000"/>
              </a:lnSpc>
            </a:pPr>
            <a:r>
              <a:rPr lang="en-US" sz="1600" dirty="0"/>
              <a:t>What are its specifications?</a:t>
            </a:r>
          </a:p>
          <a:p>
            <a:pPr lvl="1">
              <a:lnSpc>
                <a:spcPct val="120000"/>
              </a:lnSpc>
            </a:pPr>
            <a:r>
              <a:rPr lang="en-US" sz="1600" dirty="0"/>
              <a:t>Who will operate it</a:t>
            </a:r>
            <a:r>
              <a:rPr lang="en-US" sz="1600" dirty="0" smtClean="0"/>
              <a:t>?</a:t>
            </a:r>
          </a:p>
          <a:p>
            <a:pPr lvl="1">
              <a:lnSpc>
                <a:spcPct val="120000"/>
              </a:lnSpc>
            </a:pPr>
            <a:r>
              <a:rPr lang="en-US" sz="1600" dirty="0" smtClean="0"/>
              <a:t>Is pulse-laser illumination needed? Available?</a:t>
            </a:r>
            <a:endParaRPr lang="en-US" sz="1600" dirty="0"/>
          </a:p>
          <a:p>
            <a:pPr>
              <a:lnSpc>
                <a:spcPct val="120000"/>
              </a:lnSpc>
            </a:pPr>
            <a:r>
              <a:rPr lang="en-US" sz="1600" dirty="0" smtClean="0"/>
              <a:t>Specimens</a:t>
            </a:r>
          </a:p>
          <a:p>
            <a:pPr lvl="1">
              <a:lnSpc>
                <a:spcPct val="120000"/>
              </a:lnSpc>
            </a:pPr>
            <a:r>
              <a:rPr lang="en-US" sz="1600" dirty="0" smtClean="0"/>
              <a:t>Can we freeze their dimensions (thickness and diameter)?</a:t>
            </a:r>
          </a:p>
          <a:p>
            <a:pPr lvl="1">
              <a:lnSpc>
                <a:spcPct val="120000"/>
              </a:lnSpc>
            </a:pPr>
            <a:r>
              <a:rPr lang="en-US" sz="1600" dirty="0" smtClean="0"/>
              <a:t>Any requirement of (back) surface roughness? Any reflectivity issue?</a:t>
            </a:r>
          </a:p>
          <a:p>
            <a:pPr lvl="1">
              <a:lnSpc>
                <a:spcPct val="120000"/>
              </a:lnSpc>
            </a:pPr>
            <a:r>
              <a:rPr lang="en-US" sz="1600" dirty="0" smtClean="0"/>
              <a:t>Can we freeze the list of materials, including BAA and HEA? </a:t>
            </a:r>
            <a:endParaRPr lang="en-US" sz="1600" dirty="0" smtClean="0"/>
          </a:p>
        </p:txBody>
      </p:sp>
      <p:sp>
        <p:nvSpPr>
          <p:cNvPr id="4" name="Footer Placeholder 3"/>
          <p:cNvSpPr>
            <a:spLocks noGrp="1"/>
          </p:cNvSpPr>
          <p:nvPr>
            <p:ph type="ftr" sz="quarter" idx="11"/>
          </p:nvPr>
        </p:nvSpPr>
        <p:spPr/>
        <p:txBody>
          <a:bodyPr/>
          <a:lstStyle/>
          <a:p>
            <a:r>
              <a:rPr lang="en-GB" smtClean="0"/>
              <a:t>A. Bertarelli         PHELIX P219 Progress Meeting          24.06.2021</a:t>
            </a:r>
            <a:endParaRPr lang="en-GB"/>
          </a:p>
        </p:txBody>
      </p:sp>
    </p:spTree>
    <p:extLst>
      <p:ext uri="{BB962C8B-B14F-4D97-AF65-F5344CB8AC3E}">
        <p14:creationId xmlns:p14="http://schemas.microsoft.com/office/powerpoint/2010/main" val="359316837"/>
      </p:ext>
    </p:extLst>
  </p:cSld>
  <p:clrMapOvr>
    <a:masterClrMapping/>
  </p:clrMapOvr>
</p:sld>
</file>

<file path=ppt/theme/theme1.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12606</TotalTime>
  <Words>1562</Words>
  <Application>Microsoft Office PowerPoint</Application>
  <PresentationFormat>On-screen Show (4:3)</PresentationFormat>
  <Paragraphs>160</Paragraphs>
  <Slides>13</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13</vt:i4>
      </vt:variant>
    </vt:vector>
  </HeadingPairs>
  <TitlesOfParts>
    <vt:vector size="18" baseType="lpstr">
      <vt:lpstr>Arial</vt:lpstr>
      <vt:lpstr>Calibri</vt:lpstr>
      <vt:lpstr>Cambria Math</vt:lpstr>
      <vt:lpstr>1_Thème Office</vt:lpstr>
      <vt:lpstr>Thème Office</vt:lpstr>
      <vt:lpstr>PowerPoint Presentation</vt:lpstr>
      <vt:lpstr>Outline</vt:lpstr>
      <vt:lpstr>Introduction to P219 Experiment</vt:lpstr>
      <vt:lpstr>Partners within ARIES and beyond …</vt:lpstr>
      <vt:lpstr>Experiment Proposal</vt:lpstr>
      <vt:lpstr>Experiment Diagnostics and PIE</vt:lpstr>
      <vt:lpstr>Simulation Activities</vt:lpstr>
      <vt:lpstr>Instrumentation List</vt:lpstr>
      <vt:lpstr>Technical Questions</vt:lpstr>
      <vt:lpstr>Logistics Questions</vt:lpstr>
      <vt:lpstr>Proposed Timeline</vt:lpstr>
      <vt:lpstr>PowerPoint Presentation</vt:lpstr>
      <vt:lpstr>Some figures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Adriana Rossi</dc:creator>
  <cp:lastModifiedBy>Alessandro Bertarelli</cp:lastModifiedBy>
  <cp:revision>753</cp:revision>
  <dcterms:created xsi:type="dcterms:W3CDTF">2015-10-09T07:05:10Z</dcterms:created>
  <dcterms:modified xsi:type="dcterms:W3CDTF">2021-06-24T08:16:56Z</dcterms:modified>
</cp:coreProperties>
</file>