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  <p:sldMasterId id="2147483659" r:id="rId3"/>
    <p:sldMasterId id="2147483672" r:id="rId4"/>
  </p:sldMasterIdLst>
  <p:notesMasterIdLst>
    <p:notesMasterId r:id="rId27"/>
  </p:notesMasterIdLst>
  <p:handoutMasterIdLst>
    <p:handoutMasterId r:id="rId28"/>
  </p:handoutMasterIdLst>
  <p:sldIdLst>
    <p:sldId id="310" r:id="rId5"/>
    <p:sldId id="366" r:id="rId6"/>
    <p:sldId id="388" r:id="rId7"/>
    <p:sldId id="367" r:id="rId8"/>
    <p:sldId id="368" r:id="rId9"/>
    <p:sldId id="369" r:id="rId10"/>
    <p:sldId id="371" r:id="rId11"/>
    <p:sldId id="372" r:id="rId12"/>
    <p:sldId id="373" r:id="rId13"/>
    <p:sldId id="374" r:id="rId14"/>
    <p:sldId id="376" r:id="rId15"/>
    <p:sldId id="378" r:id="rId16"/>
    <p:sldId id="379" r:id="rId17"/>
    <p:sldId id="381" r:id="rId18"/>
    <p:sldId id="383" r:id="rId19"/>
    <p:sldId id="382" r:id="rId20"/>
    <p:sldId id="384" r:id="rId21"/>
    <p:sldId id="385" r:id="rId22"/>
    <p:sldId id="386" r:id="rId23"/>
    <p:sldId id="387" r:id="rId24"/>
    <p:sldId id="389" r:id="rId25"/>
    <p:sldId id="365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APIN  MARTINA" initials="SM" lastIdx="1" clrIdx="0">
    <p:extLst>
      <p:ext uri="{19B8F6BF-5375-455C-9EA6-DF929625EA0E}">
        <p15:presenceInfo xmlns:p15="http://schemas.microsoft.com/office/powerpoint/2012/main" userId="S::martina.scapin@polito.it::b4164180-279b-474d-b645-eaaf026a7a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F8B032"/>
    <a:srgbClr val="0000FF"/>
    <a:srgbClr val="FF00FF"/>
    <a:srgbClr val="0072BD"/>
    <a:srgbClr val="0A416E"/>
    <a:srgbClr val="E5E5E5"/>
    <a:srgbClr val="003868"/>
    <a:srgbClr val="F9B132"/>
    <a:srgbClr val="6BA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007" autoAdjust="0"/>
  </p:normalViewPr>
  <p:slideViewPr>
    <p:cSldViewPr snapToObjects="1" showGuides="1">
      <p:cViewPr varScale="1">
        <p:scale>
          <a:sx n="84" d="100"/>
          <a:sy n="84" d="100"/>
        </p:scale>
        <p:origin x="528" y="6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1" d="100"/>
          <a:sy n="81" d="100"/>
        </p:scale>
        <p:origin x="389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24/06/2021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24/06/2021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33400" y="6248400"/>
            <a:ext cx="6781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A. Bertarelli  – Collimation Material and Design Readiness for LS2 – 2 May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68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400" y="380999"/>
            <a:ext cx="11241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9144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32" y="6324600"/>
            <a:ext cx="458788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/>
        </p:nvSpPr>
        <p:spPr>
          <a:xfrm>
            <a:off x="1066800" y="6389181"/>
            <a:ext cx="7543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EuCARD-2 is co-funded by the partners and the European Commission under Capacities 7th Framework Programme, Grant Agreement 312453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20684" y="6584043"/>
            <a:ext cx="46810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accent6"/>
                </a:solidFill>
                <a:latin typeface="+mj-lt"/>
              </a:rPr>
              <a:t>M.Tomut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, EuCARD2,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WP 11.2/3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task</a:t>
            </a:r>
            <a:r>
              <a:rPr lang="de-DE" sz="1200" baseline="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de-DE" sz="1200" baseline="0" dirty="0" err="1">
                <a:solidFill>
                  <a:schemeClr val="accent6"/>
                </a:solidFill>
                <a:latin typeface="+mj-lt"/>
              </a:rPr>
              <a:t>meeting</a:t>
            </a:r>
            <a:r>
              <a:rPr lang="de-DE" sz="1200" dirty="0">
                <a:solidFill>
                  <a:schemeClr val="accent6"/>
                </a:solidFill>
                <a:latin typeface="+mj-lt"/>
              </a:rPr>
              <a:t> 10.12.2013, CERN</a:t>
            </a:r>
            <a:endParaRPr lang="en-US" sz="1200" dirty="0">
              <a:solidFill>
                <a:schemeClr val="accent6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03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6A03984-FBA0-4D8D-A790-FA1651E541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2771775" y="2060575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24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77975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089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Bertarelli  – Collimation Material and Design Readiness for LS2 – 2 May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21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50333" y="36000"/>
            <a:ext cx="7045706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612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80899" y="6701322"/>
            <a:ext cx="5962486" cy="127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831" b="0" i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Helvetica" panose="020B0604020202020204" pitchFamily="34" charset="0"/>
                <a:ea typeface="ＭＳ Ｐゴシック"/>
                <a:cs typeface="Helvetica" panose="020B0604020202020204" pitchFamily="34" charset="0"/>
              </a:defRPr>
            </a:lvl1pPr>
          </a:lstStyle>
          <a:p>
            <a:pPr algn="ctr"/>
            <a:r>
              <a:rPr lang="en-GB"/>
              <a:t>A. Bertarelli  – Collimation Material and Design Readiness for LS2 – 2 May 2017</a:t>
            </a:r>
            <a:endParaRPr lang="nn-NO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4923" y="6702541"/>
            <a:ext cx="199385" cy="1561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015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fld id="{AC5B1FEA-406A-7749-A5C3-DDCB5F67A4CE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576000"/>
            <a:ext cx="531692" cy="5760000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31692" cy="53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22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A. Bertarelli  – Collimation Material and Design Readiness for LS2 – 2 May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77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microsoft.com/office/2007/relationships/media" Target="../media/media5.mov"/><Relationship Id="rId7" Type="http://schemas.openxmlformats.org/officeDocument/2006/relationships/image" Target="../media/image60.png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6" Type="http://schemas.openxmlformats.org/officeDocument/2006/relationships/image" Target="../media/image5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5.mov"/><Relationship Id="rId9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ov"/><Relationship Id="rId1" Type="http://schemas.microsoft.com/office/2007/relationships/media" Target="../media/media6.mov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microsoft.com/office/2007/relationships/hdphoto" Target="../media/hdphoto2.wdp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635896" y="2852936"/>
            <a:ext cx="5078310" cy="1378839"/>
          </a:xfrm>
        </p:spPr>
        <p:txBody>
          <a:bodyPr/>
          <a:lstStyle/>
          <a:p>
            <a:r>
              <a:rPr lang="en-US" sz="2800" dirty="0"/>
              <a:t>Simulations results</a:t>
            </a:r>
          </a:p>
          <a:p>
            <a:r>
              <a:rPr lang="en-US" sz="2800" b="0" dirty="0"/>
              <a:t>Overview of results collected at ELI-NP and POLITO</a:t>
            </a:r>
            <a:endParaRPr lang="en-GB" sz="2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1" dirty="0"/>
              <a:t>Lorenzo Peroni</a:t>
            </a:r>
          </a:p>
          <a:p>
            <a:r>
              <a:rPr lang="en-GB" dirty="0"/>
              <a:t>Martina Scapin and Alberto Morena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2400" i="1" dirty="0"/>
              <a:t>Progress meeting for P219 Experiment in PHELIX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2262144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5AE9539B-BEAC-4301-A460-C1D22AC7EC22}"/>
              </a:ext>
            </a:extLst>
          </p:cNvPr>
          <p:cNvSpPr/>
          <p:nvPr/>
        </p:nvSpPr>
        <p:spPr>
          <a:xfrm>
            <a:off x="24041" y="0"/>
            <a:ext cx="5988120" cy="5931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6894DAE-369B-4F28-BE3E-F66A7B4E7C8C}"/>
              </a:ext>
            </a:extLst>
          </p:cNvPr>
          <p:cNvSpPr/>
          <p:nvPr/>
        </p:nvSpPr>
        <p:spPr>
          <a:xfrm>
            <a:off x="1434854" y="995105"/>
            <a:ext cx="7357705" cy="5931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17EA00A-F65C-4DE9-BF52-D00C1505D2E6}"/>
              </a:ext>
            </a:extLst>
          </p:cNvPr>
          <p:cNvSpPr/>
          <p:nvPr/>
        </p:nvSpPr>
        <p:spPr>
          <a:xfrm>
            <a:off x="3096984" y="3194752"/>
            <a:ext cx="5652000" cy="3220220"/>
          </a:xfrm>
          <a:prstGeom prst="rect">
            <a:avLst/>
          </a:prstGeom>
          <a:solidFill>
            <a:schemeClr val="bg1">
              <a:lumMod val="8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4817C447-014A-4C90-8C4A-CC2119915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713" y="3193687"/>
            <a:ext cx="6820165" cy="3590597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27F8562C-7F78-44D4-86F2-47EAB6E2AF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99"/>
          <a:stretch/>
        </p:blipFill>
        <p:spPr>
          <a:xfrm>
            <a:off x="-36512" y="116632"/>
            <a:ext cx="5940000" cy="3185082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2914447-2413-4BAD-A733-30373FD65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00" y="6481899"/>
            <a:ext cx="396000" cy="216000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4115816C-EA36-42E4-A6D4-EBAAE8030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HELIOS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8ABF1AC2-2EFA-4A01-95CB-DE26228C1E71}"/>
              </a:ext>
            </a:extLst>
          </p:cNvPr>
          <p:cNvSpPr txBox="1"/>
          <p:nvPr/>
        </p:nvSpPr>
        <p:spPr>
          <a:xfrm>
            <a:off x="1474285" y="155739"/>
            <a:ext cx="1649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(cm/s)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6CADDE0-4725-4C71-9516-CB9A3640FD2A}"/>
              </a:ext>
            </a:extLst>
          </p:cNvPr>
          <p:cNvSpPr txBox="1"/>
          <p:nvPr/>
        </p:nvSpPr>
        <p:spPr>
          <a:xfrm>
            <a:off x="4018107" y="2257416"/>
            <a:ext cx="164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93B57E56-01AC-4211-B273-CD2494BBF5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4" t="53280" r="85371" b="19515"/>
          <a:stretch/>
        </p:blipFill>
        <p:spPr>
          <a:xfrm>
            <a:off x="696496" y="192202"/>
            <a:ext cx="697556" cy="127370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21E63B68-4151-4366-8410-382E1D740E07}"/>
              </a:ext>
            </a:extLst>
          </p:cNvPr>
          <p:cNvCxnSpPr>
            <a:cxnSpLocks/>
          </p:cNvCxnSpPr>
          <p:nvPr/>
        </p:nvCxnSpPr>
        <p:spPr>
          <a:xfrm>
            <a:off x="3094510" y="6271296"/>
            <a:ext cx="0" cy="363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72B3BE4-92A2-42C5-A69B-CEE349E99C71}"/>
              </a:ext>
            </a:extLst>
          </p:cNvPr>
          <p:cNvSpPr txBox="1"/>
          <p:nvPr/>
        </p:nvSpPr>
        <p:spPr>
          <a:xfrm>
            <a:off x="3270148" y="6405637"/>
            <a:ext cx="991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LS-DYNA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2B16566-F439-466F-AE3B-B9C8086AB5D6}"/>
              </a:ext>
            </a:extLst>
          </p:cNvPr>
          <p:cNvSpPr txBox="1"/>
          <p:nvPr/>
        </p:nvSpPr>
        <p:spPr>
          <a:xfrm>
            <a:off x="2296453" y="640919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Helios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0A8C87C-DA92-4479-83E0-ABD1CD35F4BE}"/>
              </a:ext>
            </a:extLst>
          </p:cNvPr>
          <p:cNvSpPr txBox="1"/>
          <p:nvPr/>
        </p:nvSpPr>
        <p:spPr>
          <a:xfrm>
            <a:off x="410292" y="3139062"/>
            <a:ext cx="864339" cy="523220"/>
          </a:xfrm>
          <a:prstGeom prst="rect">
            <a:avLst/>
          </a:prstGeom>
          <a:solidFill>
            <a:schemeClr val="bg1"/>
          </a:solidFill>
          <a:ln w="3175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it-IT" sz="2800" dirty="0">
                <a:ln w="3175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5 ns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4F766B3-CB28-4F92-977F-1946099D18C3}"/>
              </a:ext>
            </a:extLst>
          </p:cNvPr>
          <p:cNvSpPr txBox="1"/>
          <p:nvPr/>
        </p:nvSpPr>
        <p:spPr>
          <a:xfrm>
            <a:off x="3675918" y="3649367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ns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FDAAF5CF-4E95-48F9-B9C0-58265882DF4E}"/>
              </a:ext>
            </a:extLst>
          </p:cNvPr>
          <p:cNvSpPr txBox="1"/>
          <p:nvPr/>
        </p:nvSpPr>
        <p:spPr>
          <a:xfrm>
            <a:off x="4603156" y="4169944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ns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180939E-0538-4CDB-A6AB-001B0EF76F83}"/>
              </a:ext>
            </a:extLst>
          </p:cNvPr>
          <p:cNvSpPr txBox="1"/>
          <p:nvPr/>
        </p:nvSpPr>
        <p:spPr>
          <a:xfrm>
            <a:off x="5113707" y="4498691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ns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FDD0257-1721-4E72-8D9F-A26D2659BF7E}"/>
              </a:ext>
            </a:extLst>
          </p:cNvPr>
          <p:cNvSpPr txBox="1"/>
          <p:nvPr/>
        </p:nvSpPr>
        <p:spPr>
          <a:xfrm>
            <a:off x="4171513" y="3973044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BF7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ns</a:t>
            </a:r>
          </a:p>
        </p:txBody>
      </p: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BEB8B92B-96F7-425E-8EA0-D80338A24737}"/>
              </a:ext>
            </a:extLst>
          </p:cNvPr>
          <p:cNvCxnSpPr>
            <a:cxnSpLocks/>
          </p:cNvCxnSpPr>
          <p:nvPr/>
        </p:nvCxnSpPr>
        <p:spPr>
          <a:xfrm flipH="1">
            <a:off x="2807699" y="6405637"/>
            <a:ext cx="578569" cy="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4">
            <a:extLst>
              <a:ext uri="{FF2B5EF4-FFF2-40B4-BE49-F238E27FC236}">
                <a16:creationId xmlns:a16="http://schemas.microsoft.com/office/drawing/2014/main" id="{DD697DDB-A629-4D99-AC79-94AA7ECBBE2D}"/>
              </a:ext>
            </a:extLst>
          </p:cNvPr>
          <p:cNvSpPr txBox="1"/>
          <p:nvPr/>
        </p:nvSpPr>
        <p:spPr>
          <a:xfrm>
            <a:off x="304279" y="4851157"/>
            <a:ext cx="1715750" cy="923330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Boundary condition for FE simulations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8362F8E7-E603-4D51-A0F0-7E6B5F3E1776}"/>
              </a:ext>
            </a:extLst>
          </p:cNvPr>
          <p:cNvCxnSpPr>
            <a:cxnSpLocks/>
          </p:cNvCxnSpPr>
          <p:nvPr/>
        </p:nvCxnSpPr>
        <p:spPr>
          <a:xfrm flipH="1" flipV="1">
            <a:off x="1283140" y="3414186"/>
            <a:ext cx="1770269" cy="248096"/>
          </a:xfrm>
          <a:prstGeom prst="line">
            <a:avLst/>
          </a:prstGeom>
          <a:ln w="317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5FCCB341-0D32-4A40-87D1-18813B792AB7}"/>
              </a:ext>
            </a:extLst>
          </p:cNvPr>
          <p:cNvCxnSpPr>
            <a:cxnSpLocks/>
          </p:cNvCxnSpPr>
          <p:nvPr/>
        </p:nvCxnSpPr>
        <p:spPr>
          <a:xfrm>
            <a:off x="3098486" y="3301714"/>
            <a:ext cx="0" cy="323152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8EEB9BD1-1F96-4594-A8C4-69F2FE65BB8C}"/>
              </a:ext>
            </a:extLst>
          </p:cNvPr>
          <p:cNvCxnSpPr>
            <a:cxnSpLocks/>
          </p:cNvCxnSpPr>
          <p:nvPr/>
        </p:nvCxnSpPr>
        <p:spPr>
          <a:xfrm flipV="1">
            <a:off x="1785182" y="5158244"/>
            <a:ext cx="1313304" cy="26614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587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A6B75777-F077-4679-A114-2A35A8F65BAE}"/>
              </a:ext>
            </a:extLst>
          </p:cNvPr>
          <p:cNvSpPr/>
          <p:nvPr/>
        </p:nvSpPr>
        <p:spPr>
          <a:xfrm>
            <a:off x="3508357" y="928410"/>
            <a:ext cx="5178444" cy="54021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EFD2F24-D47F-4895-B8AE-7676606486ED}"/>
              </a:ext>
            </a:extLst>
          </p:cNvPr>
          <p:cNvSpPr/>
          <p:nvPr/>
        </p:nvSpPr>
        <p:spPr>
          <a:xfrm>
            <a:off x="48455" y="-3128"/>
            <a:ext cx="5203422" cy="5931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riangolo isoscele 64">
            <a:extLst>
              <a:ext uri="{FF2B5EF4-FFF2-40B4-BE49-F238E27FC236}">
                <a16:creationId xmlns:a16="http://schemas.microsoft.com/office/drawing/2014/main" id="{5A6DA09A-3ACD-4A88-A6F0-709FE5800BD0}"/>
              </a:ext>
            </a:extLst>
          </p:cNvPr>
          <p:cNvSpPr/>
          <p:nvPr/>
        </p:nvSpPr>
        <p:spPr>
          <a:xfrm rot="5400000">
            <a:off x="2313656" y="2295783"/>
            <a:ext cx="3343910" cy="862108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Immagine 42">
            <a:extLst>
              <a:ext uri="{FF2B5EF4-FFF2-40B4-BE49-F238E27FC236}">
                <a16:creationId xmlns:a16="http://schemas.microsoft.com/office/drawing/2014/main" id="{409F7837-5C66-452F-8B9A-59C02A433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274" y="1248160"/>
            <a:ext cx="3248003" cy="3060000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B62746-7AFE-4817-A2CE-E5DB7F201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1327" y="6330525"/>
            <a:ext cx="396000" cy="216000"/>
          </a:xfrm>
        </p:spPr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3BCE14AC-2B90-42B7-A433-30CAF46F0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HELIOS to LS-DYNA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5EC13C8-576C-498A-8B11-884EDD7FB2A8}"/>
              </a:ext>
            </a:extLst>
          </p:cNvPr>
          <p:cNvSpPr/>
          <p:nvPr/>
        </p:nvSpPr>
        <p:spPr>
          <a:xfrm>
            <a:off x="4011360" y="4576609"/>
            <a:ext cx="4514190" cy="135154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222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82E75F20-EDB6-43AF-AD4D-E43ACDA4A16B}"/>
              </a:ext>
            </a:extLst>
          </p:cNvPr>
          <p:cNvCxnSpPr>
            <a:cxnSpLocks/>
          </p:cNvCxnSpPr>
          <p:nvPr/>
        </p:nvCxnSpPr>
        <p:spPr>
          <a:xfrm>
            <a:off x="4012265" y="3783597"/>
            <a:ext cx="0" cy="2885763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A82278D-8EB2-4C18-AE78-6DAB01C2AD7D}"/>
              </a:ext>
            </a:extLst>
          </p:cNvPr>
          <p:cNvCxnSpPr>
            <a:cxnSpLocks/>
          </p:cNvCxnSpPr>
          <p:nvPr/>
        </p:nvCxnSpPr>
        <p:spPr>
          <a:xfrm>
            <a:off x="6593022" y="4576609"/>
            <a:ext cx="0" cy="1351543"/>
          </a:xfrm>
          <a:prstGeom prst="straightConnector1">
            <a:avLst/>
          </a:prstGeom>
          <a:ln w="19050">
            <a:solidFill>
              <a:schemeClr val="bg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B4B933-27C1-476E-87D5-9D1BE90C3664}"/>
              </a:ext>
            </a:extLst>
          </p:cNvPr>
          <p:cNvSpPr txBox="1"/>
          <p:nvPr/>
        </p:nvSpPr>
        <p:spPr>
          <a:xfrm>
            <a:off x="6602189" y="4958643"/>
            <a:ext cx="133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endParaRPr lang="it-IT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653FAD78-B0E2-4D71-AD84-2E047C3B2DB6}"/>
              </a:ext>
            </a:extLst>
          </p:cNvPr>
          <p:cNvCxnSpPr>
            <a:cxnSpLocks/>
          </p:cNvCxnSpPr>
          <p:nvPr/>
        </p:nvCxnSpPr>
        <p:spPr>
          <a:xfrm>
            <a:off x="3995937" y="6208071"/>
            <a:ext cx="4514190" cy="0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B1C6EFE-BDEA-4248-9439-6F68107B21F1}"/>
              </a:ext>
            </a:extLst>
          </p:cNvPr>
          <p:cNvSpPr txBox="1"/>
          <p:nvPr/>
        </p:nvSpPr>
        <p:spPr>
          <a:xfrm>
            <a:off x="5755676" y="5873423"/>
            <a:ext cx="1087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9DDD0331-68A0-483D-842D-741DF9612CAF}"/>
              </a:ext>
            </a:extLst>
          </p:cNvPr>
          <p:cNvCxnSpPr>
            <a:cxnSpLocks/>
          </p:cNvCxnSpPr>
          <p:nvPr/>
        </p:nvCxnSpPr>
        <p:spPr>
          <a:xfrm>
            <a:off x="8508064" y="5961092"/>
            <a:ext cx="0" cy="420236"/>
          </a:xfrm>
          <a:prstGeom prst="line">
            <a:avLst/>
          </a:prstGeom>
          <a:ln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8C20F0-E32E-4921-80E7-E3D16CA47377}"/>
              </a:ext>
            </a:extLst>
          </p:cNvPr>
          <p:cNvSpPr txBox="1"/>
          <p:nvPr/>
        </p:nvSpPr>
        <p:spPr>
          <a:xfrm>
            <a:off x="6608445" y="4548813"/>
            <a:ext cx="191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target</a:t>
            </a: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659E6E1B-1702-42FC-AE50-932009BED546}"/>
              </a:ext>
            </a:extLst>
          </p:cNvPr>
          <p:cNvCxnSpPr>
            <a:cxnSpLocks/>
          </p:cNvCxnSpPr>
          <p:nvPr/>
        </p:nvCxnSpPr>
        <p:spPr>
          <a:xfrm>
            <a:off x="4002904" y="5052372"/>
            <a:ext cx="972000" cy="0"/>
          </a:xfrm>
          <a:prstGeom prst="straightConnector1">
            <a:avLst/>
          </a:prstGeom>
          <a:ln w="1905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4DE4DE3-1CBC-4ACD-B4CA-DAD5ABF4E591}"/>
              </a:ext>
            </a:extLst>
          </p:cNvPr>
          <p:cNvSpPr txBox="1"/>
          <p:nvPr/>
        </p:nvSpPr>
        <p:spPr>
          <a:xfrm>
            <a:off x="5832317" y="2368257"/>
            <a:ext cx="1585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0072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R=0 mm</a:t>
            </a: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0FB9B87D-7E38-4E63-910D-E886BDB1FC0F}"/>
              </a:ext>
            </a:extLst>
          </p:cNvPr>
          <p:cNvCxnSpPr>
            <a:cxnSpLocks/>
          </p:cNvCxnSpPr>
          <p:nvPr/>
        </p:nvCxnSpPr>
        <p:spPr>
          <a:xfrm>
            <a:off x="4989311" y="4576609"/>
            <a:ext cx="0" cy="724903"/>
          </a:xfrm>
          <a:prstGeom prst="line">
            <a:avLst/>
          </a:prstGeom>
          <a:ln>
            <a:solidFill>
              <a:srgbClr val="C0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La &amp;quot;campana di Gauss&amp;quot;">
            <a:extLst>
              <a:ext uri="{FF2B5EF4-FFF2-40B4-BE49-F238E27FC236}">
                <a16:creationId xmlns:a16="http://schemas.microsoft.com/office/drawing/2014/main" id="{32E96F30-36D5-4C5F-860D-C329AB246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82" r="23841" b="7261"/>
          <a:stretch/>
        </p:blipFill>
        <p:spPr bwMode="auto">
          <a:xfrm>
            <a:off x="4006824" y="3995732"/>
            <a:ext cx="962034" cy="57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B7B7DEC4-D470-4877-80DA-EED0ECB3A25E}"/>
              </a:ext>
            </a:extLst>
          </p:cNvPr>
          <p:cNvSpPr txBox="1"/>
          <p:nvPr/>
        </p:nvSpPr>
        <p:spPr>
          <a:xfrm>
            <a:off x="6555567" y="5574505"/>
            <a:ext cx="1917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LS-DYNA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:a16="http://schemas.microsoft.com/office/drawing/2014/main" id="{4D6A54FB-B45B-4282-A0A9-5D58488408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402" y="150823"/>
            <a:ext cx="3248002" cy="3060000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2FF70D6-7BE0-48DC-AF04-59A8568DE947}"/>
              </a:ext>
            </a:extLst>
          </p:cNvPr>
          <p:cNvSpPr txBox="1"/>
          <p:nvPr/>
        </p:nvSpPr>
        <p:spPr>
          <a:xfrm>
            <a:off x="5760140" y="1358973"/>
            <a:ext cx="313108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time history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profiles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imposed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</a:t>
            </a:r>
            <a:r>
              <a:rPr lang="it-IT" sz="16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it-IT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4205EEC7-58BE-4866-BA47-C51F834E38D8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5465442" y="2035278"/>
            <a:ext cx="366875" cy="486868"/>
          </a:xfrm>
          <a:prstGeom prst="line">
            <a:avLst/>
          </a:prstGeom>
          <a:ln w="3175">
            <a:solidFill>
              <a:srgbClr val="0072BD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C5B58143-D214-4E62-91E7-3EBFB720F29E}"/>
              </a:ext>
            </a:extLst>
          </p:cNvPr>
          <p:cNvSpPr txBox="1"/>
          <p:nvPr/>
        </p:nvSpPr>
        <p:spPr>
          <a:xfrm>
            <a:off x="4067944" y="4717101"/>
            <a:ext cx="987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 </a:t>
            </a:r>
            <a:r>
              <a:rPr lang="it-IT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radius</a:t>
            </a:r>
            <a:endParaRPr lang="it-IT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DE63D4F6-B033-4268-BF13-14439535FB60}"/>
              </a:ext>
            </a:extLst>
          </p:cNvPr>
          <p:cNvSpPr txBox="1"/>
          <p:nvPr/>
        </p:nvSpPr>
        <p:spPr>
          <a:xfrm>
            <a:off x="5832317" y="2672586"/>
            <a:ext cx="158501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D953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R=0.5 mm</a:t>
            </a:r>
          </a:p>
        </p:txBody>
      </p: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FAC68EB5-810A-4AFA-964D-D155AB16F229}"/>
              </a:ext>
            </a:extLst>
          </p:cNvPr>
          <p:cNvCxnSpPr>
            <a:cxnSpLocks/>
            <a:endCxn id="53" idx="1"/>
          </p:cNvCxnSpPr>
          <p:nvPr/>
        </p:nvCxnSpPr>
        <p:spPr>
          <a:xfrm>
            <a:off x="5439651" y="2453589"/>
            <a:ext cx="392666" cy="372886"/>
          </a:xfrm>
          <a:prstGeom prst="line">
            <a:avLst/>
          </a:prstGeom>
          <a:ln w="3175">
            <a:solidFill>
              <a:srgbClr val="D95319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7B98DBCD-D423-4383-B5DA-F2FBDD174078}"/>
              </a:ext>
            </a:extLst>
          </p:cNvPr>
          <p:cNvSpPr txBox="1"/>
          <p:nvPr/>
        </p:nvSpPr>
        <p:spPr>
          <a:xfrm>
            <a:off x="5819152" y="3028779"/>
            <a:ext cx="1585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EDB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R=1 mm</a:t>
            </a:r>
          </a:p>
        </p:txBody>
      </p: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12EC63C4-192C-4DFF-9C30-77B13303D75B}"/>
              </a:ext>
            </a:extLst>
          </p:cNvPr>
          <p:cNvCxnSpPr>
            <a:cxnSpLocks/>
            <a:endCxn id="56" idx="1"/>
          </p:cNvCxnSpPr>
          <p:nvPr/>
        </p:nvCxnSpPr>
        <p:spPr>
          <a:xfrm flipV="1">
            <a:off x="5439651" y="3182668"/>
            <a:ext cx="379501" cy="97840"/>
          </a:xfrm>
          <a:prstGeom prst="line">
            <a:avLst/>
          </a:prstGeom>
          <a:ln w="3175">
            <a:solidFill>
              <a:srgbClr val="EDB019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9712EF77-5C34-497D-A95E-E8FA1D272E68}"/>
              </a:ext>
            </a:extLst>
          </p:cNvPr>
          <p:cNvSpPr txBox="1"/>
          <p:nvPr/>
        </p:nvSpPr>
        <p:spPr>
          <a:xfrm>
            <a:off x="5832317" y="3385996"/>
            <a:ext cx="1585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7C2C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R=1.5 mm</a:t>
            </a:r>
          </a:p>
        </p:txBody>
      </p:sp>
      <p:cxnSp>
        <p:nvCxnSpPr>
          <p:cNvPr id="61" name="Connettore diritto 60">
            <a:extLst>
              <a:ext uri="{FF2B5EF4-FFF2-40B4-BE49-F238E27FC236}">
                <a16:creationId xmlns:a16="http://schemas.microsoft.com/office/drawing/2014/main" id="{AEF31068-B206-4E18-BB71-964D2116E898}"/>
              </a:ext>
            </a:extLst>
          </p:cNvPr>
          <p:cNvCxnSpPr>
            <a:cxnSpLocks/>
            <a:endCxn id="60" idx="1"/>
          </p:cNvCxnSpPr>
          <p:nvPr/>
        </p:nvCxnSpPr>
        <p:spPr>
          <a:xfrm>
            <a:off x="5439651" y="3436336"/>
            <a:ext cx="392666" cy="103549"/>
          </a:xfrm>
          <a:prstGeom prst="line">
            <a:avLst/>
          </a:prstGeom>
          <a:ln w="3175">
            <a:solidFill>
              <a:srgbClr val="7C2C8C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618B7D42-70D4-490B-849A-A06ACC9C6563}"/>
              </a:ext>
            </a:extLst>
          </p:cNvPr>
          <p:cNvCxnSpPr>
            <a:cxnSpLocks/>
          </p:cNvCxnSpPr>
          <p:nvPr/>
        </p:nvCxnSpPr>
        <p:spPr>
          <a:xfrm>
            <a:off x="3431725" y="774996"/>
            <a:ext cx="962034" cy="195478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ttore diritto 68">
            <a:extLst>
              <a:ext uri="{FF2B5EF4-FFF2-40B4-BE49-F238E27FC236}">
                <a16:creationId xmlns:a16="http://schemas.microsoft.com/office/drawing/2014/main" id="{0FEBC6A4-BA16-4AB3-975D-A59161173FE0}"/>
              </a:ext>
            </a:extLst>
          </p:cNvPr>
          <p:cNvCxnSpPr>
            <a:cxnSpLocks/>
          </p:cNvCxnSpPr>
          <p:nvPr/>
        </p:nvCxnSpPr>
        <p:spPr>
          <a:xfrm flipH="1">
            <a:off x="3725824" y="2722408"/>
            <a:ext cx="662846" cy="134684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C07D3DA-C0FC-489A-AFE3-12046DB3E36E}"/>
              </a:ext>
            </a:extLst>
          </p:cNvPr>
          <p:cNvSpPr txBox="1"/>
          <p:nvPr/>
        </p:nvSpPr>
        <p:spPr>
          <a:xfrm>
            <a:off x="1835696" y="118503"/>
            <a:ext cx="189443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From HELIOS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chosen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depth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Immagine 86">
            <a:extLst>
              <a:ext uri="{FF2B5EF4-FFF2-40B4-BE49-F238E27FC236}">
                <a16:creationId xmlns:a16="http://schemas.microsoft.com/office/drawing/2014/main" id="{F7328AE4-242A-4BD7-9698-24FDE0919E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537" y="3238868"/>
            <a:ext cx="3153189" cy="3133482"/>
          </a:xfrm>
          <a:prstGeom prst="rect">
            <a:avLst/>
          </a:prstGeom>
        </p:spPr>
      </p:pic>
      <p:sp>
        <p:nvSpPr>
          <p:cNvPr id="88" name="CasellaDiTesto 87">
            <a:extLst>
              <a:ext uri="{FF2B5EF4-FFF2-40B4-BE49-F238E27FC236}">
                <a16:creationId xmlns:a16="http://schemas.microsoft.com/office/drawing/2014/main" id="{B138E4EE-F72A-4D7C-8A5D-083F76366AD6}"/>
              </a:ext>
            </a:extLst>
          </p:cNvPr>
          <p:cNvSpPr txBox="1"/>
          <p:nvPr/>
        </p:nvSpPr>
        <p:spPr>
          <a:xfrm>
            <a:off x="1835696" y="3462413"/>
            <a:ext cx="1894435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Scale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factor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spatial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characteristic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of the laser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4C2E2074-B4DB-4FCC-B9BB-9A826A93A205}"/>
              </a:ext>
            </a:extLst>
          </p:cNvPr>
          <p:cNvSpPr/>
          <p:nvPr/>
        </p:nvSpPr>
        <p:spPr>
          <a:xfrm>
            <a:off x="3975360" y="4527807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e 49">
            <a:extLst>
              <a:ext uri="{FF2B5EF4-FFF2-40B4-BE49-F238E27FC236}">
                <a16:creationId xmlns:a16="http://schemas.microsoft.com/office/drawing/2014/main" id="{ED30E43E-AA5B-4488-9C51-7F49AD39364C}"/>
              </a:ext>
            </a:extLst>
          </p:cNvPr>
          <p:cNvSpPr/>
          <p:nvPr/>
        </p:nvSpPr>
        <p:spPr>
          <a:xfrm>
            <a:off x="4146653" y="452182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e 51">
            <a:extLst>
              <a:ext uri="{FF2B5EF4-FFF2-40B4-BE49-F238E27FC236}">
                <a16:creationId xmlns:a16="http://schemas.microsoft.com/office/drawing/2014/main" id="{ADE0AE5E-C11F-40EC-B6FB-3D40C84A86FF}"/>
              </a:ext>
            </a:extLst>
          </p:cNvPr>
          <p:cNvSpPr/>
          <p:nvPr/>
        </p:nvSpPr>
        <p:spPr>
          <a:xfrm>
            <a:off x="4340732" y="452182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e 54">
            <a:extLst>
              <a:ext uri="{FF2B5EF4-FFF2-40B4-BE49-F238E27FC236}">
                <a16:creationId xmlns:a16="http://schemas.microsoft.com/office/drawing/2014/main" id="{5AF1BAA7-AD24-4542-B14A-654D5EFF6FC8}"/>
              </a:ext>
            </a:extLst>
          </p:cNvPr>
          <p:cNvSpPr/>
          <p:nvPr/>
        </p:nvSpPr>
        <p:spPr>
          <a:xfrm>
            <a:off x="4534972" y="452182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e 57">
            <a:extLst>
              <a:ext uri="{FF2B5EF4-FFF2-40B4-BE49-F238E27FC236}">
                <a16:creationId xmlns:a16="http://schemas.microsoft.com/office/drawing/2014/main" id="{C5F79EFD-3EA4-441E-BFD9-9B879B4ECE50}"/>
              </a:ext>
            </a:extLst>
          </p:cNvPr>
          <p:cNvSpPr/>
          <p:nvPr/>
        </p:nvSpPr>
        <p:spPr>
          <a:xfrm>
            <a:off x="4725517" y="452182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e 58">
            <a:extLst>
              <a:ext uri="{FF2B5EF4-FFF2-40B4-BE49-F238E27FC236}">
                <a16:creationId xmlns:a16="http://schemas.microsoft.com/office/drawing/2014/main" id="{81470907-C8D9-49CD-9BC5-C0ACB11E224E}"/>
              </a:ext>
            </a:extLst>
          </p:cNvPr>
          <p:cNvSpPr/>
          <p:nvPr/>
        </p:nvSpPr>
        <p:spPr>
          <a:xfrm>
            <a:off x="4938904" y="452182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575CAFC-B096-491F-B142-898CB80C8226}"/>
              </a:ext>
            </a:extLst>
          </p:cNvPr>
          <p:cNvSpPr txBox="1"/>
          <p:nvPr/>
        </p:nvSpPr>
        <p:spPr>
          <a:xfrm>
            <a:off x="1534948" y="1388250"/>
            <a:ext cx="1642646" cy="646331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Attention to the Timestep!</a:t>
            </a:r>
          </a:p>
        </p:txBody>
      </p: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E6DFFC25-C9D0-4CC5-9165-F7955A12530A}"/>
              </a:ext>
            </a:extLst>
          </p:cNvPr>
          <p:cNvCxnSpPr>
            <a:cxnSpLocks/>
          </p:cNvCxnSpPr>
          <p:nvPr/>
        </p:nvCxnSpPr>
        <p:spPr>
          <a:xfrm>
            <a:off x="4181329" y="3945822"/>
            <a:ext cx="0" cy="576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B5DFC168-5101-43AF-A5FF-FF6A928645E5}"/>
              </a:ext>
            </a:extLst>
          </p:cNvPr>
          <p:cNvCxnSpPr>
            <a:cxnSpLocks/>
          </p:cNvCxnSpPr>
          <p:nvPr/>
        </p:nvCxnSpPr>
        <p:spPr>
          <a:xfrm>
            <a:off x="4385913" y="4149080"/>
            <a:ext cx="0" cy="3727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>
            <a:extLst>
              <a:ext uri="{FF2B5EF4-FFF2-40B4-BE49-F238E27FC236}">
                <a16:creationId xmlns:a16="http://schemas.microsoft.com/office/drawing/2014/main" id="{1F8DE679-091E-48B0-9A8D-FC0E6E8A2976}"/>
              </a:ext>
            </a:extLst>
          </p:cNvPr>
          <p:cNvCxnSpPr>
            <a:cxnSpLocks/>
          </p:cNvCxnSpPr>
          <p:nvPr/>
        </p:nvCxnSpPr>
        <p:spPr>
          <a:xfrm>
            <a:off x="4572000" y="4308160"/>
            <a:ext cx="0" cy="2136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981DAC16-0AA8-4D9E-B281-E7E6430DC37B}"/>
              </a:ext>
            </a:extLst>
          </p:cNvPr>
          <p:cNvCxnSpPr>
            <a:cxnSpLocks/>
          </p:cNvCxnSpPr>
          <p:nvPr/>
        </p:nvCxnSpPr>
        <p:spPr>
          <a:xfrm>
            <a:off x="4764325" y="4398792"/>
            <a:ext cx="0" cy="11978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asellaDiTesto 67">
            <a:extLst>
              <a:ext uri="{FF2B5EF4-FFF2-40B4-BE49-F238E27FC236}">
                <a16:creationId xmlns:a16="http://schemas.microsoft.com/office/drawing/2014/main" id="{CC073E6E-1494-4058-A1BF-B0A11C840803}"/>
              </a:ext>
            </a:extLst>
          </p:cNvPr>
          <p:cNvSpPr txBox="1"/>
          <p:nvPr/>
        </p:nvSpPr>
        <p:spPr>
          <a:xfrm>
            <a:off x="4018620" y="3608976"/>
            <a:ext cx="987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endParaRPr lang="it-IT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2A3DFDC3-E9CC-4D43-AE3F-95E7ED6DE724}"/>
              </a:ext>
            </a:extLst>
          </p:cNvPr>
          <p:cNvCxnSpPr>
            <a:cxnSpLocks/>
          </p:cNvCxnSpPr>
          <p:nvPr/>
        </p:nvCxnSpPr>
        <p:spPr>
          <a:xfrm flipH="1">
            <a:off x="4009651" y="3873279"/>
            <a:ext cx="2614" cy="6284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553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176051B-A8A5-4D22-8C17-95C391E37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</a:t>
            </a:r>
            <a:r>
              <a:rPr lang="it-IT" dirty="0" err="1"/>
              <a:t>material</a:t>
            </a:r>
            <a:r>
              <a:rPr lang="it-IT" dirty="0"/>
              <a:t> model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5854A35-073E-41E0-BC62-3F36D22D7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2AEE563-E1D7-4CA0-ADC5-719F1E4A6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800" y="1052191"/>
            <a:ext cx="3960000" cy="4107287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E50C02D-3EF4-49D5-9508-A1F8692BF84A}"/>
              </a:ext>
            </a:extLst>
          </p:cNvPr>
          <p:cNvSpPr txBox="1"/>
          <p:nvPr/>
        </p:nvSpPr>
        <p:spPr>
          <a:xfrm>
            <a:off x="5364088" y="1129850"/>
            <a:ext cx="2425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EOS: </a:t>
            </a:r>
            <a:r>
              <a:rPr lang="it-IT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Grüneisen</a:t>
            </a:r>
            <a:endParaRPr lang="it-IT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8960FB7-D5CE-4434-8796-EA7B0AD0407D}"/>
              </a:ext>
            </a:extLst>
          </p:cNvPr>
          <p:cNvSpPr txBox="1"/>
          <p:nvPr/>
        </p:nvSpPr>
        <p:spPr>
          <a:xfrm>
            <a:off x="7132444" y="412090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Compression</a:t>
            </a:r>
            <a:endParaRPr 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C8F5B162-920C-4E77-AF8F-F360D01890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36" r="24936"/>
          <a:stretch/>
        </p:blipFill>
        <p:spPr>
          <a:xfrm>
            <a:off x="5457074" y="1631452"/>
            <a:ext cx="1961924" cy="1105640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C320C19D-91EC-40ED-9256-6A326E4A0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0795" y="1061243"/>
            <a:ext cx="2664296" cy="265356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5AE0DE7-FA1A-4BE4-9883-EDC152C499AE}"/>
              </a:ext>
            </a:extLst>
          </p:cNvPr>
          <p:cNvSpPr txBox="1"/>
          <p:nvPr/>
        </p:nvSpPr>
        <p:spPr>
          <a:xfrm>
            <a:off x="1985369" y="2397948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Elastic-perfectly</a:t>
            </a:r>
            <a:r>
              <a:rPr lang="it-IT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plastic</a:t>
            </a:r>
            <a:r>
              <a:rPr lang="it-IT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0D0EACB6-6B94-4600-9666-D3D88A07F870}"/>
              </a:ext>
            </a:extLst>
          </p:cNvPr>
          <p:cNvSpPr txBox="1"/>
          <p:nvPr/>
        </p:nvSpPr>
        <p:spPr>
          <a:xfrm>
            <a:off x="6053844" y="3024955"/>
            <a:ext cx="107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i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endParaRPr lang="it-IT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EC0D2ED0-AD12-4AE8-9DC8-E5001DFA6D0B}"/>
              </a:ext>
            </a:extLst>
          </p:cNvPr>
          <p:cNvSpPr txBox="1"/>
          <p:nvPr/>
        </p:nvSpPr>
        <p:spPr>
          <a:xfrm>
            <a:off x="5076056" y="5245491"/>
            <a:ext cx="34842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8B032"/>
              </a:buClr>
            </a:pPr>
            <a:r>
              <a:rPr lang="it-IT" sz="2400" dirty="0">
                <a:solidFill>
                  <a:srgbClr val="0072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CONDITIONS</a:t>
            </a:r>
          </a:p>
          <a:p>
            <a:pPr marL="342900" indent="-342900">
              <a:buClr>
                <a:srgbClr val="F8B032"/>
              </a:buClr>
              <a:buFont typeface="Arial" panose="020B0604020202020204" pitchFamily="34" charset="0"/>
              <a:buChar char="•"/>
            </a:pPr>
            <a:r>
              <a:rPr lang="it-IT" sz="2400" i="1" dirty="0" err="1">
                <a:solidFill>
                  <a:srgbClr val="0072B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s</a:t>
            </a:r>
            <a:r>
              <a:rPr lang="it-IT" sz="2400" i="1" baseline="-25000" dirty="0" err="1">
                <a:solidFill>
                  <a:srgbClr val="0072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it-IT" sz="2400" i="1" baseline="-25000" dirty="0">
                <a:solidFill>
                  <a:srgbClr val="0072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rgbClr val="F8B032"/>
              </a:buClr>
              <a:buFont typeface="Arial" panose="020B0604020202020204" pitchFamily="34" charset="0"/>
              <a:buChar char="•"/>
            </a:pPr>
            <a:r>
              <a:rPr lang="it-IT" sz="2400" i="1" dirty="0" err="1">
                <a:solidFill>
                  <a:srgbClr val="0072BD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e</a:t>
            </a:r>
            <a:r>
              <a:rPr lang="it-IT" sz="2400" i="1" baseline="-25000" dirty="0" err="1">
                <a:solidFill>
                  <a:srgbClr val="0072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endParaRPr lang="it-IT" sz="2400" i="1" baseline="-25000" dirty="0">
              <a:solidFill>
                <a:srgbClr val="0072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1FC0C23-8371-4E64-85AF-A61DB97385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0353" y="3873136"/>
            <a:ext cx="2816894" cy="2572684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7CCCA167-FB65-47B2-99C9-7CA9665C384B}"/>
              </a:ext>
            </a:extLst>
          </p:cNvPr>
          <p:cNvSpPr txBox="1"/>
          <p:nvPr/>
        </p:nvSpPr>
        <p:spPr>
          <a:xfrm>
            <a:off x="323528" y="3843910"/>
            <a:ext cx="1797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In uniaxial strain case</a:t>
            </a: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(Compression)</a:t>
            </a:r>
          </a:p>
        </p:txBody>
      </p:sp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BC77CB85-5E56-4EC7-92AC-C653907E9193}"/>
              </a:ext>
            </a:extLst>
          </p:cNvPr>
          <p:cNvSpPr/>
          <p:nvPr/>
        </p:nvSpPr>
        <p:spPr>
          <a:xfrm>
            <a:off x="2155371" y="4637314"/>
            <a:ext cx="2341984" cy="1595535"/>
          </a:xfrm>
          <a:custGeom>
            <a:avLst/>
            <a:gdLst>
              <a:gd name="connsiteX0" fmla="*/ 0 w 2341984"/>
              <a:gd name="connsiteY0" fmla="*/ 1595535 h 1595535"/>
              <a:gd name="connsiteX1" fmla="*/ 531845 w 2341984"/>
              <a:gd name="connsiteY1" fmla="*/ 1334278 h 1595535"/>
              <a:gd name="connsiteX2" fmla="*/ 1502229 w 2341984"/>
              <a:gd name="connsiteY2" fmla="*/ 662474 h 1595535"/>
              <a:gd name="connsiteX3" fmla="*/ 2341984 w 2341984"/>
              <a:gd name="connsiteY3" fmla="*/ 0 h 159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984" h="1595535">
                <a:moveTo>
                  <a:pt x="0" y="1595535"/>
                </a:moveTo>
                <a:cubicBezTo>
                  <a:pt x="140736" y="1542661"/>
                  <a:pt x="281473" y="1489788"/>
                  <a:pt x="531845" y="1334278"/>
                </a:cubicBezTo>
                <a:cubicBezTo>
                  <a:pt x="782217" y="1178768"/>
                  <a:pt x="1200539" y="884854"/>
                  <a:pt x="1502229" y="662474"/>
                </a:cubicBezTo>
                <a:cubicBezTo>
                  <a:pt x="1803919" y="440094"/>
                  <a:pt x="2072951" y="220047"/>
                  <a:pt x="2341984" y="0"/>
                </a:cubicBezTo>
              </a:path>
            </a:pathLst>
          </a:custGeom>
          <a:noFill/>
          <a:ln w="28575">
            <a:solidFill>
              <a:srgbClr val="0072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144B9EE-85F4-4837-917A-0A82CCB1F13E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2155371" y="5589240"/>
            <a:ext cx="256389" cy="643609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igura a mano libera: forma 21">
            <a:extLst>
              <a:ext uri="{FF2B5EF4-FFF2-40B4-BE49-F238E27FC236}">
                <a16:creationId xmlns:a16="http://schemas.microsoft.com/office/drawing/2014/main" id="{96BBB5D3-D5AB-43A4-A932-16B72CF404D4}"/>
              </a:ext>
            </a:extLst>
          </p:cNvPr>
          <p:cNvSpPr/>
          <p:nvPr/>
        </p:nvSpPr>
        <p:spPr>
          <a:xfrm>
            <a:off x="2400452" y="3882468"/>
            <a:ext cx="2316004" cy="1704324"/>
          </a:xfrm>
          <a:custGeom>
            <a:avLst/>
            <a:gdLst>
              <a:gd name="connsiteX0" fmla="*/ 0 w 2341984"/>
              <a:gd name="connsiteY0" fmla="*/ 1595535 h 1595535"/>
              <a:gd name="connsiteX1" fmla="*/ 531845 w 2341984"/>
              <a:gd name="connsiteY1" fmla="*/ 1334278 h 1595535"/>
              <a:gd name="connsiteX2" fmla="*/ 1502229 w 2341984"/>
              <a:gd name="connsiteY2" fmla="*/ 662474 h 1595535"/>
              <a:gd name="connsiteX3" fmla="*/ 2341984 w 2341984"/>
              <a:gd name="connsiteY3" fmla="*/ 0 h 1595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984" h="1595535">
                <a:moveTo>
                  <a:pt x="0" y="1595535"/>
                </a:moveTo>
                <a:cubicBezTo>
                  <a:pt x="140736" y="1542661"/>
                  <a:pt x="281473" y="1489788"/>
                  <a:pt x="531845" y="1334278"/>
                </a:cubicBezTo>
                <a:cubicBezTo>
                  <a:pt x="782217" y="1178768"/>
                  <a:pt x="1200539" y="884854"/>
                  <a:pt x="1502229" y="662474"/>
                </a:cubicBezTo>
                <a:cubicBezTo>
                  <a:pt x="1803919" y="440094"/>
                  <a:pt x="2072951" y="220047"/>
                  <a:pt x="2341984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10AC267-EB91-4E42-B219-71FDD22B46BE}"/>
              </a:ext>
            </a:extLst>
          </p:cNvPr>
          <p:cNvSpPr txBox="1"/>
          <p:nvPr/>
        </p:nvSpPr>
        <p:spPr>
          <a:xfrm>
            <a:off x="6271412" y="5872345"/>
            <a:ext cx="1518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In tension!!</a:t>
            </a:r>
          </a:p>
        </p:txBody>
      </p:sp>
    </p:spTree>
    <p:extLst>
      <p:ext uri="{BB962C8B-B14F-4D97-AF65-F5344CB8AC3E}">
        <p14:creationId xmlns:p14="http://schemas.microsoft.com/office/powerpoint/2010/main" val="3295932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elocity">
            <a:hlinkClick r:id="" action="ppaction://media"/>
            <a:extLst>
              <a:ext uri="{FF2B5EF4-FFF2-40B4-BE49-F238E27FC236}">
                <a16:creationId xmlns:a16="http://schemas.microsoft.com/office/drawing/2014/main" id="{923F8CBA-7AF1-432A-838A-8D53E4E02C5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5933" b="5772"/>
          <a:stretch/>
        </p:blipFill>
        <p:spPr>
          <a:xfrm>
            <a:off x="724024" y="1300113"/>
            <a:ext cx="8128000" cy="4036814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4143D15-A189-4AE3-A44F-419880173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F8B971-8E12-4DB2-905D-2B58780AA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9903850-AF4C-4E1B-961B-32B5E873DFF4}"/>
              </a:ext>
            </a:extLst>
          </p:cNvPr>
          <p:cNvSpPr/>
          <p:nvPr/>
        </p:nvSpPr>
        <p:spPr>
          <a:xfrm>
            <a:off x="785574" y="1202499"/>
            <a:ext cx="3797176" cy="21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4B595A8B-9753-4294-8C44-95193976DD99}"/>
              </a:ext>
            </a:extLst>
          </p:cNvPr>
          <p:cNvCxnSpPr>
            <a:cxnSpLocks/>
          </p:cNvCxnSpPr>
          <p:nvPr/>
        </p:nvCxnSpPr>
        <p:spPr>
          <a:xfrm flipH="1">
            <a:off x="179512" y="2705233"/>
            <a:ext cx="661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6BECE80-11F2-485D-87F3-4AFB7D5478C8}"/>
              </a:ext>
            </a:extLst>
          </p:cNvPr>
          <p:cNvCxnSpPr>
            <a:cxnSpLocks/>
          </p:cNvCxnSpPr>
          <p:nvPr/>
        </p:nvCxnSpPr>
        <p:spPr>
          <a:xfrm>
            <a:off x="549896" y="2708920"/>
            <a:ext cx="0" cy="609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B724A8E7-634D-4379-8981-29484DA7E13B}"/>
              </a:ext>
            </a:extLst>
          </p:cNvPr>
          <p:cNvCxnSpPr>
            <a:cxnSpLocks/>
          </p:cNvCxnSpPr>
          <p:nvPr/>
        </p:nvCxnSpPr>
        <p:spPr>
          <a:xfrm flipH="1">
            <a:off x="179512" y="3335392"/>
            <a:ext cx="661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B620312-2293-459B-8B38-003FFB84267D}"/>
              </a:ext>
            </a:extLst>
          </p:cNvPr>
          <p:cNvSpPr txBox="1"/>
          <p:nvPr/>
        </p:nvSpPr>
        <p:spPr>
          <a:xfrm rot="16200000">
            <a:off x="-181421" y="2030543"/>
            <a:ext cx="1159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0.715 mm</a:t>
            </a:r>
          </a:p>
        </p:txBody>
      </p: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9A18E3F3-9EF7-4C97-86E2-6F2AA60652FF}"/>
              </a:ext>
            </a:extLst>
          </p:cNvPr>
          <p:cNvCxnSpPr>
            <a:cxnSpLocks/>
          </p:cNvCxnSpPr>
          <p:nvPr/>
        </p:nvCxnSpPr>
        <p:spPr>
          <a:xfrm>
            <a:off x="549896" y="1760368"/>
            <a:ext cx="0" cy="99106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ttangolo 56">
            <a:extLst>
              <a:ext uri="{FF2B5EF4-FFF2-40B4-BE49-F238E27FC236}">
                <a16:creationId xmlns:a16="http://schemas.microsoft.com/office/drawing/2014/main" id="{4027F315-7018-45C2-8F6B-F7A686E26B33}"/>
              </a:ext>
            </a:extLst>
          </p:cNvPr>
          <p:cNvSpPr/>
          <p:nvPr/>
        </p:nvSpPr>
        <p:spPr>
          <a:xfrm>
            <a:off x="770937" y="1510320"/>
            <a:ext cx="1901923" cy="801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77AEA0A4-851A-48B7-A44F-ABFC2B820AC1}"/>
              </a:ext>
            </a:extLst>
          </p:cNvPr>
          <p:cNvSpPr txBox="1"/>
          <p:nvPr/>
        </p:nvSpPr>
        <p:spPr>
          <a:xfrm>
            <a:off x="7659520" y="1048655"/>
            <a:ext cx="147565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Y-</a:t>
            </a:r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 (mm/</a:t>
            </a:r>
            <a:r>
              <a:rPr lang="it-IT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it-IT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45" name="Connettore 2 44">
            <a:extLst>
              <a:ext uri="{FF2B5EF4-FFF2-40B4-BE49-F238E27FC236}">
                <a16:creationId xmlns:a16="http://schemas.microsoft.com/office/drawing/2014/main" id="{FF31FF39-DF8E-4E67-98B6-C84FEC338BDD}"/>
              </a:ext>
            </a:extLst>
          </p:cNvPr>
          <p:cNvCxnSpPr>
            <a:cxnSpLocks/>
          </p:cNvCxnSpPr>
          <p:nvPr/>
        </p:nvCxnSpPr>
        <p:spPr>
          <a:xfrm>
            <a:off x="3777361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1E776756-17A4-4A17-90E7-71B75E652977}"/>
              </a:ext>
            </a:extLst>
          </p:cNvPr>
          <p:cNvSpPr txBox="1"/>
          <p:nvPr/>
        </p:nvSpPr>
        <p:spPr>
          <a:xfrm>
            <a:off x="5364089" y="5731776"/>
            <a:ext cx="2454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 of the </a:t>
            </a:r>
            <a:r>
              <a:rPr lang="it-IT" sz="1600" i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  <a:r>
              <a:rPr lang="it-IT" sz="16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back </a:t>
            </a:r>
            <a:r>
              <a:rPr lang="it-IT" sz="1600" i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it-IT" sz="1600" i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4829C383-B7C8-48D0-9701-789D4C794428}"/>
              </a:ext>
            </a:extLst>
          </p:cNvPr>
          <p:cNvCxnSpPr>
            <a:cxnSpLocks/>
          </p:cNvCxnSpPr>
          <p:nvPr/>
        </p:nvCxnSpPr>
        <p:spPr>
          <a:xfrm>
            <a:off x="4031940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853F57A1-18DA-4E06-A7D7-FFED747B0412}"/>
              </a:ext>
            </a:extLst>
          </p:cNvPr>
          <p:cNvCxnSpPr>
            <a:cxnSpLocks/>
          </p:cNvCxnSpPr>
          <p:nvPr/>
        </p:nvCxnSpPr>
        <p:spPr>
          <a:xfrm>
            <a:off x="4283968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F08F45A1-7D84-47B3-9AAE-51510DAFE79D}"/>
              </a:ext>
            </a:extLst>
          </p:cNvPr>
          <p:cNvCxnSpPr>
            <a:cxnSpLocks/>
          </p:cNvCxnSpPr>
          <p:nvPr/>
        </p:nvCxnSpPr>
        <p:spPr>
          <a:xfrm>
            <a:off x="4535996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E3EE1D69-138D-4D3A-8C4C-FE730031C5A0}"/>
              </a:ext>
            </a:extLst>
          </p:cNvPr>
          <p:cNvCxnSpPr>
            <a:cxnSpLocks/>
          </p:cNvCxnSpPr>
          <p:nvPr/>
        </p:nvCxnSpPr>
        <p:spPr>
          <a:xfrm>
            <a:off x="4788024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11E06C69-8E34-4988-86F5-EE5EC86C156F}"/>
              </a:ext>
            </a:extLst>
          </p:cNvPr>
          <p:cNvCxnSpPr>
            <a:cxnSpLocks/>
          </p:cNvCxnSpPr>
          <p:nvPr/>
        </p:nvCxnSpPr>
        <p:spPr>
          <a:xfrm>
            <a:off x="5040052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D137D0E6-DF85-4D5B-8CF4-0FC077C61ACD}"/>
              </a:ext>
            </a:extLst>
          </p:cNvPr>
          <p:cNvCxnSpPr>
            <a:cxnSpLocks/>
          </p:cNvCxnSpPr>
          <p:nvPr/>
        </p:nvCxnSpPr>
        <p:spPr>
          <a:xfrm>
            <a:off x="5292080" y="5664164"/>
            <a:ext cx="0" cy="360000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FBF529C0-C8D5-49EB-B43C-BF3EE5202937}"/>
              </a:ext>
            </a:extLst>
          </p:cNvPr>
          <p:cNvCxnSpPr>
            <a:cxnSpLocks/>
            <a:endCxn id="59" idx="1"/>
          </p:cNvCxnSpPr>
          <p:nvPr/>
        </p:nvCxnSpPr>
        <p:spPr>
          <a:xfrm flipH="1">
            <a:off x="1835696" y="6229405"/>
            <a:ext cx="1939116" cy="35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4B89F5E8-45D5-4C35-AE78-B636A1A60173}"/>
              </a:ext>
            </a:extLst>
          </p:cNvPr>
          <p:cNvSpPr txBox="1"/>
          <p:nvPr/>
        </p:nvSpPr>
        <p:spPr>
          <a:xfrm>
            <a:off x="1835696" y="5940569"/>
            <a:ext cx="1949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Mesuring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spot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/position</a:t>
            </a:r>
          </a:p>
        </p:txBody>
      </p:sp>
      <p:cxnSp>
        <p:nvCxnSpPr>
          <p:cNvPr id="61" name="Connettore diritto 60">
            <a:extLst>
              <a:ext uri="{FF2B5EF4-FFF2-40B4-BE49-F238E27FC236}">
                <a16:creationId xmlns:a16="http://schemas.microsoft.com/office/drawing/2014/main" id="{8539AB58-A291-4324-9565-9C2BB847D4D6}"/>
              </a:ext>
            </a:extLst>
          </p:cNvPr>
          <p:cNvCxnSpPr>
            <a:cxnSpLocks/>
          </p:cNvCxnSpPr>
          <p:nvPr/>
        </p:nvCxnSpPr>
        <p:spPr>
          <a:xfrm>
            <a:off x="3774811" y="3335392"/>
            <a:ext cx="0" cy="303252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diritto 63">
            <a:extLst>
              <a:ext uri="{FF2B5EF4-FFF2-40B4-BE49-F238E27FC236}">
                <a16:creationId xmlns:a16="http://schemas.microsoft.com/office/drawing/2014/main" id="{DAB1282B-F4A2-4A30-B4A8-A13D8E3D6A74}"/>
              </a:ext>
            </a:extLst>
          </p:cNvPr>
          <p:cNvCxnSpPr>
            <a:cxnSpLocks/>
          </p:cNvCxnSpPr>
          <p:nvPr/>
        </p:nvCxnSpPr>
        <p:spPr>
          <a:xfrm flipH="1">
            <a:off x="3774813" y="6229405"/>
            <a:ext cx="151726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diritto 64">
            <a:extLst>
              <a:ext uri="{FF2B5EF4-FFF2-40B4-BE49-F238E27FC236}">
                <a16:creationId xmlns:a16="http://schemas.microsoft.com/office/drawing/2014/main" id="{BF76CA17-CD69-4DCE-B0FB-C3FE380FB41D}"/>
              </a:ext>
            </a:extLst>
          </p:cNvPr>
          <p:cNvCxnSpPr>
            <a:cxnSpLocks/>
          </p:cNvCxnSpPr>
          <p:nvPr/>
        </p:nvCxnSpPr>
        <p:spPr>
          <a:xfrm>
            <a:off x="5292080" y="3335392"/>
            <a:ext cx="0" cy="303252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006431B8-3FDE-43DB-9E6D-1C21DB83E9AC}"/>
              </a:ext>
            </a:extLst>
          </p:cNvPr>
          <p:cNvSpPr txBox="1"/>
          <p:nvPr/>
        </p:nvSpPr>
        <p:spPr>
          <a:xfrm>
            <a:off x="3916296" y="124227"/>
            <a:ext cx="4818691" cy="830997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/>
              <a:t>SHOT 7 @ CEA</a:t>
            </a:r>
          </a:p>
          <a:p>
            <a:r>
              <a:rPr lang="it-IT" sz="1600" dirty="0"/>
              <a:t>Target </a:t>
            </a:r>
            <a:r>
              <a:rPr lang="it-IT" sz="1600" dirty="0">
                <a:sym typeface="Wingdings" panose="05000000000000000000" pitchFamily="2" charset="2"/>
              </a:rPr>
              <a:t> </a:t>
            </a:r>
            <a:r>
              <a:rPr lang="it-IT" sz="1600" dirty="0" err="1"/>
              <a:t>material</a:t>
            </a:r>
            <a:r>
              <a:rPr lang="it-IT" sz="1600" dirty="0"/>
              <a:t>: </a:t>
            </a:r>
            <a:r>
              <a:rPr lang="it-IT" sz="1600" dirty="0" err="1"/>
              <a:t>porous</a:t>
            </a:r>
            <a:r>
              <a:rPr lang="it-IT" sz="1600" dirty="0"/>
              <a:t> </a:t>
            </a:r>
            <a:r>
              <a:rPr lang="it-IT" sz="1600" dirty="0" err="1"/>
              <a:t>graphite</a:t>
            </a:r>
            <a:r>
              <a:rPr lang="it-IT" sz="1600" dirty="0"/>
              <a:t>; </a:t>
            </a:r>
            <a:r>
              <a:rPr lang="it-IT" sz="1600" dirty="0" err="1"/>
              <a:t>thickness</a:t>
            </a:r>
            <a:r>
              <a:rPr lang="it-IT" sz="1600" dirty="0"/>
              <a:t>: 0.75 mm</a:t>
            </a:r>
          </a:p>
          <a:p>
            <a:r>
              <a:rPr lang="it-IT" sz="1600" dirty="0"/>
              <a:t>Laser </a:t>
            </a:r>
            <a:r>
              <a:rPr lang="it-IT" sz="1600" dirty="0">
                <a:sym typeface="Wingdings" panose="05000000000000000000" pitchFamily="2" charset="2"/>
              </a:rPr>
              <a:t> energy: 121 J; </a:t>
            </a:r>
            <a:r>
              <a:rPr lang="it-IT" sz="1600" dirty="0" err="1">
                <a:sym typeface="Wingdings" panose="05000000000000000000" pitchFamily="2" charset="2"/>
              </a:rPr>
              <a:t>pulse</a:t>
            </a:r>
            <a:r>
              <a:rPr lang="it-IT" sz="1600" dirty="0">
                <a:sym typeface="Wingdings" panose="05000000000000000000" pitchFamily="2" charset="2"/>
              </a:rPr>
              <a:t> duration: 5 ns</a:t>
            </a:r>
            <a:endParaRPr lang="it-IT" sz="1600" dirty="0"/>
          </a:p>
        </p:txBody>
      </p:sp>
      <p:grpSp>
        <p:nvGrpSpPr>
          <p:cNvPr id="82" name="Gruppo 81">
            <a:extLst>
              <a:ext uri="{FF2B5EF4-FFF2-40B4-BE49-F238E27FC236}">
                <a16:creationId xmlns:a16="http://schemas.microsoft.com/office/drawing/2014/main" id="{6A98CCB2-D85B-48D8-8A87-FA2414D0229D}"/>
              </a:ext>
            </a:extLst>
          </p:cNvPr>
          <p:cNvGrpSpPr/>
          <p:nvPr/>
        </p:nvGrpSpPr>
        <p:grpSpPr>
          <a:xfrm>
            <a:off x="3144923" y="1412776"/>
            <a:ext cx="3587317" cy="1224056"/>
            <a:chOff x="3144923" y="1412776"/>
            <a:chExt cx="3587317" cy="1224056"/>
          </a:xfrm>
        </p:grpSpPr>
        <p:cxnSp>
          <p:nvCxnSpPr>
            <p:cNvPr id="18" name="Connettore 2 17">
              <a:extLst>
                <a:ext uri="{FF2B5EF4-FFF2-40B4-BE49-F238E27FC236}">
                  <a16:creationId xmlns:a16="http://schemas.microsoft.com/office/drawing/2014/main" id="{7D81BD8F-C52D-4327-A8D6-9ADC51486857}"/>
                </a:ext>
              </a:extLst>
            </p:cNvPr>
            <p:cNvCxnSpPr>
              <a:cxnSpLocks/>
            </p:cNvCxnSpPr>
            <p:nvPr/>
          </p:nvCxnSpPr>
          <p:spPr>
            <a:xfrm>
              <a:off x="3144923" y="2456832"/>
              <a:ext cx="0" cy="18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EE994704-CD27-42B0-AA93-FDECE8A63D31}"/>
                </a:ext>
              </a:extLst>
            </p:cNvPr>
            <p:cNvSpPr txBox="1"/>
            <p:nvPr/>
          </p:nvSpPr>
          <p:spPr>
            <a:xfrm>
              <a:off x="5165743" y="1870062"/>
              <a:ext cx="11598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LASER</a:t>
              </a:r>
            </a:p>
          </p:txBody>
        </p:sp>
        <p:cxnSp>
          <p:nvCxnSpPr>
            <p:cNvPr id="36" name="Connettore 2 35">
              <a:extLst>
                <a:ext uri="{FF2B5EF4-FFF2-40B4-BE49-F238E27FC236}">
                  <a16:creationId xmlns:a16="http://schemas.microsoft.com/office/drawing/2014/main" id="{132F93CC-BF2F-4EB6-B52F-D873263611AD}"/>
                </a:ext>
              </a:extLst>
            </p:cNvPr>
            <p:cNvCxnSpPr>
              <a:cxnSpLocks/>
            </p:cNvCxnSpPr>
            <p:nvPr/>
          </p:nvCxnSpPr>
          <p:spPr>
            <a:xfrm>
              <a:off x="4043940" y="2060848"/>
              <a:ext cx="0" cy="57598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BFD153FA-FAC3-4700-9B7A-A2C3BF1DF9FA}"/>
                </a:ext>
              </a:extLst>
            </p:cNvPr>
            <p:cNvCxnSpPr>
              <a:cxnSpLocks/>
            </p:cNvCxnSpPr>
            <p:nvPr/>
          </p:nvCxnSpPr>
          <p:spPr>
            <a:xfrm>
              <a:off x="4271965" y="1967354"/>
              <a:ext cx="0" cy="6694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2 37">
              <a:extLst>
                <a:ext uri="{FF2B5EF4-FFF2-40B4-BE49-F238E27FC236}">
                  <a16:creationId xmlns:a16="http://schemas.microsoft.com/office/drawing/2014/main" id="{6500DCF5-54C6-4D4C-9049-4193CD7600BC}"/>
                </a:ext>
              </a:extLst>
            </p:cNvPr>
            <p:cNvCxnSpPr>
              <a:cxnSpLocks/>
            </p:cNvCxnSpPr>
            <p:nvPr/>
          </p:nvCxnSpPr>
          <p:spPr>
            <a:xfrm>
              <a:off x="4499990" y="1772816"/>
              <a:ext cx="0" cy="8640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2 38">
              <a:extLst>
                <a:ext uri="{FF2B5EF4-FFF2-40B4-BE49-F238E27FC236}">
                  <a16:creationId xmlns:a16="http://schemas.microsoft.com/office/drawing/2014/main" id="{8BBD8BDC-B6A0-4215-B282-7008F2325951}"/>
                </a:ext>
              </a:extLst>
            </p:cNvPr>
            <p:cNvCxnSpPr>
              <a:cxnSpLocks/>
            </p:cNvCxnSpPr>
            <p:nvPr/>
          </p:nvCxnSpPr>
          <p:spPr>
            <a:xfrm>
              <a:off x="4728015" y="1967232"/>
              <a:ext cx="0" cy="66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2 39">
              <a:extLst>
                <a:ext uri="{FF2B5EF4-FFF2-40B4-BE49-F238E27FC236}">
                  <a16:creationId xmlns:a16="http://schemas.microsoft.com/office/drawing/2014/main" id="{7EB7F200-2B53-485D-B2FE-B0F0D545D621}"/>
                </a:ext>
              </a:extLst>
            </p:cNvPr>
            <p:cNvCxnSpPr>
              <a:cxnSpLocks/>
            </p:cNvCxnSpPr>
            <p:nvPr/>
          </p:nvCxnSpPr>
          <p:spPr>
            <a:xfrm>
              <a:off x="4956040" y="2060832"/>
              <a:ext cx="0" cy="576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2 40">
              <a:extLst>
                <a:ext uri="{FF2B5EF4-FFF2-40B4-BE49-F238E27FC236}">
                  <a16:creationId xmlns:a16="http://schemas.microsoft.com/office/drawing/2014/main" id="{8AC77F54-D365-4C53-A1A6-489919B4F2A7}"/>
                </a:ext>
              </a:extLst>
            </p:cNvPr>
            <p:cNvCxnSpPr>
              <a:cxnSpLocks/>
            </p:cNvCxnSpPr>
            <p:nvPr/>
          </p:nvCxnSpPr>
          <p:spPr>
            <a:xfrm>
              <a:off x="5868144" y="2456832"/>
              <a:ext cx="0" cy="18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B09FD3FD-1D4B-440B-93B3-508F29203D1F}"/>
                </a:ext>
              </a:extLst>
            </p:cNvPr>
            <p:cNvSpPr txBox="1"/>
            <p:nvPr/>
          </p:nvSpPr>
          <p:spPr>
            <a:xfrm>
              <a:off x="4283968" y="1412776"/>
              <a:ext cx="24482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i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it-IT" sz="1600" i="1" baseline="-250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yMAX</a:t>
              </a:r>
              <a:r>
                <a:rPr lang="it-IT" sz="1600" i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it-IT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1970 mm/</a:t>
              </a:r>
              <a:r>
                <a:rPr lang="it-IT" sz="16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</a:t>
              </a:r>
              <a:endPara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3" name="Connettore diritto 62">
              <a:extLst>
                <a:ext uri="{FF2B5EF4-FFF2-40B4-BE49-F238E27FC236}">
                  <a16:creationId xmlns:a16="http://schemas.microsoft.com/office/drawing/2014/main" id="{54D57945-6141-4C79-A69E-1548822A0996}"/>
                </a:ext>
              </a:extLst>
            </p:cNvPr>
            <p:cNvCxnSpPr>
              <a:cxnSpLocks/>
            </p:cNvCxnSpPr>
            <p:nvPr/>
          </p:nvCxnSpPr>
          <p:spPr>
            <a:xfrm>
              <a:off x="3150365" y="1765670"/>
              <a:ext cx="0" cy="68661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diritto 68">
              <a:extLst>
                <a:ext uri="{FF2B5EF4-FFF2-40B4-BE49-F238E27FC236}">
                  <a16:creationId xmlns:a16="http://schemas.microsoft.com/office/drawing/2014/main" id="{40ECD968-D4E1-4CCA-8A7C-C977548558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44923" y="1934769"/>
              <a:ext cx="135929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CasellaDiTesto 66">
              <a:extLst>
                <a:ext uri="{FF2B5EF4-FFF2-40B4-BE49-F238E27FC236}">
                  <a16:creationId xmlns:a16="http://schemas.microsoft.com/office/drawing/2014/main" id="{0C3700EC-A8D6-47DE-B745-7E61A4928F37}"/>
                </a:ext>
              </a:extLst>
            </p:cNvPr>
            <p:cNvSpPr txBox="1"/>
            <p:nvPr/>
          </p:nvSpPr>
          <p:spPr>
            <a:xfrm>
              <a:off x="3467708" y="1599637"/>
              <a:ext cx="1159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mm</a:t>
              </a:r>
            </a:p>
          </p:txBody>
        </p:sp>
        <p:cxnSp>
          <p:nvCxnSpPr>
            <p:cNvPr id="68" name="Connettore 2 67">
              <a:extLst>
                <a:ext uri="{FF2B5EF4-FFF2-40B4-BE49-F238E27FC236}">
                  <a16:creationId xmlns:a16="http://schemas.microsoft.com/office/drawing/2014/main" id="{7BE88C7B-9687-4C6F-9C2F-D33B0D0C6E5D}"/>
                </a:ext>
              </a:extLst>
            </p:cNvPr>
            <p:cNvCxnSpPr>
              <a:cxnSpLocks/>
            </p:cNvCxnSpPr>
            <p:nvPr/>
          </p:nvCxnSpPr>
          <p:spPr>
            <a:xfrm>
              <a:off x="3359865" y="2372889"/>
              <a:ext cx="0" cy="2639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2 69">
              <a:extLst>
                <a:ext uri="{FF2B5EF4-FFF2-40B4-BE49-F238E27FC236}">
                  <a16:creationId xmlns:a16="http://schemas.microsoft.com/office/drawing/2014/main" id="{DD8B47C1-C7E8-4AC2-8468-EFF4D74FD978}"/>
                </a:ext>
              </a:extLst>
            </p:cNvPr>
            <p:cNvCxnSpPr>
              <a:cxnSpLocks/>
            </p:cNvCxnSpPr>
            <p:nvPr/>
          </p:nvCxnSpPr>
          <p:spPr>
            <a:xfrm>
              <a:off x="5184065" y="2204832"/>
              <a:ext cx="0" cy="43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2 70">
              <a:extLst>
                <a:ext uri="{FF2B5EF4-FFF2-40B4-BE49-F238E27FC236}">
                  <a16:creationId xmlns:a16="http://schemas.microsoft.com/office/drawing/2014/main" id="{21A3BE5A-A65B-440A-9DB5-0D4FD8C8AA0A}"/>
                </a:ext>
              </a:extLst>
            </p:cNvPr>
            <p:cNvCxnSpPr>
              <a:cxnSpLocks/>
            </p:cNvCxnSpPr>
            <p:nvPr/>
          </p:nvCxnSpPr>
          <p:spPr>
            <a:xfrm>
              <a:off x="3587890" y="2267734"/>
              <a:ext cx="0" cy="3690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2 71">
              <a:extLst>
                <a:ext uri="{FF2B5EF4-FFF2-40B4-BE49-F238E27FC236}">
                  <a16:creationId xmlns:a16="http://schemas.microsoft.com/office/drawing/2014/main" id="{7CD7C9A4-A84F-4BF5-AE46-C5A7A696994E}"/>
                </a:ext>
              </a:extLst>
            </p:cNvPr>
            <p:cNvCxnSpPr>
              <a:cxnSpLocks/>
            </p:cNvCxnSpPr>
            <p:nvPr/>
          </p:nvCxnSpPr>
          <p:spPr>
            <a:xfrm>
              <a:off x="3815915" y="2204864"/>
              <a:ext cx="0" cy="4319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2 72">
              <a:extLst>
                <a:ext uri="{FF2B5EF4-FFF2-40B4-BE49-F238E27FC236}">
                  <a16:creationId xmlns:a16="http://schemas.microsoft.com/office/drawing/2014/main" id="{A03311F5-8D06-4C6E-BBDF-A428B14434FF}"/>
                </a:ext>
              </a:extLst>
            </p:cNvPr>
            <p:cNvCxnSpPr>
              <a:cxnSpLocks/>
            </p:cNvCxnSpPr>
            <p:nvPr/>
          </p:nvCxnSpPr>
          <p:spPr>
            <a:xfrm>
              <a:off x="5412090" y="2267734"/>
              <a:ext cx="0" cy="3690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2 73">
              <a:extLst>
                <a:ext uri="{FF2B5EF4-FFF2-40B4-BE49-F238E27FC236}">
                  <a16:creationId xmlns:a16="http://schemas.microsoft.com/office/drawing/2014/main" id="{53B384B2-C9D8-46D5-9702-AFA777910AC1}"/>
                </a:ext>
              </a:extLst>
            </p:cNvPr>
            <p:cNvCxnSpPr>
              <a:cxnSpLocks/>
            </p:cNvCxnSpPr>
            <p:nvPr/>
          </p:nvCxnSpPr>
          <p:spPr>
            <a:xfrm>
              <a:off x="5640115" y="2374032"/>
              <a:ext cx="0" cy="262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512376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magine 36">
            <a:extLst>
              <a:ext uri="{FF2B5EF4-FFF2-40B4-BE49-F238E27FC236}">
                <a16:creationId xmlns:a16="http://schemas.microsoft.com/office/drawing/2014/main" id="{CC12AAFE-52A5-4872-8AE2-9B7612D40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068" y="2886765"/>
            <a:ext cx="4140000" cy="3972987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24E80C22-797B-4C80-B31A-2A9A4C19E6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757" y="1628800"/>
            <a:ext cx="4140000" cy="3972987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4E4E42-EC13-4DD7-A75B-B3C655D8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6577D43A-98C3-4358-A4E7-8E6C096B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it-IT" dirty="0"/>
              <a:t>LS-DYNA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30A86FF-A28B-4CF7-9B09-8EB3215115C3}"/>
              </a:ext>
            </a:extLst>
          </p:cNvPr>
          <p:cNvSpPr/>
          <p:nvPr/>
        </p:nvSpPr>
        <p:spPr>
          <a:xfrm>
            <a:off x="3923928" y="-27384"/>
            <a:ext cx="4762872" cy="8433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48C6520-6628-4927-B1C3-1B0499192E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038" t="36791" r="10625" b="6305"/>
          <a:stretch/>
        </p:blipFill>
        <p:spPr>
          <a:xfrm>
            <a:off x="5508206" y="1482499"/>
            <a:ext cx="3423075" cy="2196641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9E99A13-3352-4B39-825C-C2956F79C110}"/>
              </a:ext>
            </a:extLst>
          </p:cNvPr>
          <p:cNvSpPr txBox="1"/>
          <p:nvPr/>
        </p:nvSpPr>
        <p:spPr>
          <a:xfrm>
            <a:off x="3671585" y="1008673"/>
            <a:ext cx="53030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5B8AFA4-C24F-429E-A2C0-E91308C1E3EF}"/>
              </a:ext>
            </a:extLst>
          </p:cNvPr>
          <p:cNvSpPr txBox="1"/>
          <p:nvPr/>
        </p:nvSpPr>
        <p:spPr>
          <a:xfrm>
            <a:off x="6323112" y="5679044"/>
            <a:ext cx="2424955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1mm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4E9B62-E0E9-444E-9582-9676FCF70B9C}"/>
              </a:ext>
            </a:extLst>
          </p:cNvPr>
          <p:cNvSpPr txBox="1"/>
          <p:nvPr/>
        </p:nvSpPr>
        <p:spPr>
          <a:xfrm>
            <a:off x="5766107" y="4207633"/>
            <a:ext cx="173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Averaged</a:t>
            </a:r>
            <a:r>
              <a:rPr lang="it-IT" sz="16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curve</a:t>
            </a: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5734D3AA-6FF9-4553-B67E-A3A42420856F}"/>
              </a:ext>
            </a:extLst>
          </p:cNvPr>
          <p:cNvCxnSpPr>
            <a:cxnSpLocks/>
          </p:cNvCxnSpPr>
          <p:nvPr/>
        </p:nvCxnSpPr>
        <p:spPr>
          <a:xfrm flipH="1" flipV="1">
            <a:off x="5766107" y="5679044"/>
            <a:ext cx="557006" cy="44014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A8356D01-4837-4176-AE8F-7779FADE7E54}"/>
              </a:ext>
            </a:extLst>
          </p:cNvPr>
          <p:cNvCxnSpPr>
            <a:cxnSpLocks/>
          </p:cNvCxnSpPr>
          <p:nvPr/>
        </p:nvCxnSpPr>
        <p:spPr>
          <a:xfrm flipH="1">
            <a:off x="5601531" y="4546187"/>
            <a:ext cx="410629" cy="705951"/>
          </a:xfrm>
          <a:prstGeom prst="line">
            <a:avLst/>
          </a:prstGeom>
          <a:ln w="12700">
            <a:solidFill>
              <a:srgbClr val="FF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F417110-F458-4C20-89EC-DC584E167F8B}"/>
              </a:ext>
            </a:extLst>
          </p:cNvPr>
          <p:cNvSpPr txBox="1"/>
          <p:nvPr/>
        </p:nvSpPr>
        <p:spPr>
          <a:xfrm>
            <a:off x="2029595" y="4440735"/>
            <a:ext cx="2340161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0.2 mm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F5F5553-9D03-44EB-A6E2-69DA426EF60C}"/>
              </a:ext>
            </a:extLst>
          </p:cNvPr>
          <p:cNvSpPr txBox="1"/>
          <p:nvPr/>
        </p:nvSpPr>
        <p:spPr>
          <a:xfrm>
            <a:off x="1536980" y="3386530"/>
            <a:ext cx="173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Averaged</a:t>
            </a:r>
            <a:r>
              <a:rPr lang="it-IT" sz="16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curve</a:t>
            </a:r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34CF1B4A-76C4-4D2C-BB0C-8338AC303E73}"/>
              </a:ext>
            </a:extLst>
          </p:cNvPr>
          <p:cNvCxnSpPr>
            <a:cxnSpLocks/>
          </p:cNvCxnSpPr>
          <p:nvPr/>
        </p:nvCxnSpPr>
        <p:spPr>
          <a:xfrm flipH="1" flipV="1">
            <a:off x="1753004" y="4353934"/>
            <a:ext cx="276592" cy="338553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9E0415A2-C3A6-49DA-8493-8A4385E5CBF2}"/>
              </a:ext>
            </a:extLst>
          </p:cNvPr>
          <p:cNvCxnSpPr>
            <a:cxnSpLocks/>
          </p:cNvCxnSpPr>
          <p:nvPr/>
        </p:nvCxnSpPr>
        <p:spPr>
          <a:xfrm flipH="1">
            <a:off x="1680996" y="3679141"/>
            <a:ext cx="399526" cy="333023"/>
          </a:xfrm>
          <a:prstGeom prst="line">
            <a:avLst/>
          </a:prstGeom>
          <a:ln w="12700">
            <a:solidFill>
              <a:srgbClr val="FF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61A01409-6909-45A6-AAC3-D06C6F38E31F}"/>
              </a:ext>
            </a:extLst>
          </p:cNvPr>
          <p:cNvSpPr txBox="1"/>
          <p:nvPr/>
        </p:nvSpPr>
        <p:spPr>
          <a:xfrm>
            <a:off x="3923928" y="5994"/>
            <a:ext cx="5225790" cy="830997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7 @ CEA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0.75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121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 ns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DC0DB0A9-AC65-4B55-A266-CD517A843087}"/>
              </a:ext>
            </a:extLst>
          </p:cNvPr>
          <p:cNvSpPr txBox="1"/>
          <p:nvPr/>
        </p:nvSpPr>
        <p:spPr>
          <a:xfrm>
            <a:off x="692430" y="1066075"/>
            <a:ext cx="2397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it-IT" sz="1600" i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yMAX</a:t>
            </a:r>
            <a:r>
              <a:rPr lang="it-IT" sz="1600" i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1970 mm/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it-IT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322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4E4E42-EC13-4DD7-A75B-B3C655D8D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6577D43A-98C3-4358-A4E7-8E6C096B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it-IT" dirty="0"/>
              <a:t>LS-DYNA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9E99A13-3352-4B39-825C-C2956F79C110}"/>
              </a:ext>
            </a:extLst>
          </p:cNvPr>
          <p:cNvSpPr txBox="1"/>
          <p:nvPr/>
        </p:nvSpPr>
        <p:spPr>
          <a:xfrm>
            <a:off x="331878" y="961512"/>
            <a:ext cx="53030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07EA2775-8D40-46B0-9352-63927B9E2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5596"/>
            <a:ext cx="9144000" cy="212459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601A6A4-1278-405B-8697-F0B4C6550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26" t="21727" r="25588" b="46145"/>
          <a:stretch/>
        </p:blipFill>
        <p:spPr>
          <a:xfrm>
            <a:off x="-10514" y="3630516"/>
            <a:ext cx="2350266" cy="2303545"/>
          </a:xfrm>
          <a:prstGeom prst="rect">
            <a:avLst/>
          </a:prstGeom>
        </p:spPr>
      </p:pic>
      <p:pic>
        <p:nvPicPr>
          <p:cNvPr id="31" name="Immagine 30">
            <a:extLst>
              <a:ext uri="{FF2B5EF4-FFF2-40B4-BE49-F238E27FC236}">
                <a16:creationId xmlns:a16="http://schemas.microsoft.com/office/drawing/2014/main" id="{CA511D88-21B7-474A-B8AA-821E5BD321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972" t="40914" r="51796" b="47455"/>
          <a:stretch/>
        </p:blipFill>
        <p:spPr>
          <a:xfrm>
            <a:off x="2699792" y="4268420"/>
            <a:ext cx="5888945" cy="1584176"/>
          </a:xfrm>
          <a:prstGeom prst="rect">
            <a:avLst/>
          </a:prstGeom>
        </p:spPr>
      </p:pic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B5AA512-F9EE-437E-8375-838357C750DB}"/>
              </a:ext>
            </a:extLst>
          </p:cNvPr>
          <p:cNvSpPr txBox="1"/>
          <p:nvPr/>
        </p:nvSpPr>
        <p:spPr>
          <a:xfrm>
            <a:off x="588030" y="545248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Post-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mortem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102A70A0-790F-493C-9501-1441FA628C9B}"/>
              </a:ext>
            </a:extLst>
          </p:cNvPr>
          <p:cNvSpPr txBox="1"/>
          <p:nvPr/>
        </p:nvSpPr>
        <p:spPr>
          <a:xfrm>
            <a:off x="7287503" y="5147765"/>
            <a:ext cx="1856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LS-DYNA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A20126AC-C18D-4D6F-9C35-91C1DABFA504}"/>
              </a:ext>
            </a:extLst>
          </p:cNvPr>
          <p:cNvSpPr txBox="1"/>
          <p:nvPr/>
        </p:nvSpPr>
        <p:spPr>
          <a:xfrm>
            <a:off x="3918210" y="3552763"/>
            <a:ext cx="5225790" cy="830997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7 @ CEA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0.75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121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 ns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40AA7699-E7E8-41D6-A298-D80D857B5621}"/>
              </a:ext>
            </a:extLst>
          </p:cNvPr>
          <p:cNvCxnSpPr>
            <a:cxnSpLocks/>
          </p:cNvCxnSpPr>
          <p:nvPr/>
        </p:nvCxnSpPr>
        <p:spPr>
          <a:xfrm flipV="1">
            <a:off x="7184666" y="5717777"/>
            <a:ext cx="1" cy="655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C0AB5C15-0550-424B-8827-2F34F8651341}"/>
              </a:ext>
            </a:extLst>
          </p:cNvPr>
          <p:cNvCxnSpPr>
            <a:cxnSpLocks/>
          </p:cNvCxnSpPr>
          <p:nvPr/>
        </p:nvCxnSpPr>
        <p:spPr>
          <a:xfrm flipH="1">
            <a:off x="4085397" y="6352395"/>
            <a:ext cx="3099072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9E01299-F01A-4C2E-97AC-36BD4A649FEB}"/>
              </a:ext>
            </a:extLst>
          </p:cNvPr>
          <p:cNvSpPr txBox="1"/>
          <p:nvPr/>
        </p:nvSpPr>
        <p:spPr>
          <a:xfrm>
            <a:off x="5064313" y="6046184"/>
            <a:ext cx="1159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2.5 mm</a:t>
            </a:r>
          </a:p>
        </p:txBody>
      </p:sp>
      <p:cxnSp>
        <p:nvCxnSpPr>
          <p:cNvPr id="18" name="Connettore diritto 17">
            <a:extLst>
              <a:ext uri="{FF2B5EF4-FFF2-40B4-BE49-F238E27FC236}">
                <a16:creationId xmlns:a16="http://schemas.microsoft.com/office/drawing/2014/main" id="{73297241-27E7-4AC0-8744-5EEA593C8A09}"/>
              </a:ext>
            </a:extLst>
          </p:cNvPr>
          <p:cNvCxnSpPr>
            <a:cxnSpLocks/>
          </p:cNvCxnSpPr>
          <p:nvPr/>
        </p:nvCxnSpPr>
        <p:spPr>
          <a:xfrm flipV="1">
            <a:off x="4085271" y="5707211"/>
            <a:ext cx="1" cy="655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D776189-9358-4F29-8CDD-7B6CDE6A3D2A}"/>
              </a:ext>
            </a:extLst>
          </p:cNvPr>
          <p:cNvCxnSpPr>
            <a:cxnSpLocks/>
          </p:cNvCxnSpPr>
          <p:nvPr/>
        </p:nvCxnSpPr>
        <p:spPr>
          <a:xfrm>
            <a:off x="1475656" y="4221088"/>
            <a:ext cx="360040" cy="791369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44A56CCD-34AA-491A-B86C-1C6F5EC18843}"/>
              </a:ext>
            </a:extLst>
          </p:cNvPr>
          <p:cNvCxnSpPr>
            <a:cxnSpLocks/>
          </p:cNvCxnSpPr>
          <p:nvPr/>
        </p:nvCxnSpPr>
        <p:spPr>
          <a:xfrm flipV="1">
            <a:off x="8751008" y="1916832"/>
            <a:ext cx="0" cy="100811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510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magine 22">
            <a:extLst>
              <a:ext uri="{FF2B5EF4-FFF2-40B4-BE49-F238E27FC236}">
                <a16:creationId xmlns:a16="http://schemas.microsoft.com/office/drawing/2014/main" id="{F4345FEB-1F85-4989-B698-636E21AC1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61" y="1858697"/>
            <a:ext cx="4676382" cy="4487731"/>
          </a:xfrm>
          <a:prstGeom prst="rect">
            <a:avLst/>
          </a:prstGeom>
        </p:spPr>
      </p:pic>
      <p:sp>
        <p:nvSpPr>
          <p:cNvPr id="6" name="Titolo 1">
            <a:extLst>
              <a:ext uri="{FF2B5EF4-FFF2-40B4-BE49-F238E27FC236}">
                <a16:creationId xmlns:a16="http://schemas.microsoft.com/office/drawing/2014/main" id="{6577D43A-98C3-4358-A4E7-8E6C096B8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: back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velocity</a:t>
            </a:r>
            <a:endParaRPr lang="it-IT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C1F25C9-7443-4E97-99CB-4BEDCA4E66DE}"/>
              </a:ext>
            </a:extLst>
          </p:cNvPr>
          <p:cNvSpPr txBox="1"/>
          <p:nvPr/>
        </p:nvSpPr>
        <p:spPr>
          <a:xfrm>
            <a:off x="62309" y="1914388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DAMPING</a:t>
            </a:r>
          </a:p>
          <a:p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(model </a:t>
            </a:r>
            <a:r>
              <a:rPr lang="it-IT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0710651-F938-4E19-9DCA-AE8186E35462}"/>
              </a:ext>
            </a:extLst>
          </p:cNvPr>
          <p:cNvCxnSpPr>
            <a:cxnSpLocks/>
          </p:cNvCxnSpPr>
          <p:nvPr/>
        </p:nvCxnSpPr>
        <p:spPr>
          <a:xfrm flipH="1">
            <a:off x="1979712" y="2099837"/>
            <a:ext cx="686288" cy="0"/>
          </a:xfrm>
          <a:prstGeom prst="line">
            <a:avLst/>
          </a:prstGeom>
          <a:ln w="19050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5CB47310-0E12-4183-A94D-CEE368A98508}"/>
              </a:ext>
            </a:extLst>
          </p:cNvPr>
          <p:cNvCxnSpPr>
            <a:cxnSpLocks/>
          </p:cNvCxnSpPr>
          <p:nvPr/>
        </p:nvCxnSpPr>
        <p:spPr>
          <a:xfrm flipH="1">
            <a:off x="2771800" y="2099837"/>
            <a:ext cx="914686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11053DEE-27E6-45C6-BBED-EC20356B798F}"/>
              </a:ext>
            </a:extLst>
          </p:cNvPr>
          <p:cNvCxnSpPr>
            <a:cxnSpLocks/>
          </p:cNvCxnSpPr>
          <p:nvPr/>
        </p:nvCxnSpPr>
        <p:spPr>
          <a:xfrm flipH="1" flipV="1">
            <a:off x="2843808" y="2609706"/>
            <a:ext cx="842678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197B7C99-5C3A-466E-A867-9D09F856AE0B}"/>
              </a:ext>
            </a:extLst>
          </p:cNvPr>
          <p:cNvCxnSpPr>
            <a:cxnSpLocks/>
          </p:cNvCxnSpPr>
          <p:nvPr/>
        </p:nvCxnSpPr>
        <p:spPr>
          <a:xfrm flipV="1">
            <a:off x="3563887" y="2099837"/>
            <a:ext cx="0" cy="509869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E5BDFE7-DB3E-4CE0-A8CC-89184421DDA7}"/>
              </a:ext>
            </a:extLst>
          </p:cNvPr>
          <p:cNvSpPr txBox="1"/>
          <p:nvPr/>
        </p:nvSpPr>
        <p:spPr>
          <a:xfrm>
            <a:off x="3635896" y="21746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SPALL STRENGTH</a:t>
            </a: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420D29ED-C744-486D-846D-A02E9D41CDE3}"/>
              </a:ext>
            </a:extLst>
          </p:cNvPr>
          <p:cNvCxnSpPr>
            <a:cxnSpLocks/>
          </p:cNvCxnSpPr>
          <p:nvPr/>
        </p:nvCxnSpPr>
        <p:spPr>
          <a:xfrm flipH="1">
            <a:off x="3686486" y="2609706"/>
            <a:ext cx="3795006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9A87DA02-7E66-45AF-A446-D186C3C56DA0}"/>
              </a:ext>
            </a:extLst>
          </p:cNvPr>
          <p:cNvCxnSpPr>
            <a:cxnSpLocks/>
          </p:cNvCxnSpPr>
          <p:nvPr/>
        </p:nvCxnSpPr>
        <p:spPr>
          <a:xfrm flipH="1">
            <a:off x="3201928" y="4694949"/>
            <a:ext cx="4216345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4EB72094-1B68-4F33-9F66-B0B6594960C3}"/>
              </a:ext>
            </a:extLst>
          </p:cNvPr>
          <p:cNvCxnSpPr>
            <a:cxnSpLocks/>
          </p:cNvCxnSpPr>
          <p:nvPr/>
        </p:nvCxnSpPr>
        <p:spPr>
          <a:xfrm flipV="1">
            <a:off x="6876256" y="2609708"/>
            <a:ext cx="0" cy="2085241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D90FC32-A866-4C8C-87D3-3ECB2A269490}"/>
              </a:ext>
            </a:extLst>
          </p:cNvPr>
          <p:cNvSpPr txBox="1"/>
          <p:nvPr/>
        </p:nvSpPr>
        <p:spPr>
          <a:xfrm>
            <a:off x="6978006" y="3329162"/>
            <a:ext cx="1476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CONDITION</a:t>
            </a:r>
          </a:p>
        </p:txBody>
      </p: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1A4ED7AC-733D-4BB4-8447-CE8C5F088753}"/>
              </a:ext>
            </a:extLst>
          </p:cNvPr>
          <p:cNvCxnSpPr>
            <a:cxnSpLocks/>
          </p:cNvCxnSpPr>
          <p:nvPr/>
        </p:nvCxnSpPr>
        <p:spPr>
          <a:xfrm flipV="1">
            <a:off x="2716121" y="1313562"/>
            <a:ext cx="0" cy="674948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B2546DF1-101C-4C98-AF09-D9306222E9F2}"/>
              </a:ext>
            </a:extLst>
          </p:cNvPr>
          <p:cNvCxnSpPr>
            <a:cxnSpLocks/>
          </p:cNvCxnSpPr>
          <p:nvPr/>
        </p:nvCxnSpPr>
        <p:spPr>
          <a:xfrm flipV="1">
            <a:off x="2771800" y="1313562"/>
            <a:ext cx="0" cy="1349896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D89BFBDD-C7BB-4792-A836-DE14D49A39C3}"/>
              </a:ext>
            </a:extLst>
          </p:cNvPr>
          <p:cNvCxnSpPr>
            <a:cxnSpLocks/>
          </p:cNvCxnSpPr>
          <p:nvPr/>
        </p:nvCxnSpPr>
        <p:spPr>
          <a:xfrm>
            <a:off x="2771800" y="1407916"/>
            <a:ext cx="288032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5D5C8A11-8DDA-48B4-A558-0334C21757C1}"/>
              </a:ext>
            </a:extLst>
          </p:cNvPr>
          <p:cNvCxnSpPr>
            <a:cxnSpLocks/>
          </p:cNvCxnSpPr>
          <p:nvPr/>
        </p:nvCxnSpPr>
        <p:spPr>
          <a:xfrm>
            <a:off x="1059937" y="1407916"/>
            <a:ext cx="1656184" cy="0"/>
          </a:xfrm>
          <a:prstGeom prst="line">
            <a:avLst/>
          </a:prstGeom>
          <a:ln w="19050">
            <a:solidFill>
              <a:schemeClr val="accent3">
                <a:lumMod val="50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3DEBE433-1113-4422-9FC0-529F588E05D6}"/>
              </a:ext>
            </a:extLst>
          </p:cNvPr>
          <p:cNvSpPr txBox="1"/>
          <p:nvPr/>
        </p:nvSpPr>
        <p:spPr>
          <a:xfrm>
            <a:off x="0" y="1075911"/>
            <a:ext cx="2766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  <a:r>
              <a:rPr lang="it-IT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</a:t>
            </a:r>
            <a:r>
              <a:rPr lang="it-IT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it-IT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magnitude</a:t>
            </a:r>
            <a:r>
              <a:rPr lang="it-IT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</a:t>
            </a:r>
            <a:r>
              <a:rPr lang="it-IT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duration</a:t>
            </a:r>
          </a:p>
        </p:txBody>
      </p:sp>
      <p:cxnSp>
        <p:nvCxnSpPr>
          <p:cNvPr id="56" name="Connettore diritto 55">
            <a:extLst>
              <a:ext uri="{FF2B5EF4-FFF2-40B4-BE49-F238E27FC236}">
                <a16:creationId xmlns:a16="http://schemas.microsoft.com/office/drawing/2014/main" id="{F6D7CC1E-D06C-4586-A850-7E0F2D4CB824}"/>
              </a:ext>
            </a:extLst>
          </p:cNvPr>
          <p:cNvCxnSpPr>
            <a:cxnSpLocks/>
          </p:cNvCxnSpPr>
          <p:nvPr/>
        </p:nvCxnSpPr>
        <p:spPr>
          <a:xfrm flipV="1">
            <a:off x="3201928" y="1399076"/>
            <a:ext cx="0" cy="4118156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639CF7D1-9707-423F-B146-5E824C74695E}"/>
              </a:ext>
            </a:extLst>
          </p:cNvPr>
          <p:cNvCxnSpPr>
            <a:cxnSpLocks/>
          </p:cNvCxnSpPr>
          <p:nvPr/>
        </p:nvCxnSpPr>
        <p:spPr>
          <a:xfrm>
            <a:off x="2780184" y="1633638"/>
            <a:ext cx="421744" cy="0"/>
          </a:xfrm>
          <a:prstGeom prst="line">
            <a:avLst/>
          </a:prstGeom>
          <a:ln w="19050"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diritto 59">
            <a:extLst>
              <a:ext uri="{FF2B5EF4-FFF2-40B4-BE49-F238E27FC236}">
                <a16:creationId xmlns:a16="http://schemas.microsoft.com/office/drawing/2014/main" id="{2DF1674E-37E5-42D5-A254-696CFBF62390}"/>
              </a:ext>
            </a:extLst>
          </p:cNvPr>
          <p:cNvCxnSpPr>
            <a:cxnSpLocks/>
          </p:cNvCxnSpPr>
          <p:nvPr/>
        </p:nvCxnSpPr>
        <p:spPr>
          <a:xfrm>
            <a:off x="3208709" y="1633638"/>
            <a:ext cx="2164610" cy="0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D8DE2E41-4529-4DF3-A7F4-E7B2FCC66646}"/>
              </a:ext>
            </a:extLst>
          </p:cNvPr>
          <p:cNvSpPr txBox="1"/>
          <p:nvPr/>
        </p:nvSpPr>
        <p:spPr>
          <a:xfrm>
            <a:off x="3212232" y="1287104"/>
            <a:ext cx="2729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</a:t>
            </a:r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</a:t>
            </a:r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r>
              <a:rPr lang="it-IT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it-IT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dissipation</a:t>
            </a:r>
            <a:endParaRPr lang="it-IT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09F8F06-72D0-431A-8F2A-A61085541337}"/>
              </a:ext>
            </a:extLst>
          </p:cNvPr>
          <p:cNvSpPr txBox="1"/>
          <p:nvPr/>
        </p:nvSpPr>
        <p:spPr>
          <a:xfrm>
            <a:off x="35696" y="2837747"/>
            <a:ext cx="13555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Rayleigh damping coefficient for stiffness weighted damping</a:t>
            </a:r>
          </a:p>
          <a:p>
            <a:endParaRPr lang="en-US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(0.06)</a:t>
            </a:r>
            <a:endParaRPr lang="en-GB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632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143D15-A189-4AE3-A44F-419880173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F8B971-8E12-4DB2-905D-2B58780AA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17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7F0A1A9-D279-4695-A05D-713503029511}"/>
              </a:ext>
            </a:extLst>
          </p:cNvPr>
          <p:cNvSpPr txBox="1"/>
          <p:nvPr/>
        </p:nvSpPr>
        <p:spPr>
          <a:xfrm>
            <a:off x="3597266" y="5804775"/>
            <a:ext cx="5225790" cy="830997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15 @ CEA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0.75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259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 ns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9903850-AF4C-4E1B-961B-32B5E873DFF4}"/>
              </a:ext>
            </a:extLst>
          </p:cNvPr>
          <p:cNvSpPr/>
          <p:nvPr/>
        </p:nvSpPr>
        <p:spPr>
          <a:xfrm>
            <a:off x="1085745" y="1098318"/>
            <a:ext cx="3797176" cy="21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ressure_s15">
            <a:hlinkClick r:id="" action="ppaction://media"/>
            <a:extLst>
              <a:ext uri="{FF2B5EF4-FFF2-40B4-BE49-F238E27FC236}">
                <a16:creationId xmlns:a16="http://schemas.microsoft.com/office/drawing/2014/main" id="{2141EB68-92BC-4149-807B-CE0F4E5AC5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43327" t="5432" b="52751"/>
          <a:stretch/>
        </p:blipFill>
        <p:spPr>
          <a:xfrm>
            <a:off x="889248" y="2192228"/>
            <a:ext cx="8363272" cy="3105248"/>
          </a:xfrm>
          <a:prstGeom prst="rect">
            <a:avLst/>
          </a:prstGeom>
        </p:spPr>
      </p:pic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AC07641-A2B0-4ECF-8168-0D24D8F50B13}"/>
              </a:ext>
            </a:extLst>
          </p:cNvPr>
          <p:cNvSpPr txBox="1"/>
          <p:nvPr/>
        </p:nvSpPr>
        <p:spPr>
          <a:xfrm>
            <a:off x="7668347" y="1892835"/>
            <a:ext cx="153991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Pressure(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MPa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4B595A8B-9753-4294-8C44-95193976DD99}"/>
              </a:ext>
            </a:extLst>
          </p:cNvPr>
          <p:cNvCxnSpPr>
            <a:cxnSpLocks/>
          </p:cNvCxnSpPr>
          <p:nvPr/>
        </p:nvCxnSpPr>
        <p:spPr>
          <a:xfrm flipH="1">
            <a:off x="578966" y="2247665"/>
            <a:ext cx="661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6BECE80-11F2-485D-87F3-4AFB7D5478C8}"/>
              </a:ext>
            </a:extLst>
          </p:cNvPr>
          <p:cNvCxnSpPr>
            <a:cxnSpLocks/>
          </p:cNvCxnSpPr>
          <p:nvPr/>
        </p:nvCxnSpPr>
        <p:spPr>
          <a:xfrm>
            <a:off x="949350" y="2251352"/>
            <a:ext cx="0" cy="59188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B724A8E7-634D-4379-8981-29484DA7E13B}"/>
              </a:ext>
            </a:extLst>
          </p:cNvPr>
          <p:cNvCxnSpPr>
            <a:cxnSpLocks/>
          </p:cNvCxnSpPr>
          <p:nvPr/>
        </p:nvCxnSpPr>
        <p:spPr>
          <a:xfrm flipH="1">
            <a:off x="578966" y="2843232"/>
            <a:ext cx="661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B620312-2293-459B-8B38-003FFB84267D}"/>
              </a:ext>
            </a:extLst>
          </p:cNvPr>
          <p:cNvSpPr txBox="1"/>
          <p:nvPr/>
        </p:nvSpPr>
        <p:spPr>
          <a:xfrm rot="16200000">
            <a:off x="218033" y="1572975"/>
            <a:ext cx="1159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0.703 mm</a:t>
            </a:r>
          </a:p>
        </p:txBody>
      </p: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9A18E3F3-9EF7-4C97-86E2-6F2AA60652FF}"/>
              </a:ext>
            </a:extLst>
          </p:cNvPr>
          <p:cNvCxnSpPr>
            <a:cxnSpLocks/>
          </p:cNvCxnSpPr>
          <p:nvPr/>
        </p:nvCxnSpPr>
        <p:spPr>
          <a:xfrm>
            <a:off x="949350" y="1302800"/>
            <a:ext cx="0" cy="99106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1DC0F067-7717-44F4-94EE-E025FA13553F}"/>
              </a:ext>
            </a:extLst>
          </p:cNvPr>
          <p:cNvGrpSpPr/>
          <p:nvPr/>
        </p:nvGrpSpPr>
        <p:grpSpPr>
          <a:xfrm>
            <a:off x="3265444" y="980728"/>
            <a:ext cx="3178760" cy="1224056"/>
            <a:chOff x="3144923" y="1412776"/>
            <a:chExt cx="3178760" cy="1224056"/>
          </a:xfrm>
        </p:grpSpPr>
        <p:cxnSp>
          <p:nvCxnSpPr>
            <p:cNvPr id="33" name="Connettore 2 32">
              <a:extLst>
                <a:ext uri="{FF2B5EF4-FFF2-40B4-BE49-F238E27FC236}">
                  <a16:creationId xmlns:a16="http://schemas.microsoft.com/office/drawing/2014/main" id="{E7D84204-E5C5-4F2E-A485-266A25D44AF8}"/>
                </a:ext>
              </a:extLst>
            </p:cNvPr>
            <p:cNvCxnSpPr>
              <a:cxnSpLocks/>
            </p:cNvCxnSpPr>
            <p:nvPr/>
          </p:nvCxnSpPr>
          <p:spPr>
            <a:xfrm>
              <a:off x="3144923" y="2456832"/>
              <a:ext cx="0" cy="18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sellaDiTesto 33">
              <a:extLst>
                <a:ext uri="{FF2B5EF4-FFF2-40B4-BE49-F238E27FC236}">
                  <a16:creationId xmlns:a16="http://schemas.microsoft.com/office/drawing/2014/main" id="{C0F917AB-5160-44AA-9C52-15BB4F85AD2E}"/>
                </a:ext>
              </a:extLst>
            </p:cNvPr>
            <p:cNvSpPr txBox="1"/>
            <p:nvPr/>
          </p:nvSpPr>
          <p:spPr>
            <a:xfrm>
              <a:off x="5165743" y="1870062"/>
              <a:ext cx="9238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LASER</a:t>
              </a:r>
            </a:p>
          </p:txBody>
        </p:sp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31DB8D9A-82E2-48EE-8743-C91ACECBF9B5}"/>
                </a:ext>
              </a:extLst>
            </p:cNvPr>
            <p:cNvCxnSpPr>
              <a:cxnSpLocks/>
            </p:cNvCxnSpPr>
            <p:nvPr/>
          </p:nvCxnSpPr>
          <p:spPr>
            <a:xfrm>
              <a:off x="4043940" y="2060848"/>
              <a:ext cx="0" cy="57598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>
              <a:extLst>
                <a:ext uri="{FF2B5EF4-FFF2-40B4-BE49-F238E27FC236}">
                  <a16:creationId xmlns:a16="http://schemas.microsoft.com/office/drawing/2014/main" id="{B1612873-DA3F-4EE5-BE78-CDDF993C8E5C}"/>
                </a:ext>
              </a:extLst>
            </p:cNvPr>
            <p:cNvCxnSpPr>
              <a:cxnSpLocks/>
            </p:cNvCxnSpPr>
            <p:nvPr/>
          </p:nvCxnSpPr>
          <p:spPr>
            <a:xfrm>
              <a:off x="4271965" y="1967354"/>
              <a:ext cx="0" cy="6694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AC2BA0A0-B7B7-43B4-AB72-6993247B9CA3}"/>
                </a:ext>
              </a:extLst>
            </p:cNvPr>
            <p:cNvCxnSpPr>
              <a:cxnSpLocks/>
            </p:cNvCxnSpPr>
            <p:nvPr/>
          </p:nvCxnSpPr>
          <p:spPr>
            <a:xfrm>
              <a:off x="4499990" y="1772816"/>
              <a:ext cx="0" cy="8640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>
              <a:extLst>
                <a:ext uri="{FF2B5EF4-FFF2-40B4-BE49-F238E27FC236}">
                  <a16:creationId xmlns:a16="http://schemas.microsoft.com/office/drawing/2014/main" id="{10F2C455-3776-444D-9939-49317E084548}"/>
                </a:ext>
              </a:extLst>
            </p:cNvPr>
            <p:cNvCxnSpPr>
              <a:cxnSpLocks/>
            </p:cNvCxnSpPr>
            <p:nvPr/>
          </p:nvCxnSpPr>
          <p:spPr>
            <a:xfrm>
              <a:off x="4728015" y="1967232"/>
              <a:ext cx="0" cy="66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CC20EEE8-7423-4C93-8E08-C77A608A6011}"/>
                </a:ext>
              </a:extLst>
            </p:cNvPr>
            <p:cNvCxnSpPr>
              <a:cxnSpLocks/>
            </p:cNvCxnSpPr>
            <p:nvPr/>
          </p:nvCxnSpPr>
          <p:spPr>
            <a:xfrm>
              <a:off x="4956040" y="2060832"/>
              <a:ext cx="0" cy="576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2 46">
              <a:extLst>
                <a:ext uri="{FF2B5EF4-FFF2-40B4-BE49-F238E27FC236}">
                  <a16:creationId xmlns:a16="http://schemas.microsoft.com/office/drawing/2014/main" id="{08DC3FD1-7E68-4A07-8B44-D8E397F36C3E}"/>
                </a:ext>
              </a:extLst>
            </p:cNvPr>
            <p:cNvCxnSpPr>
              <a:cxnSpLocks/>
            </p:cNvCxnSpPr>
            <p:nvPr/>
          </p:nvCxnSpPr>
          <p:spPr>
            <a:xfrm>
              <a:off x="5868144" y="2456832"/>
              <a:ext cx="0" cy="180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EC69B38B-C34B-455E-AF40-930C8EABBFCB}"/>
                </a:ext>
              </a:extLst>
            </p:cNvPr>
            <p:cNvSpPr txBox="1"/>
            <p:nvPr/>
          </p:nvSpPr>
          <p:spPr>
            <a:xfrm>
              <a:off x="4283968" y="1412776"/>
              <a:ext cx="20397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i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it-IT" sz="1600" i="1" baseline="-250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yMAX</a:t>
              </a:r>
              <a:r>
                <a:rPr lang="it-IT" sz="1600" i="1" baseline="-25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600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 </a:t>
              </a:r>
              <a:r>
                <a:rPr lang="it-IT" sz="16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2754 mm/</a:t>
              </a:r>
              <a:r>
                <a:rPr lang="it-IT" sz="1600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ms</a:t>
              </a:r>
              <a:endPara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2BB66080-2537-4974-AC46-A81F12198C0A}"/>
                </a:ext>
              </a:extLst>
            </p:cNvPr>
            <p:cNvCxnSpPr>
              <a:cxnSpLocks/>
            </p:cNvCxnSpPr>
            <p:nvPr/>
          </p:nvCxnSpPr>
          <p:spPr>
            <a:xfrm>
              <a:off x="3150365" y="1765670"/>
              <a:ext cx="0" cy="68661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diritto 49">
              <a:extLst>
                <a:ext uri="{FF2B5EF4-FFF2-40B4-BE49-F238E27FC236}">
                  <a16:creationId xmlns:a16="http://schemas.microsoft.com/office/drawing/2014/main" id="{7EDA225C-DB49-4C3B-9F5F-45898FB8F5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44923" y="1934769"/>
              <a:ext cx="135929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A41AD319-3DFD-4F07-8881-87FFFA339893}"/>
                </a:ext>
              </a:extLst>
            </p:cNvPr>
            <p:cNvSpPr txBox="1"/>
            <p:nvPr/>
          </p:nvSpPr>
          <p:spPr>
            <a:xfrm>
              <a:off x="3467708" y="1599637"/>
              <a:ext cx="1159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 mm</a:t>
              </a:r>
            </a:p>
          </p:txBody>
        </p:sp>
        <p:cxnSp>
          <p:nvCxnSpPr>
            <p:cNvPr id="54" name="Connettore 2 53">
              <a:extLst>
                <a:ext uri="{FF2B5EF4-FFF2-40B4-BE49-F238E27FC236}">
                  <a16:creationId xmlns:a16="http://schemas.microsoft.com/office/drawing/2014/main" id="{6BC27C32-6AF9-4C90-8D07-FC0C2EE3FB84}"/>
                </a:ext>
              </a:extLst>
            </p:cNvPr>
            <p:cNvCxnSpPr>
              <a:cxnSpLocks/>
            </p:cNvCxnSpPr>
            <p:nvPr/>
          </p:nvCxnSpPr>
          <p:spPr>
            <a:xfrm>
              <a:off x="3359865" y="2372889"/>
              <a:ext cx="0" cy="2639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>
              <a:extLst>
                <a:ext uri="{FF2B5EF4-FFF2-40B4-BE49-F238E27FC236}">
                  <a16:creationId xmlns:a16="http://schemas.microsoft.com/office/drawing/2014/main" id="{2AA3DEFC-3573-4A60-A4A1-B6A7D329312F}"/>
                </a:ext>
              </a:extLst>
            </p:cNvPr>
            <p:cNvCxnSpPr>
              <a:cxnSpLocks/>
            </p:cNvCxnSpPr>
            <p:nvPr/>
          </p:nvCxnSpPr>
          <p:spPr>
            <a:xfrm>
              <a:off x="5184065" y="2204832"/>
              <a:ext cx="0" cy="43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2 58">
              <a:extLst>
                <a:ext uri="{FF2B5EF4-FFF2-40B4-BE49-F238E27FC236}">
                  <a16:creationId xmlns:a16="http://schemas.microsoft.com/office/drawing/2014/main" id="{9D4BA347-F1CE-44AC-9C51-84F78BD69184}"/>
                </a:ext>
              </a:extLst>
            </p:cNvPr>
            <p:cNvCxnSpPr>
              <a:cxnSpLocks/>
            </p:cNvCxnSpPr>
            <p:nvPr/>
          </p:nvCxnSpPr>
          <p:spPr>
            <a:xfrm>
              <a:off x="3587890" y="2267734"/>
              <a:ext cx="0" cy="3690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2 60">
              <a:extLst>
                <a:ext uri="{FF2B5EF4-FFF2-40B4-BE49-F238E27FC236}">
                  <a16:creationId xmlns:a16="http://schemas.microsoft.com/office/drawing/2014/main" id="{55164D30-DA30-4DDF-A4FC-07F93CF02338}"/>
                </a:ext>
              </a:extLst>
            </p:cNvPr>
            <p:cNvCxnSpPr>
              <a:cxnSpLocks/>
            </p:cNvCxnSpPr>
            <p:nvPr/>
          </p:nvCxnSpPr>
          <p:spPr>
            <a:xfrm>
              <a:off x="3815915" y="2204864"/>
              <a:ext cx="0" cy="4319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2 63">
              <a:extLst>
                <a:ext uri="{FF2B5EF4-FFF2-40B4-BE49-F238E27FC236}">
                  <a16:creationId xmlns:a16="http://schemas.microsoft.com/office/drawing/2014/main" id="{96AE829B-ABA7-4F69-B0E8-C83C2AA65B44}"/>
                </a:ext>
              </a:extLst>
            </p:cNvPr>
            <p:cNvCxnSpPr>
              <a:cxnSpLocks/>
            </p:cNvCxnSpPr>
            <p:nvPr/>
          </p:nvCxnSpPr>
          <p:spPr>
            <a:xfrm>
              <a:off x="5412090" y="2267734"/>
              <a:ext cx="0" cy="3690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2 64">
              <a:extLst>
                <a:ext uri="{FF2B5EF4-FFF2-40B4-BE49-F238E27FC236}">
                  <a16:creationId xmlns:a16="http://schemas.microsoft.com/office/drawing/2014/main" id="{5B36F56B-349A-4898-A659-016F45DCEA74}"/>
                </a:ext>
              </a:extLst>
            </p:cNvPr>
            <p:cNvCxnSpPr>
              <a:cxnSpLocks/>
            </p:cNvCxnSpPr>
            <p:nvPr/>
          </p:nvCxnSpPr>
          <p:spPr>
            <a:xfrm>
              <a:off x="5640115" y="2374032"/>
              <a:ext cx="0" cy="2628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322DF15E-33D0-42A1-B263-14FA1DE1A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013643"/>
            <a:ext cx="3126006" cy="2999899"/>
          </a:xfrm>
          <a:prstGeom prst="rect">
            <a:avLst/>
          </a:prstGeom>
        </p:spPr>
      </p:pic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6376971E-FE0C-4599-8049-1940A99351BA}"/>
              </a:ext>
            </a:extLst>
          </p:cNvPr>
          <p:cNvSpPr txBox="1"/>
          <p:nvPr/>
        </p:nvSpPr>
        <p:spPr>
          <a:xfrm>
            <a:off x="889248" y="3114272"/>
            <a:ext cx="2323743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 mm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039DA9D-6DF9-4679-BA87-03519BACC5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350" t="28526" r="6876" b="30891"/>
          <a:stretch/>
        </p:blipFill>
        <p:spPr>
          <a:xfrm>
            <a:off x="4727644" y="4745100"/>
            <a:ext cx="3315510" cy="1059675"/>
          </a:xfrm>
          <a:prstGeom prst="rect">
            <a:avLst/>
          </a:prstGeom>
        </p:spPr>
      </p:pic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43DB5E2D-9ABB-4081-BDAE-5A92DCE85D5F}"/>
              </a:ext>
            </a:extLst>
          </p:cNvPr>
          <p:cNvCxnSpPr>
            <a:cxnSpLocks/>
          </p:cNvCxnSpPr>
          <p:nvPr/>
        </p:nvCxnSpPr>
        <p:spPr>
          <a:xfrm flipV="1">
            <a:off x="5327236" y="2044667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65752AC9-911D-4700-A504-A75DB11117A3}"/>
              </a:ext>
            </a:extLst>
          </p:cNvPr>
          <p:cNvCxnSpPr>
            <a:cxnSpLocks/>
          </p:cNvCxnSpPr>
          <p:nvPr/>
        </p:nvCxnSpPr>
        <p:spPr>
          <a:xfrm>
            <a:off x="4605398" y="3146853"/>
            <a:ext cx="72183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BA91832B-7E0A-4F15-A3F6-5C48D3B74695}"/>
              </a:ext>
            </a:extLst>
          </p:cNvPr>
          <p:cNvCxnSpPr>
            <a:cxnSpLocks/>
          </p:cNvCxnSpPr>
          <p:nvPr/>
        </p:nvCxnSpPr>
        <p:spPr>
          <a:xfrm flipV="1">
            <a:off x="4605398" y="2041380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3BF1F9B-83EA-4B27-A354-73698368C63E}"/>
              </a:ext>
            </a:extLst>
          </p:cNvPr>
          <p:cNvSpPr txBox="1"/>
          <p:nvPr/>
        </p:nvSpPr>
        <p:spPr>
          <a:xfrm>
            <a:off x="5254418" y="3146853"/>
            <a:ext cx="124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R= 1 mm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10769567-200E-4A60-8F19-171C3E8FC1BA}"/>
              </a:ext>
            </a:extLst>
          </p:cNvPr>
          <p:cNvCxnSpPr/>
          <p:nvPr/>
        </p:nvCxnSpPr>
        <p:spPr>
          <a:xfrm>
            <a:off x="4614729" y="2824570"/>
            <a:ext cx="721838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58649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ressure_gsi_4tw_1mm">
            <a:hlinkClick r:id="" action="ppaction://media"/>
            <a:extLst>
              <a:ext uri="{FF2B5EF4-FFF2-40B4-BE49-F238E27FC236}">
                <a16:creationId xmlns:a16="http://schemas.microsoft.com/office/drawing/2014/main" id="{3D9E09E8-B2D7-4462-A584-C85AB003A66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3305" b="53510"/>
          <a:stretch/>
        </p:blipFill>
        <p:spPr>
          <a:xfrm>
            <a:off x="1067457" y="1387426"/>
            <a:ext cx="7637463" cy="165976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2479DE2-2B28-43AE-90AA-67876FB2B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3014742"/>
            <a:ext cx="3170922" cy="29988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4143D15-A189-4AE3-A44F-419880173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GSI </a:t>
            </a:r>
            <a:r>
              <a:rPr lang="it-IT" dirty="0" err="1"/>
              <a:t>Prediction</a:t>
            </a:r>
            <a:r>
              <a:rPr lang="it-IT" dirty="0"/>
              <a:t> 5 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F8B971-8E12-4DB2-905D-2B58780AA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7F0A1A9-D279-4695-A05D-713503029511}"/>
              </a:ext>
            </a:extLst>
          </p:cNvPr>
          <p:cNvSpPr txBox="1"/>
          <p:nvPr/>
        </p:nvSpPr>
        <p:spPr>
          <a:xfrm>
            <a:off x="3923928" y="5668370"/>
            <a:ext cx="5228447" cy="830997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LOW @ GSI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1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 ns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E9903850-AF4C-4E1B-961B-32B5E873DFF4}"/>
              </a:ext>
            </a:extLst>
          </p:cNvPr>
          <p:cNvSpPr/>
          <p:nvPr/>
        </p:nvSpPr>
        <p:spPr>
          <a:xfrm>
            <a:off x="1085745" y="1098318"/>
            <a:ext cx="3797176" cy="21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BAC07641-A2B0-4ECF-8168-0D24D8F50B13}"/>
              </a:ext>
            </a:extLst>
          </p:cNvPr>
          <p:cNvSpPr txBox="1"/>
          <p:nvPr/>
        </p:nvSpPr>
        <p:spPr>
          <a:xfrm>
            <a:off x="7181937" y="1108904"/>
            <a:ext cx="15660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Pressure(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MPa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4B595A8B-9753-4294-8C44-95193976DD99}"/>
              </a:ext>
            </a:extLst>
          </p:cNvPr>
          <p:cNvCxnSpPr>
            <a:cxnSpLocks/>
          </p:cNvCxnSpPr>
          <p:nvPr/>
        </p:nvCxnSpPr>
        <p:spPr>
          <a:xfrm flipH="1">
            <a:off x="856461" y="2217067"/>
            <a:ext cx="6616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86BECE80-11F2-485D-87F3-4AFB7D5478C8}"/>
              </a:ext>
            </a:extLst>
          </p:cNvPr>
          <p:cNvCxnSpPr>
            <a:cxnSpLocks/>
          </p:cNvCxnSpPr>
          <p:nvPr/>
        </p:nvCxnSpPr>
        <p:spPr>
          <a:xfrm>
            <a:off x="1004212" y="2220754"/>
            <a:ext cx="0" cy="70419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B724A8E7-634D-4379-8981-29484DA7E13B}"/>
              </a:ext>
            </a:extLst>
          </p:cNvPr>
          <p:cNvCxnSpPr>
            <a:cxnSpLocks/>
          </p:cNvCxnSpPr>
          <p:nvPr/>
        </p:nvCxnSpPr>
        <p:spPr>
          <a:xfrm>
            <a:off x="1518065" y="2924944"/>
            <a:ext cx="638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B620312-2293-459B-8B38-003FFB84267D}"/>
              </a:ext>
            </a:extLst>
          </p:cNvPr>
          <p:cNvSpPr txBox="1"/>
          <p:nvPr/>
        </p:nvSpPr>
        <p:spPr>
          <a:xfrm rot="16200000">
            <a:off x="272895" y="1542377"/>
            <a:ext cx="1159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0.943 mm</a:t>
            </a:r>
          </a:p>
        </p:txBody>
      </p:sp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9A18E3F3-9EF7-4C97-86E2-6F2AA60652FF}"/>
              </a:ext>
            </a:extLst>
          </p:cNvPr>
          <p:cNvCxnSpPr>
            <a:cxnSpLocks/>
          </p:cNvCxnSpPr>
          <p:nvPr/>
        </p:nvCxnSpPr>
        <p:spPr>
          <a:xfrm>
            <a:off x="1004212" y="1272202"/>
            <a:ext cx="0" cy="991064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E7D84204-E5C5-4F2E-A485-266A25D44AF8}"/>
              </a:ext>
            </a:extLst>
          </p:cNvPr>
          <p:cNvCxnSpPr>
            <a:cxnSpLocks/>
          </p:cNvCxnSpPr>
          <p:nvPr/>
        </p:nvCxnSpPr>
        <p:spPr>
          <a:xfrm>
            <a:off x="4211960" y="2020612"/>
            <a:ext cx="0" cy="18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C0F917AB-5160-44AA-9C52-15BB4F85AD2E}"/>
              </a:ext>
            </a:extLst>
          </p:cNvPr>
          <p:cNvSpPr txBox="1"/>
          <p:nvPr/>
        </p:nvSpPr>
        <p:spPr>
          <a:xfrm>
            <a:off x="5291706" y="1433842"/>
            <a:ext cx="929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</a:p>
        </p:txBody>
      </p: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31DB8D9A-82E2-48EE-8743-C91ACECBF9B5}"/>
              </a:ext>
            </a:extLst>
          </p:cNvPr>
          <p:cNvCxnSpPr>
            <a:cxnSpLocks/>
          </p:cNvCxnSpPr>
          <p:nvPr/>
        </p:nvCxnSpPr>
        <p:spPr>
          <a:xfrm>
            <a:off x="4451986" y="1624628"/>
            <a:ext cx="0" cy="5759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AC2BA0A0-B7B7-43B4-AB72-6993247B9CA3}"/>
              </a:ext>
            </a:extLst>
          </p:cNvPr>
          <p:cNvCxnSpPr>
            <a:cxnSpLocks/>
          </p:cNvCxnSpPr>
          <p:nvPr/>
        </p:nvCxnSpPr>
        <p:spPr>
          <a:xfrm>
            <a:off x="4571999" y="1336596"/>
            <a:ext cx="0" cy="86401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C69B38B-C34B-455E-AF40-930C8EABBFCB}"/>
              </a:ext>
            </a:extLst>
          </p:cNvPr>
          <p:cNvSpPr txBox="1"/>
          <p:nvPr/>
        </p:nvSpPr>
        <p:spPr>
          <a:xfrm>
            <a:off x="4409931" y="976556"/>
            <a:ext cx="225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it-IT" sz="1600" i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yMAX</a:t>
            </a:r>
            <a:r>
              <a:rPr lang="it-IT" sz="1600" i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4000 mm/</a:t>
            </a:r>
            <a:r>
              <a:rPr lang="it-IT" sz="1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endParaRPr lang="it-IT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2BB66080-2537-4974-AC46-A81F12198C0A}"/>
              </a:ext>
            </a:extLst>
          </p:cNvPr>
          <p:cNvCxnSpPr>
            <a:cxnSpLocks/>
          </p:cNvCxnSpPr>
          <p:nvPr/>
        </p:nvCxnSpPr>
        <p:spPr>
          <a:xfrm>
            <a:off x="4217403" y="1329450"/>
            <a:ext cx="0" cy="686613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7EDA225C-DB49-4C3B-9F5F-45898FB8F58D}"/>
              </a:ext>
            </a:extLst>
          </p:cNvPr>
          <p:cNvCxnSpPr>
            <a:cxnSpLocks/>
          </p:cNvCxnSpPr>
          <p:nvPr/>
        </p:nvCxnSpPr>
        <p:spPr>
          <a:xfrm flipH="1">
            <a:off x="4217403" y="1498549"/>
            <a:ext cx="345739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A41AD319-3DFD-4F07-8881-87FFFA339893}"/>
              </a:ext>
            </a:extLst>
          </p:cNvPr>
          <p:cNvSpPr txBox="1"/>
          <p:nvPr/>
        </p:nvSpPr>
        <p:spPr>
          <a:xfrm>
            <a:off x="3393300" y="1191736"/>
            <a:ext cx="11599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mm</a:t>
            </a:r>
          </a:p>
        </p:txBody>
      </p: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9D4BA347-F1CE-44AC-9C51-84F78BD69184}"/>
              </a:ext>
            </a:extLst>
          </p:cNvPr>
          <p:cNvCxnSpPr>
            <a:cxnSpLocks/>
          </p:cNvCxnSpPr>
          <p:nvPr/>
        </p:nvCxnSpPr>
        <p:spPr>
          <a:xfrm>
            <a:off x="4331973" y="1831514"/>
            <a:ext cx="0" cy="3690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6376971E-FE0C-4599-8049-1940A99351BA}"/>
              </a:ext>
            </a:extLst>
          </p:cNvPr>
          <p:cNvSpPr txBox="1"/>
          <p:nvPr/>
        </p:nvSpPr>
        <p:spPr>
          <a:xfrm>
            <a:off x="724271" y="3093666"/>
            <a:ext cx="2368659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 mm</a:t>
            </a: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5E9EB1D3-2AE1-4F3C-B1B9-F2CADB909F78}"/>
              </a:ext>
            </a:extLst>
          </p:cNvPr>
          <p:cNvCxnSpPr>
            <a:cxnSpLocks/>
          </p:cNvCxnSpPr>
          <p:nvPr/>
        </p:nvCxnSpPr>
        <p:spPr>
          <a:xfrm>
            <a:off x="4932040" y="2020612"/>
            <a:ext cx="0" cy="18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CCD002A7-BC34-48EA-8096-7B94C5B04B3E}"/>
              </a:ext>
            </a:extLst>
          </p:cNvPr>
          <p:cNvCxnSpPr>
            <a:cxnSpLocks/>
          </p:cNvCxnSpPr>
          <p:nvPr/>
        </p:nvCxnSpPr>
        <p:spPr>
          <a:xfrm>
            <a:off x="4692012" y="1624628"/>
            <a:ext cx="0" cy="57598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EC9D6461-163A-4084-86EF-602E20F3270F}"/>
              </a:ext>
            </a:extLst>
          </p:cNvPr>
          <p:cNvCxnSpPr>
            <a:cxnSpLocks/>
          </p:cNvCxnSpPr>
          <p:nvPr/>
        </p:nvCxnSpPr>
        <p:spPr>
          <a:xfrm>
            <a:off x="4812025" y="1831514"/>
            <a:ext cx="0" cy="3690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2DD87172-8331-46EF-8824-5D7E9F748A33}"/>
              </a:ext>
            </a:extLst>
          </p:cNvPr>
          <p:cNvCxnSpPr>
            <a:cxnSpLocks/>
          </p:cNvCxnSpPr>
          <p:nvPr/>
        </p:nvCxnSpPr>
        <p:spPr>
          <a:xfrm>
            <a:off x="3347864" y="1498179"/>
            <a:ext cx="864056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>
            <a:extLst>
              <a:ext uri="{FF2B5EF4-FFF2-40B4-BE49-F238E27FC236}">
                <a16:creationId xmlns:a16="http://schemas.microsoft.com/office/drawing/2014/main" id="{6D86D839-EF92-4356-A624-C65B87820F16}"/>
              </a:ext>
            </a:extLst>
          </p:cNvPr>
          <p:cNvSpPr/>
          <p:nvPr/>
        </p:nvSpPr>
        <p:spPr>
          <a:xfrm>
            <a:off x="1085745" y="1498549"/>
            <a:ext cx="1587847" cy="5388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550DB389-000F-4CC3-8D2E-75CD52C31595}"/>
              </a:ext>
            </a:extLst>
          </p:cNvPr>
          <p:cNvCxnSpPr>
            <a:cxnSpLocks/>
          </p:cNvCxnSpPr>
          <p:nvPr/>
        </p:nvCxnSpPr>
        <p:spPr>
          <a:xfrm flipV="1">
            <a:off x="5292080" y="2001461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12F9A6B9-B86C-4C93-B1E1-F0C68DC689DF}"/>
              </a:ext>
            </a:extLst>
          </p:cNvPr>
          <p:cNvCxnSpPr>
            <a:cxnSpLocks/>
          </p:cNvCxnSpPr>
          <p:nvPr/>
        </p:nvCxnSpPr>
        <p:spPr>
          <a:xfrm>
            <a:off x="4570242" y="3103647"/>
            <a:ext cx="721838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B9FF5DA6-9B72-44DE-95F2-FF4F119868A7}"/>
              </a:ext>
            </a:extLst>
          </p:cNvPr>
          <p:cNvCxnSpPr>
            <a:cxnSpLocks/>
          </p:cNvCxnSpPr>
          <p:nvPr/>
        </p:nvCxnSpPr>
        <p:spPr>
          <a:xfrm flipV="1">
            <a:off x="4570242" y="1998174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0AF52E53-5DCA-4377-82FB-BCC6CCBB1838}"/>
              </a:ext>
            </a:extLst>
          </p:cNvPr>
          <p:cNvSpPr txBox="1"/>
          <p:nvPr/>
        </p:nvSpPr>
        <p:spPr>
          <a:xfrm>
            <a:off x="5219262" y="3103647"/>
            <a:ext cx="124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R= 1 mm</a:t>
            </a:r>
          </a:p>
        </p:txBody>
      </p: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86DA32E0-98BF-4130-A062-C32779A729C4}"/>
              </a:ext>
            </a:extLst>
          </p:cNvPr>
          <p:cNvCxnSpPr/>
          <p:nvPr/>
        </p:nvCxnSpPr>
        <p:spPr>
          <a:xfrm>
            <a:off x="4581330" y="2931669"/>
            <a:ext cx="721838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872504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ressure_gsi_4tw_075mm">
            <a:hlinkClick r:id="" action="ppaction://media"/>
            <a:extLst>
              <a:ext uri="{FF2B5EF4-FFF2-40B4-BE49-F238E27FC236}">
                <a16:creationId xmlns:a16="http://schemas.microsoft.com/office/drawing/2014/main" id="{0571C4FD-021D-4502-A20E-D0647A0550F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21853" t="28675" r="18036"/>
          <a:stretch/>
        </p:blipFill>
        <p:spPr>
          <a:xfrm>
            <a:off x="2801832" y="2257453"/>
            <a:ext cx="2709460" cy="1571176"/>
          </a:xfrm>
          <a:prstGeom prst="rect">
            <a:avLst/>
          </a:prstGeom>
        </p:spPr>
      </p:pic>
      <p:pic>
        <p:nvPicPr>
          <p:cNvPr id="16" name="pressure_4tw_05mm">
            <a:hlinkClick r:id="" action="ppaction://media"/>
            <a:extLst>
              <a:ext uri="{FF2B5EF4-FFF2-40B4-BE49-F238E27FC236}">
                <a16:creationId xmlns:a16="http://schemas.microsoft.com/office/drawing/2014/main" id="{55476223-8776-41A4-9AFD-30675069836B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/>
          <a:srcRect l="39901" t="-498" r="29914" b="64433"/>
          <a:stretch/>
        </p:blipFill>
        <p:spPr>
          <a:xfrm>
            <a:off x="3845935" y="4130182"/>
            <a:ext cx="2760036" cy="161166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54143D15-A189-4AE3-A44F-419880173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GSI </a:t>
            </a:r>
            <a:r>
              <a:rPr lang="it-IT" dirty="0" err="1"/>
              <a:t>Prediction</a:t>
            </a:r>
            <a:r>
              <a:rPr lang="it-IT" dirty="0"/>
              <a:t> 5 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5F8B971-8E12-4DB2-905D-2B58780AA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19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1D0BEE8F-653E-4D18-8198-DC1E4B5116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" y="3284984"/>
            <a:ext cx="3394720" cy="3210450"/>
          </a:xfrm>
          <a:prstGeom prst="rect">
            <a:avLst/>
          </a:prstGeom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18004CC-19A8-464C-952E-CFA53ECD3F2B}"/>
              </a:ext>
            </a:extLst>
          </p:cNvPr>
          <p:cNvCxnSpPr>
            <a:cxnSpLocks/>
          </p:cNvCxnSpPr>
          <p:nvPr/>
        </p:nvCxnSpPr>
        <p:spPr>
          <a:xfrm flipV="1">
            <a:off x="2843808" y="4221088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6376971E-FE0C-4599-8049-1940A99351BA}"/>
              </a:ext>
            </a:extLst>
          </p:cNvPr>
          <p:cNvSpPr txBox="1"/>
          <p:nvPr/>
        </p:nvSpPr>
        <p:spPr>
          <a:xfrm>
            <a:off x="1187624" y="3429000"/>
            <a:ext cx="244827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 mm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05514E6-4C05-4882-8F6D-1FD9DA02F85B}"/>
              </a:ext>
            </a:extLst>
          </p:cNvPr>
          <p:cNvSpPr txBox="1"/>
          <p:nvPr/>
        </p:nvSpPr>
        <p:spPr>
          <a:xfrm>
            <a:off x="2820076" y="42900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EF9BA11D-7972-4431-A279-033D46479432}"/>
              </a:ext>
            </a:extLst>
          </p:cNvPr>
          <p:cNvSpPr txBox="1"/>
          <p:nvPr/>
        </p:nvSpPr>
        <p:spPr>
          <a:xfrm>
            <a:off x="1710949" y="5098073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7F0A1A9-D279-4695-A05D-713503029511}"/>
              </a:ext>
            </a:extLst>
          </p:cNvPr>
          <p:cNvSpPr txBox="1"/>
          <p:nvPr/>
        </p:nvSpPr>
        <p:spPr>
          <a:xfrm>
            <a:off x="3523321" y="5260537"/>
            <a:ext cx="5626563" cy="830997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LOW @ GSI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0.5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B6220601-3316-41AD-BD2A-A3F4A1B05D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5672" y="1048463"/>
            <a:ext cx="3089965" cy="2965312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86B07479-C748-426F-964A-3A0B4314228D}"/>
              </a:ext>
            </a:extLst>
          </p:cNvPr>
          <p:cNvSpPr txBox="1"/>
          <p:nvPr/>
        </p:nvSpPr>
        <p:spPr>
          <a:xfrm>
            <a:off x="6605971" y="1250213"/>
            <a:ext cx="244827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 mm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B400813-4F6D-41DE-8B96-2781E98BB44A}"/>
              </a:ext>
            </a:extLst>
          </p:cNvPr>
          <p:cNvSpPr txBox="1"/>
          <p:nvPr/>
        </p:nvSpPr>
        <p:spPr>
          <a:xfrm>
            <a:off x="-11450" y="1207225"/>
            <a:ext cx="5626563" cy="830997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LOW @ GSI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0.75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5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CECBB3AA-292B-4198-857E-897D6A8B47EB}"/>
              </a:ext>
            </a:extLst>
          </p:cNvPr>
          <p:cNvCxnSpPr>
            <a:cxnSpLocks/>
          </p:cNvCxnSpPr>
          <p:nvPr/>
        </p:nvCxnSpPr>
        <p:spPr>
          <a:xfrm flipV="1">
            <a:off x="7749242" y="2411009"/>
            <a:ext cx="0" cy="729959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73A0CE75-C89E-4A89-A6C3-65297443E8E6}"/>
              </a:ext>
            </a:extLst>
          </p:cNvPr>
          <p:cNvSpPr txBox="1"/>
          <p:nvPr/>
        </p:nvSpPr>
        <p:spPr>
          <a:xfrm>
            <a:off x="7715977" y="255094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93BD11D-6DD2-4AAD-81F3-B1F155CA72B0}"/>
              </a:ext>
            </a:extLst>
          </p:cNvPr>
          <p:cNvSpPr txBox="1"/>
          <p:nvPr/>
        </p:nvSpPr>
        <p:spPr>
          <a:xfrm>
            <a:off x="6539248" y="2606711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</a:p>
        </p:txBody>
      </p:sp>
    </p:spTree>
    <p:extLst>
      <p:ext uri="{BB962C8B-B14F-4D97-AF65-F5344CB8AC3E}">
        <p14:creationId xmlns:p14="http://schemas.microsoft.com/office/powerpoint/2010/main" val="193833944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C4461F31-A23E-46D5-B60A-48ED64AA07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70000"/>
                    </a14:imgEffect>
                  </a14:imgLayer>
                </a14:imgProps>
              </a:ext>
            </a:extLst>
          </a:blip>
          <a:srcRect l="35959" t="41558" r="40122" b="20980"/>
          <a:stretch/>
        </p:blipFill>
        <p:spPr>
          <a:xfrm flipH="1">
            <a:off x="4788024" y="1132499"/>
            <a:ext cx="4355976" cy="4180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07" y="2176503"/>
            <a:ext cx="8514526" cy="2880320"/>
          </a:xfrm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ELI-NP simulations (HELIOS)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POLITO methodology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Benchmark and calibration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GSI experiments predictions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Conclusions and outcomes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33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E54987-D212-402D-9E78-66E9C5F7F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LS-DYNA GSI </a:t>
            </a:r>
            <a:r>
              <a:rPr lang="it-IT" dirty="0" err="1"/>
              <a:t>Prediction</a:t>
            </a:r>
            <a:r>
              <a:rPr lang="it-IT" dirty="0"/>
              <a:t> 1 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DD356D-121D-4318-A1E6-22642547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8" name="pressure_gsi_18tw_1mm">
            <a:hlinkClick r:id="" action="ppaction://media"/>
            <a:extLst>
              <a:ext uri="{FF2B5EF4-FFF2-40B4-BE49-F238E27FC236}">
                <a16:creationId xmlns:a16="http://schemas.microsoft.com/office/drawing/2014/main" id="{4903D928-B4B4-4B86-9630-9C3DD32BDF0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7664" y="1276110"/>
            <a:ext cx="7315497" cy="368188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16522B2-9FA8-4750-BB6C-0339E78E71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3132454"/>
            <a:ext cx="3066121" cy="2942431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65A68EB-3ACE-4618-983F-9222059B5BBA}"/>
              </a:ext>
            </a:extLst>
          </p:cNvPr>
          <p:cNvSpPr txBox="1"/>
          <p:nvPr/>
        </p:nvSpPr>
        <p:spPr>
          <a:xfrm>
            <a:off x="3523321" y="5310442"/>
            <a:ext cx="5626563" cy="830997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SHOT HIGH @ GSI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porous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1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1 ns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9094DE2-04DD-45C1-93E8-19AEDDEA8BF7}"/>
              </a:ext>
            </a:extLst>
          </p:cNvPr>
          <p:cNvSpPr txBox="1"/>
          <p:nvPr/>
        </p:nvSpPr>
        <p:spPr>
          <a:xfrm>
            <a:off x="1013587" y="3238981"/>
            <a:ext cx="2448272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Range of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0 ≤ </a:t>
            </a:r>
            <a:r>
              <a:rPr lang="it-IT" sz="1600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≤ 1 mm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2E3AF34-4040-49C8-8764-44F8235EC501}"/>
              </a:ext>
            </a:extLst>
          </p:cNvPr>
          <p:cNvSpPr txBox="1"/>
          <p:nvPr/>
        </p:nvSpPr>
        <p:spPr>
          <a:xfrm>
            <a:off x="1928596" y="505893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</a:p>
        </p:txBody>
      </p:sp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5DF32437-1493-43DC-ACA9-4833423862E2}"/>
              </a:ext>
            </a:extLst>
          </p:cNvPr>
          <p:cNvCxnSpPr>
            <a:cxnSpLocks/>
          </p:cNvCxnSpPr>
          <p:nvPr/>
        </p:nvCxnSpPr>
        <p:spPr>
          <a:xfrm flipV="1">
            <a:off x="2905876" y="4679289"/>
            <a:ext cx="0" cy="386592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6826F92-9CDE-4968-8B45-18EC70184612}"/>
              </a:ext>
            </a:extLst>
          </p:cNvPr>
          <p:cNvSpPr txBox="1"/>
          <p:nvPr/>
        </p:nvSpPr>
        <p:spPr>
          <a:xfrm>
            <a:off x="2814397" y="468960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5F5326B9-48DB-4B29-8444-0F8C5324CC60}"/>
              </a:ext>
            </a:extLst>
          </p:cNvPr>
          <p:cNvSpPr/>
          <p:nvPr/>
        </p:nvSpPr>
        <p:spPr>
          <a:xfrm>
            <a:off x="1374237" y="1124159"/>
            <a:ext cx="2880320" cy="8282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525288A4-26C8-4C50-B07C-8D7EF21AC2C7}"/>
              </a:ext>
            </a:extLst>
          </p:cNvPr>
          <p:cNvCxnSpPr>
            <a:cxnSpLocks/>
          </p:cNvCxnSpPr>
          <p:nvPr/>
        </p:nvCxnSpPr>
        <p:spPr>
          <a:xfrm flipV="1">
            <a:off x="5705466" y="1750750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diritto 23">
            <a:extLst>
              <a:ext uri="{FF2B5EF4-FFF2-40B4-BE49-F238E27FC236}">
                <a16:creationId xmlns:a16="http://schemas.microsoft.com/office/drawing/2014/main" id="{A1879288-5522-4816-BA39-8B7E42B0E091}"/>
              </a:ext>
            </a:extLst>
          </p:cNvPr>
          <p:cNvCxnSpPr>
            <a:cxnSpLocks/>
          </p:cNvCxnSpPr>
          <p:nvPr/>
        </p:nvCxnSpPr>
        <p:spPr>
          <a:xfrm>
            <a:off x="5055636" y="2852936"/>
            <a:ext cx="64983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diritto 24">
            <a:extLst>
              <a:ext uri="{FF2B5EF4-FFF2-40B4-BE49-F238E27FC236}">
                <a16:creationId xmlns:a16="http://schemas.microsoft.com/office/drawing/2014/main" id="{34D72D41-C42C-4508-81A7-BDF275BB0B92}"/>
              </a:ext>
            </a:extLst>
          </p:cNvPr>
          <p:cNvCxnSpPr>
            <a:cxnSpLocks/>
          </p:cNvCxnSpPr>
          <p:nvPr/>
        </p:nvCxnSpPr>
        <p:spPr>
          <a:xfrm flipV="1">
            <a:off x="5055636" y="1747463"/>
            <a:ext cx="0" cy="13681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C4D0A03-CF8F-4DC0-9079-8FBEE0779FA9}"/>
              </a:ext>
            </a:extLst>
          </p:cNvPr>
          <p:cNvSpPr txBox="1"/>
          <p:nvPr/>
        </p:nvSpPr>
        <p:spPr>
          <a:xfrm>
            <a:off x="5704656" y="2852936"/>
            <a:ext cx="1242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R= 1 mm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55DEC887-45A9-43BE-8DE7-9D185FF3A86E}"/>
              </a:ext>
            </a:extLst>
          </p:cNvPr>
          <p:cNvCxnSpPr>
            <a:cxnSpLocks/>
          </p:cNvCxnSpPr>
          <p:nvPr/>
        </p:nvCxnSpPr>
        <p:spPr>
          <a:xfrm>
            <a:off x="5046305" y="2627581"/>
            <a:ext cx="659161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5107567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6B22EF-8891-47C7-ABCB-FF014FC3D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outcomes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FBEEAA-A34D-4965-83DC-B327A58A0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3277"/>
            <a:ext cx="8435280" cy="4525963"/>
          </a:xfrm>
        </p:spPr>
        <p:txBody>
          <a:bodyPr>
            <a:normAutofit/>
          </a:bodyPr>
          <a:lstStyle/>
          <a:p>
            <a:r>
              <a:rPr lang="en-GB" sz="2000" dirty="0"/>
              <a:t>Following the preliminary ELI-NP results the laser deposition phase could be simulated with 1D code HELIOS</a:t>
            </a:r>
          </a:p>
          <a:p>
            <a:r>
              <a:rPr lang="en-GB" sz="2000" dirty="0"/>
              <a:t>The obtained velocity at the plasma-solid interface could be used as boundary condition for the LS-DYNA model in order to assess the conditions at the back surface tacking into account the strength and failure model of the material</a:t>
            </a:r>
          </a:p>
          <a:p>
            <a:r>
              <a:rPr lang="en-GB" sz="2000" dirty="0"/>
              <a:t>Different modelling techniques were tested (2D FE, 3D FE, SPH, FE-SPH) and 2D axisymmetric model results as the much effective solution (fast and enough accurate)</a:t>
            </a:r>
          </a:p>
          <a:p>
            <a:r>
              <a:rPr lang="en-GB" sz="2000" dirty="0"/>
              <a:t>The results are strongly dependent from the adopted damping and failure model</a:t>
            </a:r>
          </a:p>
          <a:p>
            <a:r>
              <a:rPr lang="en-GB" sz="2000" dirty="0"/>
              <a:t>Velocity measurements on the back surface could strongly vary in function of the portion of the sample considered and the dimensions of the measuring spot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B4922AB-B0E0-4723-80E5-7A9B1B340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49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83568" y="4114800"/>
            <a:ext cx="7696200" cy="990600"/>
          </a:xfrm>
        </p:spPr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748713" y="6624638"/>
            <a:ext cx="395287" cy="215900"/>
          </a:xfrm>
          <a:prstGeom prst="rect">
            <a:avLst/>
          </a:prstGeom>
        </p:spPr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438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CC8D64-D121-4BB7-80CA-6BF8D77AB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HELIOS code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6B3B1C3-908C-441C-801D-FAB5237BD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495BA7A-DB0B-4F14-8204-FA1196906FAA}"/>
              </a:ext>
            </a:extLst>
          </p:cNvPr>
          <p:cNvSpPr txBox="1"/>
          <p:nvPr/>
        </p:nvSpPr>
        <p:spPr>
          <a:xfrm>
            <a:off x="458448" y="2529626"/>
            <a:ext cx="547260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HELIOS</a:t>
            </a:r>
            <a:r>
              <a:rPr lang="en-US" b="0" i="0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is a 1-D radiation-hydrodynamics code designed to study the hydrodynamic evolution of radiating plasmas. It can be used to study the evolution of </a:t>
            </a:r>
            <a:r>
              <a:rPr lang="en-US" b="1" i="0" u="sng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planar</a:t>
            </a:r>
            <a:r>
              <a:rPr lang="en-US" b="0" i="0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cylindrical, or spherical plasmas heated by laser beams.</a:t>
            </a:r>
          </a:p>
          <a:p>
            <a:r>
              <a:rPr lang="en-US" dirty="0">
                <a:solidFill>
                  <a:srgbClr val="44444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code </a:t>
            </a:r>
            <a:r>
              <a:rPr lang="en-US" b="0" i="0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updates energy and momentum conservation equations in a </a:t>
            </a:r>
            <a:r>
              <a:rPr lang="en-US" b="1" i="0" dirty="0" err="1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Lagrangian</a:t>
            </a:r>
            <a:r>
              <a:rPr lang="en-US" b="0" i="0" dirty="0">
                <a:solidFill>
                  <a:srgbClr val="44444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reference frame (i.e., grid moves with fluid).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elios">
            <a:extLst>
              <a:ext uri="{FF2B5EF4-FFF2-40B4-BE49-F238E27FC236}">
                <a16:creationId xmlns:a16="http://schemas.microsoft.com/office/drawing/2014/main" id="{091F92EB-9CAE-4787-907E-B1B65F81CE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827" y="2564904"/>
            <a:ext cx="2446973" cy="183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08B7EDC-E826-40B0-984D-76DA056B6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511" y="1334551"/>
            <a:ext cx="8213289" cy="1230353"/>
          </a:xfrm>
          <a:noFill/>
        </p:spPr>
        <p:txBody>
          <a:bodyPr>
            <a:noAutofit/>
          </a:bodyPr>
          <a:lstStyle/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rgbClr val="0157A4"/>
                </a:solidFill>
              </a:rPr>
              <a:t>The high-power lasers produce a surface plasma condition which acts as high-pressure loading source condition for the material in the rear portion of the sample.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C02DC762-245D-44BA-A1A3-B60A87D47A1F}"/>
              </a:ext>
            </a:extLst>
          </p:cNvPr>
          <p:cNvSpPr txBox="1"/>
          <p:nvPr/>
        </p:nvSpPr>
        <p:spPr>
          <a:xfrm>
            <a:off x="518401" y="5118155"/>
            <a:ext cx="8229599" cy="584775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SESAME equation of state, thermal conductivity, and electrical resistivity data.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Irradiance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(W/m</a:t>
            </a:r>
            <a:r>
              <a:rPr lang="it-IT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time history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98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>
            <a:extLst>
              <a:ext uri="{FF2B5EF4-FFF2-40B4-BE49-F238E27FC236}">
                <a16:creationId xmlns:a16="http://schemas.microsoft.com/office/drawing/2014/main" id="{D38AA0C4-B768-47E3-9FBA-99DD6CCDB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44703"/>
            <a:ext cx="8534400" cy="5372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ELI-NP preliminary results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EA0B86E-600F-4FDF-A060-3918F20233AD}"/>
              </a:ext>
            </a:extLst>
          </p:cNvPr>
          <p:cNvSpPr txBox="1"/>
          <p:nvPr/>
        </p:nvSpPr>
        <p:spPr>
          <a:xfrm>
            <a:off x="2816512" y="6055852"/>
            <a:ext cx="6175088" cy="584775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1.77 g/cm</a:t>
            </a:r>
            <a:r>
              <a:rPr lang="it-I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1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spot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diameter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1 mm;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 ns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8841EF3-84AA-4CF2-BFF9-E78653CC3BA9}"/>
              </a:ext>
            </a:extLst>
          </p:cNvPr>
          <p:cNvSpPr txBox="1"/>
          <p:nvPr/>
        </p:nvSpPr>
        <p:spPr>
          <a:xfrm>
            <a:off x="683568" y="263691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CE915A5-E677-4746-A919-F86081AACFD6}"/>
              </a:ext>
            </a:extLst>
          </p:cNvPr>
          <p:cNvSpPr txBox="1"/>
          <p:nvPr/>
        </p:nvSpPr>
        <p:spPr>
          <a:xfrm>
            <a:off x="662576" y="5157192"/>
            <a:ext cx="2253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</p:spTree>
    <p:extLst>
      <p:ext uri="{BB962C8B-B14F-4D97-AF65-F5344CB8AC3E}">
        <p14:creationId xmlns:p14="http://schemas.microsoft.com/office/powerpoint/2010/main" val="2324816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F3D29C1C-F34D-40A4-BD8C-37B90AE0EF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78" y="938347"/>
            <a:ext cx="8586267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ELI-NP preliminary results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8EE1989-313F-4262-B4EA-A5C7C5F3D9F6}"/>
              </a:ext>
            </a:extLst>
          </p:cNvPr>
          <p:cNvSpPr txBox="1"/>
          <p:nvPr/>
        </p:nvSpPr>
        <p:spPr>
          <a:xfrm>
            <a:off x="2816512" y="6047308"/>
            <a:ext cx="6175088" cy="584775"/>
          </a:xfrm>
          <a:prstGeom prst="rect">
            <a:avLst/>
          </a:prstGeom>
          <a:solidFill>
            <a:srgbClr val="F8B032"/>
          </a:solidFill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1.77 g/cm</a:t>
            </a:r>
            <a:r>
              <a:rPr lang="it-I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: 1 mm</a:t>
            </a:r>
          </a:p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Laser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energy: 180 J; spot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diameter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1 mm;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pulse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duration: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ns</a:t>
            </a: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59E2FCA-D663-4D7A-9C75-05471E6F1C44}"/>
              </a:ext>
            </a:extLst>
          </p:cNvPr>
          <p:cNvSpPr txBox="1"/>
          <p:nvPr/>
        </p:nvSpPr>
        <p:spPr>
          <a:xfrm>
            <a:off x="5386024" y="3235883"/>
            <a:ext cx="3653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ELI-NP Conclusion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4D40888-F8C2-42B7-964E-F1E1B49D9098}"/>
              </a:ext>
            </a:extLst>
          </p:cNvPr>
          <p:cNvSpPr txBox="1"/>
          <p:nvPr/>
        </p:nvSpPr>
        <p:spPr>
          <a:xfrm>
            <a:off x="683568" y="2636912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Velocity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5E773A1-3E22-48E7-B222-55E53E7CB582}"/>
              </a:ext>
            </a:extLst>
          </p:cNvPr>
          <p:cNvSpPr txBox="1"/>
          <p:nvPr/>
        </p:nvSpPr>
        <p:spPr>
          <a:xfrm>
            <a:off x="662576" y="5157192"/>
            <a:ext cx="2253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</p:spTree>
    <p:extLst>
      <p:ext uri="{BB962C8B-B14F-4D97-AF65-F5344CB8AC3E}">
        <p14:creationId xmlns:p14="http://schemas.microsoft.com/office/powerpoint/2010/main" val="891991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755664" cy="1160518"/>
          </a:xfrm>
        </p:spPr>
        <p:txBody>
          <a:bodyPr/>
          <a:lstStyle/>
          <a:p>
            <a:r>
              <a:rPr lang="en-US" sz="3600" dirty="0"/>
              <a:t>The experiment methodology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56915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365967DB-94DE-4394-A9DF-469DB84450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62" t="20559" r="9493" b="20554"/>
          <a:stretch/>
        </p:blipFill>
        <p:spPr>
          <a:xfrm>
            <a:off x="3394034" y="884224"/>
            <a:ext cx="3501793" cy="1433134"/>
          </a:xfrm>
          <a:prstGeom prst="rect">
            <a:avLst/>
          </a:prstGeom>
        </p:spPr>
      </p:pic>
      <p:sp>
        <p:nvSpPr>
          <p:cNvPr id="15" name="Rettangolo 14">
            <a:extLst>
              <a:ext uri="{FF2B5EF4-FFF2-40B4-BE49-F238E27FC236}">
                <a16:creationId xmlns:a16="http://schemas.microsoft.com/office/drawing/2014/main" id="{02426A71-E732-4E6D-8D6E-B967419C13B1}"/>
              </a:ext>
            </a:extLst>
          </p:cNvPr>
          <p:cNvSpPr/>
          <p:nvPr/>
        </p:nvSpPr>
        <p:spPr>
          <a:xfrm>
            <a:off x="6903471" y="1340767"/>
            <a:ext cx="2240529" cy="55172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E581A674-898A-428D-A54E-5E66B009B6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2581" t="27763" r="19453" b="36029"/>
          <a:stretch/>
        </p:blipFill>
        <p:spPr>
          <a:xfrm rot="10800000" flipH="1">
            <a:off x="7250532" y="2669872"/>
            <a:ext cx="1454595" cy="4051603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E16B2A0-E6FB-4885-9BA1-54B0D04DF937}"/>
              </a:ext>
            </a:extLst>
          </p:cNvPr>
          <p:cNvSpPr txBox="1"/>
          <p:nvPr/>
        </p:nvSpPr>
        <p:spPr>
          <a:xfrm rot="16200000">
            <a:off x="6282560" y="5647733"/>
            <a:ext cx="1874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LS-DYNA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996808C2-B714-4827-BA82-EBC388F3009C}"/>
              </a:ext>
            </a:extLst>
          </p:cNvPr>
          <p:cNvSpPr txBox="1"/>
          <p:nvPr/>
        </p:nvSpPr>
        <p:spPr>
          <a:xfrm>
            <a:off x="6953004" y="1377982"/>
            <a:ext cx="21082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3D/2D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axisymmetric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of the shock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propagation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 and the target 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failure</a:t>
            </a: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AA61C5D3-AD21-4915-91E6-08B0321CFEEC}"/>
              </a:ext>
            </a:extLst>
          </p:cNvPr>
          <p:cNvSpPr txBox="1"/>
          <p:nvPr/>
        </p:nvSpPr>
        <p:spPr>
          <a:xfrm>
            <a:off x="4344445" y="1703733"/>
            <a:ext cx="2523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1D </a:t>
            </a:r>
            <a:r>
              <a:rPr lang="it-IT" sz="1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the  laser </a:t>
            </a:r>
            <a:r>
              <a:rPr lang="it-IT" sz="1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deposition</a:t>
            </a:r>
            <a:r>
              <a:rPr 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</a:t>
            </a:r>
            <a:r>
              <a:rPr lang="it-IT" sz="16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CA37434-4A14-4765-B1D5-8A4BCD82B61C}"/>
              </a:ext>
            </a:extLst>
          </p:cNvPr>
          <p:cNvSpPr txBox="1"/>
          <p:nvPr/>
        </p:nvSpPr>
        <p:spPr>
          <a:xfrm>
            <a:off x="3400681" y="884224"/>
            <a:ext cx="122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Helios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CD7E25A9-4266-4780-AF9C-8B28ACD18A40}"/>
              </a:ext>
            </a:extLst>
          </p:cNvPr>
          <p:cNvSpPr txBox="1"/>
          <p:nvPr/>
        </p:nvSpPr>
        <p:spPr>
          <a:xfrm>
            <a:off x="1399788" y="6023835"/>
            <a:ext cx="541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 and model </a:t>
            </a:r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validation</a:t>
            </a:r>
            <a:endParaRPr 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D10D38B2-A2E0-49F9-9160-E2C618699E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70" t="51642" r="21997" b="27766"/>
          <a:stretch/>
        </p:blipFill>
        <p:spPr>
          <a:xfrm>
            <a:off x="-74680" y="4674590"/>
            <a:ext cx="6942151" cy="132864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0E658C1-9446-4FD7-8A28-DB539DF1FD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6888" y="2701421"/>
            <a:ext cx="3871296" cy="1713113"/>
          </a:xfrm>
          <a:prstGeom prst="rect">
            <a:avLst/>
          </a:prstGeom>
        </p:spPr>
      </p:pic>
      <p:sp>
        <p:nvSpPr>
          <p:cNvPr id="27" name="Rettangolo 26">
            <a:extLst>
              <a:ext uri="{FF2B5EF4-FFF2-40B4-BE49-F238E27FC236}">
                <a16:creationId xmlns:a16="http://schemas.microsoft.com/office/drawing/2014/main" id="{F8BFE069-BC71-4477-A429-8AC3444EEDDE}"/>
              </a:ext>
            </a:extLst>
          </p:cNvPr>
          <p:cNvSpPr/>
          <p:nvPr/>
        </p:nvSpPr>
        <p:spPr>
          <a:xfrm>
            <a:off x="1272859" y="1265221"/>
            <a:ext cx="1091637" cy="334250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D4F5CA1-4675-4D86-8A37-B1CB1CA45359}"/>
              </a:ext>
            </a:extLst>
          </p:cNvPr>
          <p:cNvSpPr txBox="1"/>
          <p:nvPr/>
        </p:nvSpPr>
        <p:spPr>
          <a:xfrm>
            <a:off x="1553999" y="1285830"/>
            <a:ext cx="1087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0B0B6EBF-6FA2-4CB3-AB57-B5BF8894845E}"/>
              </a:ext>
            </a:extLst>
          </p:cNvPr>
          <p:cNvCxnSpPr/>
          <p:nvPr/>
        </p:nvCxnSpPr>
        <p:spPr>
          <a:xfrm>
            <a:off x="1288556" y="4236090"/>
            <a:ext cx="1091637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9694A58-6195-43F2-9B22-E2E3D7B69B37}"/>
              </a:ext>
            </a:extLst>
          </p:cNvPr>
          <p:cNvSpPr txBox="1"/>
          <p:nvPr/>
        </p:nvSpPr>
        <p:spPr>
          <a:xfrm>
            <a:off x="1288557" y="3949828"/>
            <a:ext cx="1186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endParaRPr lang="it-IT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13BF9341-1638-4222-924C-4DC42E45594B}"/>
              </a:ext>
            </a:extLst>
          </p:cNvPr>
          <p:cNvCxnSpPr>
            <a:cxnSpLocks/>
          </p:cNvCxnSpPr>
          <p:nvPr/>
        </p:nvCxnSpPr>
        <p:spPr>
          <a:xfrm>
            <a:off x="912026" y="2638359"/>
            <a:ext cx="36083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22F9842B-74D8-4AA7-9CB2-0C969977C193}"/>
              </a:ext>
            </a:extLst>
          </p:cNvPr>
          <p:cNvCxnSpPr>
            <a:cxnSpLocks/>
          </p:cNvCxnSpPr>
          <p:nvPr/>
        </p:nvCxnSpPr>
        <p:spPr>
          <a:xfrm>
            <a:off x="912026" y="2790759"/>
            <a:ext cx="36083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0E81C786-EBC3-4D31-AFA3-73192D2BA588}"/>
              </a:ext>
            </a:extLst>
          </p:cNvPr>
          <p:cNvCxnSpPr>
            <a:cxnSpLocks/>
          </p:cNvCxnSpPr>
          <p:nvPr/>
        </p:nvCxnSpPr>
        <p:spPr>
          <a:xfrm>
            <a:off x="912026" y="2943159"/>
            <a:ext cx="36083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D49D7D2A-5167-4A6E-973C-297DC68E9ECE}"/>
              </a:ext>
            </a:extLst>
          </p:cNvPr>
          <p:cNvCxnSpPr>
            <a:cxnSpLocks/>
          </p:cNvCxnSpPr>
          <p:nvPr/>
        </p:nvCxnSpPr>
        <p:spPr>
          <a:xfrm>
            <a:off x="912026" y="3095559"/>
            <a:ext cx="36083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7957A020-45C8-4ADB-A0B6-99ABE7C83A98}"/>
              </a:ext>
            </a:extLst>
          </p:cNvPr>
          <p:cNvCxnSpPr>
            <a:cxnSpLocks/>
          </p:cNvCxnSpPr>
          <p:nvPr/>
        </p:nvCxnSpPr>
        <p:spPr>
          <a:xfrm>
            <a:off x="912026" y="3247959"/>
            <a:ext cx="360833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D625BD18-5088-4CE4-9FE1-E995D55A326E}"/>
              </a:ext>
            </a:extLst>
          </p:cNvPr>
          <p:cNvCxnSpPr>
            <a:cxnSpLocks/>
          </p:cNvCxnSpPr>
          <p:nvPr/>
        </p:nvCxnSpPr>
        <p:spPr>
          <a:xfrm flipH="1">
            <a:off x="542461" y="2638359"/>
            <a:ext cx="2770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A9D40FD7-E5FB-44A0-805E-DEF8BAAF02B9}"/>
              </a:ext>
            </a:extLst>
          </p:cNvPr>
          <p:cNvCxnSpPr>
            <a:cxnSpLocks/>
          </p:cNvCxnSpPr>
          <p:nvPr/>
        </p:nvCxnSpPr>
        <p:spPr>
          <a:xfrm flipH="1">
            <a:off x="542461" y="3247959"/>
            <a:ext cx="27703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F3BF2347-D4E7-47EF-8016-E5A0FB0BE71F}"/>
              </a:ext>
            </a:extLst>
          </p:cNvPr>
          <p:cNvCxnSpPr>
            <a:cxnSpLocks/>
          </p:cNvCxnSpPr>
          <p:nvPr/>
        </p:nvCxnSpPr>
        <p:spPr>
          <a:xfrm>
            <a:off x="714986" y="2638359"/>
            <a:ext cx="0" cy="609600"/>
          </a:xfrm>
          <a:prstGeom prst="line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6568119-9145-45A0-AE12-737E6F578459}"/>
              </a:ext>
            </a:extLst>
          </p:cNvPr>
          <p:cNvSpPr txBox="1"/>
          <p:nvPr/>
        </p:nvSpPr>
        <p:spPr>
          <a:xfrm rot="16200000">
            <a:off x="67694" y="3460814"/>
            <a:ext cx="1038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Spot size</a:t>
            </a:r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C20B851D-FDF1-4A3C-9C28-D71B19B124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9788" y="2566268"/>
            <a:ext cx="81587" cy="743776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078674D0-3963-4E1D-971B-5D3C54BD34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139" y="2488156"/>
            <a:ext cx="122959" cy="900000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9775355B-2B3F-4B62-97A4-E37D4C5FD4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9324" y="2254156"/>
            <a:ext cx="150060" cy="1368000"/>
          </a:xfrm>
          <a:prstGeom prst="rect">
            <a:avLst/>
          </a:prstGeom>
        </p:spPr>
      </p:pic>
      <p:pic>
        <p:nvPicPr>
          <p:cNvPr id="43" name="Immagine 42">
            <a:extLst>
              <a:ext uri="{FF2B5EF4-FFF2-40B4-BE49-F238E27FC236}">
                <a16:creationId xmlns:a16="http://schemas.microsoft.com/office/drawing/2014/main" id="{6D276FBA-63A1-4273-AB18-ADA4C242481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40" b="3300"/>
          <a:stretch/>
        </p:blipFill>
        <p:spPr>
          <a:xfrm>
            <a:off x="2235087" y="2132957"/>
            <a:ext cx="363337" cy="800121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B22E4919-4390-48EB-9091-6A83A8BEDE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440" b="3300"/>
          <a:stretch/>
        </p:blipFill>
        <p:spPr>
          <a:xfrm flipV="1">
            <a:off x="2235087" y="2919942"/>
            <a:ext cx="363337" cy="800121"/>
          </a:xfrm>
          <a:prstGeom prst="rect">
            <a:avLst/>
          </a:prstGeom>
        </p:spPr>
      </p:pic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3E54FC19-6A78-4FA7-BE28-25BAC91AE65C}"/>
              </a:ext>
            </a:extLst>
          </p:cNvPr>
          <p:cNvCxnSpPr>
            <a:cxnSpLocks/>
          </p:cNvCxnSpPr>
          <p:nvPr/>
        </p:nvCxnSpPr>
        <p:spPr>
          <a:xfrm>
            <a:off x="1123041" y="2936472"/>
            <a:ext cx="1541397" cy="0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Immagine 45">
            <a:extLst>
              <a:ext uri="{FF2B5EF4-FFF2-40B4-BE49-F238E27FC236}">
                <a16:creationId xmlns:a16="http://schemas.microsoft.com/office/drawing/2014/main" id="{5E926083-371E-405D-9EDC-AB3F69E6E1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69072" y="2243044"/>
            <a:ext cx="85163" cy="1353429"/>
          </a:xfrm>
          <a:prstGeom prst="rect">
            <a:avLst/>
          </a:prstGeom>
        </p:spPr>
      </p:pic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B925D059-5DA2-4762-B2E9-F42E3BF4DCB8}"/>
              </a:ext>
            </a:extLst>
          </p:cNvPr>
          <p:cNvSpPr txBox="1"/>
          <p:nvPr/>
        </p:nvSpPr>
        <p:spPr>
          <a:xfrm>
            <a:off x="1246998" y="1964828"/>
            <a:ext cx="8112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Shock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AC669C09-DB17-4395-8AC2-E7BDBA172840}"/>
              </a:ext>
            </a:extLst>
          </p:cNvPr>
          <p:cNvSpPr txBox="1"/>
          <p:nvPr/>
        </p:nvSpPr>
        <p:spPr>
          <a:xfrm>
            <a:off x="1722766" y="3569864"/>
            <a:ext cx="733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Spall</a:t>
            </a:r>
            <a:endParaRPr lang="it-IT" sz="16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B2EC4381-FF8B-49D4-817C-427EF48F22BB}"/>
              </a:ext>
            </a:extLst>
          </p:cNvPr>
          <p:cNvCxnSpPr>
            <a:cxnSpLocks/>
          </p:cNvCxnSpPr>
          <p:nvPr/>
        </p:nvCxnSpPr>
        <p:spPr>
          <a:xfrm>
            <a:off x="714986" y="3172366"/>
            <a:ext cx="0" cy="1052845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141A06E8-FC2B-471A-A0CD-F41B4B4954B8}"/>
              </a:ext>
            </a:extLst>
          </p:cNvPr>
          <p:cNvSpPr txBox="1"/>
          <p:nvPr/>
        </p:nvSpPr>
        <p:spPr>
          <a:xfrm>
            <a:off x="2512537" y="2159958"/>
            <a:ext cx="1776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Bulge</a:t>
            </a:r>
            <a:r>
              <a:rPr lang="it-IT" sz="16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Fragmentation</a:t>
            </a:r>
            <a:endParaRPr lang="it-IT" sz="16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Picture 2" descr="La &amp;quot;campana di Gauss&amp;quot;">
            <a:extLst>
              <a:ext uri="{FF2B5EF4-FFF2-40B4-BE49-F238E27FC236}">
                <a16:creationId xmlns:a16="http://schemas.microsoft.com/office/drawing/2014/main" id="{9718C192-7756-445B-B071-963F0CF375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49" r="23841" b="7261"/>
          <a:stretch/>
        </p:blipFill>
        <p:spPr bwMode="auto">
          <a:xfrm rot="16200000">
            <a:off x="-73775" y="2730910"/>
            <a:ext cx="663377" cy="47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96E665A-EC98-4472-AB40-7D5BAA5B315E}"/>
              </a:ext>
            </a:extLst>
          </p:cNvPr>
          <p:cNvSpPr txBox="1"/>
          <p:nvPr/>
        </p:nvSpPr>
        <p:spPr>
          <a:xfrm rot="16200000">
            <a:off x="-992718" y="1123344"/>
            <a:ext cx="2544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>
                <a:solidFill>
                  <a:srgbClr val="FF0000"/>
                </a:solidFill>
              </a:rPr>
              <a:t>Spatial</a:t>
            </a:r>
            <a:r>
              <a:rPr lang="it-IT" sz="1400" i="1" dirty="0">
                <a:solidFill>
                  <a:srgbClr val="FF0000"/>
                </a:solidFill>
              </a:rPr>
              <a:t> </a:t>
            </a:r>
            <a:r>
              <a:rPr lang="it-IT" sz="1400" i="1" dirty="0" err="1">
                <a:solidFill>
                  <a:srgbClr val="FF0000"/>
                </a:solidFill>
              </a:rPr>
              <a:t>distribution</a:t>
            </a:r>
            <a:endParaRPr lang="it-IT" sz="1400" i="1" dirty="0">
              <a:solidFill>
                <a:srgbClr val="FF0000"/>
              </a:solidFill>
            </a:endParaRPr>
          </a:p>
          <a:p>
            <a:r>
              <a:rPr lang="it-IT" sz="1400" i="1" dirty="0">
                <a:solidFill>
                  <a:srgbClr val="FF0000"/>
                </a:solidFill>
              </a:rPr>
              <a:t>time duration</a:t>
            </a:r>
          </a:p>
        </p:txBody>
      </p:sp>
      <p:pic>
        <p:nvPicPr>
          <p:cNvPr id="53" name="Immagine 52">
            <a:extLst>
              <a:ext uri="{FF2B5EF4-FFF2-40B4-BE49-F238E27FC236}">
                <a16:creationId xmlns:a16="http://schemas.microsoft.com/office/drawing/2014/main" id="{F0DA49CC-455D-43BF-BAC5-4974C5E51879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69757" y="3617361"/>
            <a:ext cx="398388" cy="752510"/>
          </a:xfrm>
          <a:prstGeom prst="rect">
            <a:avLst/>
          </a:prstGeom>
          <a:ln>
            <a:noFill/>
          </a:ln>
        </p:spPr>
      </p:pic>
      <p:sp>
        <p:nvSpPr>
          <p:cNvPr id="54" name="Freccia in su 53">
            <a:extLst>
              <a:ext uri="{FF2B5EF4-FFF2-40B4-BE49-F238E27FC236}">
                <a16:creationId xmlns:a16="http://schemas.microsoft.com/office/drawing/2014/main" id="{527197B0-5E22-4AC1-B86F-274FD853E423}"/>
              </a:ext>
            </a:extLst>
          </p:cNvPr>
          <p:cNvSpPr/>
          <p:nvPr/>
        </p:nvSpPr>
        <p:spPr>
          <a:xfrm rot="16200000">
            <a:off x="2988922" y="2605002"/>
            <a:ext cx="338554" cy="699114"/>
          </a:xfrm>
          <a:prstGeom prst="upArrow">
            <a:avLst>
              <a:gd name="adj1" fmla="val 28313"/>
              <a:gd name="adj2" fmla="val 82531"/>
            </a:avLst>
          </a:prstGeom>
          <a:solidFill>
            <a:srgbClr val="C4DF9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CE43063-5A9F-4034-BA0A-D6FD3B1524A9}"/>
              </a:ext>
            </a:extLst>
          </p:cNvPr>
          <p:cNvSpPr txBox="1"/>
          <p:nvPr/>
        </p:nvSpPr>
        <p:spPr>
          <a:xfrm>
            <a:off x="418379" y="2283819"/>
            <a:ext cx="9153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C91D1D6F-C9BA-460B-982D-8852784C6849}"/>
              </a:ext>
            </a:extLst>
          </p:cNvPr>
          <p:cNvSpPr txBox="1"/>
          <p:nvPr/>
        </p:nvSpPr>
        <p:spPr>
          <a:xfrm>
            <a:off x="3523043" y="2798090"/>
            <a:ext cx="1353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VISAR,</a:t>
            </a:r>
          </a:p>
          <a:p>
            <a:r>
              <a:rPr lang="it-IT" sz="16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PDV, (LDV)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EC679ED9-CF06-434D-80ED-AD70165000E9}"/>
              </a:ext>
            </a:extLst>
          </p:cNvPr>
          <p:cNvSpPr txBox="1"/>
          <p:nvPr/>
        </p:nvSpPr>
        <p:spPr>
          <a:xfrm>
            <a:off x="2501709" y="4380386"/>
            <a:ext cx="21102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High-speed camera</a:t>
            </a: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38A1A559-1843-46E5-B99B-2470B593FB17}"/>
              </a:ext>
            </a:extLst>
          </p:cNvPr>
          <p:cNvSpPr txBox="1"/>
          <p:nvPr/>
        </p:nvSpPr>
        <p:spPr>
          <a:xfrm>
            <a:off x="418379" y="909986"/>
            <a:ext cx="3265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Design of the </a:t>
            </a:r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experiment</a:t>
            </a:r>
            <a:endParaRPr lang="it-IT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rco 2">
            <a:extLst>
              <a:ext uri="{FF2B5EF4-FFF2-40B4-BE49-F238E27FC236}">
                <a16:creationId xmlns:a16="http://schemas.microsoft.com/office/drawing/2014/main" id="{EA6CD734-90A9-4759-B2F4-974A9CF3392D}"/>
              </a:ext>
            </a:extLst>
          </p:cNvPr>
          <p:cNvSpPr/>
          <p:nvPr/>
        </p:nvSpPr>
        <p:spPr>
          <a:xfrm>
            <a:off x="1543992" y="1919102"/>
            <a:ext cx="700350" cy="2030726"/>
          </a:xfrm>
          <a:prstGeom prst="arc">
            <a:avLst>
              <a:gd name="adj1" fmla="val 17774062"/>
              <a:gd name="adj2" fmla="val 3734655"/>
            </a:avLst>
          </a:prstGeom>
          <a:ln w="57150">
            <a:solidFill>
              <a:schemeClr val="bg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57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F0E297AC-D6E6-4FF2-B13F-8173B9B87E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10" t="24597" r="31608" b="30485"/>
          <a:stretch/>
        </p:blipFill>
        <p:spPr>
          <a:xfrm>
            <a:off x="4348807" y="1202222"/>
            <a:ext cx="4795194" cy="34567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19256" cy="1160518"/>
          </a:xfrm>
        </p:spPr>
        <p:txBody>
          <a:bodyPr/>
          <a:lstStyle/>
          <a:p>
            <a:pPr algn="r"/>
            <a:r>
              <a:rPr lang="en-US" sz="3600" dirty="0"/>
              <a:t>Benchmark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3614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29EF67E-BA09-407E-A976-6C0FDA832B53}"/>
              </a:ext>
            </a:extLst>
          </p:cNvPr>
          <p:cNvSpPr txBox="1"/>
          <p:nvPr/>
        </p:nvSpPr>
        <p:spPr>
          <a:xfrm>
            <a:off x="3275856" y="3316632"/>
            <a:ext cx="4287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solidFill>
                  <a:srgbClr val="0A4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</a:t>
            </a:r>
            <a:r>
              <a:rPr lang="it-IT" sz="2400" dirty="0">
                <a:solidFill>
                  <a:srgbClr val="0A4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setup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5DF086B-A87B-42F9-B862-C5DF2A1A18CE}"/>
              </a:ext>
            </a:extLst>
          </p:cNvPr>
          <p:cNvSpPr txBox="1"/>
          <p:nvPr/>
        </p:nvSpPr>
        <p:spPr>
          <a:xfrm>
            <a:off x="4567820" y="5830175"/>
            <a:ext cx="4287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A4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Shot </a:t>
            </a:r>
            <a:r>
              <a:rPr lang="it-IT" sz="2400" dirty="0" err="1">
                <a:solidFill>
                  <a:srgbClr val="0A4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endParaRPr lang="it-IT" sz="2400" dirty="0">
              <a:solidFill>
                <a:srgbClr val="0A4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42FF08A-822E-4506-A410-426B30AF1008}"/>
              </a:ext>
            </a:extLst>
          </p:cNvPr>
          <p:cNvSpPr txBox="1"/>
          <p:nvPr/>
        </p:nvSpPr>
        <p:spPr>
          <a:xfrm>
            <a:off x="-3398" y="4143290"/>
            <a:ext cx="4520767" cy="584775"/>
          </a:xfrm>
          <a:prstGeom prst="rect">
            <a:avLst/>
          </a:prstGeom>
          <a:solidFill>
            <a:srgbClr val="F8B032"/>
          </a:solidFill>
        </p:spPr>
        <p:txBody>
          <a:bodyPr wrap="square" rtlCol="0">
            <a:spAutoFit/>
          </a:bodyPr>
          <a:lstStyle/>
          <a:p>
            <a:r>
              <a:rPr lang="it-IT" sz="1600" dirty="0"/>
              <a:t>Target </a:t>
            </a:r>
            <a:r>
              <a:rPr lang="it-IT" sz="1600" dirty="0">
                <a:sym typeface="Wingdings" panose="05000000000000000000" pitchFamily="2" charset="2"/>
              </a:rPr>
              <a:t> </a:t>
            </a:r>
            <a:r>
              <a:rPr lang="it-IT" sz="1600" dirty="0" err="1"/>
              <a:t>material</a:t>
            </a:r>
            <a:r>
              <a:rPr lang="it-IT" sz="1600" dirty="0"/>
              <a:t>: </a:t>
            </a:r>
            <a:r>
              <a:rPr lang="it-IT" sz="1600" dirty="0" err="1"/>
              <a:t>graphite</a:t>
            </a:r>
            <a:r>
              <a:rPr lang="it-IT" sz="1600" dirty="0"/>
              <a:t> (</a:t>
            </a:r>
            <a:r>
              <a:rPr lang="it-IT" sz="1600" i="1" dirty="0">
                <a:latin typeface="Symbol" panose="05050102010706020507" pitchFamily="18" charset="2"/>
              </a:rPr>
              <a:t>r</a:t>
            </a:r>
            <a:r>
              <a:rPr lang="it-IT" sz="1600" baseline="-25000" dirty="0"/>
              <a:t>0</a:t>
            </a:r>
            <a:r>
              <a:rPr lang="it-IT" sz="1600" dirty="0"/>
              <a:t>=1.754 g/cm</a:t>
            </a:r>
            <a:r>
              <a:rPr lang="it-IT" sz="1600" baseline="30000" dirty="0"/>
              <a:t>3</a:t>
            </a:r>
            <a:r>
              <a:rPr lang="it-IT" sz="1600" dirty="0"/>
              <a:t>)</a:t>
            </a:r>
          </a:p>
          <a:p>
            <a:r>
              <a:rPr lang="it-IT" sz="1600" dirty="0"/>
              <a:t>Laser </a:t>
            </a:r>
            <a:r>
              <a:rPr lang="it-IT" sz="1600" dirty="0">
                <a:sym typeface="Wingdings" panose="05000000000000000000" pitchFamily="2" charset="2"/>
              </a:rPr>
              <a:t> spot </a:t>
            </a:r>
            <a:r>
              <a:rPr lang="it-IT" sz="1600" dirty="0" err="1">
                <a:sym typeface="Wingdings" panose="05000000000000000000" pitchFamily="2" charset="2"/>
              </a:rPr>
              <a:t>diameter</a:t>
            </a:r>
            <a:r>
              <a:rPr lang="it-IT" sz="1600" dirty="0">
                <a:sym typeface="Wingdings" panose="05000000000000000000" pitchFamily="2" charset="2"/>
              </a:rPr>
              <a:t>: 4 mm; </a:t>
            </a:r>
            <a:r>
              <a:rPr lang="it-IT" sz="1600" dirty="0" err="1">
                <a:sym typeface="Wingdings" panose="05000000000000000000" pitchFamily="2" charset="2"/>
              </a:rPr>
              <a:t>pulse</a:t>
            </a:r>
            <a:r>
              <a:rPr lang="it-IT" sz="1600" dirty="0">
                <a:sym typeface="Wingdings" panose="05000000000000000000" pitchFamily="2" charset="2"/>
              </a:rPr>
              <a:t> duration: 5 ns</a:t>
            </a:r>
            <a:endParaRPr lang="it-IT" sz="1600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F58270B8-D57C-4C01-BBBA-1608161409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189" t="52560" r="17426" b="33101"/>
          <a:stretch/>
        </p:blipFill>
        <p:spPr>
          <a:xfrm>
            <a:off x="-3398" y="4797152"/>
            <a:ext cx="8283420" cy="108012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C125B715-0E57-4AAB-AC29-27F49770AEF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27" t="27893" r="39794" b="57504"/>
          <a:stretch/>
        </p:blipFill>
        <p:spPr>
          <a:xfrm>
            <a:off x="32454" y="65342"/>
            <a:ext cx="5790811" cy="1734181"/>
          </a:xfrm>
          <a:prstGeom prst="rect">
            <a:avLst/>
          </a:prstGeom>
          <a:ln>
            <a:noFill/>
          </a:ln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1F51942D-0089-4EC5-95AC-EC9A745FB5D2}"/>
              </a:ext>
            </a:extLst>
          </p:cNvPr>
          <p:cNvSpPr/>
          <p:nvPr/>
        </p:nvSpPr>
        <p:spPr>
          <a:xfrm>
            <a:off x="-37039" y="1773328"/>
            <a:ext cx="4520767" cy="966402"/>
          </a:xfrm>
          <a:prstGeom prst="rect">
            <a:avLst/>
          </a:prstGeom>
          <a:solidFill>
            <a:srgbClr val="F8B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6D7F28A-A632-404F-AB4C-F00459980A71}"/>
              </a:ext>
            </a:extLst>
          </p:cNvPr>
          <p:cNvSpPr txBox="1"/>
          <p:nvPr/>
        </p:nvSpPr>
        <p:spPr>
          <a:xfrm>
            <a:off x="79653" y="1877755"/>
            <a:ext cx="4287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Validation</a:t>
            </a:r>
            <a:r>
              <a:rPr lang="it-IT" sz="2000" dirty="0"/>
              <a:t> and tuning of FE </a:t>
            </a:r>
            <a:r>
              <a:rPr lang="it-IT" sz="2000" dirty="0" err="1"/>
              <a:t>simulations</a:t>
            </a:r>
            <a:r>
              <a:rPr lang="it-IT" sz="2000" dirty="0"/>
              <a:t> </a:t>
            </a:r>
            <a:r>
              <a:rPr lang="it-IT" sz="2000" dirty="0" err="1"/>
              <a:t>based</a:t>
            </a:r>
            <a:r>
              <a:rPr lang="it-IT" sz="2000" dirty="0"/>
              <a:t> on CEA </a:t>
            </a:r>
            <a:r>
              <a:rPr lang="it-IT" sz="2000" dirty="0" err="1"/>
              <a:t>experiments</a:t>
            </a:r>
            <a:endParaRPr lang="it-IT" sz="2000" dirty="0"/>
          </a:p>
        </p:txBody>
      </p:sp>
      <p:pic>
        <p:nvPicPr>
          <p:cNvPr id="2050" name="Picture 2" descr="LULI2000 laser system | Laboratoire pour l&amp;#39;Utilisation des Lasers Intenses">
            <a:extLst>
              <a:ext uri="{FF2B5EF4-FFF2-40B4-BE49-F238E27FC236}">
                <a16:creationId xmlns:a16="http://schemas.microsoft.com/office/drawing/2014/main" id="{71C7B00E-8F0E-471F-83F8-F2CD8F7C29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6"/>
          <a:stretch/>
        </p:blipFill>
        <p:spPr bwMode="auto">
          <a:xfrm>
            <a:off x="568167" y="2672402"/>
            <a:ext cx="2495534" cy="1383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9908DC5-80E9-4856-AC78-D6F50549BEDF}"/>
              </a:ext>
            </a:extLst>
          </p:cNvPr>
          <p:cNvSpPr txBox="1"/>
          <p:nvPr/>
        </p:nvSpPr>
        <p:spPr>
          <a:xfrm>
            <a:off x="1331640" y="3513543"/>
            <a:ext cx="15028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LULI2000</a:t>
            </a:r>
          </a:p>
        </p:txBody>
      </p:sp>
    </p:spTree>
    <p:extLst>
      <p:ext uri="{BB962C8B-B14F-4D97-AF65-F5344CB8AC3E}">
        <p14:creationId xmlns:p14="http://schemas.microsoft.com/office/powerpoint/2010/main" val="3359409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ttangolo 54">
            <a:extLst>
              <a:ext uri="{FF2B5EF4-FFF2-40B4-BE49-F238E27FC236}">
                <a16:creationId xmlns:a16="http://schemas.microsoft.com/office/drawing/2014/main" id="{A8F958BD-5A56-4BDF-901C-36573A8D713A}"/>
              </a:ext>
            </a:extLst>
          </p:cNvPr>
          <p:cNvSpPr/>
          <p:nvPr/>
        </p:nvSpPr>
        <p:spPr>
          <a:xfrm>
            <a:off x="24041" y="18000"/>
            <a:ext cx="5988120" cy="5931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38E776C-EF60-4104-8806-58BB5E459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Helios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EEC0AB-10BF-4269-A297-7EEE94B08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6" name="Immagine 55">
            <a:extLst>
              <a:ext uri="{FF2B5EF4-FFF2-40B4-BE49-F238E27FC236}">
                <a16:creationId xmlns:a16="http://schemas.microsoft.com/office/drawing/2014/main" id="{0BB3539E-8BE9-4B6B-A8AA-BC0EB39244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568"/>
          <a:stretch/>
        </p:blipFill>
        <p:spPr>
          <a:xfrm>
            <a:off x="77322" y="183351"/>
            <a:ext cx="5940000" cy="2796640"/>
          </a:xfrm>
          <a:prstGeom prst="rect">
            <a:avLst/>
          </a:prstGeom>
        </p:spPr>
      </p:pic>
      <p:sp>
        <p:nvSpPr>
          <p:cNvPr id="57" name="Rectangle 7">
            <a:extLst>
              <a:ext uri="{FF2B5EF4-FFF2-40B4-BE49-F238E27FC236}">
                <a16:creationId xmlns:a16="http://schemas.microsoft.com/office/drawing/2014/main" id="{01B5272A-1F61-4B68-AE83-1FB9C41756B4}"/>
              </a:ext>
            </a:extLst>
          </p:cNvPr>
          <p:cNvSpPr/>
          <p:nvPr/>
        </p:nvSpPr>
        <p:spPr>
          <a:xfrm>
            <a:off x="687795" y="196472"/>
            <a:ext cx="342000" cy="259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Straight Arrow Connector 9">
            <a:extLst>
              <a:ext uri="{FF2B5EF4-FFF2-40B4-BE49-F238E27FC236}">
                <a16:creationId xmlns:a16="http://schemas.microsoft.com/office/drawing/2014/main" id="{EB0CB090-6A55-4F2D-9160-16E1252279FC}"/>
              </a:ext>
            </a:extLst>
          </p:cNvPr>
          <p:cNvCxnSpPr>
            <a:cxnSpLocks/>
          </p:cNvCxnSpPr>
          <p:nvPr/>
        </p:nvCxnSpPr>
        <p:spPr>
          <a:xfrm>
            <a:off x="1043608" y="564167"/>
            <a:ext cx="5306572" cy="6559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0D33E9CA-E05B-4FAB-8451-C62A981C4BDA}"/>
              </a:ext>
            </a:extLst>
          </p:cNvPr>
          <p:cNvSpPr txBox="1"/>
          <p:nvPr/>
        </p:nvSpPr>
        <p:spPr>
          <a:xfrm>
            <a:off x="3706384" y="2099900"/>
            <a:ext cx="1649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Mass </a:t>
            </a:r>
            <a:r>
              <a:rPr lang="it-IT" i="1" dirty="0" err="1">
                <a:latin typeface="Arial" panose="020B0604020202020204" pitchFamily="34" charset="0"/>
                <a:cs typeface="Arial" panose="020B0604020202020204" pitchFamily="34" charset="0"/>
              </a:rPr>
              <a:t>density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 (g/cm</a:t>
            </a:r>
            <a:r>
              <a:rPr lang="it-IT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60" name="Picture 4">
            <a:extLst>
              <a:ext uri="{FF2B5EF4-FFF2-40B4-BE49-F238E27FC236}">
                <a16:creationId xmlns:a16="http://schemas.microsoft.com/office/drawing/2014/main" id="{B749A2F3-10FA-4799-958E-0E631F6DA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81" t="52010" r="90407" b="20132"/>
          <a:stretch/>
        </p:blipFill>
        <p:spPr>
          <a:xfrm>
            <a:off x="5383641" y="1485002"/>
            <a:ext cx="426749" cy="12457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2577FA10-416C-4E92-BE71-BF7C48A8DAE0}"/>
              </a:ext>
            </a:extLst>
          </p:cNvPr>
          <p:cNvSpPr txBox="1"/>
          <p:nvPr/>
        </p:nvSpPr>
        <p:spPr>
          <a:xfrm>
            <a:off x="4209507" y="196472"/>
            <a:ext cx="164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pic>
        <p:nvPicPr>
          <p:cNvPr id="63" name="Picture 6">
            <a:extLst>
              <a:ext uri="{FF2B5EF4-FFF2-40B4-BE49-F238E27FC236}">
                <a16:creationId xmlns:a16="http://schemas.microsoft.com/office/drawing/2014/main" id="{7277C3CE-E2DD-4D9B-93EB-B5DE90D961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228" t="2285" r="12285" b="12256"/>
          <a:stretch/>
        </p:blipFill>
        <p:spPr>
          <a:xfrm>
            <a:off x="6355341" y="908720"/>
            <a:ext cx="2340000" cy="23205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4" name="Rettangolo 63">
            <a:extLst>
              <a:ext uri="{FF2B5EF4-FFF2-40B4-BE49-F238E27FC236}">
                <a16:creationId xmlns:a16="http://schemas.microsoft.com/office/drawing/2014/main" id="{46B76A1E-55F5-4A2C-BBB5-628670544C1F}"/>
              </a:ext>
            </a:extLst>
          </p:cNvPr>
          <p:cNvSpPr/>
          <p:nvPr/>
        </p:nvSpPr>
        <p:spPr>
          <a:xfrm>
            <a:off x="6363993" y="870410"/>
            <a:ext cx="135001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solid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Immagine 64">
            <a:extLst>
              <a:ext uri="{FF2B5EF4-FFF2-40B4-BE49-F238E27FC236}">
                <a16:creationId xmlns:a16="http://schemas.microsoft.com/office/drawing/2014/main" id="{3227DE02-9B50-4F42-990B-082EA40DC0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1" r="9569"/>
          <a:stretch/>
        </p:blipFill>
        <p:spPr>
          <a:xfrm>
            <a:off x="77321" y="2945749"/>
            <a:ext cx="5940000" cy="3211372"/>
          </a:xfrm>
          <a:prstGeom prst="rect">
            <a:avLst/>
          </a:prstGeom>
        </p:spPr>
      </p:pic>
      <p:sp>
        <p:nvSpPr>
          <p:cNvPr id="66" name="CasellaDiTesto 65">
            <a:extLst>
              <a:ext uri="{FF2B5EF4-FFF2-40B4-BE49-F238E27FC236}">
                <a16:creationId xmlns:a16="http://schemas.microsoft.com/office/drawing/2014/main" id="{CCA9945B-13C8-4728-94E8-8A2E7D0FC4AC}"/>
              </a:ext>
            </a:extLst>
          </p:cNvPr>
          <p:cNvSpPr txBox="1"/>
          <p:nvPr/>
        </p:nvSpPr>
        <p:spPr>
          <a:xfrm>
            <a:off x="3203848" y="4806464"/>
            <a:ext cx="195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 (eV)</a:t>
            </a:r>
          </a:p>
        </p:txBody>
      </p:sp>
      <p:pic>
        <p:nvPicPr>
          <p:cNvPr id="67" name="Picture 5">
            <a:extLst>
              <a:ext uri="{FF2B5EF4-FFF2-40B4-BE49-F238E27FC236}">
                <a16:creationId xmlns:a16="http://schemas.microsoft.com/office/drawing/2014/main" id="{9AFF4D6A-6414-4C5F-A673-259A561ADA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9831" t="9621" r="2347" b="9603"/>
          <a:stretch/>
        </p:blipFill>
        <p:spPr>
          <a:xfrm>
            <a:off x="6357686" y="3284984"/>
            <a:ext cx="2340000" cy="2317761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8" name="Straight Arrow Connector 9">
            <a:extLst>
              <a:ext uri="{FF2B5EF4-FFF2-40B4-BE49-F238E27FC236}">
                <a16:creationId xmlns:a16="http://schemas.microsoft.com/office/drawing/2014/main" id="{E7E35B30-DF61-49A1-8871-B1A81A3D596A}"/>
              </a:ext>
            </a:extLst>
          </p:cNvPr>
          <p:cNvCxnSpPr>
            <a:cxnSpLocks/>
          </p:cNvCxnSpPr>
          <p:nvPr/>
        </p:nvCxnSpPr>
        <p:spPr>
          <a:xfrm>
            <a:off x="1043608" y="3378075"/>
            <a:ext cx="5306572" cy="6297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3">
            <a:extLst>
              <a:ext uri="{FF2B5EF4-FFF2-40B4-BE49-F238E27FC236}">
                <a16:creationId xmlns:a16="http://schemas.microsoft.com/office/drawing/2014/main" id="{14F399A6-7188-4FE1-B278-6595DA27568E}"/>
              </a:ext>
            </a:extLst>
          </p:cNvPr>
          <p:cNvSpPr txBox="1"/>
          <p:nvPr/>
        </p:nvSpPr>
        <p:spPr>
          <a:xfrm>
            <a:off x="5004048" y="5641055"/>
            <a:ext cx="2730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0.35 eV ≈ 4000 K  </a:t>
            </a:r>
          </a:p>
          <a:p>
            <a:pPr algn="r"/>
            <a:r>
              <a:rPr lang="en-GB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 melting temperature </a:t>
            </a:r>
          </a:p>
        </p:txBody>
      </p:sp>
      <p:sp>
        <p:nvSpPr>
          <p:cNvPr id="70" name="Rettangolo 69">
            <a:extLst>
              <a:ext uri="{FF2B5EF4-FFF2-40B4-BE49-F238E27FC236}">
                <a16:creationId xmlns:a16="http://schemas.microsoft.com/office/drawing/2014/main" id="{655D243D-70C5-4652-9C86-185E9201AE83}"/>
              </a:ext>
            </a:extLst>
          </p:cNvPr>
          <p:cNvSpPr/>
          <p:nvPr/>
        </p:nvSpPr>
        <p:spPr>
          <a:xfrm>
            <a:off x="6350180" y="3162669"/>
            <a:ext cx="117016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solid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2">
            <a:extLst>
              <a:ext uri="{FF2B5EF4-FFF2-40B4-BE49-F238E27FC236}">
                <a16:creationId xmlns:a16="http://schemas.microsoft.com/office/drawing/2014/main" id="{78DFB388-8E3C-4F66-A88D-D49E488FA0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672" t="49514" r="87532" b="21886"/>
          <a:stretch/>
        </p:blipFill>
        <p:spPr>
          <a:xfrm>
            <a:off x="5181401" y="4197466"/>
            <a:ext cx="620377" cy="12848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EFAA2CA8-0D4B-4208-B38B-BC2039BFB79D}"/>
              </a:ext>
            </a:extLst>
          </p:cNvPr>
          <p:cNvSpPr txBox="1"/>
          <p:nvPr/>
        </p:nvSpPr>
        <p:spPr>
          <a:xfrm>
            <a:off x="4209507" y="2974515"/>
            <a:ext cx="164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73" name="Rectangle 7">
            <a:extLst>
              <a:ext uri="{FF2B5EF4-FFF2-40B4-BE49-F238E27FC236}">
                <a16:creationId xmlns:a16="http://schemas.microsoft.com/office/drawing/2014/main" id="{D489A059-79C9-4E53-ABC5-E2341742A08F}"/>
              </a:ext>
            </a:extLst>
          </p:cNvPr>
          <p:cNvSpPr/>
          <p:nvPr/>
        </p:nvSpPr>
        <p:spPr>
          <a:xfrm>
            <a:off x="701608" y="2959139"/>
            <a:ext cx="342000" cy="259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285102C-E5E3-47E6-953C-C47E3927D36D}"/>
              </a:ext>
            </a:extLst>
          </p:cNvPr>
          <p:cNvSpPr txBox="1"/>
          <p:nvPr/>
        </p:nvSpPr>
        <p:spPr>
          <a:xfrm>
            <a:off x="1159076" y="1117740"/>
            <a:ext cx="2583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CEA SHOT7</a:t>
            </a:r>
          </a:p>
        </p:txBody>
      </p:sp>
      <p:sp>
        <p:nvSpPr>
          <p:cNvPr id="4" name="Figura a mano libera: forma 3">
            <a:extLst>
              <a:ext uri="{FF2B5EF4-FFF2-40B4-BE49-F238E27FC236}">
                <a16:creationId xmlns:a16="http://schemas.microsoft.com/office/drawing/2014/main" id="{1C437EA2-F0DC-44C0-9606-CE201FFB9899}"/>
              </a:ext>
            </a:extLst>
          </p:cNvPr>
          <p:cNvSpPr/>
          <p:nvPr/>
        </p:nvSpPr>
        <p:spPr>
          <a:xfrm>
            <a:off x="1367814" y="979055"/>
            <a:ext cx="4534222" cy="1631604"/>
          </a:xfrm>
          <a:custGeom>
            <a:avLst/>
            <a:gdLst>
              <a:gd name="connsiteX0" fmla="*/ 0 w 4553527"/>
              <a:gd name="connsiteY0" fmla="*/ 1644072 h 1644072"/>
              <a:gd name="connsiteX1" fmla="*/ 1847273 w 4553527"/>
              <a:gd name="connsiteY1" fmla="*/ 1062181 h 1644072"/>
              <a:gd name="connsiteX2" fmla="*/ 4553527 w 4553527"/>
              <a:gd name="connsiteY2" fmla="*/ 0 h 1644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53527" h="1644072">
                <a:moveTo>
                  <a:pt x="0" y="1644072"/>
                </a:moveTo>
                <a:cubicBezTo>
                  <a:pt x="544176" y="1490132"/>
                  <a:pt x="1088352" y="1336193"/>
                  <a:pt x="1847273" y="1062181"/>
                </a:cubicBezTo>
                <a:cubicBezTo>
                  <a:pt x="2606194" y="788169"/>
                  <a:pt x="4080933" y="180109"/>
                  <a:pt x="4553527" y="0"/>
                </a:cubicBezTo>
              </a:path>
            </a:pathLst>
          </a:custGeom>
          <a:noFill/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7DF1A1EE-3F95-4745-A509-900F31FCABAB}"/>
              </a:ext>
            </a:extLst>
          </p:cNvPr>
          <p:cNvSpPr/>
          <p:nvPr/>
        </p:nvSpPr>
        <p:spPr>
          <a:xfrm rot="20471651">
            <a:off x="2193539" y="1795325"/>
            <a:ext cx="1449363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Shockwave</a:t>
            </a:r>
            <a:endParaRPr lang="it-I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7C52D34-B3FA-4D34-B70B-46FAF11E3F0E}"/>
              </a:ext>
            </a:extLst>
          </p:cNvPr>
          <p:cNvSpPr txBox="1"/>
          <p:nvPr/>
        </p:nvSpPr>
        <p:spPr>
          <a:xfrm rot="16200000">
            <a:off x="8365844" y="2994600"/>
            <a:ext cx="1009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12C04B0D-E700-4765-A32E-1A34AEBAE352}"/>
              </a:ext>
            </a:extLst>
          </p:cNvPr>
          <p:cNvCxnSpPr>
            <a:cxnSpLocks/>
            <a:endCxn id="67" idx="3"/>
          </p:cNvCxnSpPr>
          <p:nvPr/>
        </p:nvCxnSpPr>
        <p:spPr>
          <a:xfrm>
            <a:off x="8695341" y="2247619"/>
            <a:ext cx="2345" cy="21962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8979F65C-CC69-49C6-848A-AD3F52D714CE}"/>
              </a:ext>
            </a:extLst>
          </p:cNvPr>
          <p:cNvCxnSpPr>
            <a:cxnSpLocks/>
          </p:cNvCxnSpPr>
          <p:nvPr/>
        </p:nvCxnSpPr>
        <p:spPr>
          <a:xfrm>
            <a:off x="7764128" y="2788472"/>
            <a:ext cx="926548" cy="23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diritto 33">
            <a:extLst>
              <a:ext uri="{FF2B5EF4-FFF2-40B4-BE49-F238E27FC236}">
                <a16:creationId xmlns:a16="http://schemas.microsoft.com/office/drawing/2014/main" id="{ABCD9173-6F4B-4899-8F5E-951DC31341AC}"/>
              </a:ext>
            </a:extLst>
          </p:cNvPr>
          <p:cNvCxnSpPr>
            <a:cxnSpLocks/>
          </p:cNvCxnSpPr>
          <p:nvPr/>
        </p:nvCxnSpPr>
        <p:spPr>
          <a:xfrm>
            <a:off x="7759463" y="3844751"/>
            <a:ext cx="926548" cy="2352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377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67FA019C-F2A2-484E-B566-C6A39C353E1F}"/>
              </a:ext>
            </a:extLst>
          </p:cNvPr>
          <p:cNvSpPr/>
          <p:nvPr/>
        </p:nvSpPr>
        <p:spPr>
          <a:xfrm>
            <a:off x="24041" y="0"/>
            <a:ext cx="5988120" cy="59312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76B864BA-3309-4EF7-88DD-FC91D836A956}"/>
              </a:ext>
            </a:extLst>
          </p:cNvPr>
          <p:cNvSpPr/>
          <p:nvPr/>
        </p:nvSpPr>
        <p:spPr>
          <a:xfrm>
            <a:off x="1526823" y="1094859"/>
            <a:ext cx="7357705" cy="576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12CF0ABA-CC31-4E44-A4D8-30D60A8BBE25}"/>
              </a:ext>
            </a:extLst>
          </p:cNvPr>
          <p:cNvSpPr/>
          <p:nvPr/>
        </p:nvSpPr>
        <p:spPr>
          <a:xfrm>
            <a:off x="3096984" y="3336853"/>
            <a:ext cx="5652000" cy="3220220"/>
          </a:xfrm>
          <a:prstGeom prst="rect">
            <a:avLst/>
          </a:prstGeom>
          <a:solidFill>
            <a:schemeClr val="bg1">
              <a:lumMod val="8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8512D16-3E7E-4395-994D-F9432ECA4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HELIOS 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1FFD294-44C9-44EB-BF66-487489E9C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00" y="6624000"/>
            <a:ext cx="396000" cy="239296"/>
          </a:xfrm>
        </p:spPr>
        <p:txBody>
          <a:bodyPr/>
          <a:lstStyle/>
          <a:p>
            <a:fld id="{81B4523E-0E60-2F49-A1DB-8E66CE3DE81B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2E66139-CD46-4525-A63F-8D738415CB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584"/>
          <a:stretch/>
        </p:blipFill>
        <p:spPr>
          <a:xfrm>
            <a:off x="-36512" y="116632"/>
            <a:ext cx="5940000" cy="3220221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10D170DF-4B43-4F82-8FF9-4E06341565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56" t="51111" r="85209" b="20062"/>
          <a:stretch/>
        </p:blipFill>
        <p:spPr>
          <a:xfrm>
            <a:off x="700950" y="217180"/>
            <a:ext cx="649480" cy="12737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1E4EA25-86AF-401D-BC49-188F70981729}"/>
              </a:ext>
            </a:extLst>
          </p:cNvPr>
          <p:cNvSpPr txBox="1"/>
          <p:nvPr/>
        </p:nvSpPr>
        <p:spPr>
          <a:xfrm>
            <a:off x="1392922" y="190281"/>
            <a:ext cx="1649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  <a:p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(MPa)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DCC471A-F983-40BA-B386-A3F90AE53CAB}"/>
              </a:ext>
            </a:extLst>
          </p:cNvPr>
          <p:cNvSpPr txBox="1"/>
          <p:nvPr/>
        </p:nvSpPr>
        <p:spPr>
          <a:xfrm>
            <a:off x="4139952" y="144114"/>
            <a:ext cx="164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834420E-645D-4B9E-81B9-EAAEE30A8D1D}"/>
              </a:ext>
            </a:extLst>
          </p:cNvPr>
          <p:cNvSpPr txBox="1"/>
          <p:nvPr/>
        </p:nvSpPr>
        <p:spPr>
          <a:xfrm>
            <a:off x="5693185" y="1444214"/>
            <a:ext cx="3405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Decay</a:t>
            </a:r>
            <a:r>
              <a:rPr lang="it-IT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pressure </a:t>
            </a:r>
            <a:r>
              <a:rPr lang="it-IT" sz="20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endParaRPr lang="it-IT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3BFF910E-9478-4475-9896-3AA539F9C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3342070"/>
            <a:ext cx="6709633" cy="3578033"/>
          </a:xfrm>
          <a:prstGeom prst="rect">
            <a:avLst/>
          </a:prstGeom>
        </p:spPr>
      </p:pic>
      <p:cxnSp>
        <p:nvCxnSpPr>
          <p:cNvPr id="20" name="Connettore diritto 19">
            <a:extLst>
              <a:ext uri="{FF2B5EF4-FFF2-40B4-BE49-F238E27FC236}">
                <a16:creationId xmlns:a16="http://schemas.microsoft.com/office/drawing/2014/main" id="{E2B49152-069A-493A-8095-70952393B12B}"/>
              </a:ext>
            </a:extLst>
          </p:cNvPr>
          <p:cNvCxnSpPr>
            <a:cxnSpLocks/>
          </p:cNvCxnSpPr>
          <p:nvPr/>
        </p:nvCxnSpPr>
        <p:spPr>
          <a:xfrm>
            <a:off x="3103841" y="6413397"/>
            <a:ext cx="0" cy="363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6CEC7B9-4980-4B1D-A09A-B46E6BABE754}"/>
              </a:ext>
            </a:extLst>
          </p:cNvPr>
          <p:cNvCxnSpPr>
            <a:cxnSpLocks/>
          </p:cNvCxnSpPr>
          <p:nvPr/>
        </p:nvCxnSpPr>
        <p:spPr>
          <a:xfrm flipH="1">
            <a:off x="2855050" y="6531539"/>
            <a:ext cx="578569" cy="0"/>
          </a:xfrm>
          <a:prstGeom prst="line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2067739-57A5-4A00-9091-3F797114CFBA}"/>
              </a:ext>
            </a:extLst>
          </p:cNvPr>
          <p:cNvSpPr txBox="1"/>
          <p:nvPr/>
        </p:nvSpPr>
        <p:spPr>
          <a:xfrm>
            <a:off x="3459068" y="645333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LS-DYNA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E643A88-2D80-4C95-A580-08586E4C773B}"/>
              </a:ext>
            </a:extLst>
          </p:cNvPr>
          <p:cNvSpPr txBox="1"/>
          <p:nvPr/>
        </p:nvSpPr>
        <p:spPr>
          <a:xfrm>
            <a:off x="1835696" y="645689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HELIOS</a:t>
            </a:r>
          </a:p>
        </p:txBody>
      </p:sp>
      <p:sp>
        <p:nvSpPr>
          <p:cNvPr id="24" name="Figura a mano libera: forma 23">
            <a:extLst>
              <a:ext uri="{FF2B5EF4-FFF2-40B4-BE49-F238E27FC236}">
                <a16:creationId xmlns:a16="http://schemas.microsoft.com/office/drawing/2014/main" id="{2C1940BE-BA11-4D40-BD58-0000950DF9E3}"/>
              </a:ext>
            </a:extLst>
          </p:cNvPr>
          <p:cNvSpPr/>
          <p:nvPr/>
        </p:nvSpPr>
        <p:spPr>
          <a:xfrm>
            <a:off x="3961324" y="3494860"/>
            <a:ext cx="4355092" cy="1590324"/>
          </a:xfrm>
          <a:custGeom>
            <a:avLst/>
            <a:gdLst>
              <a:gd name="connsiteX0" fmla="*/ 0 w 3325091"/>
              <a:gd name="connsiteY0" fmla="*/ 0 h 1288473"/>
              <a:gd name="connsiteX1" fmla="*/ 324197 w 3325091"/>
              <a:gd name="connsiteY1" fmla="*/ 257695 h 1288473"/>
              <a:gd name="connsiteX2" fmla="*/ 798022 w 3325091"/>
              <a:gd name="connsiteY2" fmla="*/ 581891 h 1288473"/>
              <a:gd name="connsiteX3" fmla="*/ 1446415 w 3325091"/>
              <a:gd name="connsiteY3" fmla="*/ 889462 h 1288473"/>
              <a:gd name="connsiteX4" fmla="*/ 2360815 w 3325091"/>
              <a:gd name="connsiteY4" fmla="*/ 1188720 h 1288473"/>
              <a:gd name="connsiteX5" fmla="*/ 3325091 w 3325091"/>
              <a:gd name="connsiteY5" fmla="*/ 1288473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25091" h="1288473">
                <a:moveTo>
                  <a:pt x="0" y="0"/>
                </a:moveTo>
                <a:cubicBezTo>
                  <a:pt x="95596" y="80356"/>
                  <a:pt x="191193" y="160713"/>
                  <a:pt x="324197" y="257695"/>
                </a:cubicBezTo>
                <a:cubicBezTo>
                  <a:pt x="457201" y="354677"/>
                  <a:pt x="610986" y="476597"/>
                  <a:pt x="798022" y="581891"/>
                </a:cubicBezTo>
                <a:cubicBezTo>
                  <a:pt x="985058" y="687185"/>
                  <a:pt x="1185950" y="788324"/>
                  <a:pt x="1446415" y="889462"/>
                </a:cubicBezTo>
                <a:cubicBezTo>
                  <a:pt x="1706880" y="990600"/>
                  <a:pt x="2047702" y="1122218"/>
                  <a:pt x="2360815" y="1188720"/>
                </a:cubicBezTo>
                <a:cubicBezTo>
                  <a:pt x="2673928" y="1255222"/>
                  <a:pt x="2999509" y="1271847"/>
                  <a:pt x="3325091" y="1288473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B2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570AAD5E-E3B3-4615-BAE4-77B2227BE2F2}"/>
              </a:ext>
            </a:extLst>
          </p:cNvPr>
          <p:cNvSpPr txBox="1"/>
          <p:nvPr/>
        </p:nvSpPr>
        <p:spPr>
          <a:xfrm>
            <a:off x="422099" y="3125284"/>
            <a:ext cx="864339" cy="523220"/>
          </a:xfrm>
          <a:prstGeom prst="rect">
            <a:avLst/>
          </a:prstGeom>
          <a:solidFill>
            <a:schemeClr val="bg1"/>
          </a:solidFill>
          <a:ln w="31750"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it-IT" sz="2800" dirty="0">
                <a:ln w="3175">
                  <a:solidFill>
                    <a:schemeClr val="tx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5 ns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A8E6765-8433-40B3-B077-ED63DD85AAC4}"/>
              </a:ext>
            </a:extLst>
          </p:cNvPr>
          <p:cNvSpPr txBox="1"/>
          <p:nvPr/>
        </p:nvSpPr>
        <p:spPr>
          <a:xfrm>
            <a:off x="3675918" y="3791468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ns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5F63219-A294-44A3-9ECB-53F60BAEEF66}"/>
              </a:ext>
            </a:extLst>
          </p:cNvPr>
          <p:cNvSpPr txBox="1"/>
          <p:nvPr/>
        </p:nvSpPr>
        <p:spPr>
          <a:xfrm>
            <a:off x="4603156" y="4312045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 ns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0A148837-3F94-4BF9-BD5E-733E80693B20}"/>
              </a:ext>
            </a:extLst>
          </p:cNvPr>
          <p:cNvSpPr txBox="1"/>
          <p:nvPr/>
        </p:nvSpPr>
        <p:spPr>
          <a:xfrm>
            <a:off x="5113707" y="4640792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ns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96A0F659-2B61-465C-A038-B3C24C18F3E1}"/>
              </a:ext>
            </a:extLst>
          </p:cNvPr>
          <p:cNvSpPr txBox="1"/>
          <p:nvPr/>
        </p:nvSpPr>
        <p:spPr>
          <a:xfrm>
            <a:off x="4171513" y="4115145"/>
            <a:ext cx="686406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sz="1600" dirty="0">
                <a:ln w="3175">
                  <a:noFill/>
                </a:ln>
                <a:solidFill>
                  <a:srgbClr val="BF7F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ns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0A1E671B-A66A-45C3-AE95-6E885988719E}"/>
              </a:ext>
            </a:extLst>
          </p:cNvPr>
          <p:cNvGrpSpPr>
            <a:grpSpLocks noChangeAspect="1"/>
          </p:cNvGrpSpPr>
          <p:nvPr/>
        </p:nvGrpSpPr>
        <p:grpSpPr>
          <a:xfrm>
            <a:off x="4515325" y="1837898"/>
            <a:ext cx="4628540" cy="1948936"/>
            <a:chOff x="5638116" y="2140652"/>
            <a:chExt cx="4234640" cy="1783077"/>
          </a:xfrm>
          <a:solidFill>
            <a:schemeClr val="bg1"/>
          </a:solidFill>
        </p:grpSpPr>
        <p:pic>
          <p:nvPicPr>
            <p:cNvPr id="14" name="Picture 11">
              <a:extLst>
                <a:ext uri="{FF2B5EF4-FFF2-40B4-BE49-F238E27FC236}">
                  <a16:creationId xmlns:a16="http://schemas.microsoft.com/office/drawing/2014/main" id="{C5CD0707-C2EA-440E-B85D-2CCCDB90B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8116" y="2140652"/>
              <a:ext cx="4234640" cy="1783077"/>
            </a:xfrm>
            <a:prstGeom prst="rect">
              <a:avLst/>
            </a:prstGeom>
            <a:grpFill/>
            <a:ln w="38100">
              <a:solidFill>
                <a:srgbClr val="C00000"/>
              </a:solidFill>
            </a:ln>
          </p:spPr>
        </p:pic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F624D0C5-E115-45BA-A7DA-94C12298DBF9}"/>
                </a:ext>
              </a:extLst>
            </p:cNvPr>
            <p:cNvSpPr/>
            <p:nvPr/>
          </p:nvSpPr>
          <p:spPr>
            <a:xfrm>
              <a:off x="8081010" y="2583180"/>
              <a:ext cx="1554480" cy="3356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TextBox 14">
            <a:extLst>
              <a:ext uri="{FF2B5EF4-FFF2-40B4-BE49-F238E27FC236}">
                <a16:creationId xmlns:a16="http://schemas.microsoft.com/office/drawing/2014/main" id="{98DD7A9F-B37A-4020-A1E1-1DE0E1B4C838}"/>
              </a:ext>
            </a:extLst>
          </p:cNvPr>
          <p:cNvSpPr txBox="1"/>
          <p:nvPr/>
        </p:nvSpPr>
        <p:spPr>
          <a:xfrm>
            <a:off x="339527" y="3680414"/>
            <a:ext cx="1784201" cy="2308324"/>
          </a:xfrm>
          <a:prstGeom prst="rect">
            <a:avLst/>
          </a:prstGeom>
          <a:noFill/>
          <a:ln w="31750"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At the end deposition time of 5 ns the shock wave front is at 35 microns far from the front surface</a:t>
            </a:r>
          </a:p>
        </p:txBody>
      </p:sp>
      <p:cxnSp>
        <p:nvCxnSpPr>
          <p:cNvPr id="31" name="Connettore diritto 30">
            <a:extLst>
              <a:ext uri="{FF2B5EF4-FFF2-40B4-BE49-F238E27FC236}">
                <a16:creationId xmlns:a16="http://schemas.microsoft.com/office/drawing/2014/main" id="{5C87358E-0C18-4C60-98C0-74110316BA85}"/>
              </a:ext>
            </a:extLst>
          </p:cNvPr>
          <p:cNvCxnSpPr>
            <a:cxnSpLocks/>
            <a:endCxn id="25" idx="3"/>
          </p:cNvCxnSpPr>
          <p:nvPr/>
        </p:nvCxnSpPr>
        <p:spPr>
          <a:xfrm flipH="1" flipV="1">
            <a:off x="1286438" y="3386894"/>
            <a:ext cx="1810546" cy="134254"/>
          </a:xfrm>
          <a:prstGeom prst="line">
            <a:avLst/>
          </a:prstGeom>
          <a:ln w="3175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05702FA3-5A44-4828-8758-926F4E666613}"/>
              </a:ext>
            </a:extLst>
          </p:cNvPr>
          <p:cNvCxnSpPr>
            <a:cxnSpLocks/>
          </p:cNvCxnSpPr>
          <p:nvPr/>
        </p:nvCxnSpPr>
        <p:spPr>
          <a:xfrm>
            <a:off x="3113894" y="4650599"/>
            <a:ext cx="0" cy="222943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igura a mano libera: forma 32">
            <a:extLst>
              <a:ext uri="{FF2B5EF4-FFF2-40B4-BE49-F238E27FC236}">
                <a16:creationId xmlns:a16="http://schemas.microsoft.com/office/drawing/2014/main" id="{3E30EDDB-4F9D-4314-9B6A-DCA9C8497A67}"/>
              </a:ext>
            </a:extLst>
          </p:cNvPr>
          <p:cNvSpPr/>
          <p:nvPr/>
        </p:nvSpPr>
        <p:spPr>
          <a:xfrm>
            <a:off x="6270171" y="2379306"/>
            <a:ext cx="2677886" cy="745978"/>
          </a:xfrm>
          <a:custGeom>
            <a:avLst/>
            <a:gdLst>
              <a:gd name="connsiteX0" fmla="*/ 0 w 2677886"/>
              <a:gd name="connsiteY0" fmla="*/ 0 h 727788"/>
              <a:gd name="connsiteX1" fmla="*/ 970384 w 2677886"/>
              <a:gd name="connsiteY1" fmla="*/ 326572 h 727788"/>
              <a:gd name="connsiteX2" fmla="*/ 2192694 w 2677886"/>
              <a:gd name="connsiteY2" fmla="*/ 634482 h 727788"/>
              <a:gd name="connsiteX3" fmla="*/ 2677886 w 2677886"/>
              <a:gd name="connsiteY3" fmla="*/ 727788 h 72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7886" h="727788">
                <a:moveTo>
                  <a:pt x="0" y="0"/>
                </a:moveTo>
                <a:cubicBezTo>
                  <a:pt x="302467" y="110412"/>
                  <a:pt x="604935" y="220825"/>
                  <a:pt x="970384" y="326572"/>
                </a:cubicBezTo>
                <a:cubicBezTo>
                  <a:pt x="1335833" y="432319"/>
                  <a:pt x="1908110" y="567613"/>
                  <a:pt x="2192694" y="634482"/>
                </a:cubicBezTo>
                <a:cubicBezTo>
                  <a:pt x="2477278" y="701351"/>
                  <a:pt x="2577582" y="714569"/>
                  <a:pt x="2677886" y="727788"/>
                </a:cubicBezTo>
              </a:path>
            </a:pathLst>
          </a:cu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7086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1111</Words>
  <Application>Microsoft Office PowerPoint</Application>
  <PresentationFormat>Presentazione su schermo (4:3)</PresentationFormat>
  <Paragraphs>229</Paragraphs>
  <Slides>22</Slides>
  <Notes>0</Notes>
  <HiddenSlides>0</HiddenSlides>
  <MMClips>6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22</vt:i4>
      </vt:variant>
    </vt:vector>
  </HeadingPairs>
  <TitlesOfParts>
    <vt:vector size="30" baseType="lpstr">
      <vt:lpstr>Arial</vt:lpstr>
      <vt:lpstr>Calibri</vt:lpstr>
      <vt:lpstr>Helvetica</vt:lpstr>
      <vt:lpstr>Symbol</vt:lpstr>
      <vt:lpstr>Thème Office</vt:lpstr>
      <vt:lpstr>1_Thème Office</vt:lpstr>
      <vt:lpstr>Thème ARIES</vt:lpstr>
      <vt:lpstr>Thème Office</vt:lpstr>
      <vt:lpstr>Presentazione standard di PowerPoint</vt:lpstr>
      <vt:lpstr>Summary</vt:lpstr>
      <vt:lpstr>HELIOS code</vt:lpstr>
      <vt:lpstr>ELI-NP preliminary results</vt:lpstr>
      <vt:lpstr>ELI-NP preliminary results</vt:lpstr>
      <vt:lpstr>The experiment methodology</vt:lpstr>
      <vt:lpstr>Benchmark</vt:lpstr>
      <vt:lpstr>Helios results</vt:lpstr>
      <vt:lpstr>HELIOS results</vt:lpstr>
      <vt:lpstr>HELIOS results</vt:lpstr>
      <vt:lpstr>HELIOS to LS-DYNA</vt:lpstr>
      <vt:lpstr>LS-DYNA material model</vt:lpstr>
      <vt:lpstr>LS-DYNA results</vt:lpstr>
      <vt:lpstr>LS-DYNA results</vt:lpstr>
      <vt:lpstr>LS-DYNA results</vt:lpstr>
      <vt:lpstr>Results analysis: back surface velocity</vt:lpstr>
      <vt:lpstr>LS-DYNA results</vt:lpstr>
      <vt:lpstr>LS-DYNA GSI Prediction 5 ns</vt:lpstr>
      <vt:lpstr>LS-DYNA GSI Prediction 5 ns</vt:lpstr>
      <vt:lpstr>LS-DYNA GSI Prediction 1 ns</vt:lpstr>
      <vt:lpstr>Conclusions and outcomes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PERONI  LORENZO</cp:lastModifiedBy>
  <cp:revision>235</cp:revision>
  <dcterms:created xsi:type="dcterms:W3CDTF">2017-04-26T09:15:49Z</dcterms:created>
  <dcterms:modified xsi:type="dcterms:W3CDTF">2021-06-24T11:33:12Z</dcterms:modified>
</cp:coreProperties>
</file>