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62" r:id="rId3"/>
    <p:sldId id="257" r:id="rId4"/>
    <p:sldId id="266" r:id="rId5"/>
    <p:sldId id="268" r:id="rId6"/>
    <p:sldId id="267" r:id="rId7"/>
    <p:sldId id="263" r:id="rId8"/>
    <p:sldId id="264" r:id="rId9"/>
    <p:sldId id="265" r:id="rId10"/>
    <p:sldId id="260" r:id="rId11"/>
    <p:sldId id="269" r:id="rId12"/>
    <p:sldId id="258" r:id="rId13"/>
    <p:sldId id="270" r:id="rId14"/>
    <p:sldId id="281" r:id="rId15"/>
    <p:sldId id="261" r:id="rId16"/>
    <p:sldId id="273" r:id="rId17"/>
    <p:sldId id="274" r:id="rId18"/>
    <p:sldId id="275" r:id="rId19"/>
    <p:sldId id="276" r:id="rId20"/>
    <p:sldId id="278" r:id="rId21"/>
    <p:sldId id="277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20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F065-1139-43EC-871F-5F518EE295FD}" type="datetimeFigureOut">
              <a:rPr lang="en-GB" smtClean="0"/>
              <a:t>29/06/2021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3BCB2-241C-4D95-B5F4-196543DCC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224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CF732-7B82-49C3-96B1-BB03B3509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3746D9-A61C-439B-ADA5-94135263E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45DE8-84AA-42F4-AD5F-207314E74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C1D-31EB-4BC2-83F0-D537A97413F1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63F1CB-C2D5-48BD-BCE4-5733DF9E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9CBF1-B665-4564-B934-34FF36870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43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0C5C9-A265-4DFE-8EAC-D29497875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FDD938-9437-455B-AE49-F3B6D379E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43790-38BF-4B49-9B83-61E0FB05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7626-76D7-4E31-92C5-BB51E2B6B1B4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913F1-6D82-4645-AD0E-DDA6D1D02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4EBC2-9425-4970-BFC5-56611E1F5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743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3A2D6D-029C-451C-8B84-367C74D207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BFBB1D-69C9-4645-A86C-B6B1874F9B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8B8BA-D043-41E4-AA09-1022FA957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4CA3E-8354-46E0-AE91-05FBC6A7D195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8D3C2-C111-4AEB-98B8-7AD38CCFC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7B055-052D-4702-95A1-3B79B0EFC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4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A2DD-54A8-4337-B05C-7955D529F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BB528-AEB4-40EF-8441-E4AE6809D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3B90F-8143-4A04-8B20-3E07BC1A3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E5000-3EFE-42C7-8145-DABF14F639A8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742DE-F0E6-4E37-B955-415A08CF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D2703-9A8C-4173-B9A4-37CCDC67E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988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9EFD9-EC8C-4F2F-81F1-3BB44A87D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775EE-3897-49B0-9D3F-D6EA02C30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26C232-F46C-4BA4-8B03-E8C7EEA88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88229-441C-4435-982F-73C5512D1122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02F2F-B95B-443F-B81A-4919F290A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9BCEC-FE44-4744-8782-74BE10BD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5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C0188-FA21-4D67-A7A7-78D554D2B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C0A6D-1CEF-48D9-84D2-8C4687573B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4795F8-A4ED-4F05-9686-42C13F803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2B730-7070-4614-9FB1-72EDE048E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E4FF2-5F66-483D-87F6-B56C782EF64C}" type="datetime1">
              <a:rPr lang="en-GB" smtClean="0"/>
              <a:t>29/06/2021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357F82-602D-40A5-80D4-4E319B45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11CD6-9CBB-482B-901E-0A6B3B87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45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C8EFD-C8CD-4260-BB85-ABB008DFE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4F14-88C9-4C9F-BB80-5D5D85780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EB7C69-90FC-43D8-ADF7-BB66A1840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D95D4B-4BAE-4B40-95C6-320B8AF35E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E7AC07-0C8D-4216-B3DF-0972D95AD5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72D422-022B-498C-ADE4-B3A4568A4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2929-3133-46B4-A9C2-A5AB919FE111}" type="datetime1">
              <a:rPr lang="en-GB" smtClean="0"/>
              <a:t>29/06/2021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494BA3-55DE-4DF1-B67B-85011F60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86D36C-286A-4D79-B207-E367AB9DF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64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C64C4-77EC-45DB-B9C5-843DE050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74D566-EC8E-43B4-8850-70D5BF260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62BE7-9316-4B8B-8A6B-3A12E394C406}" type="datetime1">
              <a:rPr lang="en-GB" smtClean="0"/>
              <a:t>29/06/2021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631602-5D2D-4C29-94C4-D97C20DA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266C5B-6C36-47F4-9F65-1B93726D6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29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B60C4B-967B-4ED5-9276-2616B675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A8652-D31C-4B99-A178-9416251A796D}" type="datetime1">
              <a:rPr lang="en-GB" smtClean="0"/>
              <a:t>29/06/2021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5D915F-CF24-4DDA-9F57-E564677B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82044-753C-454C-A691-5CE5EEE90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67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F0862-4281-401B-B964-7BDD1AD65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DF3A2-3287-487B-AC82-48160A0E1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915226-0710-415F-BFAC-134761013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AF506F-CFF0-4C2A-9844-CE8D5D098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17A19-5C71-4C27-8AB3-02BC0E787793}" type="datetime1">
              <a:rPr lang="en-GB" smtClean="0"/>
              <a:t>29/06/2021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F284C-C2D0-4432-8397-7B29093C6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0E9DB-55AE-468D-8203-EE995ACF7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99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86739-8C69-49A2-982C-9D88613F4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227284-6F85-43EC-9A69-C3BACBEF7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C0C11A-D92B-4ED8-B6BC-BC9F9C5D9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F6A125-E135-4579-BD48-61C75E7FF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9FC55-BE2C-4061-897A-5BCE3AEF15E2}" type="datetime1">
              <a:rPr lang="en-GB" smtClean="0"/>
              <a:t>29/06/2021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3C9B53-9889-4C70-A6A2-DD7A33614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10240-BB27-42A4-A3F9-44D1027B3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385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9AB8B9-6071-4314-B097-06BD6493A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EA1B9-255D-45FD-91AD-422C0F997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A38DE-0238-4F2E-A8AD-47A74C3027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AEC4-9DDD-4795-A767-B7F5588F4889}" type="datetime1">
              <a:rPr lang="en-GB" smtClean="0"/>
              <a:t>29/06/2021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4B1B8-C2A8-4E7B-B2A1-C583906B7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1AC36-6B57-4BF0-A60A-08F1197B8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284A2-F978-41FC-809B-CF2B2203D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9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microcameras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image003.jpg@01D61CA5.692DD040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CB9698A-0996-4D91-A3F2-2971E3B8EE6A}"/>
              </a:ext>
            </a:extLst>
          </p:cNvPr>
          <p:cNvSpPr txBox="1"/>
          <p:nvPr/>
        </p:nvSpPr>
        <p:spPr>
          <a:xfrm>
            <a:off x="1509860" y="1927708"/>
            <a:ext cx="9172280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GB" sz="36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</a:t>
            </a:r>
            <a:r>
              <a:rPr lang="en-GB" sz="3600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36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amera Deployment Status</a:t>
            </a:r>
          </a:p>
          <a:p>
            <a:pPr lvl="0" algn="ctr"/>
            <a:r>
              <a:rPr lang="en-GB" sz="3600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endParaRPr lang="en-GB" sz="3600" b="1" dirty="0">
              <a:solidFill>
                <a:srgbClr val="000000"/>
              </a:solidFill>
              <a:effectLst/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en-GB" sz="3600" b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Rad-Tol. Camera Development Update</a:t>
            </a:r>
          </a:p>
          <a:p>
            <a:endParaRPr lang="en-GB" b="1" dirty="0">
              <a:solidFill>
                <a:srgbClr val="000000"/>
              </a:solidFill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GB" b="1" dirty="0">
              <a:solidFill>
                <a:srgbClr val="000000"/>
              </a:solidFill>
              <a:latin typeface="Tahom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SY-BI TB 2021_07_01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en-GB" sz="1600" i="1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S.Burger with inputs from Enrico, Stefano, Athanasios…</a:t>
            </a:r>
          </a:p>
        </p:txBody>
      </p:sp>
    </p:spTree>
    <p:extLst>
      <p:ext uri="{BB962C8B-B14F-4D97-AF65-F5344CB8AC3E}">
        <p14:creationId xmlns:p14="http://schemas.microsoft.com/office/powerpoint/2010/main" val="4232488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A0AF3A-F05E-4C1B-9BD8-FDDD5AFCA9C7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C94E83A-4770-4C37-88C7-E95CF5B16DA1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(5)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C6F980-E4A2-4CE5-B89C-69791623BAEA}"/>
              </a:ext>
            </a:extLst>
          </p:cNvPr>
          <p:cNvSpPr txBox="1"/>
          <p:nvPr/>
        </p:nvSpPr>
        <p:spPr>
          <a:xfrm>
            <a:off x="865293" y="1563561"/>
            <a:ext cx="1033102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NEED</a:t>
            </a:r>
            <a:endParaRPr lang="en-GB" sz="2800" dirty="0"/>
          </a:p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New cables / fibres / converter / switch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Camera support: can be used on all BTV camera supports replacing one interface to compensate for the optical height difference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New focal length camera lens</a:t>
            </a:r>
            <a:r>
              <a:rPr lang="en-US" sz="2800" dirty="0"/>
              <a:t> </a:t>
            </a:r>
            <a:endParaRPr lang="en-GB" sz="28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FF6509CA-8085-4213-9DF6-5045B3359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05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C094BA-4C3C-45D5-A4A3-A3EF5A77409E}"/>
              </a:ext>
            </a:extLst>
          </p:cNvPr>
          <p:cNvSpPr txBox="1"/>
          <p:nvPr/>
        </p:nvSpPr>
        <p:spPr>
          <a:xfrm>
            <a:off x="150825" y="768880"/>
            <a:ext cx="4949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Digital systems already installed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FDA240-5FA6-4BD1-8B54-399B12CB069F}"/>
              </a:ext>
            </a:extLst>
          </p:cNvPr>
          <p:cNvSpPr txBox="1"/>
          <p:nvPr/>
        </p:nvSpPr>
        <p:spPr>
          <a:xfrm>
            <a:off x="715108" y="1699793"/>
            <a:ext cx="485569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BSRT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BSRT 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New HiRadMat BTV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New BTV SBDS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New BTV AD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New LHC BGC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AWAKE downstream BTV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CLEAR BTV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24F9E4-9ABE-4617-B872-3D830582F2E2}"/>
              </a:ext>
            </a:extLst>
          </p:cNvPr>
          <p:cNvSpPr txBox="1"/>
          <p:nvPr/>
        </p:nvSpPr>
        <p:spPr>
          <a:xfrm>
            <a:off x="94554" y="38021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(1)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2627F1-3023-41E0-A549-7BE8EEF4D4BB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E2E986-D236-4174-909A-1F84E2C88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11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C93A98-3FFA-4568-B635-D0DF62EDD7AE}"/>
              </a:ext>
            </a:extLst>
          </p:cNvPr>
          <p:cNvSpPr txBox="1"/>
          <p:nvPr/>
        </p:nvSpPr>
        <p:spPr>
          <a:xfrm>
            <a:off x="5732584" y="2276642"/>
            <a:ext cx="61991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Software</a:t>
            </a:r>
            <a:r>
              <a:rPr lang="en-US" sz="2800" dirty="0"/>
              <a:t> </a:t>
            </a:r>
            <a:r>
              <a:rPr lang="en-US" sz="2800" dirty="0">
                <a:sym typeface="Wingdings" panose="05000000000000000000" pitchFamily="2" charset="2"/>
              </a:rPr>
              <a:t> see Athanasios’ presentation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b="1" dirty="0">
                <a:sym typeface="Wingdings" panose="05000000000000000000" pitchFamily="2" charset="2"/>
              </a:rPr>
              <a:t>New FESA Class BTVDC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AWAKE ‘laser’ mode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External trigger mode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Free running mode with auto selection of the image</a:t>
            </a:r>
          </a:p>
          <a:p>
            <a:r>
              <a:rPr lang="en-US" sz="2400" dirty="0">
                <a:sym typeface="Wingdings" panose="05000000000000000000" pitchFamily="2" charset="2"/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66817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9AFDED-D04D-4190-9E84-00CE781A2391}"/>
              </a:ext>
            </a:extLst>
          </p:cNvPr>
          <p:cNvSpPr txBox="1"/>
          <p:nvPr/>
        </p:nvSpPr>
        <p:spPr>
          <a:xfrm>
            <a:off x="257126" y="1635211"/>
            <a:ext cx="1167931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Systems ‘ready’ for digital cameras standardization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AWAKE (Stefano):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Specific acquisition process with the ‘laser mode’ (10Hz acquisition)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Requires a dedicated server for the huge amount of data. Tested and validated in 2020/21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Cameras: 6x BTVs + 4x Spectro + 2x plasma cell (will certainly evolve)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Cabling requested (pulling next week)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400" dirty="0"/>
              <a:t>Wait for the new person (PJAS) requested to specifically take care of the software (may be involved for the other digital installation in CLEAR as well)</a:t>
            </a:r>
          </a:p>
          <a:p>
            <a:pPr lvl="2"/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CLEAR situation should be rediscussed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8F9778-11A4-4CED-82DD-04BE2E7E8097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4F26BB7-C576-44CB-9EC6-1DD4CBDFBB0B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(9)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2854DCD-EDA5-4773-8A57-50959614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0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F6902AA-6C62-4FD4-9221-BD5ACE9E2441}"/>
              </a:ext>
            </a:extLst>
          </p:cNvPr>
          <p:cNvSpPr txBox="1"/>
          <p:nvPr/>
        </p:nvSpPr>
        <p:spPr>
          <a:xfrm>
            <a:off x="47153" y="681689"/>
            <a:ext cx="2728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Budget/Planning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24C880-D797-451D-AA26-EAD04D7783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689" b="6360"/>
          <a:stretch/>
        </p:blipFill>
        <p:spPr>
          <a:xfrm>
            <a:off x="660860" y="2041914"/>
            <a:ext cx="9486946" cy="7998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54410E-CC16-44AE-8E24-8B51E6CF5D5C}"/>
              </a:ext>
            </a:extLst>
          </p:cNvPr>
          <p:cNvSpPr txBox="1"/>
          <p:nvPr/>
        </p:nvSpPr>
        <p:spPr>
          <a:xfrm>
            <a:off x="726710" y="3524296"/>
            <a:ext cx="78679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800" dirty="0"/>
              <a:t>Goal is to consolidate as much as we can for LS3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800" dirty="0"/>
              <a:t>Project linked to the BTV Electronics Consolidation</a:t>
            </a:r>
            <a:endParaRPr lang="en-GB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B7F117-1E7D-4466-82A9-1CA04B4389BF}"/>
              </a:ext>
            </a:extLst>
          </p:cNvPr>
          <p:cNvSpPr txBox="1"/>
          <p:nvPr/>
        </p:nvSpPr>
        <p:spPr>
          <a:xfrm>
            <a:off x="47153" y="35358"/>
            <a:ext cx="7628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(10)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43110C-8BE2-490D-B162-CF9A3B73BC2C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FFD3E21-9838-471B-8D09-019627099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13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6FC892-08EE-46AC-864B-49C0B090CDF0}"/>
              </a:ext>
            </a:extLst>
          </p:cNvPr>
          <p:cNvSpPr txBox="1"/>
          <p:nvPr/>
        </p:nvSpPr>
        <p:spPr>
          <a:xfrm rot="21075193">
            <a:off x="4101253" y="5151666"/>
            <a:ext cx="3989492" cy="769441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Thanks !</a:t>
            </a:r>
            <a:endParaRPr lang="en-GB" sz="4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06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05DD1-2F47-4597-AA43-3E7539F6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F38C6-B417-4C43-8BB9-A13B373A9849}"/>
              </a:ext>
            </a:extLst>
          </p:cNvPr>
          <p:cNvSpPr txBox="1"/>
          <p:nvPr/>
        </p:nvSpPr>
        <p:spPr>
          <a:xfrm>
            <a:off x="1183446" y="2342816"/>
            <a:ext cx="791249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 err="1"/>
              <a:t>MicroCameras</a:t>
            </a:r>
            <a:r>
              <a:rPr lang="en-US" sz="2800" dirty="0"/>
              <a:t> &amp; Space Exploration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 err="1"/>
              <a:t>BeamCam</a:t>
            </a:r>
            <a:r>
              <a:rPr lang="en-US" sz="2800" dirty="0"/>
              <a:t> Hardware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Irradiation tests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Planning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FCC754-2B67-4A9E-81EF-B72984C7AD0A}"/>
              </a:ext>
            </a:extLst>
          </p:cNvPr>
          <p:cNvSpPr txBox="1"/>
          <p:nvPr/>
        </p:nvSpPr>
        <p:spPr>
          <a:xfrm>
            <a:off x="173501" y="57158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CF1708-9A18-471F-BB64-1D7E8EAF979B}"/>
              </a:ext>
            </a:extLst>
          </p:cNvPr>
          <p:cNvSpPr txBox="1"/>
          <p:nvPr/>
        </p:nvSpPr>
        <p:spPr>
          <a:xfrm>
            <a:off x="173501" y="938476"/>
            <a:ext cx="171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Content</a:t>
            </a:r>
            <a:endParaRPr lang="en-GB" sz="3600" b="1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6CE52BC-177F-49C6-B1C5-DAEAF155BA6C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13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542DFDA-04D6-498D-9783-8D42CAE1E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970" y="1050052"/>
            <a:ext cx="3758419" cy="5665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hlinkClick r:id="rId2"/>
              </a:rPr>
              <a:t>www.microcameras.ch</a:t>
            </a:r>
            <a:endParaRPr lang="en-GB" sz="7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AA4236-61CA-4837-B5A4-856FED59927E}"/>
              </a:ext>
            </a:extLst>
          </p:cNvPr>
          <p:cNvSpPr txBox="1"/>
          <p:nvPr/>
        </p:nvSpPr>
        <p:spPr>
          <a:xfrm>
            <a:off x="173501" y="57158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(1)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54429A8-B40A-4998-AB96-6A5B5B152B83}"/>
              </a:ext>
            </a:extLst>
          </p:cNvPr>
          <p:cNvSpPr txBox="1">
            <a:spLocks/>
          </p:cNvSpPr>
          <p:nvPr/>
        </p:nvSpPr>
        <p:spPr>
          <a:xfrm>
            <a:off x="-133643" y="4699396"/>
            <a:ext cx="11211951" cy="120982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Arial" panose="020B0604020202020204" pitchFamily="34" charset="0"/>
              <a:buChar char="•"/>
            </a:pPr>
            <a:r>
              <a:rPr lang="en-GB" sz="2800" b="1" dirty="0"/>
              <a:t> Technical specs</a:t>
            </a:r>
            <a:r>
              <a:rPr lang="en-GB" sz="2800" dirty="0"/>
              <a:t> for a dedicated CERN (accelerator ‘compatible’) camera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sz="2800" b="1" dirty="0"/>
              <a:t> Partnership agreement involving joint R&amp;D, IP co-ownership and cross-licensing</a:t>
            </a:r>
            <a:r>
              <a:rPr lang="en-GB" sz="2800" dirty="0"/>
              <a:t>   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87EACF-F2BA-471A-BFC5-6EE3E9CFD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3283" y="873243"/>
            <a:ext cx="2862617" cy="8828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8CA727-C56A-441C-802B-96B7A02CB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283" y="2105340"/>
            <a:ext cx="4512776" cy="184976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EEBE87-75B1-434F-939C-D7E179B02A9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E06FF1B-2FC8-4E6A-857D-C9C4FBBF8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15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CA68AE-A740-4DF5-8D4D-22D53888EE83}"/>
              </a:ext>
            </a:extLst>
          </p:cNvPr>
          <p:cNvSpPr txBox="1"/>
          <p:nvPr/>
        </p:nvSpPr>
        <p:spPr>
          <a:xfrm>
            <a:off x="283970" y="1795617"/>
            <a:ext cx="706639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/>
              <a:t>“Micro-Cameras &amp; Space Exploration SA (MCSE) develops since more than </a:t>
            </a:r>
            <a:r>
              <a:rPr lang="en-GB" sz="2000" b="1" dirty="0"/>
              <a:t>20 years specific systems in the field of scientific instrumentation for space exploration</a:t>
            </a:r>
            <a:r>
              <a:rPr lang="en-GB" sz="2000" dirty="0"/>
              <a:t> and has been selected for the </a:t>
            </a:r>
            <a:r>
              <a:rPr lang="en-GB" sz="2000" b="1" dirty="0"/>
              <a:t>development of imaging systems in several ESA missions</a:t>
            </a:r>
            <a:r>
              <a:rPr lang="en-GB" sz="2000" dirty="0"/>
              <a:t>, like PROBA 1 and 2, SMART-1, Rosetta, </a:t>
            </a:r>
            <a:r>
              <a:rPr lang="en-GB" sz="2000" dirty="0" err="1"/>
              <a:t>MarsExpress</a:t>
            </a:r>
            <a:r>
              <a:rPr lang="en-GB" sz="2000" dirty="0"/>
              <a:t>/Beagle2, Sentinel 1a, </a:t>
            </a:r>
            <a:r>
              <a:rPr lang="en-GB" sz="2000" dirty="0" err="1"/>
              <a:t>BepiColombo</a:t>
            </a:r>
            <a:r>
              <a:rPr lang="en-GB" sz="2000" dirty="0"/>
              <a:t>, JUICE, Biomass, and also onboard the International Space Station.”</a:t>
            </a:r>
          </a:p>
          <a:p>
            <a:pPr algn="just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54042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id:image003.jpg@01D61CA5.692DD040">
            <a:extLst>
              <a:ext uri="{FF2B5EF4-FFF2-40B4-BE49-F238E27FC236}">
                <a16:creationId xmlns:a16="http://schemas.microsoft.com/office/drawing/2014/main" id="{CA2CA62B-67D0-4D14-A5C0-864FC82D0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50" y="1832249"/>
            <a:ext cx="6234284" cy="213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B494E6-6846-439C-A336-7269D104788D}"/>
              </a:ext>
            </a:extLst>
          </p:cNvPr>
          <p:cNvSpPr txBox="1"/>
          <p:nvPr/>
        </p:nvSpPr>
        <p:spPr>
          <a:xfrm>
            <a:off x="383554" y="4607028"/>
            <a:ext cx="64705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ETH PHY VSC8541 (</a:t>
            </a:r>
            <a:r>
              <a:rPr lang="en-GB" sz="2400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rad.tol</a:t>
            </a: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From Microchip)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+12V inputs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2x FEAST modules (+5V &amp; +1V)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External trigger  </a:t>
            </a:r>
            <a:endParaRPr lang="en-GB" sz="2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A18BC2-567A-40D2-9F74-AC391CEA0196}"/>
              </a:ext>
            </a:extLst>
          </p:cNvPr>
          <p:cNvGrpSpPr/>
          <p:nvPr/>
        </p:nvGrpSpPr>
        <p:grpSpPr>
          <a:xfrm>
            <a:off x="7655968" y="974153"/>
            <a:ext cx="4047053" cy="5357314"/>
            <a:chOff x="5221710" y="806452"/>
            <a:chExt cx="2290340" cy="3335611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F677420-2234-4F72-914E-01103F27E3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351" r="38560" b="26292"/>
            <a:stretch/>
          </p:blipFill>
          <p:spPr>
            <a:xfrm>
              <a:off x="5221710" y="806452"/>
              <a:ext cx="2290340" cy="333561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57F4A56-7189-438B-B12B-28330F9ADFAF}"/>
                </a:ext>
              </a:extLst>
            </p:cNvPr>
            <p:cNvCxnSpPr/>
            <p:nvPr/>
          </p:nvCxnSpPr>
          <p:spPr>
            <a:xfrm>
              <a:off x="6261100" y="3421417"/>
              <a:ext cx="53340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0619D49-D921-4A69-9428-540CB815C0B5}"/>
                </a:ext>
              </a:extLst>
            </p:cNvPr>
            <p:cNvCxnSpPr>
              <a:cxnSpLocks/>
            </p:cNvCxnSpPr>
            <p:nvPr/>
          </p:nvCxnSpPr>
          <p:spPr>
            <a:xfrm>
              <a:off x="6515100" y="3199167"/>
              <a:ext cx="28575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A498C3-C66D-406B-8B6E-0783702BBA2F}"/>
                </a:ext>
              </a:extLst>
            </p:cNvPr>
            <p:cNvSpPr txBox="1"/>
            <p:nvPr/>
          </p:nvSpPr>
          <p:spPr>
            <a:xfrm>
              <a:off x="6097595" y="2236150"/>
              <a:ext cx="7168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schemeClr val="accent6">
                      <a:lumMod val="50000"/>
                    </a:schemeClr>
                  </a:solidFill>
                </a:rPr>
                <a:t>Min 10 bits</a:t>
              </a:r>
              <a:endParaRPr lang="en-GB" sz="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5EC56D7-3E25-4954-9B29-528863BF0506}"/>
                </a:ext>
              </a:extLst>
            </p:cNvPr>
            <p:cNvCxnSpPr>
              <a:cxnSpLocks/>
            </p:cNvCxnSpPr>
            <p:nvPr/>
          </p:nvCxnSpPr>
          <p:spPr>
            <a:xfrm>
              <a:off x="5792795" y="2209659"/>
              <a:ext cx="28575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C912903-6D04-4208-B6F9-05BBCBABCD3C}"/>
              </a:ext>
            </a:extLst>
          </p:cNvPr>
          <p:cNvSpPr/>
          <p:nvPr/>
        </p:nvSpPr>
        <p:spPr>
          <a:xfrm>
            <a:off x="7817743" y="5762152"/>
            <a:ext cx="1459522" cy="569315"/>
          </a:xfrm>
          <a:prstGeom prst="roundRect">
            <a:avLst/>
          </a:prstGeom>
          <a:noFill/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DA0848-D2A6-4B2C-B2C0-A99668B855E3}"/>
              </a:ext>
            </a:extLst>
          </p:cNvPr>
          <p:cNvSpPr txBox="1"/>
          <p:nvPr/>
        </p:nvSpPr>
        <p:spPr>
          <a:xfrm>
            <a:off x="135715" y="47196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(2)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4AED17A-79D6-4EAE-9224-EDBDDE6AD7AD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E61A36-5ED1-484E-A3FF-ACF76AA46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867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60DC80E-902A-44D5-888C-2CFDEF2A8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8473" y="1221749"/>
            <a:ext cx="5532951" cy="52145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79A9D79-9022-479A-AC12-7A48E61AE1A3}"/>
              </a:ext>
            </a:extLst>
          </p:cNvPr>
          <p:cNvSpPr txBox="1"/>
          <p:nvPr/>
        </p:nvSpPr>
        <p:spPr>
          <a:xfrm>
            <a:off x="173501" y="57158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(3)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D00A95-0FA3-4652-BD67-1D834B40BE9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6A62F68-A0CA-41D9-81A3-DDEBF8E02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09" y="1062527"/>
            <a:ext cx="4398385" cy="25807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B1F567-0133-4129-9101-860D78544FDD}"/>
              </a:ext>
            </a:extLst>
          </p:cNvPr>
          <p:cNvSpPr txBox="1"/>
          <p:nvPr/>
        </p:nvSpPr>
        <p:spPr>
          <a:xfrm>
            <a:off x="6961077" y="3687365"/>
            <a:ext cx="4108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 of May 2021, boards are ready for firmware development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87BC9-4443-4096-AD25-28AF5E8A9C86}"/>
              </a:ext>
            </a:extLst>
          </p:cNvPr>
          <p:cNvSpPr txBox="1"/>
          <p:nvPr/>
        </p:nvSpPr>
        <p:spPr>
          <a:xfrm>
            <a:off x="6766772" y="4887264"/>
            <a:ext cx="50082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/>
              <a:t>Communication protocol (UDP based) was discussed &amp; l</a:t>
            </a:r>
            <a:r>
              <a:rPr lang="en-US" b="1" dirty="0" err="1"/>
              <a:t>ist</a:t>
            </a:r>
            <a:r>
              <a:rPr lang="en-US" b="1" dirty="0"/>
              <a:t> of commands sent in April 2021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/>
              <a:t>In the coming weeks: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b="1" dirty="0"/>
              <a:t>Planning will be defined for the camera test       1/ in lab 	2/in CHARM </a:t>
            </a:r>
            <a:endParaRPr lang="en-GB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6E2DC-0AFB-463F-9557-6E7744A33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2283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02C3EC-3A1E-4F93-AF30-340BC30D3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29" y="1257804"/>
            <a:ext cx="10392142" cy="4680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769183-E0C0-4D03-90D5-AB03C74C45DB}"/>
              </a:ext>
            </a:extLst>
          </p:cNvPr>
          <p:cNvSpPr txBox="1"/>
          <p:nvPr/>
        </p:nvSpPr>
        <p:spPr>
          <a:xfrm>
            <a:off x="173501" y="818357"/>
            <a:ext cx="2550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Irradiation tests</a:t>
            </a:r>
            <a:endParaRPr lang="en-GB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329274-FCB6-4DAA-B57E-C3EFD72FE600}"/>
              </a:ext>
            </a:extLst>
          </p:cNvPr>
          <p:cNvSpPr txBox="1"/>
          <p:nvPr/>
        </p:nvSpPr>
        <p:spPr>
          <a:xfrm>
            <a:off x="173501" y="57158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(4)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82FCEE-182E-41B8-9EBE-387BA6E2892D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94FF0F-6C4D-4F8A-83B1-F2322CD55178}"/>
              </a:ext>
            </a:extLst>
          </p:cNvPr>
          <p:cNvSpPr txBox="1"/>
          <p:nvPr/>
        </p:nvSpPr>
        <p:spPr>
          <a:xfrm>
            <a:off x="1190075" y="5990089"/>
            <a:ext cx="9072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 </a:t>
            </a:r>
            <a:r>
              <a:rPr lang="en-US" sz="2400" b="1" dirty="0"/>
              <a:t>Final test hopefully at CHARM end of this year with an ACTIVE test</a:t>
            </a:r>
            <a:endParaRPr lang="en-GB" sz="2400" b="1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5AB987A-97A1-432E-A465-3F888FF1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2821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E222530-A596-4806-BC06-02B9FD4CB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97" y="829602"/>
            <a:ext cx="8226854" cy="705332"/>
          </a:xfrm>
        </p:spPr>
        <p:txBody>
          <a:bodyPr/>
          <a:lstStyle/>
          <a:p>
            <a:r>
              <a:rPr lang="en-US" sz="2800" b="1" dirty="0">
                <a:latin typeface="+mn-lt"/>
                <a:ea typeface="+mn-ea"/>
                <a:cs typeface="+mn-cs"/>
              </a:rPr>
              <a:t>Timeline &amp; Conclusion</a:t>
            </a:r>
            <a:endParaRPr lang="en-GB" sz="2800" b="1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0D1DF1-0BE4-4129-9DAB-F383FEEA9855}"/>
              </a:ext>
            </a:extLst>
          </p:cNvPr>
          <p:cNvSpPr txBox="1"/>
          <p:nvPr/>
        </p:nvSpPr>
        <p:spPr>
          <a:xfrm>
            <a:off x="173501" y="57158"/>
            <a:ext cx="8713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Radiation Tolerant Camera Development (5)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19944FE-4ED1-444E-8749-6E9AB6391B56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8D7A7F7-C5BF-421B-8362-9529790D6E6B}"/>
              </a:ext>
            </a:extLst>
          </p:cNvPr>
          <p:cNvSpPr txBox="1"/>
          <p:nvPr/>
        </p:nvSpPr>
        <p:spPr>
          <a:xfrm>
            <a:off x="955964" y="1472250"/>
            <a:ext cx="865227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Hardware and Firmware specifications for new </a:t>
            </a:r>
            <a:r>
              <a:rPr lang="en-US" sz="2400" dirty="0" err="1"/>
              <a:t>BeamCam</a:t>
            </a:r>
            <a:r>
              <a:rPr lang="en-US" sz="2400" dirty="0"/>
              <a:t>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Prototypes are ready </a:t>
            </a:r>
            <a:endParaRPr lang="en-US" sz="1100" dirty="0"/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400" dirty="0"/>
              <a:t>Test in Lab (@CERN?)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/>
              <a:t>CHARM test end of 2021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400" dirty="0"/>
              <a:t>Test in machine in 2022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Goal: After validation, ~100 cameras ready for LS3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‘Paperwork’ collaboration ongoing with IPT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C07545-EA22-4920-B46E-1F2FBA1D8E01}"/>
              </a:ext>
            </a:extLst>
          </p:cNvPr>
          <p:cNvSpPr txBox="1"/>
          <p:nvPr/>
        </p:nvSpPr>
        <p:spPr>
          <a:xfrm>
            <a:off x="564400" y="3733303"/>
            <a:ext cx="944865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8016" lvl="1"/>
            <a:r>
              <a:rPr lang="en-GB" sz="2600" b="1" dirty="0">
                <a:latin typeface="+mj-lt"/>
                <a:ea typeface="+mj-ea"/>
                <a:cs typeface="+mj-cs"/>
              </a:rPr>
              <a:t>Team Work</a:t>
            </a:r>
          </a:p>
          <a:p>
            <a:pPr marL="1042416" lvl="3"/>
            <a:endParaRPr lang="en-GB" sz="1100" b="1" dirty="0">
              <a:latin typeface="+mj-lt"/>
              <a:ea typeface="+mj-ea"/>
              <a:cs typeface="+mj-cs"/>
            </a:endParaRP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Micro-Cameras	Stephane Beauvivre / Nikhil Banerji / Quentin Bouille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SY-STI		</a:t>
            </a:r>
            <a:r>
              <a:rPr lang="en-GB" sz="1400" i="1" dirty="0"/>
              <a:t>Ruben Garcia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BE-CEM 	</a:t>
            </a:r>
            <a:r>
              <a:rPr lang="en-GB" sz="1400" i="1" dirty="0"/>
              <a:t>Salvatore Danzeca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EP-ESE 	</a:t>
            </a:r>
            <a:r>
              <a:rPr lang="en-GB" sz="1400" i="1" dirty="0"/>
              <a:t>Federico Faccio / Stefano Michelis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IPT-KT	 	</a:t>
            </a:r>
            <a:r>
              <a:rPr lang="en-GB" sz="1400" i="1" dirty="0"/>
              <a:t>Enrico Chesta	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IPT-PI 		</a:t>
            </a:r>
            <a:r>
              <a:rPr lang="en-GB" sz="1400" i="1" dirty="0"/>
              <a:t>Nordine Azizi</a:t>
            </a:r>
          </a:p>
          <a:p>
            <a:pPr marL="1328166" lvl="3" indent="-285750">
              <a:buFont typeface="Wingdings" panose="05000000000000000000" pitchFamily="2" charset="2"/>
              <a:buChar char="q"/>
            </a:pPr>
            <a:r>
              <a:rPr lang="en-GB" sz="1400" dirty="0"/>
              <a:t>SY-BI 		</a:t>
            </a:r>
            <a:r>
              <a:rPr lang="en-GB" sz="1400" i="1" dirty="0"/>
              <a:t>Enrico Bravin / Stephane Burger</a:t>
            </a:r>
            <a:endParaRPr lang="en-GB" sz="1200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C8F7985-B215-4133-86A5-637C4488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19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283C87-88D3-408B-A9B7-50ABB2B4A3B2}"/>
              </a:ext>
            </a:extLst>
          </p:cNvPr>
          <p:cNvSpPr txBox="1"/>
          <p:nvPr/>
        </p:nvSpPr>
        <p:spPr>
          <a:xfrm rot="21075193">
            <a:off x="7203180" y="4733329"/>
            <a:ext cx="3989492" cy="769441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Thanks !</a:t>
            </a:r>
            <a:endParaRPr lang="en-GB" sz="4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AA3127-26EA-4AF9-B21D-E4452B77EC1E}"/>
              </a:ext>
            </a:extLst>
          </p:cNvPr>
          <p:cNvSpPr txBox="1"/>
          <p:nvPr/>
        </p:nvSpPr>
        <p:spPr>
          <a:xfrm>
            <a:off x="946715" y="2611495"/>
            <a:ext cx="69452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Intro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3 radiation levels for the digital cameras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Layout of Digital Hardware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R2E simulations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/>
              <a:t>Deployment strategy</a:t>
            </a:r>
          </a:p>
          <a:p>
            <a:pPr lvl="1"/>
            <a:endParaRPr lang="en-US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C26D94-C0CE-46E4-8B04-8F2259AC456F}"/>
              </a:ext>
            </a:extLst>
          </p:cNvPr>
          <p:cNvSpPr txBox="1"/>
          <p:nvPr/>
        </p:nvSpPr>
        <p:spPr>
          <a:xfrm>
            <a:off x="207096" y="1100254"/>
            <a:ext cx="171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Content</a:t>
            </a:r>
            <a:endParaRPr lang="en-GB" sz="3600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31F31-F63D-42D2-BF42-FBA31CCE6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F769E4-0C41-42AC-98B5-C9061CC65C99}"/>
              </a:ext>
            </a:extLst>
          </p:cNvPr>
          <p:cNvSpPr txBox="1"/>
          <p:nvPr/>
        </p:nvSpPr>
        <p:spPr>
          <a:xfrm>
            <a:off x="122689" y="48915"/>
            <a:ext cx="701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61AA3E-FCF5-4666-B51E-162E6CAAA63C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947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281BFA-0E4F-40D4-8E7C-491FABA5B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20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062C01-3907-4148-9327-41BD375586AB}"/>
              </a:ext>
            </a:extLst>
          </p:cNvPr>
          <p:cNvSpPr txBox="1"/>
          <p:nvPr/>
        </p:nvSpPr>
        <p:spPr>
          <a:xfrm>
            <a:off x="4101254" y="2967335"/>
            <a:ext cx="3989492" cy="923330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Thanks !</a:t>
            </a:r>
            <a:endParaRPr lang="en-GB" sz="5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54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017176D-795C-4BEE-9015-4E8E0BAF4C02}"/>
              </a:ext>
            </a:extLst>
          </p:cNvPr>
          <p:cNvSpPr txBox="1"/>
          <p:nvPr/>
        </p:nvSpPr>
        <p:spPr>
          <a:xfrm>
            <a:off x="478932" y="1035387"/>
            <a:ext cx="99161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Digital camera is the obvious candidate for analogue cameras replacement</a:t>
            </a:r>
          </a:p>
          <a:p>
            <a:r>
              <a:rPr lang="en-GB" sz="2400" dirty="0"/>
              <a:t>	</a:t>
            </a:r>
            <a:r>
              <a:rPr lang="en-GB" sz="2400" dirty="0">
                <a:sym typeface="Wingdings" panose="05000000000000000000" pitchFamily="2" charset="2"/>
              </a:rPr>
              <a:t> Unfortunately, </a:t>
            </a:r>
            <a:r>
              <a:rPr lang="en-GB" sz="2400" dirty="0"/>
              <a:t>not a plug and play operation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416200B-69BB-4FDF-9F57-212021AA9589}"/>
              </a:ext>
            </a:extLst>
          </p:cNvPr>
          <p:cNvGraphicFramePr>
            <a:graphicFrameLocks noGrp="1"/>
          </p:cNvGraphicFramePr>
          <p:nvPr/>
        </p:nvGraphicFramePr>
        <p:xfrm>
          <a:off x="150825" y="2003411"/>
          <a:ext cx="913457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330">
                  <a:extLst>
                    <a:ext uri="{9D8B030D-6E8A-4147-A177-3AD203B41FA5}">
                      <a16:colId xmlns:a16="http://schemas.microsoft.com/office/drawing/2014/main" val="3389095723"/>
                    </a:ext>
                  </a:extLst>
                </a:gridCol>
                <a:gridCol w="2803622">
                  <a:extLst>
                    <a:ext uri="{9D8B030D-6E8A-4147-A177-3AD203B41FA5}">
                      <a16:colId xmlns:a16="http://schemas.microsoft.com/office/drawing/2014/main" val="1415947445"/>
                    </a:ext>
                  </a:extLst>
                </a:gridCol>
                <a:gridCol w="2803622">
                  <a:extLst>
                    <a:ext uri="{9D8B030D-6E8A-4147-A177-3AD203B41FA5}">
                      <a16:colId xmlns:a16="http://schemas.microsoft.com/office/drawing/2014/main" val="4141859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Analogue camera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Digital camera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845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Video transmission/Communication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Differential mode (CCD box)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Ethernet + </a:t>
                      </a:r>
                      <a:r>
                        <a:rPr lang="en-US" dirty="0" err="1"/>
                        <a:t>fibre</a:t>
                      </a:r>
                      <a:r>
                        <a:rPr lang="en-US" dirty="0"/>
                        <a:t> if &gt;100m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572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BTV electronics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From BTV new electronics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859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 to 400Gy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 100Gy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643038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F8A31BA-7AD0-45C2-9A72-C23677C0E31C}"/>
              </a:ext>
            </a:extLst>
          </p:cNvPr>
          <p:cNvGraphicFramePr>
            <a:graphicFrameLocks noGrp="1"/>
          </p:cNvGraphicFramePr>
          <p:nvPr/>
        </p:nvGraphicFramePr>
        <p:xfrm>
          <a:off x="9285399" y="2003357"/>
          <a:ext cx="280150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1505">
                  <a:extLst>
                    <a:ext uri="{9D8B030D-6E8A-4147-A177-3AD203B41FA5}">
                      <a16:colId xmlns:a16="http://schemas.microsoft.com/office/drawing/2014/main" val="961787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Rad.Tolerant</a:t>
                      </a:r>
                      <a:r>
                        <a:rPr lang="en-US" dirty="0"/>
                        <a:t> Camera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33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Ethernet + </a:t>
                      </a:r>
                      <a:r>
                        <a:rPr lang="en-US" dirty="0" err="1"/>
                        <a:t>fibre</a:t>
                      </a:r>
                      <a:r>
                        <a:rPr lang="en-US" dirty="0"/>
                        <a:t> if &gt;100m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0031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From BTV new electronics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834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350Gy TBC (CHARM)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23643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18019CD-5254-48D9-BF89-F7709C9DB010}"/>
              </a:ext>
            </a:extLst>
          </p:cNvPr>
          <p:cNvSpPr txBox="1"/>
          <p:nvPr/>
        </p:nvSpPr>
        <p:spPr>
          <a:xfrm>
            <a:off x="378259" y="3753679"/>
            <a:ext cx="110627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Dedicated solutions to be defined per camera or batch of cameras to optimize the cost of </a:t>
            </a:r>
            <a:r>
              <a:rPr lang="en-US" dirty="0" err="1"/>
              <a:t>fibres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Converter Ethernet </a:t>
            </a:r>
            <a:r>
              <a:rPr lang="en-US" dirty="0">
                <a:sym typeface="Wingdings" panose="05000000000000000000" pitchFamily="2" charset="2"/>
              </a:rPr>
              <a:t></a:t>
            </a:r>
            <a:r>
              <a:rPr lang="en-US" dirty="0"/>
              <a:t> </a:t>
            </a:r>
            <a:r>
              <a:rPr lang="en-US" dirty="0" err="1"/>
              <a:t>fibre</a:t>
            </a:r>
            <a:r>
              <a:rPr lang="en-US" dirty="0"/>
              <a:t>  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/>
              <a:t>Tested at CHARM: </a:t>
            </a:r>
            <a:r>
              <a:rPr lang="en-GB" sz="1600" b="1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TID &gt;50Gy and SEE cross section ~1.5e-9 cm2</a:t>
            </a:r>
            <a:endParaRPr lang="en-GB" sz="1800" b="1" dirty="0">
              <a:solidFill>
                <a:srgbClr val="0070C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Ethernet switch to limit the number of fibre: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GB" dirty="0"/>
              <a:t>To be tested end of this year at CHARM </a:t>
            </a:r>
          </a:p>
          <a:p>
            <a:pPr lvl="2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Camera support: can be used on all BTV camera support replacing 1 interface to compensate for the optical height difference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DD131A9-B188-41D7-B0B0-371AD27AC0DB}"/>
              </a:ext>
            </a:extLst>
          </p:cNvPr>
          <p:cNvSpPr/>
          <p:nvPr/>
        </p:nvSpPr>
        <p:spPr>
          <a:xfrm>
            <a:off x="9753531" y="3753625"/>
            <a:ext cx="179109" cy="135745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83F0A5-1432-4729-8619-2A9352FAE441}"/>
              </a:ext>
            </a:extLst>
          </p:cNvPr>
          <p:cNvSpPr txBox="1"/>
          <p:nvPr/>
        </p:nvSpPr>
        <p:spPr>
          <a:xfrm>
            <a:off x="9967353" y="3832189"/>
            <a:ext cx="1997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Identification of low radiation level areas in the machine (&lt;100m)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EA0AF3A-F05E-4C1B-9BD8-FDDD5AFCA9C7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C94E83A-4770-4C37-88C7-E95CF5B16DA1}"/>
              </a:ext>
            </a:extLst>
          </p:cNvPr>
          <p:cNvSpPr txBox="1"/>
          <p:nvPr/>
        </p:nvSpPr>
        <p:spPr>
          <a:xfrm>
            <a:off x="47153" y="35358"/>
            <a:ext cx="701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5A1C06-A2AC-4A20-AFE8-DFF6AF036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611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56A31A-85FD-4EC0-96A4-1343D8D40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88" y="1567485"/>
            <a:ext cx="4333489" cy="4107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E5A1D1-4D26-4808-97D4-FC73CF758A9D}"/>
              </a:ext>
            </a:extLst>
          </p:cNvPr>
          <p:cNvSpPr txBox="1"/>
          <p:nvPr/>
        </p:nvSpPr>
        <p:spPr>
          <a:xfrm>
            <a:off x="154698" y="101957"/>
            <a:ext cx="6485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BTV Electronics Consolidation (1)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69264D-7A6A-4079-ABED-F978BEEB5B59}"/>
              </a:ext>
            </a:extLst>
          </p:cNvPr>
          <p:cNvSpPr txBox="1"/>
          <p:nvPr/>
        </p:nvSpPr>
        <p:spPr>
          <a:xfrm>
            <a:off x="5280513" y="4724718"/>
            <a:ext cx="635481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VME format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BTV standard crate VME ELMA (21 or 6 slots)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 Drivers (for screens and filter wheels DC actuators and lights)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 CTRL of the drivers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 for digital camera +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Veto/Interlock feature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External trigger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DCE265-7D0B-4810-9564-9970AB804AFD}"/>
              </a:ext>
            </a:extLst>
          </p:cNvPr>
          <p:cNvSpPr txBox="1"/>
          <p:nvPr/>
        </p:nvSpPr>
        <p:spPr>
          <a:xfrm>
            <a:off x="6261028" y="4302740"/>
            <a:ext cx="1594532" cy="48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250"/>
              </a:spcBef>
              <a:spcAft>
                <a:spcPts val="125"/>
              </a:spcAft>
            </a:pPr>
            <a:r>
              <a:rPr lang="en-GB" sz="11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BTV_VME_CTRL</a:t>
            </a:r>
          </a:p>
          <a:p>
            <a:pPr lvl="0" algn="ctr">
              <a:spcBef>
                <a:spcPts val="250"/>
              </a:spcBef>
              <a:spcAft>
                <a:spcPts val="125"/>
              </a:spcAft>
            </a:pPr>
            <a:r>
              <a:rPr lang="en-GB" sz="11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EDA-04163-v1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622856-900F-413C-94E6-7A2F22AE4298}"/>
              </a:ext>
            </a:extLst>
          </p:cNvPr>
          <p:cNvSpPr txBox="1"/>
          <p:nvPr/>
        </p:nvSpPr>
        <p:spPr>
          <a:xfrm>
            <a:off x="8174226" y="4302740"/>
            <a:ext cx="1796031" cy="48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250"/>
              </a:spcBef>
              <a:spcAft>
                <a:spcPts val="125"/>
              </a:spcAft>
            </a:pPr>
            <a:r>
              <a:rPr lang="en-GB" sz="1100" b="1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BTV_RTM_Drivers</a:t>
            </a:r>
            <a:endParaRPr lang="en-GB" sz="1100" b="1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250"/>
              </a:spcBef>
              <a:spcAft>
                <a:spcPts val="125"/>
              </a:spcAft>
            </a:pPr>
            <a:r>
              <a:rPr lang="en-US" sz="11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EDA-04164-v1</a:t>
            </a:r>
            <a:endParaRPr lang="en-GB" sz="2400" dirty="0"/>
          </a:p>
        </p:txBody>
      </p:sp>
      <p:pic>
        <p:nvPicPr>
          <p:cNvPr id="12" name="Picture 11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291D7C42-5B21-4A5B-BA23-528B0E0C0D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6" t="1428" r="19277" b="1428"/>
          <a:stretch/>
        </p:blipFill>
        <p:spPr>
          <a:xfrm>
            <a:off x="5472258" y="993844"/>
            <a:ext cx="5152919" cy="3273731"/>
          </a:xfrm>
          <a:prstGeom prst="rect">
            <a:avLst/>
          </a:prstGeom>
        </p:spPr>
      </p:pic>
      <p:pic>
        <p:nvPicPr>
          <p:cNvPr id="14" name="Picture 13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4B6A8CA-62C7-4DCD-A1F1-D8D3E4BE8F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" t="32553" r="13940" b="18788"/>
          <a:stretch/>
        </p:blipFill>
        <p:spPr>
          <a:xfrm rot="5400000">
            <a:off x="9609747" y="2231523"/>
            <a:ext cx="3408222" cy="932864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F2B176-7AFA-46D8-A8B0-03E83111E7A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739BE93-8B8D-40AE-8BAE-EDBBBD48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449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A8AC668-487D-4FF5-BF6A-BCDE86AB6DE2}"/>
              </a:ext>
            </a:extLst>
          </p:cNvPr>
          <p:cNvGraphicFramePr>
            <a:graphicFrameLocks noGrp="1"/>
          </p:cNvGraphicFramePr>
          <p:nvPr/>
        </p:nvGraphicFramePr>
        <p:xfrm>
          <a:off x="592629" y="1692474"/>
          <a:ext cx="397212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129">
                  <a:extLst>
                    <a:ext uri="{9D8B030D-6E8A-4147-A177-3AD203B41FA5}">
                      <a16:colId xmlns:a16="http://schemas.microsoft.com/office/drawing/2014/main" val="239419855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42616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Phase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Planning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480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Prototype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Q4 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293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Test – Validation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Q2  2021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88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Production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Q3 2021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48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I</a:t>
                      </a:r>
                      <a:r>
                        <a:rPr lang="en-US" dirty="0"/>
                        <a:t>nstallation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 panose="05000000000000000000" pitchFamily="2" charset="2"/>
                        </a:rPr>
                        <a:t>From 2022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717012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1C4FEEE-CAA1-4767-837D-B2323D3522DF}"/>
              </a:ext>
            </a:extLst>
          </p:cNvPr>
          <p:cNvSpPr txBox="1"/>
          <p:nvPr/>
        </p:nvSpPr>
        <p:spPr>
          <a:xfrm>
            <a:off x="3002285" y="1009872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Planning</a:t>
            </a:r>
            <a:endParaRPr lang="en-GB" sz="2400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6F95118-3FE8-48BF-9D9D-26DCC36C6357}"/>
              </a:ext>
            </a:extLst>
          </p:cNvPr>
          <p:cNvGraphicFramePr>
            <a:graphicFrameLocks noGrp="1"/>
          </p:cNvGraphicFramePr>
          <p:nvPr/>
        </p:nvGraphicFramePr>
        <p:xfrm>
          <a:off x="4564758" y="1692474"/>
          <a:ext cx="2032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8865589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Updated Planning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508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Q4 2020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1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Q4  2021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608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Q2 2022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759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 panose="05000000000000000000" pitchFamily="2" charset="2"/>
                        </a:rPr>
                        <a:t>From 2023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198797"/>
                  </a:ext>
                </a:extLst>
              </a:tr>
            </a:tbl>
          </a:graphicData>
        </a:graphic>
      </p:graphicFrame>
      <p:sp>
        <p:nvSpPr>
          <p:cNvPr id="9" name="Cross 8">
            <a:extLst>
              <a:ext uri="{FF2B5EF4-FFF2-40B4-BE49-F238E27FC236}">
                <a16:creationId xmlns:a16="http://schemas.microsoft.com/office/drawing/2014/main" id="{E3B33A4D-D841-4116-99DD-58649FB668CC}"/>
              </a:ext>
            </a:extLst>
          </p:cNvPr>
          <p:cNvSpPr/>
          <p:nvPr/>
        </p:nvSpPr>
        <p:spPr>
          <a:xfrm rot="2688855">
            <a:off x="2857278" y="2277703"/>
            <a:ext cx="1345150" cy="1345150"/>
          </a:xfrm>
          <a:prstGeom prst="plus">
            <a:avLst>
              <a:gd name="adj" fmla="val 4466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72B7C28-5A6B-416C-B8D5-3C24811AA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0400" y="1619124"/>
            <a:ext cx="4395354" cy="21913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F7537B1-4EC3-4A06-A833-4DA7877EFAC3}"/>
              </a:ext>
            </a:extLst>
          </p:cNvPr>
          <p:cNvSpPr txBox="1"/>
          <p:nvPr/>
        </p:nvSpPr>
        <p:spPr>
          <a:xfrm>
            <a:off x="9026494" y="1009872"/>
            <a:ext cx="1091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Budget</a:t>
            </a:r>
            <a:endParaRPr lang="en-GB" sz="2400" b="1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14AE913-3C1E-4C0A-9DA1-0FF8749C2542}"/>
              </a:ext>
            </a:extLst>
          </p:cNvPr>
          <p:cNvGraphicFramePr>
            <a:graphicFrameLocks noGrp="1"/>
          </p:cNvGraphicFramePr>
          <p:nvPr/>
        </p:nvGraphicFramePr>
        <p:xfrm>
          <a:off x="545051" y="4338605"/>
          <a:ext cx="8795429" cy="10582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4590">
                  <a:extLst>
                    <a:ext uri="{9D8B030D-6E8A-4147-A177-3AD203B41FA5}">
                      <a16:colId xmlns:a16="http://schemas.microsoft.com/office/drawing/2014/main" val="3672954314"/>
                    </a:ext>
                  </a:extLst>
                </a:gridCol>
                <a:gridCol w="965731">
                  <a:extLst>
                    <a:ext uri="{9D8B030D-6E8A-4147-A177-3AD203B41FA5}">
                      <a16:colId xmlns:a16="http://schemas.microsoft.com/office/drawing/2014/main" val="2319479666"/>
                    </a:ext>
                  </a:extLst>
                </a:gridCol>
                <a:gridCol w="384215">
                  <a:extLst>
                    <a:ext uri="{9D8B030D-6E8A-4147-A177-3AD203B41FA5}">
                      <a16:colId xmlns:a16="http://schemas.microsoft.com/office/drawing/2014/main" val="2037877887"/>
                    </a:ext>
                  </a:extLst>
                </a:gridCol>
                <a:gridCol w="1627134">
                  <a:extLst>
                    <a:ext uri="{9D8B030D-6E8A-4147-A177-3AD203B41FA5}">
                      <a16:colId xmlns:a16="http://schemas.microsoft.com/office/drawing/2014/main" val="694146294"/>
                    </a:ext>
                  </a:extLst>
                </a:gridCol>
                <a:gridCol w="906614">
                  <a:extLst>
                    <a:ext uri="{9D8B030D-6E8A-4147-A177-3AD203B41FA5}">
                      <a16:colId xmlns:a16="http://schemas.microsoft.com/office/drawing/2014/main" val="1156228669"/>
                    </a:ext>
                  </a:extLst>
                </a:gridCol>
                <a:gridCol w="394599">
                  <a:extLst>
                    <a:ext uri="{9D8B030D-6E8A-4147-A177-3AD203B41FA5}">
                      <a16:colId xmlns:a16="http://schemas.microsoft.com/office/drawing/2014/main" val="133856303"/>
                    </a:ext>
                  </a:extLst>
                </a:gridCol>
                <a:gridCol w="311527">
                  <a:extLst>
                    <a:ext uri="{9D8B030D-6E8A-4147-A177-3AD203B41FA5}">
                      <a16:colId xmlns:a16="http://schemas.microsoft.com/office/drawing/2014/main" val="2830152067"/>
                    </a:ext>
                  </a:extLst>
                </a:gridCol>
                <a:gridCol w="311527">
                  <a:extLst>
                    <a:ext uri="{9D8B030D-6E8A-4147-A177-3AD203B41FA5}">
                      <a16:colId xmlns:a16="http://schemas.microsoft.com/office/drawing/2014/main" val="2982519059"/>
                    </a:ext>
                  </a:extLst>
                </a:gridCol>
                <a:gridCol w="311527">
                  <a:extLst>
                    <a:ext uri="{9D8B030D-6E8A-4147-A177-3AD203B41FA5}">
                      <a16:colId xmlns:a16="http://schemas.microsoft.com/office/drawing/2014/main" val="3581948097"/>
                    </a:ext>
                  </a:extLst>
                </a:gridCol>
                <a:gridCol w="311527">
                  <a:extLst>
                    <a:ext uri="{9D8B030D-6E8A-4147-A177-3AD203B41FA5}">
                      <a16:colId xmlns:a16="http://schemas.microsoft.com/office/drawing/2014/main" val="22217487"/>
                    </a:ext>
                  </a:extLst>
                </a:gridCol>
                <a:gridCol w="311527">
                  <a:extLst>
                    <a:ext uri="{9D8B030D-6E8A-4147-A177-3AD203B41FA5}">
                      <a16:colId xmlns:a16="http://schemas.microsoft.com/office/drawing/2014/main" val="169219656"/>
                    </a:ext>
                  </a:extLst>
                </a:gridCol>
                <a:gridCol w="2294911">
                  <a:extLst>
                    <a:ext uri="{9D8B030D-6E8A-4147-A177-3AD203B41FA5}">
                      <a16:colId xmlns:a16="http://schemas.microsoft.com/office/drawing/2014/main" val="3581932635"/>
                    </a:ext>
                  </a:extLst>
                </a:gridCol>
              </a:tblGrid>
              <a:tr h="403552">
                <a:tc gridSpan="5"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Comments May 2021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extLst>
                  <a:ext uri="{0D108BD9-81ED-4DB2-BD59-A6C34878D82A}">
                    <a16:rowId xmlns:a16="http://schemas.microsoft.com/office/drawing/2014/main" val="301172247"/>
                  </a:ext>
                </a:extLst>
              </a:tr>
              <a:tr h="654651"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Active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PS-CONS (THIS)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64222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BTV acquisition electronics renovation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EDMS 2267978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160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175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Very low spending &lt;1%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extLst>
                  <a:ext uri="{0D108BD9-81ED-4DB2-BD59-A6C34878D82A}">
                    <a16:rowId xmlns:a16="http://schemas.microsoft.com/office/drawing/2014/main" val="2984885478"/>
                  </a:ext>
                </a:extLst>
              </a:tr>
            </a:tbl>
          </a:graphicData>
        </a:graphic>
      </p:graphicFrame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7EAE604-E554-48A8-B266-FF8898A7D007}"/>
              </a:ext>
            </a:extLst>
          </p:cNvPr>
          <p:cNvSpPr/>
          <p:nvPr/>
        </p:nvSpPr>
        <p:spPr>
          <a:xfrm>
            <a:off x="4717893" y="2466628"/>
            <a:ext cx="1749184" cy="1005084"/>
          </a:xfrm>
          <a:prstGeom prst="roundRect">
            <a:avLst/>
          </a:prstGeom>
          <a:noFill/>
          <a:ln w="666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3A44E84E-269B-4543-9B33-D3AA2D0CE6D2}"/>
              </a:ext>
            </a:extLst>
          </p:cNvPr>
          <p:cNvGraphicFramePr>
            <a:graphicFrameLocks noGrp="1"/>
          </p:cNvGraphicFramePr>
          <p:nvPr/>
        </p:nvGraphicFramePr>
        <p:xfrm>
          <a:off x="1037517" y="5572312"/>
          <a:ext cx="8967986" cy="951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7628">
                  <a:extLst>
                    <a:ext uri="{9D8B030D-6E8A-4147-A177-3AD203B41FA5}">
                      <a16:colId xmlns:a16="http://schemas.microsoft.com/office/drawing/2014/main" val="3672954314"/>
                    </a:ext>
                  </a:extLst>
                </a:gridCol>
                <a:gridCol w="984678">
                  <a:extLst>
                    <a:ext uri="{9D8B030D-6E8A-4147-A177-3AD203B41FA5}">
                      <a16:colId xmlns:a16="http://schemas.microsoft.com/office/drawing/2014/main" val="2319479666"/>
                    </a:ext>
                  </a:extLst>
                </a:gridCol>
                <a:gridCol w="391754">
                  <a:extLst>
                    <a:ext uri="{9D8B030D-6E8A-4147-A177-3AD203B41FA5}">
                      <a16:colId xmlns:a16="http://schemas.microsoft.com/office/drawing/2014/main" val="2037877887"/>
                    </a:ext>
                  </a:extLst>
                </a:gridCol>
                <a:gridCol w="1659056">
                  <a:extLst>
                    <a:ext uri="{9D8B030D-6E8A-4147-A177-3AD203B41FA5}">
                      <a16:colId xmlns:a16="http://schemas.microsoft.com/office/drawing/2014/main" val="694146294"/>
                    </a:ext>
                  </a:extLst>
                </a:gridCol>
                <a:gridCol w="924400">
                  <a:extLst>
                    <a:ext uri="{9D8B030D-6E8A-4147-A177-3AD203B41FA5}">
                      <a16:colId xmlns:a16="http://schemas.microsoft.com/office/drawing/2014/main" val="1156228669"/>
                    </a:ext>
                  </a:extLst>
                </a:gridCol>
                <a:gridCol w="402342">
                  <a:extLst>
                    <a:ext uri="{9D8B030D-6E8A-4147-A177-3AD203B41FA5}">
                      <a16:colId xmlns:a16="http://schemas.microsoft.com/office/drawing/2014/main" val="133856303"/>
                    </a:ext>
                  </a:extLst>
                </a:gridCol>
                <a:gridCol w="317639">
                  <a:extLst>
                    <a:ext uri="{9D8B030D-6E8A-4147-A177-3AD203B41FA5}">
                      <a16:colId xmlns:a16="http://schemas.microsoft.com/office/drawing/2014/main" val="2830152067"/>
                    </a:ext>
                  </a:extLst>
                </a:gridCol>
                <a:gridCol w="317639">
                  <a:extLst>
                    <a:ext uri="{9D8B030D-6E8A-4147-A177-3AD203B41FA5}">
                      <a16:colId xmlns:a16="http://schemas.microsoft.com/office/drawing/2014/main" val="2982519059"/>
                    </a:ext>
                  </a:extLst>
                </a:gridCol>
                <a:gridCol w="317639">
                  <a:extLst>
                    <a:ext uri="{9D8B030D-6E8A-4147-A177-3AD203B41FA5}">
                      <a16:colId xmlns:a16="http://schemas.microsoft.com/office/drawing/2014/main" val="3581948097"/>
                    </a:ext>
                  </a:extLst>
                </a:gridCol>
                <a:gridCol w="317639">
                  <a:extLst>
                    <a:ext uri="{9D8B030D-6E8A-4147-A177-3AD203B41FA5}">
                      <a16:colId xmlns:a16="http://schemas.microsoft.com/office/drawing/2014/main" val="22217487"/>
                    </a:ext>
                  </a:extLst>
                </a:gridCol>
                <a:gridCol w="317639">
                  <a:extLst>
                    <a:ext uri="{9D8B030D-6E8A-4147-A177-3AD203B41FA5}">
                      <a16:colId xmlns:a16="http://schemas.microsoft.com/office/drawing/2014/main" val="169219656"/>
                    </a:ext>
                  </a:extLst>
                </a:gridCol>
                <a:gridCol w="2339933">
                  <a:extLst>
                    <a:ext uri="{9D8B030D-6E8A-4147-A177-3AD203B41FA5}">
                      <a16:colId xmlns:a16="http://schemas.microsoft.com/office/drawing/2014/main" val="3581932635"/>
                    </a:ext>
                  </a:extLst>
                </a:gridCol>
              </a:tblGrid>
              <a:tr h="362686">
                <a:tc gridSpan="5"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2023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2024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2025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 dirty="0">
                          <a:effectLst/>
                        </a:rPr>
                        <a:t>2026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Comments May 2021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extLst>
                  <a:ext uri="{0D108BD9-81ED-4DB2-BD59-A6C34878D82A}">
                    <a16:rowId xmlns:a16="http://schemas.microsoft.com/office/drawing/2014/main" val="301172247"/>
                  </a:ext>
                </a:extLst>
              </a:tr>
              <a:tr h="588358"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Active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PS-CONS (THIS)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64222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BTV acquisition electronics renovation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>
                          <a:effectLst/>
                        </a:rPr>
                        <a:t>EDMS 2267978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 dirty="0">
                          <a:effectLst/>
                        </a:rPr>
                        <a:t>50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 dirty="0">
                          <a:effectLst/>
                        </a:rPr>
                        <a:t>110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50" dirty="0">
                          <a:effectLst/>
                        </a:rPr>
                        <a:t>175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endParaRPr lang="en-GB" sz="12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9050" marR="19050" marT="0" marB="19050" anchor="b"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Very low spending &lt;1%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19050" marR="19050" marT="0" marB="19050" anchor="b"/>
                </a:tc>
                <a:extLst>
                  <a:ext uri="{0D108BD9-81ED-4DB2-BD59-A6C34878D82A}">
                    <a16:rowId xmlns:a16="http://schemas.microsoft.com/office/drawing/2014/main" val="2984885478"/>
                  </a:ext>
                </a:extLst>
              </a:tr>
            </a:tbl>
          </a:graphicData>
        </a:graphic>
      </p:graphicFrame>
      <p:sp>
        <p:nvSpPr>
          <p:cNvPr id="20" name="Cross 19">
            <a:extLst>
              <a:ext uri="{FF2B5EF4-FFF2-40B4-BE49-F238E27FC236}">
                <a16:creationId xmlns:a16="http://schemas.microsoft.com/office/drawing/2014/main" id="{B3AA7A2F-3E56-4E27-82DA-92D99D119578}"/>
              </a:ext>
            </a:extLst>
          </p:cNvPr>
          <p:cNvSpPr/>
          <p:nvPr/>
        </p:nvSpPr>
        <p:spPr>
          <a:xfrm rot="2688855">
            <a:off x="5261523" y="4956627"/>
            <a:ext cx="519975" cy="505961"/>
          </a:xfrm>
          <a:prstGeom prst="plus">
            <a:avLst>
              <a:gd name="adj" fmla="val 4466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CC6A072-52BA-4E1B-8112-CCBE280C421D}"/>
              </a:ext>
            </a:extLst>
          </p:cNvPr>
          <p:cNvSpPr/>
          <p:nvPr/>
        </p:nvSpPr>
        <p:spPr>
          <a:xfrm>
            <a:off x="5816390" y="6305211"/>
            <a:ext cx="981231" cy="233259"/>
          </a:xfrm>
          <a:prstGeom prst="roundRect">
            <a:avLst/>
          </a:prstGeom>
          <a:noFill/>
          <a:ln w="666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31EC0E-B964-4E74-8820-AA4FC99E40ED}"/>
              </a:ext>
            </a:extLst>
          </p:cNvPr>
          <p:cNvSpPr txBox="1"/>
          <p:nvPr/>
        </p:nvSpPr>
        <p:spPr>
          <a:xfrm>
            <a:off x="4006960" y="3922864"/>
            <a:ext cx="1998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Budget Profile</a:t>
            </a:r>
            <a:endParaRPr lang="en-GB" sz="2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363B39-1469-415C-944B-216464C14DD3}"/>
              </a:ext>
            </a:extLst>
          </p:cNvPr>
          <p:cNvSpPr txBox="1"/>
          <p:nvPr/>
        </p:nvSpPr>
        <p:spPr>
          <a:xfrm>
            <a:off x="154698" y="101957"/>
            <a:ext cx="6485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BTV Electronics Consolidation (2)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FB607F5-ECA7-49ED-B325-E54154479E7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9158A369-EA8B-439C-BCDA-FB48F0ECE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96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DBA65D6-6F15-42A8-9637-0C36D20FC263}"/>
              </a:ext>
            </a:extLst>
          </p:cNvPr>
          <p:cNvSpPr txBox="1"/>
          <p:nvPr/>
        </p:nvSpPr>
        <p:spPr>
          <a:xfrm>
            <a:off x="985855" y="1090335"/>
            <a:ext cx="112061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Reason for change: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Analogue cameras out of the market from 2022 (CCD production already stopped)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Limited performance (rate, IT, gain, noise, </a:t>
            </a:r>
            <a:r>
              <a:rPr lang="en-US" sz="2400" dirty="0" err="1"/>
              <a:t>etc</a:t>
            </a:r>
            <a:r>
              <a:rPr lang="en-US" sz="2400" dirty="0"/>
              <a:t>…)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EB2B0D-D19D-41F6-B162-4616731F868F}"/>
              </a:ext>
            </a:extLst>
          </p:cNvPr>
          <p:cNvSpPr txBox="1"/>
          <p:nvPr/>
        </p:nvSpPr>
        <p:spPr>
          <a:xfrm>
            <a:off x="101588" y="48915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(1)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FD2CEF-28A8-491D-AA35-071923BA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25" y="2162677"/>
            <a:ext cx="4927046" cy="46742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A844DE-C4A2-4431-BD9E-C66F54EBCB2E}"/>
              </a:ext>
            </a:extLst>
          </p:cNvPr>
          <p:cNvSpPr txBox="1"/>
          <p:nvPr/>
        </p:nvSpPr>
        <p:spPr>
          <a:xfrm>
            <a:off x="5514405" y="3691111"/>
            <a:ext cx="6327076" cy="23601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en-GB" sz="16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 radiation: </a:t>
            </a: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 cameras tested at CHARM </a:t>
            </a: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b="1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TID ~100Gy and SEE cross section ~ 1e-9cm2</a:t>
            </a:r>
            <a:endParaRPr lang="en-GB" sz="16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r>
              <a:rPr lang="en-GB" sz="16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Radiation up to 350Gy</a:t>
            </a: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radiation tolerant cameras can be used. BE-BI already uses this kind of products in some locations </a:t>
            </a:r>
            <a:r>
              <a:rPr lang="en-GB" sz="1600" b="1" dirty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GB" sz="1600" b="1" dirty="0" err="1">
                <a:solidFill>
                  <a:schemeClr val="accent6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MicroCamera</a:t>
            </a:r>
            <a:r>
              <a:rPr lang="en-GB" sz="1600" b="1" dirty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en-GB" sz="1600" b="1" dirty="0" err="1">
                <a:solidFill>
                  <a:schemeClr val="accent6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rad.tol</a:t>
            </a:r>
            <a:r>
              <a:rPr lang="en-GB" sz="1600" b="1" dirty="0">
                <a:solidFill>
                  <a:schemeClr val="accent6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design </a:t>
            </a:r>
          </a:p>
          <a:p>
            <a:pPr marL="342900" lvl="0" indent="-342900" algn="just">
              <a:lnSpc>
                <a:spcPct val="120000"/>
              </a:lnSpc>
              <a:spcAft>
                <a:spcPts val="600"/>
              </a:spcAft>
              <a:buFont typeface="Verdana" panose="020B0604030504040204" pitchFamily="34" charset="0"/>
              <a:buChar char="-"/>
            </a:pP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 </a:t>
            </a:r>
            <a:r>
              <a:rPr lang="en-GB" sz="16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Radiation from </a:t>
            </a:r>
            <a:r>
              <a:rPr lang="en-GB" sz="16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 to</a:t>
            </a:r>
            <a:r>
              <a:rPr lang="en-GB" sz="1600" b="1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30KGy</a:t>
            </a: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far using commercial </a:t>
            </a:r>
            <a:r>
              <a:rPr lang="en-GB" sz="1600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rad.hard</a:t>
            </a: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cameras and </a:t>
            </a:r>
            <a:r>
              <a:rPr lang="en-GB" sz="16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tube-based cameras</a:t>
            </a:r>
            <a:endParaRPr lang="en-GB" sz="1600" strike="sngStrike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ED3AE0C-647E-40FC-94CB-510EC6651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3</a:t>
            </a:fld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9E5A2-CFB8-4A5A-B942-1B8B3C23224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D0AA673-D77B-4756-A81C-EAA951A82022}"/>
              </a:ext>
            </a:extLst>
          </p:cNvPr>
          <p:cNvSpPr txBox="1"/>
          <p:nvPr/>
        </p:nvSpPr>
        <p:spPr>
          <a:xfrm>
            <a:off x="8892" y="608266"/>
            <a:ext cx="1118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Intro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885767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E83F8B5-AD03-4203-A3C9-14BBC4BE1B73}"/>
              </a:ext>
            </a:extLst>
          </p:cNvPr>
          <p:cNvSpPr txBox="1"/>
          <p:nvPr/>
        </p:nvSpPr>
        <p:spPr>
          <a:xfrm>
            <a:off x="47153" y="745338"/>
            <a:ext cx="3060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R2E Simulations (1)</a:t>
            </a:r>
            <a:endParaRPr lang="en-GB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DD9586-55BA-400F-861B-7AC5A20CCE07}"/>
              </a:ext>
            </a:extLst>
          </p:cNvPr>
          <p:cNvSpPr txBox="1"/>
          <p:nvPr/>
        </p:nvSpPr>
        <p:spPr>
          <a:xfrm>
            <a:off x="509735" y="1406872"/>
            <a:ext cx="109061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/>
              <a:t>Identification of radiation level at each BTV location, using RPL survey at first step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b="1" dirty="0">
                <a:sym typeface="Wingdings" panose="05000000000000000000" pitchFamily="2" charset="2"/>
              </a:rPr>
              <a:t>only TID information</a:t>
            </a:r>
            <a:r>
              <a:rPr lang="en-US" sz="2800" b="1" dirty="0"/>
              <a:t> </a:t>
            </a:r>
          </a:p>
          <a:p>
            <a:endParaRPr lang="en-US" sz="2800" b="1" dirty="0">
              <a:sym typeface="Wingdings" panose="05000000000000000000" pitchFamily="2" charset="2"/>
            </a:endParaRPr>
          </a:p>
          <a:p>
            <a:r>
              <a:rPr lang="en-US" sz="2800" b="1" dirty="0">
                <a:sym typeface="Wingdings" panose="05000000000000000000" pitchFamily="2" charset="2"/>
              </a:rPr>
              <a:t> </a:t>
            </a:r>
            <a:r>
              <a:rPr lang="en-US" sz="2800" b="1" dirty="0"/>
              <a:t>R2E is involved – simulating (confirming) both TID and SEE cross section values to validate the type of camera to be used at each location</a:t>
            </a:r>
            <a:endParaRPr lang="en-GB" sz="2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6D33F-2D26-4448-8E28-5614B567A4DE}"/>
              </a:ext>
            </a:extLst>
          </p:cNvPr>
          <p:cNvSpPr txBox="1"/>
          <p:nvPr/>
        </p:nvSpPr>
        <p:spPr>
          <a:xfrm>
            <a:off x="320773" y="3971267"/>
            <a:ext cx="114468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Deployment of </a:t>
            </a:r>
            <a:r>
              <a:rPr lang="en-US" sz="2800" b="1" u="sng" dirty="0">
                <a:solidFill>
                  <a:schemeClr val="accent6"/>
                </a:solidFill>
              </a:rPr>
              <a:t>non-rad cameras </a:t>
            </a:r>
            <a:endParaRPr lang="en-US" sz="2800" b="1" u="sng" dirty="0"/>
          </a:p>
          <a:p>
            <a:r>
              <a:rPr lang="en-US" sz="2800" dirty="0"/>
              <a:t>As a first step, 40 </a:t>
            </a:r>
            <a:r>
              <a:rPr lang="en-US" sz="2800" i="1" dirty="0">
                <a:solidFill>
                  <a:schemeClr val="accent1"/>
                </a:solidFill>
              </a:rPr>
              <a:t>potential</a:t>
            </a:r>
            <a:r>
              <a:rPr lang="en-US" sz="2800" dirty="0"/>
              <a:t> locations were identified: </a:t>
            </a:r>
          </a:p>
          <a:p>
            <a:r>
              <a:rPr lang="en-US" sz="2800" b="1" dirty="0"/>
              <a:t>CPS</a:t>
            </a:r>
            <a:r>
              <a:rPr lang="en-US" sz="2800" dirty="0"/>
              <a:t> :	AD , ELENA, LEIR</a:t>
            </a:r>
          </a:p>
          <a:p>
            <a:r>
              <a:rPr lang="en-US" sz="2800" b="1" dirty="0"/>
              <a:t>SPS</a:t>
            </a:r>
            <a:r>
              <a:rPr lang="en-US" sz="2800" dirty="0"/>
              <a:t> :	TT10, TT41, TT43, TI2, TI8</a:t>
            </a:r>
          </a:p>
          <a:p>
            <a:r>
              <a:rPr lang="en-US" sz="2800" b="1" dirty="0"/>
              <a:t>LHC</a:t>
            </a:r>
            <a:r>
              <a:rPr lang="en-US" sz="2800" dirty="0"/>
              <a:t> : 	LSS IR2, 3, 4, 7 &amp; 8 and TD62, TD68</a:t>
            </a:r>
            <a:endParaRPr lang="en-GB" sz="28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E929176-6B2A-40E6-B29D-1A82A28B474A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926814A-5247-41A5-AAFB-3D32FF280C88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(6)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020F293-FFBB-484F-A1DC-84779970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163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54E9B3-3CDB-47CA-951A-38895BB007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774"/>
          <a:stretch/>
        </p:blipFill>
        <p:spPr>
          <a:xfrm>
            <a:off x="6728279" y="518892"/>
            <a:ext cx="5071070" cy="2751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7863D4-1D8B-4E40-AEF4-99A27A72DB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482" b="-2"/>
          <a:stretch/>
        </p:blipFill>
        <p:spPr>
          <a:xfrm>
            <a:off x="270783" y="3305227"/>
            <a:ext cx="10103195" cy="32557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BB34F8-76E1-4FC1-B0D2-6B1B74BBD340}"/>
              </a:ext>
            </a:extLst>
          </p:cNvPr>
          <p:cNvSpPr txBox="1"/>
          <p:nvPr/>
        </p:nvSpPr>
        <p:spPr>
          <a:xfrm>
            <a:off x="686687" y="1769404"/>
            <a:ext cx="5784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Thanks to </a:t>
            </a:r>
            <a:r>
              <a:rPr lang="en-US" sz="2400" i="1" dirty="0" err="1"/>
              <a:t>R.Garcia</a:t>
            </a:r>
            <a:r>
              <a:rPr lang="en-US" sz="2400" i="1" dirty="0"/>
              <a:t> and </a:t>
            </a:r>
            <a:r>
              <a:rPr lang="en-US" sz="2400" i="1" dirty="0" err="1"/>
              <a:t>G.Lerner</a:t>
            </a:r>
            <a:r>
              <a:rPr lang="en-US" sz="2400" i="1" dirty="0"/>
              <a:t> SY-STI-BMI !</a:t>
            </a:r>
            <a:endParaRPr lang="en-GB" sz="24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97291A-3CB1-4B8D-9A4E-7E804127CDC9}"/>
              </a:ext>
            </a:extLst>
          </p:cNvPr>
          <p:cNvSpPr txBox="1"/>
          <p:nvPr/>
        </p:nvSpPr>
        <p:spPr>
          <a:xfrm>
            <a:off x="47153" y="745338"/>
            <a:ext cx="3060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R2E Simulations (2)</a:t>
            </a:r>
            <a:endParaRPr lang="en-GB" sz="28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6494C6-4E76-40A3-94DA-E3A451FE5AA2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755BB8B-3B84-46BB-A56F-D45035E5A638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(7)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E0A5FCF-84B9-48CC-95C5-EC0DAF08E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45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A68BF07-153A-4A8F-AAB9-A0D1CC0DE35C}"/>
              </a:ext>
            </a:extLst>
          </p:cNvPr>
          <p:cNvSpPr txBox="1"/>
          <p:nvPr/>
        </p:nvSpPr>
        <p:spPr>
          <a:xfrm>
            <a:off x="265134" y="1472187"/>
            <a:ext cx="81557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accent6"/>
                </a:solidFill>
              </a:rPr>
              <a:t>28 locations &lt;1Gy</a:t>
            </a:r>
          </a:p>
          <a:p>
            <a:r>
              <a:rPr lang="en-US" sz="2400" dirty="0">
                <a:sym typeface="Wingdings" panose="05000000000000000000" pitchFamily="2" charset="2"/>
              </a:rPr>
              <a:t>	 </a:t>
            </a:r>
            <a:r>
              <a:rPr lang="en-US" sz="2400" b="1" dirty="0">
                <a:solidFill>
                  <a:schemeClr val="accent6"/>
                </a:solidFill>
              </a:rPr>
              <a:t>OK for commercial CMOS (non rad) BASLER camera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FFC000"/>
                </a:solidFill>
              </a:rPr>
              <a:t>13 locations between 1Gy and 10Gy</a:t>
            </a:r>
          </a:p>
          <a:p>
            <a:r>
              <a:rPr lang="en-US" sz="2400" dirty="0">
                <a:sym typeface="Wingdings" panose="05000000000000000000" pitchFamily="2" charset="2"/>
              </a:rPr>
              <a:t>	 </a:t>
            </a:r>
            <a:r>
              <a:rPr lang="en-US" sz="2400" b="1" dirty="0">
                <a:solidFill>
                  <a:schemeClr val="accent6"/>
                </a:solidFill>
              </a:rPr>
              <a:t>Proposed for BASLER camera as well </a:t>
            </a:r>
          </a:p>
          <a:p>
            <a:r>
              <a:rPr lang="en-US" sz="2400" dirty="0"/>
              <a:t>	Same cabling for the </a:t>
            </a:r>
            <a:r>
              <a:rPr lang="en-US" sz="2400" dirty="0" err="1"/>
              <a:t>Rad.Tol</a:t>
            </a:r>
            <a:r>
              <a:rPr lang="en-US" sz="2400" dirty="0"/>
              <a:t>. camera in case</a:t>
            </a: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FF0000"/>
                </a:solidFill>
              </a:rPr>
              <a:t>21 locations above 10Gy</a:t>
            </a:r>
          </a:p>
          <a:p>
            <a:pPr lvl="1"/>
            <a:r>
              <a:rPr lang="en-GB" sz="2400" dirty="0"/>
              <a:t>	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No BASLER camera</a:t>
            </a:r>
            <a:endParaRPr lang="en-GB" sz="2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49FD850-3FE0-4CF1-9852-12E3462FFA3F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5E989EC-AFC2-48D5-8CCD-99BC48A0BB32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(8)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2B3DD0C-F116-4183-881F-38FBD20A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6</a:t>
            </a:fld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0899E06-EFBD-48B0-B2AD-A054D6F90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2549" y="0"/>
            <a:ext cx="2995523" cy="685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47DFBA7-B27D-471C-A30B-DEA4DF82F8AE}"/>
              </a:ext>
            </a:extLst>
          </p:cNvPr>
          <p:cNvSpPr txBox="1"/>
          <p:nvPr/>
        </p:nvSpPr>
        <p:spPr>
          <a:xfrm>
            <a:off x="119925" y="853715"/>
            <a:ext cx="2508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Deployment (1)</a:t>
            </a:r>
            <a:endParaRPr lang="en-GB" sz="2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554DBF-AAF8-41A0-8C50-E6971F0AFB1D}"/>
              </a:ext>
            </a:extLst>
          </p:cNvPr>
          <p:cNvSpPr txBox="1"/>
          <p:nvPr/>
        </p:nvSpPr>
        <p:spPr>
          <a:xfrm>
            <a:off x="265134" y="4417358"/>
            <a:ext cx="97308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Cabling request was done for AD and LEIR </a:t>
            </a:r>
            <a:r>
              <a:rPr lang="en-US" dirty="0"/>
              <a:t>(shortest cables, easy access) </a:t>
            </a:r>
            <a:endParaRPr lang="en-US" sz="24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For YETS 2021/22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Preparation for all the rest from the list below but need: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Best locations for converters and switches </a:t>
            </a:r>
            <a:r>
              <a:rPr lang="en-US" sz="2400" dirty="0">
                <a:sym typeface="Wingdings" panose="05000000000000000000" pitchFamily="2" charset="2"/>
              </a:rPr>
              <a:t> R2E consulting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987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583C924-5566-427A-85EE-FF5185946655}"/>
              </a:ext>
            </a:extLst>
          </p:cNvPr>
          <p:cNvSpPr/>
          <p:nvPr/>
        </p:nvSpPr>
        <p:spPr>
          <a:xfrm>
            <a:off x="414072" y="1728809"/>
            <a:ext cx="4077918" cy="440055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0233E2-25B3-418D-8357-D8517C7511B7}"/>
              </a:ext>
            </a:extLst>
          </p:cNvPr>
          <p:cNvSpPr/>
          <p:nvPr/>
        </p:nvSpPr>
        <p:spPr>
          <a:xfrm>
            <a:off x="414072" y="1728809"/>
            <a:ext cx="1048968" cy="4400550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MENA25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BAD455-1DB5-4786-8BA8-E9585493F488}"/>
              </a:ext>
            </a:extLst>
          </p:cNvPr>
          <p:cNvSpPr/>
          <p:nvPr/>
        </p:nvSpPr>
        <p:spPr>
          <a:xfrm>
            <a:off x="658521" y="1865969"/>
            <a:ext cx="553059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b="1" dirty="0">
                <a:solidFill>
                  <a:srgbClr val="FFFF00"/>
                </a:solidFill>
              </a:rPr>
              <a:t>XMC401/402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3EECA7-8DD0-4220-9BB7-052AC2E8F070}"/>
              </a:ext>
            </a:extLst>
          </p:cNvPr>
          <p:cNvSpPr txBox="1"/>
          <p:nvPr/>
        </p:nvSpPr>
        <p:spPr>
          <a:xfrm>
            <a:off x="2835695" y="5648317"/>
            <a:ext cx="1509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VME crate</a:t>
            </a:r>
            <a:endParaRPr lang="en-GB" sz="2400" b="1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41474C-DDAD-4B5C-91FA-EF5BC78B3264}"/>
              </a:ext>
            </a:extLst>
          </p:cNvPr>
          <p:cNvSpPr/>
          <p:nvPr/>
        </p:nvSpPr>
        <p:spPr>
          <a:xfrm>
            <a:off x="1463040" y="1728809"/>
            <a:ext cx="697230" cy="4400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CTRV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728FE6-A63B-4908-AB0E-CEC83C43C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679" y="4049659"/>
            <a:ext cx="138613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C98648-9624-49B5-93C6-280937DF66C9}"/>
              </a:ext>
            </a:extLst>
          </p:cNvPr>
          <p:cNvCxnSpPr>
            <a:cxnSpLocks/>
          </p:cNvCxnSpPr>
          <p:nvPr/>
        </p:nvCxnSpPr>
        <p:spPr>
          <a:xfrm flipH="1">
            <a:off x="5599949" y="4494659"/>
            <a:ext cx="394917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B931B43-2FDA-480E-8688-803727C9E6CD}"/>
              </a:ext>
            </a:extLst>
          </p:cNvPr>
          <p:cNvCxnSpPr>
            <a:cxnSpLocks/>
          </p:cNvCxnSpPr>
          <p:nvPr/>
        </p:nvCxnSpPr>
        <p:spPr>
          <a:xfrm flipH="1">
            <a:off x="5705081" y="4494659"/>
            <a:ext cx="394917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AFC358C-2A46-41CC-BC10-B4003C1A2EB8}"/>
              </a:ext>
            </a:extLst>
          </p:cNvPr>
          <p:cNvSpPr txBox="1"/>
          <p:nvPr/>
        </p:nvSpPr>
        <p:spPr>
          <a:xfrm>
            <a:off x="8378181" y="4345618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684EA5D-3330-45E3-9C2E-6D40611E3A70}"/>
              </a:ext>
            </a:extLst>
          </p:cNvPr>
          <p:cNvCxnSpPr/>
          <p:nvPr/>
        </p:nvCxnSpPr>
        <p:spPr>
          <a:xfrm flipV="1">
            <a:off x="1965960" y="2377729"/>
            <a:ext cx="0" cy="203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287476E1-A8B7-43F7-83AA-1F5C69296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34" y="1925708"/>
            <a:ext cx="370026" cy="4958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7ADEDC-2AB6-4B39-8C64-D6CE5FA8D2F0}"/>
              </a:ext>
            </a:extLst>
          </p:cNvPr>
          <p:cNvCxnSpPr>
            <a:cxnSpLocks/>
          </p:cNvCxnSpPr>
          <p:nvPr/>
        </p:nvCxnSpPr>
        <p:spPr>
          <a:xfrm>
            <a:off x="1026490" y="2151719"/>
            <a:ext cx="1305230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2DE608C-892B-428D-B8AE-137D46CD7C21}"/>
              </a:ext>
            </a:extLst>
          </p:cNvPr>
          <p:cNvCxnSpPr>
            <a:cxnSpLocks/>
          </p:cNvCxnSpPr>
          <p:nvPr/>
        </p:nvCxnSpPr>
        <p:spPr>
          <a:xfrm flipV="1">
            <a:off x="2331720" y="2151719"/>
            <a:ext cx="0" cy="25591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0666DB4-9ED9-4052-ABA3-BE2A8AF1E417}"/>
              </a:ext>
            </a:extLst>
          </p:cNvPr>
          <p:cNvSpPr txBox="1"/>
          <p:nvPr/>
        </p:nvSpPr>
        <p:spPr>
          <a:xfrm>
            <a:off x="47153" y="741428"/>
            <a:ext cx="561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Digital Camera hardware layouts (1) </a:t>
            </a:r>
            <a:endParaRPr lang="en-GB" sz="2800" b="1" dirty="0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DB7AFA4-D428-4DF3-94D6-ED5A74C5604F}"/>
              </a:ext>
            </a:extLst>
          </p:cNvPr>
          <p:cNvCxnSpPr>
            <a:cxnSpLocks/>
          </p:cNvCxnSpPr>
          <p:nvPr/>
        </p:nvCxnSpPr>
        <p:spPr>
          <a:xfrm>
            <a:off x="2331720" y="4695453"/>
            <a:ext cx="7007959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03AB886-4DA3-465C-BDF0-6C455D350A4C}"/>
              </a:ext>
            </a:extLst>
          </p:cNvPr>
          <p:cNvSpPr txBox="1"/>
          <p:nvPr/>
        </p:nvSpPr>
        <p:spPr>
          <a:xfrm>
            <a:off x="9249222" y="2652491"/>
            <a:ext cx="25287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Single camera 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&lt;100m distance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C6C0A9E-B666-4A8F-A88D-7B63FF30025A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(2)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E87128A-28D0-41CF-9DFA-EF031F2C788F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Slide Number Placeholder 79">
            <a:extLst>
              <a:ext uri="{FF2B5EF4-FFF2-40B4-BE49-F238E27FC236}">
                <a16:creationId xmlns:a16="http://schemas.microsoft.com/office/drawing/2014/main" id="{2EEB4ABB-A7FE-4D69-9FE7-CEB930150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416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583C924-5566-427A-85EE-FF5185946655}"/>
              </a:ext>
            </a:extLst>
          </p:cNvPr>
          <p:cNvSpPr/>
          <p:nvPr/>
        </p:nvSpPr>
        <p:spPr>
          <a:xfrm>
            <a:off x="414072" y="1388744"/>
            <a:ext cx="4077918" cy="440055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0233E2-25B3-418D-8357-D8517C7511B7}"/>
              </a:ext>
            </a:extLst>
          </p:cNvPr>
          <p:cNvSpPr/>
          <p:nvPr/>
        </p:nvSpPr>
        <p:spPr>
          <a:xfrm>
            <a:off x="414072" y="1388744"/>
            <a:ext cx="1048968" cy="4400550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MENA25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BAD455-1DB5-4786-8BA8-E9585493F488}"/>
              </a:ext>
            </a:extLst>
          </p:cNvPr>
          <p:cNvSpPr/>
          <p:nvPr/>
        </p:nvSpPr>
        <p:spPr>
          <a:xfrm>
            <a:off x="658521" y="1525904"/>
            <a:ext cx="553059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b="1" dirty="0">
                <a:solidFill>
                  <a:srgbClr val="FFFF00"/>
                </a:solidFill>
              </a:rPr>
              <a:t>XMC401/402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3EECA7-8DD0-4220-9BB7-052AC2E8F070}"/>
              </a:ext>
            </a:extLst>
          </p:cNvPr>
          <p:cNvSpPr txBox="1"/>
          <p:nvPr/>
        </p:nvSpPr>
        <p:spPr>
          <a:xfrm>
            <a:off x="2835695" y="5308252"/>
            <a:ext cx="1509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VME crate</a:t>
            </a:r>
            <a:endParaRPr lang="en-GB" sz="2400" b="1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41474C-DDAD-4B5C-91FA-EF5BC78B3264}"/>
              </a:ext>
            </a:extLst>
          </p:cNvPr>
          <p:cNvSpPr/>
          <p:nvPr/>
        </p:nvSpPr>
        <p:spPr>
          <a:xfrm>
            <a:off x="1463040" y="1388744"/>
            <a:ext cx="697230" cy="4400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CTRV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728FE6-A63B-4908-AB0E-CEC83C43C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9679" y="3709594"/>
            <a:ext cx="138613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EAC8B52-9889-4CA0-93E4-A506A8894511}"/>
              </a:ext>
            </a:extLst>
          </p:cNvPr>
          <p:cNvSpPr txBox="1"/>
          <p:nvPr/>
        </p:nvSpPr>
        <p:spPr>
          <a:xfrm>
            <a:off x="9249222" y="2312426"/>
            <a:ext cx="25287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Single camera 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&gt;100m distance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D16453-5F20-4E91-BB24-0C7785FB2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549" y="2515159"/>
            <a:ext cx="1182895" cy="238887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480F723-C943-493E-8164-4F3A2A5C623A}"/>
              </a:ext>
            </a:extLst>
          </p:cNvPr>
          <p:cNvCxnSpPr>
            <a:cxnSpLocks/>
          </p:cNvCxnSpPr>
          <p:nvPr/>
        </p:nvCxnSpPr>
        <p:spPr>
          <a:xfrm flipH="1">
            <a:off x="5593557" y="3199545"/>
            <a:ext cx="394916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D954D3B-12AE-475C-916C-8951BCAF856D}"/>
              </a:ext>
            </a:extLst>
          </p:cNvPr>
          <p:cNvCxnSpPr>
            <a:cxnSpLocks/>
          </p:cNvCxnSpPr>
          <p:nvPr/>
        </p:nvCxnSpPr>
        <p:spPr>
          <a:xfrm flipH="1">
            <a:off x="5698689" y="3199545"/>
            <a:ext cx="394916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644EDD-80E6-4D44-B7BC-AA743F7CF718}"/>
              </a:ext>
            </a:extLst>
          </p:cNvPr>
          <p:cNvCxnSpPr>
            <a:cxnSpLocks/>
          </p:cNvCxnSpPr>
          <p:nvPr/>
        </p:nvCxnSpPr>
        <p:spPr>
          <a:xfrm>
            <a:off x="8198415" y="4355388"/>
            <a:ext cx="1141264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AFC358C-2A46-41CC-BC10-B4003C1A2EB8}"/>
              </a:ext>
            </a:extLst>
          </p:cNvPr>
          <p:cNvSpPr txBox="1"/>
          <p:nvPr/>
        </p:nvSpPr>
        <p:spPr>
          <a:xfrm>
            <a:off x="8378181" y="4005553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33FD64-B2A8-4BD5-8E7D-5C5D9FF1F1EA}"/>
              </a:ext>
            </a:extLst>
          </p:cNvPr>
          <p:cNvSpPr txBox="1"/>
          <p:nvPr/>
        </p:nvSpPr>
        <p:spPr>
          <a:xfrm>
            <a:off x="6154926" y="3139278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Fibre</a:t>
            </a:r>
            <a:endParaRPr lang="en-GB" i="1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684EA5D-3330-45E3-9C2E-6D40611E3A70}"/>
              </a:ext>
            </a:extLst>
          </p:cNvPr>
          <p:cNvCxnSpPr/>
          <p:nvPr/>
        </p:nvCxnSpPr>
        <p:spPr>
          <a:xfrm flipV="1">
            <a:off x="1965960" y="2037664"/>
            <a:ext cx="0" cy="203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33700CCF-A506-407A-88E6-0D1D41365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137250" y="2519021"/>
            <a:ext cx="1071440" cy="238887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87476E1-A8B7-43F7-83AA-1F5C69296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34" y="1585643"/>
            <a:ext cx="370026" cy="4958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7ADEDC-2AB6-4B39-8C64-D6CE5FA8D2F0}"/>
              </a:ext>
            </a:extLst>
          </p:cNvPr>
          <p:cNvCxnSpPr>
            <a:cxnSpLocks/>
          </p:cNvCxnSpPr>
          <p:nvPr/>
        </p:nvCxnSpPr>
        <p:spPr>
          <a:xfrm>
            <a:off x="1026490" y="1811654"/>
            <a:ext cx="1235930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2808FB4-7AB4-4575-BCE7-ED379EF33C85}"/>
              </a:ext>
            </a:extLst>
          </p:cNvPr>
          <p:cNvCxnSpPr>
            <a:cxnSpLocks/>
          </p:cNvCxnSpPr>
          <p:nvPr/>
        </p:nvCxnSpPr>
        <p:spPr>
          <a:xfrm>
            <a:off x="2262420" y="4370844"/>
            <a:ext cx="1144973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2DE608C-892B-428D-B8AE-137D46CD7C21}"/>
              </a:ext>
            </a:extLst>
          </p:cNvPr>
          <p:cNvCxnSpPr>
            <a:cxnSpLocks/>
          </p:cNvCxnSpPr>
          <p:nvPr/>
        </p:nvCxnSpPr>
        <p:spPr>
          <a:xfrm flipV="1">
            <a:off x="2262420" y="1811653"/>
            <a:ext cx="0" cy="25591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F7BC305-9812-4ED8-90E5-C618FE66689B}"/>
              </a:ext>
            </a:extLst>
          </p:cNvPr>
          <p:cNvCxnSpPr>
            <a:cxnSpLocks/>
          </p:cNvCxnSpPr>
          <p:nvPr/>
        </p:nvCxnSpPr>
        <p:spPr>
          <a:xfrm flipV="1">
            <a:off x="4068259" y="3429000"/>
            <a:ext cx="3395531" cy="3751"/>
          </a:xfrm>
          <a:prstGeom prst="straightConnector1">
            <a:avLst/>
          </a:prstGeom>
          <a:ln w="28575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6F8980E-8EFE-4DC2-B263-7C0BF728576C}"/>
              </a:ext>
            </a:extLst>
          </p:cNvPr>
          <p:cNvSpPr txBox="1"/>
          <p:nvPr/>
        </p:nvSpPr>
        <p:spPr>
          <a:xfrm>
            <a:off x="2262420" y="4011272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2521D4-5CB4-4EC9-85E5-267389AABF96}"/>
              </a:ext>
            </a:extLst>
          </p:cNvPr>
          <p:cNvSpPr txBox="1"/>
          <p:nvPr/>
        </p:nvSpPr>
        <p:spPr>
          <a:xfrm>
            <a:off x="2855153" y="2026352"/>
            <a:ext cx="160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Convert EKI-2741</a:t>
            </a:r>
          </a:p>
          <a:p>
            <a:r>
              <a:rPr lang="en-US" sz="1400" i="1" dirty="0"/>
              <a:t>Ethernet </a:t>
            </a:r>
            <a:r>
              <a:rPr lang="en-US" sz="1400" i="1" dirty="0">
                <a:sym typeface="Wingdings" panose="05000000000000000000" pitchFamily="2" charset="2"/>
              </a:rPr>
              <a:t> </a:t>
            </a:r>
            <a:r>
              <a:rPr lang="en-US" sz="1400" i="1" dirty="0" err="1">
                <a:sym typeface="Wingdings" panose="05000000000000000000" pitchFamily="2" charset="2"/>
              </a:rPr>
              <a:t>Fibre</a:t>
            </a:r>
            <a:endParaRPr lang="en-GB" sz="1400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460773-7F3B-4448-9F5A-1B7A3278096B}"/>
              </a:ext>
            </a:extLst>
          </p:cNvPr>
          <p:cNvSpPr txBox="1"/>
          <p:nvPr/>
        </p:nvSpPr>
        <p:spPr>
          <a:xfrm>
            <a:off x="7119426" y="1805970"/>
            <a:ext cx="160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Convert EKI-2741</a:t>
            </a:r>
          </a:p>
          <a:p>
            <a:r>
              <a:rPr lang="en-US" sz="1400" i="1" dirty="0" err="1"/>
              <a:t>Fibre</a:t>
            </a:r>
            <a:r>
              <a:rPr lang="en-US" sz="1400" i="1" dirty="0"/>
              <a:t> </a:t>
            </a:r>
            <a:r>
              <a:rPr lang="en-US" sz="1400" i="1" dirty="0">
                <a:sym typeface="Wingdings" panose="05000000000000000000" pitchFamily="2" charset="2"/>
              </a:rPr>
              <a:t> Ethernet</a:t>
            </a:r>
            <a:endParaRPr lang="en-GB" sz="1400" i="1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6DFD19C-3F79-4877-95BF-702E3F208E24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6DF1BA1-418E-4293-9FFC-BF1543205DED}"/>
              </a:ext>
            </a:extLst>
          </p:cNvPr>
          <p:cNvSpPr txBox="1"/>
          <p:nvPr/>
        </p:nvSpPr>
        <p:spPr>
          <a:xfrm>
            <a:off x="47153" y="741428"/>
            <a:ext cx="561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Digital Camera hardware layouts (2) </a:t>
            </a:r>
            <a:endParaRPr lang="en-GB" sz="28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CC9505F-2796-463B-8368-6AF8D3A564DC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(3)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0ADE5C0-C1AF-4BDE-BFDC-7080B3096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45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583C924-5566-427A-85EE-FF5185946655}"/>
              </a:ext>
            </a:extLst>
          </p:cNvPr>
          <p:cNvSpPr/>
          <p:nvPr/>
        </p:nvSpPr>
        <p:spPr>
          <a:xfrm>
            <a:off x="414072" y="1388744"/>
            <a:ext cx="4077918" cy="440055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0233E2-25B3-418D-8357-D8517C7511B7}"/>
              </a:ext>
            </a:extLst>
          </p:cNvPr>
          <p:cNvSpPr/>
          <p:nvPr/>
        </p:nvSpPr>
        <p:spPr>
          <a:xfrm>
            <a:off x="414072" y="1388744"/>
            <a:ext cx="1048968" cy="4400550"/>
          </a:xfrm>
          <a:prstGeom prst="rect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MENA25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BAD455-1DB5-4786-8BA8-E9585493F488}"/>
              </a:ext>
            </a:extLst>
          </p:cNvPr>
          <p:cNvSpPr/>
          <p:nvPr/>
        </p:nvSpPr>
        <p:spPr>
          <a:xfrm>
            <a:off x="658521" y="1525904"/>
            <a:ext cx="553059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b="1" dirty="0">
                <a:solidFill>
                  <a:srgbClr val="FFFF00"/>
                </a:solidFill>
              </a:rPr>
              <a:t>XMC401/402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3EECA7-8DD0-4220-9BB7-052AC2E8F070}"/>
              </a:ext>
            </a:extLst>
          </p:cNvPr>
          <p:cNvSpPr txBox="1"/>
          <p:nvPr/>
        </p:nvSpPr>
        <p:spPr>
          <a:xfrm>
            <a:off x="2835695" y="5308252"/>
            <a:ext cx="1509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VME crate</a:t>
            </a:r>
            <a:endParaRPr lang="en-GB" sz="2400" b="1" i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41474C-DDAD-4B5C-91FA-EF5BC78B3264}"/>
              </a:ext>
            </a:extLst>
          </p:cNvPr>
          <p:cNvSpPr/>
          <p:nvPr/>
        </p:nvSpPr>
        <p:spPr>
          <a:xfrm>
            <a:off x="1463040" y="1388744"/>
            <a:ext cx="697230" cy="4400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3600" b="1" dirty="0">
                <a:solidFill>
                  <a:schemeClr val="tx1"/>
                </a:solidFill>
              </a:rPr>
              <a:t>CTRV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728FE6-A63B-4908-AB0E-CEC83C43C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825" y="4011272"/>
            <a:ext cx="138613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EAC8B52-9889-4CA0-93E4-A506A8894511}"/>
              </a:ext>
            </a:extLst>
          </p:cNvPr>
          <p:cNvSpPr txBox="1"/>
          <p:nvPr/>
        </p:nvSpPr>
        <p:spPr>
          <a:xfrm>
            <a:off x="8840795" y="987391"/>
            <a:ext cx="25287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Multi cameras 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&gt;100m distance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D16453-5F20-4E91-BB24-0C7785FB2E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540" y="2531744"/>
            <a:ext cx="1182895" cy="238887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480F723-C943-493E-8164-4F3A2A5C623A}"/>
              </a:ext>
            </a:extLst>
          </p:cNvPr>
          <p:cNvCxnSpPr>
            <a:cxnSpLocks/>
          </p:cNvCxnSpPr>
          <p:nvPr/>
        </p:nvCxnSpPr>
        <p:spPr>
          <a:xfrm flipH="1">
            <a:off x="4465001" y="3205659"/>
            <a:ext cx="394916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D954D3B-12AE-475C-916C-8951BCAF856D}"/>
              </a:ext>
            </a:extLst>
          </p:cNvPr>
          <p:cNvCxnSpPr>
            <a:cxnSpLocks/>
          </p:cNvCxnSpPr>
          <p:nvPr/>
        </p:nvCxnSpPr>
        <p:spPr>
          <a:xfrm flipH="1">
            <a:off x="4570133" y="3205659"/>
            <a:ext cx="394916" cy="4520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D33FD64-B2A8-4BD5-8E7D-5C5D9FF1F1EA}"/>
              </a:ext>
            </a:extLst>
          </p:cNvPr>
          <p:cNvSpPr txBox="1"/>
          <p:nvPr/>
        </p:nvSpPr>
        <p:spPr>
          <a:xfrm>
            <a:off x="5026370" y="3145392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Fibre</a:t>
            </a:r>
            <a:endParaRPr lang="en-GB" i="1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684EA5D-3330-45E3-9C2E-6D40611E3A70}"/>
              </a:ext>
            </a:extLst>
          </p:cNvPr>
          <p:cNvCxnSpPr/>
          <p:nvPr/>
        </p:nvCxnSpPr>
        <p:spPr>
          <a:xfrm flipV="1">
            <a:off x="1965960" y="2037664"/>
            <a:ext cx="0" cy="203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33700CCF-A506-407A-88E6-0D1D41365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137250" y="2519021"/>
            <a:ext cx="1071440" cy="238887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287476E1-A8B7-43F7-83AA-1F5C69296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734" y="1585643"/>
            <a:ext cx="370026" cy="49583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7ADEDC-2AB6-4B39-8C64-D6CE5FA8D2F0}"/>
              </a:ext>
            </a:extLst>
          </p:cNvPr>
          <p:cNvCxnSpPr>
            <a:cxnSpLocks/>
          </p:cNvCxnSpPr>
          <p:nvPr/>
        </p:nvCxnSpPr>
        <p:spPr>
          <a:xfrm>
            <a:off x="1026490" y="1811654"/>
            <a:ext cx="1235930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2808FB4-7AB4-4575-BCE7-ED379EF33C85}"/>
              </a:ext>
            </a:extLst>
          </p:cNvPr>
          <p:cNvCxnSpPr>
            <a:cxnSpLocks/>
          </p:cNvCxnSpPr>
          <p:nvPr/>
        </p:nvCxnSpPr>
        <p:spPr>
          <a:xfrm>
            <a:off x="2262420" y="4370844"/>
            <a:ext cx="1144973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2DE608C-892B-428D-B8AE-137D46CD7C21}"/>
              </a:ext>
            </a:extLst>
          </p:cNvPr>
          <p:cNvCxnSpPr>
            <a:cxnSpLocks/>
          </p:cNvCxnSpPr>
          <p:nvPr/>
        </p:nvCxnSpPr>
        <p:spPr>
          <a:xfrm flipV="1">
            <a:off x="2262420" y="1821413"/>
            <a:ext cx="0" cy="25591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F7BC305-9812-4ED8-90E5-C618FE66689B}"/>
              </a:ext>
            </a:extLst>
          </p:cNvPr>
          <p:cNvCxnSpPr>
            <a:cxnSpLocks/>
          </p:cNvCxnSpPr>
          <p:nvPr/>
        </p:nvCxnSpPr>
        <p:spPr>
          <a:xfrm flipV="1">
            <a:off x="4068259" y="3432751"/>
            <a:ext cx="1609251" cy="1"/>
          </a:xfrm>
          <a:prstGeom prst="straightConnector1">
            <a:avLst/>
          </a:prstGeom>
          <a:ln w="28575"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6F8980E-8EFE-4DC2-B263-7C0BF728576C}"/>
              </a:ext>
            </a:extLst>
          </p:cNvPr>
          <p:cNvSpPr txBox="1"/>
          <p:nvPr/>
        </p:nvSpPr>
        <p:spPr>
          <a:xfrm>
            <a:off x="2262420" y="4011272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60323C7-399E-431D-9F65-8BB1F428C5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664151" y="3300121"/>
            <a:ext cx="2487930" cy="852116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644EDD-80E6-4D44-B7BC-AA743F7CF718}"/>
              </a:ext>
            </a:extLst>
          </p:cNvPr>
          <p:cNvCxnSpPr>
            <a:cxnSpLocks/>
          </p:cNvCxnSpPr>
          <p:nvPr/>
        </p:nvCxnSpPr>
        <p:spPr>
          <a:xfrm>
            <a:off x="8201561" y="4657066"/>
            <a:ext cx="1141264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AC53248-D637-41E4-9F2F-F73DCF88912A}"/>
              </a:ext>
            </a:extLst>
          </p:cNvPr>
          <p:cNvSpPr txBox="1"/>
          <p:nvPr/>
        </p:nvSpPr>
        <p:spPr>
          <a:xfrm>
            <a:off x="6577227" y="4030769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ECC145C-6011-453A-9DE5-FBD380B3F98B}"/>
              </a:ext>
            </a:extLst>
          </p:cNvPr>
          <p:cNvCxnSpPr>
            <a:cxnSpLocks/>
          </p:cNvCxnSpPr>
          <p:nvPr/>
        </p:nvCxnSpPr>
        <p:spPr>
          <a:xfrm>
            <a:off x="6397461" y="4380604"/>
            <a:ext cx="1141264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50361AC-968B-4297-9215-B0C2C6A79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825" y="2482214"/>
            <a:ext cx="138613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51BDF3B-71AB-4481-9FEF-41F31B0FBD8B}"/>
              </a:ext>
            </a:extLst>
          </p:cNvPr>
          <p:cNvCxnSpPr>
            <a:cxnSpLocks/>
          </p:cNvCxnSpPr>
          <p:nvPr/>
        </p:nvCxnSpPr>
        <p:spPr>
          <a:xfrm>
            <a:off x="8201561" y="3128008"/>
            <a:ext cx="1141264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0260660-7E81-4E66-B7A9-A4BA35BD2A6D}"/>
              </a:ext>
            </a:extLst>
          </p:cNvPr>
          <p:cNvCxnSpPr>
            <a:cxnSpLocks/>
          </p:cNvCxnSpPr>
          <p:nvPr/>
        </p:nvCxnSpPr>
        <p:spPr>
          <a:xfrm>
            <a:off x="9121140" y="3429000"/>
            <a:ext cx="0" cy="971101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4FE3AE5-4433-4CBF-A171-111C8F5EFF52}"/>
              </a:ext>
            </a:extLst>
          </p:cNvPr>
          <p:cNvSpPr txBox="1"/>
          <p:nvPr/>
        </p:nvSpPr>
        <p:spPr>
          <a:xfrm>
            <a:off x="8340049" y="2776060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Ethernet</a:t>
            </a:r>
            <a:endParaRPr lang="en-GB" i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9C92FFC-E77F-4DFF-A3F0-505164D12C9A}"/>
              </a:ext>
            </a:extLst>
          </p:cNvPr>
          <p:cNvSpPr txBox="1"/>
          <p:nvPr/>
        </p:nvSpPr>
        <p:spPr>
          <a:xfrm>
            <a:off x="2855153" y="2026352"/>
            <a:ext cx="160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Convert EKI-2741</a:t>
            </a:r>
          </a:p>
          <a:p>
            <a:r>
              <a:rPr lang="en-US" sz="1400" i="1" dirty="0"/>
              <a:t>Ethernet </a:t>
            </a:r>
            <a:r>
              <a:rPr lang="en-US" sz="1400" i="1" dirty="0">
                <a:sym typeface="Wingdings" panose="05000000000000000000" pitchFamily="2" charset="2"/>
              </a:rPr>
              <a:t> </a:t>
            </a:r>
            <a:r>
              <a:rPr lang="en-US" sz="1400" i="1" dirty="0" err="1">
                <a:sym typeface="Wingdings" panose="05000000000000000000" pitchFamily="2" charset="2"/>
              </a:rPr>
              <a:t>Fibre</a:t>
            </a:r>
            <a:endParaRPr lang="en-GB" sz="1400" i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DA2CA75-C939-415C-BE28-9C00A48E3C85}"/>
              </a:ext>
            </a:extLst>
          </p:cNvPr>
          <p:cNvSpPr txBox="1"/>
          <p:nvPr/>
        </p:nvSpPr>
        <p:spPr>
          <a:xfrm>
            <a:off x="5324691" y="2020309"/>
            <a:ext cx="160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Convert EKI-2741</a:t>
            </a:r>
          </a:p>
          <a:p>
            <a:r>
              <a:rPr lang="en-US" sz="1400" i="1" dirty="0" err="1"/>
              <a:t>Fibre</a:t>
            </a:r>
            <a:r>
              <a:rPr lang="en-US" sz="1400" i="1" dirty="0"/>
              <a:t> </a:t>
            </a:r>
            <a:r>
              <a:rPr lang="en-US" sz="1400" i="1" dirty="0">
                <a:sym typeface="Wingdings" panose="05000000000000000000" pitchFamily="2" charset="2"/>
              </a:rPr>
              <a:t> Ethernet</a:t>
            </a:r>
            <a:endParaRPr lang="en-GB" sz="1400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4BE7CA3-02E0-4070-A246-215CB2ADC8E6}"/>
              </a:ext>
            </a:extLst>
          </p:cNvPr>
          <p:cNvSpPr txBox="1"/>
          <p:nvPr/>
        </p:nvSpPr>
        <p:spPr>
          <a:xfrm>
            <a:off x="7077973" y="1969232"/>
            <a:ext cx="1314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Ethernet switch</a:t>
            </a:r>
            <a:endParaRPr lang="en-GB" sz="1400" i="1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4F67EFD-A85A-428B-BB93-B24AA2FC33A7}"/>
              </a:ext>
            </a:extLst>
          </p:cNvPr>
          <p:cNvCxnSpPr/>
          <p:nvPr/>
        </p:nvCxnSpPr>
        <p:spPr>
          <a:xfrm>
            <a:off x="0" y="695246"/>
            <a:ext cx="12192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4B87C22-EF17-4E77-9269-AEEFB8E2D92E}"/>
              </a:ext>
            </a:extLst>
          </p:cNvPr>
          <p:cNvSpPr txBox="1"/>
          <p:nvPr/>
        </p:nvSpPr>
        <p:spPr>
          <a:xfrm>
            <a:off x="47153" y="741428"/>
            <a:ext cx="5612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Digital Camera hardware layouts (3) </a:t>
            </a:r>
            <a:endParaRPr lang="en-GB" sz="28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346E35E-9A2A-4808-90EB-62D54FA6E17A}"/>
              </a:ext>
            </a:extLst>
          </p:cNvPr>
          <p:cNvSpPr txBox="1"/>
          <p:nvPr/>
        </p:nvSpPr>
        <p:spPr>
          <a:xfrm>
            <a:off x="47153" y="35358"/>
            <a:ext cx="7394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>
                    <a:lumMod val="50000"/>
                  </a:schemeClr>
                </a:solidFill>
              </a:rPr>
              <a:t>Digital Camera deployment status (4) </a:t>
            </a:r>
            <a:endParaRPr lang="en-GB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7022B65-4D3D-432E-9393-0223D8C941F2}"/>
              </a:ext>
            </a:extLst>
          </p:cNvPr>
          <p:cNvSpPr txBox="1"/>
          <p:nvPr/>
        </p:nvSpPr>
        <p:spPr>
          <a:xfrm>
            <a:off x="2418479" y="6046425"/>
            <a:ext cx="5093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/>
              <a:t>Tested at CHARM: </a:t>
            </a:r>
            <a:r>
              <a:rPr lang="en-GB" sz="1800" b="1" dirty="0">
                <a:solidFill>
                  <a:srgbClr val="0070C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TID &gt;50Gy and SEE cross section ~1.5e-9 cm2</a:t>
            </a:r>
            <a:endParaRPr lang="en-GB" sz="2000" b="1" dirty="0">
              <a:solidFill>
                <a:srgbClr val="0070C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62C991F-030E-4C66-81E7-A7E530EA1521}"/>
              </a:ext>
            </a:extLst>
          </p:cNvPr>
          <p:cNvCxnSpPr>
            <a:cxnSpLocks/>
            <a:stCxn id="52" idx="0"/>
            <a:endCxn id="18" idx="2"/>
          </p:cNvCxnSpPr>
          <p:nvPr/>
        </p:nvCxnSpPr>
        <p:spPr>
          <a:xfrm flipV="1">
            <a:off x="4965049" y="4920614"/>
            <a:ext cx="1205939" cy="1125811"/>
          </a:xfrm>
          <a:prstGeom prst="straightConnector1">
            <a:avLst/>
          </a:prstGeom>
          <a:ln w="317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73357B8-4258-464F-B267-86AD828C0B10}"/>
              </a:ext>
            </a:extLst>
          </p:cNvPr>
          <p:cNvSpPr txBox="1"/>
          <p:nvPr/>
        </p:nvSpPr>
        <p:spPr>
          <a:xfrm>
            <a:off x="6836134" y="6046425"/>
            <a:ext cx="32220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GB" dirty="0"/>
              <a:t>To be tested end of this year at CHARM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60BD789-EA67-4013-B035-73231C749246}"/>
              </a:ext>
            </a:extLst>
          </p:cNvPr>
          <p:cNvCxnSpPr>
            <a:cxnSpLocks/>
            <a:stCxn id="55" idx="0"/>
            <a:endCxn id="19" idx="1"/>
          </p:cNvCxnSpPr>
          <p:nvPr/>
        </p:nvCxnSpPr>
        <p:spPr>
          <a:xfrm flipH="1" flipV="1">
            <a:off x="7908116" y="4970144"/>
            <a:ext cx="539046" cy="1076281"/>
          </a:xfrm>
          <a:prstGeom prst="straightConnector1">
            <a:avLst/>
          </a:prstGeom>
          <a:ln w="3175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154DB649-4172-47A7-99E5-C0258E717DBE}"/>
              </a:ext>
            </a:extLst>
          </p:cNvPr>
          <p:cNvSpPr txBox="1"/>
          <p:nvPr/>
        </p:nvSpPr>
        <p:spPr>
          <a:xfrm>
            <a:off x="10058189" y="5872548"/>
            <a:ext cx="2113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Identification of low radiation level areas in the machine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4" name="Right Brace 63">
            <a:extLst>
              <a:ext uri="{FF2B5EF4-FFF2-40B4-BE49-F238E27FC236}">
                <a16:creationId xmlns:a16="http://schemas.microsoft.com/office/drawing/2014/main" id="{9524D9C6-B569-427E-96CA-0559015484D8}"/>
              </a:ext>
            </a:extLst>
          </p:cNvPr>
          <p:cNvSpPr/>
          <p:nvPr/>
        </p:nvSpPr>
        <p:spPr>
          <a:xfrm>
            <a:off x="9914710" y="6017290"/>
            <a:ext cx="111306" cy="65165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Slide Number Placeholder 62">
            <a:extLst>
              <a:ext uri="{FF2B5EF4-FFF2-40B4-BE49-F238E27FC236}">
                <a16:creationId xmlns:a16="http://schemas.microsoft.com/office/drawing/2014/main" id="{86DB6664-BD78-4F44-833B-7D7E7024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284A2-F978-41FC-809B-CF2B2203DA4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04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7523</TotalTime>
  <Words>1457</Words>
  <Application>Microsoft Office PowerPoint</Application>
  <PresentationFormat>Widescreen</PresentationFormat>
  <Paragraphs>287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Tahoma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 &amp; Conclusion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Burger</dc:creator>
  <cp:lastModifiedBy>Stephane Burger</cp:lastModifiedBy>
  <cp:revision>95</cp:revision>
  <dcterms:created xsi:type="dcterms:W3CDTF">2021-06-25T15:17:47Z</dcterms:created>
  <dcterms:modified xsi:type="dcterms:W3CDTF">2021-07-01T07:20:07Z</dcterms:modified>
</cp:coreProperties>
</file>