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65" r:id="rId2"/>
    <p:sldId id="256" r:id="rId3"/>
    <p:sldId id="262" r:id="rId4"/>
    <p:sldId id="263" r:id="rId5"/>
    <p:sldId id="264" r:id="rId6"/>
  </p:sldIdLst>
  <p:sldSz cx="6858000" cy="12192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84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p:scale>
          <a:sx n="130" d="100"/>
          <a:sy n="130" d="100"/>
        </p:scale>
        <p:origin x="1986" y="-678"/>
      </p:cViewPr>
      <p:guideLst>
        <p:guide orient="horz" pos="3840"/>
        <p:guide pos="2160"/>
      </p:guideLst>
    </p:cSldViewPr>
  </p:slideViewPr>
  <p:notesTextViewPr>
    <p:cViewPr>
      <p:scale>
        <a:sx n="1" d="1"/>
        <a:sy n="1" d="1"/>
      </p:scale>
      <p:origin x="0" y="0"/>
    </p:cViewPr>
  </p:notesTextViewPr>
  <p:notesViewPr>
    <p:cSldViewPr>
      <p:cViewPr varScale="1">
        <p:scale>
          <a:sx n="100" d="100"/>
          <a:sy n="100" d="100"/>
        </p:scale>
        <p:origin x="3552" y="78"/>
      </p:cViewPr>
      <p:guideLst/>
    </p:cSldViewPr>
  </p:notesViewPr>
  <p:gridSpacing cx="45000" cy="450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581C718-6433-4B74-B274-E83CE08CE599}" type="datetimeFigureOut">
              <a:rPr lang="en-GB" smtClean="0"/>
              <a:t>06/07/2021</a:t>
            </a:fld>
            <a:endParaRPr lang="en-GB"/>
          </a:p>
        </p:txBody>
      </p:sp>
      <p:sp>
        <p:nvSpPr>
          <p:cNvPr id="4" name="Slide Image Placeholder 3"/>
          <p:cNvSpPr>
            <a:spLocks noGrp="1" noRot="1" noChangeAspect="1"/>
          </p:cNvSpPr>
          <p:nvPr>
            <p:ph type="sldImg" idx="2"/>
          </p:nvPr>
        </p:nvSpPr>
        <p:spPr>
          <a:xfrm>
            <a:off x="2560638" y="1143000"/>
            <a:ext cx="1736725"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D11699-4AB0-4C8F-ADE3-3A620CCFAFB9}" type="slidenum">
              <a:rPr lang="en-GB" smtClean="0"/>
              <a:t>‹#›</a:t>
            </a:fld>
            <a:endParaRPr lang="en-GB"/>
          </a:p>
        </p:txBody>
      </p:sp>
    </p:spTree>
    <p:extLst>
      <p:ext uri="{BB962C8B-B14F-4D97-AF65-F5344CB8AC3E}">
        <p14:creationId xmlns:p14="http://schemas.microsoft.com/office/powerpoint/2010/main" val="420885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995312"/>
            <a:ext cx="5829300" cy="4244622"/>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6403623"/>
            <a:ext cx="5143500" cy="2943577"/>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2BEA96B-B388-4342-BF93-6D0AAC077D1F}" type="datetimeFigureOut">
              <a:rPr lang="en-GB" smtClean="0"/>
              <a:t>06/07/2021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2EE9E-7A50-4FB1-AA33-0B729CD91621}" type="slidenum">
              <a:rPr lang="en-GB" smtClean="0"/>
              <a:t>‹#›</a:t>
            </a:fld>
            <a:endParaRPr lang="en-GB"/>
          </a:p>
        </p:txBody>
      </p:sp>
    </p:spTree>
    <p:extLst>
      <p:ext uri="{BB962C8B-B14F-4D97-AF65-F5344CB8AC3E}">
        <p14:creationId xmlns:p14="http://schemas.microsoft.com/office/powerpoint/2010/main" val="25287209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EA96B-B388-4342-BF93-6D0AAC077D1F}" type="datetimeFigureOut">
              <a:rPr lang="en-GB" smtClean="0"/>
              <a:t>06/07/2021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2EE9E-7A50-4FB1-AA33-0B729CD91621}" type="slidenum">
              <a:rPr lang="en-GB" smtClean="0"/>
              <a:t>‹#›</a:t>
            </a:fld>
            <a:endParaRPr lang="en-GB"/>
          </a:p>
        </p:txBody>
      </p:sp>
    </p:spTree>
    <p:extLst>
      <p:ext uri="{BB962C8B-B14F-4D97-AF65-F5344CB8AC3E}">
        <p14:creationId xmlns:p14="http://schemas.microsoft.com/office/powerpoint/2010/main" val="16288402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649111"/>
            <a:ext cx="1478756" cy="10332156"/>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649111"/>
            <a:ext cx="4350544" cy="10332156"/>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EA96B-B388-4342-BF93-6D0AAC077D1F}" type="datetimeFigureOut">
              <a:rPr lang="en-GB" smtClean="0"/>
              <a:t>06/07/2021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2EE9E-7A50-4FB1-AA33-0B729CD91621}" type="slidenum">
              <a:rPr lang="en-GB" smtClean="0"/>
              <a:t>‹#›</a:t>
            </a:fld>
            <a:endParaRPr lang="en-GB"/>
          </a:p>
        </p:txBody>
      </p:sp>
    </p:spTree>
    <p:extLst>
      <p:ext uri="{BB962C8B-B14F-4D97-AF65-F5344CB8AC3E}">
        <p14:creationId xmlns:p14="http://schemas.microsoft.com/office/powerpoint/2010/main" val="3875564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2BEA96B-B388-4342-BF93-6D0AAC077D1F}" type="datetimeFigureOut">
              <a:rPr lang="en-GB" smtClean="0"/>
              <a:t>06/07/2021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2EE9E-7A50-4FB1-AA33-0B729CD91621}" type="slidenum">
              <a:rPr lang="en-GB" smtClean="0"/>
              <a:t>‹#›</a:t>
            </a:fld>
            <a:endParaRPr lang="en-GB"/>
          </a:p>
        </p:txBody>
      </p:sp>
    </p:spTree>
    <p:extLst>
      <p:ext uri="{BB962C8B-B14F-4D97-AF65-F5344CB8AC3E}">
        <p14:creationId xmlns:p14="http://schemas.microsoft.com/office/powerpoint/2010/main" val="929095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3039537"/>
            <a:ext cx="5915025" cy="5071532"/>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8159048"/>
            <a:ext cx="5915025" cy="266699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2BEA96B-B388-4342-BF93-6D0AAC077D1F}" type="datetimeFigureOut">
              <a:rPr lang="en-GB" smtClean="0"/>
              <a:t>06/07/2021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0B2EE9E-7A50-4FB1-AA33-0B729CD91621}" type="slidenum">
              <a:rPr lang="en-GB" smtClean="0"/>
              <a:t>‹#›</a:t>
            </a:fld>
            <a:endParaRPr lang="en-GB"/>
          </a:p>
        </p:txBody>
      </p:sp>
    </p:spTree>
    <p:extLst>
      <p:ext uri="{BB962C8B-B14F-4D97-AF65-F5344CB8AC3E}">
        <p14:creationId xmlns:p14="http://schemas.microsoft.com/office/powerpoint/2010/main" val="4008478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3245556"/>
            <a:ext cx="2914650" cy="77357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3245556"/>
            <a:ext cx="2914650" cy="773571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2BEA96B-B388-4342-BF93-6D0AAC077D1F}" type="datetimeFigureOut">
              <a:rPr lang="en-GB" smtClean="0"/>
              <a:t>06/07/2021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B2EE9E-7A50-4FB1-AA33-0B729CD91621}" type="slidenum">
              <a:rPr lang="en-GB" smtClean="0"/>
              <a:t>‹#›</a:t>
            </a:fld>
            <a:endParaRPr lang="en-GB"/>
          </a:p>
        </p:txBody>
      </p:sp>
    </p:spTree>
    <p:extLst>
      <p:ext uri="{BB962C8B-B14F-4D97-AF65-F5344CB8AC3E}">
        <p14:creationId xmlns:p14="http://schemas.microsoft.com/office/powerpoint/2010/main" val="17761182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649114"/>
            <a:ext cx="5915025" cy="2356556"/>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988734"/>
            <a:ext cx="2901255"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4" name="Content Placeholder 3"/>
          <p:cNvSpPr>
            <a:spLocks noGrp="1"/>
          </p:cNvSpPr>
          <p:nvPr>
            <p:ph sz="half" idx="2"/>
          </p:nvPr>
        </p:nvSpPr>
        <p:spPr>
          <a:xfrm>
            <a:off x="472381" y="4453467"/>
            <a:ext cx="2901255" cy="655037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988734"/>
            <a:ext cx="2915543" cy="146473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Edit Master text styles</a:t>
            </a:r>
          </a:p>
        </p:txBody>
      </p:sp>
      <p:sp>
        <p:nvSpPr>
          <p:cNvPr id="6" name="Content Placeholder 5"/>
          <p:cNvSpPr>
            <a:spLocks noGrp="1"/>
          </p:cNvSpPr>
          <p:nvPr>
            <p:ph sz="quarter" idx="4"/>
          </p:nvPr>
        </p:nvSpPr>
        <p:spPr>
          <a:xfrm>
            <a:off x="3471863" y="4453467"/>
            <a:ext cx="2915543" cy="655037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2BEA96B-B388-4342-BF93-6D0AAC077D1F}" type="datetimeFigureOut">
              <a:rPr lang="en-GB" smtClean="0"/>
              <a:t>06/07/2021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0B2EE9E-7A50-4FB1-AA33-0B729CD91621}" type="slidenum">
              <a:rPr lang="en-GB" smtClean="0"/>
              <a:t>‹#›</a:t>
            </a:fld>
            <a:endParaRPr lang="en-GB"/>
          </a:p>
        </p:txBody>
      </p:sp>
    </p:spTree>
    <p:extLst>
      <p:ext uri="{BB962C8B-B14F-4D97-AF65-F5344CB8AC3E}">
        <p14:creationId xmlns:p14="http://schemas.microsoft.com/office/powerpoint/2010/main" val="1201554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2BEA96B-B388-4342-BF93-6D0AAC077D1F}" type="datetimeFigureOut">
              <a:rPr lang="en-GB" smtClean="0"/>
              <a:t>06/07/2021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0B2EE9E-7A50-4FB1-AA33-0B729CD91621}" type="slidenum">
              <a:rPr lang="en-GB" smtClean="0"/>
              <a:t>‹#›</a:t>
            </a:fld>
            <a:endParaRPr lang="en-GB"/>
          </a:p>
        </p:txBody>
      </p:sp>
    </p:spTree>
    <p:extLst>
      <p:ext uri="{BB962C8B-B14F-4D97-AF65-F5344CB8AC3E}">
        <p14:creationId xmlns:p14="http://schemas.microsoft.com/office/powerpoint/2010/main" val="32625707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BEA96B-B388-4342-BF93-6D0AAC077D1F}" type="datetimeFigureOut">
              <a:rPr lang="en-GB" smtClean="0"/>
              <a:t>06/07/2021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0B2EE9E-7A50-4FB1-AA33-0B729CD91621}" type="slidenum">
              <a:rPr lang="en-GB" smtClean="0"/>
              <a:t>‹#›</a:t>
            </a:fld>
            <a:endParaRPr lang="en-GB"/>
          </a:p>
        </p:txBody>
      </p:sp>
    </p:spTree>
    <p:extLst>
      <p:ext uri="{BB962C8B-B14F-4D97-AF65-F5344CB8AC3E}">
        <p14:creationId xmlns:p14="http://schemas.microsoft.com/office/powerpoint/2010/main" val="30017545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755425"/>
            <a:ext cx="3471863" cy="866422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C2BEA96B-B388-4342-BF93-6D0AAC077D1F}" type="datetimeFigureOut">
              <a:rPr lang="en-GB" smtClean="0"/>
              <a:t>06/07/2021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B2EE9E-7A50-4FB1-AA33-0B729CD91621}" type="slidenum">
              <a:rPr lang="en-GB" smtClean="0"/>
              <a:t>‹#›</a:t>
            </a:fld>
            <a:endParaRPr lang="en-GB"/>
          </a:p>
        </p:txBody>
      </p:sp>
    </p:spTree>
    <p:extLst>
      <p:ext uri="{BB962C8B-B14F-4D97-AF65-F5344CB8AC3E}">
        <p14:creationId xmlns:p14="http://schemas.microsoft.com/office/powerpoint/2010/main" val="3193825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812800"/>
            <a:ext cx="2211884" cy="28448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755425"/>
            <a:ext cx="3471863" cy="866422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3657600"/>
            <a:ext cx="2211884" cy="6776156"/>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Edit Master text styles</a:t>
            </a:r>
          </a:p>
        </p:txBody>
      </p:sp>
      <p:sp>
        <p:nvSpPr>
          <p:cNvPr id="5" name="Date Placeholder 4"/>
          <p:cNvSpPr>
            <a:spLocks noGrp="1"/>
          </p:cNvSpPr>
          <p:nvPr>
            <p:ph type="dt" sz="half" idx="10"/>
          </p:nvPr>
        </p:nvSpPr>
        <p:spPr/>
        <p:txBody>
          <a:bodyPr/>
          <a:lstStyle/>
          <a:p>
            <a:fld id="{C2BEA96B-B388-4342-BF93-6D0AAC077D1F}" type="datetimeFigureOut">
              <a:rPr lang="en-GB" smtClean="0"/>
              <a:t>06/07/2021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0B2EE9E-7A50-4FB1-AA33-0B729CD91621}" type="slidenum">
              <a:rPr lang="en-GB" smtClean="0"/>
              <a:t>‹#›</a:t>
            </a:fld>
            <a:endParaRPr lang="en-GB"/>
          </a:p>
        </p:txBody>
      </p:sp>
    </p:spTree>
    <p:extLst>
      <p:ext uri="{BB962C8B-B14F-4D97-AF65-F5344CB8AC3E}">
        <p14:creationId xmlns:p14="http://schemas.microsoft.com/office/powerpoint/2010/main" val="41003788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649114"/>
            <a:ext cx="5915025" cy="2356556"/>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3245556"/>
            <a:ext cx="5915025" cy="7735712"/>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11300181"/>
            <a:ext cx="1543050" cy="649111"/>
          </a:xfrm>
          <a:prstGeom prst="rect">
            <a:avLst/>
          </a:prstGeom>
        </p:spPr>
        <p:txBody>
          <a:bodyPr vert="horz" lIns="91440" tIns="45720" rIns="91440" bIns="45720" rtlCol="0" anchor="ctr"/>
          <a:lstStyle>
            <a:lvl1pPr algn="l">
              <a:defRPr sz="900">
                <a:solidFill>
                  <a:schemeClr val="tx1">
                    <a:tint val="75000"/>
                  </a:schemeClr>
                </a:solidFill>
              </a:defRPr>
            </a:lvl1pPr>
          </a:lstStyle>
          <a:p>
            <a:fld id="{C2BEA96B-B388-4342-BF93-6D0AAC077D1F}" type="datetimeFigureOut">
              <a:rPr lang="en-GB" smtClean="0"/>
              <a:t>06/07/2021</a:t>
            </a:fld>
            <a:endParaRPr lang="en-GB"/>
          </a:p>
        </p:txBody>
      </p:sp>
      <p:sp>
        <p:nvSpPr>
          <p:cNvPr id="5" name="Footer Placeholder 4"/>
          <p:cNvSpPr>
            <a:spLocks noGrp="1"/>
          </p:cNvSpPr>
          <p:nvPr>
            <p:ph type="ftr" sz="quarter" idx="3"/>
          </p:nvPr>
        </p:nvSpPr>
        <p:spPr>
          <a:xfrm>
            <a:off x="2271713" y="11300181"/>
            <a:ext cx="2314575" cy="649111"/>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843463" y="11300181"/>
            <a:ext cx="1543050" cy="649111"/>
          </a:xfrm>
          <a:prstGeom prst="rect">
            <a:avLst/>
          </a:prstGeom>
        </p:spPr>
        <p:txBody>
          <a:bodyPr vert="horz" lIns="91440" tIns="45720" rIns="91440" bIns="45720" rtlCol="0" anchor="ctr"/>
          <a:lstStyle>
            <a:lvl1pPr algn="r">
              <a:defRPr sz="900">
                <a:solidFill>
                  <a:schemeClr val="tx1">
                    <a:tint val="75000"/>
                  </a:schemeClr>
                </a:solidFill>
              </a:defRPr>
            </a:lvl1pPr>
          </a:lstStyle>
          <a:p>
            <a:fld id="{E0B2EE9E-7A50-4FB1-AA33-0B729CD91621}" type="slidenum">
              <a:rPr lang="en-GB" smtClean="0"/>
              <a:t>‹#›</a:t>
            </a:fld>
            <a:endParaRPr lang="en-GB"/>
          </a:p>
        </p:txBody>
      </p:sp>
    </p:spTree>
    <p:extLst>
      <p:ext uri="{BB962C8B-B14F-4D97-AF65-F5344CB8AC3E}">
        <p14:creationId xmlns:p14="http://schemas.microsoft.com/office/powerpoint/2010/main" val="14612097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4000" y="1279297"/>
            <a:ext cx="5625000" cy="5324535"/>
          </a:xfrm>
          <a:prstGeom prst="rect">
            <a:avLst/>
          </a:prstGeom>
        </p:spPr>
        <p:txBody>
          <a:bodyPr wrap="square">
            <a:spAutoFit/>
          </a:bodyPr>
          <a:lstStyle/>
          <a:p>
            <a:pPr>
              <a:spcAft>
                <a:spcPts val="0"/>
              </a:spcAft>
            </a:pPr>
            <a:r>
              <a:rPr lang="en-GB" sz="1600" u="sng" dirty="0">
                <a:latin typeface="Calibri" panose="020F0502020204030204" pitchFamily="34" charset="0"/>
                <a:ea typeface="Calibri" panose="020F0502020204030204" pitchFamily="34" charset="0"/>
              </a:rPr>
              <a:t>LSST (curating and serving astronomy survey images on the Echo (S3) Object Store):</a:t>
            </a:r>
            <a:endParaRPr lang="en-GB" sz="1100" dirty="0">
              <a:latin typeface="Calibri" panose="020F0502020204030204" pitchFamily="34" charset="0"/>
              <a:ea typeface="Calibri" panose="020F0502020204030204" pitchFamily="34" charset="0"/>
            </a:endParaRPr>
          </a:p>
          <a:p>
            <a:pPr marL="342900" lvl="0" indent="-3429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rPr>
              <a:t>The science use case of the LSST data stored at RAL.</a:t>
            </a:r>
            <a:endParaRPr lang="en-GB" sz="1100" dirty="0">
              <a:latin typeface="Calibri" panose="020F0502020204030204" pitchFamily="34" charset="0"/>
              <a:ea typeface="Calibri" panose="020F0502020204030204" pitchFamily="34" charset="0"/>
            </a:endParaRPr>
          </a:p>
          <a:p>
            <a:pPr marL="742950" lvl="1" indent="-285750">
              <a:spcAft>
                <a:spcPts val="0"/>
              </a:spcAft>
              <a:buFont typeface="Courier New" panose="02070309020205020404" pitchFamily="49" charset="0"/>
              <a:buChar char="o"/>
            </a:pPr>
            <a:r>
              <a:rPr lang="en-GB" sz="1100" dirty="0" err="1">
                <a:latin typeface="Calibri" panose="020F0502020204030204" pitchFamily="34" charset="0"/>
                <a:ea typeface="Times New Roman" panose="02020603050405020304" pitchFamily="18" charset="0"/>
              </a:rPr>
              <a:t>Jupyter</a:t>
            </a:r>
            <a:r>
              <a:rPr lang="en-GB" sz="1100" dirty="0">
                <a:latin typeface="Calibri" panose="020F0502020204030204" pitchFamily="34" charset="0"/>
                <a:ea typeface="Times New Roman" panose="02020603050405020304" pitchFamily="18" charset="0"/>
              </a:rPr>
              <a:t> notebook </a:t>
            </a:r>
            <a:endParaRPr lang="en-GB" sz="1100" dirty="0">
              <a:latin typeface="Calibri" panose="020F0502020204030204" pitchFamily="34" charset="0"/>
              <a:ea typeface="Calibri" panose="020F0502020204030204" pitchFamily="34" charset="0"/>
            </a:endParaRPr>
          </a:p>
          <a:p>
            <a:pPr marL="1143000" lvl="2" indent="-2286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rPr>
              <a:t>Investigating authorisation methods for the S3 object store buckets. </a:t>
            </a:r>
            <a:endParaRPr lang="en-GB" sz="1100" dirty="0">
              <a:latin typeface="Calibri" panose="020F0502020204030204" pitchFamily="34" charset="0"/>
              <a:ea typeface="Calibri" panose="020F0502020204030204" pitchFamily="34" charset="0"/>
            </a:endParaRPr>
          </a:p>
          <a:p>
            <a:pPr marL="1600200" lvl="3" indent="-2286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rPr>
              <a:t>Giving out temporary S3 </a:t>
            </a:r>
            <a:r>
              <a:rPr lang="en-GB" sz="1100" dirty="0" smtClean="0">
                <a:latin typeface="Calibri" panose="020F0502020204030204" pitchFamily="34" charset="0"/>
                <a:ea typeface="Times New Roman" panose="02020603050405020304" pitchFamily="18" charset="0"/>
              </a:rPr>
              <a:t>credentials</a:t>
            </a:r>
          </a:p>
          <a:p>
            <a:pPr marL="1600200" lvl="3" indent="-228600">
              <a:spcAft>
                <a:spcPts val="0"/>
              </a:spcAft>
              <a:buFont typeface="Symbol" panose="05050102010706020507" pitchFamily="18" charset="2"/>
              <a:buChar char=""/>
            </a:pPr>
            <a:endParaRPr lang="en-GB" sz="1100" dirty="0">
              <a:latin typeface="Calibri" panose="020F0502020204030204" pitchFamily="34" charset="0"/>
              <a:ea typeface="Times New Roman" panose="02020603050405020304" pitchFamily="18" charset="0"/>
            </a:endParaRPr>
          </a:p>
          <a:p>
            <a:pPr marL="1600200" lvl="3" indent="-228600">
              <a:spcAft>
                <a:spcPts val="0"/>
              </a:spcAft>
              <a:buFont typeface="Symbol" panose="05050102010706020507" pitchFamily="18" charset="2"/>
              <a:buChar char=""/>
            </a:pPr>
            <a:r>
              <a:rPr lang="en-GB" sz="1100" dirty="0" smtClean="0">
                <a:latin typeface="Calibri" panose="020F0502020204030204" pitchFamily="34" charset="0"/>
                <a:ea typeface="Times New Roman" panose="02020603050405020304" pitchFamily="18" charset="0"/>
              </a:rPr>
              <a:t>Hidden </a:t>
            </a:r>
            <a:r>
              <a:rPr lang="en-GB" sz="1100" dirty="0">
                <a:latin typeface="Calibri" panose="020F0502020204030204" pitchFamily="34" charset="0"/>
                <a:ea typeface="Times New Roman" panose="02020603050405020304" pitchFamily="18" charset="0"/>
              </a:rPr>
              <a:t>S3 credentials or alternative technology (keystone) that will give the user direct access (read only) to the bucket in S3 for their analyse. </a:t>
            </a:r>
            <a:endParaRPr lang="en-GB" sz="1100" dirty="0">
              <a:latin typeface="Calibri" panose="020F0502020204030204" pitchFamily="34" charset="0"/>
              <a:ea typeface="Calibri" panose="020F0502020204030204" pitchFamily="34" charset="0"/>
            </a:endParaRPr>
          </a:p>
          <a:p>
            <a:pPr marL="1828800">
              <a:spcAft>
                <a:spcPts val="0"/>
              </a:spcAft>
            </a:pPr>
            <a:r>
              <a:rPr lang="en-GB" sz="1100" dirty="0">
                <a:latin typeface="Calibri" panose="020F0502020204030204" pitchFamily="34" charset="0"/>
                <a:ea typeface="Calibri" panose="020F0502020204030204" pitchFamily="34" charset="0"/>
              </a:rPr>
              <a:t> </a:t>
            </a:r>
          </a:p>
          <a:p>
            <a:pPr marL="342900" lvl="0" indent="-3429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rPr>
              <a:t>Testing the processing speed of the LSST science pipeline tutorial with the latest version of the butler (Generation 3 )</a:t>
            </a:r>
            <a:endParaRPr lang="en-GB" sz="1100" dirty="0">
              <a:latin typeface="Calibri" panose="020F0502020204030204" pitchFamily="34" charset="0"/>
              <a:ea typeface="Calibri" panose="020F0502020204030204" pitchFamily="34" charset="0"/>
            </a:endParaRPr>
          </a:p>
          <a:p>
            <a:pPr marL="742950" lvl="1" indent="-285750">
              <a:spcAft>
                <a:spcPts val="0"/>
              </a:spcAft>
              <a:buFont typeface="Courier New" panose="02070309020205020404" pitchFamily="49" charset="0"/>
              <a:buChar char="o"/>
            </a:pPr>
            <a:r>
              <a:rPr lang="en-GB" sz="1100" dirty="0">
                <a:latin typeface="Calibri" panose="020F0502020204030204" pitchFamily="34" charset="0"/>
                <a:ea typeface="Times New Roman" panose="02020603050405020304" pitchFamily="18" charset="0"/>
              </a:rPr>
              <a:t>Processing the data </a:t>
            </a:r>
            <a:endParaRPr lang="en-GB" sz="1100" dirty="0">
              <a:latin typeface="Calibri" panose="020F0502020204030204" pitchFamily="34" charset="0"/>
              <a:ea typeface="Calibri" panose="020F0502020204030204" pitchFamily="34" charset="0"/>
            </a:endParaRPr>
          </a:p>
          <a:p>
            <a:pPr marL="1143000" lvl="2" indent="-2286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rPr>
              <a:t>As the generation 3 butler is in development I’ve had to debug some of the code within the LSST stack environment.</a:t>
            </a:r>
            <a:endParaRPr lang="en-GB" sz="1100" dirty="0">
              <a:latin typeface="Calibri" panose="020F0502020204030204" pitchFamily="34" charset="0"/>
              <a:ea typeface="Calibri" panose="020F0502020204030204" pitchFamily="34" charset="0"/>
            </a:endParaRPr>
          </a:p>
          <a:p>
            <a:pPr marL="1143000" lvl="2" indent="-2286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rPr>
              <a:t>I managed to run most of the commands that where done in the LSST Science pipeline tutorial. However, I could get the last 3 commands to work.</a:t>
            </a:r>
            <a:endParaRPr lang="en-GB" sz="1100" dirty="0">
              <a:latin typeface="Calibri" panose="020F0502020204030204" pitchFamily="34" charset="0"/>
              <a:ea typeface="Calibri" panose="020F0502020204030204" pitchFamily="34" charset="0"/>
            </a:endParaRPr>
          </a:p>
          <a:p>
            <a:pPr marL="1143000" lvl="2" indent="-2286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rPr>
              <a:t>I’m currently writing a report of all the debugs I had to do to get the code running and I’m planning on posting this on to the LSST community page</a:t>
            </a:r>
            <a:endParaRPr lang="en-GB" sz="1100" dirty="0">
              <a:latin typeface="Calibri" panose="020F0502020204030204" pitchFamily="34" charset="0"/>
              <a:ea typeface="Calibri" panose="020F0502020204030204" pitchFamily="34" charset="0"/>
            </a:endParaRPr>
          </a:p>
          <a:p>
            <a:pPr marL="742950" lvl="1" indent="-285750">
              <a:spcAft>
                <a:spcPts val="0"/>
              </a:spcAft>
              <a:buFont typeface="Courier New" panose="02070309020205020404" pitchFamily="49" charset="0"/>
              <a:buChar char="o"/>
            </a:pPr>
            <a:r>
              <a:rPr lang="en-GB" sz="1100" dirty="0">
                <a:latin typeface="Calibri" panose="020F0502020204030204" pitchFamily="34" charset="0"/>
                <a:ea typeface="Times New Roman" panose="02020603050405020304" pitchFamily="18" charset="0"/>
              </a:rPr>
              <a:t>Processing speed </a:t>
            </a:r>
            <a:endParaRPr lang="en-GB" sz="1100" dirty="0">
              <a:latin typeface="Calibri" panose="020F0502020204030204" pitchFamily="34" charset="0"/>
              <a:ea typeface="Calibri" panose="020F0502020204030204" pitchFamily="34" charset="0"/>
            </a:endParaRPr>
          </a:p>
          <a:p>
            <a:pPr marL="1143000" lvl="2" indent="-2286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rPr>
              <a:t>Investigating the overall processing time when the data is stored locally or when the data is stored on Echo (S3) object store</a:t>
            </a:r>
            <a:endParaRPr lang="en-GB" sz="1100" dirty="0">
              <a:latin typeface="Calibri" panose="020F0502020204030204" pitchFamily="34" charset="0"/>
              <a:ea typeface="Calibri" panose="020F0502020204030204" pitchFamily="34" charset="0"/>
            </a:endParaRPr>
          </a:p>
          <a:p>
            <a:pPr marL="1143000" lvl="2" indent="-2286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rPr>
              <a:t>To assess if its viable for the LSST IR FUSION data to switch from local storage to object store storage as possible solution for storage constraints it could face in the near future  </a:t>
            </a:r>
            <a:endParaRPr lang="en-GB" sz="1100" dirty="0">
              <a:latin typeface="Calibri" panose="020F0502020204030204" pitchFamily="34" charset="0"/>
              <a:ea typeface="Calibri" panose="020F0502020204030204" pitchFamily="34" charset="0"/>
            </a:endParaRPr>
          </a:p>
          <a:p>
            <a:pPr marL="457200">
              <a:spcAft>
                <a:spcPts val="0"/>
              </a:spcAft>
            </a:pPr>
            <a:r>
              <a:rPr lang="en-GB" sz="1100" dirty="0">
                <a:latin typeface="Calibri" panose="020F0502020204030204" pitchFamily="34" charset="0"/>
                <a:ea typeface="Calibri" panose="020F0502020204030204" pitchFamily="34" charset="0"/>
              </a:rPr>
              <a:t> </a:t>
            </a:r>
          </a:p>
          <a:p>
            <a:pPr marL="342900" lvl="0" indent="-342900">
              <a:spcAft>
                <a:spcPts val="0"/>
              </a:spcAft>
              <a:buFont typeface="Symbol" panose="05050102010706020507" pitchFamily="18" charset="2"/>
              <a:buChar char=""/>
            </a:pPr>
            <a:r>
              <a:rPr lang="en-GB" sz="1100" dirty="0">
                <a:latin typeface="Calibri" panose="020F0502020204030204" pitchFamily="34" charset="0"/>
                <a:ea typeface="Times New Roman" panose="02020603050405020304" pitchFamily="18" charset="0"/>
              </a:rPr>
              <a:t>Multi-billion 20kB file upload test in ECHO object store </a:t>
            </a:r>
            <a:endParaRPr lang="en-GB" sz="1100" dirty="0">
              <a:latin typeface="Calibri" panose="020F0502020204030204" pitchFamily="34" charset="0"/>
              <a:ea typeface="Calibri" panose="020F0502020204030204" pitchFamily="34" charset="0"/>
            </a:endParaRPr>
          </a:p>
          <a:p>
            <a:pPr marL="742950" lvl="1" indent="-285750">
              <a:spcAft>
                <a:spcPts val="0"/>
              </a:spcAft>
              <a:buFont typeface="Courier New" panose="02070309020205020404" pitchFamily="49" charset="0"/>
              <a:buChar char="o"/>
            </a:pPr>
            <a:r>
              <a:rPr lang="en-GB" sz="1100" dirty="0">
                <a:latin typeface="Calibri" panose="020F0502020204030204" pitchFamily="34" charset="0"/>
                <a:ea typeface="Times New Roman" panose="02020603050405020304" pitchFamily="18" charset="0"/>
              </a:rPr>
              <a:t>Waiting on the LSST representatives to give a update.    </a:t>
            </a:r>
            <a:endParaRPr lang="en-GB" sz="11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5037414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46"/>
          <p:cNvSpPr>
            <a:spLocks noGrp="1"/>
          </p:cNvSpPr>
          <p:nvPr>
            <p:ph type="title"/>
          </p:nvPr>
        </p:nvSpPr>
        <p:spPr>
          <a:xfrm>
            <a:off x="75964" y="100052"/>
            <a:ext cx="5915025" cy="745629"/>
          </a:xfrm>
        </p:spPr>
        <p:txBody>
          <a:bodyPr>
            <a:noAutofit/>
          </a:bodyPr>
          <a:lstStyle/>
          <a:p>
            <a:r>
              <a:rPr lang="en-GB" sz="2025" dirty="0"/>
              <a:t>Astronomer (user, small analysis) use case 1 (EC2 Credentials ) </a:t>
            </a:r>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7328" y="11404560"/>
            <a:ext cx="440766" cy="625990"/>
          </a:xfrm>
          <a:prstGeom prst="rect">
            <a:avLst/>
          </a:prstGeom>
        </p:spPr>
      </p:pic>
      <p:sp>
        <p:nvSpPr>
          <p:cNvPr id="37" name="Flowchart: Decision 36"/>
          <p:cNvSpPr/>
          <p:nvPr/>
        </p:nvSpPr>
        <p:spPr>
          <a:xfrm>
            <a:off x="2997360" y="8511373"/>
            <a:ext cx="1016137" cy="651787"/>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 dirty="0"/>
              <a:t>LSST- </a:t>
            </a:r>
            <a:r>
              <a:rPr lang="en-GB" sz="450" dirty="0" err="1"/>
              <a:t>Openstack</a:t>
            </a:r>
            <a:r>
              <a:rPr lang="en-GB" sz="450" dirty="0"/>
              <a:t> group </a:t>
            </a:r>
            <a:endParaRPr lang="en-GB" sz="450" dirty="0"/>
          </a:p>
        </p:txBody>
      </p:sp>
      <p:cxnSp>
        <p:nvCxnSpPr>
          <p:cNvPr id="51" name="Straight Arrow Connector 50"/>
          <p:cNvCxnSpPr>
            <a:stCxn id="17" idx="0"/>
            <a:endCxn id="189" idx="2"/>
          </p:cNvCxnSpPr>
          <p:nvPr/>
        </p:nvCxnSpPr>
        <p:spPr>
          <a:xfrm flipH="1" flipV="1">
            <a:off x="3492096" y="11050294"/>
            <a:ext cx="5615" cy="3542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89" idx="0"/>
            <a:endCxn id="129" idx="4"/>
          </p:cNvCxnSpPr>
          <p:nvPr/>
        </p:nvCxnSpPr>
        <p:spPr>
          <a:xfrm flipV="1">
            <a:off x="3492096" y="10142066"/>
            <a:ext cx="1" cy="2392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Flowchart: Process 75"/>
          <p:cNvSpPr/>
          <p:nvPr/>
        </p:nvSpPr>
        <p:spPr>
          <a:xfrm>
            <a:off x="2997360" y="7284608"/>
            <a:ext cx="1029470" cy="66895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LSST </a:t>
            </a:r>
            <a:r>
              <a:rPr lang="en-GB" sz="675" dirty="0" err="1"/>
              <a:t>Openstack</a:t>
            </a:r>
            <a:r>
              <a:rPr lang="en-GB" sz="1013" dirty="0"/>
              <a:t> </a:t>
            </a:r>
          </a:p>
        </p:txBody>
      </p:sp>
      <p:cxnSp>
        <p:nvCxnSpPr>
          <p:cNvPr id="78" name="Straight Arrow Connector 77"/>
          <p:cNvCxnSpPr>
            <a:stCxn id="37" idx="0"/>
            <a:endCxn id="76" idx="2"/>
          </p:cNvCxnSpPr>
          <p:nvPr/>
        </p:nvCxnSpPr>
        <p:spPr>
          <a:xfrm flipV="1">
            <a:off x="3505428" y="7953560"/>
            <a:ext cx="6666" cy="5578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7" name="Flowchart: Process 86"/>
          <p:cNvSpPr/>
          <p:nvPr/>
        </p:nvSpPr>
        <p:spPr>
          <a:xfrm>
            <a:off x="2984027" y="6192946"/>
            <a:ext cx="1029470" cy="6020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Virtual machine </a:t>
            </a:r>
          </a:p>
        </p:txBody>
      </p:sp>
      <p:sp>
        <p:nvSpPr>
          <p:cNvPr id="88" name="Rectangle 87"/>
          <p:cNvSpPr/>
          <p:nvPr/>
        </p:nvSpPr>
        <p:spPr>
          <a:xfrm>
            <a:off x="2970754" y="8125616"/>
            <a:ext cx="711490" cy="430700"/>
          </a:xfrm>
          <a:prstGeom prst="rect">
            <a:avLst/>
          </a:prstGeom>
        </p:spPr>
        <p:txBody>
          <a:bodyPr wrap="none">
            <a:spAutoFit/>
          </a:bodyPr>
          <a:lstStyle/>
          <a:p>
            <a:r>
              <a:rPr lang="en-GB" sz="1013" dirty="0"/>
              <a:t>True</a:t>
            </a:r>
          </a:p>
        </p:txBody>
      </p:sp>
      <p:sp>
        <p:nvSpPr>
          <p:cNvPr id="89" name="Flowchart: Terminator 88"/>
          <p:cNvSpPr/>
          <p:nvPr/>
        </p:nvSpPr>
        <p:spPr>
          <a:xfrm>
            <a:off x="1170288" y="8591537"/>
            <a:ext cx="1016137" cy="55781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No access to the LSST </a:t>
            </a:r>
            <a:r>
              <a:rPr lang="en-GB" sz="675" dirty="0" err="1"/>
              <a:t>Openstack</a:t>
            </a:r>
            <a:endParaRPr lang="en-GB" sz="675" dirty="0"/>
          </a:p>
        </p:txBody>
      </p:sp>
      <p:cxnSp>
        <p:nvCxnSpPr>
          <p:cNvPr id="90" name="Straight Arrow Connector 89"/>
          <p:cNvCxnSpPr>
            <a:stCxn id="37" idx="1"/>
            <a:endCxn id="89" idx="1"/>
          </p:cNvCxnSpPr>
          <p:nvPr/>
        </p:nvCxnSpPr>
        <p:spPr>
          <a:xfrm flipH="1">
            <a:off x="1170288" y="8837267"/>
            <a:ext cx="1827072" cy="331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2361633" y="8889172"/>
            <a:ext cx="1218241" cy="430700"/>
          </a:xfrm>
          <a:prstGeom prst="rect">
            <a:avLst/>
          </a:prstGeom>
          <a:noFill/>
        </p:spPr>
        <p:txBody>
          <a:bodyPr wrap="square" rtlCol="0">
            <a:spAutoFit/>
          </a:bodyPr>
          <a:lstStyle/>
          <a:p>
            <a:r>
              <a:rPr lang="en-GB" sz="1013" dirty="0"/>
              <a:t>False</a:t>
            </a:r>
          </a:p>
        </p:txBody>
      </p:sp>
      <p:cxnSp>
        <p:nvCxnSpPr>
          <p:cNvPr id="94" name="Straight Arrow Connector 93"/>
          <p:cNvCxnSpPr>
            <a:stCxn id="76" idx="0"/>
            <a:endCxn id="87" idx="2"/>
          </p:cNvCxnSpPr>
          <p:nvPr/>
        </p:nvCxnSpPr>
        <p:spPr>
          <a:xfrm flipH="1" flipV="1">
            <a:off x="3498762" y="6795045"/>
            <a:ext cx="13334" cy="4895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5" name="Flowchart: Process 94"/>
          <p:cNvSpPr/>
          <p:nvPr/>
        </p:nvSpPr>
        <p:spPr>
          <a:xfrm>
            <a:off x="637089" y="7284608"/>
            <a:ext cx="1029470" cy="67485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EC2 Credentials</a:t>
            </a:r>
          </a:p>
        </p:txBody>
      </p:sp>
      <p:cxnSp>
        <p:nvCxnSpPr>
          <p:cNvPr id="101" name="Straight Arrow Connector 100"/>
          <p:cNvCxnSpPr>
            <a:stCxn id="117" idx="2"/>
            <a:endCxn id="95" idx="3"/>
          </p:cNvCxnSpPr>
          <p:nvPr/>
        </p:nvCxnSpPr>
        <p:spPr>
          <a:xfrm flipH="1">
            <a:off x="1666559" y="7619084"/>
            <a:ext cx="323886" cy="2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Elbow Connector 104"/>
          <p:cNvCxnSpPr>
            <a:stCxn id="95" idx="0"/>
            <a:endCxn id="87" idx="1"/>
          </p:cNvCxnSpPr>
          <p:nvPr/>
        </p:nvCxnSpPr>
        <p:spPr>
          <a:xfrm rot="5400000" flipH="1" flipV="1">
            <a:off x="1672618" y="5973201"/>
            <a:ext cx="790613" cy="183220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stCxn id="201" idx="0"/>
            <a:endCxn id="194" idx="2"/>
          </p:cNvCxnSpPr>
          <p:nvPr/>
        </p:nvCxnSpPr>
        <p:spPr>
          <a:xfrm flipV="1">
            <a:off x="3500120" y="4838104"/>
            <a:ext cx="5308" cy="5109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99325" y="4224497"/>
            <a:ext cx="639011" cy="662528"/>
          </a:xfrm>
          <a:prstGeom prst="rect">
            <a:avLst/>
          </a:prstGeom>
          <a:noFill/>
        </p:spPr>
      </p:pic>
      <p:cxnSp>
        <p:nvCxnSpPr>
          <p:cNvPr id="115" name="Elbow Connector 114"/>
          <p:cNvCxnSpPr>
            <a:stCxn id="201" idx="0"/>
            <a:endCxn id="113" idx="2"/>
          </p:cNvCxnSpPr>
          <p:nvPr/>
        </p:nvCxnSpPr>
        <p:spPr>
          <a:xfrm rot="16200000" flipV="1">
            <a:off x="2428450" y="4277407"/>
            <a:ext cx="462053" cy="1681289"/>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1400856" y="4026000"/>
            <a:ext cx="2256450" cy="340465"/>
          </a:xfrm>
          <a:prstGeom prst="rect">
            <a:avLst/>
          </a:prstGeom>
          <a:noFill/>
        </p:spPr>
        <p:txBody>
          <a:bodyPr wrap="square" rtlCol="0">
            <a:spAutoFit/>
          </a:bodyPr>
          <a:lstStyle/>
          <a:p>
            <a:r>
              <a:rPr lang="en-GB" sz="675" dirty="0"/>
              <a:t>Data butler registry</a:t>
            </a:r>
          </a:p>
        </p:txBody>
      </p:sp>
      <p:sp>
        <p:nvSpPr>
          <p:cNvPr id="117" name="Flowchart: Connector 116"/>
          <p:cNvSpPr/>
          <p:nvPr/>
        </p:nvSpPr>
        <p:spPr>
          <a:xfrm>
            <a:off x="1990445" y="7363173"/>
            <a:ext cx="713131" cy="511821"/>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591" dirty="0" smtClean="0"/>
              <a:t>Create or get</a:t>
            </a:r>
            <a:endParaRPr lang="en-GB" sz="591" dirty="0"/>
          </a:p>
        </p:txBody>
      </p:sp>
      <p:cxnSp>
        <p:nvCxnSpPr>
          <p:cNvPr id="128" name="Straight Arrow Connector 127"/>
          <p:cNvCxnSpPr>
            <a:stCxn id="76" idx="1"/>
            <a:endCxn id="117" idx="6"/>
          </p:cNvCxnSpPr>
          <p:nvPr/>
        </p:nvCxnSpPr>
        <p:spPr>
          <a:xfrm flipH="1">
            <a:off x="2703576" y="7619084"/>
            <a:ext cx="29378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9" name="Flowchart: Connector 128"/>
          <p:cNvSpPr/>
          <p:nvPr/>
        </p:nvSpPr>
        <p:spPr>
          <a:xfrm>
            <a:off x="3194075" y="9548918"/>
            <a:ext cx="596043" cy="59314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591" dirty="0"/>
              <a:t>Join</a:t>
            </a:r>
          </a:p>
        </p:txBody>
      </p:sp>
      <p:cxnSp>
        <p:nvCxnSpPr>
          <p:cNvPr id="135" name="Straight Arrow Connector 134"/>
          <p:cNvCxnSpPr>
            <a:stCxn id="129" idx="0"/>
            <a:endCxn id="37" idx="2"/>
          </p:cNvCxnSpPr>
          <p:nvPr/>
        </p:nvCxnSpPr>
        <p:spPr>
          <a:xfrm flipV="1">
            <a:off x="3492097" y="9163161"/>
            <a:ext cx="13332" cy="3857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5" name="TextBox 154"/>
          <p:cNvSpPr txBox="1"/>
          <p:nvPr/>
        </p:nvSpPr>
        <p:spPr>
          <a:xfrm>
            <a:off x="310361" y="972503"/>
            <a:ext cx="5446230" cy="2308324"/>
          </a:xfrm>
          <a:prstGeom prst="rect">
            <a:avLst/>
          </a:prstGeom>
          <a:noFill/>
        </p:spPr>
        <p:txBody>
          <a:bodyPr wrap="square" rtlCol="0">
            <a:spAutoFit/>
          </a:bodyPr>
          <a:lstStyle/>
          <a:p>
            <a:r>
              <a:rPr lang="en-GB" sz="1600" dirty="0" smtClean="0">
                <a:latin typeface="+mj-lt"/>
              </a:rPr>
              <a:t>In this workflow the user will log into IRIS-IAM using there organisations credentials and request to be part of the LSST </a:t>
            </a:r>
            <a:r>
              <a:rPr lang="en-GB" sz="1600" dirty="0" err="1" smtClean="0">
                <a:latin typeface="+mj-lt"/>
              </a:rPr>
              <a:t>Openstack</a:t>
            </a:r>
            <a:r>
              <a:rPr lang="en-GB" sz="1600" dirty="0" smtClean="0">
                <a:latin typeface="+mj-lt"/>
              </a:rPr>
              <a:t> group. Once they have accepted to the LSST </a:t>
            </a:r>
            <a:r>
              <a:rPr lang="en-GB" sz="1600" dirty="0" err="1" smtClean="0">
                <a:latin typeface="+mj-lt"/>
              </a:rPr>
              <a:t>Openstack</a:t>
            </a:r>
            <a:r>
              <a:rPr lang="en-GB" sz="1600" dirty="0" smtClean="0">
                <a:latin typeface="+mj-lt"/>
              </a:rPr>
              <a:t>. They can now go to the LSST </a:t>
            </a:r>
            <a:r>
              <a:rPr lang="en-GB" sz="1600" dirty="0" err="1" smtClean="0">
                <a:latin typeface="+mj-lt"/>
              </a:rPr>
              <a:t>Openstack</a:t>
            </a:r>
            <a:r>
              <a:rPr lang="en-GB" sz="1600" dirty="0" smtClean="0">
                <a:latin typeface="+mj-lt"/>
              </a:rPr>
              <a:t> webpage and login via IRIS-IAM. Now that the user is on the LSST </a:t>
            </a:r>
            <a:r>
              <a:rPr lang="en-GB" sz="1600" dirty="0" err="1" smtClean="0">
                <a:latin typeface="+mj-lt"/>
              </a:rPr>
              <a:t>Openstack</a:t>
            </a:r>
            <a:r>
              <a:rPr lang="en-GB" sz="1600" dirty="0" smtClean="0">
                <a:latin typeface="+mj-lt"/>
              </a:rPr>
              <a:t> they can generate or get EC2 credentials to be used to access the LSST data from ECHO from a virtual machine create from the LSST </a:t>
            </a:r>
            <a:r>
              <a:rPr lang="en-GB" sz="1600" dirty="0" err="1" smtClean="0">
                <a:latin typeface="+mj-lt"/>
              </a:rPr>
              <a:t>Openstack</a:t>
            </a:r>
            <a:r>
              <a:rPr lang="en-GB" sz="1600" dirty="0" smtClean="0">
                <a:latin typeface="+mj-lt"/>
              </a:rPr>
              <a:t>  (The EC2 credentials acts as the S3 credentials using keystone integration (read access only)).   </a:t>
            </a:r>
            <a:endParaRPr lang="en-GB" sz="1600" dirty="0">
              <a:latin typeface="+mj-lt"/>
            </a:endParaRPr>
          </a:p>
        </p:txBody>
      </p:sp>
      <p:sp>
        <p:nvSpPr>
          <p:cNvPr id="185" name="Flowchart: Terminator 184"/>
          <p:cNvSpPr/>
          <p:nvPr/>
        </p:nvSpPr>
        <p:spPr>
          <a:xfrm>
            <a:off x="4721014" y="5396065"/>
            <a:ext cx="1016137" cy="55781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No access to the LSST </a:t>
            </a:r>
            <a:r>
              <a:rPr lang="en-GB" sz="675" dirty="0" smtClean="0"/>
              <a:t>data if EC2 credentials haven’t been generated </a:t>
            </a:r>
            <a:endParaRPr lang="en-GB" sz="675" dirty="0"/>
          </a:p>
        </p:txBody>
      </p:sp>
      <p:cxnSp>
        <p:nvCxnSpPr>
          <p:cNvPr id="187" name="Straight Arrow Connector 186"/>
          <p:cNvCxnSpPr>
            <a:stCxn id="201" idx="3"/>
            <a:endCxn id="185" idx="1"/>
          </p:cNvCxnSpPr>
          <p:nvPr/>
        </p:nvCxnSpPr>
        <p:spPr>
          <a:xfrm flipV="1">
            <a:off x="4008188" y="5674971"/>
            <a:ext cx="712826"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9" name="Flowchart: Process 188"/>
          <p:cNvSpPr/>
          <p:nvPr/>
        </p:nvSpPr>
        <p:spPr>
          <a:xfrm>
            <a:off x="2977361" y="10381342"/>
            <a:ext cx="1029470" cy="66895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smtClean="0"/>
              <a:t>IRIS-IAM</a:t>
            </a:r>
            <a:endParaRPr lang="en-GB" sz="1013" dirty="0"/>
          </a:p>
        </p:txBody>
      </p:sp>
      <p:sp>
        <p:nvSpPr>
          <p:cNvPr id="194" name="Flowchart: Stored Data 193"/>
          <p:cNvSpPr/>
          <p:nvPr/>
        </p:nvSpPr>
        <p:spPr>
          <a:xfrm>
            <a:off x="2826809" y="4225840"/>
            <a:ext cx="1357237" cy="612264"/>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t>LSST data (ECHO)</a:t>
            </a:r>
            <a:endParaRPr lang="en-GB" sz="2800" dirty="0"/>
          </a:p>
        </p:txBody>
      </p:sp>
      <p:sp>
        <p:nvSpPr>
          <p:cNvPr id="201" name="Flowchart: Decision 200"/>
          <p:cNvSpPr/>
          <p:nvPr/>
        </p:nvSpPr>
        <p:spPr>
          <a:xfrm>
            <a:off x="2992051" y="5349078"/>
            <a:ext cx="1016137" cy="651787"/>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 dirty="0" smtClean="0"/>
              <a:t>EC2 Credentials </a:t>
            </a:r>
            <a:endParaRPr lang="en-GB" sz="450" dirty="0"/>
          </a:p>
        </p:txBody>
      </p:sp>
      <p:cxnSp>
        <p:nvCxnSpPr>
          <p:cNvPr id="207" name="Straight Arrow Connector 206"/>
          <p:cNvCxnSpPr>
            <a:stCxn id="87" idx="0"/>
            <a:endCxn id="201" idx="2"/>
          </p:cNvCxnSpPr>
          <p:nvPr/>
        </p:nvCxnSpPr>
        <p:spPr>
          <a:xfrm flipV="1">
            <a:off x="3498762" y="6000865"/>
            <a:ext cx="1358" cy="1920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7" name="Rectangle 216"/>
          <p:cNvSpPr/>
          <p:nvPr/>
        </p:nvSpPr>
        <p:spPr>
          <a:xfrm>
            <a:off x="3434373" y="5055351"/>
            <a:ext cx="711490" cy="430700"/>
          </a:xfrm>
          <a:prstGeom prst="rect">
            <a:avLst/>
          </a:prstGeom>
        </p:spPr>
        <p:txBody>
          <a:bodyPr wrap="none">
            <a:spAutoFit/>
          </a:bodyPr>
          <a:lstStyle/>
          <a:p>
            <a:r>
              <a:rPr lang="en-GB" sz="1013" dirty="0"/>
              <a:t>True</a:t>
            </a:r>
          </a:p>
        </p:txBody>
      </p:sp>
      <p:sp>
        <p:nvSpPr>
          <p:cNvPr id="218" name="TextBox 217"/>
          <p:cNvSpPr txBox="1"/>
          <p:nvPr/>
        </p:nvSpPr>
        <p:spPr>
          <a:xfrm>
            <a:off x="4026830" y="5674970"/>
            <a:ext cx="1218241" cy="430700"/>
          </a:xfrm>
          <a:prstGeom prst="rect">
            <a:avLst/>
          </a:prstGeom>
          <a:noFill/>
        </p:spPr>
        <p:txBody>
          <a:bodyPr wrap="square" rtlCol="0">
            <a:spAutoFit/>
          </a:bodyPr>
          <a:lstStyle/>
          <a:p>
            <a:r>
              <a:rPr lang="en-GB" sz="1013" dirty="0"/>
              <a:t>False</a:t>
            </a:r>
          </a:p>
        </p:txBody>
      </p:sp>
    </p:spTree>
    <p:extLst>
      <p:ext uri="{BB962C8B-B14F-4D97-AF65-F5344CB8AC3E}">
        <p14:creationId xmlns:p14="http://schemas.microsoft.com/office/powerpoint/2010/main" val="3582944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46"/>
          <p:cNvSpPr>
            <a:spLocks noGrp="1"/>
          </p:cNvSpPr>
          <p:nvPr>
            <p:ph type="title"/>
          </p:nvPr>
        </p:nvSpPr>
        <p:spPr>
          <a:xfrm>
            <a:off x="75964" y="100052"/>
            <a:ext cx="5915025" cy="745629"/>
          </a:xfrm>
        </p:spPr>
        <p:txBody>
          <a:bodyPr>
            <a:noAutofit/>
          </a:bodyPr>
          <a:lstStyle/>
          <a:p>
            <a:r>
              <a:rPr lang="en-GB" sz="2025" dirty="0"/>
              <a:t>Astronomer (user, small analysis) use case 1 (Using EC2 Credentials to generate temporary S3 credentials using </a:t>
            </a:r>
            <a:r>
              <a:rPr lang="en-GB" sz="2025" dirty="0" err="1"/>
              <a:t>STSlite</a:t>
            </a:r>
            <a:r>
              <a:rPr lang="en-GB" sz="2025" dirty="0"/>
              <a:t> ) </a:t>
            </a:r>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76214" y="11470823"/>
            <a:ext cx="440766" cy="625990"/>
          </a:xfrm>
          <a:prstGeom prst="rect">
            <a:avLst/>
          </a:prstGeom>
        </p:spPr>
      </p:pic>
      <p:sp>
        <p:nvSpPr>
          <p:cNvPr id="37" name="Flowchart: Decision 36"/>
          <p:cNvSpPr/>
          <p:nvPr/>
        </p:nvSpPr>
        <p:spPr>
          <a:xfrm>
            <a:off x="2896246" y="8577636"/>
            <a:ext cx="1016137" cy="651787"/>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 dirty="0"/>
              <a:t>LSST- </a:t>
            </a:r>
            <a:r>
              <a:rPr lang="en-GB" sz="450" dirty="0" err="1"/>
              <a:t>Openstack</a:t>
            </a:r>
            <a:r>
              <a:rPr lang="en-GB" sz="450" dirty="0"/>
              <a:t> group </a:t>
            </a:r>
            <a:endParaRPr lang="en-GB" sz="450" dirty="0"/>
          </a:p>
        </p:txBody>
      </p:sp>
      <p:cxnSp>
        <p:nvCxnSpPr>
          <p:cNvPr id="51" name="Straight Arrow Connector 50"/>
          <p:cNvCxnSpPr>
            <a:stCxn id="17" idx="0"/>
            <a:endCxn id="53" idx="2"/>
          </p:cNvCxnSpPr>
          <p:nvPr/>
        </p:nvCxnSpPr>
        <p:spPr>
          <a:xfrm flipH="1" flipV="1">
            <a:off x="3390981" y="11177749"/>
            <a:ext cx="5616" cy="2930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53" idx="0"/>
            <a:endCxn id="129" idx="4"/>
          </p:cNvCxnSpPr>
          <p:nvPr/>
        </p:nvCxnSpPr>
        <p:spPr>
          <a:xfrm flipV="1">
            <a:off x="3390981" y="10208329"/>
            <a:ext cx="2" cy="30046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Flowchart: Process 75"/>
          <p:cNvSpPr/>
          <p:nvPr/>
        </p:nvSpPr>
        <p:spPr>
          <a:xfrm>
            <a:off x="2896246" y="7350871"/>
            <a:ext cx="1029470" cy="66895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LSST </a:t>
            </a:r>
            <a:r>
              <a:rPr lang="en-GB" sz="675" dirty="0" err="1"/>
              <a:t>Openstack</a:t>
            </a:r>
            <a:r>
              <a:rPr lang="en-GB" sz="1013" dirty="0"/>
              <a:t> </a:t>
            </a:r>
          </a:p>
        </p:txBody>
      </p:sp>
      <p:cxnSp>
        <p:nvCxnSpPr>
          <p:cNvPr id="78" name="Straight Arrow Connector 77"/>
          <p:cNvCxnSpPr>
            <a:stCxn id="37" idx="0"/>
            <a:endCxn id="76" idx="2"/>
          </p:cNvCxnSpPr>
          <p:nvPr/>
        </p:nvCxnSpPr>
        <p:spPr>
          <a:xfrm flipV="1">
            <a:off x="3404315" y="8019823"/>
            <a:ext cx="6666" cy="55781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7" name="Flowchart: Process 86"/>
          <p:cNvSpPr/>
          <p:nvPr/>
        </p:nvSpPr>
        <p:spPr>
          <a:xfrm>
            <a:off x="2882914" y="6259209"/>
            <a:ext cx="1029470" cy="602099"/>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Virtual machine </a:t>
            </a:r>
          </a:p>
        </p:txBody>
      </p:sp>
      <p:sp>
        <p:nvSpPr>
          <p:cNvPr id="88" name="Rectangle 87"/>
          <p:cNvSpPr/>
          <p:nvPr/>
        </p:nvSpPr>
        <p:spPr>
          <a:xfrm>
            <a:off x="2869640" y="8191879"/>
            <a:ext cx="711490" cy="430700"/>
          </a:xfrm>
          <a:prstGeom prst="rect">
            <a:avLst/>
          </a:prstGeom>
        </p:spPr>
        <p:txBody>
          <a:bodyPr wrap="none">
            <a:spAutoFit/>
          </a:bodyPr>
          <a:lstStyle/>
          <a:p>
            <a:r>
              <a:rPr lang="en-GB" sz="1013" dirty="0"/>
              <a:t>True</a:t>
            </a:r>
          </a:p>
        </p:txBody>
      </p:sp>
      <p:sp>
        <p:nvSpPr>
          <p:cNvPr id="89" name="Flowchart: Terminator 88"/>
          <p:cNvSpPr/>
          <p:nvPr/>
        </p:nvSpPr>
        <p:spPr>
          <a:xfrm>
            <a:off x="1176810" y="8632725"/>
            <a:ext cx="1016137" cy="55781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No access to the LSST </a:t>
            </a:r>
            <a:r>
              <a:rPr lang="en-GB" sz="675" dirty="0" err="1"/>
              <a:t>Openstack</a:t>
            </a:r>
            <a:endParaRPr lang="en-GB" sz="675" dirty="0"/>
          </a:p>
        </p:txBody>
      </p:sp>
      <p:cxnSp>
        <p:nvCxnSpPr>
          <p:cNvPr id="90" name="Straight Arrow Connector 89"/>
          <p:cNvCxnSpPr>
            <a:stCxn id="37" idx="1"/>
            <a:endCxn id="89" idx="3"/>
          </p:cNvCxnSpPr>
          <p:nvPr/>
        </p:nvCxnSpPr>
        <p:spPr>
          <a:xfrm flipH="1">
            <a:off x="2192947" y="8903530"/>
            <a:ext cx="703299" cy="810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1" name="TextBox 90"/>
          <p:cNvSpPr txBox="1"/>
          <p:nvPr/>
        </p:nvSpPr>
        <p:spPr>
          <a:xfrm>
            <a:off x="2358400" y="8975187"/>
            <a:ext cx="1218241" cy="430700"/>
          </a:xfrm>
          <a:prstGeom prst="rect">
            <a:avLst/>
          </a:prstGeom>
          <a:noFill/>
        </p:spPr>
        <p:txBody>
          <a:bodyPr wrap="square" rtlCol="0">
            <a:spAutoFit/>
          </a:bodyPr>
          <a:lstStyle/>
          <a:p>
            <a:r>
              <a:rPr lang="en-GB" sz="1013" dirty="0"/>
              <a:t>False</a:t>
            </a:r>
          </a:p>
        </p:txBody>
      </p:sp>
      <p:cxnSp>
        <p:nvCxnSpPr>
          <p:cNvPr id="94" name="Straight Arrow Connector 93"/>
          <p:cNvCxnSpPr>
            <a:stCxn id="76" idx="0"/>
            <a:endCxn id="87" idx="2"/>
          </p:cNvCxnSpPr>
          <p:nvPr/>
        </p:nvCxnSpPr>
        <p:spPr>
          <a:xfrm flipH="1" flipV="1">
            <a:off x="3397649" y="6861308"/>
            <a:ext cx="13334" cy="48956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5" name="Flowchart: Process 94"/>
          <p:cNvSpPr/>
          <p:nvPr/>
        </p:nvSpPr>
        <p:spPr>
          <a:xfrm>
            <a:off x="535976" y="7350871"/>
            <a:ext cx="1029470" cy="67485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EC2 Credentials</a:t>
            </a:r>
          </a:p>
        </p:txBody>
      </p:sp>
      <p:cxnSp>
        <p:nvCxnSpPr>
          <p:cNvPr id="101" name="Straight Arrow Connector 100"/>
          <p:cNvCxnSpPr>
            <a:stCxn id="117" idx="2"/>
            <a:endCxn id="95" idx="3"/>
          </p:cNvCxnSpPr>
          <p:nvPr/>
        </p:nvCxnSpPr>
        <p:spPr>
          <a:xfrm flipH="1">
            <a:off x="1565446" y="7685347"/>
            <a:ext cx="323886" cy="295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5" name="Elbow Connector 104"/>
          <p:cNvCxnSpPr>
            <a:stCxn id="95" idx="0"/>
            <a:endCxn id="87" idx="1"/>
          </p:cNvCxnSpPr>
          <p:nvPr/>
        </p:nvCxnSpPr>
        <p:spPr>
          <a:xfrm rot="5400000" flipH="1" flipV="1">
            <a:off x="1571505" y="6039464"/>
            <a:ext cx="790613" cy="1832203"/>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p:cNvCxnSpPr>
            <a:endCxn id="40" idx="2"/>
          </p:cNvCxnSpPr>
          <p:nvPr/>
        </p:nvCxnSpPr>
        <p:spPr>
          <a:xfrm flipH="1" flipV="1">
            <a:off x="3390982" y="4975607"/>
            <a:ext cx="13333" cy="64022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45375" y="4363343"/>
            <a:ext cx="639011" cy="662528"/>
          </a:xfrm>
          <a:prstGeom prst="rect">
            <a:avLst/>
          </a:prstGeom>
          <a:noFill/>
        </p:spPr>
      </p:pic>
      <p:cxnSp>
        <p:nvCxnSpPr>
          <p:cNvPr id="115" name="Elbow Connector 114"/>
          <p:cNvCxnSpPr>
            <a:stCxn id="50" idx="0"/>
            <a:endCxn id="113" idx="2"/>
          </p:cNvCxnSpPr>
          <p:nvPr/>
        </p:nvCxnSpPr>
        <p:spPr>
          <a:xfrm rot="16200000" flipV="1">
            <a:off x="2355260" y="4335493"/>
            <a:ext cx="345345" cy="172610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1030712" y="4097565"/>
            <a:ext cx="2256449" cy="340465"/>
          </a:xfrm>
          <a:prstGeom prst="rect">
            <a:avLst/>
          </a:prstGeom>
          <a:noFill/>
        </p:spPr>
        <p:txBody>
          <a:bodyPr wrap="square" rtlCol="0">
            <a:spAutoFit/>
          </a:bodyPr>
          <a:lstStyle/>
          <a:p>
            <a:r>
              <a:rPr lang="en-GB" sz="675" dirty="0"/>
              <a:t>Data butler registry</a:t>
            </a:r>
          </a:p>
        </p:txBody>
      </p:sp>
      <p:sp>
        <p:nvSpPr>
          <p:cNvPr id="117" name="Flowchart: Connector 116"/>
          <p:cNvSpPr/>
          <p:nvPr/>
        </p:nvSpPr>
        <p:spPr>
          <a:xfrm>
            <a:off x="1889332" y="7429436"/>
            <a:ext cx="573857" cy="511821"/>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591" dirty="0" smtClean="0"/>
              <a:t>Create or get</a:t>
            </a:r>
            <a:endParaRPr lang="en-GB" sz="591" dirty="0"/>
          </a:p>
        </p:txBody>
      </p:sp>
      <p:cxnSp>
        <p:nvCxnSpPr>
          <p:cNvPr id="128" name="Straight Arrow Connector 127"/>
          <p:cNvCxnSpPr>
            <a:stCxn id="76" idx="1"/>
            <a:endCxn id="117" idx="6"/>
          </p:cNvCxnSpPr>
          <p:nvPr/>
        </p:nvCxnSpPr>
        <p:spPr>
          <a:xfrm flipH="1">
            <a:off x="2463188" y="7685347"/>
            <a:ext cx="43305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9" name="Flowchart: Connector 128"/>
          <p:cNvSpPr/>
          <p:nvPr/>
        </p:nvSpPr>
        <p:spPr>
          <a:xfrm>
            <a:off x="3092961" y="9615181"/>
            <a:ext cx="596043" cy="59314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591" dirty="0"/>
              <a:t>Join</a:t>
            </a:r>
          </a:p>
        </p:txBody>
      </p:sp>
      <p:cxnSp>
        <p:nvCxnSpPr>
          <p:cNvPr id="135" name="Straight Arrow Connector 134"/>
          <p:cNvCxnSpPr>
            <a:stCxn id="129" idx="0"/>
            <a:endCxn id="37" idx="2"/>
          </p:cNvCxnSpPr>
          <p:nvPr/>
        </p:nvCxnSpPr>
        <p:spPr>
          <a:xfrm flipV="1">
            <a:off x="3390984" y="9229424"/>
            <a:ext cx="13332" cy="38575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55" name="TextBox 154"/>
          <p:cNvSpPr txBox="1"/>
          <p:nvPr/>
        </p:nvSpPr>
        <p:spPr>
          <a:xfrm>
            <a:off x="153844" y="1166064"/>
            <a:ext cx="5446230" cy="2800767"/>
          </a:xfrm>
          <a:prstGeom prst="rect">
            <a:avLst/>
          </a:prstGeom>
          <a:noFill/>
        </p:spPr>
        <p:txBody>
          <a:bodyPr wrap="square" rtlCol="0">
            <a:spAutoFit/>
          </a:bodyPr>
          <a:lstStyle/>
          <a:p>
            <a:r>
              <a:rPr lang="en-GB" sz="1600" dirty="0" smtClean="0">
                <a:latin typeface="+mj-lt"/>
              </a:rPr>
              <a:t>In this workflow the user will log into IRIS-IAM using there organisations credentials and request to be part of the LSST </a:t>
            </a:r>
            <a:r>
              <a:rPr lang="en-GB" sz="1600" dirty="0" err="1" smtClean="0">
                <a:latin typeface="+mj-lt"/>
              </a:rPr>
              <a:t>Openstack</a:t>
            </a:r>
            <a:r>
              <a:rPr lang="en-GB" sz="1600" dirty="0" smtClean="0">
                <a:latin typeface="+mj-lt"/>
              </a:rPr>
              <a:t> group. Once they have accepted to the LSST </a:t>
            </a:r>
            <a:r>
              <a:rPr lang="en-GB" sz="1600" dirty="0" err="1" smtClean="0">
                <a:latin typeface="+mj-lt"/>
              </a:rPr>
              <a:t>Openstack</a:t>
            </a:r>
            <a:r>
              <a:rPr lang="en-GB" sz="1600" dirty="0" smtClean="0">
                <a:latin typeface="+mj-lt"/>
              </a:rPr>
              <a:t>. They can now go onto the LSST </a:t>
            </a:r>
            <a:r>
              <a:rPr lang="en-GB" sz="1600" dirty="0" err="1" smtClean="0">
                <a:latin typeface="+mj-lt"/>
              </a:rPr>
              <a:t>Openstack</a:t>
            </a:r>
            <a:r>
              <a:rPr lang="en-GB" sz="1600" dirty="0" smtClean="0">
                <a:latin typeface="+mj-lt"/>
              </a:rPr>
              <a:t> webpage and login via IRIS-IAM. Now that the user is on the LSST </a:t>
            </a:r>
            <a:r>
              <a:rPr lang="en-GB" sz="1600" dirty="0" err="1" smtClean="0">
                <a:latin typeface="+mj-lt"/>
              </a:rPr>
              <a:t>Openstack</a:t>
            </a:r>
            <a:r>
              <a:rPr lang="en-GB" sz="1600" dirty="0" smtClean="0">
                <a:latin typeface="+mj-lt"/>
              </a:rPr>
              <a:t> they can generate or get EC2 credentials to be used to generate temporary S3 credentials using </a:t>
            </a:r>
            <a:r>
              <a:rPr lang="en-GB" sz="1600" dirty="0" err="1" smtClean="0">
                <a:latin typeface="+mj-lt"/>
              </a:rPr>
              <a:t>STSlite</a:t>
            </a:r>
            <a:r>
              <a:rPr lang="en-GB" sz="1600" dirty="0" smtClean="0">
                <a:latin typeface="+mj-lt"/>
              </a:rPr>
              <a:t> to access the LSST data (read access) from ECHO from a virtual machine create from the LSST </a:t>
            </a:r>
            <a:r>
              <a:rPr lang="en-GB" sz="1600" dirty="0" err="1" smtClean="0">
                <a:latin typeface="+mj-lt"/>
              </a:rPr>
              <a:t>Openstack</a:t>
            </a:r>
            <a:r>
              <a:rPr lang="en-GB" sz="1600" dirty="0" smtClean="0">
                <a:latin typeface="+mj-lt"/>
              </a:rPr>
              <a:t>  (They can refresh their temporary credentials as much as they like whilst they are in the LSST </a:t>
            </a:r>
            <a:r>
              <a:rPr lang="en-GB" sz="1600" dirty="0" err="1" smtClean="0">
                <a:latin typeface="+mj-lt"/>
              </a:rPr>
              <a:t>openstack</a:t>
            </a:r>
            <a:r>
              <a:rPr lang="en-GB" sz="1600" dirty="0" smtClean="0">
                <a:latin typeface="+mj-lt"/>
              </a:rPr>
              <a:t> group).   </a:t>
            </a:r>
            <a:endParaRPr lang="en-GB" sz="1600" dirty="0">
              <a:latin typeface="+mj-lt"/>
            </a:endParaRPr>
          </a:p>
        </p:txBody>
      </p:sp>
      <p:sp>
        <p:nvSpPr>
          <p:cNvPr id="30" name="Flowchart: Process 29"/>
          <p:cNvSpPr/>
          <p:nvPr/>
        </p:nvSpPr>
        <p:spPr>
          <a:xfrm>
            <a:off x="4790915" y="6259207"/>
            <a:ext cx="1029412" cy="602101"/>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smtClean="0"/>
              <a:t>Generate Temporary S3 credentials (</a:t>
            </a:r>
            <a:r>
              <a:rPr lang="en-GB" sz="675" dirty="0" err="1" smtClean="0"/>
              <a:t>timeMax</a:t>
            </a:r>
            <a:r>
              <a:rPr lang="en-GB" sz="675" dirty="0" smtClean="0"/>
              <a:t> = 43200s and </a:t>
            </a:r>
            <a:r>
              <a:rPr lang="en-GB" sz="675" dirty="0" err="1" smtClean="0"/>
              <a:t>timeMin</a:t>
            </a:r>
            <a:r>
              <a:rPr lang="en-GB" sz="675" dirty="0" smtClean="0"/>
              <a:t>=3600s )</a:t>
            </a:r>
            <a:endParaRPr lang="en-GB" sz="675" dirty="0"/>
          </a:p>
        </p:txBody>
      </p:sp>
      <p:cxnSp>
        <p:nvCxnSpPr>
          <p:cNvPr id="8" name="Straight Arrow Connector 7"/>
          <p:cNvCxnSpPr>
            <a:stCxn id="87" idx="3"/>
            <a:endCxn id="30" idx="1"/>
          </p:cNvCxnSpPr>
          <p:nvPr/>
        </p:nvCxnSpPr>
        <p:spPr>
          <a:xfrm flipV="1">
            <a:off x="3912384" y="6560258"/>
            <a:ext cx="878531" cy="1"/>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Flowchart: Stored Data 39"/>
          <p:cNvSpPr/>
          <p:nvPr/>
        </p:nvSpPr>
        <p:spPr>
          <a:xfrm>
            <a:off x="2712363" y="4363343"/>
            <a:ext cx="1357237" cy="612264"/>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t>LSST data (ECHO)</a:t>
            </a:r>
            <a:endParaRPr lang="en-GB" sz="2800" dirty="0"/>
          </a:p>
        </p:txBody>
      </p:sp>
      <p:sp>
        <p:nvSpPr>
          <p:cNvPr id="48" name="Flowchart: Terminator 47"/>
          <p:cNvSpPr/>
          <p:nvPr/>
        </p:nvSpPr>
        <p:spPr>
          <a:xfrm>
            <a:off x="4611876" y="5431545"/>
            <a:ext cx="1016137" cy="55781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No access to the LSST </a:t>
            </a:r>
            <a:r>
              <a:rPr lang="en-GB" sz="675" dirty="0" smtClean="0"/>
              <a:t>data if temporary S3 haven’t been created </a:t>
            </a:r>
            <a:endParaRPr lang="en-GB" sz="675" dirty="0"/>
          </a:p>
        </p:txBody>
      </p:sp>
      <p:cxnSp>
        <p:nvCxnSpPr>
          <p:cNvPr id="49" name="Straight Arrow Connector 48"/>
          <p:cNvCxnSpPr>
            <a:stCxn id="50" idx="3"/>
            <a:endCxn id="48" idx="1"/>
          </p:cNvCxnSpPr>
          <p:nvPr/>
        </p:nvCxnSpPr>
        <p:spPr>
          <a:xfrm>
            <a:off x="3899050" y="5697110"/>
            <a:ext cx="712826" cy="133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Flowchart: Decision 49"/>
          <p:cNvSpPr/>
          <p:nvPr/>
        </p:nvSpPr>
        <p:spPr>
          <a:xfrm>
            <a:off x="2882913" y="5371216"/>
            <a:ext cx="1016137" cy="651787"/>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 dirty="0" smtClean="0"/>
              <a:t>Temporary S3 credentials </a:t>
            </a:r>
            <a:endParaRPr lang="en-GB" sz="450" dirty="0"/>
          </a:p>
        </p:txBody>
      </p:sp>
      <p:cxnSp>
        <p:nvCxnSpPr>
          <p:cNvPr id="21" name="Straight Arrow Connector 20"/>
          <p:cNvCxnSpPr>
            <a:stCxn id="87" idx="0"/>
            <a:endCxn id="50" idx="2"/>
          </p:cNvCxnSpPr>
          <p:nvPr/>
        </p:nvCxnSpPr>
        <p:spPr>
          <a:xfrm flipH="1" flipV="1">
            <a:off x="3390982" y="6023003"/>
            <a:ext cx="6667" cy="2362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Flowchart: Process 52"/>
          <p:cNvSpPr/>
          <p:nvPr/>
        </p:nvSpPr>
        <p:spPr>
          <a:xfrm>
            <a:off x="2876246" y="10508797"/>
            <a:ext cx="1029470" cy="668952"/>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1013" dirty="0" smtClean="0"/>
              <a:t>IRIS-IAM</a:t>
            </a:r>
            <a:endParaRPr lang="en-GB" sz="1013" dirty="0"/>
          </a:p>
        </p:txBody>
      </p:sp>
      <p:sp>
        <p:nvSpPr>
          <p:cNvPr id="59" name="Rectangle 58"/>
          <p:cNvSpPr/>
          <p:nvPr/>
        </p:nvSpPr>
        <p:spPr>
          <a:xfrm>
            <a:off x="3397648" y="5025871"/>
            <a:ext cx="711490" cy="430700"/>
          </a:xfrm>
          <a:prstGeom prst="rect">
            <a:avLst/>
          </a:prstGeom>
        </p:spPr>
        <p:txBody>
          <a:bodyPr wrap="none">
            <a:spAutoFit/>
          </a:bodyPr>
          <a:lstStyle/>
          <a:p>
            <a:r>
              <a:rPr lang="en-GB" sz="1013" dirty="0"/>
              <a:t>True</a:t>
            </a:r>
          </a:p>
        </p:txBody>
      </p:sp>
      <p:sp>
        <p:nvSpPr>
          <p:cNvPr id="61" name="TextBox 60"/>
          <p:cNvSpPr txBox="1"/>
          <p:nvPr/>
        </p:nvSpPr>
        <p:spPr>
          <a:xfrm>
            <a:off x="3997030" y="5693582"/>
            <a:ext cx="1218241" cy="430700"/>
          </a:xfrm>
          <a:prstGeom prst="rect">
            <a:avLst/>
          </a:prstGeom>
          <a:noFill/>
        </p:spPr>
        <p:txBody>
          <a:bodyPr wrap="square" rtlCol="0">
            <a:spAutoFit/>
          </a:bodyPr>
          <a:lstStyle/>
          <a:p>
            <a:r>
              <a:rPr lang="en-GB" sz="1013" dirty="0"/>
              <a:t>False</a:t>
            </a:r>
          </a:p>
        </p:txBody>
      </p:sp>
    </p:spTree>
    <p:extLst>
      <p:ext uri="{BB962C8B-B14F-4D97-AF65-F5344CB8AC3E}">
        <p14:creationId xmlns:p14="http://schemas.microsoft.com/office/powerpoint/2010/main" val="5641457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46"/>
          <p:cNvSpPr>
            <a:spLocks noGrp="1"/>
          </p:cNvSpPr>
          <p:nvPr>
            <p:ph type="title"/>
          </p:nvPr>
        </p:nvSpPr>
        <p:spPr>
          <a:xfrm>
            <a:off x="75964" y="100052"/>
            <a:ext cx="5915025" cy="745629"/>
          </a:xfrm>
        </p:spPr>
        <p:txBody>
          <a:bodyPr>
            <a:noAutofit/>
          </a:bodyPr>
          <a:lstStyle/>
          <a:p>
            <a:r>
              <a:rPr lang="en-GB" sz="2025" dirty="0"/>
              <a:t>Astronomer (user, small analysis) use </a:t>
            </a:r>
            <a:r>
              <a:rPr lang="en-GB" sz="2025" dirty="0" smtClean="0"/>
              <a:t>case (Web  </a:t>
            </a:r>
            <a:r>
              <a:rPr lang="en-GB" sz="2025" dirty="0" err="1" smtClean="0"/>
              <a:t>portal,Using</a:t>
            </a:r>
            <a:r>
              <a:rPr lang="en-GB" sz="2025" dirty="0" smtClean="0"/>
              <a:t> </a:t>
            </a:r>
            <a:r>
              <a:rPr lang="en-GB" sz="2025" dirty="0"/>
              <a:t>EC2 Credentials to generate temporary S3 credentials using </a:t>
            </a:r>
            <a:r>
              <a:rPr lang="en-GB" sz="2025" dirty="0" err="1"/>
              <a:t>STSlite</a:t>
            </a:r>
            <a:r>
              <a:rPr lang="en-GB" sz="2025" dirty="0"/>
              <a:t> ) </a:t>
            </a:r>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76214" y="11470823"/>
            <a:ext cx="440766" cy="625990"/>
          </a:xfrm>
          <a:prstGeom prst="rect">
            <a:avLst/>
          </a:prstGeom>
        </p:spPr>
      </p:pic>
      <p:sp>
        <p:nvSpPr>
          <p:cNvPr id="37" name="Flowchart: Decision 36"/>
          <p:cNvSpPr/>
          <p:nvPr/>
        </p:nvSpPr>
        <p:spPr>
          <a:xfrm>
            <a:off x="2076824" y="8911630"/>
            <a:ext cx="1016137" cy="651787"/>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 dirty="0"/>
              <a:t>LSST- </a:t>
            </a:r>
            <a:r>
              <a:rPr lang="en-GB" sz="450" dirty="0" err="1" smtClean="0"/>
              <a:t>Juypter</a:t>
            </a:r>
            <a:r>
              <a:rPr lang="en-GB" sz="450" dirty="0" smtClean="0"/>
              <a:t> lab  group </a:t>
            </a:r>
            <a:endParaRPr lang="en-GB" sz="450" dirty="0"/>
          </a:p>
        </p:txBody>
      </p:sp>
      <p:cxnSp>
        <p:nvCxnSpPr>
          <p:cNvPr id="51" name="Straight Arrow Connector 50"/>
          <p:cNvCxnSpPr>
            <a:stCxn id="17" idx="0"/>
            <a:endCxn id="186" idx="2"/>
          </p:cNvCxnSpPr>
          <p:nvPr/>
        </p:nvCxnSpPr>
        <p:spPr>
          <a:xfrm flipH="1" flipV="1">
            <a:off x="3390982" y="11152346"/>
            <a:ext cx="5615" cy="31847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186" idx="0"/>
            <a:endCxn id="129" idx="4"/>
          </p:cNvCxnSpPr>
          <p:nvPr/>
        </p:nvCxnSpPr>
        <p:spPr>
          <a:xfrm flipV="1">
            <a:off x="3390982" y="10208329"/>
            <a:ext cx="1" cy="26916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37" idx="0"/>
            <a:endCxn id="95" idx="2"/>
          </p:cNvCxnSpPr>
          <p:nvPr/>
        </p:nvCxnSpPr>
        <p:spPr>
          <a:xfrm flipH="1" flipV="1">
            <a:off x="2584892" y="8528764"/>
            <a:ext cx="1" cy="3828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5" name="Flowchart: Process 94"/>
          <p:cNvSpPr/>
          <p:nvPr/>
        </p:nvSpPr>
        <p:spPr>
          <a:xfrm>
            <a:off x="2070157" y="7853910"/>
            <a:ext cx="1029470" cy="67485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smtClean="0"/>
              <a:t>LSST  </a:t>
            </a:r>
            <a:r>
              <a:rPr lang="en-GB" sz="675" dirty="0" err="1" smtClean="0"/>
              <a:t>jupyter</a:t>
            </a:r>
            <a:r>
              <a:rPr lang="en-GB" sz="675" dirty="0" smtClean="0"/>
              <a:t> lab server </a:t>
            </a:r>
            <a:endParaRPr lang="en-GB" sz="675" dirty="0"/>
          </a:p>
        </p:txBody>
      </p:sp>
      <p:cxnSp>
        <p:nvCxnSpPr>
          <p:cNvPr id="109" name="Straight Arrow Connector 108"/>
          <p:cNvCxnSpPr>
            <a:stCxn id="95" idx="0"/>
            <a:endCxn id="154" idx="2"/>
          </p:cNvCxnSpPr>
          <p:nvPr/>
        </p:nvCxnSpPr>
        <p:spPr>
          <a:xfrm flipV="1">
            <a:off x="2584892" y="7631328"/>
            <a:ext cx="571" cy="2225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9282" y="5903624"/>
            <a:ext cx="639011" cy="662528"/>
          </a:xfrm>
          <a:prstGeom prst="rect">
            <a:avLst/>
          </a:prstGeom>
          <a:noFill/>
        </p:spPr>
      </p:pic>
      <p:cxnSp>
        <p:nvCxnSpPr>
          <p:cNvPr id="115" name="Elbow Connector 114"/>
          <p:cNvCxnSpPr>
            <a:stCxn id="154" idx="0"/>
            <a:endCxn id="113" idx="2"/>
          </p:cNvCxnSpPr>
          <p:nvPr/>
        </p:nvCxnSpPr>
        <p:spPr>
          <a:xfrm rot="16200000" flipV="1">
            <a:off x="1525432" y="5919509"/>
            <a:ext cx="413389" cy="170667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494447" y="5662608"/>
            <a:ext cx="2256449" cy="340465"/>
          </a:xfrm>
          <a:prstGeom prst="rect">
            <a:avLst/>
          </a:prstGeom>
          <a:noFill/>
        </p:spPr>
        <p:txBody>
          <a:bodyPr wrap="square" rtlCol="0">
            <a:spAutoFit/>
          </a:bodyPr>
          <a:lstStyle/>
          <a:p>
            <a:r>
              <a:rPr lang="en-GB" sz="675" dirty="0"/>
              <a:t>Data butler registry</a:t>
            </a:r>
          </a:p>
        </p:txBody>
      </p:sp>
      <p:sp>
        <p:nvSpPr>
          <p:cNvPr id="129" name="Flowchart: Connector 128"/>
          <p:cNvSpPr/>
          <p:nvPr/>
        </p:nvSpPr>
        <p:spPr>
          <a:xfrm>
            <a:off x="3092961" y="9615181"/>
            <a:ext cx="596043" cy="59314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591" dirty="0"/>
              <a:t>Join</a:t>
            </a:r>
          </a:p>
        </p:txBody>
      </p:sp>
      <p:sp>
        <p:nvSpPr>
          <p:cNvPr id="155" name="TextBox 154"/>
          <p:cNvSpPr txBox="1"/>
          <p:nvPr/>
        </p:nvSpPr>
        <p:spPr>
          <a:xfrm>
            <a:off x="233999" y="1162991"/>
            <a:ext cx="6328697" cy="3293209"/>
          </a:xfrm>
          <a:prstGeom prst="rect">
            <a:avLst/>
          </a:prstGeom>
          <a:noFill/>
        </p:spPr>
        <p:txBody>
          <a:bodyPr wrap="square" rtlCol="0">
            <a:spAutoFit/>
          </a:bodyPr>
          <a:lstStyle/>
          <a:p>
            <a:r>
              <a:rPr lang="en-GB" sz="1600" dirty="0" smtClean="0">
                <a:latin typeface="+mj-lt"/>
              </a:rPr>
              <a:t>In this workflow the user will log into IRIS-IAM using there organisations credentials and request to be part of the LSST S3 credentials generator group and the LSST </a:t>
            </a:r>
            <a:r>
              <a:rPr lang="en-GB" sz="1600" dirty="0" err="1" smtClean="0">
                <a:latin typeface="+mj-lt"/>
              </a:rPr>
              <a:t>jupyter</a:t>
            </a:r>
            <a:r>
              <a:rPr lang="en-GB" sz="1600" dirty="0" smtClean="0">
                <a:latin typeface="+mj-lt"/>
              </a:rPr>
              <a:t> lab group. Once they have been accepted into both groups. They should firstly go onto the LSST </a:t>
            </a:r>
            <a:r>
              <a:rPr lang="en-GB" sz="1600" dirty="0" err="1" smtClean="0">
                <a:latin typeface="+mj-lt"/>
              </a:rPr>
              <a:t>Jupyter</a:t>
            </a:r>
            <a:r>
              <a:rPr lang="en-GB" sz="1600" dirty="0" smtClean="0">
                <a:latin typeface="+mj-lt"/>
              </a:rPr>
              <a:t> lab website and log via IRIS-IAM and set up their server’s image(LSST Image with data butler). Once that’s done they should now go to the S3 credentials generator website and log in via IRIS-IAM. On the website the user will be able to request how much time they need the S3 credentials for (min=3600s  and max=43200s). The credentials are created by a backend user (e.g. admin or anyone of the LSST </a:t>
            </a:r>
            <a:r>
              <a:rPr lang="en-GB" sz="1600" dirty="0" err="1" smtClean="0">
                <a:latin typeface="+mj-lt"/>
              </a:rPr>
              <a:t>openstack</a:t>
            </a:r>
            <a:r>
              <a:rPr lang="en-GB" sz="1600" dirty="0" smtClean="0">
                <a:latin typeface="+mj-lt"/>
              </a:rPr>
              <a:t>). The backend user generates or gets </a:t>
            </a:r>
            <a:r>
              <a:rPr lang="en-GB" sz="1600" dirty="0">
                <a:latin typeface="+mj-lt"/>
              </a:rPr>
              <a:t>EC2 credentials to be used to generate temporary S3 credentials using </a:t>
            </a:r>
            <a:r>
              <a:rPr lang="en-GB" sz="1600" dirty="0" err="1" smtClean="0">
                <a:latin typeface="+mj-lt"/>
              </a:rPr>
              <a:t>STSlite</a:t>
            </a:r>
            <a:r>
              <a:rPr lang="en-GB" sz="1600" dirty="0" smtClean="0">
                <a:latin typeface="+mj-lt"/>
              </a:rPr>
              <a:t> for the user. With these credentials the user will have access to the LSST data through the </a:t>
            </a:r>
            <a:r>
              <a:rPr lang="en-GB" sz="1600" dirty="0" err="1" smtClean="0">
                <a:latin typeface="+mj-lt"/>
              </a:rPr>
              <a:t>jupyter</a:t>
            </a:r>
            <a:r>
              <a:rPr lang="en-GB" sz="1600" dirty="0" smtClean="0">
                <a:latin typeface="+mj-lt"/>
              </a:rPr>
              <a:t> lab server. </a:t>
            </a:r>
          </a:p>
        </p:txBody>
      </p:sp>
      <p:sp>
        <p:nvSpPr>
          <p:cNvPr id="32" name="Flowchart: Decision 31"/>
          <p:cNvSpPr/>
          <p:nvPr/>
        </p:nvSpPr>
        <p:spPr>
          <a:xfrm>
            <a:off x="3714300" y="8911629"/>
            <a:ext cx="1016137" cy="651787"/>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 dirty="0"/>
              <a:t>LSST- </a:t>
            </a:r>
            <a:r>
              <a:rPr lang="en-GB" sz="450" dirty="0" smtClean="0"/>
              <a:t>S3  credentials generator group </a:t>
            </a:r>
            <a:endParaRPr lang="en-GB" sz="450" dirty="0"/>
          </a:p>
        </p:txBody>
      </p:sp>
      <p:cxnSp>
        <p:nvCxnSpPr>
          <p:cNvPr id="5" name="Elbow Connector 4"/>
          <p:cNvCxnSpPr>
            <a:stCxn id="129" idx="6"/>
            <a:endCxn id="32" idx="2"/>
          </p:cNvCxnSpPr>
          <p:nvPr/>
        </p:nvCxnSpPr>
        <p:spPr>
          <a:xfrm flipV="1">
            <a:off x="3689004" y="9563416"/>
            <a:ext cx="533365" cy="348339"/>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a:stCxn id="32" idx="0"/>
            <a:endCxn id="44" idx="2"/>
          </p:cNvCxnSpPr>
          <p:nvPr/>
        </p:nvCxnSpPr>
        <p:spPr>
          <a:xfrm flipV="1">
            <a:off x="4222369" y="8524258"/>
            <a:ext cx="6666" cy="3873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Flowchart: Process 43"/>
          <p:cNvSpPr/>
          <p:nvPr/>
        </p:nvSpPr>
        <p:spPr>
          <a:xfrm>
            <a:off x="3714300" y="7849404"/>
            <a:ext cx="1029470" cy="67485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smtClean="0"/>
              <a:t>S3 credential generator website </a:t>
            </a:r>
            <a:endParaRPr lang="en-GB" sz="675" dirty="0"/>
          </a:p>
        </p:txBody>
      </p:sp>
      <p:sp>
        <p:nvSpPr>
          <p:cNvPr id="49" name="Flowchart: Process 48"/>
          <p:cNvSpPr/>
          <p:nvPr/>
        </p:nvSpPr>
        <p:spPr>
          <a:xfrm>
            <a:off x="5212418" y="6974727"/>
            <a:ext cx="1029470" cy="67485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Generate Temporary S3 credentials (</a:t>
            </a:r>
            <a:r>
              <a:rPr lang="en-GB" sz="675" dirty="0" err="1"/>
              <a:t>timeMax</a:t>
            </a:r>
            <a:r>
              <a:rPr lang="en-GB" sz="675" dirty="0"/>
              <a:t> = 43200s and </a:t>
            </a:r>
            <a:r>
              <a:rPr lang="en-GB" sz="675" dirty="0" err="1"/>
              <a:t>timeMin</a:t>
            </a:r>
            <a:r>
              <a:rPr lang="en-GB" sz="675" dirty="0"/>
              <a:t>=3600s )</a:t>
            </a:r>
            <a:endParaRPr lang="en-GB" sz="675" dirty="0"/>
          </a:p>
        </p:txBody>
      </p:sp>
      <p:sp>
        <p:nvSpPr>
          <p:cNvPr id="68" name="Flowchart: Terminator 67"/>
          <p:cNvSpPr/>
          <p:nvPr/>
        </p:nvSpPr>
        <p:spPr>
          <a:xfrm>
            <a:off x="336721" y="8963771"/>
            <a:ext cx="1016137" cy="55781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No access to the LSST </a:t>
            </a:r>
            <a:r>
              <a:rPr lang="en-GB" sz="675" dirty="0" err="1" smtClean="0"/>
              <a:t>jupyter</a:t>
            </a:r>
            <a:r>
              <a:rPr lang="en-GB" sz="675" dirty="0" smtClean="0"/>
              <a:t> lab </a:t>
            </a:r>
            <a:endParaRPr lang="en-GB" sz="675" dirty="0"/>
          </a:p>
        </p:txBody>
      </p:sp>
      <p:cxnSp>
        <p:nvCxnSpPr>
          <p:cNvPr id="69" name="Straight Arrow Connector 68"/>
          <p:cNvCxnSpPr>
            <a:stCxn id="37" idx="1"/>
            <a:endCxn id="68" idx="3"/>
          </p:cNvCxnSpPr>
          <p:nvPr/>
        </p:nvCxnSpPr>
        <p:spPr>
          <a:xfrm flipH="1">
            <a:off x="1352858" y="9237524"/>
            <a:ext cx="723966" cy="51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1539934" y="7344720"/>
            <a:ext cx="558511" cy="248209"/>
          </a:xfrm>
          <a:prstGeom prst="rect">
            <a:avLst/>
          </a:prstGeom>
          <a:noFill/>
        </p:spPr>
        <p:txBody>
          <a:bodyPr wrap="square" rtlCol="0">
            <a:spAutoFit/>
          </a:bodyPr>
          <a:lstStyle/>
          <a:p>
            <a:r>
              <a:rPr lang="en-GB" sz="1013" dirty="0"/>
              <a:t>False</a:t>
            </a:r>
          </a:p>
        </p:txBody>
      </p:sp>
      <p:sp>
        <p:nvSpPr>
          <p:cNvPr id="72" name="Flowchart: Terminator 71"/>
          <p:cNvSpPr/>
          <p:nvPr/>
        </p:nvSpPr>
        <p:spPr>
          <a:xfrm>
            <a:off x="5404538" y="8953648"/>
            <a:ext cx="1016137" cy="55781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No access to </a:t>
            </a:r>
            <a:r>
              <a:rPr lang="en-GB" sz="675" dirty="0" smtClean="0"/>
              <a:t>S3 generator web portal </a:t>
            </a:r>
            <a:endParaRPr lang="en-GB" sz="675" dirty="0"/>
          </a:p>
        </p:txBody>
      </p:sp>
      <p:cxnSp>
        <p:nvCxnSpPr>
          <p:cNvPr id="73" name="Straight Arrow Connector 72"/>
          <p:cNvCxnSpPr>
            <a:endCxn id="72" idx="1"/>
          </p:cNvCxnSpPr>
          <p:nvPr/>
        </p:nvCxnSpPr>
        <p:spPr>
          <a:xfrm>
            <a:off x="4558760" y="9232554"/>
            <a:ext cx="84577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4860398" y="9232554"/>
            <a:ext cx="1218241" cy="430700"/>
          </a:xfrm>
          <a:prstGeom prst="rect">
            <a:avLst/>
          </a:prstGeom>
          <a:noFill/>
        </p:spPr>
        <p:txBody>
          <a:bodyPr wrap="square" rtlCol="0">
            <a:spAutoFit/>
          </a:bodyPr>
          <a:lstStyle/>
          <a:p>
            <a:r>
              <a:rPr lang="en-GB" sz="1013" dirty="0"/>
              <a:t>False</a:t>
            </a:r>
          </a:p>
        </p:txBody>
      </p:sp>
      <p:sp>
        <p:nvSpPr>
          <p:cNvPr id="83" name="Rectangle 82"/>
          <p:cNvSpPr/>
          <p:nvPr/>
        </p:nvSpPr>
        <p:spPr>
          <a:xfrm>
            <a:off x="2549596" y="8703512"/>
            <a:ext cx="711490" cy="430700"/>
          </a:xfrm>
          <a:prstGeom prst="rect">
            <a:avLst/>
          </a:prstGeom>
        </p:spPr>
        <p:txBody>
          <a:bodyPr wrap="none">
            <a:spAutoFit/>
          </a:bodyPr>
          <a:lstStyle/>
          <a:p>
            <a:r>
              <a:rPr lang="en-GB" sz="1013" dirty="0"/>
              <a:t>True</a:t>
            </a:r>
          </a:p>
        </p:txBody>
      </p:sp>
      <p:sp>
        <p:nvSpPr>
          <p:cNvPr id="84" name="Rectangle 83"/>
          <p:cNvSpPr/>
          <p:nvPr/>
        </p:nvSpPr>
        <p:spPr>
          <a:xfrm>
            <a:off x="4167663" y="8634801"/>
            <a:ext cx="711490" cy="430700"/>
          </a:xfrm>
          <a:prstGeom prst="rect">
            <a:avLst/>
          </a:prstGeom>
        </p:spPr>
        <p:txBody>
          <a:bodyPr wrap="none">
            <a:spAutoFit/>
          </a:bodyPr>
          <a:lstStyle/>
          <a:p>
            <a:r>
              <a:rPr lang="en-GB" sz="1013" dirty="0"/>
              <a:t>True</a:t>
            </a:r>
          </a:p>
        </p:txBody>
      </p:sp>
      <p:cxnSp>
        <p:nvCxnSpPr>
          <p:cNvPr id="112" name="Elbow Connector 111"/>
          <p:cNvCxnSpPr>
            <a:stCxn id="129" idx="2"/>
            <a:endCxn id="37" idx="2"/>
          </p:cNvCxnSpPr>
          <p:nvPr/>
        </p:nvCxnSpPr>
        <p:spPr>
          <a:xfrm rot="10800000">
            <a:off x="2584893" y="9563417"/>
            <a:ext cx="508068" cy="34833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23" name="Flowchart: Terminator 122"/>
          <p:cNvSpPr/>
          <p:nvPr/>
        </p:nvSpPr>
        <p:spPr>
          <a:xfrm>
            <a:off x="382855" y="7026853"/>
            <a:ext cx="1016137" cy="55781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No access to the LSST </a:t>
            </a:r>
            <a:r>
              <a:rPr lang="en-GB" sz="675" dirty="0" smtClean="0"/>
              <a:t>data </a:t>
            </a:r>
            <a:endParaRPr lang="en-GB" sz="675" dirty="0"/>
          </a:p>
        </p:txBody>
      </p:sp>
      <p:cxnSp>
        <p:nvCxnSpPr>
          <p:cNvPr id="124" name="Straight Arrow Connector 123"/>
          <p:cNvCxnSpPr>
            <a:stCxn id="154" idx="1"/>
            <a:endCxn id="123" idx="3"/>
          </p:cNvCxnSpPr>
          <p:nvPr/>
        </p:nvCxnSpPr>
        <p:spPr>
          <a:xfrm flipH="1">
            <a:off x="1398992" y="7305435"/>
            <a:ext cx="678402" cy="32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6" name="Flowchart: Process 135"/>
          <p:cNvSpPr/>
          <p:nvPr/>
        </p:nvSpPr>
        <p:spPr>
          <a:xfrm>
            <a:off x="5212418" y="5657307"/>
            <a:ext cx="1029470" cy="67485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smtClean="0"/>
              <a:t>S3 credential generator website </a:t>
            </a:r>
            <a:endParaRPr lang="en-GB" sz="675" dirty="0"/>
          </a:p>
        </p:txBody>
      </p:sp>
      <p:cxnSp>
        <p:nvCxnSpPr>
          <p:cNvPr id="137" name="Straight Arrow Connector 136"/>
          <p:cNvCxnSpPr>
            <a:stCxn id="49" idx="0"/>
          </p:cNvCxnSpPr>
          <p:nvPr/>
        </p:nvCxnSpPr>
        <p:spPr>
          <a:xfrm flipV="1">
            <a:off x="5727153" y="6299873"/>
            <a:ext cx="0" cy="6748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1" name="Elbow Connector 140"/>
          <p:cNvCxnSpPr>
            <a:stCxn id="136" idx="1"/>
            <a:endCxn id="49" idx="1"/>
          </p:cNvCxnSpPr>
          <p:nvPr/>
        </p:nvCxnSpPr>
        <p:spPr>
          <a:xfrm rot="10800000" flipV="1">
            <a:off x="5212418" y="5994734"/>
            <a:ext cx="12700" cy="1317420"/>
          </a:xfrm>
          <a:prstGeom prst="bentConnector3">
            <a:avLst>
              <a:gd name="adj1" fmla="val 180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46" name="Rounded Rectangle 145"/>
          <p:cNvSpPr/>
          <p:nvPr/>
        </p:nvSpPr>
        <p:spPr>
          <a:xfrm>
            <a:off x="4553012" y="4615267"/>
            <a:ext cx="2252701" cy="314310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7" name="TextBox 146"/>
          <p:cNvSpPr txBox="1"/>
          <p:nvPr/>
        </p:nvSpPr>
        <p:spPr>
          <a:xfrm>
            <a:off x="4687891" y="4572239"/>
            <a:ext cx="1977484" cy="369332"/>
          </a:xfrm>
          <a:prstGeom prst="rect">
            <a:avLst/>
          </a:prstGeom>
          <a:noFill/>
        </p:spPr>
        <p:txBody>
          <a:bodyPr wrap="square" rtlCol="0">
            <a:spAutoFit/>
          </a:bodyPr>
          <a:lstStyle/>
          <a:p>
            <a:r>
              <a:rPr lang="en-GB" dirty="0" smtClean="0"/>
              <a:t>Admin user</a:t>
            </a:r>
            <a:endParaRPr lang="en-GB" dirty="0"/>
          </a:p>
        </p:txBody>
      </p:sp>
      <p:sp>
        <p:nvSpPr>
          <p:cNvPr id="154" name="Flowchart: Decision 153"/>
          <p:cNvSpPr/>
          <p:nvPr/>
        </p:nvSpPr>
        <p:spPr>
          <a:xfrm>
            <a:off x="2077394" y="6979541"/>
            <a:ext cx="1016137" cy="651787"/>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 dirty="0" smtClean="0"/>
              <a:t>Generated S3 credentials </a:t>
            </a:r>
            <a:endParaRPr lang="en-GB" sz="450" dirty="0"/>
          </a:p>
        </p:txBody>
      </p:sp>
      <p:cxnSp>
        <p:nvCxnSpPr>
          <p:cNvPr id="167" name="Straight Arrow Connector 166"/>
          <p:cNvCxnSpPr>
            <a:stCxn id="154" idx="0"/>
            <a:endCxn id="182" idx="2"/>
          </p:cNvCxnSpPr>
          <p:nvPr/>
        </p:nvCxnSpPr>
        <p:spPr>
          <a:xfrm flipH="1" flipV="1">
            <a:off x="2582468" y="6551012"/>
            <a:ext cx="2995" cy="42852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2" name="Rectangle 171"/>
          <p:cNvSpPr/>
          <p:nvPr/>
        </p:nvSpPr>
        <p:spPr>
          <a:xfrm>
            <a:off x="2533380" y="6777894"/>
            <a:ext cx="711490" cy="430700"/>
          </a:xfrm>
          <a:prstGeom prst="rect">
            <a:avLst/>
          </a:prstGeom>
        </p:spPr>
        <p:txBody>
          <a:bodyPr wrap="none">
            <a:spAutoFit/>
          </a:bodyPr>
          <a:lstStyle/>
          <a:p>
            <a:r>
              <a:rPr lang="en-GB" sz="1013" dirty="0"/>
              <a:t>True</a:t>
            </a:r>
          </a:p>
        </p:txBody>
      </p:sp>
      <p:sp>
        <p:nvSpPr>
          <p:cNvPr id="173" name="TextBox 172"/>
          <p:cNvSpPr txBox="1"/>
          <p:nvPr/>
        </p:nvSpPr>
        <p:spPr>
          <a:xfrm>
            <a:off x="1670711" y="9458633"/>
            <a:ext cx="558511" cy="248209"/>
          </a:xfrm>
          <a:prstGeom prst="rect">
            <a:avLst/>
          </a:prstGeom>
          <a:noFill/>
        </p:spPr>
        <p:txBody>
          <a:bodyPr wrap="square" rtlCol="0">
            <a:spAutoFit/>
          </a:bodyPr>
          <a:lstStyle/>
          <a:p>
            <a:r>
              <a:rPr lang="en-GB" sz="1013" dirty="0"/>
              <a:t>False</a:t>
            </a:r>
          </a:p>
        </p:txBody>
      </p:sp>
      <p:cxnSp>
        <p:nvCxnSpPr>
          <p:cNvPr id="175" name="Elbow Connector 174"/>
          <p:cNvCxnSpPr>
            <a:stCxn id="44" idx="1"/>
            <a:endCxn id="37" idx="3"/>
          </p:cNvCxnSpPr>
          <p:nvPr/>
        </p:nvCxnSpPr>
        <p:spPr>
          <a:xfrm rot="10800000" flipV="1">
            <a:off x="3092962" y="8186830"/>
            <a:ext cx="621339" cy="1050693"/>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pic>
        <p:nvPicPr>
          <p:cNvPr id="178" name="Picture 17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506770" y="4867025"/>
            <a:ext cx="440766" cy="625990"/>
          </a:xfrm>
          <a:prstGeom prst="rect">
            <a:avLst/>
          </a:prstGeom>
        </p:spPr>
      </p:pic>
      <p:cxnSp>
        <p:nvCxnSpPr>
          <p:cNvPr id="180" name="Straight Arrow Connector 179"/>
          <p:cNvCxnSpPr>
            <a:stCxn id="178" idx="2"/>
            <a:endCxn id="136" idx="0"/>
          </p:cNvCxnSpPr>
          <p:nvPr/>
        </p:nvCxnSpPr>
        <p:spPr>
          <a:xfrm>
            <a:off x="5727153" y="5493015"/>
            <a:ext cx="0" cy="16429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2" name="Flowchart: Stored Data 181"/>
          <p:cNvSpPr/>
          <p:nvPr/>
        </p:nvSpPr>
        <p:spPr>
          <a:xfrm>
            <a:off x="1903849" y="5938748"/>
            <a:ext cx="1357237" cy="612264"/>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t>LSST data (ECHO)</a:t>
            </a:r>
            <a:endParaRPr lang="en-GB" sz="2800" dirty="0"/>
          </a:p>
        </p:txBody>
      </p:sp>
      <p:sp>
        <p:nvSpPr>
          <p:cNvPr id="186" name="Flowchart: Process 185"/>
          <p:cNvSpPr/>
          <p:nvPr/>
        </p:nvSpPr>
        <p:spPr>
          <a:xfrm>
            <a:off x="2876247" y="10477492"/>
            <a:ext cx="1029470" cy="67485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smtClean="0"/>
              <a:t>IRIS-IAM</a:t>
            </a:r>
            <a:endParaRPr lang="en-GB" sz="675" dirty="0"/>
          </a:p>
        </p:txBody>
      </p:sp>
    </p:spTree>
    <p:extLst>
      <p:ext uri="{BB962C8B-B14F-4D97-AF65-F5344CB8AC3E}">
        <p14:creationId xmlns:p14="http://schemas.microsoft.com/office/powerpoint/2010/main" val="15167916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46"/>
          <p:cNvSpPr>
            <a:spLocks noGrp="1"/>
          </p:cNvSpPr>
          <p:nvPr>
            <p:ph type="title"/>
          </p:nvPr>
        </p:nvSpPr>
        <p:spPr>
          <a:xfrm>
            <a:off x="75964" y="100052"/>
            <a:ext cx="5915025" cy="745629"/>
          </a:xfrm>
        </p:spPr>
        <p:txBody>
          <a:bodyPr>
            <a:noAutofit/>
          </a:bodyPr>
          <a:lstStyle/>
          <a:p>
            <a:r>
              <a:rPr lang="en-GB" sz="2025" dirty="0"/>
              <a:t>Astronomer (user, small analysis) use </a:t>
            </a:r>
            <a:r>
              <a:rPr lang="en-GB" sz="2025" dirty="0" smtClean="0"/>
              <a:t>case (</a:t>
            </a:r>
            <a:r>
              <a:rPr lang="en-GB" sz="2025" dirty="0" err="1" smtClean="0"/>
              <a:t>jupyter</a:t>
            </a:r>
            <a:r>
              <a:rPr lang="en-GB" sz="2025" dirty="0" smtClean="0"/>
              <a:t> lab ,EC2 </a:t>
            </a:r>
            <a:r>
              <a:rPr lang="en-GB" sz="2025" dirty="0"/>
              <a:t>Credentials to generate temporary S3 credentials using </a:t>
            </a:r>
            <a:r>
              <a:rPr lang="en-GB" sz="2025" dirty="0" err="1"/>
              <a:t>STSlite</a:t>
            </a:r>
            <a:r>
              <a:rPr lang="en-GB" sz="2025" dirty="0"/>
              <a:t> ) </a:t>
            </a:r>
          </a:p>
        </p:txBody>
      </p:sp>
      <p:pic>
        <p:nvPicPr>
          <p:cNvPr id="17" name="Picture 1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76214" y="11470823"/>
            <a:ext cx="440766" cy="625990"/>
          </a:xfrm>
          <a:prstGeom prst="rect">
            <a:avLst/>
          </a:prstGeom>
        </p:spPr>
      </p:pic>
      <p:sp>
        <p:nvSpPr>
          <p:cNvPr id="37" name="Flowchart: Decision 36"/>
          <p:cNvSpPr/>
          <p:nvPr/>
        </p:nvSpPr>
        <p:spPr>
          <a:xfrm>
            <a:off x="2076824" y="8911630"/>
            <a:ext cx="1016137" cy="651787"/>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 dirty="0"/>
              <a:t>LSST- </a:t>
            </a:r>
            <a:r>
              <a:rPr lang="en-GB" sz="450" dirty="0" err="1" smtClean="0"/>
              <a:t>Juypter</a:t>
            </a:r>
            <a:r>
              <a:rPr lang="en-GB" sz="450" dirty="0" smtClean="0"/>
              <a:t> lab  group </a:t>
            </a:r>
            <a:endParaRPr lang="en-GB" sz="450" dirty="0"/>
          </a:p>
        </p:txBody>
      </p:sp>
      <p:cxnSp>
        <p:nvCxnSpPr>
          <p:cNvPr id="51" name="Straight Arrow Connector 50"/>
          <p:cNvCxnSpPr>
            <a:stCxn id="17" idx="0"/>
            <a:endCxn id="71" idx="2"/>
          </p:cNvCxnSpPr>
          <p:nvPr/>
        </p:nvCxnSpPr>
        <p:spPr>
          <a:xfrm flipH="1" flipV="1">
            <a:off x="3390982" y="11163338"/>
            <a:ext cx="5615" cy="3074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71" idx="0"/>
            <a:endCxn id="129" idx="4"/>
          </p:cNvCxnSpPr>
          <p:nvPr/>
        </p:nvCxnSpPr>
        <p:spPr>
          <a:xfrm flipV="1">
            <a:off x="3390982" y="10208329"/>
            <a:ext cx="1" cy="2801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stCxn id="37" idx="0"/>
            <a:endCxn id="95" idx="2"/>
          </p:cNvCxnSpPr>
          <p:nvPr/>
        </p:nvCxnSpPr>
        <p:spPr>
          <a:xfrm flipH="1" flipV="1">
            <a:off x="2584892" y="8528764"/>
            <a:ext cx="1" cy="3828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5" name="Flowchart: Process 94"/>
          <p:cNvSpPr/>
          <p:nvPr/>
        </p:nvSpPr>
        <p:spPr>
          <a:xfrm>
            <a:off x="2070157" y="7853910"/>
            <a:ext cx="1029470" cy="67485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smtClean="0"/>
              <a:t>LSST  </a:t>
            </a:r>
            <a:r>
              <a:rPr lang="en-GB" sz="675" dirty="0" err="1" smtClean="0"/>
              <a:t>jupyter</a:t>
            </a:r>
            <a:r>
              <a:rPr lang="en-GB" sz="675" dirty="0" smtClean="0"/>
              <a:t> lab server </a:t>
            </a:r>
            <a:endParaRPr lang="en-GB" sz="675" dirty="0"/>
          </a:p>
        </p:txBody>
      </p:sp>
      <p:cxnSp>
        <p:nvCxnSpPr>
          <p:cNvPr id="109" name="Straight Arrow Connector 108"/>
          <p:cNvCxnSpPr>
            <a:stCxn id="95" idx="0"/>
            <a:endCxn id="63" idx="2"/>
          </p:cNvCxnSpPr>
          <p:nvPr/>
        </p:nvCxnSpPr>
        <p:spPr>
          <a:xfrm flipH="1" flipV="1">
            <a:off x="2579018" y="7413397"/>
            <a:ext cx="5874" cy="44051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13" name="Picture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9284" y="6799698"/>
            <a:ext cx="639011" cy="662528"/>
          </a:xfrm>
          <a:prstGeom prst="rect">
            <a:avLst/>
          </a:prstGeom>
          <a:noFill/>
        </p:spPr>
      </p:pic>
      <p:cxnSp>
        <p:nvCxnSpPr>
          <p:cNvPr id="115" name="Elbow Connector 114"/>
          <p:cNvCxnSpPr>
            <a:stCxn id="95" idx="0"/>
            <a:endCxn id="113" idx="2"/>
          </p:cNvCxnSpPr>
          <p:nvPr/>
        </p:nvCxnSpPr>
        <p:spPr>
          <a:xfrm rot="16200000" flipV="1">
            <a:off x="1525999" y="6795017"/>
            <a:ext cx="391684" cy="1726102"/>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16" name="TextBox 115"/>
          <p:cNvSpPr txBox="1"/>
          <p:nvPr/>
        </p:nvSpPr>
        <p:spPr>
          <a:xfrm>
            <a:off x="474449" y="6558682"/>
            <a:ext cx="2256449" cy="340465"/>
          </a:xfrm>
          <a:prstGeom prst="rect">
            <a:avLst/>
          </a:prstGeom>
          <a:noFill/>
        </p:spPr>
        <p:txBody>
          <a:bodyPr wrap="square" rtlCol="0">
            <a:spAutoFit/>
          </a:bodyPr>
          <a:lstStyle/>
          <a:p>
            <a:r>
              <a:rPr lang="en-GB" sz="675" dirty="0"/>
              <a:t>Data butler registry</a:t>
            </a:r>
          </a:p>
        </p:txBody>
      </p:sp>
      <p:sp>
        <p:nvSpPr>
          <p:cNvPr id="129" name="Flowchart: Connector 128"/>
          <p:cNvSpPr/>
          <p:nvPr/>
        </p:nvSpPr>
        <p:spPr>
          <a:xfrm>
            <a:off x="3092961" y="9615181"/>
            <a:ext cx="596043" cy="593148"/>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591" dirty="0"/>
              <a:t>Join</a:t>
            </a:r>
          </a:p>
        </p:txBody>
      </p:sp>
      <p:sp>
        <p:nvSpPr>
          <p:cNvPr id="155" name="TextBox 154"/>
          <p:cNvSpPr txBox="1"/>
          <p:nvPr/>
        </p:nvSpPr>
        <p:spPr>
          <a:xfrm>
            <a:off x="234000" y="1162991"/>
            <a:ext cx="5446230" cy="4031873"/>
          </a:xfrm>
          <a:prstGeom prst="rect">
            <a:avLst/>
          </a:prstGeom>
          <a:noFill/>
        </p:spPr>
        <p:txBody>
          <a:bodyPr wrap="square" rtlCol="0">
            <a:spAutoFit/>
          </a:bodyPr>
          <a:lstStyle/>
          <a:p>
            <a:r>
              <a:rPr lang="en-GB" sz="1600" dirty="0" smtClean="0">
                <a:latin typeface="+mj-lt"/>
              </a:rPr>
              <a:t>In this workflow the user will log into IRIS-IAM using there organisations credentials and request to be part of the LSST </a:t>
            </a:r>
            <a:r>
              <a:rPr lang="en-GB" sz="1600" dirty="0" err="1" smtClean="0">
                <a:latin typeface="+mj-lt"/>
              </a:rPr>
              <a:t>jupyter</a:t>
            </a:r>
            <a:r>
              <a:rPr lang="en-GB" sz="1600" dirty="0" smtClean="0">
                <a:latin typeface="+mj-lt"/>
              </a:rPr>
              <a:t> lab group. Once they have been accepted into LSST </a:t>
            </a:r>
            <a:r>
              <a:rPr lang="en-GB" sz="1600" dirty="0" err="1" smtClean="0">
                <a:latin typeface="+mj-lt"/>
              </a:rPr>
              <a:t>jupyter</a:t>
            </a:r>
            <a:r>
              <a:rPr lang="en-GB" sz="1600" dirty="0" smtClean="0">
                <a:latin typeface="+mj-lt"/>
              </a:rPr>
              <a:t> lab group</a:t>
            </a:r>
            <a:r>
              <a:rPr lang="en-GB" sz="1600" dirty="0">
                <a:latin typeface="+mj-lt"/>
              </a:rPr>
              <a:t>. T</a:t>
            </a:r>
            <a:r>
              <a:rPr lang="en-GB" sz="1600" dirty="0" smtClean="0">
                <a:latin typeface="+mj-lt"/>
              </a:rPr>
              <a:t>hey can now go </a:t>
            </a:r>
            <a:r>
              <a:rPr lang="en-GB" sz="1600" dirty="0">
                <a:latin typeface="+mj-lt"/>
              </a:rPr>
              <a:t>onto the LSST </a:t>
            </a:r>
            <a:r>
              <a:rPr lang="en-GB" sz="1600" dirty="0" err="1">
                <a:latin typeface="+mj-lt"/>
              </a:rPr>
              <a:t>Jupyter</a:t>
            </a:r>
            <a:r>
              <a:rPr lang="en-GB" sz="1600" dirty="0">
                <a:latin typeface="+mj-lt"/>
              </a:rPr>
              <a:t> lab website and log via IRIS-IAM and set up their server’s image(LSST Image with data butler</a:t>
            </a:r>
            <a:r>
              <a:rPr lang="en-GB" sz="1600" dirty="0" smtClean="0">
                <a:latin typeface="+mj-lt"/>
              </a:rPr>
              <a:t>). The credentials are complete dealt with by the backend user (admin, anyone on the LSST </a:t>
            </a:r>
            <a:r>
              <a:rPr lang="en-GB" sz="1600" dirty="0" err="1" smtClean="0">
                <a:latin typeface="+mj-lt"/>
              </a:rPr>
              <a:t>openstack</a:t>
            </a:r>
            <a:r>
              <a:rPr lang="en-GB" sz="1600" dirty="0" smtClean="0">
                <a:latin typeface="+mj-lt"/>
              </a:rPr>
              <a:t>). A script will be created to check if the user is part of the LSST </a:t>
            </a:r>
            <a:r>
              <a:rPr lang="en-GB" sz="1600" dirty="0" err="1" smtClean="0">
                <a:latin typeface="+mj-lt"/>
              </a:rPr>
              <a:t>jupyter</a:t>
            </a:r>
            <a:r>
              <a:rPr lang="en-GB" sz="1600" dirty="0" smtClean="0">
                <a:latin typeface="+mj-lt"/>
              </a:rPr>
              <a:t> lab group and then generate temporary credentials and pass those credentials to the </a:t>
            </a:r>
            <a:r>
              <a:rPr lang="en-GB" sz="1600" dirty="0" err="1" smtClean="0">
                <a:latin typeface="+mj-lt"/>
              </a:rPr>
              <a:t>jupyter</a:t>
            </a:r>
            <a:r>
              <a:rPr lang="en-GB" sz="1600" dirty="0" smtClean="0">
                <a:latin typeface="+mj-lt"/>
              </a:rPr>
              <a:t> lab server. This process will be continuously refreshed (time max =43200s) until the user is removed from the LSST </a:t>
            </a:r>
            <a:r>
              <a:rPr lang="en-GB" sz="1600" dirty="0" err="1" smtClean="0">
                <a:latin typeface="+mj-lt"/>
              </a:rPr>
              <a:t>jupyter</a:t>
            </a:r>
            <a:r>
              <a:rPr lang="en-GB" sz="1600" dirty="0" smtClean="0">
                <a:latin typeface="+mj-lt"/>
              </a:rPr>
              <a:t> lab group on IRIS-IAM</a:t>
            </a:r>
            <a:r>
              <a:rPr lang="en-GB" sz="1600" dirty="0">
                <a:latin typeface="+mj-lt"/>
              </a:rPr>
              <a:t>. With these credentials the user will have access to the LSST data through the </a:t>
            </a:r>
            <a:r>
              <a:rPr lang="en-GB" sz="1600" dirty="0" err="1">
                <a:latin typeface="+mj-lt"/>
              </a:rPr>
              <a:t>jupyter</a:t>
            </a:r>
            <a:r>
              <a:rPr lang="en-GB" sz="1600" dirty="0">
                <a:latin typeface="+mj-lt"/>
              </a:rPr>
              <a:t> lab server  </a:t>
            </a:r>
            <a:endParaRPr lang="en-GB" sz="1600" dirty="0" smtClean="0">
              <a:latin typeface="+mj-lt"/>
            </a:endParaRPr>
          </a:p>
          <a:p>
            <a:endParaRPr lang="en-GB" sz="1600" dirty="0">
              <a:latin typeface="+mj-lt"/>
            </a:endParaRPr>
          </a:p>
          <a:p>
            <a:endParaRPr lang="en-GB" sz="1600" dirty="0" smtClean="0">
              <a:latin typeface="+mj-lt"/>
            </a:endParaRPr>
          </a:p>
        </p:txBody>
      </p:sp>
      <p:sp>
        <p:nvSpPr>
          <p:cNvPr id="68" name="Flowchart: Terminator 67"/>
          <p:cNvSpPr/>
          <p:nvPr/>
        </p:nvSpPr>
        <p:spPr>
          <a:xfrm>
            <a:off x="336721" y="8963771"/>
            <a:ext cx="1016137" cy="557812"/>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No access to the LSST </a:t>
            </a:r>
            <a:r>
              <a:rPr lang="en-GB" sz="675" dirty="0" err="1" smtClean="0"/>
              <a:t>jupyter</a:t>
            </a:r>
            <a:r>
              <a:rPr lang="en-GB" sz="675" dirty="0" smtClean="0"/>
              <a:t> lab </a:t>
            </a:r>
            <a:endParaRPr lang="en-GB" sz="675" dirty="0"/>
          </a:p>
        </p:txBody>
      </p:sp>
      <p:cxnSp>
        <p:nvCxnSpPr>
          <p:cNvPr id="69" name="Straight Arrow Connector 68"/>
          <p:cNvCxnSpPr>
            <a:stCxn id="37" idx="1"/>
            <a:endCxn id="68" idx="3"/>
          </p:cNvCxnSpPr>
          <p:nvPr/>
        </p:nvCxnSpPr>
        <p:spPr>
          <a:xfrm flipH="1">
            <a:off x="1352858" y="9237524"/>
            <a:ext cx="723966" cy="515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0" name="TextBox 69"/>
          <p:cNvSpPr txBox="1"/>
          <p:nvPr/>
        </p:nvSpPr>
        <p:spPr>
          <a:xfrm>
            <a:off x="1518311" y="9306233"/>
            <a:ext cx="558511" cy="248209"/>
          </a:xfrm>
          <a:prstGeom prst="rect">
            <a:avLst/>
          </a:prstGeom>
          <a:noFill/>
        </p:spPr>
        <p:txBody>
          <a:bodyPr wrap="square" rtlCol="0">
            <a:spAutoFit/>
          </a:bodyPr>
          <a:lstStyle/>
          <a:p>
            <a:r>
              <a:rPr lang="en-GB" sz="1013" dirty="0"/>
              <a:t>False</a:t>
            </a:r>
          </a:p>
        </p:txBody>
      </p:sp>
      <p:sp>
        <p:nvSpPr>
          <p:cNvPr id="83" name="Rectangle 82"/>
          <p:cNvSpPr/>
          <p:nvPr/>
        </p:nvSpPr>
        <p:spPr>
          <a:xfrm>
            <a:off x="2549596" y="8703512"/>
            <a:ext cx="711490" cy="430700"/>
          </a:xfrm>
          <a:prstGeom prst="rect">
            <a:avLst/>
          </a:prstGeom>
        </p:spPr>
        <p:txBody>
          <a:bodyPr wrap="none">
            <a:spAutoFit/>
          </a:bodyPr>
          <a:lstStyle/>
          <a:p>
            <a:r>
              <a:rPr lang="en-GB" sz="1013" dirty="0"/>
              <a:t>True</a:t>
            </a:r>
          </a:p>
        </p:txBody>
      </p:sp>
      <p:cxnSp>
        <p:nvCxnSpPr>
          <p:cNvPr id="112" name="Elbow Connector 111"/>
          <p:cNvCxnSpPr>
            <a:stCxn id="129" idx="2"/>
            <a:endCxn id="37" idx="2"/>
          </p:cNvCxnSpPr>
          <p:nvPr/>
        </p:nvCxnSpPr>
        <p:spPr>
          <a:xfrm rot="10800000">
            <a:off x="2584893" y="9563417"/>
            <a:ext cx="508068" cy="34833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Flowchart: Process 44"/>
          <p:cNvSpPr/>
          <p:nvPr/>
        </p:nvSpPr>
        <p:spPr>
          <a:xfrm>
            <a:off x="4490035" y="8443603"/>
            <a:ext cx="1029470" cy="67485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a:t>Generate Temporary S3 credentials (</a:t>
            </a:r>
            <a:r>
              <a:rPr lang="en-GB" sz="675" dirty="0" err="1"/>
              <a:t>timeMax</a:t>
            </a:r>
            <a:r>
              <a:rPr lang="en-GB" sz="675" dirty="0"/>
              <a:t> = 43200s and </a:t>
            </a:r>
            <a:r>
              <a:rPr lang="en-GB" sz="675" dirty="0" err="1"/>
              <a:t>timeMin</a:t>
            </a:r>
            <a:r>
              <a:rPr lang="en-GB" sz="675" dirty="0"/>
              <a:t>=3600s )</a:t>
            </a:r>
            <a:endParaRPr lang="en-GB" sz="675" dirty="0"/>
          </a:p>
        </p:txBody>
      </p:sp>
      <p:cxnSp>
        <p:nvCxnSpPr>
          <p:cNvPr id="50" name="Straight Arrow Connector 49"/>
          <p:cNvCxnSpPr>
            <a:stCxn id="45" idx="3"/>
          </p:cNvCxnSpPr>
          <p:nvPr/>
        </p:nvCxnSpPr>
        <p:spPr>
          <a:xfrm>
            <a:off x="5519505" y="8781030"/>
            <a:ext cx="18508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2" name="Elbow Connector 51"/>
          <p:cNvCxnSpPr>
            <a:stCxn id="56" idx="1"/>
            <a:endCxn id="45" idx="1"/>
          </p:cNvCxnSpPr>
          <p:nvPr/>
        </p:nvCxnSpPr>
        <p:spPr>
          <a:xfrm rot="10800000" flipV="1">
            <a:off x="4490035" y="7426540"/>
            <a:ext cx="10462" cy="1354490"/>
          </a:xfrm>
          <a:prstGeom prst="bentConnector3">
            <a:avLst>
              <a:gd name="adj1" fmla="val 2285051"/>
            </a:avLst>
          </a:prstGeom>
          <a:ln>
            <a:tailEnd type="triangle"/>
          </a:ln>
        </p:spPr>
        <p:style>
          <a:lnRef idx="1">
            <a:schemeClr val="accent1"/>
          </a:lnRef>
          <a:fillRef idx="0">
            <a:schemeClr val="accent1"/>
          </a:fillRef>
          <a:effectRef idx="0">
            <a:schemeClr val="accent1"/>
          </a:effectRef>
          <a:fontRef idx="minor">
            <a:schemeClr val="tx1"/>
          </a:fontRef>
        </p:style>
      </p:cxnSp>
      <p:sp>
        <p:nvSpPr>
          <p:cNvPr id="53" name="Rounded Rectangle 52"/>
          <p:cNvSpPr/>
          <p:nvPr/>
        </p:nvSpPr>
        <p:spPr>
          <a:xfrm>
            <a:off x="4113526" y="5961000"/>
            <a:ext cx="2600474" cy="337802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TextBox 53"/>
          <p:cNvSpPr txBox="1"/>
          <p:nvPr/>
        </p:nvSpPr>
        <p:spPr>
          <a:xfrm>
            <a:off x="4241829" y="5965178"/>
            <a:ext cx="1977484" cy="369332"/>
          </a:xfrm>
          <a:prstGeom prst="rect">
            <a:avLst/>
          </a:prstGeom>
          <a:noFill/>
        </p:spPr>
        <p:txBody>
          <a:bodyPr wrap="square" rtlCol="0">
            <a:spAutoFit/>
          </a:bodyPr>
          <a:lstStyle/>
          <a:p>
            <a:r>
              <a:rPr lang="en-GB" dirty="0" smtClean="0"/>
              <a:t>Admin user</a:t>
            </a:r>
            <a:endParaRPr lang="en-GB" dirty="0"/>
          </a:p>
        </p:txBody>
      </p:sp>
      <p:sp>
        <p:nvSpPr>
          <p:cNvPr id="56" name="Flowchart: Decision 55"/>
          <p:cNvSpPr/>
          <p:nvPr/>
        </p:nvSpPr>
        <p:spPr>
          <a:xfrm>
            <a:off x="4500497" y="7100646"/>
            <a:ext cx="1016137" cy="651787"/>
          </a:xfrm>
          <a:prstGeom prst="flowChartDecisi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50" dirty="0" smtClean="0"/>
              <a:t>Check if user is a member of the LSST- </a:t>
            </a:r>
            <a:r>
              <a:rPr lang="en-GB" sz="450" dirty="0" err="1" smtClean="0"/>
              <a:t>Juypter</a:t>
            </a:r>
            <a:r>
              <a:rPr lang="en-GB" sz="450" dirty="0" smtClean="0"/>
              <a:t> lab  group </a:t>
            </a:r>
            <a:endParaRPr lang="en-GB" sz="450" dirty="0"/>
          </a:p>
        </p:txBody>
      </p:sp>
      <p:sp>
        <p:nvSpPr>
          <p:cNvPr id="12" name="Flowchart: Terminator 11"/>
          <p:cNvSpPr/>
          <p:nvPr/>
        </p:nvSpPr>
        <p:spPr>
          <a:xfrm>
            <a:off x="5760901" y="7203090"/>
            <a:ext cx="874555" cy="446898"/>
          </a:xfrm>
          <a:prstGeom prst="flowChartTermina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smtClean="0"/>
              <a:t>End </a:t>
            </a:r>
            <a:endParaRPr lang="en-GB" dirty="0"/>
          </a:p>
        </p:txBody>
      </p:sp>
      <p:cxnSp>
        <p:nvCxnSpPr>
          <p:cNvPr id="14" name="Straight Arrow Connector 13"/>
          <p:cNvCxnSpPr>
            <a:stCxn id="56" idx="3"/>
            <a:endCxn id="12" idx="1"/>
          </p:cNvCxnSpPr>
          <p:nvPr/>
        </p:nvCxnSpPr>
        <p:spPr>
          <a:xfrm flipV="1">
            <a:off x="5516634" y="7426539"/>
            <a:ext cx="244267"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5359511" y="7512063"/>
            <a:ext cx="558511" cy="248209"/>
          </a:xfrm>
          <a:prstGeom prst="rect">
            <a:avLst/>
          </a:prstGeom>
          <a:noFill/>
        </p:spPr>
        <p:txBody>
          <a:bodyPr wrap="square" rtlCol="0">
            <a:spAutoFit/>
          </a:bodyPr>
          <a:lstStyle/>
          <a:p>
            <a:r>
              <a:rPr lang="en-GB" sz="1013" dirty="0"/>
              <a:t>False</a:t>
            </a:r>
          </a:p>
        </p:txBody>
      </p:sp>
      <p:sp>
        <p:nvSpPr>
          <p:cNvPr id="59" name="Rectangle 58"/>
          <p:cNvSpPr/>
          <p:nvPr/>
        </p:nvSpPr>
        <p:spPr>
          <a:xfrm>
            <a:off x="4196801" y="7908845"/>
            <a:ext cx="711490" cy="430700"/>
          </a:xfrm>
          <a:prstGeom prst="rect">
            <a:avLst/>
          </a:prstGeom>
        </p:spPr>
        <p:txBody>
          <a:bodyPr wrap="none">
            <a:spAutoFit/>
          </a:bodyPr>
          <a:lstStyle/>
          <a:p>
            <a:r>
              <a:rPr lang="en-GB" sz="1013" dirty="0"/>
              <a:t>True</a:t>
            </a:r>
          </a:p>
        </p:txBody>
      </p:sp>
      <p:pic>
        <p:nvPicPr>
          <p:cNvPr id="60" name="Picture 5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4387" y="6326934"/>
            <a:ext cx="440766" cy="625990"/>
          </a:xfrm>
          <a:prstGeom prst="rect">
            <a:avLst/>
          </a:prstGeom>
        </p:spPr>
      </p:pic>
      <p:cxnSp>
        <p:nvCxnSpPr>
          <p:cNvPr id="19" name="Straight Arrow Connector 18"/>
          <p:cNvCxnSpPr>
            <a:stCxn id="60" idx="2"/>
            <a:endCxn id="56" idx="0"/>
          </p:cNvCxnSpPr>
          <p:nvPr/>
        </p:nvCxnSpPr>
        <p:spPr>
          <a:xfrm>
            <a:off x="5004770" y="6952924"/>
            <a:ext cx="3796" cy="1477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3" name="Flowchart: Stored Data 62"/>
          <p:cNvSpPr/>
          <p:nvPr/>
        </p:nvSpPr>
        <p:spPr>
          <a:xfrm>
            <a:off x="1900399" y="6801133"/>
            <a:ext cx="1357237" cy="612264"/>
          </a:xfrm>
          <a:prstGeom prst="flowChartOnlineStorag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a:t>LSST data (ECHO)</a:t>
            </a:r>
            <a:endParaRPr lang="en-GB" sz="2800" dirty="0"/>
          </a:p>
        </p:txBody>
      </p:sp>
      <p:sp>
        <p:nvSpPr>
          <p:cNvPr id="71" name="Flowchart: Process 70"/>
          <p:cNvSpPr/>
          <p:nvPr/>
        </p:nvSpPr>
        <p:spPr>
          <a:xfrm>
            <a:off x="2876247" y="10488484"/>
            <a:ext cx="1029470" cy="674854"/>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smtClean="0"/>
              <a:t>IRIS-IAM</a:t>
            </a:r>
            <a:endParaRPr lang="en-GB" sz="675" dirty="0"/>
          </a:p>
        </p:txBody>
      </p:sp>
      <p:sp>
        <p:nvSpPr>
          <p:cNvPr id="76" name="Flowchart: Process 75"/>
          <p:cNvSpPr/>
          <p:nvPr/>
        </p:nvSpPr>
        <p:spPr>
          <a:xfrm>
            <a:off x="5704585" y="8416124"/>
            <a:ext cx="930871" cy="735778"/>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1435" tIns="25718" rIns="51435" bIns="25718" numCol="1" spcCol="0" rtlCol="0" fromWordArt="0" anchor="ctr" anchorCtr="0" forceAA="0" compatLnSpc="1">
            <a:prstTxWarp prst="textNoShape">
              <a:avLst/>
            </a:prstTxWarp>
            <a:noAutofit/>
          </a:bodyPr>
          <a:lstStyle/>
          <a:p>
            <a:pPr algn="ctr"/>
            <a:r>
              <a:rPr lang="en-GB" sz="675" dirty="0" smtClean="0"/>
              <a:t>Passes the Temporary credentials to the </a:t>
            </a:r>
            <a:r>
              <a:rPr lang="en-GB" sz="675" dirty="0" err="1" smtClean="0"/>
              <a:t>Jupyter</a:t>
            </a:r>
            <a:r>
              <a:rPr lang="en-GB" sz="675" dirty="0" smtClean="0"/>
              <a:t> lab server </a:t>
            </a:r>
            <a:endParaRPr lang="en-GB" sz="675" dirty="0"/>
          </a:p>
        </p:txBody>
      </p:sp>
      <p:cxnSp>
        <p:nvCxnSpPr>
          <p:cNvPr id="34" name="Elbow Connector 33"/>
          <p:cNvCxnSpPr>
            <a:stCxn id="76" idx="0"/>
            <a:endCxn id="56" idx="2"/>
          </p:cNvCxnSpPr>
          <p:nvPr/>
        </p:nvCxnSpPr>
        <p:spPr>
          <a:xfrm rot="16200000" flipV="1">
            <a:off x="5257449" y="7503551"/>
            <a:ext cx="663691" cy="1161455"/>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8145114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1976</TotalTime>
  <Words>1124</Words>
  <Application>Microsoft Office PowerPoint</Application>
  <PresentationFormat>Widescreen</PresentationFormat>
  <Paragraphs>97</Paragraphs>
  <Slides>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vt:i4>
      </vt:variant>
    </vt:vector>
  </HeadingPairs>
  <TitlesOfParts>
    <vt:vector size="12" baseType="lpstr">
      <vt:lpstr>Arial</vt:lpstr>
      <vt:lpstr>Calibri</vt:lpstr>
      <vt:lpstr>Calibri Light</vt:lpstr>
      <vt:lpstr>Courier New</vt:lpstr>
      <vt:lpstr>Symbol</vt:lpstr>
      <vt:lpstr>Times New Roman</vt:lpstr>
      <vt:lpstr>Office Theme</vt:lpstr>
      <vt:lpstr>PowerPoint Presentation</vt:lpstr>
      <vt:lpstr>Astronomer (user, small analysis) use case 1 (EC2 Credentials ) </vt:lpstr>
      <vt:lpstr>Astronomer (user, small analysis) use case 1 (Using EC2 Credentials to generate temporary S3 credentials using STSlite ) </vt:lpstr>
      <vt:lpstr>Astronomer (user, small analysis) use case (Web  portal,Using EC2 Credentials to generate temporary S3 credentials using STSlite ) </vt:lpstr>
      <vt:lpstr>Astronomer (user, small analysis) use case (jupyter lab ,EC2 Credentials to generate temporary S3 credentials using STSlite ) </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Kitenge, Joshua (STFC,RAL,SC)</dc:creator>
  <cp:lastModifiedBy>Kitenge, Joshua (STFC,RAL,SC)</cp:lastModifiedBy>
  <cp:revision>45</cp:revision>
  <dcterms:created xsi:type="dcterms:W3CDTF">2021-07-06T06:30:53Z</dcterms:created>
  <dcterms:modified xsi:type="dcterms:W3CDTF">2021-07-07T15:30:06Z</dcterms:modified>
</cp:coreProperties>
</file>