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36"/>
  </p:notesMasterIdLst>
  <p:handoutMasterIdLst>
    <p:handoutMasterId r:id="rId37"/>
  </p:handoutMasterIdLst>
  <p:sldIdLst>
    <p:sldId id="263" r:id="rId5"/>
    <p:sldId id="1827" r:id="rId6"/>
    <p:sldId id="1821" r:id="rId7"/>
    <p:sldId id="1830" r:id="rId8"/>
    <p:sldId id="1829" r:id="rId9"/>
    <p:sldId id="1828" r:id="rId10"/>
    <p:sldId id="1826" r:id="rId11"/>
    <p:sldId id="1831" r:id="rId12"/>
    <p:sldId id="1832" r:id="rId13"/>
    <p:sldId id="1833" r:id="rId14"/>
    <p:sldId id="1835" r:id="rId15"/>
    <p:sldId id="1836" r:id="rId16"/>
    <p:sldId id="1834" r:id="rId17"/>
    <p:sldId id="316" r:id="rId18"/>
    <p:sldId id="317" r:id="rId19"/>
    <p:sldId id="283" r:id="rId20"/>
    <p:sldId id="284" r:id="rId21"/>
    <p:sldId id="285" r:id="rId22"/>
    <p:sldId id="1823" r:id="rId23"/>
    <p:sldId id="1824" r:id="rId24"/>
    <p:sldId id="1825" r:id="rId25"/>
    <p:sldId id="287" r:id="rId26"/>
    <p:sldId id="1112" r:id="rId27"/>
    <p:sldId id="1109" r:id="rId28"/>
    <p:sldId id="268" r:id="rId29"/>
    <p:sldId id="258" r:id="rId30"/>
    <p:sldId id="259" r:id="rId31"/>
    <p:sldId id="296" r:id="rId32"/>
    <p:sldId id="302" r:id="rId33"/>
    <p:sldId id="288" r:id="rId34"/>
    <p:sldId id="1822" r:id="rId3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988">
          <p15:clr>
            <a:srgbClr val="A4A3A4"/>
          </p15:clr>
        </p15:guide>
        <p15:guide id="2" orient="horz" pos="4186">
          <p15:clr>
            <a:srgbClr val="A4A3A4"/>
          </p15:clr>
        </p15:guide>
        <p15:guide id="3" orient="horz" pos="3394">
          <p15:clr>
            <a:srgbClr val="A4A3A4"/>
          </p15:clr>
        </p15:guide>
        <p15:guide id="4" orient="horz" pos="777">
          <p15:clr>
            <a:srgbClr val="A4A3A4"/>
          </p15:clr>
        </p15:guide>
        <p15:guide id="5" orient="horz" pos="1749">
          <p15:clr>
            <a:srgbClr val="A4A3A4"/>
          </p15:clr>
        </p15:guide>
        <p15:guide id="6" orient="horz" pos="457">
          <p15:clr>
            <a:srgbClr val="A4A3A4"/>
          </p15:clr>
        </p15:guide>
        <p15:guide id="7" pos="285">
          <p15:clr>
            <a:srgbClr val="A4A3A4"/>
          </p15:clr>
        </p15:guide>
        <p15:guide id="8" pos="551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k Fowler" initials="J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97"/>
    <a:srgbClr val="00B5E2"/>
    <a:srgbClr val="FFFF99"/>
    <a:srgbClr val="676767"/>
    <a:srgbClr val="C0504D"/>
    <a:srgbClr val="F79646"/>
    <a:srgbClr val="63666A"/>
    <a:srgbClr val="5A5A5A"/>
    <a:srgbClr val="4F81BD"/>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40" autoAdjust="0"/>
    <p:restoredTop sz="94926" autoAdjust="0"/>
  </p:normalViewPr>
  <p:slideViewPr>
    <p:cSldViewPr snapToGrid="0" snapToObjects="1">
      <p:cViewPr varScale="1">
        <p:scale>
          <a:sx n="71" d="100"/>
          <a:sy n="71" d="100"/>
        </p:scale>
        <p:origin x="600" y="78"/>
      </p:cViewPr>
      <p:guideLst>
        <p:guide orient="horz" pos="988"/>
        <p:guide orient="horz" pos="4186"/>
        <p:guide orient="horz" pos="3394"/>
        <p:guide orient="horz" pos="777"/>
        <p:guide orient="horz" pos="1749"/>
        <p:guide orient="horz" pos="457"/>
        <p:guide pos="285"/>
        <p:guide pos="5512"/>
      </p:guideLst>
    </p:cSldViewPr>
  </p:slideViewPr>
  <p:notesTextViewPr>
    <p:cViewPr>
      <p:scale>
        <a:sx n="100" d="100"/>
        <a:sy n="100" d="100"/>
      </p:scale>
      <p:origin x="0" y="0"/>
    </p:cViewPr>
  </p:notesTextViewPr>
  <p:sorterViewPr>
    <p:cViewPr>
      <p:scale>
        <a:sx n="100" d="100"/>
        <a:sy n="100" d="100"/>
      </p:scale>
      <p:origin x="0" y="-5587"/>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7200"/>
          </a:xfrm>
          <a:prstGeom prst="rect">
            <a:avLst/>
          </a:prstGeom>
        </p:spPr>
        <p:txBody>
          <a:bodyPr vert="horz" lIns="91427" tIns="45713" rIns="91427" bIns="45713" rtlCol="0"/>
          <a:lstStyle>
            <a:lvl1pPr algn="l" fontAlgn="auto">
              <a:spcBef>
                <a:spcPts val="0"/>
              </a:spcBef>
              <a:spcAft>
                <a:spcPts val="0"/>
              </a:spcAft>
              <a:defRPr sz="11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2" y="2"/>
            <a:ext cx="2971800" cy="457200"/>
          </a:xfrm>
          <a:prstGeom prst="rect">
            <a:avLst/>
          </a:prstGeom>
        </p:spPr>
        <p:txBody>
          <a:bodyPr vert="horz" lIns="91427" tIns="45713" rIns="91427" bIns="45713" rtlCol="0"/>
          <a:lstStyle>
            <a:lvl1pPr algn="r" fontAlgn="auto">
              <a:spcBef>
                <a:spcPts val="0"/>
              </a:spcBef>
              <a:spcAft>
                <a:spcPts val="0"/>
              </a:spcAft>
              <a:defRPr sz="1100" smtClean="0">
                <a:latin typeface="+mn-lt"/>
                <a:ea typeface="+mn-ea"/>
                <a:cs typeface="+mn-cs"/>
              </a:defRPr>
            </a:lvl1pPr>
          </a:lstStyle>
          <a:p>
            <a:pPr>
              <a:defRPr/>
            </a:pPr>
            <a:fld id="{FB589245-636E-234E-BFAD-9607949806CA}" type="datetimeFigureOut">
              <a:rPr lang="en-US"/>
              <a:pPr>
                <a:defRPr/>
              </a:pPr>
              <a:t>6/24/2021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27" tIns="45713" rIns="91427" bIns="45713" rtlCol="0" anchor="b"/>
          <a:lstStyle>
            <a:lvl1pPr algn="l" fontAlgn="auto">
              <a:spcBef>
                <a:spcPts val="0"/>
              </a:spcBef>
              <a:spcAft>
                <a:spcPts val="0"/>
              </a:spcAft>
              <a:defRPr sz="11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2" y="8685213"/>
            <a:ext cx="2971800" cy="457200"/>
          </a:xfrm>
          <a:prstGeom prst="rect">
            <a:avLst/>
          </a:prstGeom>
        </p:spPr>
        <p:txBody>
          <a:bodyPr vert="horz" lIns="91427" tIns="45713" rIns="91427" bIns="45713" rtlCol="0" anchor="b"/>
          <a:lstStyle>
            <a:lvl1pPr algn="r" fontAlgn="auto">
              <a:spcBef>
                <a:spcPts val="0"/>
              </a:spcBef>
              <a:spcAft>
                <a:spcPts val="0"/>
              </a:spcAft>
              <a:defRPr sz="11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7200"/>
          </a:xfrm>
          <a:prstGeom prst="rect">
            <a:avLst/>
          </a:prstGeom>
        </p:spPr>
        <p:txBody>
          <a:bodyPr vert="horz" lIns="91427" tIns="45713" rIns="91427" bIns="45713" rtlCol="0"/>
          <a:lstStyle>
            <a:lvl1pPr algn="l" fontAlgn="auto">
              <a:spcBef>
                <a:spcPts val="0"/>
              </a:spcBef>
              <a:spcAft>
                <a:spcPts val="0"/>
              </a:spcAft>
              <a:defRPr sz="11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2" y="2"/>
            <a:ext cx="2971800" cy="457200"/>
          </a:xfrm>
          <a:prstGeom prst="rect">
            <a:avLst/>
          </a:prstGeom>
        </p:spPr>
        <p:txBody>
          <a:bodyPr vert="horz" lIns="91427" tIns="45713" rIns="91427" bIns="45713" rtlCol="0"/>
          <a:lstStyle>
            <a:lvl1pPr algn="r" fontAlgn="auto">
              <a:spcBef>
                <a:spcPts val="0"/>
              </a:spcBef>
              <a:spcAft>
                <a:spcPts val="0"/>
              </a:spcAft>
              <a:defRPr sz="1100" smtClean="0">
                <a:latin typeface="+mn-lt"/>
                <a:ea typeface="+mn-ea"/>
                <a:cs typeface="+mn-cs"/>
              </a:defRPr>
            </a:lvl1pPr>
          </a:lstStyle>
          <a:p>
            <a:pPr>
              <a:defRPr/>
            </a:pPr>
            <a:fld id="{129BCED8-DCF3-A94B-99F8-D2FB79A8911E}" type="datetimeFigureOut">
              <a:rPr lang="en-US"/>
              <a:pPr>
                <a:defRPr/>
              </a:pPr>
              <a:t>6/24/2021</a:t>
            </a:fld>
            <a:endParaRPr lang="en-US"/>
          </a:p>
        </p:txBody>
      </p:sp>
      <p:sp>
        <p:nvSpPr>
          <p:cNvPr id="4" name="Slide Image Placeholder 3"/>
          <p:cNvSpPr>
            <a:spLocks noGrp="1" noRot="1" noChangeAspect="1"/>
          </p:cNvSpPr>
          <p:nvPr>
            <p:ph type="sldImg" idx="2"/>
          </p:nvPr>
        </p:nvSpPr>
        <p:spPr>
          <a:xfrm>
            <a:off x="1144588" y="685800"/>
            <a:ext cx="4570412" cy="3429000"/>
          </a:xfrm>
          <a:prstGeom prst="rect">
            <a:avLst/>
          </a:prstGeom>
          <a:noFill/>
          <a:ln w="12700">
            <a:solidFill>
              <a:prstClr val="black"/>
            </a:solidFill>
          </a:ln>
        </p:spPr>
        <p:txBody>
          <a:bodyPr vert="horz" lIns="91427" tIns="45713" rIns="91427" bIns="45713" rtlCol="0" anchor="ctr"/>
          <a:lstStyle/>
          <a:p>
            <a:pPr lvl="0"/>
            <a:endParaRPr lang="en-US" noProof="0"/>
          </a:p>
        </p:txBody>
      </p:sp>
      <p:sp>
        <p:nvSpPr>
          <p:cNvPr id="5" name="Notes Placeholder 4"/>
          <p:cNvSpPr>
            <a:spLocks noGrp="1"/>
          </p:cNvSpPr>
          <p:nvPr>
            <p:ph type="body" sz="quarter" idx="3"/>
          </p:nvPr>
        </p:nvSpPr>
        <p:spPr>
          <a:xfrm>
            <a:off x="685800" y="4343401"/>
            <a:ext cx="5486400" cy="4114800"/>
          </a:xfrm>
          <a:prstGeom prst="rect">
            <a:avLst/>
          </a:prstGeom>
        </p:spPr>
        <p:txBody>
          <a:bodyPr vert="horz" lIns="91427" tIns="45713" rIns="91427" bIns="45713"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27" tIns="45713" rIns="91427" bIns="45713" rtlCol="0" anchor="b"/>
          <a:lstStyle>
            <a:lvl1pPr algn="l" fontAlgn="auto">
              <a:spcBef>
                <a:spcPts val="0"/>
              </a:spcBef>
              <a:spcAft>
                <a:spcPts val="0"/>
              </a:spcAft>
              <a:defRPr sz="11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2" y="8685213"/>
            <a:ext cx="2971800" cy="457200"/>
          </a:xfrm>
          <a:prstGeom prst="rect">
            <a:avLst/>
          </a:prstGeom>
        </p:spPr>
        <p:txBody>
          <a:bodyPr vert="horz" lIns="91427" tIns="45713" rIns="91427" bIns="45713" rtlCol="0" anchor="b"/>
          <a:lstStyle>
            <a:lvl1pPr algn="r" fontAlgn="auto">
              <a:spcBef>
                <a:spcPts val="0"/>
              </a:spcBef>
              <a:spcAft>
                <a:spcPts val="0"/>
              </a:spcAft>
              <a:defRPr sz="11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FAB0AD5-8EE8-4281-A991-DE41AA43133C}" type="slidenum">
              <a:rPr lang="fr-FR" smtClean="0"/>
              <a:t>15</a:t>
            </a:fld>
            <a:endParaRPr lang="fr-FR"/>
          </a:p>
        </p:txBody>
      </p:sp>
    </p:spTree>
    <p:extLst>
      <p:ext uri="{BB962C8B-B14F-4D97-AF65-F5344CB8AC3E}">
        <p14:creationId xmlns:p14="http://schemas.microsoft.com/office/powerpoint/2010/main" val="55105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6" name="Slide Number Placeholder 5"/>
          <p:cNvSpPr>
            <a:spLocks noGrp="1"/>
          </p:cNvSpPr>
          <p:nvPr>
            <p:ph type="sldNum" sz="quarter" idx="12"/>
          </p:nvPr>
        </p:nvSpPr>
        <p:spPr/>
        <p:txBody>
          <a:bodyPr/>
          <a:lstStyle/>
          <a:p>
            <a:pPr>
              <a:defRPr/>
            </a:pPr>
            <a:fld id="{0C39C72E-2A13-EB4D-AD45-6D4E6ACAED8D}" type="slidenum">
              <a:rPr lang="en-US" smtClean="0"/>
              <a:pPr>
                <a:defRPr/>
              </a:pPr>
              <a:t>‹#›</a:t>
            </a:fld>
            <a:endParaRPr lang="en-US"/>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600"/>
              </a:spcBef>
              <a:spcAft>
                <a:spcPts val="600"/>
              </a:spcAft>
              <a:buFont typeface="Arial"/>
              <a:buChar char="•"/>
              <a:defRPr sz="2200" b="0" i="0">
                <a:solidFill>
                  <a:srgbClr val="63666A"/>
                </a:solidFill>
                <a:latin typeface="Helvetica"/>
              </a:defRPr>
            </a:lvl1pPr>
            <a:lvl2pPr marL="320040" indent="256032">
              <a:lnSpc>
                <a:spcPct val="100000"/>
              </a:lnSpc>
              <a:spcBef>
                <a:spcPts val="300"/>
              </a:spcBef>
              <a:spcAft>
                <a:spcPts val="300"/>
              </a:spcAft>
              <a:buSzPct val="90000"/>
              <a:buFont typeface="Lucida Grande"/>
              <a:buChar char="-"/>
              <a:defRPr sz="2000" b="0" i="0">
                <a:solidFill>
                  <a:srgbClr val="63666A"/>
                </a:solidFill>
                <a:latin typeface="Helvetica"/>
              </a:defRPr>
            </a:lvl2pPr>
            <a:lvl3pPr marL="640080" indent="228600">
              <a:lnSpc>
                <a:spcPct val="100000"/>
              </a:lnSpc>
              <a:spcBef>
                <a:spcPts val="300"/>
              </a:spcBef>
              <a:spcAft>
                <a:spcPts val="300"/>
              </a:spcAft>
              <a:buSzPct val="88000"/>
              <a:buFont typeface="Arial"/>
              <a:buChar char="•"/>
              <a:defRPr sz="1800" b="0" i="0">
                <a:solidFill>
                  <a:srgbClr val="63666A"/>
                </a:solidFill>
                <a:latin typeface="Helvetica"/>
              </a:defRPr>
            </a:lvl3pPr>
            <a:lvl4pPr marL="914400" indent="228600">
              <a:lnSpc>
                <a:spcPct val="100000"/>
              </a:lnSpc>
              <a:spcBef>
                <a:spcPts val="300"/>
              </a:spcBef>
              <a:spcAft>
                <a:spcPts val="300"/>
              </a:spcAft>
              <a:buSzPct val="90000"/>
              <a:buFont typeface="Lucida Grande"/>
              <a:buChar char="-"/>
              <a:defRPr sz="1600" b="0" i="0">
                <a:solidFill>
                  <a:srgbClr val="63666A"/>
                </a:solidFill>
                <a:latin typeface="Helvetica"/>
              </a:defRPr>
            </a:lvl4pPr>
            <a:lvl5pPr marL="1143000" indent="192024">
              <a:lnSpc>
                <a:spcPct val="100000"/>
              </a:lnSpc>
              <a:spcBef>
                <a:spcPts val="300"/>
              </a:spcBef>
              <a:spcAft>
                <a:spcPts val="30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79684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userDrawn="1">
  <p:cSld name="1_Title and Content">
    <p:spTree>
      <p:nvGrpSpPr>
        <p:cNvPr id="1" name=""/>
        <p:cNvGrpSpPr/>
        <p:nvPr/>
      </p:nvGrpSpPr>
      <p:grpSpPr bwMode="auto">
        <a:xfrm>
          <a:off x="0" y="0"/>
          <a:ext cx="0" cy="0"/>
          <a:chOff x="0" y="0"/>
          <a:chExt cx="0" cy="0"/>
        </a:xfrm>
      </p:grpSpPr>
      <p:sp>
        <p:nvSpPr>
          <p:cNvPr id="4" name="Title 1"/>
          <p:cNvSpPr>
            <a:spLocks/>
          </p:cNvSpPr>
          <p:nvPr/>
        </p:nvSpPr>
        <p:spPr bwMode="auto">
          <a:xfrm>
            <a:off x="457200" y="274638"/>
            <a:ext cx="8229600" cy="1143000"/>
          </a:xfrm>
          <a:prstGeom prst="rect">
            <a:avLst/>
          </a:prstGeom>
        </p:spPr>
        <p:txBody>
          <a:bodyPr/>
          <a:lstStyle>
            <a:lvl1pPr algn="ctr" defTabSz="457200">
              <a:spcBef>
                <a:spcPts val="0"/>
              </a:spcBef>
              <a:buNone/>
              <a:defRPr sz="4400">
                <a:solidFill>
                  <a:schemeClr val="tx1"/>
                </a:solidFill>
                <a:latin typeface="+mj-lt"/>
                <a:ea typeface="+mj-ea"/>
                <a:cs typeface="+mj-cs"/>
              </a:defRPr>
            </a:lvl1pPr>
          </a:lstStyle>
          <a:p>
            <a:pPr>
              <a:defRPr/>
            </a:pPr>
            <a:endParaRPr lang="en-US">
              <a:solidFill>
                <a:prstClr val="black"/>
              </a:solidFill>
            </a:endParaRPr>
          </a:p>
        </p:txBody>
      </p:sp>
      <p:sp>
        <p:nvSpPr>
          <p:cNvPr id="5" name="Title 1"/>
          <p:cNvSpPr>
            <a:spLocks noGrp="1"/>
          </p:cNvSpPr>
          <p:nvPr>
            <p:ph type="title"/>
          </p:nvPr>
        </p:nvSpPr>
        <p:spPr bwMode="auto">
          <a:xfrm>
            <a:off x="454026" y="462518"/>
            <a:ext cx="8229600" cy="647102"/>
          </a:xfrm>
          <a:prstGeom prst="rect">
            <a:avLst/>
          </a:prstGeom>
        </p:spPr>
        <p:txBody>
          <a:bodyPr vert="horz" lIns="0" tIns="0" rIns="0" bIns="0">
            <a:normAutofit/>
          </a:bodyPr>
          <a:lstStyle>
            <a:lvl1pPr algn="l">
              <a:defRPr sz="2200" b="1" i="0">
                <a:solidFill>
                  <a:srgbClr val="E95125"/>
                </a:solidFill>
                <a:latin typeface="Helvetica"/>
              </a:defRPr>
            </a:lvl1pPr>
          </a:lstStyle>
          <a:p>
            <a:pPr>
              <a:defRPr/>
            </a:pPr>
            <a:r>
              <a:rPr lang="en-US" dirty="0"/>
              <a:t>Click to edit Master title style</a:t>
            </a:r>
          </a:p>
        </p:txBody>
      </p:sp>
      <p:sp>
        <p:nvSpPr>
          <p:cNvPr id="6" name="Content Placeholder 2"/>
          <p:cNvSpPr>
            <a:spLocks noGrp="1"/>
          </p:cNvSpPr>
          <p:nvPr>
            <p:ph idx="11"/>
          </p:nvPr>
        </p:nvSpPr>
        <p:spPr bwMode="auto">
          <a:xfrm>
            <a:off x="454029" y="1207770"/>
            <a:ext cx="8232771" cy="5070302"/>
          </a:xfrm>
          <a:prstGeom prst="rect">
            <a:avLst/>
          </a:prstGeom>
        </p:spPr>
        <p:txBody>
          <a:bodyPr lIns="0" rIns="0">
            <a:normAutofit/>
          </a:bodyPr>
          <a:lstStyle>
            <a:lvl1pPr marL="256032" indent="-265176">
              <a:lnSpc>
                <a:spcPct val="100000"/>
              </a:lnSpc>
              <a:spcBef>
                <a:spcPts val="600"/>
              </a:spcBef>
              <a:spcAft>
                <a:spcPts val="0"/>
              </a:spcAft>
              <a:buFont typeface="Arial"/>
              <a:buChar char="•"/>
              <a:defRPr sz="2200" b="0" i="0">
                <a:solidFill>
                  <a:srgbClr val="3C5A77"/>
                </a:solidFill>
                <a:latin typeface="Arial" panose="020B0604020202020204" pitchFamily="34" charset="0"/>
                <a:cs typeface="Arial" panose="020B0604020202020204" pitchFamily="34" charset="0"/>
              </a:defRPr>
            </a:lvl1pPr>
            <a:lvl2pPr marL="541338" indent="-266700">
              <a:lnSpc>
                <a:spcPct val="100000"/>
              </a:lnSpc>
              <a:spcBef>
                <a:spcPts val="600"/>
              </a:spcBef>
              <a:spcAft>
                <a:spcPts val="0"/>
              </a:spcAft>
              <a:buSzPct val="90000"/>
              <a:buFont typeface="Lucida Grande"/>
              <a:buChar char="-"/>
              <a:defRPr sz="2000" b="0" i="0">
                <a:solidFill>
                  <a:srgbClr val="3C5A77"/>
                </a:solidFill>
                <a:latin typeface="Arial" panose="020B0604020202020204" pitchFamily="34" charset="0"/>
                <a:cs typeface="Arial" panose="020B0604020202020204" pitchFamily="34" charset="0"/>
              </a:defRPr>
            </a:lvl2pPr>
            <a:lvl3pPr marL="898525" indent="-273050">
              <a:lnSpc>
                <a:spcPct val="100000"/>
              </a:lnSpc>
              <a:spcBef>
                <a:spcPts val="600"/>
              </a:spcBef>
              <a:spcAft>
                <a:spcPts val="0"/>
              </a:spcAft>
              <a:buSzPct val="88000"/>
              <a:buFont typeface="Arial"/>
              <a:buChar char="•"/>
              <a:defRPr sz="1800" b="0" i="0">
                <a:solidFill>
                  <a:srgbClr val="3C5A77"/>
                </a:solidFill>
                <a:latin typeface="Arial" panose="020B0604020202020204" pitchFamily="34" charset="0"/>
                <a:cs typeface="Arial" panose="020B0604020202020204" pitchFamily="34" charset="0"/>
              </a:defRPr>
            </a:lvl3pPr>
            <a:lvl4pPr marL="1165225" indent="-266700">
              <a:lnSpc>
                <a:spcPct val="100000"/>
              </a:lnSpc>
              <a:spcBef>
                <a:spcPts val="600"/>
              </a:spcBef>
              <a:spcAft>
                <a:spcPts val="0"/>
              </a:spcAft>
              <a:buSzPct val="90000"/>
              <a:buFont typeface="Lucida Grande"/>
              <a:buChar char="-"/>
              <a:defRPr sz="1600" b="0" i="0">
                <a:solidFill>
                  <a:srgbClr val="3C5A77"/>
                </a:solidFill>
                <a:latin typeface="Arial" panose="020B0604020202020204" pitchFamily="34" charset="0"/>
                <a:cs typeface="Arial" panose="020B0604020202020204" pitchFamily="34" charset="0"/>
              </a:defRPr>
            </a:lvl4pPr>
            <a:lvl5pPr marL="1431925" indent="-266700">
              <a:lnSpc>
                <a:spcPct val="100000"/>
              </a:lnSpc>
              <a:spcBef>
                <a:spcPts val="600"/>
              </a:spcBef>
              <a:spcAft>
                <a:spcPts val="0"/>
              </a:spcAft>
              <a:buSzPct val="88000"/>
              <a:buFont typeface="Arial"/>
              <a:buChar char="•"/>
              <a:defRPr sz="1400" b="0" i="0">
                <a:solidFill>
                  <a:srgbClr val="3C5A77"/>
                </a:solidFill>
                <a:latin typeface="Arial" panose="020B0604020202020204" pitchFamily="34" charset="0"/>
                <a:cs typeface="Arial" panose="020B0604020202020204" pitchFamily="34" charset="0"/>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4">
              <a:defRPr/>
            </a:pPr>
            <a:r>
              <a:rPr lang="en-US" dirty="0"/>
              <a:t>Fifth level</a:t>
            </a:r>
          </a:p>
        </p:txBody>
      </p:sp>
    </p:spTree>
    <p:extLst>
      <p:ext uri="{BB962C8B-B14F-4D97-AF65-F5344CB8AC3E}">
        <p14:creationId xmlns:p14="http://schemas.microsoft.com/office/powerpoint/2010/main" val="1794083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98199-C6CF-4DFF-A750-435F06CC74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F2D5EB-F993-411F-9DBA-971321FC00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A5D216-27F9-4078-8349-ABC9F614A5E7}"/>
              </a:ext>
            </a:extLst>
          </p:cNvPr>
          <p:cNvSpPr>
            <a:spLocks noGrp="1"/>
          </p:cNvSpPr>
          <p:nvPr>
            <p:ph type="dt" sz="half" idx="10"/>
          </p:nvPr>
        </p:nvSpPr>
        <p:spPr/>
        <p:txBody>
          <a:bodyPr/>
          <a:lstStyle/>
          <a:p>
            <a:fld id="{BC6D59C6-6AAE-C44E-8B1A-E67860759A92}" type="datetime1">
              <a:rPr lang="de-CH" smtClean="0"/>
              <a:t>24.06.2021</a:t>
            </a:fld>
            <a:endParaRPr lang="en-US"/>
          </a:p>
        </p:txBody>
      </p:sp>
      <p:sp>
        <p:nvSpPr>
          <p:cNvPr id="5" name="Footer Placeholder 4">
            <a:extLst>
              <a:ext uri="{FF2B5EF4-FFF2-40B4-BE49-F238E27FC236}">
                <a16:creationId xmlns:a16="http://schemas.microsoft.com/office/drawing/2014/main" id="{4384F8A8-FBA7-4F25-ADEA-AF346495DE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4609F8-5897-4724-8FA6-3EFDE8F2DD79}"/>
              </a:ext>
            </a:extLst>
          </p:cNvPr>
          <p:cNvSpPr>
            <a:spLocks noGrp="1"/>
          </p:cNvSpPr>
          <p:nvPr>
            <p:ph type="sldNum" sz="quarter" idx="12"/>
          </p:nvPr>
        </p:nvSpPr>
        <p:spPr/>
        <p:txBody>
          <a:bodyPr/>
          <a:lstStyle/>
          <a:p>
            <a:fld id="{5DEF7F31-0B8A-474A-B86C-91F381754329}" type="slidenum">
              <a:rPr lang="en-US" smtClean="0"/>
              <a:t>‹#›</a:t>
            </a:fld>
            <a:endParaRPr lang="en-US"/>
          </a:p>
        </p:txBody>
      </p:sp>
    </p:spTree>
    <p:extLst>
      <p:ext uri="{BB962C8B-B14F-4D97-AF65-F5344CB8AC3E}">
        <p14:creationId xmlns:p14="http://schemas.microsoft.com/office/powerpoint/2010/main" val="422500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581250" y="-23180"/>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1098668"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3" name="Text Placeholder 2">
            <a:extLst>
              <a:ext uri="{FF2B5EF4-FFF2-40B4-BE49-F238E27FC236}">
                <a16:creationId xmlns:a16="http://schemas.microsoft.com/office/drawing/2014/main" id="{2BB9AC23-5ED3-764D-BA72-9135C7CEF14B}"/>
              </a:ext>
            </a:extLst>
          </p:cNvPr>
          <p:cNvSpPr>
            <a:spLocks noGrp="1"/>
          </p:cNvSpPr>
          <p:nvPr>
            <p:ph type="body" sz="quarter" idx="10"/>
          </p:nvPr>
        </p:nvSpPr>
        <p:spPr>
          <a:xfrm>
            <a:off x="173746" y="730456"/>
            <a:ext cx="8850984" cy="5580891"/>
          </a:xfrm>
          <a:prstGeom prst="rect">
            <a:avLst/>
          </a:prstGeom>
        </p:spPr>
        <p:txBody>
          <a:bodyPr/>
          <a:lstStyle>
            <a:lvl1pPr>
              <a:defRPr sz="2400" baseline="0">
                <a:latin typeface="Helvetica" pitchFamily="2" charset="0"/>
              </a:defRPr>
            </a:lvl1pPr>
            <a:lvl2pPr marL="457200" indent="0">
              <a:buNone/>
              <a:defRPr/>
            </a:lvl2pPr>
          </a:lstStyle>
          <a:p>
            <a:pPr lvl="0"/>
            <a:r>
              <a:rPr lang="en-US" dirty="0"/>
              <a:t>Click to edit Master text styles</a:t>
            </a:r>
          </a:p>
        </p:txBody>
      </p:sp>
      <p:sp>
        <p:nvSpPr>
          <p:cNvPr id="11" name="Footer Placeholder 4">
            <a:extLst>
              <a:ext uri="{FF2B5EF4-FFF2-40B4-BE49-F238E27FC236}">
                <a16:creationId xmlns:a16="http://schemas.microsoft.com/office/drawing/2014/main" id="{E9F807A8-4BA4-824D-BC23-02E7D413BB52}"/>
              </a:ext>
            </a:extLst>
          </p:cNvPr>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spTree>
    <p:extLst>
      <p:ext uri="{BB962C8B-B14F-4D97-AF65-F5344CB8AC3E}">
        <p14:creationId xmlns:p14="http://schemas.microsoft.com/office/powerpoint/2010/main" val="744464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20/04/2021</a:t>
            </a:r>
          </a:p>
        </p:txBody>
      </p:sp>
      <p:sp>
        <p:nvSpPr>
          <p:cNvPr id="3" name="Espace réservé du pied de page 2"/>
          <p:cNvSpPr>
            <a:spLocks noGrp="1"/>
          </p:cNvSpPr>
          <p:nvPr>
            <p:ph type="ftr" sz="quarter" idx="11"/>
          </p:nvPr>
        </p:nvSpPr>
        <p:spPr/>
        <p:txBody>
          <a:bodyPr/>
          <a:lstStyle/>
          <a:p>
            <a:r>
              <a:rPr lang="fr-FR"/>
              <a:t>D. Duchesneau / S. Tufanli CRP CDR</a:t>
            </a:r>
          </a:p>
        </p:txBody>
      </p:sp>
      <p:sp>
        <p:nvSpPr>
          <p:cNvPr id="4" name="Espace réservé du numéro de diapositive 3"/>
          <p:cNvSpPr>
            <a:spLocks noGrp="1"/>
          </p:cNvSpPr>
          <p:nvPr>
            <p:ph type="sldNum" sz="quarter" idx="12"/>
          </p:nvPr>
        </p:nvSpPr>
        <p:spPr/>
        <p:txBody>
          <a:bodyPr/>
          <a:lstStyle/>
          <a:p>
            <a:fld id="{0B71FE96-4EBC-4DEB-AA2F-EF6EB7D3BE3B}" type="slidenum">
              <a:rPr lang="fr-FR" smtClean="0"/>
              <a:t>‹#›</a:t>
            </a:fld>
            <a:endParaRPr lang="fr-FR"/>
          </a:p>
        </p:txBody>
      </p:sp>
    </p:spTree>
    <p:extLst>
      <p:ext uri="{BB962C8B-B14F-4D97-AF65-F5344CB8AC3E}">
        <p14:creationId xmlns:p14="http://schemas.microsoft.com/office/powerpoint/2010/main" val="1431193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457200" y="432609"/>
            <a:ext cx="8293100" cy="548785"/>
          </a:xfrm>
          <a:prstGeom prst="rect">
            <a:avLst/>
          </a:prstGeom>
        </p:spPr>
        <p:txBody>
          <a:bodyPr vert="horz" lIns="0" tIns="0" rIns="0" bIns="0"/>
          <a:lstStyle>
            <a:lvl1pPr algn="l">
              <a:defRPr sz="2200" b="1" i="0" baseline="0">
                <a:solidFill>
                  <a:srgbClr val="004C97"/>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7" name="Slide Number Placeholder 5"/>
          <p:cNvSpPr>
            <a:spLocks noGrp="1"/>
          </p:cNvSpPr>
          <p:nvPr>
            <p:ph type="sldNum" sz="quarter" idx="15"/>
          </p:nvPr>
        </p:nvSpPr>
        <p:spPr/>
        <p:txBody>
          <a:bodyPr/>
          <a:lstStyle>
            <a:lvl1pPr>
              <a:defRPr/>
            </a:lvl1pPr>
          </a:lstStyle>
          <a:p>
            <a:pPr>
              <a:defRPr/>
            </a:pPr>
            <a:fld id="{98AA3EDC-84CE-5D44-955B-22A59AD27526}" type="slidenum">
              <a:rPr lang="en-US"/>
              <a:pPr>
                <a:defRPr/>
              </a:pPr>
              <a:t>‹#›</a:t>
            </a:fld>
            <a:endParaRPr lang="en-US"/>
          </a:p>
        </p:txBody>
      </p:sp>
      <p:sp>
        <p:nvSpPr>
          <p:cNvPr id="8" name="Content Placeholder 2"/>
          <p:cNvSpPr>
            <a:spLocks noGrp="1"/>
          </p:cNvSpPr>
          <p:nvPr>
            <p:ph idx="16"/>
          </p:nvPr>
        </p:nvSpPr>
        <p:spPr>
          <a:xfrm>
            <a:off x="457200"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7"/>
          </p:nvPr>
        </p:nvSpPr>
        <p:spPr>
          <a:xfrm>
            <a:off x="4751454"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347368"/>
            <a:ext cx="4003605"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Title 1"/>
          <p:cNvSpPr>
            <a:spLocks noGrp="1"/>
          </p:cNvSpPr>
          <p:nvPr>
            <p:ph type="title"/>
          </p:nvPr>
        </p:nvSpPr>
        <p:spPr>
          <a:xfrm>
            <a:off x="446058" y="432610"/>
            <a:ext cx="8304267" cy="579507"/>
          </a:xfrm>
          <a:prstGeom prst="rect">
            <a:avLst/>
          </a:prstGeom>
        </p:spPr>
        <p:txBody>
          <a:bodyPr vert="horz" lIns="0" tIns="0" rIns="0" bIns="0"/>
          <a:lstStyle>
            <a:lvl1pPr algn="l">
              <a:defRPr sz="2200" b="1" i="0" baseline="0">
                <a:solidFill>
                  <a:srgbClr val="004C97"/>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14" name="Text Placeholder 2"/>
          <p:cNvSpPr>
            <a:spLocks noGrp="1"/>
          </p:cNvSpPr>
          <p:nvPr>
            <p:ph type="body" idx="13"/>
          </p:nvPr>
        </p:nvSpPr>
        <p:spPr>
          <a:xfrm>
            <a:off x="4683195" y="5347368"/>
            <a:ext cx="4067130"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Slide Number Placeholder 5"/>
          <p:cNvSpPr>
            <a:spLocks noGrp="1"/>
          </p:cNvSpPr>
          <p:nvPr>
            <p:ph type="sldNum" sz="quarter" idx="18"/>
          </p:nvPr>
        </p:nvSpPr>
        <p:spPr/>
        <p:txBody>
          <a:bodyPr/>
          <a:lstStyle>
            <a:lvl1pPr>
              <a:defRPr/>
            </a:lvl1pPr>
          </a:lstStyle>
          <a:p>
            <a:pPr>
              <a:defRPr/>
            </a:pPr>
            <a:fld id="{68139268-D729-4C4B-81BB-35603E7F3BD0}" type="slidenum">
              <a:rPr lang="en-US"/>
              <a:pPr>
                <a:defRPr/>
              </a:pPr>
              <a:t>‹#›</a:t>
            </a:fld>
            <a:endParaRPr lang="en-US"/>
          </a:p>
        </p:txBody>
      </p:sp>
      <p:sp>
        <p:nvSpPr>
          <p:cNvPr id="10" name="Content Placeholder 2"/>
          <p:cNvSpPr>
            <a:spLocks noGrp="1"/>
          </p:cNvSpPr>
          <p:nvPr>
            <p:ph idx="19"/>
          </p:nvPr>
        </p:nvSpPr>
        <p:spPr>
          <a:xfrm>
            <a:off x="457200"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20"/>
          </p:nvPr>
        </p:nvSpPr>
        <p:spPr>
          <a:xfrm>
            <a:off x="4751454"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9" name="Title 1"/>
          <p:cNvSpPr>
            <a:spLocks noGrp="1"/>
          </p:cNvSpPr>
          <p:nvPr>
            <p:ph type="title"/>
          </p:nvPr>
        </p:nvSpPr>
        <p:spPr>
          <a:xfrm>
            <a:off x="457200" y="432609"/>
            <a:ext cx="8293100" cy="646957"/>
          </a:xfrm>
          <a:prstGeom prst="rect">
            <a:avLst/>
          </a:prstGeom>
        </p:spPr>
        <p:txBody>
          <a:bodyPr vert="horz" lIns="0" tIns="0" rIns="0" bIns="0"/>
          <a:lstStyle>
            <a:lvl1pPr algn="l">
              <a:defRPr sz="2200" b="1" i="0" baseline="0">
                <a:solidFill>
                  <a:srgbClr val="004C97"/>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13" name="Picture Placeholder 12"/>
          <p:cNvSpPr>
            <a:spLocks noGrp="1"/>
          </p:cNvSpPr>
          <p:nvPr>
            <p:ph type="pic" sz="quarter" idx="10"/>
          </p:nvPr>
        </p:nvSpPr>
        <p:spPr>
          <a:xfrm>
            <a:off x="457200" y="1238250"/>
            <a:ext cx="8293100" cy="4846639"/>
          </a:xfrm>
          <a:prstGeom prst="rect">
            <a:avLst/>
          </a:prstGeom>
        </p:spPr>
        <p:txBody>
          <a:bodyPr vert="horz"/>
          <a:lstStyle>
            <a:lvl1pPr marL="0" indent="0">
              <a:buFontTx/>
              <a:buNone/>
              <a:defRPr>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stStyle>
          <a:p>
            <a:pPr lvl="0"/>
            <a:endParaRPr lang="en-US" noProof="0"/>
          </a:p>
        </p:txBody>
      </p:sp>
      <p:sp>
        <p:nvSpPr>
          <p:cNvPr id="6" name="Slide Number Placeholder 5"/>
          <p:cNvSpPr>
            <a:spLocks noGrp="1"/>
          </p:cNvSpPr>
          <p:nvPr>
            <p:ph type="sldNum" sz="quarter" idx="13"/>
          </p:nvPr>
        </p:nvSpPr>
        <p:spPr/>
        <p:txBody>
          <a:bodyPr/>
          <a:lstStyle>
            <a:lvl1pPr>
              <a:defRPr/>
            </a:lvl1pPr>
          </a:lstStyle>
          <a:p>
            <a:pPr>
              <a:defRPr/>
            </a:pPr>
            <a:fld id="{C663080B-B7DD-F94E-BF93-E5AF96AB2174}" type="slidenum">
              <a:rPr lang="en-US"/>
              <a:pPr>
                <a:defRPr/>
              </a:pPr>
              <a:t>‹#›</a:t>
            </a:fld>
            <a:endParaRPr lang="en-US"/>
          </a:p>
        </p:txBody>
      </p:sp>
    </p:spTree>
    <p:extLst>
      <p:ext uri="{BB962C8B-B14F-4D97-AF65-F5344CB8AC3E}">
        <p14:creationId xmlns:p14="http://schemas.microsoft.com/office/powerpoint/2010/main" val="2850782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099175"/>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5" name="Slide Number Placeholder 5"/>
          <p:cNvSpPr>
            <a:spLocks noGrp="1"/>
          </p:cNvSpPr>
          <p:nvPr>
            <p:ph type="sldNum" sz="quarter" idx="13"/>
          </p:nvPr>
        </p:nvSpPr>
        <p:spPr/>
        <p:txBody>
          <a:bodyPr/>
          <a:lstStyle>
            <a:lvl1pPr>
              <a:defRPr/>
            </a:lvl1pPr>
          </a:lstStyle>
          <a:p>
            <a:pPr>
              <a:defRPr/>
            </a:pPr>
            <a:fld id="{72F71154-E60D-9942-9C7E-C9963561CB3F}" type="slidenum">
              <a:rPr lang="en-US"/>
              <a:pPr>
                <a:defRPr/>
              </a:pPr>
              <a:t>‹#›</a:t>
            </a:fld>
            <a:endParaRPr lang="en-US"/>
          </a:p>
        </p:txBody>
      </p:sp>
    </p:spTree>
    <p:extLst>
      <p:ext uri="{BB962C8B-B14F-4D97-AF65-F5344CB8AC3E}">
        <p14:creationId xmlns:p14="http://schemas.microsoft.com/office/powerpoint/2010/main" val="3458088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175906"/>
            <a:ext cx="3017520" cy="915332"/>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38250"/>
            <a:ext cx="5033962" cy="4852988"/>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8" name="Slide Number Placeholder 5"/>
          <p:cNvSpPr>
            <a:spLocks noGrp="1"/>
          </p:cNvSpPr>
          <p:nvPr>
            <p:ph type="sldNum" sz="quarter" idx="18"/>
          </p:nvPr>
        </p:nvSpPr>
        <p:spPr/>
        <p:txBody>
          <a:bodyPr/>
          <a:lstStyle>
            <a:lvl1pPr>
              <a:defRPr sz="1200" b="1" i="0" baseline="0" smtClean="0">
                <a:solidFill>
                  <a:srgbClr val="004C97"/>
                </a:solidFill>
                <a:latin typeface="Helvetica"/>
              </a:defRPr>
            </a:lvl1pPr>
          </a:lstStyle>
          <a:p>
            <a:pPr>
              <a:defRPr/>
            </a:pPr>
            <a:fld id="{609735B5-E0F8-D44A-A3DE-E2CD0DCDE7CF}" type="slidenum">
              <a:rPr lang="en-US"/>
              <a:pPr>
                <a:defRPr/>
              </a:pPr>
              <a:t>‹#›</a:t>
            </a:fld>
            <a:endParaRPr lang="en-US"/>
          </a:p>
        </p:txBody>
      </p:sp>
      <p:sp>
        <p:nvSpPr>
          <p:cNvPr id="2" name="Title 1"/>
          <p:cNvSpPr>
            <a:spLocks noGrp="1"/>
          </p:cNvSpPr>
          <p:nvPr>
            <p:ph type="title"/>
          </p:nvPr>
        </p:nvSpPr>
        <p:spPr>
          <a:xfrm>
            <a:off x="457200" y="429098"/>
            <a:ext cx="8293100" cy="647102"/>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9" name="Content Placeholder 2"/>
          <p:cNvSpPr>
            <a:spLocks noGrp="1"/>
          </p:cNvSpPr>
          <p:nvPr>
            <p:ph idx="19"/>
          </p:nvPr>
        </p:nvSpPr>
        <p:spPr>
          <a:xfrm>
            <a:off x="457200" y="1238250"/>
            <a:ext cx="3017524" cy="372268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4" y="1227137"/>
            <a:ext cx="8296275" cy="4241851"/>
          </a:xfrm>
          <a:prstGeom prst="rect">
            <a:avLst/>
          </a:prstGeom>
        </p:spPr>
        <p:txBody>
          <a:bodyPr/>
          <a:lstStyle>
            <a:lvl1pPr marL="0" indent="0">
              <a:buNone/>
              <a:defRPr sz="3200">
                <a:solidFill>
                  <a:srgbClr val="63666A"/>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2" name="Text Placeholder 2"/>
          <p:cNvSpPr>
            <a:spLocks noGrp="1"/>
          </p:cNvSpPr>
          <p:nvPr>
            <p:ph type="body" idx="11"/>
          </p:nvPr>
        </p:nvSpPr>
        <p:spPr>
          <a:xfrm>
            <a:off x="457203" y="5686118"/>
            <a:ext cx="8293095" cy="439738"/>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Slide Number Placeholder 5"/>
          <p:cNvSpPr>
            <a:spLocks noGrp="1"/>
          </p:cNvSpPr>
          <p:nvPr>
            <p:ph type="sldNum" sz="quarter" idx="14"/>
          </p:nvPr>
        </p:nvSpPr>
        <p:spPr/>
        <p:txBody>
          <a:bodyPr/>
          <a:lstStyle>
            <a:lvl1pPr>
              <a:defRPr sz="1200" b="1" i="0" baseline="0" smtClean="0">
                <a:solidFill>
                  <a:srgbClr val="004C97"/>
                </a:solidFill>
                <a:latin typeface="Helvetica"/>
              </a:defRPr>
            </a:lvl1pPr>
          </a:lstStyle>
          <a:p>
            <a:pPr>
              <a:defRPr/>
            </a:pPr>
            <a:fld id="{D7C6703C-D516-5C41-9D7B-DB72F4B68AE4}" type="slidenum">
              <a:rPr lang="en-US"/>
              <a:pPr>
                <a:defRPr/>
              </a:pPr>
              <a:t>‹#›</a:t>
            </a:fld>
            <a:endParaRPr lang="en-US"/>
          </a:p>
        </p:txBody>
      </p:sp>
      <p:sp>
        <p:nvSpPr>
          <p:cNvPr id="2" name="Title 1"/>
          <p:cNvSpPr>
            <a:spLocks noGrp="1"/>
          </p:cNvSpPr>
          <p:nvPr>
            <p:ph type="title"/>
          </p:nvPr>
        </p:nvSpPr>
        <p:spPr>
          <a:xfrm>
            <a:off x="457204" y="425568"/>
            <a:ext cx="8293096" cy="603767"/>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Tree>
    <p:extLst>
      <p:ext uri="{BB962C8B-B14F-4D97-AF65-F5344CB8AC3E}">
        <p14:creationId xmlns:p14="http://schemas.microsoft.com/office/powerpoint/2010/main" val="2412412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711746"/>
            <a:ext cx="8293100" cy="1143000"/>
          </a:xfrm>
          <a:prstGeom prst="rect">
            <a:avLst/>
          </a:prstGeom>
        </p:spPr>
        <p:txBody>
          <a:bodyPr vert="horz" lIns="0" tIns="0" rIns="0" bIns="0" anchor="b" anchorCtr="0"/>
          <a:lstStyle>
            <a:lvl1pPr algn="l">
              <a:defRPr sz="3200" b="1" i="0" baseline="0">
                <a:solidFill>
                  <a:srgbClr val="004C97"/>
                </a:solidFill>
                <a:latin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454025" y="3209907"/>
            <a:ext cx="8296275" cy="1721069"/>
          </a:xfrm>
          <a:prstGeom prst="rect">
            <a:avLst/>
          </a:prstGeom>
        </p:spPr>
        <p:txBody>
          <a:bodyPr vert="horz" lIns="0" tIns="0" rIns="0" bIns="0"/>
          <a:lstStyle>
            <a:lvl1pPr marL="0" indent="0">
              <a:buFontTx/>
              <a:buNone/>
              <a:defRPr sz="2200" baseline="0">
                <a:solidFill>
                  <a:srgbClr val="004C97"/>
                </a:solidFill>
                <a:latin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Click to edit Master text styles</a:t>
            </a:r>
          </a:p>
        </p:txBody>
      </p:sp>
    </p:spTree>
    <p:extLst>
      <p:ext uri="{BB962C8B-B14F-4D97-AF65-F5344CB8AC3E}">
        <p14:creationId xmlns:p14="http://schemas.microsoft.com/office/powerpoint/2010/main" val="2064996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Slide" userDrawn="1">
  <p:cSld name="Blank Slide">
    <p:spTree>
      <p:nvGrpSpPr>
        <p:cNvPr id="1" name="Shape 14"/>
        <p:cNvGrpSpPr/>
        <p:nvPr/>
      </p:nvGrpSpPr>
      <p:grpSpPr>
        <a:xfrm>
          <a:off x="0" y="0"/>
          <a:ext cx="0" cy="0"/>
          <a:chOff x="0" y="0"/>
          <a:chExt cx="0" cy="0"/>
        </a:xfrm>
      </p:grpSpPr>
      <p:sp>
        <p:nvSpPr>
          <p:cNvPr id="15" name="Google Shape;15;p2"/>
          <p:cNvSpPr txBox="1">
            <a:spLocks noGrp="1"/>
          </p:cNvSpPr>
          <p:nvPr>
            <p:ph type="sldNum" idx="12"/>
          </p:nvPr>
        </p:nvSpPr>
        <p:spPr>
          <a:xfrm>
            <a:off x="12526" y="6409327"/>
            <a:ext cx="482400" cy="371400"/>
          </a:xfrm>
          <a:prstGeom prst="rect">
            <a:avLst/>
          </a:prstGeom>
        </p:spPr>
        <p:txBody>
          <a:bodyPr spcFirstLastPara="1" wrap="square" lIns="91425" tIns="91425" rIns="91425" bIns="91425" anchor="t" anchorCtr="0">
            <a:noAutofit/>
          </a:bodyPr>
          <a:lstStyle>
            <a:lvl1pPr lvl="0" algn="ctr" rtl="0">
              <a:buNone/>
              <a:defRPr sz="1300" b="1">
                <a:solidFill>
                  <a:srgbClr val="E95125"/>
                </a:solidFill>
              </a:defRPr>
            </a:lvl1pPr>
            <a:lvl2pPr lvl="1" algn="ctr" rtl="0">
              <a:buNone/>
              <a:defRPr sz="1300" b="1">
                <a:solidFill>
                  <a:srgbClr val="E95125"/>
                </a:solidFill>
              </a:defRPr>
            </a:lvl2pPr>
            <a:lvl3pPr lvl="2" algn="ctr" rtl="0">
              <a:buNone/>
              <a:defRPr sz="1300" b="1">
                <a:solidFill>
                  <a:srgbClr val="E95125"/>
                </a:solidFill>
              </a:defRPr>
            </a:lvl3pPr>
            <a:lvl4pPr lvl="3" algn="ctr" rtl="0">
              <a:buNone/>
              <a:defRPr sz="1300" b="1">
                <a:solidFill>
                  <a:srgbClr val="E95125"/>
                </a:solidFill>
              </a:defRPr>
            </a:lvl4pPr>
            <a:lvl5pPr lvl="4" algn="ctr" rtl="0">
              <a:buNone/>
              <a:defRPr sz="1300" b="1">
                <a:solidFill>
                  <a:srgbClr val="E95125"/>
                </a:solidFill>
              </a:defRPr>
            </a:lvl5pPr>
            <a:lvl6pPr lvl="5" algn="ctr" rtl="0">
              <a:buNone/>
              <a:defRPr sz="1300" b="1">
                <a:solidFill>
                  <a:srgbClr val="E95125"/>
                </a:solidFill>
              </a:defRPr>
            </a:lvl6pPr>
            <a:lvl7pPr lvl="6" algn="ctr" rtl="0">
              <a:buNone/>
              <a:defRPr sz="1300" b="1">
                <a:solidFill>
                  <a:srgbClr val="E95125"/>
                </a:solidFill>
              </a:defRPr>
            </a:lvl7pPr>
            <a:lvl8pPr lvl="7" algn="ctr" rtl="0">
              <a:buNone/>
              <a:defRPr sz="1300" b="1">
                <a:solidFill>
                  <a:srgbClr val="E95125"/>
                </a:solidFill>
              </a:defRPr>
            </a:lvl8pPr>
            <a:lvl9pPr lvl="8" algn="ctr" rtl="0">
              <a:buNone/>
              <a:defRPr sz="1300" b="1">
                <a:solidFill>
                  <a:srgbClr val="E95125"/>
                </a:solidFill>
              </a:defRPr>
            </a:lvl9pPr>
          </a:lstStyle>
          <a:p>
            <a:pPr marL="0" lvl="0" indent="0" algn="ct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2973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 Placeholder 7"/>
          <p:cNvSpPr txBox="1">
            <a:spLocks/>
          </p:cNvSpPr>
          <p:nvPr/>
        </p:nvSpPr>
        <p:spPr>
          <a:xfrm>
            <a:off x="8356364" y="6502545"/>
            <a:ext cx="419100" cy="192024"/>
          </a:xfrm>
          <a:prstGeom prst="rect">
            <a:avLst/>
          </a:prstGeom>
        </p:spPr>
        <p:txBody>
          <a:bodyPr lIns="0" tIns="0" rIns="0" bIns="0" anchor="b"/>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200"/>
              <a:t>LBNF</a:t>
            </a:r>
          </a:p>
        </p:txBody>
      </p:sp>
      <p:cxnSp>
        <p:nvCxnSpPr>
          <p:cNvPr id="13" name="Straight Connector 12"/>
          <p:cNvCxnSpPr/>
          <p:nvPr/>
        </p:nvCxnSpPr>
        <p:spPr>
          <a:xfrm>
            <a:off x="457200" y="6357938"/>
            <a:ext cx="8293100"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454025" y="6488430"/>
            <a:ext cx="525463" cy="187325"/>
          </a:xfrm>
          <a:prstGeom prst="rect">
            <a:avLst/>
          </a:prstGeom>
        </p:spPr>
        <p:txBody>
          <a:bodyPr lIns="0" tIns="0" rIns="0" bIns="0" anchor="b" anchorCtr="0"/>
          <a:lstStyle>
            <a:lvl1pPr fontAlgn="auto">
              <a:spcBef>
                <a:spcPts val="0"/>
              </a:spcBef>
              <a:spcAft>
                <a:spcPts val="0"/>
              </a:spcAft>
              <a:defRPr sz="1200" b="1" i="0" baseline="0" smtClean="0">
                <a:solidFill>
                  <a:srgbClr val="004C97"/>
                </a:solidFill>
                <a:latin typeface="Helvetica"/>
                <a:ea typeface="+mn-ea"/>
                <a:cs typeface="+mn-cs"/>
              </a:defRPr>
            </a:lvl1pPr>
          </a:lstStyle>
          <a:p>
            <a:pPr>
              <a:defRPr/>
            </a:pPr>
            <a:fld id="{0C39C72E-2A13-EB4D-AD45-6D4E6ACAED8D}" type="slidenum">
              <a:rPr lang="en-US"/>
              <a:pPr>
                <a:defRPr/>
              </a:pPr>
              <a:t>‹#›</a:t>
            </a:fld>
            <a:endParaRPr lang="en-US"/>
          </a:p>
        </p:txBody>
      </p:sp>
      <p:pic>
        <p:nvPicPr>
          <p:cNvPr id="7" name="Picture 6" descr="DUNElogoFINAL5.6.15_noType-01.png"/>
          <p:cNvPicPr>
            <a:picLocks noChangeAspect="1"/>
          </p:cNvPicPr>
          <p:nvPr userDrawn="1"/>
        </p:nvPicPr>
        <p:blipFill>
          <a:blip r:embed="rId15" cstate="print">
            <a:extLst>
              <a:ext uri="{28A0092B-C50C-407E-A947-70E740481C1C}">
                <a14:useLocalDpi xmlns:a14="http://schemas.microsoft.com/office/drawing/2010/main"/>
              </a:ext>
            </a:extLst>
          </a:blip>
          <a:stretch>
            <a:fillRect/>
          </a:stretch>
        </p:blipFill>
        <p:spPr>
          <a:xfrm>
            <a:off x="7892679" y="6516651"/>
            <a:ext cx="433761" cy="176462"/>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 id="2147483710" r:id="rId8"/>
    <p:sldLayoutId id="2147483711" r:id="rId9"/>
    <p:sldLayoutId id="2147483712" r:id="rId10"/>
    <p:sldLayoutId id="2147483713" r:id="rId11"/>
    <p:sldLayoutId id="2147483714" r:id="rId12"/>
    <p:sldLayoutId id="2147483715" r:id="rId13"/>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hyperlink" Target="https://indico.cern.ch/event/1026160/contributions/4308719/attachments/2223903/3766324/requirements_segreto_12_04_21.pdf" TargetMode="External"/><Relationship Id="rId3" Type="http://schemas.openxmlformats.org/officeDocument/2006/relationships/hyperlink" Target="https://edms.cern.ch/file/2565834/1/DUNE-req-spec-VD-CRPv4.xlsx" TargetMode="External"/><Relationship Id="rId7" Type="http://schemas.openxmlformats.org/officeDocument/2006/relationships/hyperlink" Target="https://indico.cern.ch/event/1038741/contributions/4362155/attachments/2263535/3843315/VD_HVS_overview_2021-06-14.pptx" TargetMode="External"/><Relationship Id="rId2" Type="http://schemas.openxmlformats.org/officeDocument/2006/relationships/hyperlink" Target="https://edms.cern.ch/file/2454611/1/DUNE-requirements-VD.xlsx" TargetMode="External"/><Relationship Id="rId1" Type="http://schemas.openxmlformats.org/officeDocument/2006/relationships/slideLayout" Target="../slideLayouts/slideLayout2.xml"/><Relationship Id="rId6" Type="http://schemas.openxmlformats.org/officeDocument/2006/relationships/hyperlink" Target="https://indico.cern.ch/event/1038739/contributions/4362138/attachments/2253634/3823484/CE_CDR_Overview_05-28-2021.pptx" TargetMode="External"/><Relationship Id="rId5" Type="http://schemas.openxmlformats.org/officeDocument/2006/relationships/hyperlink" Target="https://edms.cern.ch/file/2590797/1/FD2-VD_CE_Requirements_27May2021.xlsx" TargetMode="External"/><Relationship Id="rId4" Type="http://schemas.openxmlformats.org/officeDocument/2006/relationships/hyperlink" Target="https://indico.cern.ch/event/1026162/contributions/4308960/attachments/2229490/3777871/CRPoverview-20April2021.pptx" TargetMode="External"/><Relationship Id="rId9" Type="http://schemas.openxmlformats.org/officeDocument/2006/relationships/hyperlink" Target="https://indico.cern.ch/event/1038731/contributions/4407125/attachments/2263991/3843498/CDR%20summary.pptx"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hyperlink" Target="https://lar.bnl.gov/properties/#basic-prop" TargetMode="Externa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hyperlink" Target="https://edms.cern.ch/document/2590797" TargetMode="Externa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edms.cern.ch/document/2454611/1" TargetMode="External"/><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234609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hyperlink" Target="https://lar.bnl.gov/properties/#basic-prop" TargetMode="Externa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 Id="rId9"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project/CERN-0000214368" TargetMode="External"/><Relationship Id="rId2" Type="http://schemas.openxmlformats.org/officeDocument/2006/relationships/hyperlink" Target="https://edms.cern.ch/document/234609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bwMode="auto">
          <a:xfrm>
            <a:off x="0" y="1452209"/>
            <a:ext cx="9144000" cy="64125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compatLnSpc="1">
            <a:prstTxWarp prst="textNoShape">
              <a:avLst/>
            </a:prstTxWarp>
          </a:bodyPr>
          <a:lstStyle/>
          <a:p>
            <a:pPr algn="ctr"/>
            <a:r>
              <a:rPr lang="en-US" dirty="0">
                <a:latin typeface="Helvetica Neue" panose="02000503000000020004" pitchFamily="2" charset="0"/>
                <a:ea typeface="Helvetica Neue" panose="02000503000000020004" pitchFamily="2" charset="0"/>
                <a:cs typeface="Helvetica Neue" panose="02000503000000020004" pitchFamily="2" charset="0"/>
              </a:rPr>
              <a:t>	</a:t>
            </a:r>
            <a:br>
              <a:rPr lang="en-US" dirty="0">
                <a:latin typeface="Helvetica Neue" panose="02000503000000020004" pitchFamily="2" charset="0"/>
                <a:ea typeface="Helvetica Neue" panose="02000503000000020004" pitchFamily="2" charset="0"/>
                <a:cs typeface="Helvetica Neue" panose="02000503000000020004" pitchFamily="2" charset="0"/>
              </a:rPr>
            </a:br>
            <a:r>
              <a:rPr lang="en-US" dirty="0">
                <a:latin typeface="Helvetica Neue" panose="02000503000000020004" pitchFamily="2" charset="0"/>
                <a:ea typeface="Helvetica Neue" panose="02000503000000020004" pitchFamily="2" charset="0"/>
                <a:cs typeface="Helvetica Neue" panose="02000503000000020004" pitchFamily="2" charset="0"/>
              </a:rPr>
              <a:t>​</a:t>
            </a:r>
            <a:r>
              <a:rPr lang="en-US" dirty="0"/>
              <a:t>Vertical Drift Requirements</a:t>
            </a:r>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146" name="Text Placeholder 2"/>
          <p:cNvSpPr>
            <a:spLocks noGrp="1"/>
          </p:cNvSpPr>
          <p:nvPr>
            <p:ph type="body" sz="quarter" idx="10"/>
          </p:nvPr>
        </p:nvSpPr>
        <p:spPr bwMode="auto">
          <a:xfrm>
            <a:off x="238694" y="2481956"/>
            <a:ext cx="3596460" cy="17208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Helvetica" charset="0"/>
              </a:rPr>
              <a:t>Steve Kettell</a:t>
            </a:r>
          </a:p>
          <a:p>
            <a:endParaRPr lang="en-US" dirty="0">
              <a:latin typeface="Helvetica Neue" panose="02000503000000020004" pitchFamily="2" charset="0"/>
              <a:ea typeface="Helvetica Neue" panose="02000503000000020004" pitchFamily="2" charset="0"/>
              <a:cs typeface="Helvetica Neue" panose="02000503000000020004" pitchFamily="2" charset="0"/>
            </a:endParaRPr>
          </a:p>
          <a:p>
            <a:r>
              <a:rPr lang="en-US" dirty="0">
                <a:latin typeface="Helvetica Neue" panose="02000503000000020004" pitchFamily="2" charset="0"/>
                <a:ea typeface="Helvetica Neue" panose="02000503000000020004" pitchFamily="2" charset="0"/>
                <a:cs typeface="Helvetica Neue" panose="02000503000000020004" pitchFamily="2" charset="0"/>
              </a:rPr>
              <a:t>EB Meeting</a:t>
            </a:r>
          </a:p>
          <a:p>
            <a:r>
              <a:rPr lang="en-US" dirty="0">
                <a:latin typeface="Helvetica Neue" panose="02000503000000020004" pitchFamily="2" charset="0"/>
                <a:ea typeface="Helvetica Neue" panose="02000503000000020004" pitchFamily="2" charset="0"/>
                <a:cs typeface="Helvetica Neue" panose="02000503000000020004" pitchFamily="2" charset="0"/>
              </a:rPr>
              <a:t>24 June 2021</a:t>
            </a:r>
          </a:p>
        </p:txBody>
      </p:sp>
      <p:pic>
        <p:nvPicPr>
          <p:cNvPr id="4" name="Picture 3" descr="DUNElogoFINAL5.6.15_noType-01.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72322" y="1"/>
            <a:ext cx="1123842" cy="457200"/>
          </a:xfrm>
          <a:prstGeom prst="rect">
            <a:avLst/>
          </a:prstGeom>
        </p:spPr>
      </p:pic>
      <p:pic>
        <p:nvPicPr>
          <p:cNvPr id="5" name="Picture 4">
            <a:extLst>
              <a:ext uri="{FF2B5EF4-FFF2-40B4-BE49-F238E27FC236}">
                <a16:creationId xmlns:a16="http://schemas.microsoft.com/office/drawing/2014/main" id="{8BBCFF52-C0DE-41BF-B37B-285257C6DF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376" t="9780" r="916" b="8715"/>
          <a:stretch/>
        </p:blipFill>
        <p:spPr>
          <a:xfrm>
            <a:off x="1290843" y="4092804"/>
            <a:ext cx="7853157" cy="276519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0" y="35566"/>
            <a:ext cx="9143999" cy="360362"/>
          </a:xfrm>
        </p:spPr>
        <p:txBody>
          <a:bodyPr/>
          <a:lstStyle/>
          <a:p>
            <a:r>
              <a:rPr lang="en-US" dirty="0"/>
              <a:t>Proposed modifications to EB-held Requirements for FD2-VD (3)</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10</a:t>
            </a:fld>
            <a:endParaRPr lang="en-US"/>
          </a:p>
        </p:txBody>
      </p:sp>
      <p:graphicFrame>
        <p:nvGraphicFramePr>
          <p:cNvPr id="8" name="Content Placeholder 7">
            <a:extLst>
              <a:ext uri="{FF2B5EF4-FFF2-40B4-BE49-F238E27FC236}">
                <a16:creationId xmlns:a16="http://schemas.microsoft.com/office/drawing/2014/main" id="{168BBB29-2FAA-41EF-836E-A2B784154E8B}"/>
              </a:ext>
            </a:extLst>
          </p:cNvPr>
          <p:cNvGraphicFramePr>
            <a:graphicFrameLocks noGrp="1"/>
          </p:cNvGraphicFramePr>
          <p:nvPr>
            <p:ph idx="16"/>
            <p:extLst>
              <p:ext uri="{D42A27DB-BD31-4B8C-83A1-F6EECF244321}">
                <p14:modId xmlns:p14="http://schemas.microsoft.com/office/powerpoint/2010/main" val="202195468"/>
              </p:ext>
            </p:extLst>
          </p:nvPr>
        </p:nvGraphicFramePr>
        <p:xfrm>
          <a:off x="472449" y="395288"/>
          <a:ext cx="8199102" cy="6069930"/>
        </p:xfrm>
        <a:graphic>
          <a:graphicData uri="http://schemas.openxmlformats.org/drawingml/2006/table">
            <a:tbl>
              <a:tblPr/>
              <a:tblGrid>
                <a:gridCol w="301523">
                  <a:extLst>
                    <a:ext uri="{9D8B030D-6E8A-4147-A177-3AD203B41FA5}">
                      <a16:colId xmlns:a16="http://schemas.microsoft.com/office/drawing/2014/main" val="3172573930"/>
                    </a:ext>
                  </a:extLst>
                </a:gridCol>
                <a:gridCol w="386568">
                  <a:extLst>
                    <a:ext uri="{9D8B030D-6E8A-4147-A177-3AD203B41FA5}">
                      <a16:colId xmlns:a16="http://schemas.microsoft.com/office/drawing/2014/main" val="1491982639"/>
                    </a:ext>
                  </a:extLst>
                </a:gridCol>
                <a:gridCol w="247403">
                  <a:extLst>
                    <a:ext uri="{9D8B030D-6E8A-4147-A177-3AD203B41FA5}">
                      <a16:colId xmlns:a16="http://schemas.microsoft.com/office/drawing/2014/main" val="1171243158"/>
                    </a:ext>
                  </a:extLst>
                </a:gridCol>
                <a:gridCol w="620441">
                  <a:extLst>
                    <a:ext uri="{9D8B030D-6E8A-4147-A177-3AD203B41FA5}">
                      <a16:colId xmlns:a16="http://schemas.microsoft.com/office/drawing/2014/main" val="217531843"/>
                    </a:ext>
                  </a:extLst>
                </a:gridCol>
                <a:gridCol w="2104861">
                  <a:extLst>
                    <a:ext uri="{9D8B030D-6E8A-4147-A177-3AD203B41FA5}">
                      <a16:colId xmlns:a16="http://schemas.microsoft.com/office/drawing/2014/main" val="471772148"/>
                    </a:ext>
                  </a:extLst>
                </a:gridCol>
                <a:gridCol w="865912">
                  <a:extLst>
                    <a:ext uri="{9D8B030D-6E8A-4147-A177-3AD203B41FA5}">
                      <a16:colId xmlns:a16="http://schemas.microsoft.com/office/drawing/2014/main" val="112988034"/>
                    </a:ext>
                  </a:extLst>
                </a:gridCol>
                <a:gridCol w="2798750">
                  <a:extLst>
                    <a:ext uri="{9D8B030D-6E8A-4147-A177-3AD203B41FA5}">
                      <a16:colId xmlns:a16="http://schemas.microsoft.com/office/drawing/2014/main" val="250006719"/>
                    </a:ext>
                  </a:extLst>
                </a:gridCol>
                <a:gridCol w="487076">
                  <a:extLst>
                    <a:ext uri="{9D8B030D-6E8A-4147-A177-3AD203B41FA5}">
                      <a16:colId xmlns:a16="http://schemas.microsoft.com/office/drawing/2014/main" val="3526971694"/>
                    </a:ext>
                  </a:extLst>
                </a:gridCol>
                <a:gridCol w="386568">
                  <a:extLst>
                    <a:ext uri="{9D8B030D-6E8A-4147-A177-3AD203B41FA5}">
                      <a16:colId xmlns:a16="http://schemas.microsoft.com/office/drawing/2014/main" val="970779340"/>
                    </a:ext>
                  </a:extLst>
                </a:gridCol>
              </a:tblGrid>
              <a:tr h="762952">
                <a:tc>
                  <a:txBody>
                    <a:bodyPr/>
                    <a:lstStyle/>
                    <a:p>
                      <a:pPr algn="ctr" fontAlgn="b"/>
                      <a:r>
                        <a:rPr lang="en-US" sz="600" b="0" i="0" u="none" strike="noStrike">
                          <a:solidFill>
                            <a:srgbClr val="000000"/>
                          </a:solidFill>
                          <a:effectLst/>
                          <a:latin typeface="Arial" panose="020B0604020202020204" pitchFamily="34" charset="0"/>
                        </a:rPr>
                        <a:t>2263</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SP-FD-23</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Supernova trigger</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The DAQ architecture shall provide a mechanism for triggering on galactic supernova bursts and recording neutrino interactions associated with those bursts over a 30 second period, with a goal of 100 seconds. During this period, the full raw data information must be stored.</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&gt;95% efficiency for a SNB producing at least 60 interactions with a neutrino energy &gt;10 MeV in 12 kt of active detector mass during the first 10 seconds of the burst.</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Most models of SNB show structure in the neutrino flux for up to 30s and there is potential for interesting measurements to be made up to 100s. 95% triggering efficiency for a burst which produces at least 60 neutrino interactions in a 12 kt module will provide sensitivity to the great majority of SNBs in our galaxy as well as some bursts in small nearby galaxies, as described in the TDR's SNB physics requirements section.</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f</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6196335"/>
                  </a:ext>
                </a:extLst>
              </a:tr>
              <a:tr h="762000">
                <a:tc>
                  <a:txBody>
                    <a:bodyPr/>
                    <a:lstStyle/>
                    <a:p>
                      <a:pPr algn="ctr" fontAlgn="b"/>
                      <a:r>
                        <a:rPr lang="en-US" sz="600" b="0" i="0" u="none" strike="noStrike">
                          <a:solidFill>
                            <a:srgbClr val="000000"/>
                          </a:solidFill>
                          <a:effectLst/>
                          <a:latin typeface="Arial" panose="020B0604020202020204" pitchFamily="34" charset="0"/>
                        </a:rPr>
                        <a:t>2264</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SP-FD-24</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Local electric fields</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The integrated detector design shall minimize potential pathways for HV discharges.</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&lt;30 kV/cm; Exceptions: for specific components with localized E-field higher than 30 kV/cm, perform test in pure LAr at 120% of the designed operating </a:t>
                      </a:r>
                      <a:r>
                        <a:rPr lang="en-US" sz="600" b="0" i="0" u="none" strike="sngStrike">
                          <a:solidFill>
                            <a:srgbClr val="000000"/>
                          </a:solidFill>
                          <a:effectLst/>
                          <a:latin typeface="Arial" panose="020B0604020202020204" pitchFamily="34" charset="0"/>
                        </a:rPr>
                        <a:t>voltage </a:t>
                      </a:r>
                      <a:r>
                        <a:rPr lang="en-US" sz="600" b="1" i="0" u="none" strike="sngStrike">
                          <a:solidFill>
                            <a:srgbClr val="FF0000"/>
                          </a:solidFill>
                          <a:effectLst/>
                          <a:latin typeface="Arial" panose="020B0604020202020204" pitchFamily="34" charset="0"/>
                        </a:rPr>
                        <a:t>electric field</a:t>
                      </a:r>
                      <a:r>
                        <a:rPr lang="en-US" sz="600" b="0" i="0" u="none" strike="noStrike">
                          <a:solidFill>
                            <a:srgbClr val="000000"/>
                          </a:solidFill>
                          <a:effectLst/>
                          <a:latin typeface="Arial" panose="020B0604020202020204" pitchFamily="34" charset="0"/>
                        </a:rPr>
                        <a:t>,</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HV discharges limit detector livetime and have the potential for damaging detector components. Keeping the local fields to this value is necessary in order to reach the desired drift fields. The minimum E field requirement is based on the minimum drift-field goal of  500 V/cm. In case of field cage components for which the limit cannot be guaranteed, a dedicated test in ultrapure LAr at a E-field at least 120% higher than nominal is has to be successfully passed.</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d</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03201335"/>
                  </a:ext>
                </a:extLst>
              </a:tr>
              <a:tr h="278460">
                <a:tc>
                  <a:txBody>
                    <a:bodyPr/>
                    <a:lstStyle/>
                    <a:p>
                      <a:pPr algn="ctr" fontAlgn="b"/>
                      <a:r>
                        <a:rPr lang="en-US" sz="600" b="0" i="0" u="none" strike="noStrike">
                          <a:solidFill>
                            <a:srgbClr val="000000"/>
                          </a:solidFill>
                          <a:effectLst/>
                          <a:latin typeface="Arial" panose="020B0604020202020204" pitchFamily="34" charset="0"/>
                        </a:rPr>
                        <a:t>2265</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SP-FD-25</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Non-FE noise contributions</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All non-FE noise contributions shall be much lower than the targeted system noise level</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&lt;&lt; 1000 electrons</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368629080"/>
                  </a:ext>
                </a:extLst>
              </a:tr>
              <a:tr h="468300">
                <a:tc>
                  <a:txBody>
                    <a:bodyPr/>
                    <a:lstStyle/>
                    <a:p>
                      <a:pPr algn="ctr" fontAlgn="b"/>
                      <a:r>
                        <a:rPr lang="en-US" sz="600" b="0" i="0" u="none" strike="noStrike">
                          <a:solidFill>
                            <a:srgbClr val="000000"/>
                          </a:solidFill>
                          <a:effectLst/>
                          <a:latin typeface="Arial" panose="020B0604020202020204" pitchFamily="34" charset="0"/>
                        </a:rPr>
                        <a:t>2266</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SP-FD-26</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LAr impurity contributions from components</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Contributions to LAr contamination from detector components, through outgassing or other processes, shall remain &lt;&lt; 30 ppt so as to avoid significantly increasing the nominal level of contamination.</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&lt;&lt; 30 ppt</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56874469"/>
                  </a:ext>
                </a:extLst>
              </a:tr>
              <a:tr h="249454">
                <a:tc>
                  <a:txBody>
                    <a:bodyPr/>
                    <a:lstStyle/>
                    <a:p>
                      <a:pPr algn="ctr" fontAlgn="b"/>
                      <a:r>
                        <a:rPr lang="en-US" sz="600" b="0" i="0" u="none" strike="noStrike">
                          <a:solidFill>
                            <a:srgbClr val="000000"/>
                          </a:solidFill>
                          <a:effectLst/>
                          <a:latin typeface="Arial" panose="020B0604020202020204" pitchFamily="34" charset="0"/>
                        </a:rPr>
                        <a:t>2267</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SP-FD-27</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Introduced radioactivity</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Introduced radioactivity shall be less than that from 39Ar.</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less than that from 39Ar</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Materials used in construction of detector components should not significantly increase the radiological background beyond nominal levels.</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155902474"/>
                  </a:ext>
                </a:extLst>
              </a:tr>
              <a:tr h="497306">
                <a:tc>
                  <a:txBody>
                    <a:bodyPr/>
                    <a:lstStyle/>
                    <a:p>
                      <a:pPr algn="ctr" fontAlgn="b"/>
                      <a:r>
                        <a:rPr lang="en-US" sz="600" b="0" i="0" u="none" strike="noStrike">
                          <a:solidFill>
                            <a:srgbClr val="000000"/>
                          </a:solidFill>
                          <a:effectLst/>
                          <a:latin typeface="Arial" panose="020B0604020202020204" pitchFamily="34" charset="0"/>
                        </a:rPr>
                        <a:t>2268</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SP-FD-28</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Dead channels</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Detector components shall be sufficiently reliable so as to ensure that dead channels do not exceed 1% over the lifetime of the experiment.</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&lt; 1 %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Detector needs to operate over a 20-30 year liftime with components that will be inaccessible post-installation, so components must be robust against damage during installation/cooldown and have long-term stability. To be noted that the dual-phase design has no electronics components for the charge readout inaccessible inside the cryostat.</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06100612"/>
                  </a:ext>
                </a:extLst>
              </a:tr>
              <a:tr h="319069">
                <a:tc>
                  <a:txBody>
                    <a:bodyPr/>
                    <a:lstStyle/>
                    <a:p>
                      <a:pPr algn="ctr" fontAlgn="b"/>
                      <a:r>
                        <a:rPr lang="en-US" sz="600" b="0" i="0" u="none" strike="noStrike">
                          <a:solidFill>
                            <a:srgbClr val="000000"/>
                          </a:solidFill>
                          <a:effectLst/>
                          <a:latin typeface="Arial" panose="020B0604020202020204" pitchFamily="34" charset="0"/>
                        </a:rPr>
                        <a:t>2269</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SP-FD-29</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Detector uptime</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The overall FD uptime, in which at least one FD module is active, shall be at least 98%.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&gt; 98% (goal: &gt; 99%)</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In order to collect the required physics data, the detector must operate stably over long time periods. The specification is driven by the risk of missing a supernova burst if all operating cryostats are offline.</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f</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73962350"/>
                  </a:ext>
                </a:extLst>
              </a:tr>
              <a:tr h="342274">
                <a:tc>
                  <a:txBody>
                    <a:bodyPr/>
                    <a:lstStyle/>
                    <a:p>
                      <a:pPr algn="ctr" fontAlgn="b"/>
                      <a:r>
                        <a:rPr lang="en-US" sz="600" b="0" i="0" u="none" strike="noStrike">
                          <a:solidFill>
                            <a:srgbClr val="000000"/>
                          </a:solidFill>
                          <a:effectLst/>
                          <a:latin typeface="Arial" panose="020B0604020202020204" pitchFamily="34" charset="0"/>
                        </a:rPr>
                        <a:t>2270</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600" b="0" i="0" u="none" strike="noStrike">
                          <a:solidFill>
                            <a:srgbClr val="000000"/>
                          </a:solidFill>
                          <a:effectLst/>
                          <a:latin typeface="Arial" panose="020B0604020202020204" pitchFamily="34" charset="0"/>
                        </a:rPr>
                        <a:t>SP-FD-30</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Spec</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Individual detector module uptime</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The uptime of any FD module shall be at least 90%.</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&gt; 90%  (goal: &gt; 95%)</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In order to meet the far detector uptime requirement, driven by the risk of missing a supernova burst, each operating detector module  must operate stably over long time periods. </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FF0000"/>
                          </a:solidFill>
                          <a:effectLst/>
                          <a:latin typeface="Arial" panose="020B0604020202020204" pitchFamily="34" charset="0"/>
                        </a:rPr>
                        <a:t>Unchanged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f</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78407460"/>
                  </a:ext>
                </a:extLst>
              </a:tr>
              <a:tr h="353876">
                <a:tc gridSpan="2">
                  <a:txBody>
                    <a:bodyPr/>
                    <a:lstStyle/>
                    <a:p>
                      <a:pPr algn="ctr" fontAlgn="b"/>
                      <a:r>
                        <a:rPr lang="en-US" sz="700" b="0" i="0" u="none" strike="noStrike">
                          <a:solidFill>
                            <a:srgbClr val="000000"/>
                          </a:solidFill>
                          <a:effectLst/>
                          <a:latin typeface="Times New Roman" panose="02020603050405020304" pitchFamily="18" charset="0"/>
                        </a:rPr>
                        <a:t>new from CRP</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a:txBody>
                    <a:bodyPr/>
                    <a:lstStyle/>
                    <a:p>
                      <a:pPr algn="l" fontAlgn="b"/>
                      <a:r>
                        <a:rPr lang="en-US" sz="700" b="0" i="0" u="none" strike="noStrike">
                          <a:solidFill>
                            <a:srgbClr val="000000"/>
                          </a:solidFill>
                          <a:effectLst/>
                          <a:latin typeface="Times New Roman" panose="02020603050405020304" pitchFamily="18" charset="0"/>
                        </a:rPr>
                        <a:t>CRP   Req</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Anode plane global flatness</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&lt;20mm</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Maintains CRP bottom and top planes global flatness within 20mm each to satisfy the requirement on the drift field uniformity of &lt;1% throughout each 6m drift region </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7030A0"/>
                          </a:solidFill>
                          <a:effectLst/>
                          <a:latin typeface="Arial" panose="020B0604020202020204" pitchFamily="34" charset="0"/>
                        </a:rPr>
                        <a:t>new</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b: 1</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64262535"/>
                  </a:ext>
                </a:extLst>
              </a:tr>
              <a:tr h="249454">
                <a:tc gridSpan="2">
                  <a:txBody>
                    <a:bodyPr/>
                    <a:lstStyle/>
                    <a:p>
                      <a:pPr algn="ctr" fontAlgn="b"/>
                      <a:r>
                        <a:rPr lang="en-US" sz="700" b="0" i="0" u="none" strike="noStrike">
                          <a:solidFill>
                            <a:srgbClr val="000000"/>
                          </a:solidFill>
                          <a:effectLst/>
                          <a:latin typeface="Times New Roman" panose="02020603050405020304" pitchFamily="18" charset="0"/>
                        </a:rPr>
                        <a:t>new from CRP</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a:txBody>
                    <a:bodyPr/>
                    <a:lstStyle/>
                    <a:p>
                      <a:pPr algn="l" fontAlgn="b"/>
                      <a:r>
                        <a:rPr lang="en-US" sz="700" b="0" i="0" u="none" strike="noStrike">
                          <a:solidFill>
                            <a:srgbClr val="000000"/>
                          </a:solidFill>
                          <a:effectLst/>
                          <a:latin typeface="Times New Roman" panose="02020603050405020304" pitchFamily="18" charset="0"/>
                        </a:rPr>
                        <a:t>CRP   Req</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Minimum permeability</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&gt;15%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transparency to liquid argon flow through the anode planes (need estimate from simulation for bottom and top positions…)</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7030A0"/>
                          </a:solidFill>
                          <a:effectLst/>
                          <a:latin typeface="Arial" panose="020B0604020202020204" pitchFamily="34" charset="0"/>
                        </a:rPr>
                        <a:t>new</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b: 3</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56747354"/>
                  </a:ext>
                </a:extLst>
              </a:tr>
              <a:tr h="261056">
                <a:tc gridSpan="2">
                  <a:txBody>
                    <a:bodyPr/>
                    <a:lstStyle/>
                    <a:p>
                      <a:pPr algn="ctr" fontAlgn="b"/>
                      <a:r>
                        <a:rPr lang="en-US" sz="700" b="0" i="0" u="none" strike="noStrike">
                          <a:solidFill>
                            <a:srgbClr val="000000"/>
                          </a:solidFill>
                          <a:effectLst/>
                          <a:latin typeface="Times New Roman" panose="02020603050405020304" pitchFamily="18" charset="0"/>
                        </a:rPr>
                        <a:t>new from CRP</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a:txBody>
                    <a:bodyPr/>
                    <a:lstStyle/>
                    <a:p>
                      <a:pPr algn="l" fontAlgn="b"/>
                      <a:r>
                        <a:rPr lang="en-US" sz="700" b="0" i="0" u="none" strike="noStrike">
                          <a:solidFill>
                            <a:srgbClr val="000000"/>
                          </a:solidFill>
                          <a:effectLst/>
                          <a:latin typeface="Calibri" panose="020F0502020204030204" pitchFamily="34" charset="0"/>
                        </a:rPr>
                        <a:t>CRP Req</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Shield plane</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add an shield layer on the anode facing the cathode</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Calibri" panose="020F0502020204030204" pitchFamily="34" charset="0"/>
                        </a:rPr>
                        <a:t>to reduce risk of discharge on FEE from the cathode plane</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7030A0"/>
                          </a:solidFill>
                          <a:effectLst/>
                          <a:latin typeface="Arial" panose="020B0604020202020204" pitchFamily="34" charset="0"/>
                        </a:rPr>
                        <a:t>new</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b: 4</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16327080"/>
                  </a:ext>
                </a:extLst>
              </a:tr>
              <a:tr h="377081">
                <a:tc gridSpan="2">
                  <a:txBody>
                    <a:bodyPr/>
                    <a:lstStyle/>
                    <a:p>
                      <a:pPr algn="ctr" fontAlgn="b"/>
                      <a:r>
                        <a:rPr lang="en-US" sz="700" b="0" i="0" u="none" strike="noStrike">
                          <a:solidFill>
                            <a:srgbClr val="000000"/>
                          </a:solidFill>
                          <a:effectLst/>
                          <a:latin typeface="Times New Roman" panose="02020603050405020304" pitchFamily="18" charset="0"/>
                        </a:rPr>
                        <a:t>new from CRP</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a:txBody>
                    <a:bodyPr/>
                    <a:lstStyle/>
                    <a:p>
                      <a:pPr algn="l" fontAlgn="b"/>
                      <a:r>
                        <a:rPr lang="en-US" sz="700" b="0" i="0" u="none" strike="noStrike">
                          <a:solidFill>
                            <a:srgbClr val="000000"/>
                          </a:solidFill>
                          <a:effectLst/>
                          <a:latin typeface="Times New Roman" panose="02020603050405020304" pitchFamily="18" charset="0"/>
                        </a:rPr>
                        <a:t>CRP Req</a:t>
                      </a:r>
                    </a:p>
                  </a:txBody>
                  <a:tcPr marL="5801" marR="5801" marT="5801"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Anode strip width/pitch</a:t>
                      </a:r>
                    </a:p>
                  </a:txBody>
                  <a:tcPr marL="5801" marR="5801" marT="580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5mm for the collection strips and &lt;8.5mm for the induction strips</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700" b="0" i="0" u="none" strike="noStrike">
                          <a:solidFill>
                            <a:srgbClr val="000000"/>
                          </a:solidFill>
                          <a:effectLst/>
                          <a:latin typeface="Times New Roman" panose="02020603050405020304" pitchFamily="18" charset="0"/>
                        </a:rPr>
                        <a:t>Similar pitch defined for SP detector, S/N consistent with 100\% hit reconstruction efficiency for MIPs.  Spacing fine enough to provide \SI{1.5}{cm} vertex resolution in $y-z$ plane.</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1" i="0" u="none" strike="noStrike">
                          <a:solidFill>
                            <a:srgbClr val="7030A0"/>
                          </a:solidFill>
                          <a:effectLst/>
                          <a:latin typeface="Arial" panose="020B0604020202020204" pitchFamily="34" charset="0"/>
                        </a:rPr>
                        <a:t>new</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a:solidFill>
                            <a:srgbClr val="000000"/>
                          </a:solidFill>
                          <a:effectLst/>
                          <a:latin typeface="Arial" panose="020B0604020202020204" pitchFamily="34" charset="0"/>
                        </a:rPr>
                        <a:t>b: 5</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154903949"/>
                  </a:ext>
                </a:extLst>
              </a:tr>
              <a:tr h="104423">
                <a:tc>
                  <a:txBody>
                    <a:bodyPr/>
                    <a:lstStyle/>
                    <a:p>
                      <a:pPr algn="ctr"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ctr"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600" b="0" i="0" u="none" strike="noStrike">
                        <a:solidFill>
                          <a:srgbClr val="000000"/>
                        </a:solidFill>
                        <a:effectLst/>
                        <a:latin typeface="Arial" panose="020B0604020202020204" pitchFamily="34" charset="0"/>
                      </a:endParaRPr>
                    </a:p>
                  </a:txBody>
                  <a:tcPr marL="5801" marR="5801" marT="5801" marB="0" anchor="b">
                    <a:lnL>
                      <a:noFill/>
                    </a:lnL>
                    <a:lnR>
                      <a:noFill/>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36357565"/>
                  </a:ext>
                </a:extLst>
              </a:tr>
              <a:tr h="197243">
                <a:tc gridSpan="9">
                  <a:txBody>
                    <a:bodyPr/>
                    <a:lstStyle/>
                    <a:p>
                      <a:pPr algn="l" fontAlgn="b"/>
                      <a:r>
                        <a:rPr lang="en-US" sz="600" b="0" i="0" u="none" strike="noStrike">
                          <a:solidFill>
                            <a:srgbClr val="000000"/>
                          </a:solidFill>
                          <a:effectLst/>
                          <a:latin typeface="Arial" panose="020B0604020202020204" pitchFamily="34" charset="0"/>
                        </a:rPr>
                        <a:t>References</a:t>
                      </a:r>
                    </a:p>
                  </a:txBody>
                  <a:tcPr marL="5801" marR="5801" marT="5801"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55344924"/>
                  </a:ext>
                </a:extLst>
              </a:tr>
              <a:tr h="116025">
                <a:tc>
                  <a:txBody>
                    <a:bodyPr/>
                    <a:lstStyle/>
                    <a:p>
                      <a:pPr algn="ctr" fontAlgn="b"/>
                      <a:r>
                        <a:rPr lang="en-US" sz="600" b="0" i="0" u="none" strike="noStrike">
                          <a:solidFill>
                            <a:srgbClr val="000000"/>
                          </a:solidFill>
                          <a:effectLst/>
                          <a:latin typeface="Arial" panose="020B0604020202020204" pitchFamily="34" charset="0"/>
                        </a:rPr>
                        <a:t>a</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l" fontAlgn="b"/>
                      <a:r>
                        <a:rPr lang="en-US" sz="600" b="0" i="0" u="sng" strike="noStrike">
                          <a:solidFill>
                            <a:srgbClr val="0000FF"/>
                          </a:solidFill>
                          <a:effectLst/>
                          <a:latin typeface="Arial" panose="020B0604020202020204" pitchFamily="34" charset="0"/>
                          <a:hlinkClick r:id="rId2"/>
                        </a:rPr>
                        <a:t>https://edms.cern.ch/file/2454611/1/DUNE-requirements-VD.xlsx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r>
                        <a:rPr lang="en-US" sz="600" b="0" i="0" u="none" strike="noStrike">
                          <a:solidFill>
                            <a:srgbClr val="000000"/>
                          </a:solidFill>
                          <a:effectLst/>
                          <a:latin typeface="Arial" panose="020B0604020202020204" pitchFamily="34" charset="0"/>
                        </a:rPr>
                        <a:t>Requirements workshop</a:t>
                      </a: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gridSpan="2">
                  <a:txBody>
                    <a:bodyPr/>
                    <a:lstStyle/>
                    <a:p>
                      <a:pPr algn="l" fontAlgn="b"/>
                      <a:r>
                        <a:rPr lang="en-US" sz="600" b="0" i="0" u="none" strike="noStrike">
                          <a:solidFill>
                            <a:srgbClr val="000000"/>
                          </a:solidFill>
                          <a:effectLst/>
                          <a:latin typeface="Arial" panose="020B0604020202020204" pitchFamily="34" charset="0"/>
                        </a:rPr>
                        <a:t>several changes</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3229954369"/>
                  </a:ext>
                </a:extLst>
              </a:tr>
              <a:tr h="191441">
                <a:tc>
                  <a:txBody>
                    <a:bodyPr/>
                    <a:lstStyle/>
                    <a:p>
                      <a:pPr algn="ctr" fontAlgn="b"/>
                      <a:r>
                        <a:rPr lang="en-US" sz="600" b="0" i="0" u="none" strike="noStrike">
                          <a:solidFill>
                            <a:srgbClr val="000000"/>
                          </a:solidFill>
                          <a:effectLst/>
                          <a:latin typeface="Arial" panose="020B0604020202020204" pitchFamily="34" charset="0"/>
                        </a:rPr>
                        <a:t>b</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l" fontAlgn="b"/>
                      <a:r>
                        <a:rPr lang="en-US" sz="600" b="0" i="0" u="sng" strike="noStrike">
                          <a:solidFill>
                            <a:srgbClr val="0000FF"/>
                          </a:solidFill>
                          <a:effectLst/>
                          <a:latin typeface="Arial" panose="020B0604020202020204" pitchFamily="34" charset="0"/>
                          <a:hlinkClick r:id="rId3"/>
                        </a:rPr>
                        <a:t>https://edms.cern.ch/file/2565834/1/DUNE-req-spec-VD-CRPv4.xlsx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r>
                        <a:rPr lang="en-US" sz="600" b="0" i="0" u="sng" strike="noStrike">
                          <a:solidFill>
                            <a:srgbClr val="0000FF"/>
                          </a:solidFill>
                          <a:effectLst/>
                          <a:latin typeface="Arial" panose="020B0604020202020204" pitchFamily="34" charset="0"/>
                          <a:hlinkClick r:id="rId4"/>
                        </a:rPr>
                        <a:t>https://indico.cern.ch/event/1026162/contributions/4308960/attachments/2229490/3777871/CRPoverview-20April2021.pptx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gridSpan="2">
                  <a:txBody>
                    <a:bodyPr/>
                    <a:lstStyle/>
                    <a:p>
                      <a:pPr algn="l" fontAlgn="b"/>
                      <a:r>
                        <a:rPr lang="en-US" sz="600" b="0" i="0" u="none" strike="noStrike">
                          <a:solidFill>
                            <a:srgbClr val="000000"/>
                          </a:solidFill>
                          <a:effectLst/>
                          <a:latin typeface="Arial" panose="020B0604020202020204" pitchFamily="34" charset="0"/>
                        </a:rPr>
                        <a:t>several new in CRP</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945566375"/>
                  </a:ext>
                </a:extLst>
              </a:tr>
              <a:tr h="191441">
                <a:tc>
                  <a:txBody>
                    <a:bodyPr/>
                    <a:lstStyle/>
                    <a:p>
                      <a:pPr algn="ctr" fontAlgn="b"/>
                      <a:r>
                        <a:rPr lang="en-US" sz="600" b="0" i="0" u="none" strike="noStrike">
                          <a:solidFill>
                            <a:srgbClr val="000000"/>
                          </a:solidFill>
                          <a:effectLst/>
                          <a:latin typeface="Arial" panose="020B0604020202020204" pitchFamily="34" charset="0"/>
                        </a:rPr>
                        <a:t>c</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l" fontAlgn="b"/>
                      <a:r>
                        <a:rPr lang="en-US" sz="600" b="0" i="0" u="sng" strike="noStrike">
                          <a:solidFill>
                            <a:srgbClr val="0000FF"/>
                          </a:solidFill>
                          <a:effectLst/>
                          <a:latin typeface="Arial" panose="020B0604020202020204" pitchFamily="34" charset="0"/>
                          <a:hlinkClick r:id="rId5"/>
                        </a:rPr>
                        <a:t>https://edms.cern.ch/file/2590797/1/FD2-VD_CE_Requirements_27May2021.xlsx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r>
                        <a:rPr lang="en-US" sz="600" b="0" i="0" u="sng" strike="noStrike">
                          <a:solidFill>
                            <a:srgbClr val="0000FF"/>
                          </a:solidFill>
                          <a:effectLst/>
                          <a:latin typeface="Arial" panose="020B0604020202020204" pitchFamily="34" charset="0"/>
                          <a:hlinkClick r:id="rId6"/>
                        </a:rPr>
                        <a:t>https://indico.cern.ch/event/1038739/contributions/4362138/attachments/2253634/3823484/CE_CDR_Overview_05-28-2021.pptx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gridSpan="2">
                  <a:txBody>
                    <a:bodyPr/>
                    <a:lstStyle/>
                    <a:p>
                      <a:pPr algn="l" fontAlgn="b"/>
                      <a:r>
                        <a:rPr lang="en-US" sz="600" b="0" i="0" u="none" strike="noStrike">
                          <a:solidFill>
                            <a:srgbClr val="000000"/>
                          </a:solidFill>
                          <a:effectLst/>
                          <a:latin typeface="Arial" panose="020B0604020202020204" pitchFamily="34" charset="0"/>
                        </a:rPr>
                        <a:t>no changes in elec</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54874305"/>
                  </a:ext>
                </a:extLst>
              </a:tr>
              <a:tr h="116025">
                <a:tc>
                  <a:txBody>
                    <a:bodyPr/>
                    <a:lstStyle/>
                    <a:p>
                      <a:pPr algn="ctr" fontAlgn="b"/>
                      <a:r>
                        <a:rPr lang="en-US" sz="600" b="0" i="0" u="none" strike="noStrike">
                          <a:solidFill>
                            <a:srgbClr val="000000"/>
                          </a:solidFill>
                          <a:effectLst/>
                          <a:latin typeface="Arial" panose="020B0604020202020204" pitchFamily="34" charset="0"/>
                        </a:rPr>
                        <a:t>d</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6">
                  <a:txBody>
                    <a:bodyPr/>
                    <a:lstStyle/>
                    <a:p>
                      <a:pPr algn="l" fontAlgn="b"/>
                      <a:r>
                        <a:rPr lang="en-US" sz="600" b="0" i="0" u="sng" strike="noStrike">
                          <a:solidFill>
                            <a:srgbClr val="0000FF"/>
                          </a:solidFill>
                          <a:effectLst/>
                          <a:latin typeface="Arial" panose="020B0604020202020204" pitchFamily="34" charset="0"/>
                          <a:hlinkClick r:id="rId7"/>
                        </a:rPr>
                        <a:t>https://indico.cern.ch/event/1038741/contributions/4362155/attachments/2263535/3843315/VD_HVS_overview_2021-06-14.pptx</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r>
                        <a:rPr lang="en-US" sz="600" b="0" i="0" u="none" strike="noStrike">
                          <a:solidFill>
                            <a:srgbClr val="000000"/>
                          </a:solidFill>
                          <a:effectLst/>
                          <a:latin typeface="Arial" panose="020B0604020202020204" pitchFamily="34" charset="0"/>
                        </a:rPr>
                        <a:t>2 changes in HV</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867881988"/>
                  </a:ext>
                </a:extLst>
              </a:tr>
              <a:tr h="116025">
                <a:tc>
                  <a:txBody>
                    <a:bodyPr/>
                    <a:lstStyle/>
                    <a:p>
                      <a:pPr algn="ctr" fontAlgn="b"/>
                      <a:r>
                        <a:rPr lang="en-US" sz="600" b="0" i="0" u="none" strike="noStrike">
                          <a:solidFill>
                            <a:srgbClr val="000000"/>
                          </a:solidFill>
                          <a:effectLst/>
                          <a:latin typeface="Arial" panose="020B0604020202020204" pitchFamily="34" charset="0"/>
                        </a:rPr>
                        <a:t>e</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6">
                  <a:txBody>
                    <a:bodyPr/>
                    <a:lstStyle/>
                    <a:p>
                      <a:pPr algn="l" fontAlgn="b"/>
                      <a:r>
                        <a:rPr lang="en-US" sz="600" b="0" i="0" u="sng" strike="noStrike">
                          <a:solidFill>
                            <a:srgbClr val="0000FF"/>
                          </a:solidFill>
                          <a:effectLst/>
                          <a:latin typeface="Arial" panose="020B0604020202020204" pitchFamily="34" charset="0"/>
                          <a:hlinkClick r:id="rId8"/>
                        </a:rPr>
                        <a:t>https://indico.cern.ch/event/1026160/contributions/4308719/attachments/2223903/3766324/requirements_segreto_12_04_21.pdf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r>
                        <a:rPr lang="en-US" sz="600" b="0" i="0" u="none" strike="noStrike">
                          <a:solidFill>
                            <a:srgbClr val="000000"/>
                          </a:solidFill>
                          <a:effectLst/>
                          <a:latin typeface="Arial" panose="020B0604020202020204" pitchFamily="34" charset="0"/>
                        </a:rPr>
                        <a:t>no changes to top PDS</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774892894"/>
                  </a:ext>
                </a:extLst>
              </a:tr>
              <a:tr h="116025">
                <a:tc>
                  <a:txBody>
                    <a:bodyPr/>
                    <a:lstStyle/>
                    <a:p>
                      <a:pPr algn="ctr" fontAlgn="b"/>
                      <a:r>
                        <a:rPr lang="en-US" sz="600" b="0" i="0" u="none" strike="noStrike">
                          <a:solidFill>
                            <a:srgbClr val="000000"/>
                          </a:solidFill>
                          <a:effectLst/>
                          <a:latin typeface="Arial" panose="020B0604020202020204" pitchFamily="34" charset="0"/>
                        </a:rPr>
                        <a:t>f</a:t>
                      </a:r>
                    </a:p>
                  </a:txBody>
                  <a:tcPr marL="5801" marR="5801" marT="5801"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gridSpan="6">
                  <a:txBody>
                    <a:bodyPr/>
                    <a:lstStyle/>
                    <a:p>
                      <a:pPr algn="l" fontAlgn="b"/>
                      <a:r>
                        <a:rPr lang="en-US" sz="600" b="0" i="0" u="sng" strike="noStrike">
                          <a:solidFill>
                            <a:srgbClr val="0000FF"/>
                          </a:solidFill>
                          <a:effectLst/>
                          <a:latin typeface="Arial" panose="020B0604020202020204" pitchFamily="34" charset="0"/>
                          <a:hlinkClick r:id="rId9"/>
                        </a:rPr>
                        <a:t>https://indico.cern.ch/event/1038731/contributions/4407125/attachments/2263991/3843498/CDR%20summary.pptx </a:t>
                      </a:r>
                      <a:endParaRPr lang="en-US" sz="600" b="0" i="0" u="sng" strike="noStrike">
                        <a:solidFill>
                          <a:srgbClr val="0000FF"/>
                        </a:solidFill>
                        <a:effectLst/>
                        <a:latin typeface="Arial" panose="020B0604020202020204" pitchFamily="34" charset="0"/>
                      </a:endParaRPr>
                    </a:p>
                  </a:txBody>
                  <a:tcPr marL="5801" marR="5801" marT="58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r>
                        <a:rPr lang="en-US" sz="600" b="0" i="0" u="none" strike="noStrike" dirty="0">
                          <a:solidFill>
                            <a:srgbClr val="000000"/>
                          </a:solidFill>
                          <a:effectLst/>
                          <a:latin typeface="Arial" panose="020B0604020202020204" pitchFamily="34" charset="0"/>
                        </a:rPr>
                        <a:t>no changes in DAQ</a:t>
                      </a:r>
                    </a:p>
                  </a:txBody>
                  <a:tcPr marL="5801" marR="5801" marT="5801"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679257728"/>
                  </a:ext>
                </a:extLst>
              </a:tr>
            </a:tbl>
          </a:graphicData>
        </a:graphic>
      </p:graphicFrame>
    </p:spTree>
    <p:extLst>
      <p:ext uri="{BB962C8B-B14F-4D97-AF65-F5344CB8AC3E}">
        <p14:creationId xmlns:p14="http://schemas.microsoft.com/office/powerpoint/2010/main" val="421579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R&amp;D on 350-360 kV HV-PS</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411523" y="862671"/>
            <a:ext cx="5312605" cy="5616624"/>
          </a:xfrm>
        </p:spPr>
        <p:txBody>
          <a:bodyPr>
            <a:normAutofit fontScale="70000" lnSpcReduction="20000"/>
          </a:bodyPr>
          <a:lstStyle/>
          <a:p>
            <a:pPr>
              <a:lnSpc>
                <a:spcPct val="110000"/>
              </a:lnSpc>
            </a:pPr>
            <a:r>
              <a:rPr lang="en-US" sz="2300" dirty="0"/>
              <a:t>Investigations are ongoing to </a:t>
            </a:r>
            <a:r>
              <a:rPr lang="en-US" sz="2400" dirty="0"/>
              <a:t>develop a  350-360kV power supply: </a:t>
            </a:r>
          </a:p>
          <a:p>
            <a:pPr lvl="1">
              <a:lnSpc>
                <a:spcPct val="110000"/>
              </a:lnSpc>
            </a:pPr>
            <a:r>
              <a:rPr lang="en-US" dirty="0" err="1"/>
              <a:t>Heinzinger</a:t>
            </a:r>
            <a:r>
              <a:rPr lang="en-US" dirty="0"/>
              <a:t>, </a:t>
            </a:r>
            <a:r>
              <a:rPr lang="en-US" dirty="0" err="1"/>
              <a:t>FuG</a:t>
            </a:r>
            <a:r>
              <a:rPr lang="en-US" dirty="0"/>
              <a:t> </a:t>
            </a:r>
            <a:r>
              <a:rPr lang="en-US" dirty="0" err="1"/>
              <a:t>Elektronik</a:t>
            </a:r>
            <a:r>
              <a:rPr lang="en-US" dirty="0"/>
              <a:t>. </a:t>
            </a:r>
          </a:p>
          <a:p>
            <a:pPr>
              <a:lnSpc>
                <a:spcPct val="110000"/>
              </a:lnSpc>
            </a:pPr>
            <a:r>
              <a:rPr lang="en-US" sz="2400" dirty="0" err="1"/>
              <a:t>FuG</a:t>
            </a:r>
            <a:r>
              <a:rPr lang="en-US" sz="2400" dirty="0"/>
              <a:t> was very responsive and willing to collaborate on a joint R&amp;D program:</a:t>
            </a:r>
          </a:p>
          <a:p>
            <a:pPr lvl="1">
              <a:lnSpc>
                <a:spcPct val="110000"/>
              </a:lnSpc>
            </a:pPr>
            <a:r>
              <a:rPr lang="en-US" sz="2100" dirty="0"/>
              <a:t>detailed discussions on technical aspects  on HV scaling and  tooling required to achieve it, while maintaining the specs on stability, ripple and longevity.</a:t>
            </a:r>
          </a:p>
          <a:p>
            <a:pPr lvl="1">
              <a:lnSpc>
                <a:spcPct val="110000"/>
              </a:lnSpc>
            </a:pPr>
            <a:r>
              <a:rPr lang="en-US" sz="2100" dirty="0"/>
              <a:t>Scaling reachable with present technology </a:t>
            </a:r>
          </a:p>
          <a:p>
            <a:pPr lvl="1">
              <a:lnSpc>
                <a:spcPct val="110000"/>
              </a:lnSpc>
            </a:pPr>
            <a:r>
              <a:rPr lang="en-US" sz="2100" dirty="0"/>
              <a:t>~one year to develop a working prototype</a:t>
            </a:r>
          </a:p>
          <a:p>
            <a:pPr lvl="1">
              <a:lnSpc>
                <a:spcPct val="110000"/>
              </a:lnSpc>
            </a:pPr>
            <a:r>
              <a:rPr lang="en-US" sz="2100" dirty="0"/>
              <a:t>BUT: very expensive R&amp;D (650 </a:t>
            </a:r>
            <a:r>
              <a:rPr lang="en-US" sz="2100" dirty="0" err="1"/>
              <a:t>kEuro</a:t>
            </a:r>
            <a:r>
              <a:rPr lang="en-US" sz="2100" dirty="0"/>
              <a:t> including prototype) due to development of infrastructures and tooling and very limited commercial market </a:t>
            </a:r>
          </a:p>
          <a:p>
            <a:pPr lvl="1">
              <a:lnSpc>
                <a:spcPct val="110000"/>
              </a:lnSpc>
            </a:pPr>
            <a:r>
              <a:rPr lang="en-US" sz="2100" dirty="0"/>
              <a:t>High cost of the final HV-PS (~240 </a:t>
            </a:r>
            <a:r>
              <a:rPr lang="en-US" sz="2100" dirty="0" err="1"/>
              <a:t>kEuro</a:t>
            </a:r>
            <a:r>
              <a:rPr lang="en-US" sz="2100" dirty="0"/>
              <a:t>)</a:t>
            </a:r>
          </a:p>
          <a:p>
            <a:pPr>
              <a:lnSpc>
                <a:spcPct val="110000"/>
              </a:lnSpc>
            </a:pPr>
            <a:r>
              <a:rPr lang="en-US" sz="2300" dirty="0"/>
              <a:t>Alternative solutions also surveyed with the help of French colleagues (ILL 380 kV PS built by </a:t>
            </a:r>
            <a:r>
              <a:rPr lang="en-US" sz="2300" dirty="0" err="1"/>
              <a:t>Heinzinger</a:t>
            </a:r>
            <a:r>
              <a:rPr lang="en-US" sz="2300" dirty="0"/>
              <a:t> with dedicated oil bath design)</a:t>
            </a:r>
          </a:p>
          <a:p>
            <a:pPr lvl="1">
              <a:lnSpc>
                <a:spcPct val="110000"/>
              </a:lnSpc>
            </a:pPr>
            <a:r>
              <a:rPr lang="en-US" sz="2100" dirty="0"/>
              <a:t>Similar cost (&gt; 400-500 </a:t>
            </a:r>
            <a:r>
              <a:rPr lang="en-US" sz="2100" dirty="0" err="1"/>
              <a:t>kEuro</a:t>
            </a:r>
            <a:r>
              <a:rPr lang="en-US" sz="2100" dirty="0"/>
              <a:t>) as for the </a:t>
            </a:r>
            <a:r>
              <a:rPr lang="en-US" sz="2100" dirty="0" err="1"/>
              <a:t>FuG</a:t>
            </a:r>
            <a:r>
              <a:rPr lang="en-US" sz="2100" dirty="0"/>
              <a:t> solution and additional R&amp;D required to adapt to the DUNE underground environment.</a:t>
            </a:r>
          </a:p>
          <a:p>
            <a:pPr>
              <a:lnSpc>
                <a:spcPct val="110000"/>
              </a:lnSpc>
            </a:pPr>
            <a:r>
              <a:rPr lang="en-US" sz="2300" dirty="0"/>
              <a:t>Other alternatives under study as well</a:t>
            </a:r>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4294967295"/>
          </p:nvPr>
        </p:nvSpPr>
        <p:spPr>
          <a:xfrm>
            <a:off x="454025" y="6488430"/>
            <a:ext cx="525463" cy="187325"/>
          </a:xfrm>
        </p:spPr>
        <p:txBody>
          <a:bodyPr/>
          <a:lstStyle/>
          <a:p>
            <a:fld id="{5DFC16DC-0F16-AF49-A28F-70708B914EFD}" type="slidenum">
              <a:rPr lang="en-US" smtClean="0"/>
              <a:pPr/>
              <a:t>11</a:t>
            </a:fld>
            <a:endParaRPr lang="en-US" dirty="0"/>
          </a:p>
        </p:txBody>
      </p:sp>
      <p:pic>
        <p:nvPicPr>
          <p:cNvPr id="5" name="Grafik 6">
            <a:extLst>
              <a:ext uri="{FF2B5EF4-FFF2-40B4-BE49-F238E27FC236}">
                <a16:creationId xmlns:a16="http://schemas.microsoft.com/office/drawing/2014/main" id="{000CF6FA-96C6-5747-929E-9DF472E29EC1}"/>
              </a:ext>
            </a:extLst>
          </p:cNvPr>
          <p:cNvPicPr>
            <a:picLocks noChangeAspect="1"/>
          </p:cNvPicPr>
          <p:nvPr/>
        </p:nvPicPr>
        <p:blipFill>
          <a:blip r:embed="rId2"/>
          <a:stretch>
            <a:fillRect/>
          </a:stretch>
        </p:blipFill>
        <p:spPr>
          <a:xfrm>
            <a:off x="5940152" y="2636912"/>
            <a:ext cx="2707260" cy="3741891"/>
          </a:xfrm>
          <a:prstGeom prst="rect">
            <a:avLst/>
          </a:prstGeom>
          <a:effectLst>
            <a:outerShdw blurRad="50800" dist="50800" dir="5400000" algn="ctr" rotWithShape="0">
              <a:srgbClr val="000000">
                <a:alpha val="25000"/>
              </a:srgbClr>
            </a:outerShdw>
          </a:effectLst>
        </p:spPr>
      </p:pic>
      <p:pic>
        <p:nvPicPr>
          <p:cNvPr id="6" name="Grafik 6">
            <a:extLst>
              <a:ext uri="{FF2B5EF4-FFF2-40B4-BE49-F238E27FC236}">
                <a16:creationId xmlns:a16="http://schemas.microsoft.com/office/drawing/2014/main" id="{FA4957CC-05CF-9742-B047-F9EFD2BD01B6}"/>
              </a:ext>
            </a:extLst>
          </p:cNvPr>
          <p:cNvPicPr>
            <a:picLocks noChangeAspect="1"/>
          </p:cNvPicPr>
          <p:nvPr/>
        </p:nvPicPr>
        <p:blipFill>
          <a:blip r:embed="rId3"/>
          <a:stretch>
            <a:fillRect/>
          </a:stretch>
        </p:blipFill>
        <p:spPr>
          <a:xfrm>
            <a:off x="5724128" y="476672"/>
            <a:ext cx="2975485" cy="2095139"/>
          </a:xfrm>
          <a:prstGeom prst="rect">
            <a:avLst/>
          </a:prstGeom>
        </p:spPr>
      </p:pic>
      <p:sp>
        <p:nvSpPr>
          <p:cNvPr id="8" name="TextBox 7">
            <a:extLst>
              <a:ext uri="{FF2B5EF4-FFF2-40B4-BE49-F238E27FC236}">
                <a16:creationId xmlns:a16="http://schemas.microsoft.com/office/drawing/2014/main" id="{37315253-17C6-4377-A8FA-A3F1A1B75427}"/>
              </a:ext>
            </a:extLst>
          </p:cNvPr>
          <p:cNvSpPr txBox="1"/>
          <p:nvPr/>
        </p:nvSpPr>
        <p:spPr>
          <a:xfrm>
            <a:off x="803077" y="107340"/>
            <a:ext cx="4572000" cy="369332"/>
          </a:xfrm>
          <a:prstGeom prst="rect">
            <a:avLst/>
          </a:prstGeom>
          <a:noFill/>
        </p:spPr>
        <p:txBody>
          <a:bodyPr wrap="square">
            <a:spAutoFit/>
          </a:bodyPr>
          <a:lstStyle/>
          <a:p>
            <a:r>
              <a:rPr lang="en-US" b="1" dirty="0"/>
              <a:t>SP-FD-1 Minimum drift field</a:t>
            </a:r>
          </a:p>
        </p:txBody>
      </p:sp>
    </p:spTree>
    <p:extLst>
      <p:ext uri="{BB962C8B-B14F-4D97-AF65-F5344CB8AC3E}">
        <p14:creationId xmlns:p14="http://schemas.microsoft.com/office/powerpoint/2010/main" val="3659246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Motivations for HV-PS delivering more than 300 kV?</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294182" y="838323"/>
            <a:ext cx="8568952" cy="5544616"/>
          </a:xfrm>
        </p:spPr>
        <p:txBody>
          <a:bodyPr>
            <a:normAutofit fontScale="85000" lnSpcReduction="10000"/>
          </a:bodyPr>
          <a:lstStyle/>
          <a:p>
            <a:pPr>
              <a:lnSpc>
                <a:spcPct val="110000"/>
              </a:lnSpc>
            </a:pPr>
            <a:r>
              <a:rPr lang="en-GB" sz="2000" dirty="0"/>
              <a:t>In present VD layout, the total resistance of the field cage is 2.81 </a:t>
            </a:r>
            <a:r>
              <a:rPr lang="en-GB" sz="2000" dirty="0" err="1"/>
              <a:t>GOhm</a:t>
            </a:r>
            <a:r>
              <a:rPr lang="en-GB" sz="2000" dirty="0"/>
              <a:t> (96 RDV in parallel, 270 </a:t>
            </a:r>
            <a:r>
              <a:rPr lang="en-GB" sz="2000" dirty="0" err="1"/>
              <a:t>GOhm</a:t>
            </a:r>
            <a:r>
              <a:rPr lang="en-GB" sz="2000" dirty="0"/>
              <a:t> each; schematics successfully tested in NP04/02).</a:t>
            </a:r>
          </a:p>
          <a:p>
            <a:pPr>
              <a:lnSpc>
                <a:spcPct val="110000"/>
              </a:lnSpc>
            </a:pPr>
            <a:r>
              <a:rPr lang="en-GB" sz="2000" dirty="0"/>
              <a:t>A ~50 </a:t>
            </a:r>
            <a:r>
              <a:rPr lang="en-GB" sz="2000" dirty="0" err="1"/>
              <a:t>MOhm</a:t>
            </a:r>
            <a:r>
              <a:rPr lang="en-GB" sz="2000" dirty="0"/>
              <a:t> resistance for the warm RC ripple filters should be included (as demonstrated by NP04)</a:t>
            </a:r>
          </a:p>
          <a:p>
            <a:pPr>
              <a:lnSpc>
                <a:spcPct val="110000"/>
              </a:lnSpc>
            </a:pPr>
            <a:r>
              <a:rPr lang="en-GB" sz="2000" dirty="0"/>
              <a:t>With these conditions, to reach the nominal drift field of 500 V/cm, the HV-PS should deliver 330 kV.</a:t>
            </a:r>
          </a:p>
          <a:p>
            <a:pPr>
              <a:lnSpc>
                <a:spcPct val="110000"/>
              </a:lnSpc>
            </a:pPr>
            <a:r>
              <a:rPr lang="en-GB" sz="2000" dirty="0"/>
              <a:t>With a 300 kV HV-PS, a drift field of 450 V/cm could be reached.</a:t>
            </a:r>
          </a:p>
          <a:p>
            <a:pPr>
              <a:lnSpc>
                <a:spcPct val="110000"/>
              </a:lnSpc>
            </a:pPr>
            <a:r>
              <a:rPr lang="en-GB" sz="2000" dirty="0"/>
              <a:t>Variation of the most relevant </a:t>
            </a:r>
            <a:r>
              <a:rPr lang="en-GB" sz="2000" dirty="0" err="1"/>
              <a:t>LAr</a:t>
            </a:r>
            <a:r>
              <a:rPr lang="en-GB" sz="2000" dirty="0"/>
              <a:t>-TPC parameters, going from 500 V/cm to 450 V/cm, (</a:t>
            </a:r>
            <a:r>
              <a:rPr lang="en-GB" sz="1600" dirty="0">
                <a:hlinkClick r:id="rId2"/>
              </a:rPr>
              <a:t>https://lar.bnl.gov/properties/#basic-prop</a:t>
            </a:r>
            <a:r>
              <a:rPr lang="en-GB" sz="2000" dirty="0"/>
              <a:t>) are sublinear:</a:t>
            </a:r>
          </a:p>
          <a:p>
            <a:pPr lvl="1">
              <a:lnSpc>
                <a:spcPct val="110000"/>
              </a:lnSpc>
            </a:pPr>
            <a:r>
              <a:rPr lang="en-GB" sz="1800" dirty="0"/>
              <a:t>Free electron drift velocity		= 1.601 mm/us —&gt; 1.517  (-5.25%)</a:t>
            </a:r>
          </a:p>
          <a:p>
            <a:pPr lvl="1">
              <a:lnSpc>
                <a:spcPct val="110000"/>
              </a:lnSpc>
            </a:pPr>
            <a:r>
              <a:rPr lang="en-GB" sz="1800" dirty="0"/>
              <a:t>Max drift time (6.5m)    		= 4063 us —&gt; 4285 us (+5.25%)</a:t>
            </a:r>
          </a:p>
          <a:p>
            <a:pPr lvl="1">
              <a:lnSpc>
                <a:spcPct val="110000"/>
              </a:lnSpc>
            </a:pPr>
            <a:r>
              <a:rPr lang="en-GB" sz="1800" dirty="0"/>
              <a:t>El-ion recombination     		= 0.595 —&gt; 0.5814 (-2.3%)</a:t>
            </a:r>
          </a:p>
          <a:p>
            <a:pPr lvl="1">
              <a:lnSpc>
                <a:spcPct val="110000"/>
              </a:lnSpc>
            </a:pPr>
            <a:r>
              <a:rPr lang="en-GB" sz="1800" dirty="0"/>
              <a:t>Scintillation yield                 	= 0.4395 —&gt;  0.4473 ( + 1.8%)</a:t>
            </a:r>
          </a:p>
          <a:p>
            <a:pPr lvl="1">
              <a:lnSpc>
                <a:spcPct val="110000"/>
              </a:lnSpc>
            </a:pPr>
            <a:r>
              <a:rPr lang="en-GB" sz="1800" dirty="0"/>
              <a:t>Longitudinal diffusion coef.	=  6.627 cm2/s—&gt; 6.589 (-0.6%) </a:t>
            </a:r>
          </a:p>
          <a:p>
            <a:pPr lvl="1">
              <a:lnSpc>
                <a:spcPct val="110000"/>
              </a:lnSpc>
            </a:pPr>
            <a:r>
              <a:rPr lang="en-GB" sz="1800" dirty="0"/>
              <a:t>Transverse diffusion coef.		=  13.24 cm2/s—&gt; 12.62 (-4.6%) </a:t>
            </a:r>
          </a:p>
          <a:p>
            <a:pPr lvl="1">
              <a:lnSpc>
                <a:spcPct val="110000"/>
              </a:lnSpc>
            </a:pPr>
            <a:r>
              <a:rPr lang="en-GB" sz="1800" dirty="0"/>
              <a:t>Ion drift velocity             		=  8 mm/s —&gt; ~7.2  (~ -10%)</a:t>
            </a:r>
          </a:p>
          <a:p>
            <a:pPr>
              <a:lnSpc>
                <a:spcPct val="110000"/>
              </a:lnSpc>
            </a:pPr>
            <a:r>
              <a:rPr lang="en-US" sz="2000" dirty="0"/>
              <a:t>DUNE physics analysis group involved  to evaluate the performance of the VD TPC at a drift field of ~ 450V/cm, compared to 500 V/cm</a:t>
            </a:r>
            <a:r>
              <a:rPr lang="en-GB" sz="2000" dirty="0"/>
              <a:t>.</a:t>
            </a:r>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4294967295"/>
          </p:nvPr>
        </p:nvSpPr>
        <p:spPr>
          <a:xfrm>
            <a:off x="454025" y="6488430"/>
            <a:ext cx="525463" cy="187325"/>
          </a:xfrm>
        </p:spPr>
        <p:txBody>
          <a:bodyPr/>
          <a:lstStyle/>
          <a:p>
            <a:fld id="{5DFC16DC-0F16-AF49-A28F-70708B914EFD}" type="slidenum">
              <a:rPr lang="en-US" smtClean="0"/>
              <a:pPr/>
              <a:t>12</a:t>
            </a:fld>
            <a:endParaRPr lang="en-US" dirty="0"/>
          </a:p>
        </p:txBody>
      </p:sp>
      <p:sp>
        <p:nvSpPr>
          <p:cNvPr id="5" name="TextBox 4">
            <a:extLst>
              <a:ext uri="{FF2B5EF4-FFF2-40B4-BE49-F238E27FC236}">
                <a16:creationId xmlns:a16="http://schemas.microsoft.com/office/drawing/2014/main" id="{6376A1D9-FC8A-48C6-AD93-17A88869F1C5}"/>
              </a:ext>
            </a:extLst>
          </p:cNvPr>
          <p:cNvSpPr txBox="1"/>
          <p:nvPr/>
        </p:nvSpPr>
        <p:spPr>
          <a:xfrm>
            <a:off x="803077" y="107340"/>
            <a:ext cx="4572000" cy="369332"/>
          </a:xfrm>
          <a:prstGeom prst="rect">
            <a:avLst/>
          </a:prstGeom>
          <a:noFill/>
        </p:spPr>
        <p:txBody>
          <a:bodyPr wrap="square">
            <a:spAutoFit/>
          </a:bodyPr>
          <a:lstStyle/>
          <a:p>
            <a:r>
              <a:rPr lang="en-US" b="1" dirty="0"/>
              <a:t>SP-FD-1 Minimum drift field</a:t>
            </a:r>
          </a:p>
        </p:txBody>
      </p:sp>
    </p:spTree>
    <p:extLst>
      <p:ext uri="{BB962C8B-B14F-4D97-AF65-F5344CB8AC3E}">
        <p14:creationId xmlns:p14="http://schemas.microsoft.com/office/powerpoint/2010/main" val="2977490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bwMode="auto">
          <a:xfrm>
            <a:off x="0" y="1452209"/>
            <a:ext cx="9144000" cy="64125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compatLnSpc="1">
            <a:prstTxWarp prst="textNoShape">
              <a:avLst/>
            </a:prstTxWarp>
          </a:bodyPr>
          <a:lstStyle/>
          <a:p>
            <a:pPr algn="ctr"/>
            <a:r>
              <a:rPr lang="en-US" dirty="0">
                <a:latin typeface="Helvetica Neue" panose="02000503000000020004" pitchFamily="2" charset="0"/>
                <a:ea typeface="Helvetica Neue" panose="02000503000000020004" pitchFamily="2" charset="0"/>
                <a:cs typeface="Helvetica Neue" panose="02000503000000020004" pitchFamily="2" charset="0"/>
              </a:rPr>
              <a:t>	</a:t>
            </a:r>
            <a:br>
              <a:rPr lang="en-US" dirty="0">
                <a:latin typeface="Helvetica Neue" panose="02000503000000020004" pitchFamily="2" charset="0"/>
                <a:ea typeface="Helvetica Neue" panose="02000503000000020004" pitchFamily="2" charset="0"/>
                <a:cs typeface="Helvetica Neue" panose="02000503000000020004" pitchFamily="2" charset="0"/>
              </a:rPr>
            </a:br>
            <a:r>
              <a:rPr lang="en-US" dirty="0">
                <a:latin typeface="Helvetica Neue" panose="02000503000000020004" pitchFamily="2" charset="0"/>
                <a:ea typeface="Helvetica Neue" panose="02000503000000020004" pitchFamily="2" charset="0"/>
                <a:cs typeface="Helvetica Neue" panose="02000503000000020004" pitchFamily="2" charset="0"/>
              </a:rPr>
              <a:t>​Backup</a:t>
            </a:r>
          </a:p>
        </p:txBody>
      </p:sp>
      <p:pic>
        <p:nvPicPr>
          <p:cNvPr id="4" name="Picture 3" descr="DUNElogoFINAL5.6.15_noType-01.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72322" y="1"/>
            <a:ext cx="1123842" cy="457200"/>
          </a:xfrm>
          <a:prstGeom prst="rect">
            <a:avLst/>
          </a:prstGeom>
        </p:spPr>
      </p:pic>
      <p:pic>
        <p:nvPicPr>
          <p:cNvPr id="5" name="Picture 4">
            <a:extLst>
              <a:ext uri="{FF2B5EF4-FFF2-40B4-BE49-F238E27FC236}">
                <a16:creationId xmlns:a16="http://schemas.microsoft.com/office/drawing/2014/main" id="{8BBCFF52-C0DE-41BF-B37B-285257C6DF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376" t="9780" r="916" b="8715"/>
          <a:stretch/>
        </p:blipFill>
        <p:spPr>
          <a:xfrm>
            <a:off x="-74981" y="3611880"/>
            <a:ext cx="9218981" cy="3246120"/>
          </a:xfrm>
          <a:prstGeom prst="rect">
            <a:avLst/>
          </a:prstGeom>
        </p:spPr>
      </p:pic>
    </p:spTree>
    <p:extLst>
      <p:ext uri="{BB962C8B-B14F-4D97-AF65-F5344CB8AC3E}">
        <p14:creationId xmlns:p14="http://schemas.microsoft.com/office/powerpoint/2010/main" val="2496127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20/04/2021</a:t>
            </a:r>
          </a:p>
        </p:txBody>
      </p:sp>
      <p:sp>
        <p:nvSpPr>
          <p:cNvPr id="3" name="Espace réservé du pied de page 2"/>
          <p:cNvSpPr>
            <a:spLocks noGrp="1"/>
          </p:cNvSpPr>
          <p:nvPr>
            <p:ph type="ftr" sz="quarter" idx="11"/>
          </p:nvPr>
        </p:nvSpPr>
        <p:spPr/>
        <p:txBody>
          <a:bodyPr/>
          <a:lstStyle/>
          <a:p>
            <a:r>
              <a:rPr lang="fr-FR"/>
              <a:t>D. Duchesneau / S. Tufanli CRP CDR</a:t>
            </a:r>
          </a:p>
        </p:txBody>
      </p:sp>
      <p:sp>
        <p:nvSpPr>
          <p:cNvPr id="4" name="Espace réservé du numéro de diapositive 3"/>
          <p:cNvSpPr>
            <a:spLocks noGrp="1"/>
          </p:cNvSpPr>
          <p:nvPr>
            <p:ph type="sldNum" sz="quarter" idx="12"/>
          </p:nvPr>
        </p:nvSpPr>
        <p:spPr/>
        <p:txBody>
          <a:bodyPr/>
          <a:lstStyle/>
          <a:p>
            <a:fld id="{0B71FE96-4EBC-4DEB-AA2F-EF6EB7D3BE3B}" type="slidenum">
              <a:rPr lang="fr-FR" smtClean="0"/>
              <a:t>14</a:t>
            </a:fld>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574943462"/>
              </p:ext>
            </p:extLst>
          </p:nvPr>
        </p:nvGraphicFramePr>
        <p:xfrm>
          <a:off x="167115" y="1626175"/>
          <a:ext cx="8681050" cy="3819884"/>
        </p:xfrm>
        <a:graphic>
          <a:graphicData uri="http://schemas.openxmlformats.org/drawingml/2006/table">
            <a:tbl>
              <a:tblPr/>
              <a:tblGrid>
                <a:gridCol w="335933">
                  <a:extLst>
                    <a:ext uri="{9D8B030D-6E8A-4147-A177-3AD203B41FA5}">
                      <a16:colId xmlns:a16="http://schemas.microsoft.com/office/drawing/2014/main" val="2800481712"/>
                    </a:ext>
                  </a:extLst>
                </a:gridCol>
                <a:gridCol w="1760114">
                  <a:extLst>
                    <a:ext uri="{9D8B030D-6E8A-4147-A177-3AD203B41FA5}">
                      <a16:colId xmlns:a16="http://schemas.microsoft.com/office/drawing/2014/main" val="521426754"/>
                    </a:ext>
                  </a:extLst>
                </a:gridCol>
                <a:gridCol w="2286258">
                  <a:extLst>
                    <a:ext uri="{9D8B030D-6E8A-4147-A177-3AD203B41FA5}">
                      <a16:colId xmlns:a16="http://schemas.microsoft.com/office/drawing/2014/main" val="448648153"/>
                    </a:ext>
                  </a:extLst>
                </a:gridCol>
                <a:gridCol w="4298745">
                  <a:extLst>
                    <a:ext uri="{9D8B030D-6E8A-4147-A177-3AD203B41FA5}">
                      <a16:colId xmlns:a16="http://schemas.microsoft.com/office/drawing/2014/main" val="4285194186"/>
                    </a:ext>
                  </a:extLst>
                </a:gridCol>
              </a:tblGrid>
              <a:tr h="252203">
                <a:tc>
                  <a:txBody>
                    <a:bodyPr/>
                    <a:lstStyle/>
                    <a:p>
                      <a:pPr algn="ctr" fontAlgn="ctr">
                        <a:lnSpc>
                          <a:spcPct val="100000"/>
                        </a:lnSpc>
                      </a:pPr>
                      <a:r>
                        <a:rPr lang="en-GB" sz="900" b="0" i="0" u="none" strike="noStrike" noProof="0" dirty="0">
                          <a:solidFill>
                            <a:srgbClr val="000000"/>
                          </a:solidFill>
                          <a:effectLst/>
                          <a:latin typeface="Times New Roman" panose="02020603050405020304" pitchFamily="18" charset="0"/>
                        </a:rPr>
                        <a:t> ID</a:t>
                      </a:r>
                    </a:p>
                  </a:txBody>
                  <a:tcPr marL="5084" marR="5084" marT="50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ctr">
                        <a:lnSpc>
                          <a:spcPct val="100000"/>
                        </a:lnSpc>
                      </a:pPr>
                      <a:r>
                        <a:rPr lang="en-GB" sz="900" b="0" i="0" u="none" strike="noStrike" noProof="0" dirty="0">
                          <a:solidFill>
                            <a:srgbClr val="000000"/>
                          </a:solidFill>
                          <a:effectLst/>
                          <a:latin typeface="Times New Roman" panose="02020603050405020304" pitchFamily="18" charset="0"/>
                        </a:rPr>
                        <a:t>Name</a:t>
                      </a:r>
                    </a:p>
                  </a:txBody>
                  <a:tcPr marL="5084" marR="5084" marT="50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b">
                        <a:lnSpc>
                          <a:spcPct val="100000"/>
                        </a:lnSpc>
                      </a:pPr>
                      <a:r>
                        <a:rPr lang="en-GB" sz="900" b="0" i="0" u="none" strike="noStrike" noProof="0" dirty="0">
                          <a:solidFill>
                            <a:srgbClr val="000000"/>
                          </a:solidFill>
                          <a:effectLst/>
                          <a:latin typeface="Times New Roman" panose="02020603050405020304" pitchFamily="18" charset="0"/>
                        </a:rPr>
                        <a:t>Value</a:t>
                      </a:r>
                    </a:p>
                  </a:txBody>
                  <a:tcPr marL="5084" marR="5084" marT="50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b">
                        <a:lnSpc>
                          <a:spcPct val="100000"/>
                        </a:lnSpc>
                      </a:pPr>
                      <a:r>
                        <a:rPr lang="en-GB" sz="900" b="0" i="0" u="none" strike="noStrike" noProof="0" dirty="0">
                          <a:solidFill>
                            <a:srgbClr val="000000"/>
                          </a:solidFill>
                          <a:effectLst/>
                          <a:latin typeface="Times New Roman" panose="02020603050405020304" pitchFamily="18" charset="0"/>
                        </a:rPr>
                        <a:t>Rationale</a:t>
                      </a:r>
                    </a:p>
                  </a:txBody>
                  <a:tcPr marL="5084" marR="5084" marT="50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extLst>
                  <a:ext uri="{0D108BD9-81ED-4DB2-BD59-A6C34878D82A}">
                    <a16:rowId xmlns:a16="http://schemas.microsoft.com/office/drawing/2014/main" val="2420539498"/>
                  </a:ext>
                </a:extLst>
              </a:tr>
              <a:tr h="516683">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1</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5"/>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Anode plane global flatness</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&lt;20mm</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Maintains CRP bottom and top planes global flatness within 20mm each to satisfy the requirement on the drift field uniformity of &lt;1% throughout each 6m drift region </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943076997"/>
                  </a:ext>
                </a:extLst>
              </a:tr>
              <a:tr h="504408">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2</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5"/>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Vertical position tolerance of 2 adjacent CRPs</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±2mm</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A 2mm vertical height mismatch  between 2 adjacent CRP modules keeps the drift line distortion around the CRP borders below 6mm</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912244272"/>
                  </a:ext>
                </a:extLst>
              </a:tr>
              <a:tr h="504408">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3</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5"/>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Minimum permeability</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&gt;15% ?</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transparency to liquid argon flow through the anode planes (need estimate</a:t>
                      </a:r>
                      <a:r>
                        <a:rPr lang="en-GB" sz="900" b="0" i="0" u="none" strike="noStrike" baseline="0" noProof="0" dirty="0">
                          <a:solidFill>
                            <a:srgbClr val="000000"/>
                          </a:solidFill>
                          <a:effectLst/>
                          <a:latin typeface="Times New Roman" panose="02020603050405020304" pitchFamily="18" charset="0"/>
                        </a:rPr>
                        <a:t> from </a:t>
                      </a:r>
                      <a:r>
                        <a:rPr lang="en-GB" sz="900" b="0" i="0" u="none" strike="noStrike" noProof="0" dirty="0">
                          <a:solidFill>
                            <a:srgbClr val="000000"/>
                          </a:solidFill>
                          <a:effectLst/>
                          <a:latin typeface="Times New Roman" panose="02020603050405020304" pitchFamily="18" charset="0"/>
                        </a:rPr>
                        <a:t>simulation for bottom and top positions</a:t>
                      </a:r>
                      <a:r>
                        <a:rPr lang="en-GB" sz="900" b="0" i="0" u="none" strike="noStrike" baseline="0" noProof="0" dirty="0">
                          <a:solidFill>
                            <a:srgbClr val="000000"/>
                          </a:solidFill>
                          <a:effectLst/>
                          <a:latin typeface="Times New Roman" panose="02020603050405020304" pitchFamily="18" charset="0"/>
                        </a:rPr>
                        <a:t>…); </a:t>
                      </a:r>
                      <a:endParaRPr lang="en-GB" sz="900" b="0" i="0" u="none" strike="noStrike" noProof="0" dirty="0">
                        <a:solidFill>
                          <a:srgbClr val="000000"/>
                        </a:solidFill>
                        <a:effectLst/>
                        <a:latin typeface="Times New Roman" panose="02020603050405020304" pitchFamily="18" charset="0"/>
                      </a:endParaRP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859504893"/>
                  </a:ext>
                </a:extLst>
              </a:tr>
              <a:tr h="516683">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4</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Anode strip width/pitch</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5mm for the collection strips and &lt;8.5mm for the induction strips</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Similar pitch defined for SP detector, S/N consistent with 100\% hit reconstruction efficiency for MIPs.  Spacing fine enough to provide \SI{1.5}{cm} vertex resolution in $y-z$ plane.</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915188644"/>
                  </a:ext>
                </a:extLst>
              </a:tr>
              <a:tr h="504408">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5</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Vertical gap between the PCBs</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&gt;8mm</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 &gt;5us drift time between</a:t>
                      </a:r>
                      <a:r>
                        <a:rPr lang="en-GB" sz="900" b="0" i="0" u="none" strike="noStrike" baseline="0" noProof="0" dirty="0">
                          <a:solidFill>
                            <a:srgbClr val="000000"/>
                          </a:solidFill>
                          <a:effectLst/>
                          <a:latin typeface="Times New Roman" panose="02020603050405020304" pitchFamily="18" charset="0"/>
                        </a:rPr>
                        <a:t> the 2 anodes </a:t>
                      </a:r>
                      <a:r>
                        <a:rPr lang="en-GB" sz="900" b="0" i="0" u="none" strike="noStrike" noProof="0" dirty="0">
                          <a:solidFill>
                            <a:srgbClr val="000000"/>
                          </a:solidFill>
                          <a:effectLst/>
                          <a:latin typeface="Times New Roman" panose="02020603050405020304" pitchFamily="18" charset="0"/>
                        </a:rPr>
                        <a:t>for better separation of the signal and safe running environment at lower bias voltages. </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738269037"/>
                  </a:ext>
                </a:extLst>
              </a:tr>
              <a:tr h="504408">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6</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Anode plane bias voltages</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&lt;2kV</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beyond this value the size, cost of capacitors shoot up and choices plummet. </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407352014"/>
                  </a:ext>
                </a:extLst>
              </a:tr>
              <a:tr h="516683">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7</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minimum wall thickness between holes</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&gt;0.5 mm</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lnSpc>
                          <a:spcPct val="100000"/>
                        </a:lnSpc>
                        <a:spcBef>
                          <a:spcPts val="2400"/>
                        </a:spcBef>
                        <a:spcAft>
                          <a:spcPts val="2400"/>
                        </a:spcAft>
                      </a:pPr>
                      <a:r>
                        <a:rPr lang="en-GB" sz="900" b="0" i="0" u="none" strike="noStrike" noProof="0" dirty="0">
                          <a:solidFill>
                            <a:srgbClr val="000000"/>
                          </a:solidFill>
                          <a:effectLst/>
                          <a:latin typeface="Times New Roman" panose="02020603050405020304" pitchFamily="18" charset="0"/>
                        </a:rPr>
                        <a:t>for mechanical properties of the perforated PCB the minimum wall thickness between holes should be &gt;0.5mm.  Given the full electron transparency, the hole size does not have any effect on charge collection. </a:t>
                      </a:r>
                    </a:p>
                  </a:txBody>
                  <a:tcPr marL="5084" marR="5084" marT="50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43566346"/>
                  </a:ext>
                </a:extLst>
              </a:tr>
            </a:tbl>
          </a:graphicData>
        </a:graphic>
      </p:graphicFrame>
      <p:sp>
        <p:nvSpPr>
          <p:cNvPr id="6" name="ZoneTexte 5"/>
          <p:cNvSpPr txBox="1"/>
          <p:nvPr/>
        </p:nvSpPr>
        <p:spPr>
          <a:xfrm>
            <a:off x="167115" y="1052165"/>
            <a:ext cx="3051989" cy="369332"/>
          </a:xfrm>
          <a:prstGeom prst="rect">
            <a:avLst/>
          </a:prstGeom>
          <a:noFill/>
        </p:spPr>
        <p:txBody>
          <a:bodyPr wrap="none" rtlCol="0">
            <a:spAutoFit/>
          </a:bodyPr>
          <a:lstStyle/>
          <a:p>
            <a:pPr defTabSz="685800" fontAlgn="auto">
              <a:spcBef>
                <a:spcPts val="0"/>
              </a:spcBef>
              <a:spcAft>
                <a:spcPts val="0"/>
              </a:spcAft>
              <a:defRPr/>
            </a:pPr>
            <a:r>
              <a:rPr lang="fr-FR" dirty="0">
                <a:solidFill>
                  <a:srgbClr val="0070C0"/>
                </a:solidFill>
                <a:latin typeface="Calibri" panose="020F0502020204030204"/>
                <a:ea typeface="+mn-ea"/>
                <a:cs typeface="+mn-cs"/>
              </a:rPr>
              <a:t>CRP/anode </a:t>
            </a:r>
            <a:r>
              <a:rPr lang="fr-FR" dirty="0" err="1">
                <a:solidFill>
                  <a:srgbClr val="0070C0"/>
                </a:solidFill>
                <a:latin typeface="Calibri" panose="020F0502020204030204"/>
                <a:ea typeface="+mn-ea"/>
                <a:cs typeface="+mn-cs"/>
              </a:rPr>
              <a:t>spec</a:t>
            </a:r>
            <a:r>
              <a:rPr lang="fr-FR" dirty="0">
                <a:solidFill>
                  <a:srgbClr val="0070C0"/>
                </a:solidFill>
                <a:latin typeface="Calibri" panose="020F0502020204030204"/>
                <a:ea typeface="+mn-ea"/>
                <a:cs typeface="+mn-cs"/>
              </a:rPr>
              <a:t>/</a:t>
            </a:r>
            <a:r>
              <a:rPr lang="fr-FR" dirty="0" err="1">
                <a:solidFill>
                  <a:srgbClr val="0070C0"/>
                </a:solidFill>
                <a:latin typeface="Calibri" panose="020F0502020204030204"/>
                <a:ea typeface="+mn-ea"/>
                <a:cs typeface="+mn-cs"/>
              </a:rPr>
              <a:t>requirements</a:t>
            </a:r>
            <a:endParaRPr lang="fr-FR" dirty="0">
              <a:solidFill>
                <a:srgbClr val="0070C0"/>
              </a:solidFill>
              <a:latin typeface="Calibri" panose="020F0502020204030204"/>
              <a:ea typeface="+mn-ea"/>
              <a:cs typeface="+mn-cs"/>
            </a:endParaRPr>
          </a:p>
        </p:txBody>
      </p:sp>
    </p:spTree>
    <p:extLst>
      <p:ext uri="{BB962C8B-B14F-4D97-AF65-F5344CB8AC3E}">
        <p14:creationId xmlns:p14="http://schemas.microsoft.com/office/powerpoint/2010/main" val="472866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20/04/2021</a:t>
            </a:r>
          </a:p>
        </p:txBody>
      </p:sp>
      <p:sp>
        <p:nvSpPr>
          <p:cNvPr id="3" name="Espace réservé du pied de page 2"/>
          <p:cNvSpPr>
            <a:spLocks noGrp="1"/>
          </p:cNvSpPr>
          <p:nvPr>
            <p:ph type="ftr" sz="quarter" idx="11"/>
          </p:nvPr>
        </p:nvSpPr>
        <p:spPr/>
        <p:txBody>
          <a:bodyPr/>
          <a:lstStyle/>
          <a:p>
            <a:r>
              <a:rPr lang="fr-FR"/>
              <a:t>D. Duchesneau / S. Tufanli CRP CDR</a:t>
            </a:r>
          </a:p>
        </p:txBody>
      </p:sp>
      <p:sp>
        <p:nvSpPr>
          <p:cNvPr id="4" name="Espace réservé du numéro de diapositive 3"/>
          <p:cNvSpPr>
            <a:spLocks noGrp="1"/>
          </p:cNvSpPr>
          <p:nvPr>
            <p:ph type="sldNum" sz="quarter" idx="12"/>
          </p:nvPr>
        </p:nvSpPr>
        <p:spPr/>
        <p:txBody>
          <a:bodyPr/>
          <a:lstStyle/>
          <a:p>
            <a:fld id="{0B71FE96-4EBC-4DEB-AA2F-EF6EB7D3BE3B}" type="slidenum">
              <a:rPr lang="fr-FR" smtClean="0"/>
              <a:t>15</a:t>
            </a:fld>
            <a:endParaRPr lang="fr-FR"/>
          </a:p>
        </p:txBody>
      </p:sp>
      <p:sp>
        <p:nvSpPr>
          <p:cNvPr id="5" name="ZoneTexte 4"/>
          <p:cNvSpPr txBox="1"/>
          <p:nvPr/>
        </p:nvSpPr>
        <p:spPr>
          <a:xfrm>
            <a:off x="167114" y="1052165"/>
            <a:ext cx="4590552" cy="369332"/>
          </a:xfrm>
          <a:prstGeom prst="rect">
            <a:avLst/>
          </a:prstGeom>
          <a:noFill/>
        </p:spPr>
        <p:txBody>
          <a:bodyPr wrap="none" rtlCol="0">
            <a:spAutoFit/>
          </a:bodyPr>
          <a:lstStyle/>
          <a:p>
            <a:pPr defTabSz="685800" fontAlgn="auto">
              <a:spcBef>
                <a:spcPts val="0"/>
              </a:spcBef>
              <a:spcAft>
                <a:spcPts val="0"/>
              </a:spcAft>
              <a:defRPr/>
            </a:pPr>
            <a:r>
              <a:rPr lang="fr-FR" dirty="0">
                <a:solidFill>
                  <a:srgbClr val="0070C0"/>
                </a:solidFill>
                <a:latin typeface="Calibri" panose="020F0502020204030204"/>
                <a:ea typeface="+mn-ea"/>
                <a:cs typeface="+mn-cs"/>
              </a:rPr>
              <a:t>CRP/anode </a:t>
            </a:r>
            <a:r>
              <a:rPr lang="fr-FR" dirty="0" err="1">
                <a:solidFill>
                  <a:srgbClr val="0070C0"/>
                </a:solidFill>
                <a:latin typeface="Calibri" panose="020F0502020204030204"/>
                <a:ea typeface="+mn-ea"/>
                <a:cs typeface="+mn-cs"/>
              </a:rPr>
              <a:t>specifications</a:t>
            </a:r>
            <a:r>
              <a:rPr lang="fr-FR" dirty="0">
                <a:solidFill>
                  <a:srgbClr val="0070C0"/>
                </a:solidFill>
                <a:latin typeface="Calibri" panose="020F0502020204030204"/>
                <a:ea typeface="+mn-ea"/>
                <a:cs typeface="+mn-cs"/>
              </a:rPr>
              <a:t> &amp; design </a:t>
            </a:r>
            <a:r>
              <a:rPr lang="fr-FR" dirty="0" err="1">
                <a:solidFill>
                  <a:srgbClr val="0070C0"/>
                </a:solidFill>
                <a:latin typeface="Calibri" panose="020F0502020204030204"/>
                <a:ea typeface="+mn-ea"/>
                <a:cs typeface="+mn-cs"/>
              </a:rPr>
              <a:t>pa</a:t>
            </a:r>
            <a:r>
              <a:rPr lang="fr-FR" dirty="0" err="1">
                <a:solidFill>
                  <a:srgbClr val="0070C0"/>
                </a:solidFill>
                <a:latin typeface="Calibri" panose="020F0502020204030204"/>
              </a:rPr>
              <a:t>rameters</a:t>
            </a:r>
            <a:r>
              <a:rPr lang="fr-FR" dirty="0">
                <a:solidFill>
                  <a:srgbClr val="0070C0"/>
                </a:solidFill>
                <a:latin typeface="Calibri" panose="020F0502020204030204"/>
                <a:ea typeface="+mn-ea"/>
                <a:cs typeface="+mn-cs"/>
              </a:rPr>
              <a:t> </a:t>
            </a:r>
          </a:p>
        </p:txBody>
      </p:sp>
      <p:graphicFrame>
        <p:nvGraphicFramePr>
          <p:cNvPr id="6" name="Tableau 5"/>
          <p:cNvGraphicFramePr>
            <a:graphicFrameLocks noGrp="1"/>
          </p:cNvGraphicFramePr>
          <p:nvPr>
            <p:extLst>
              <p:ext uri="{D42A27DB-BD31-4B8C-83A1-F6EECF244321}">
                <p14:modId xmlns:p14="http://schemas.microsoft.com/office/powerpoint/2010/main" val="3189014274"/>
              </p:ext>
            </p:extLst>
          </p:nvPr>
        </p:nvGraphicFramePr>
        <p:xfrm>
          <a:off x="167115" y="1505593"/>
          <a:ext cx="8739381" cy="3940465"/>
        </p:xfrm>
        <a:graphic>
          <a:graphicData uri="http://schemas.openxmlformats.org/drawingml/2006/table">
            <a:tbl>
              <a:tblPr/>
              <a:tblGrid>
                <a:gridCol w="342689">
                  <a:extLst>
                    <a:ext uri="{9D8B030D-6E8A-4147-A177-3AD203B41FA5}">
                      <a16:colId xmlns:a16="http://schemas.microsoft.com/office/drawing/2014/main" val="4171126499"/>
                    </a:ext>
                  </a:extLst>
                </a:gridCol>
                <a:gridCol w="1336417">
                  <a:extLst>
                    <a:ext uri="{9D8B030D-6E8A-4147-A177-3AD203B41FA5}">
                      <a16:colId xmlns:a16="http://schemas.microsoft.com/office/drawing/2014/main" val="1061629371"/>
                    </a:ext>
                  </a:extLst>
                </a:gridCol>
                <a:gridCol w="2806749">
                  <a:extLst>
                    <a:ext uri="{9D8B030D-6E8A-4147-A177-3AD203B41FA5}">
                      <a16:colId xmlns:a16="http://schemas.microsoft.com/office/drawing/2014/main" val="3827318673"/>
                    </a:ext>
                  </a:extLst>
                </a:gridCol>
                <a:gridCol w="4253526">
                  <a:extLst>
                    <a:ext uri="{9D8B030D-6E8A-4147-A177-3AD203B41FA5}">
                      <a16:colId xmlns:a16="http://schemas.microsoft.com/office/drawing/2014/main" val="250977192"/>
                    </a:ext>
                  </a:extLst>
                </a:gridCol>
              </a:tblGrid>
              <a:tr h="212387">
                <a:tc>
                  <a:txBody>
                    <a:bodyPr/>
                    <a:lstStyle/>
                    <a:p>
                      <a:pPr algn="ctr" fontAlgn="ctr"/>
                      <a:r>
                        <a:rPr lang="en-GB" sz="900" b="0" i="0" u="none" strike="noStrike" noProof="0" dirty="0">
                          <a:solidFill>
                            <a:srgbClr val="000000"/>
                          </a:solidFill>
                          <a:effectLst/>
                          <a:latin typeface="Times New Roman" panose="02020603050405020304" pitchFamily="18" charset="0"/>
                        </a:rPr>
                        <a:t> ID</a:t>
                      </a:r>
                    </a:p>
                  </a:txBody>
                  <a:tcPr marL="5123" marR="5123" marT="51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ctr"/>
                      <a:r>
                        <a:rPr lang="en-GB" sz="900" b="0" i="0" u="none" strike="noStrike" noProof="0" dirty="0">
                          <a:solidFill>
                            <a:srgbClr val="000000"/>
                          </a:solidFill>
                          <a:effectLst/>
                          <a:latin typeface="Times New Roman" panose="02020603050405020304" pitchFamily="18" charset="0"/>
                        </a:rPr>
                        <a:t>Name</a:t>
                      </a:r>
                    </a:p>
                  </a:txBody>
                  <a:tcPr marL="5123" marR="5123" marT="512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b"/>
                      <a:r>
                        <a:rPr lang="en-GB" sz="900" b="0" i="0" u="none" strike="noStrike" noProof="0" dirty="0">
                          <a:solidFill>
                            <a:srgbClr val="000000"/>
                          </a:solidFill>
                          <a:effectLst/>
                          <a:latin typeface="Times New Roman" panose="02020603050405020304" pitchFamily="18" charset="0"/>
                        </a:rPr>
                        <a:t>Value</a:t>
                      </a:r>
                    </a:p>
                  </a:txBody>
                  <a:tcPr marL="5123" marR="5123" marT="51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b"/>
                      <a:r>
                        <a:rPr lang="en-GB" sz="900" b="0" i="0" u="none" strike="noStrike" noProof="0" dirty="0">
                          <a:solidFill>
                            <a:srgbClr val="000000"/>
                          </a:solidFill>
                          <a:effectLst/>
                          <a:latin typeface="Times New Roman" panose="02020603050405020304" pitchFamily="18" charset="0"/>
                        </a:rPr>
                        <a:t>Rationale</a:t>
                      </a:r>
                    </a:p>
                  </a:txBody>
                  <a:tcPr marL="5123" marR="5123" marT="512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extLst>
                  <a:ext uri="{0D108BD9-81ED-4DB2-BD59-A6C34878D82A}">
                    <a16:rowId xmlns:a16="http://schemas.microsoft.com/office/drawing/2014/main" val="4068455850"/>
                  </a:ext>
                </a:extLst>
              </a:tr>
              <a:tr h="573959">
                <a:tc>
                  <a:txBody>
                    <a:bodyPr/>
                    <a:lstStyle/>
                    <a:p>
                      <a:pPr algn="ctr" fontAlgn="t"/>
                      <a:r>
                        <a:rPr lang="en-GB" sz="900" b="0" i="0" u="none" strike="noStrike" noProof="0" dirty="0">
                          <a:solidFill>
                            <a:srgbClr val="000000"/>
                          </a:solidFill>
                          <a:effectLst/>
                          <a:latin typeface="Times New Roman" panose="02020603050405020304" pitchFamily="18" charset="0"/>
                        </a:rPr>
                        <a:t>1</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Anode plane bias voltages</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In 2-view case: Induction at 0V, collection at 1kV. In the case of 3-view: first induction at -340V, second induction at 0V and the collection 900V.</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Voltage difference between the PCB faces and also two PCBs in the case of 3-view should allow full electron transparency. FEA and 50L tests have demonstrated that, keeping values at the level of 1kV maximum will allow us to have some headroom in case of adjustment.</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2764675"/>
                  </a:ext>
                </a:extLst>
              </a:tr>
              <a:tr h="431797">
                <a:tc>
                  <a:txBody>
                    <a:bodyPr/>
                    <a:lstStyle/>
                    <a:p>
                      <a:pPr algn="ctr" fontAlgn="t"/>
                      <a:r>
                        <a:rPr lang="en-GB" sz="900" b="0" i="0" u="none" strike="noStrike" noProof="0" dirty="0">
                          <a:solidFill>
                            <a:srgbClr val="000000"/>
                          </a:solidFill>
                          <a:effectLst/>
                          <a:latin typeface="Times New Roman" panose="02020603050405020304" pitchFamily="18" charset="0"/>
                        </a:rPr>
                        <a:t>2</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Anode strips length</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&lt;1.7m for the collection strips and &lt;2.5m for the induction strips</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The induced noise by the strip capacitance should be compatible with the S/N requirement. The anode strip capacitance is around  80 to 120 </a:t>
                      </a:r>
                      <a:r>
                        <a:rPr lang="en-GB" sz="900" b="0" i="0" u="none" strike="noStrike" noProof="0" dirty="0" err="1">
                          <a:solidFill>
                            <a:srgbClr val="000000"/>
                          </a:solidFill>
                          <a:effectLst/>
                          <a:latin typeface="Times New Roman" panose="02020603050405020304" pitchFamily="18" charset="0"/>
                        </a:rPr>
                        <a:t>nF</a:t>
                      </a:r>
                      <a:r>
                        <a:rPr lang="en-GB" sz="900" b="0" i="0" u="none" strike="noStrike" noProof="0" dirty="0">
                          <a:solidFill>
                            <a:srgbClr val="000000"/>
                          </a:solidFill>
                          <a:effectLst/>
                          <a:latin typeface="Times New Roman" panose="02020603050405020304" pitchFamily="18" charset="0"/>
                        </a:rPr>
                        <a:t>/m =&gt; maximum capacitance &lt; 250 </a:t>
                      </a:r>
                      <a:r>
                        <a:rPr lang="en-GB" sz="900" b="0" i="0" u="none" strike="noStrike" noProof="0" dirty="0" err="1">
                          <a:solidFill>
                            <a:srgbClr val="000000"/>
                          </a:solidFill>
                          <a:effectLst/>
                          <a:latin typeface="Times New Roman" panose="02020603050405020304" pitchFamily="18" charset="0"/>
                        </a:rPr>
                        <a:t>nF</a:t>
                      </a:r>
                      <a:r>
                        <a:rPr lang="en-GB" sz="900" b="0" i="0" u="none" strike="noStrike" noProof="0" dirty="0">
                          <a:solidFill>
                            <a:srgbClr val="000000"/>
                          </a:solidFill>
                          <a:effectLst/>
                          <a:latin typeface="Times New Roman" panose="02020603050405020304" pitchFamily="18" charset="0"/>
                        </a:rPr>
                        <a:t> for the longer and wider strips (2.4 m and 8.5mm)</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064744778"/>
                  </a:ext>
                </a:extLst>
              </a:tr>
              <a:tr h="716121">
                <a:tc>
                  <a:txBody>
                    <a:bodyPr/>
                    <a:lstStyle/>
                    <a:p>
                      <a:pPr algn="ctr" fontAlgn="t"/>
                      <a:r>
                        <a:rPr lang="en-GB" sz="900" b="0" i="0" u="none" strike="noStrike" noProof="0" dirty="0">
                          <a:solidFill>
                            <a:srgbClr val="000000"/>
                          </a:solidFill>
                          <a:effectLst/>
                          <a:latin typeface="Times New Roman" panose="02020603050405020304" pitchFamily="18" charset="0"/>
                        </a:rPr>
                        <a:t>3</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Anode strip angles</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Collection plane is perpendicular to the beam direction in any configuration. In 2-view case the collection and induction strips are oriented orthogonal to each other. In 3-view case, 1 option</a:t>
                      </a:r>
                      <a:r>
                        <a:rPr lang="en-GB" sz="900" b="0" i="0" u="none" strike="noStrike" baseline="0" noProof="0" dirty="0">
                          <a:solidFill>
                            <a:srgbClr val="000000"/>
                          </a:solidFill>
                          <a:effectLst/>
                          <a:latin typeface="Times New Roman" panose="02020603050405020304" pitchFamily="18" charset="0"/>
                        </a:rPr>
                        <a:t> is the first induction at  48° second at 0°,  and an other option is with  induction strips at ±30°</a:t>
                      </a:r>
                      <a:endParaRPr lang="en-GB" sz="900" b="0" i="0" u="none" strike="noStrike" noProof="0" dirty="0">
                        <a:solidFill>
                          <a:srgbClr val="000000"/>
                        </a:solidFill>
                        <a:effectLst/>
                        <a:latin typeface="Times New Roman" panose="02020603050405020304" pitchFamily="18" charset="0"/>
                      </a:endParaRP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To reduce ambiguities related neutrino interactions reconstruction. It</a:t>
                      </a:r>
                      <a:r>
                        <a:rPr lang="en-GB" sz="900" b="0" i="0" u="none" strike="noStrike" baseline="0" noProof="0" dirty="0">
                          <a:solidFill>
                            <a:srgbClr val="000000"/>
                          </a:solidFill>
                          <a:effectLst/>
                          <a:latin typeface="Times New Roman" panose="02020603050405020304" pitchFamily="18" charset="0"/>
                        </a:rPr>
                        <a:t> </a:t>
                      </a:r>
                      <a:r>
                        <a:rPr lang="en-GB" sz="900" b="0" i="0" u="none" strike="noStrike" noProof="0" dirty="0">
                          <a:solidFill>
                            <a:srgbClr val="000000"/>
                          </a:solidFill>
                          <a:effectLst/>
                          <a:latin typeface="Times New Roman" panose="02020603050405020304" pitchFamily="18" charset="0"/>
                        </a:rPr>
                        <a:t>needs input from simulation and reconstruction</a:t>
                      </a:r>
                      <a:r>
                        <a:rPr lang="en-GB" sz="900" b="0" i="0" u="none" strike="noStrike" baseline="0" noProof="0" dirty="0">
                          <a:solidFill>
                            <a:srgbClr val="000000"/>
                          </a:solidFill>
                          <a:effectLst/>
                          <a:latin typeface="Times New Roman" panose="02020603050405020304" pitchFamily="18" charset="0"/>
                        </a:rPr>
                        <a:t> as well as results from first CRP</a:t>
                      </a:r>
                      <a:endParaRPr lang="en-GB" sz="900" b="0" i="0" u="none" strike="noStrike" noProof="0" dirty="0">
                        <a:solidFill>
                          <a:srgbClr val="000000"/>
                        </a:solidFill>
                        <a:effectLst/>
                        <a:latin typeface="Times New Roman" panose="02020603050405020304" pitchFamily="18" charset="0"/>
                      </a:endParaRP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144999237"/>
                  </a:ext>
                </a:extLst>
              </a:tr>
              <a:tr h="573959">
                <a:tc>
                  <a:txBody>
                    <a:bodyPr/>
                    <a:lstStyle/>
                    <a:p>
                      <a:pPr algn="ctr" fontAlgn="t"/>
                      <a:r>
                        <a:rPr lang="en-GB" sz="900" b="0" i="0" u="none" strike="noStrike" noProof="0" dirty="0">
                          <a:solidFill>
                            <a:srgbClr val="000000"/>
                          </a:solidFill>
                          <a:effectLst/>
                          <a:latin typeface="Times New Roman" panose="02020603050405020304" pitchFamily="18" charset="0"/>
                        </a:rPr>
                        <a:t>4</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5"/>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Gaps between CRPs </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&lt;10 mm between adjacent CRPs on same </a:t>
                      </a:r>
                      <a:r>
                        <a:rPr lang="en-GB" sz="900" b="0" i="0" u="none" strike="noStrike" noProof="0" dirty="0" err="1">
                          <a:solidFill>
                            <a:srgbClr val="000000"/>
                          </a:solidFill>
                          <a:effectLst/>
                          <a:latin typeface="Times New Roman" panose="02020603050405020304" pitchFamily="18" charset="0"/>
                        </a:rPr>
                        <a:t>SuperStructure</a:t>
                      </a:r>
                      <a:r>
                        <a:rPr lang="en-GB" sz="900" b="0" i="0" u="none" strike="noStrike" noProof="0" dirty="0">
                          <a:solidFill>
                            <a:srgbClr val="000000"/>
                          </a:solidFill>
                          <a:effectLst/>
                          <a:latin typeface="Times New Roman" panose="02020603050405020304" pitchFamily="18" charset="0"/>
                        </a:rPr>
                        <a:t> on top; &lt;30 mm between CRPs on different </a:t>
                      </a:r>
                      <a:r>
                        <a:rPr lang="en-GB" sz="900" b="0" i="0" u="none" strike="noStrike" noProof="0" dirty="0" err="1">
                          <a:solidFill>
                            <a:srgbClr val="000000"/>
                          </a:solidFill>
                          <a:effectLst/>
                          <a:latin typeface="Times New Roman" panose="02020603050405020304" pitchFamily="18" charset="0"/>
                        </a:rPr>
                        <a:t>SuperStructure</a:t>
                      </a:r>
                      <a:r>
                        <a:rPr lang="en-GB" sz="900" b="0" i="0" u="none" strike="noStrike" noProof="0" dirty="0">
                          <a:solidFill>
                            <a:srgbClr val="000000"/>
                          </a:solidFill>
                          <a:effectLst/>
                          <a:latin typeface="Times New Roman" panose="02020603050405020304" pitchFamily="18" charset="0"/>
                        </a:rPr>
                        <a:t>; &lt;15mm between adjacent CRPs at the Bottom</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Allowing gaps between CRPs is needed for the CRPs positioning and for passage of supporting cables for the cathode structure . This also simplifies construction and installation of the detector. The gaps will reduce at cold due to differential shrinkage of stainless steel superstructure with composite frame. </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441173562"/>
                  </a:ext>
                </a:extLst>
              </a:tr>
              <a:tr h="716121">
                <a:tc>
                  <a:txBody>
                    <a:bodyPr/>
                    <a:lstStyle/>
                    <a:p>
                      <a:pPr algn="ctr" fontAlgn="t"/>
                      <a:r>
                        <a:rPr lang="en-GB" sz="900" b="0" i="0" u="none" strike="noStrike" noProof="0" dirty="0">
                          <a:solidFill>
                            <a:srgbClr val="000000"/>
                          </a:solidFill>
                          <a:effectLst/>
                          <a:latin typeface="Times New Roman" panose="02020603050405020304" pitchFamily="18" charset="0"/>
                        </a:rPr>
                        <a:t>5</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5"/>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CRP planarity</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 2.5 mm overall deformation with a more stringent criteria  &lt;1mm along the anode PCB sides with connectors</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CRP planarity over 3x3 m2 surface should guarantee the uniformity of the anode vertical position and horizontal alignment of </a:t>
                      </a:r>
                      <a:r>
                        <a:rPr lang="en-GB" sz="900" b="0" i="0" u="none" strike="noStrike" noProof="0" dirty="0" err="1">
                          <a:solidFill>
                            <a:srgbClr val="000000"/>
                          </a:solidFill>
                          <a:effectLst/>
                          <a:latin typeface="Times New Roman" panose="02020603050405020304" pitchFamily="18" charset="0"/>
                        </a:rPr>
                        <a:t>neighboring</a:t>
                      </a:r>
                      <a:r>
                        <a:rPr lang="en-GB" sz="900" b="0" i="0" u="none" strike="noStrike" noProof="0" dirty="0">
                          <a:solidFill>
                            <a:srgbClr val="000000"/>
                          </a:solidFill>
                          <a:effectLst/>
                          <a:latin typeface="Times New Roman" panose="02020603050405020304" pitchFamily="18" charset="0"/>
                        </a:rPr>
                        <a:t> PCB anode for  collection and the induction layers at the same bias voltage. Stricter criteria of 1mm on the borders to avoid  mechanical stress on the anodes at the level of the  strip electrical connectors between the PCB layers and  electronic adapter boards.</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125027151"/>
                  </a:ext>
                </a:extLst>
              </a:tr>
              <a:tr h="716121">
                <a:tc>
                  <a:txBody>
                    <a:bodyPr/>
                    <a:lstStyle/>
                    <a:p>
                      <a:pPr algn="ctr" fontAlgn="t"/>
                      <a:r>
                        <a:rPr lang="en-GB" sz="900" b="0" i="0" u="none" strike="noStrike" noProof="0" dirty="0">
                          <a:solidFill>
                            <a:srgbClr val="000000"/>
                          </a:solidFill>
                          <a:effectLst/>
                          <a:latin typeface="Times New Roman" panose="02020603050405020304" pitchFamily="18" charset="0"/>
                        </a:rPr>
                        <a:t>6</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5"/>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CRP Top Superstructure planarity</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&lt;10 mm </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t"/>
                      <a:r>
                        <a:rPr lang="en-GB" sz="900" b="0" i="0" u="none" strike="noStrike" noProof="0" dirty="0">
                          <a:solidFill>
                            <a:srgbClr val="000000"/>
                          </a:solidFill>
                          <a:effectLst/>
                          <a:latin typeface="Times New Roman" panose="02020603050405020304" pitchFamily="18" charset="0"/>
                        </a:rPr>
                        <a:t>a </a:t>
                      </a:r>
                      <a:r>
                        <a:rPr lang="en-GB" sz="900" b="0" i="0" u="none" strike="noStrike" noProof="0" dirty="0" err="1">
                          <a:solidFill>
                            <a:srgbClr val="000000"/>
                          </a:solidFill>
                          <a:effectLst/>
                          <a:latin typeface="Times New Roman" panose="02020603050405020304" pitchFamily="18" charset="0"/>
                        </a:rPr>
                        <a:t>SuperStriucture</a:t>
                      </a:r>
                      <a:r>
                        <a:rPr lang="en-GB" sz="900" b="0" i="0" u="none" strike="noStrike" noProof="0" dirty="0">
                          <a:solidFill>
                            <a:srgbClr val="000000"/>
                          </a:solidFill>
                          <a:effectLst/>
                          <a:latin typeface="Times New Roman" panose="02020603050405020304" pitchFamily="18" charset="0"/>
                        </a:rPr>
                        <a:t> at the top of the detector with several CRPs attached to it together with the load of the cathode modules should have a maximal deformation when immersed in liquid less than 10 mm. This guarantees the global anode flatness specification for the drift field uniformity over the superstructure area and adds a limited contribution to the deformation of the cathode structure hanged below. </a:t>
                      </a:r>
                    </a:p>
                  </a:txBody>
                  <a:tcPr marL="5123" marR="5123" marT="512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78997648"/>
                  </a:ext>
                </a:extLst>
              </a:tr>
            </a:tbl>
          </a:graphicData>
        </a:graphic>
      </p:graphicFrame>
    </p:spTree>
    <p:extLst>
      <p:ext uri="{BB962C8B-B14F-4D97-AF65-F5344CB8AC3E}">
        <p14:creationId xmlns:p14="http://schemas.microsoft.com/office/powerpoint/2010/main" val="2980931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802696" y="0"/>
            <a:ext cx="8172577" cy="647102"/>
          </a:xfrm>
        </p:spPr>
        <p:txBody>
          <a:bodyPr/>
          <a:lstStyle/>
          <a:p>
            <a:r>
              <a:rPr lang="en-US" sz="3200" dirty="0"/>
              <a:t>Bottom CE Requirements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16</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683489"/>
            <a:ext cx="9144000" cy="5141828"/>
          </a:xfrm>
        </p:spPr>
        <p:txBody>
          <a:bodyPr/>
          <a:lstStyle/>
          <a:p>
            <a:pPr marL="0" indent="0">
              <a:buNone/>
            </a:pPr>
            <a:r>
              <a:rPr lang="en-US" sz="2000" dirty="0"/>
              <a:t>Executive Board held requirements for FD1-HD are also valid for FD2-VD</a:t>
            </a:r>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graphicFrame>
        <p:nvGraphicFramePr>
          <p:cNvPr id="8" name="Table 8">
            <a:extLst>
              <a:ext uri="{FF2B5EF4-FFF2-40B4-BE49-F238E27FC236}">
                <a16:creationId xmlns:a16="http://schemas.microsoft.com/office/drawing/2014/main" id="{3429A4A4-C8EF-1A4B-AF09-99644028B290}"/>
              </a:ext>
            </a:extLst>
          </p:cNvPr>
          <p:cNvGraphicFramePr>
            <a:graphicFrameLocks noGrp="1"/>
          </p:cNvGraphicFramePr>
          <p:nvPr/>
        </p:nvGraphicFramePr>
        <p:xfrm>
          <a:off x="131619" y="1341582"/>
          <a:ext cx="8880761" cy="4117975"/>
        </p:xfrm>
        <a:graphic>
          <a:graphicData uri="http://schemas.openxmlformats.org/drawingml/2006/table">
            <a:tbl>
              <a:tblPr firstRow="1" bandRow="1">
                <a:tableStyleId>{5C22544A-7EE6-4342-B048-85BDC9FD1C3A}</a:tableStyleId>
              </a:tblPr>
              <a:tblGrid>
                <a:gridCol w="965785">
                  <a:extLst>
                    <a:ext uri="{9D8B030D-6E8A-4147-A177-3AD203B41FA5}">
                      <a16:colId xmlns:a16="http://schemas.microsoft.com/office/drawing/2014/main" val="2498149434"/>
                    </a:ext>
                  </a:extLst>
                </a:gridCol>
                <a:gridCol w="1920971">
                  <a:extLst>
                    <a:ext uri="{9D8B030D-6E8A-4147-A177-3AD203B41FA5}">
                      <a16:colId xmlns:a16="http://schemas.microsoft.com/office/drawing/2014/main" val="808330679"/>
                    </a:ext>
                  </a:extLst>
                </a:gridCol>
                <a:gridCol w="4520781">
                  <a:extLst>
                    <a:ext uri="{9D8B030D-6E8A-4147-A177-3AD203B41FA5}">
                      <a16:colId xmlns:a16="http://schemas.microsoft.com/office/drawing/2014/main" val="2406963044"/>
                    </a:ext>
                  </a:extLst>
                </a:gridCol>
                <a:gridCol w="1473224">
                  <a:extLst>
                    <a:ext uri="{9D8B030D-6E8A-4147-A177-3AD203B41FA5}">
                      <a16:colId xmlns:a16="http://schemas.microsoft.com/office/drawing/2014/main" val="3232309897"/>
                    </a:ext>
                  </a:extLst>
                </a:gridCol>
              </a:tblGrid>
              <a:tr h="370840">
                <a:tc>
                  <a:txBody>
                    <a:bodyPr/>
                    <a:lstStyle/>
                    <a:p>
                      <a:r>
                        <a:rPr lang="en-US" sz="1200" dirty="0"/>
                        <a:t>TDR ID</a:t>
                      </a:r>
                    </a:p>
                  </a:txBody>
                  <a:tcPr/>
                </a:tc>
                <a:tc>
                  <a:txBody>
                    <a:bodyPr/>
                    <a:lstStyle/>
                    <a:p>
                      <a:r>
                        <a:rPr lang="en-US" sz="1200" dirty="0"/>
                        <a:t>Name</a:t>
                      </a:r>
                    </a:p>
                  </a:txBody>
                  <a:tcPr/>
                </a:tc>
                <a:tc>
                  <a:txBody>
                    <a:bodyPr/>
                    <a:lstStyle/>
                    <a:p>
                      <a:r>
                        <a:rPr lang="en-US" sz="1200" dirty="0"/>
                        <a:t>Primary Text</a:t>
                      </a:r>
                    </a:p>
                  </a:txBody>
                  <a:tcPr/>
                </a:tc>
                <a:tc>
                  <a:txBody>
                    <a:bodyPr/>
                    <a:lstStyle/>
                    <a:p>
                      <a:r>
                        <a:rPr lang="en-US" sz="1200" dirty="0"/>
                        <a:t>Value</a:t>
                      </a:r>
                    </a:p>
                  </a:txBody>
                  <a:tcPr/>
                </a:tc>
                <a:extLst>
                  <a:ext uri="{0D108BD9-81ED-4DB2-BD59-A6C34878D82A}">
                    <a16:rowId xmlns:a16="http://schemas.microsoft.com/office/drawing/2014/main" val="1355756812"/>
                  </a:ext>
                </a:extLst>
              </a:tr>
              <a:tr h="370840">
                <a:tc>
                  <a:txBody>
                    <a:bodyPr/>
                    <a:lstStyle/>
                    <a:p>
                      <a:pPr algn="ctr">
                        <a:lnSpc>
                          <a:spcPct val="100000"/>
                        </a:lnSpc>
                      </a:pPr>
                      <a:endParaRPr lang="en-US" sz="1200" dirty="0">
                        <a:latin typeface="+mn-lt"/>
                      </a:endParaRPr>
                    </a:p>
                    <a:p>
                      <a:pPr algn="ctr">
                        <a:lnSpc>
                          <a:spcPct val="100000"/>
                        </a:lnSpc>
                      </a:pPr>
                      <a:r>
                        <a:rPr lang="en-US" sz="1200" dirty="0">
                          <a:latin typeface="+mn-lt"/>
                        </a:rPr>
                        <a:t>SP-FD-2</a:t>
                      </a:r>
                    </a:p>
                  </a:txBody>
                  <a:tcPr/>
                </a:tc>
                <a:tc>
                  <a:txBody>
                    <a:bodyPr/>
                    <a:lstStyle/>
                    <a:p>
                      <a:endParaRPr lang="en-US" sz="1100" dirty="0">
                        <a:latin typeface="+mn-lt"/>
                      </a:endParaRPr>
                    </a:p>
                    <a:p>
                      <a:r>
                        <a:rPr lang="en-US" sz="1100" dirty="0">
                          <a:latin typeface="+mn-lt"/>
                        </a:rPr>
                        <a:t>System noise</a:t>
                      </a:r>
                    </a:p>
                  </a:txBody>
                  <a:tcPr/>
                </a:tc>
                <a:tc>
                  <a:txBody>
                    <a:bodyPr/>
                    <a:lstStyle/>
                    <a:p>
                      <a:r>
                        <a:rPr lang="en-US" sz="1200" dirty="0">
                          <a:latin typeface="+mn-lt"/>
                        </a:rPr>
                        <a:t>The total system noise seen by each wire should be no more than 1000 enc of noise. It is expected that random noise on the FE amplifier will be the dominant contribution to the total system noise.</a:t>
                      </a:r>
                    </a:p>
                  </a:txBody>
                  <a:tcPr/>
                </a:tc>
                <a:tc>
                  <a:txBody>
                    <a:bodyPr/>
                    <a:lstStyle/>
                    <a:p>
                      <a:r>
                        <a:rPr lang="en-US" sz="1200" dirty="0">
                          <a:latin typeface="+mn-lt"/>
                        </a:rPr>
                        <a:t>&lt;1000 electrons</a:t>
                      </a:r>
                    </a:p>
                  </a:txBody>
                  <a:tcPr/>
                </a:tc>
                <a:extLst>
                  <a:ext uri="{0D108BD9-81ED-4DB2-BD59-A6C34878D82A}">
                    <a16:rowId xmlns:a16="http://schemas.microsoft.com/office/drawing/2014/main" val="2695858378"/>
                  </a:ext>
                </a:extLst>
              </a:tr>
              <a:tr h="370840">
                <a:tc>
                  <a:txBody>
                    <a:bodyPr/>
                    <a:lstStyle/>
                    <a:p>
                      <a:pPr algn="ctr">
                        <a:lnSpc>
                          <a:spcPct val="100000"/>
                        </a:lnSpc>
                      </a:pPr>
                      <a:endParaRPr lang="en-US" sz="1200" dirty="0">
                        <a:latin typeface="+mn-lt"/>
                      </a:endParaRPr>
                    </a:p>
                    <a:p>
                      <a:pPr algn="ctr">
                        <a:lnSpc>
                          <a:spcPct val="100000"/>
                        </a:lnSpc>
                      </a:pPr>
                      <a:r>
                        <a:rPr lang="en-US" sz="1200" dirty="0">
                          <a:latin typeface="+mn-lt"/>
                        </a:rPr>
                        <a:t>SP-FD-13</a:t>
                      </a:r>
                    </a:p>
                  </a:txBody>
                  <a:tcPr/>
                </a:tc>
                <a:tc>
                  <a:txBody>
                    <a:bodyPr/>
                    <a:lstStyle/>
                    <a:p>
                      <a:endParaRPr lang="en-US" sz="1100" dirty="0">
                        <a:latin typeface="+mn-lt"/>
                      </a:endParaRPr>
                    </a:p>
                    <a:p>
                      <a:r>
                        <a:rPr lang="en-US" sz="1100" dirty="0">
                          <a:latin typeface="+mn-lt"/>
                        </a:rPr>
                        <a:t>Front-end peaking time</a:t>
                      </a:r>
                    </a:p>
                  </a:txBody>
                  <a:tcPr/>
                </a:tc>
                <a:tc>
                  <a:txBody>
                    <a:bodyPr/>
                    <a:lstStyle/>
                    <a:p>
                      <a:pPr algn="l" fontAlgn="b"/>
                      <a:r>
                        <a:rPr lang="en-US" sz="1200" b="0" i="0" u="none" strike="noStrike" dirty="0">
                          <a:solidFill>
                            <a:srgbClr val="000000"/>
                          </a:solidFill>
                          <a:effectLst/>
                          <a:latin typeface="+mn-lt"/>
                        </a:rPr>
                        <a:t>The FE peaking time shall be set so as to optimize vertex resolution. </a:t>
                      </a:r>
                    </a:p>
                    <a:p>
                      <a:pPr algn="l" fontAlgn="b"/>
                      <a:endParaRPr lang="en-US" sz="1200" b="0" i="0" u="none" strike="noStrike" dirty="0">
                        <a:solidFill>
                          <a:srgbClr val="000000"/>
                        </a:solidFill>
                        <a:effectLst/>
                        <a:latin typeface="+mn-lt"/>
                      </a:endParaRP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1 microsecond (goal: adjustable to be able to take advantage </a:t>
                      </a:r>
                      <a:br>
                        <a:rPr lang="en-US" sz="1000" b="0" i="0" u="none" strike="noStrike" dirty="0">
                          <a:solidFill>
                            <a:srgbClr val="000000"/>
                          </a:solidFill>
                          <a:effectLst/>
                          <a:latin typeface="+mn-lt"/>
                        </a:rPr>
                      </a:br>
                      <a:r>
                        <a:rPr lang="en-US" sz="1000" b="0" i="0" u="none" strike="noStrike" dirty="0">
                          <a:solidFill>
                            <a:srgbClr val="000000"/>
                          </a:solidFill>
                          <a:effectLst/>
                          <a:latin typeface="+mn-lt"/>
                        </a:rPr>
                        <a:t>of lower noise if the noise depends on peaking time)</a:t>
                      </a:r>
                    </a:p>
                  </a:txBody>
                  <a:tcPr marL="9525" marR="9525" marT="9525" marB="0" anchor="b"/>
                </a:tc>
                <a:extLst>
                  <a:ext uri="{0D108BD9-81ED-4DB2-BD59-A6C34878D82A}">
                    <a16:rowId xmlns:a16="http://schemas.microsoft.com/office/drawing/2014/main" val="2906929823"/>
                  </a:ext>
                </a:extLst>
              </a:tr>
              <a:tr h="370840">
                <a:tc>
                  <a:txBody>
                    <a:bodyPr/>
                    <a:lstStyle/>
                    <a:p>
                      <a:pPr algn="ctr">
                        <a:lnSpc>
                          <a:spcPct val="100000"/>
                        </a:lnSpc>
                      </a:pPr>
                      <a:endParaRPr lang="en-US" sz="1200" dirty="0">
                        <a:latin typeface="+mn-lt"/>
                      </a:endParaRPr>
                    </a:p>
                    <a:p>
                      <a:pPr algn="ctr">
                        <a:lnSpc>
                          <a:spcPct val="100000"/>
                        </a:lnSpc>
                      </a:pPr>
                      <a:r>
                        <a:rPr lang="en-US" sz="1200" dirty="0">
                          <a:latin typeface="+mn-lt"/>
                        </a:rPr>
                        <a:t>SP-FD-14</a:t>
                      </a:r>
                    </a:p>
                  </a:txBody>
                  <a:tcPr/>
                </a:tc>
                <a:tc>
                  <a:txBody>
                    <a:bodyPr/>
                    <a:lstStyle/>
                    <a:p>
                      <a:endParaRPr lang="en-US" sz="1100" dirty="0">
                        <a:latin typeface="+mn-lt"/>
                      </a:endParaRPr>
                    </a:p>
                    <a:p>
                      <a:r>
                        <a:rPr lang="en-US" sz="1100" dirty="0">
                          <a:latin typeface="+mn-lt"/>
                        </a:rPr>
                        <a:t>SP signal saturation level</a:t>
                      </a:r>
                    </a:p>
                  </a:txBody>
                  <a:tcPr/>
                </a:tc>
                <a:tc>
                  <a:txBody>
                    <a:bodyPr/>
                    <a:lstStyle/>
                    <a:p>
                      <a:pPr algn="l" fontAlgn="b"/>
                      <a:r>
                        <a:rPr lang="en-US" sz="1200" b="0" i="0" u="none" strike="noStrike" dirty="0">
                          <a:solidFill>
                            <a:srgbClr val="000000"/>
                          </a:solidFill>
                          <a:effectLst/>
                          <a:latin typeface="+mn-lt"/>
                        </a:rPr>
                        <a:t>~500,000 electrons</a:t>
                      </a:r>
                    </a:p>
                    <a:p>
                      <a:pPr algn="l" fontAlgn="b"/>
                      <a:endParaRPr lang="en-US" sz="1200" b="0" i="0" u="none" strike="noStrike" dirty="0">
                        <a:solidFill>
                          <a:srgbClr val="000000"/>
                        </a:solidFill>
                        <a:effectLst/>
                        <a:latin typeface="+mn-lt"/>
                      </a:endParaRP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~500,000 electrons (goal: Adjustable so as to see saturation in less than 10% of beam-produced events)</a:t>
                      </a:r>
                    </a:p>
                  </a:txBody>
                  <a:tcPr marL="9525" marR="9525" marT="9525" marB="0" anchor="b"/>
                </a:tc>
                <a:extLst>
                  <a:ext uri="{0D108BD9-81ED-4DB2-BD59-A6C34878D82A}">
                    <a16:rowId xmlns:a16="http://schemas.microsoft.com/office/drawing/2014/main" val="448262909"/>
                  </a:ext>
                </a:extLst>
              </a:tr>
              <a:tr h="370840">
                <a:tc>
                  <a:txBody>
                    <a:bodyPr/>
                    <a:lstStyle/>
                    <a:p>
                      <a:pPr algn="ctr">
                        <a:lnSpc>
                          <a:spcPct val="100000"/>
                        </a:lnSpc>
                      </a:pPr>
                      <a:r>
                        <a:rPr lang="en-US" sz="1200" dirty="0">
                          <a:latin typeface="+mn-lt"/>
                        </a:rPr>
                        <a:t>SP-FD-19</a:t>
                      </a:r>
                    </a:p>
                  </a:txBody>
                  <a:tcPr/>
                </a:tc>
                <a:tc>
                  <a:txBody>
                    <a:bodyPr/>
                    <a:lstStyle/>
                    <a:p>
                      <a:r>
                        <a:rPr lang="en-US" sz="1100" dirty="0">
                          <a:latin typeface="+mn-lt"/>
                        </a:rPr>
                        <a:t>ADC sampling frequency</a:t>
                      </a:r>
                    </a:p>
                  </a:txBody>
                  <a:tcPr/>
                </a:tc>
                <a:tc>
                  <a:txBody>
                    <a:bodyPr/>
                    <a:lstStyle/>
                    <a:p>
                      <a:pPr algn="l" fontAlgn="b"/>
                      <a:r>
                        <a:rPr lang="en-US" sz="1200" b="0" i="0" u="none" strike="noStrike" dirty="0">
                          <a:solidFill>
                            <a:srgbClr val="000000"/>
                          </a:solidFill>
                          <a:effectLst/>
                          <a:latin typeface="+mn-lt"/>
                        </a:rPr>
                        <a:t>The ADC sampling frequency shall be set so as to extract maximal information without unnecessarily increasing data rate.</a:t>
                      </a:r>
                    </a:p>
                  </a:txBody>
                  <a:tcPr marL="9525" marR="9525" marT="9525" marB="0" anchor="b"/>
                </a:tc>
                <a:tc>
                  <a:txBody>
                    <a:bodyPr/>
                    <a:lstStyle/>
                    <a:p>
                      <a:r>
                        <a:rPr lang="en-US" sz="1200" dirty="0">
                          <a:latin typeface="+mn-lt"/>
                        </a:rPr>
                        <a:t>~ 2MHz</a:t>
                      </a:r>
                    </a:p>
                  </a:txBody>
                  <a:tcPr/>
                </a:tc>
                <a:extLst>
                  <a:ext uri="{0D108BD9-81ED-4DB2-BD59-A6C34878D82A}">
                    <a16:rowId xmlns:a16="http://schemas.microsoft.com/office/drawing/2014/main" val="2281171795"/>
                  </a:ext>
                </a:extLst>
              </a:tr>
              <a:tr h="370840">
                <a:tc>
                  <a:txBody>
                    <a:bodyPr/>
                    <a:lstStyle/>
                    <a:p>
                      <a:pPr algn="ctr" fontAlgn="b">
                        <a:lnSpc>
                          <a:spcPct val="100000"/>
                        </a:lnSpc>
                      </a:pPr>
                      <a:r>
                        <a:rPr lang="en-US" sz="1200" b="0" i="0" u="none" strike="noStrike" dirty="0">
                          <a:solidFill>
                            <a:srgbClr val="000000"/>
                          </a:solidFill>
                          <a:effectLst/>
                          <a:latin typeface="+mn-lt"/>
                        </a:rPr>
                        <a:t>SP-FD-20</a:t>
                      </a:r>
                    </a:p>
                    <a:p>
                      <a:pPr algn="ctr" fontAlgn="b">
                        <a:lnSpc>
                          <a:spcPct val="100000"/>
                        </a:lnSpc>
                      </a:pPr>
                      <a:endParaRPr lang="en-US" sz="1200" b="0" i="0" u="none" strike="noStrike" dirty="0">
                        <a:solidFill>
                          <a:srgbClr val="000000"/>
                        </a:solidFill>
                        <a:effectLst/>
                        <a:latin typeface="+mn-lt"/>
                      </a:endParaRPr>
                    </a:p>
                  </a:txBody>
                  <a:tcPr marL="9525" marR="9525" marT="9525" marB="0" anchor="b"/>
                </a:tc>
                <a:tc>
                  <a:txBody>
                    <a:bodyPr/>
                    <a:lstStyle/>
                    <a:p>
                      <a:r>
                        <a:rPr lang="en-US" sz="1100" dirty="0">
                          <a:latin typeface="+mn-lt"/>
                        </a:rPr>
                        <a:t>Number of ADC bits</a:t>
                      </a:r>
                    </a:p>
                  </a:txBody>
                  <a:tcPr/>
                </a:tc>
                <a:tc>
                  <a:txBody>
                    <a:bodyPr/>
                    <a:lstStyle/>
                    <a:p>
                      <a:r>
                        <a:rPr lang="en-US" sz="1200" dirty="0">
                          <a:latin typeface="+mn-lt"/>
                        </a:rPr>
                        <a:t>The ADC shall digitize the charge deposited on the wires with 12 bits precision</a:t>
                      </a:r>
                    </a:p>
                  </a:txBody>
                  <a:tcPr/>
                </a:tc>
                <a:tc>
                  <a:txBody>
                    <a:bodyPr/>
                    <a:lstStyle/>
                    <a:p>
                      <a:r>
                        <a:rPr lang="en-US" sz="1200" dirty="0">
                          <a:latin typeface="+mn-lt"/>
                        </a:rPr>
                        <a:t>12 bits</a:t>
                      </a:r>
                    </a:p>
                  </a:txBody>
                  <a:tcPr/>
                </a:tc>
                <a:extLst>
                  <a:ext uri="{0D108BD9-81ED-4DB2-BD59-A6C34878D82A}">
                    <a16:rowId xmlns:a16="http://schemas.microsoft.com/office/drawing/2014/main" val="1329565892"/>
                  </a:ext>
                </a:extLst>
              </a:tr>
              <a:tr h="370840">
                <a:tc>
                  <a:txBody>
                    <a:bodyPr/>
                    <a:lstStyle/>
                    <a:p>
                      <a:pPr algn="ctr">
                        <a:lnSpc>
                          <a:spcPct val="100000"/>
                        </a:lnSpc>
                      </a:pPr>
                      <a:r>
                        <a:rPr lang="en-US" sz="1200" dirty="0">
                          <a:latin typeface="+mn-lt"/>
                        </a:rPr>
                        <a:t>SP-FD-21</a:t>
                      </a:r>
                    </a:p>
                  </a:txBody>
                  <a:tcPr/>
                </a:tc>
                <a:tc>
                  <a:txBody>
                    <a:bodyPr/>
                    <a:lstStyle/>
                    <a:p>
                      <a:r>
                        <a:rPr lang="en-US" sz="1100" dirty="0">
                          <a:latin typeface="+mn-lt"/>
                        </a:rPr>
                        <a:t>SP cold electronics power consumption</a:t>
                      </a:r>
                    </a:p>
                  </a:txBody>
                  <a:tcPr/>
                </a:tc>
                <a:tc>
                  <a:txBody>
                    <a:bodyPr/>
                    <a:lstStyle/>
                    <a:p>
                      <a:r>
                        <a:rPr lang="en-US" sz="1200" dirty="0">
                          <a:latin typeface="+mn-lt"/>
                        </a:rPr>
                        <a:t>The SP CE power consumption shall remain below 50 </a:t>
                      </a:r>
                      <a:r>
                        <a:rPr lang="en-US" sz="1200" dirty="0" err="1">
                          <a:latin typeface="+mn-lt"/>
                        </a:rPr>
                        <a:t>mW</a:t>
                      </a:r>
                      <a:r>
                        <a:rPr lang="en-US" sz="1200" dirty="0">
                          <a:latin typeface="+mn-lt"/>
                        </a:rPr>
                        <a:t>/channel</a:t>
                      </a:r>
                    </a:p>
                  </a:txBody>
                  <a:tcPr/>
                </a:tc>
                <a:tc>
                  <a:txBody>
                    <a:bodyPr/>
                    <a:lstStyle/>
                    <a:p>
                      <a:r>
                        <a:rPr lang="en-US" sz="1200" dirty="0">
                          <a:latin typeface="+mn-lt"/>
                        </a:rPr>
                        <a:t>&lt; 50mW/channel</a:t>
                      </a:r>
                    </a:p>
                  </a:txBody>
                  <a:tcPr/>
                </a:tc>
                <a:extLst>
                  <a:ext uri="{0D108BD9-81ED-4DB2-BD59-A6C34878D82A}">
                    <a16:rowId xmlns:a16="http://schemas.microsoft.com/office/drawing/2014/main" val="2991017196"/>
                  </a:ext>
                </a:extLst>
              </a:tr>
              <a:tr h="370840">
                <a:tc>
                  <a:txBody>
                    <a:bodyPr/>
                    <a:lstStyle/>
                    <a:p>
                      <a:pPr algn="ctr">
                        <a:lnSpc>
                          <a:spcPct val="100000"/>
                        </a:lnSpc>
                      </a:pPr>
                      <a:r>
                        <a:rPr lang="en-US" sz="1200" dirty="0">
                          <a:latin typeface="+mn-lt"/>
                        </a:rPr>
                        <a:t>SP-FD-25</a:t>
                      </a:r>
                    </a:p>
                  </a:txBody>
                  <a:tcPr/>
                </a:tc>
                <a:tc>
                  <a:txBody>
                    <a:bodyPr/>
                    <a:lstStyle/>
                    <a:p>
                      <a:r>
                        <a:rPr lang="en-US" sz="1100" dirty="0">
                          <a:latin typeface="+mn-lt"/>
                        </a:rPr>
                        <a:t>Non-FE noise contributions</a:t>
                      </a:r>
                    </a:p>
                  </a:txBody>
                  <a:tcPr/>
                </a:tc>
                <a:tc>
                  <a:txBody>
                    <a:bodyPr/>
                    <a:lstStyle/>
                    <a:p>
                      <a:r>
                        <a:rPr lang="en-US" sz="1200" dirty="0">
                          <a:latin typeface="+mn-lt"/>
                        </a:rPr>
                        <a:t>All non-FE noise contributions shall be much lower than the targeted system noise level</a:t>
                      </a:r>
                    </a:p>
                  </a:txBody>
                  <a:tcPr/>
                </a:tc>
                <a:tc>
                  <a:txBody>
                    <a:bodyPr/>
                    <a:lstStyle/>
                    <a:p>
                      <a:r>
                        <a:rPr lang="en-US" sz="1200" dirty="0">
                          <a:latin typeface="+mn-lt"/>
                        </a:rPr>
                        <a:t>&lt;&lt; 1000 electrons</a:t>
                      </a:r>
                    </a:p>
                  </a:txBody>
                  <a:tcPr/>
                </a:tc>
                <a:extLst>
                  <a:ext uri="{0D108BD9-81ED-4DB2-BD59-A6C34878D82A}">
                    <a16:rowId xmlns:a16="http://schemas.microsoft.com/office/drawing/2014/main" val="3294557615"/>
                  </a:ext>
                </a:extLst>
              </a:tr>
            </a:tbl>
          </a:graphicData>
        </a:graphic>
      </p:graphicFrame>
    </p:spTree>
    <p:extLst>
      <p:ext uri="{BB962C8B-B14F-4D97-AF65-F5344CB8AC3E}">
        <p14:creationId xmlns:p14="http://schemas.microsoft.com/office/powerpoint/2010/main" val="2709431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802696" y="0"/>
            <a:ext cx="8172577" cy="647102"/>
          </a:xfrm>
        </p:spPr>
        <p:txBody>
          <a:bodyPr/>
          <a:lstStyle/>
          <a:p>
            <a:r>
              <a:rPr lang="en-US" sz="3200" dirty="0"/>
              <a:t>Bottom CE Requirements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17</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510308"/>
            <a:ext cx="9144000" cy="5141828"/>
          </a:xfrm>
        </p:spPr>
        <p:txBody>
          <a:bodyPr/>
          <a:lstStyle/>
          <a:p>
            <a:r>
              <a:rPr lang="en-US" sz="2000" dirty="0"/>
              <a:t>Most consortium held requirements for FD1-HD are also valid for FD1-HD</a:t>
            </a:r>
          </a:p>
          <a:p>
            <a:r>
              <a:rPr lang="en-US" sz="2000" dirty="0"/>
              <a:t>Combination of requirements, design choice and specifications</a:t>
            </a:r>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graphicFrame>
        <p:nvGraphicFramePr>
          <p:cNvPr id="8" name="Table 8">
            <a:extLst>
              <a:ext uri="{FF2B5EF4-FFF2-40B4-BE49-F238E27FC236}">
                <a16:creationId xmlns:a16="http://schemas.microsoft.com/office/drawing/2014/main" id="{3429A4A4-C8EF-1A4B-AF09-99644028B290}"/>
              </a:ext>
            </a:extLst>
          </p:cNvPr>
          <p:cNvGraphicFramePr>
            <a:graphicFrameLocks noGrp="1"/>
          </p:cNvGraphicFramePr>
          <p:nvPr/>
        </p:nvGraphicFramePr>
        <p:xfrm>
          <a:off x="131619" y="1341582"/>
          <a:ext cx="8880761" cy="4723765"/>
        </p:xfrm>
        <a:graphic>
          <a:graphicData uri="http://schemas.openxmlformats.org/drawingml/2006/table">
            <a:tbl>
              <a:tblPr firstRow="1" bandRow="1">
                <a:tableStyleId>{5C22544A-7EE6-4342-B048-85BDC9FD1C3A}</a:tableStyleId>
              </a:tblPr>
              <a:tblGrid>
                <a:gridCol w="965785">
                  <a:extLst>
                    <a:ext uri="{9D8B030D-6E8A-4147-A177-3AD203B41FA5}">
                      <a16:colId xmlns:a16="http://schemas.microsoft.com/office/drawing/2014/main" val="2498149434"/>
                    </a:ext>
                  </a:extLst>
                </a:gridCol>
                <a:gridCol w="1920971">
                  <a:extLst>
                    <a:ext uri="{9D8B030D-6E8A-4147-A177-3AD203B41FA5}">
                      <a16:colId xmlns:a16="http://schemas.microsoft.com/office/drawing/2014/main" val="808330679"/>
                    </a:ext>
                  </a:extLst>
                </a:gridCol>
                <a:gridCol w="4520781">
                  <a:extLst>
                    <a:ext uri="{9D8B030D-6E8A-4147-A177-3AD203B41FA5}">
                      <a16:colId xmlns:a16="http://schemas.microsoft.com/office/drawing/2014/main" val="2406963044"/>
                    </a:ext>
                  </a:extLst>
                </a:gridCol>
                <a:gridCol w="1473224">
                  <a:extLst>
                    <a:ext uri="{9D8B030D-6E8A-4147-A177-3AD203B41FA5}">
                      <a16:colId xmlns:a16="http://schemas.microsoft.com/office/drawing/2014/main" val="3232309897"/>
                    </a:ext>
                  </a:extLst>
                </a:gridCol>
              </a:tblGrid>
              <a:tr h="370840">
                <a:tc>
                  <a:txBody>
                    <a:bodyPr/>
                    <a:lstStyle/>
                    <a:p>
                      <a:r>
                        <a:rPr lang="en-US" sz="1200" dirty="0"/>
                        <a:t>TDR ID</a:t>
                      </a:r>
                    </a:p>
                  </a:txBody>
                  <a:tcPr/>
                </a:tc>
                <a:tc>
                  <a:txBody>
                    <a:bodyPr/>
                    <a:lstStyle/>
                    <a:p>
                      <a:r>
                        <a:rPr lang="en-US" sz="1200" dirty="0"/>
                        <a:t>Name</a:t>
                      </a:r>
                    </a:p>
                  </a:txBody>
                  <a:tcPr/>
                </a:tc>
                <a:tc>
                  <a:txBody>
                    <a:bodyPr/>
                    <a:lstStyle/>
                    <a:p>
                      <a:r>
                        <a:rPr lang="en-US" sz="1200" dirty="0"/>
                        <a:t>Primary Text</a:t>
                      </a:r>
                    </a:p>
                  </a:txBody>
                  <a:tcPr/>
                </a:tc>
                <a:tc>
                  <a:txBody>
                    <a:bodyPr/>
                    <a:lstStyle/>
                    <a:p>
                      <a:r>
                        <a:rPr lang="en-US" sz="1200" dirty="0"/>
                        <a:t>Value</a:t>
                      </a:r>
                    </a:p>
                  </a:txBody>
                  <a:tcPr/>
                </a:tc>
                <a:extLst>
                  <a:ext uri="{0D108BD9-81ED-4DB2-BD59-A6C34878D82A}">
                    <a16:rowId xmlns:a16="http://schemas.microsoft.com/office/drawing/2014/main" val="1355756812"/>
                  </a:ext>
                </a:extLst>
              </a:tr>
              <a:tr h="370840">
                <a:tc>
                  <a:txBody>
                    <a:bodyPr/>
                    <a:lstStyle/>
                    <a:p>
                      <a:pPr algn="ctr">
                        <a:lnSpc>
                          <a:spcPct val="100000"/>
                        </a:lnSpc>
                      </a:pPr>
                      <a:endParaRPr lang="en-US" sz="1100" dirty="0">
                        <a:latin typeface="+mn-lt"/>
                      </a:endParaRPr>
                    </a:p>
                    <a:p>
                      <a:pPr algn="ctr">
                        <a:lnSpc>
                          <a:spcPct val="100000"/>
                        </a:lnSpc>
                      </a:pPr>
                      <a:r>
                        <a:rPr lang="en-US" sz="1100" dirty="0">
                          <a:latin typeface="+mn-lt"/>
                        </a:rPr>
                        <a:t>SP-ELEC-2</a:t>
                      </a:r>
                    </a:p>
                  </a:txBody>
                  <a:tcPr/>
                </a:tc>
                <a:tc>
                  <a:txBody>
                    <a:bodyPr/>
                    <a:lstStyle/>
                    <a:p>
                      <a:endParaRPr lang="en-US" sz="1100" dirty="0">
                        <a:latin typeface="+mn-lt"/>
                      </a:endParaRPr>
                    </a:p>
                    <a:p>
                      <a:r>
                        <a:rPr lang="en-US" sz="1100" dirty="0">
                          <a:latin typeface="+mn-lt"/>
                        </a:rPr>
                        <a:t>Gain of the SP TPC elec. front-end amplifier</a:t>
                      </a:r>
                    </a:p>
                  </a:txBody>
                  <a:tcPr/>
                </a:tc>
                <a:tc>
                  <a:txBody>
                    <a:bodyPr/>
                    <a:lstStyle/>
                    <a:p>
                      <a:endParaRPr lang="en-US" sz="1200" dirty="0">
                        <a:latin typeface="+mn-lt"/>
                      </a:endParaRPr>
                    </a:p>
                    <a:p>
                      <a:r>
                        <a:rPr lang="en-US" sz="1200" dirty="0">
                          <a:latin typeface="+mn-lt"/>
                        </a:rPr>
                        <a:t>Gain of the front-end amplifier</a:t>
                      </a:r>
                    </a:p>
                  </a:txBody>
                  <a:tcPr/>
                </a:tc>
                <a:tc>
                  <a:txBody>
                    <a:bodyPr/>
                    <a:lstStyle/>
                    <a:p>
                      <a:r>
                        <a:rPr lang="en-US" sz="1200" dirty="0">
                          <a:latin typeface="+mn-lt"/>
                        </a:rPr>
                        <a:t>10 mV/</a:t>
                      </a:r>
                      <a:r>
                        <a:rPr lang="en-US" sz="1200" dirty="0" err="1">
                          <a:latin typeface="+mn-lt"/>
                        </a:rPr>
                        <a:t>fC</a:t>
                      </a:r>
                      <a:r>
                        <a:rPr lang="en-US" sz="1200" dirty="0">
                          <a:latin typeface="+mn-lt"/>
                        </a:rPr>
                        <a:t> (adjustable in the range of 5-25 mV/</a:t>
                      </a:r>
                      <a:r>
                        <a:rPr lang="en-US" sz="1200" dirty="0" err="1">
                          <a:latin typeface="+mn-lt"/>
                        </a:rPr>
                        <a:t>fC</a:t>
                      </a:r>
                      <a:r>
                        <a:rPr lang="en-US" sz="1200" dirty="0">
                          <a:latin typeface="+mn-lt"/>
                        </a:rPr>
                        <a:t>)</a:t>
                      </a:r>
                    </a:p>
                  </a:txBody>
                  <a:tcPr/>
                </a:tc>
                <a:extLst>
                  <a:ext uri="{0D108BD9-81ED-4DB2-BD59-A6C34878D82A}">
                    <a16:rowId xmlns:a16="http://schemas.microsoft.com/office/drawing/2014/main" val="2695858378"/>
                  </a:ext>
                </a:extLst>
              </a:tr>
              <a:tr h="370840">
                <a:tc>
                  <a:txBody>
                    <a:bodyPr/>
                    <a:lstStyle/>
                    <a:p>
                      <a:pPr algn="ctr">
                        <a:lnSpc>
                          <a:spcPct val="100000"/>
                        </a:lnSpc>
                      </a:pPr>
                      <a:endParaRPr lang="en-US" sz="1100" dirty="0">
                        <a:latin typeface="+mn-lt"/>
                      </a:endParaRPr>
                    </a:p>
                    <a:p>
                      <a:pPr algn="ctr">
                        <a:lnSpc>
                          <a:spcPct val="100000"/>
                        </a:lnSpc>
                      </a:pPr>
                      <a:r>
                        <a:rPr lang="en-US" sz="1100" dirty="0">
                          <a:latin typeface="+mn-lt"/>
                        </a:rPr>
                        <a:t>SP-ELEC-3</a:t>
                      </a:r>
                    </a:p>
                  </a:txBody>
                  <a:tcPr/>
                </a:tc>
                <a:tc>
                  <a:txBody>
                    <a:bodyPr/>
                    <a:lstStyle/>
                    <a:p>
                      <a:endParaRPr lang="en-US" sz="1100" dirty="0">
                        <a:latin typeface="+mn-lt"/>
                      </a:endParaRPr>
                    </a:p>
                    <a:p>
                      <a:r>
                        <a:rPr lang="en-US" sz="1100" dirty="0">
                          <a:latin typeface="+mn-lt"/>
                        </a:rPr>
                        <a:t>SP TPC </a:t>
                      </a:r>
                      <a:r>
                        <a:rPr lang="en-US" sz="1100" dirty="0" err="1">
                          <a:latin typeface="+mn-lt"/>
                        </a:rPr>
                        <a:t>elec</a:t>
                      </a:r>
                      <a:r>
                        <a:rPr lang="en-US" sz="1100" dirty="0">
                          <a:latin typeface="+mn-lt"/>
                        </a:rPr>
                        <a:t> system synchronization</a:t>
                      </a:r>
                    </a:p>
                  </a:txBody>
                  <a:tcPr/>
                </a:tc>
                <a:tc>
                  <a:txBody>
                    <a:bodyPr/>
                    <a:lstStyle/>
                    <a:p>
                      <a:pPr algn="l" fontAlgn="b"/>
                      <a:r>
                        <a:rPr lang="en-US" sz="1200" b="0" i="0" u="none" strike="noStrike" dirty="0">
                          <a:solidFill>
                            <a:srgbClr val="000000"/>
                          </a:solidFill>
                          <a:effectLst/>
                          <a:latin typeface="+mn-lt"/>
                        </a:rPr>
                        <a:t>Maximum time difference between ADC samples on different wires</a:t>
                      </a: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16 ns</a:t>
                      </a:r>
                    </a:p>
                    <a:p>
                      <a:pPr algn="l" fontAlgn="b"/>
                      <a:endParaRPr lang="en-US" sz="10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906929823"/>
                  </a:ext>
                </a:extLst>
              </a:tr>
              <a:tr h="370840">
                <a:tc>
                  <a:txBody>
                    <a:bodyPr/>
                    <a:lstStyle/>
                    <a:p>
                      <a:pPr algn="ctr">
                        <a:lnSpc>
                          <a:spcPct val="100000"/>
                        </a:lnSpc>
                      </a:pPr>
                      <a:endParaRPr lang="en-US" sz="1100" dirty="0">
                        <a:latin typeface="+mn-lt"/>
                      </a:endParaRPr>
                    </a:p>
                    <a:p>
                      <a:pPr algn="ctr">
                        <a:lnSpc>
                          <a:spcPct val="100000"/>
                        </a:lnSpc>
                      </a:pPr>
                      <a:r>
                        <a:rPr lang="en-US" sz="1100" dirty="0">
                          <a:latin typeface="+mn-lt"/>
                        </a:rPr>
                        <a:t>SP-ELEC-4</a:t>
                      </a:r>
                    </a:p>
                  </a:txBody>
                  <a:tcPr/>
                </a:tc>
                <a:tc>
                  <a:txBody>
                    <a:bodyPr/>
                    <a:lstStyle/>
                    <a:p>
                      <a:endParaRPr lang="en-US" sz="1100" dirty="0">
                        <a:latin typeface="+mn-lt"/>
                      </a:endParaRPr>
                    </a:p>
                    <a:p>
                      <a:r>
                        <a:rPr lang="en-US" sz="1100" dirty="0">
                          <a:latin typeface="+mn-lt"/>
                        </a:rPr>
                        <a:t>Number of channels per SP TPC </a:t>
                      </a:r>
                      <a:r>
                        <a:rPr lang="en-US" sz="1100" dirty="0" err="1">
                          <a:latin typeface="+mn-lt"/>
                        </a:rPr>
                        <a:t>elec</a:t>
                      </a:r>
                      <a:r>
                        <a:rPr lang="en-US" sz="1100" dirty="0">
                          <a:latin typeface="+mn-lt"/>
                        </a:rPr>
                        <a:t> front-end motherboard</a:t>
                      </a:r>
                    </a:p>
                  </a:txBody>
                  <a:tcPr/>
                </a:tc>
                <a:tc>
                  <a:txBody>
                    <a:bodyPr/>
                    <a:lstStyle/>
                    <a:p>
                      <a:pPr algn="l" fontAlgn="b"/>
                      <a:r>
                        <a:rPr lang="en-US" sz="1200" b="0" i="0" u="none" strike="noStrike" dirty="0">
                          <a:solidFill>
                            <a:srgbClr val="000000"/>
                          </a:solidFill>
                          <a:effectLst/>
                          <a:latin typeface="+mn-lt"/>
                        </a:rPr>
                        <a:t>Number of channels in each front-end motherboard</a:t>
                      </a: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128</a:t>
                      </a:r>
                    </a:p>
                    <a:p>
                      <a:pPr algn="l" fontAlgn="b"/>
                      <a:endParaRPr lang="en-US" sz="1000" b="0" i="0" u="none" strike="noStrike" dirty="0">
                        <a:solidFill>
                          <a:srgbClr val="000000"/>
                        </a:solidFill>
                        <a:effectLst/>
                        <a:latin typeface="+mn-lt"/>
                      </a:endParaRPr>
                    </a:p>
                    <a:p>
                      <a:pPr algn="l" fontAlgn="b"/>
                      <a:endParaRPr lang="en-US" sz="10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448262909"/>
                  </a:ext>
                </a:extLst>
              </a:tr>
              <a:tr h="370840">
                <a:tc>
                  <a:txBody>
                    <a:bodyPr/>
                    <a:lstStyle/>
                    <a:p>
                      <a:pPr algn="ctr">
                        <a:lnSpc>
                          <a:spcPct val="100000"/>
                        </a:lnSpc>
                      </a:pPr>
                      <a:r>
                        <a:rPr lang="en-US" sz="1100" dirty="0">
                          <a:latin typeface="+mn-lt"/>
                        </a:rPr>
                        <a:t>SP-ELEC-5</a:t>
                      </a:r>
                    </a:p>
                  </a:txBody>
                  <a:tcPr/>
                </a:tc>
                <a:tc>
                  <a:txBody>
                    <a:bodyPr/>
                    <a:lstStyle/>
                    <a:p>
                      <a:r>
                        <a:rPr lang="en-US" sz="1100" dirty="0">
                          <a:latin typeface="+mn-lt"/>
                        </a:rPr>
                        <a:t>Number of links between the SP TPC </a:t>
                      </a:r>
                      <a:r>
                        <a:rPr lang="en-US" sz="1100" dirty="0" err="1">
                          <a:latin typeface="+mn-lt"/>
                        </a:rPr>
                        <a:t>elec</a:t>
                      </a:r>
                      <a:r>
                        <a:rPr lang="en-US" sz="1100" dirty="0">
                          <a:latin typeface="+mn-lt"/>
                        </a:rPr>
                        <a:t> FEMB and the WIB</a:t>
                      </a:r>
                    </a:p>
                  </a:txBody>
                  <a:tcPr/>
                </a:tc>
                <a:tc>
                  <a:txBody>
                    <a:bodyPr/>
                    <a:lstStyle/>
                    <a:p>
                      <a:r>
                        <a:rPr lang="en-US" sz="1200" dirty="0">
                          <a:latin typeface="+mn-lt"/>
                        </a:rPr>
                        <a:t>Maximum number and speed of links used for data transmission between the FEMB and the WIB</a:t>
                      </a:r>
                    </a:p>
                    <a:p>
                      <a:endParaRPr lang="en-US" sz="1200" dirty="0">
                        <a:latin typeface="+mn-lt"/>
                      </a:endParaRPr>
                    </a:p>
                  </a:txBody>
                  <a:tcPr marL="9525" marR="9525" marT="9525" marB="0" anchor="b"/>
                </a:tc>
                <a:tc>
                  <a:txBody>
                    <a:bodyPr/>
                    <a:lstStyle/>
                    <a:p>
                      <a:endParaRPr lang="en-US" sz="1200" dirty="0">
                        <a:latin typeface="+mn-lt"/>
                      </a:endParaRPr>
                    </a:p>
                    <a:p>
                      <a:r>
                        <a:rPr lang="en-US" sz="1200" dirty="0">
                          <a:latin typeface="+mn-lt"/>
                        </a:rPr>
                        <a:t>4 at ~ 1.28 Gbps</a:t>
                      </a:r>
                    </a:p>
                  </a:txBody>
                  <a:tcPr/>
                </a:tc>
                <a:extLst>
                  <a:ext uri="{0D108BD9-81ED-4DB2-BD59-A6C34878D82A}">
                    <a16:rowId xmlns:a16="http://schemas.microsoft.com/office/drawing/2014/main" val="2281171795"/>
                  </a:ext>
                </a:extLst>
              </a:tr>
              <a:tr h="370840">
                <a:tc>
                  <a:txBody>
                    <a:bodyPr/>
                    <a:lstStyle/>
                    <a:p>
                      <a:pPr algn="ctr" fontAlgn="b">
                        <a:lnSpc>
                          <a:spcPct val="100000"/>
                        </a:lnSpc>
                      </a:pPr>
                      <a:r>
                        <a:rPr lang="en-US" sz="1100" b="0" i="0" u="none" strike="noStrike" dirty="0">
                          <a:solidFill>
                            <a:srgbClr val="000000"/>
                          </a:solidFill>
                          <a:effectLst/>
                          <a:latin typeface="+mn-lt"/>
                        </a:rPr>
                        <a:t>SP-ELEC-6</a:t>
                      </a:r>
                    </a:p>
                    <a:p>
                      <a:pPr algn="ctr" fontAlgn="b">
                        <a:lnSpc>
                          <a:spcPct val="100000"/>
                        </a:lnSpc>
                      </a:pPr>
                      <a:endParaRPr lang="en-US" sz="1100" b="0" i="0" u="none" strike="noStrike" dirty="0">
                        <a:solidFill>
                          <a:srgbClr val="000000"/>
                        </a:solidFill>
                        <a:effectLst/>
                        <a:latin typeface="+mn-lt"/>
                      </a:endParaRPr>
                    </a:p>
                  </a:txBody>
                  <a:tcPr marL="9525" marR="9525" marT="9525" marB="0" anchor="b"/>
                </a:tc>
                <a:tc>
                  <a:txBody>
                    <a:bodyPr/>
                    <a:lstStyle/>
                    <a:p>
                      <a:r>
                        <a:rPr lang="en-US" sz="1100" dirty="0" err="1">
                          <a:latin typeface="+mn-lt"/>
                        </a:rPr>
                        <a:t>Nunber</a:t>
                      </a:r>
                      <a:r>
                        <a:rPr lang="en-US" sz="1100" dirty="0">
                          <a:latin typeface="+mn-lt"/>
                        </a:rPr>
                        <a:t> of SP TPC </a:t>
                      </a:r>
                      <a:r>
                        <a:rPr lang="en-US" sz="1100" dirty="0" err="1">
                          <a:latin typeface="+mn-lt"/>
                        </a:rPr>
                        <a:t>elec</a:t>
                      </a:r>
                      <a:r>
                        <a:rPr lang="en-US" sz="1100" dirty="0">
                          <a:latin typeface="+mn-lt"/>
                        </a:rPr>
                        <a:t> FEMBs per WIB</a:t>
                      </a:r>
                    </a:p>
                  </a:txBody>
                  <a:tcPr/>
                </a:tc>
                <a:tc>
                  <a:txBody>
                    <a:bodyPr/>
                    <a:lstStyle/>
                    <a:p>
                      <a:r>
                        <a:rPr lang="en-US" sz="1200" dirty="0">
                          <a:latin typeface="+mn-lt"/>
                        </a:rPr>
                        <a:t>Number of FEMB connected to each WIB</a:t>
                      </a:r>
                    </a:p>
                  </a:txBody>
                  <a:tcPr/>
                </a:tc>
                <a:tc>
                  <a:txBody>
                    <a:bodyPr/>
                    <a:lstStyle/>
                    <a:p>
                      <a:r>
                        <a:rPr lang="en-US" sz="1200" dirty="0">
                          <a:latin typeface="+mn-lt"/>
                        </a:rPr>
                        <a:t>4</a:t>
                      </a:r>
                    </a:p>
                  </a:txBody>
                  <a:tcPr/>
                </a:tc>
                <a:extLst>
                  <a:ext uri="{0D108BD9-81ED-4DB2-BD59-A6C34878D82A}">
                    <a16:rowId xmlns:a16="http://schemas.microsoft.com/office/drawing/2014/main" val="1329565892"/>
                  </a:ext>
                </a:extLst>
              </a:tr>
              <a:tr h="370840">
                <a:tc>
                  <a:txBody>
                    <a:bodyPr/>
                    <a:lstStyle/>
                    <a:p>
                      <a:pPr algn="ctr">
                        <a:lnSpc>
                          <a:spcPct val="100000"/>
                        </a:lnSpc>
                      </a:pPr>
                      <a:r>
                        <a:rPr lang="en-US" sz="1100" dirty="0">
                          <a:latin typeface="+mn-lt"/>
                        </a:rPr>
                        <a:t>SP-ELEC-7</a:t>
                      </a:r>
                    </a:p>
                  </a:txBody>
                  <a:tcPr/>
                </a:tc>
                <a:tc>
                  <a:txBody>
                    <a:bodyPr/>
                    <a:lstStyle/>
                    <a:p>
                      <a:r>
                        <a:rPr lang="en-US" sz="1100" dirty="0">
                          <a:latin typeface="+mn-lt"/>
                        </a:rPr>
                        <a:t>Data transmission speed between the SP TPC </a:t>
                      </a:r>
                      <a:r>
                        <a:rPr lang="en-US" sz="1100" dirty="0" err="1">
                          <a:latin typeface="+mn-lt"/>
                        </a:rPr>
                        <a:t>elec</a:t>
                      </a:r>
                      <a:r>
                        <a:rPr lang="en-US" sz="1100" dirty="0">
                          <a:latin typeface="+mn-lt"/>
                        </a:rPr>
                        <a:t> WIB and the DAQ backend</a:t>
                      </a:r>
                    </a:p>
                  </a:txBody>
                  <a:tcPr/>
                </a:tc>
                <a:tc>
                  <a:txBody>
                    <a:bodyPr/>
                    <a:lstStyle/>
                    <a:p>
                      <a:r>
                        <a:rPr lang="en-US" sz="1200" dirty="0">
                          <a:latin typeface="+mn-lt"/>
                        </a:rPr>
                        <a:t>Each WIB should transmit data to the DAQ backend at a speed of 10 Gbps</a:t>
                      </a:r>
                    </a:p>
                  </a:txBody>
                  <a:tcPr/>
                </a:tc>
                <a:tc>
                  <a:txBody>
                    <a:bodyPr/>
                    <a:lstStyle/>
                    <a:p>
                      <a:endParaRPr lang="en-US" sz="1200" dirty="0">
                        <a:latin typeface="+mn-lt"/>
                      </a:endParaRPr>
                    </a:p>
                    <a:p>
                      <a:r>
                        <a:rPr lang="en-US" sz="1200" dirty="0">
                          <a:latin typeface="+mn-lt"/>
                        </a:rPr>
                        <a:t>10 Gbps</a:t>
                      </a:r>
                    </a:p>
                  </a:txBody>
                  <a:tcPr/>
                </a:tc>
                <a:extLst>
                  <a:ext uri="{0D108BD9-81ED-4DB2-BD59-A6C34878D82A}">
                    <a16:rowId xmlns:a16="http://schemas.microsoft.com/office/drawing/2014/main" val="2991017196"/>
                  </a:ext>
                </a:extLst>
              </a:tr>
              <a:tr h="370840">
                <a:tc>
                  <a:txBody>
                    <a:bodyPr/>
                    <a:lstStyle/>
                    <a:p>
                      <a:pPr algn="ctr">
                        <a:lnSpc>
                          <a:spcPct val="100000"/>
                        </a:lnSpc>
                      </a:pPr>
                      <a:endParaRPr lang="en-US" sz="1100" dirty="0">
                        <a:latin typeface="+mn-lt"/>
                      </a:endParaRPr>
                    </a:p>
                    <a:p>
                      <a:pPr algn="ctr">
                        <a:lnSpc>
                          <a:spcPct val="100000"/>
                        </a:lnSpc>
                      </a:pPr>
                      <a:r>
                        <a:rPr lang="en-US" sz="1100" strike="sngStrike" dirty="0">
                          <a:latin typeface="+mn-lt"/>
                        </a:rPr>
                        <a:t>SP-ELEC-8</a:t>
                      </a:r>
                    </a:p>
                  </a:txBody>
                  <a:tcPr/>
                </a:tc>
                <a:tc>
                  <a:txBody>
                    <a:bodyPr/>
                    <a:lstStyle/>
                    <a:p>
                      <a:r>
                        <a:rPr lang="en-US" sz="1100" strike="sngStrike" dirty="0">
                          <a:latin typeface="+mn-lt"/>
                        </a:rPr>
                        <a:t>Maximum diameter of conduit enclosing the SP TPC </a:t>
                      </a:r>
                      <a:r>
                        <a:rPr lang="en-US" sz="1100" strike="sngStrike" dirty="0" err="1">
                          <a:latin typeface="+mn-lt"/>
                        </a:rPr>
                        <a:t>elec</a:t>
                      </a:r>
                      <a:r>
                        <a:rPr lang="en-US" sz="1100" strike="sngStrike" dirty="0">
                          <a:latin typeface="+mn-lt"/>
                        </a:rPr>
                        <a:t> cold cables</a:t>
                      </a:r>
                    </a:p>
                  </a:txBody>
                  <a:tcPr/>
                </a:tc>
                <a:tc>
                  <a:txBody>
                    <a:bodyPr/>
                    <a:lstStyle/>
                    <a:p>
                      <a:r>
                        <a:rPr lang="en-US" sz="1200" strike="sngStrike" dirty="0">
                          <a:latin typeface="+mn-lt"/>
                        </a:rPr>
                        <a:t>Maximum diameter of conduit enclosing the cold cables while they are routed through the APA frame</a:t>
                      </a:r>
                    </a:p>
                  </a:txBody>
                  <a:tcPr/>
                </a:tc>
                <a:tc>
                  <a:txBody>
                    <a:bodyPr/>
                    <a:lstStyle/>
                    <a:p>
                      <a:endParaRPr lang="en-US" sz="1200" dirty="0">
                        <a:latin typeface="+mn-lt"/>
                      </a:endParaRPr>
                    </a:p>
                    <a:p>
                      <a:r>
                        <a:rPr lang="en-US" sz="1200" strike="sngStrike" dirty="0">
                          <a:latin typeface="+mn-lt"/>
                        </a:rPr>
                        <a:t>6.35 cm</a:t>
                      </a:r>
                    </a:p>
                  </a:txBody>
                  <a:tcPr/>
                </a:tc>
                <a:extLst>
                  <a:ext uri="{0D108BD9-81ED-4DB2-BD59-A6C34878D82A}">
                    <a16:rowId xmlns:a16="http://schemas.microsoft.com/office/drawing/2014/main" val="3294557615"/>
                  </a:ext>
                </a:extLst>
              </a:tr>
            </a:tbl>
          </a:graphicData>
        </a:graphic>
      </p:graphicFrame>
    </p:spTree>
    <p:extLst>
      <p:ext uri="{BB962C8B-B14F-4D97-AF65-F5344CB8AC3E}">
        <p14:creationId xmlns:p14="http://schemas.microsoft.com/office/powerpoint/2010/main" val="2830529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802696" y="0"/>
            <a:ext cx="8172577" cy="647102"/>
          </a:xfrm>
        </p:spPr>
        <p:txBody>
          <a:bodyPr/>
          <a:lstStyle/>
          <a:p>
            <a:r>
              <a:rPr lang="en-US" sz="3200" dirty="0"/>
              <a:t>Bottom CE Requirements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18</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510308"/>
            <a:ext cx="9144000" cy="5141828"/>
          </a:xfrm>
        </p:spPr>
        <p:txBody>
          <a:bodyPr/>
          <a:lstStyle/>
          <a:p>
            <a:r>
              <a:rPr lang="en-US" sz="2000" dirty="0"/>
              <a:t>Additional requirements or specifications under consideration at the CE Consortium level</a:t>
            </a:r>
          </a:p>
          <a:p>
            <a:r>
              <a:rPr lang="en-US" sz="2000" dirty="0"/>
              <a:t>Listing sample requirements here. See </a:t>
            </a:r>
            <a:r>
              <a:rPr lang="en-US" sz="2000" dirty="0">
                <a:hlinkClick r:id="rId2"/>
              </a:rPr>
              <a:t>EDMS#2590797 </a:t>
            </a:r>
            <a:r>
              <a:rPr lang="en-US" sz="2000" dirty="0"/>
              <a:t>for a complete list</a:t>
            </a:r>
          </a:p>
          <a:p>
            <a:r>
              <a:rPr lang="en-US" sz="2000" dirty="0"/>
              <a:t>Data transmission:</a:t>
            </a:r>
          </a:p>
          <a:p>
            <a:pPr marL="742950" lvl="1" indent="-285750">
              <a:buFontTx/>
              <a:buChar char="-"/>
            </a:pPr>
            <a:r>
              <a:rPr lang="en-US" sz="1600" dirty="0">
                <a:solidFill>
                  <a:srgbClr val="6FA8E1"/>
                </a:solidFill>
              </a:rPr>
              <a:t>FEMB can drive signal over cold cable &gt; 25m (open eye diagram)</a:t>
            </a:r>
          </a:p>
          <a:p>
            <a:r>
              <a:rPr lang="en-US" sz="2000" dirty="0"/>
              <a:t>ADC linearity requirements: </a:t>
            </a:r>
            <a:r>
              <a:rPr lang="en-US" sz="1600" dirty="0">
                <a:solidFill>
                  <a:srgbClr val="6FA8E1"/>
                </a:solidFill>
              </a:rPr>
              <a:t>INL, DNL and ENOB</a:t>
            </a:r>
          </a:p>
          <a:p>
            <a:r>
              <a:rPr lang="en-US" sz="2000" dirty="0"/>
              <a:t>Warm interface crates, WIB, and PTC requirements:</a:t>
            </a:r>
          </a:p>
          <a:p>
            <a:pPr marL="800100" lvl="1" indent="-342900">
              <a:buFontTx/>
              <a:buChar char="-"/>
            </a:pPr>
            <a:r>
              <a:rPr lang="en-US" sz="1600" dirty="0">
                <a:solidFill>
                  <a:srgbClr val="6FA8E1"/>
                </a:solidFill>
              </a:rPr>
              <a:t>WIB calibration</a:t>
            </a:r>
          </a:p>
          <a:p>
            <a:pPr marL="800100" lvl="1" indent="-342900">
              <a:buFontTx/>
              <a:buChar char="-"/>
            </a:pPr>
            <a:r>
              <a:rPr lang="en-US" sz="1600" dirty="0">
                <a:solidFill>
                  <a:srgbClr val="6FA8E1"/>
                </a:solidFill>
              </a:rPr>
              <a:t>Clock jitter from WIB to FEMB</a:t>
            </a:r>
          </a:p>
          <a:p>
            <a:pPr marL="800100" lvl="1" indent="-342900">
              <a:buFontTx/>
              <a:buChar char="-"/>
            </a:pPr>
            <a:r>
              <a:rPr lang="en-US" sz="1600" dirty="0">
                <a:solidFill>
                  <a:srgbClr val="6FA8E1"/>
                </a:solidFill>
              </a:rPr>
              <a:t>PTC output voltage ripple, etc.</a:t>
            </a:r>
          </a:p>
          <a:p>
            <a:r>
              <a:rPr lang="en-US" sz="2000" dirty="0"/>
              <a:t>Power supply requirements:</a:t>
            </a:r>
          </a:p>
          <a:p>
            <a:pPr marL="800100" lvl="1" indent="-342900">
              <a:buFontTx/>
              <a:buChar char="-"/>
            </a:pPr>
            <a:r>
              <a:rPr lang="en-US" sz="1600" dirty="0">
                <a:solidFill>
                  <a:srgbClr val="6FA8E1"/>
                </a:solidFill>
              </a:rPr>
              <a:t>Current and voltage requirements</a:t>
            </a:r>
          </a:p>
          <a:p>
            <a:pPr marL="800100" lvl="1" indent="-342900">
              <a:buFontTx/>
              <a:buChar char="-"/>
            </a:pPr>
            <a:r>
              <a:rPr lang="en-US" sz="1600" dirty="0">
                <a:solidFill>
                  <a:srgbClr val="6FA8E1"/>
                </a:solidFill>
              </a:rPr>
              <a:t>Noise ripple, V/I readback rate, etc.</a:t>
            </a:r>
            <a:endParaRPr lang="en-US" sz="2000" dirty="0">
              <a:solidFill>
                <a:srgbClr val="6FA8E1"/>
              </a:solidFill>
            </a:endParaRPr>
          </a:p>
          <a:p>
            <a:r>
              <a:rPr lang="en-US" sz="2000" dirty="0"/>
              <a:t>Offline physics requirements:</a:t>
            </a:r>
          </a:p>
          <a:p>
            <a:pPr marL="800100" lvl="1" indent="-342900">
              <a:buFontTx/>
              <a:buChar char="-"/>
            </a:pPr>
            <a:r>
              <a:rPr lang="en-US" sz="1600" dirty="0">
                <a:solidFill>
                  <a:srgbClr val="6FA8E1"/>
                </a:solidFill>
              </a:rPr>
              <a:t>ADC overflow logic</a:t>
            </a:r>
          </a:p>
          <a:p>
            <a:pPr marL="800100" lvl="1" indent="-342900">
              <a:buFontTx/>
              <a:buChar char="-"/>
            </a:pPr>
            <a:r>
              <a:rPr lang="en-US" sz="1600" dirty="0">
                <a:solidFill>
                  <a:srgbClr val="6FA8E1"/>
                </a:solidFill>
              </a:rPr>
              <a:t>Double pulse resolution</a:t>
            </a:r>
          </a:p>
          <a:p>
            <a:pPr marL="800100" lvl="1" indent="-342900">
              <a:buFontTx/>
              <a:buChar char="-"/>
            </a:pPr>
            <a:r>
              <a:rPr lang="en-US" sz="1600" dirty="0">
                <a:solidFill>
                  <a:srgbClr val="6FA8E1"/>
                </a:solidFill>
              </a:rPr>
              <a:t>Saturation recovery</a:t>
            </a:r>
          </a:p>
          <a:p>
            <a:pPr marL="800100" lvl="1" indent="-342900">
              <a:buFontTx/>
              <a:buChar char="-"/>
            </a:pPr>
            <a:r>
              <a:rPr lang="en-US" sz="1600" dirty="0">
                <a:solidFill>
                  <a:srgbClr val="6FA8E1"/>
                </a:solidFill>
              </a:rPr>
              <a:t>Channel-to-channel cross talk, etc.</a:t>
            </a:r>
          </a:p>
          <a:p>
            <a:endParaRPr lang="en-US" sz="1600" dirty="0"/>
          </a:p>
          <a:p>
            <a:endParaRPr lang="en-US" sz="1600" dirty="0"/>
          </a:p>
          <a:p>
            <a:endParaRPr lang="en-US" sz="2000" dirty="0"/>
          </a:p>
          <a:p>
            <a:endParaRPr lang="en-US" sz="2000" dirty="0"/>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spTree>
    <p:extLst>
      <p:ext uri="{BB962C8B-B14F-4D97-AF65-F5344CB8AC3E}">
        <p14:creationId xmlns:p14="http://schemas.microsoft.com/office/powerpoint/2010/main" val="3245978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2F506-C6CB-409D-B9B4-521B6C2AABA5}"/>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B37FD20A-B16E-452F-A19E-CA872CC7FA40}"/>
              </a:ext>
            </a:extLst>
          </p:cNvPr>
          <p:cNvSpPr>
            <a:spLocks noGrp="1"/>
          </p:cNvSpPr>
          <p:nvPr>
            <p:ph type="sldNum" sz="quarter" idx="15"/>
          </p:nvPr>
        </p:nvSpPr>
        <p:spPr/>
        <p:txBody>
          <a:bodyPr/>
          <a:lstStyle/>
          <a:p>
            <a:pPr>
              <a:defRPr/>
            </a:pPr>
            <a:fld id="{98AA3EDC-84CE-5D44-955B-22A59AD27526}" type="slidenum">
              <a:rPr lang="en-US" smtClean="0"/>
              <a:pPr>
                <a:defRPr/>
              </a:pPr>
              <a:t>19</a:t>
            </a:fld>
            <a:endParaRPr lang="en-US"/>
          </a:p>
        </p:txBody>
      </p:sp>
      <p:pic>
        <p:nvPicPr>
          <p:cNvPr id="7" name="Content Placeholder 6">
            <a:extLst>
              <a:ext uri="{FF2B5EF4-FFF2-40B4-BE49-F238E27FC236}">
                <a16:creationId xmlns:a16="http://schemas.microsoft.com/office/drawing/2014/main" id="{89BFF449-C5B7-40EA-B64F-2AEDC1B3FDF4}"/>
              </a:ext>
            </a:extLst>
          </p:cNvPr>
          <p:cNvPicPr>
            <a:picLocks noGrp="1" noChangeAspect="1"/>
          </p:cNvPicPr>
          <p:nvPr>
            <p:ph idx="16"/>
          </p:nvPr>
        </p:nvPicPr>
        <p:blipFill>
          <a:blip r:embed="rId2"/>
          <a:stretch>
            <a:fillRect/>
          </a:stretch>
        </p:blipFill>
        <p:spPr>
          <a:xfrm>
            <a:off x="457200" y="1207437"/>
            <a:ext cx="6257636" cy="5053361"/>
          </a:xfrm>
        </p:spPr>
      </p:pic>
      <p:sp>
        <p:nvSpPr>
          <p:cNvPr id="9" name="TextBox 8">
            <a:extLst>
              <a:ext uri="{FF2B5EF4-FFF2-40B4-BE49-F238E27FC236}">
                <a16:creationId xmlns:a16="http://schemas.microsoft.com/office/drawing/2014/main" id="{A0A925F2-0499-44B0-98C1-B378F64540F2}"/>
              </a:ext>
            </a:extLst>
          </p:cNvPr>
          <p:cNvSpPr txBox="1"/>
          <p:nvPr/>
        </p:nvSpPr>
        <p:spPr>
          <a:xfrm>
            <a:off x="1300018" y="6260798"/>
            <a:ext cx="4572000" cy="369332"/>
          </a:xfrm>
          <a:prstGeom prst="rect">
            <a:avLst/>
          </a:prstGeom>
          <a:noFill/>
        </p:spPr>
        <p:txBody>
          <a:bodyPr wrap="square">
            <a:spAutoFit/>
          </a:bodyPr>
          <a:lstStyle/>
          <a:p>
            <a:r>
              <a:rPr lang="en-US" dirty="0">
                <a:hlinkClick r:id="rId3"/>
              </a:rPr>
              <a:t>https://edms.cern.ch/document/2454611</a:t>
            </a:r>
            <a:r>
              <a:rPr lang="en-US" dirty="0"/>
              <a:t> </a:t>
            </a:r>
          </a:p>
        </p:txBody>
      </p:sp>
    </p:spTree>
    <p:extLst>
      <p:ext uri="{BB962C8B-B14F-4D97-AF65-F5344CB8AC3E}">
        <p14:creationId xmlns:p14="http://schemas.microsoft.com/office/powerpoint/2010/main" val="780981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1205755" y="29717"/>
            <a:ext cx="8492848" cy="547687"/>
          </a:xfrm>
        </p:spPr>
        <p:txBody>
          <a:bodyPr/>
          <a:lstStyle/>
          <a:p>
            <a:r>
              <a:rPr lang="en-US" dirty="0"/>
              <a:t>EB-held Requirements</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2</a:t>
            </a:fld>
            <a:endParaRPr lang="en-US"/>
          </a:p>
        </p:txBody>
      </p:sp>
      <p:sp>
        <p:nvSpPr>
          <p:cNvPr id="9" name="Content Placeholder 8">
            <a:extLst>
              <a:ext uri="{FF2B5EF4-FFF2-40B4-BE49-F238E27FC236}">
                <a16:creationId xmlns:a16="http://schemas.microsoft.com/office/drawing/2014/main" id="{A1A13BE5-9EB0-4231-AF56-1056BB7053AC}"/>
              </a:ext>
            </a:extLst>
          </p:cNvPr>
          <p:cNvSpPr txBox="1">
            <a:spLocks noGrp="1"/>
          </p:cNvSpPr>
          <p:nvPr>
            <p:ph idx="16"/>
          </p:nvPr>
        </p:nvSpPr>
        <p:spPr>
          <a:xfrm>
            <a:off x="14144" y="590884"/>
            <a:ext cx="8837721" cy="3966470"/>
          </a:xfrm>
          <a:prstGeom prst="rect">
            <a:avLst/>
          </a:prstGeom>
          <a:noFill/>
        </p:spPr>
        <p:txBody>
          <a:bodyPr wrap="square" rtlCol="0">
            <a:spAutoFit/>
          </a:bodyPr>
          <a:lstStyle/>
          <a:p>
            <a:pPr>
              <a:lnSpc>
                <a:spcPct val="120000"/>
              </a:lnSpc>
            </a:pPr>
            <a:r>
              <a:rPr lang="en-US" sz="2400" dirty="0">
                <a:solidFill>
                  <a:srgbClr val="004C97"/>
                </a:solidFill>
                <a:latin typeface="Helvetica Neue" panose="02000503000000020004" pitchFamily="2" charset="0"/>
              </a:rPr>
              <a:t>Proposal to modify some far detector requirements for vertical drift (FD2-VD)</a:t>
            </a:r>
          </a:p>
          <a:p>
            <a:pPr>
              <a:lnSpc>
                <a:spcPct val="120000"/>
              </a:lnSpc>
            </a:pPr>
            <a:r>
              <a:rPr lang="en-US" sz="2400" dirty="0">
                <a:solidFill>
                  <a:srgbClr val="004C97"/>
                </a:solidFill>
                <a:latin typeface="Helvetica Neue" panose="02000503000000020004" pitchFamily="2" charset="0"/>
              </a:rPr>
              <a:t>EB Requirements</a:t>
            </a:r>
            <a:endParaRPr lang="en-US" sz="2400" dirty="0">
              <a:solidFill>
                <a:srgbClr val="004C97"/>
              </a:solidFill>
            </a:endParaRPr>
          </a:p>
          <a:p>
            <a:pPr lvl="1">
              <a:lnSpc>
                <a:spcPct val="120000"/>
              </a:lnSpc>
              <a:spcBef>
                <a:spcPts val="0"/>
              </a:spcBef>
            </a:pPr>
            <a:r>
              <a:rPr lang="en-US" sz="1800" dirty="0"/>
              <a:t>Single-Phase (FD1-HD): </a:t>
            </a:r>
            <a:r>
              <a:rPr lang="en-US" sz="1800" dirty="0">
                <a:hlinkClick r:id="rId2"/>
              </a:rPr>
              <a:t>https://edms.cern.ch/document/2346091</a:t>
            </a:r>
          </a:p>
          <a:p>
            <a:pPr lvl="1">
              <a:lnSpc>
                <a:spcPct val="120000"/>
              </a:lnSpc>
              <a:spcBef>
                <a:spcPts val="0"/>
              </a:spcBef>
            </a:pPr>
            <a:r>
              <a:rPr lang="en-US" sz="1800" dirty="0"/>
              <a:t>Dual-Phase: </a:t>
            </a:r>
            <a:r>
              <a:rPr lang="en-US" sz="1400" dirty="0">
                <a:hlinkClick r:id="rId2"/>
              </a:rPr>
              <a:t>https://indico.fnal.gov/event/20587/contributions/58403/attachments/36568/44520/DUNE-req-DP_V2.xlsx </a:t>
            </a:r>
            <a:endParaRPr lang="en-US" sz="1400" dirty="0"/>
          </a:p>
          <a:p>
            <a:pPr lvl="1">
              <a:lnSpc>
                <a:spcPct val="120000"/>
              </a:lnSpc>
              <a:spcBef>
                <a:spcPts val="0"/>
              </a:spcBef>
            </a:pPr>
            <a:r>
              <a:rPr lang="en-US" sz="1800" dirty="0"/>
              <a:t>FD2-VD: we started from FD1-HD</a:t>
            </a:r>
          </a:p>
          <a:p>
            <a:pPr>
              <a:lnSpc>
                <a:spcPct val="120000"/>
              </a:lnSpc>
            </a:pPr>
            <a:r>
              <a:rPr lang="en-US" sz="2400" dirty="0">
                <a:solidFill>
                  <a:srgbClr val="004C97"/>
                </a:solidFill>
              </a:rPr>
              <a:t>Today is an introduction to start the discussion</a:t>
            </a:r>
          </a:p>
          <a:p>
            <a:pPr>
              <a:lnSpc>
                <a:spcPct val="120000"/>
              </a:lnSpc>
            </a:pPr>
            <a:r>
              <a:rPr lang="en-US" sz="2400" dirty="0">
                <a:solidFill>
                  <a:srgbClr val="004C97"/>
                </a:solidFill>
              </a:rPr>
              <a:t>Would like to get EB approval before LBNC completes CDR review</a:t>
            </a:r>
          </a:p>
        </p:txBody>
      </p:sp>
    </p:spTree>
    <p:extLst>
      <p:ext uri="{BB962C8B-B14F-4D97-AF65-F5344CB8AC3E}">
        <p14:creationId xmlns:p14="http://schemas.microsoft.com/office/powerpoint/2010/main" val="239194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6F686-6813-4797-97B1-A49644A28BC2}"/>
              </a:ext>
            </a:extLst>
          </p:cNvPr>
          <p:cNvSpPr>
            <a:spLocks noGrp="1"/>
          </p:cNvSpPr>
          <p:nvPr>
            <p:ph type="title"/>
          </p:nvPr>
        </p:nvSpPr>
        <p:spPr/>
        <p:txBody>
          <a:bodyPr/>
          <a:lstStyle/>
          <a:p>
            <a:r>
              <a:rPr lang="en-US" dirty="0"/>
              <a:t>PDS</a:t>
            </a:r>
          </a:p>
        </p:txBody>
      </p:sp>
      <p:sp>
        <p:nvSpPr>
          <p:cNvPr id="3" name="Slide Number Placeholder 2">
            <a:extLst>
              <a:ext uri="{FF2B5EF4-FFF2-40B4-BE49-F238E27FC236}">
                <a16:creationId xmlns:a16="http://schemas.microsoft.com/office/drawing/2014/main" id="{237912CE-6C0D-4BA9-9899-2026EAD42A88}"/>
              </a:ext>
            </a:extLst>
          </p:cNvPr>
          <p:cNvSpPr>
            <a:spLocks noGrp="1"/>
          </p:cNvSpPr>
          <p:nvPr>
            <p:ph type="sldNum" sz="quarter" idx="15"/>
          </p:nvPr>
        </p:nvSpPr>
        <p:spPr/>
        <p:txBody>
          <a:bodyPr/>
          <a:lstStyle/>
          <a:p>
            <a:pPr>
              <a:defRPr/>
            </a:pPr>
            <a:fld id="{98AA3EDC-84CE-5D44-955B-22A59AD27526}" type="slidenum">
              <a:rPr lang="en-US" smtClean="0"/>
              <a:pPr>
                <a:defRPr/>
              </a:pPr>
              <a:t>20</a:t>
            </a:fld>
            <a:endParaRPr lang="en-US"/>
          </a:p>
        </p:txBody>
      </p:sp>
      <p:pic>
        <p:nvPicPr>
          <p:cNvPr id="7" name="Content Placeholder 6">
            <a:extLst>
              <a:ext uri="{FF2B5EF4-FFF2-40B4-BE49-F238E27FC236}">
                <a16:creationId xmlns:a16="http://schemas.microsoft.com/office/drawing/2014/main" id="{E9A7B722-7E0F-428A-A178-4F6C100417DF}"/>
              </a:ext>
            </a:extLst>
          </p:cNvPr>
          <p:cNvPicPr>
            <a:picLocks noGrp="1" noChangeAspect="1"/>
          </p:cNvPicPr>
          <p:nvPr>
            <p:ph idx="16"/>
          </p:nvPr>
        </p:nvPicPr>
        <p:blipFill>
          <a:blip r:embed="rId2"/>
          <a:stretch>
            <a:fillRect/>
          </a:stretch>
        </p:blipFill>
        <p:spPr>
          <a:xfrm>
            <a:off x="41109" y="2249854"/>
            <a:ext cx="9125282" cy="4608146"/>
          </a:xfrm>
        </p:spPr>
      </p:pic>
      <p:pic>
        <p:nvPicPr>
          <p:cNvPr id="9" name="Picture 8">
            <a:extLst>
              <a:ext uri="{FF2B5EF4-FFF2-40B4-BE49-F238E27FC236}">
                <a16:creationId xmlns:a16="http://schemas.microsoft.com/office/drawing/2014/main" id="{B22DD2A8-E581-4CC4-B23C-2CA6D9762347}"/>
              </a:ext>
            </a:extLst>
          </p:cNvPr>
          <p:cNvPicPr>
            <a:picLocks noChangeAspect="1"/>
          </p:cNvPicPr>
          <p:nvPr/>
        </p:nvPicPr>
        <p:blipFill>
          <a:blip r:embed="rId3"/>
          <a:stretch>
            <a:fillRect/>
          </a:stretch>
        </p:blipFill>
        <p:spPr>
          <a:xfrm>
            <a:off x="2922515" y="0"/>
            <a:ext cx="6180376" cy="2325275"/>
          </a:xfrm>
          <a:prstGeom prst="rect">
            <a:avLst/>
          </a:prstGeom>
        </p:spPr>
      </p:pic>
    </p:spTree>
    <p:extLst>
      <p:ext uri="{BB962C8B-B14F-4D97-AF65-F5344CB8AC3E}">
        <p14:creationId xmlns:p14="http://schemas.microsoft.com/office/powerpoint/2010/main" val="756739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6F686-6813-4797-97B1-A49644A28BC2}"/>
              </a:ext>
            </a:extLst>
          </p:cNvPr>
          <p:cNvSpPr>
            <a:spLocks noGrp="1"/>
          </p:cNvSpPr>
          <p:nvPr>
            <p:ph type="title"/>
          </p:nvPr>
        </p:nvSpPr>
        <p:spPr/>
        <p:txBody>
          <a:bodyPr/>
          <a:lstStyle/>
          <a:p>
            <a:r>
              <a:rPr lang="en-US" dirty="0"/>
              <a:t>PDS</a:t>
            </a:r>
          </a:p>
        </p:txBody>
      </p:sp>
      <p:sp>
        <p:nvSpPr>
          <p:cNvPr id="3" name="Slide Number Placeholder 2">
            <a:extLst>
              <a:ext uri="{FF2B5EF4-FFF2-40B4-BE49-F238E27FC236}">
                <a16:creationId xmlns:a16="http://schemas.microsoft.com/office/drawing/2014/main" id="{237912CE-6C0D-4BA9-9899-2026EAD42A88}"/>
              </a:ext>
            </a:extLst>
          </p:cNvPr>
          <p:cNvSpPr>
            <a:spLocks noGrp="1"/>
          </p:cNvSpPr>
          <p:nvPr>
            <p:ph type="sldNum" sz="quarter" idx="15"/>
          </p:nvPr>
        </p:nvSpPr>
        <p:spPr/>
        <p:txBody>
          <a:bodyPr/>
          <a:lstStyle/>
          <a:p>
            <a:pPr>
              <a:defRPr/>
            </a:pPr>
            <a:fld id="{98AA3EDC-84CE-5D44-955B-22A59AD27526}" type="slidenum">
              <a:rPr lang="en-US" smtClean="0"/>
              <a:pPr>
                <a:defRPr/>
              </a:pPr>
              <a:t>21</a:t>
            </a:fld>
            <a:endParaRPr lang="en-US"/>
          </a:p>
        </p:txBody>
      </p:sp>
      <p:pic>
        <p:nvPicPr>
          <p:cNvPr id="8" name="Content Placeholder 7">
            <a:extLst>
              <a:ext uri="{FF2B5EF4-FFF2-40B4-BE49-F238E27FC236}">
                <a16:creationId xmlns:a16="http://schemas.microsoft.com/office/drawing/2014/main" id="{22839274-00B4-4339-BC35-D5A96790B0BE}"/>
              </a:ext>
            </a:extLst>
          </p:cNvPr>
          <p:cNvPicPr>
            <a:picLocks noGrp="1" noChangeAspect="1"/>
          </p:cNvPicPr>
          <p:nvPr>
            <p:ph idx="16"/>
          </p:nvPr>
        </p:nvPicPr>
        <p:blipFill>
          <a:blip r:embed="rId2"/>
          <a:stretch>
            <a:fillRect/>
          </a:stretch>
        </p:blipFill>
        <p:spPr>
          <a:xfrm>
            <a:off x="40102" y="1253891"/>
            <a:ext cx="9002456" cy="4353533"/>
          </a:xfrm>
        </p:spPr>
      </p:pic>
    </p:spTree>
    <p:extLst>
      <p:ext uri="{BB962C8B-B14F-4D97-AF65-F5344CB8AC3E}">
        <p14:creationId xmlns:p14="http://schemas.microsoft.com/office/powerpoint/2010/main" val="12376768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High Level Requirements (EB/TB held)</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graphicFrame>
        <p:nvGraphicFramePr>
          <p:cNvPr id="2" name="Table 2">
            <a:extLst>
              <a:ext uri="{FF2B5EF4-FFF2-40B4-BE49-F238E27FC236}">
                <a16:creationId xmlns:a16="http://schemas.microsoft.com/office/drawing/2014/main" id="{153D5106-1E57-4FA3-A711-58F513D630B3}"/>
              </a:ext>
            </a:extLst>
          </p:cNvPr>
          <p:cNvGraphicFramePr>
            <a:graphicFrameLocks noGrp="1"/>
          </p:cNvGraphicFramePr>
          <p:nvPr/>
        </p:nvGraphicFramePr>
        <p:xfrm>
          <a:off x="437283" y="1777206"/>
          <a:ext cx="8292600" cy="4638419"/>
        </p:xfrm>
        <a:graphic>
          <a:graphicData uri="http://schemas.openxmlformats.org/drawingml/2006/table">
            <a:tbl>
              <a:tblPr firstRow="1" bandRow="1">
                <a:tableStyleId>{5C22544A-7EE6-4342-B048-85BDC9FD1C3A}</a:tableStyleId>
              </a:tblPr>
              <a:tblGrid>
                <a:gridCol w="630044">
                  <a:extLst>
                    <a:ext uri="{9D8B030D-6E8A-4147-A177-3AD203B41FA5}">
                      <a16:colId xmlns:a16="http://schemas.microsoft.com/office/drawing/2014/main" val="557413809"/>
                    </a:ext>
                  </a:extLst>
                </a:gridCol>
                <a:gridCol w="1847654">
                  <a:extLst>
                    <a:ext uri="{9D8B030D-6E8A-4147-A177-3AD203B41FA5}">
                      <a16:colId xmlns:a16="http://schemas.microsoft.com/office/drawing/2014/main" val="4222485671"/>
                    </a:ext>
                  </a:extLst>
                </a:gridCol>
                <a:gridCol w="2705572">
                  <a:extLst>
                    <a:ext uri="{9D8B030D-6E8A-4147-A177-3AD203B41FA5}">
                      <a16:colId xmlns:a16="http://schemas.microsoft.com/office/drawing/2014/main" val="1169747456"/>
                    </a:ext>
                  </a:extLst>
                </a:gridCol>
                <a:gridCol w="3109330">
                  <a:extLst>
                    <a:ext uri="{9D8B030D-6E8A-4147-A177-3AD203B41FA5}">
                      <a16:colId xmlns:a16="http://schemas.microsoft.com/office/drawing/2014/main" val="2564108952"/>
                    </a:ext>
                  </a:extLst>
                </a:gridCol>
              </a:tblGrid>
              <a:tr h="273013">
                <a:tc>
                  <a:txBody>
                    <a:bodyPr/>
                    <a:lstStyle/>
                    <a:p>
                      <a:pPr algn="l"/>
                      <a:r>
                        <a:rPr lang="en-US" sz="1400" dirty="0"/>
                        <a:t>  ID</a:t>
                      </a:r>
                    </a:p>
                  </a:txBody>
                  <a:tcPr marL="7620" marR="7620" marT="7620" marB="0" anchor="ctr"/>
                </a:tc>
                <a:tc>
                  <a:txBody>
                    <a:bodyPr/>
                    <a:lstStyle/>
                    <a:p>
                      <a:r>
                        <a:rPr lang="en-US" dirty="0"/>
                        <a:t>Description</a:t>
                      </a:r>
                    </a:p>
                  </a:txBody>
                  <a:tcPr/>
                </a:tc>
                <a:tc>
                  <a:txBody>
                    <a:bodyPr/>
                    <a:lstStyle/>
                    <a:p>
                      <a:r>
                        <a:rPr lang="en-US" dirty="0"/>
                        <a:t>Spec (Goal)</a:t>
                      </a:r>
                    </a:p>
                  </a:txBody>
                  <a:tcPr/>
                </a:tc>
                <a:tc>
                  <a:txBody>
                    <a:bodyPr/>
                    <a:lstStyle/>
                    <a:p>
                      <a:r>
                        <a:rPr lang="en-US" dirty="0"/>
                        <a:t>Comment</a:t>
                      </a:r>
                    </a:p>
                  </a:txBody>
                  <a:tcPr/>
                </a:tc>
                <a:extLst>
                  <a:ext uri="{0D108BD9-81ED-4DB2-BD59-A6C34878D82A}">
                    <a16:rowId xmlns:a16="http://schemas.microsoft.com/office/drawing/2014/main" val="747519603"/>
                  </a:ext>
                </a:extLst>
              </a:tr>
              <a:tr h="646488">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SP-FD-1</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Minimum drift field</a:t>
                      </a:r>
                    </a:p>
                  </a:txBody>
                  <a:tcPr marL="7620" marR="7620" marT="7620" marB="0"/>
                </a:tc>
                <a:tc>
                  <a:txBody>
                    <a:bodyPr/>
                    <a:lstStyle/>
                    <a:p>
                      <a:pPr algn="l" fontAlgn="b"/>
                      <a:r>
                        <a:rPr lang="en-US" sz="1200" b="0" i="0" u="none" strike="noStrike" dirty="0">
                          <a:solidFill>
                            <a:schemeClr val="tx1"/>
                          </a:solidFill>
                          <a:effectLst/>
                          <a:latin typeface="Calibri" panose="020F0502020204030204" pitchFamily="34" charset="0"/>
                          <a:cs typeface="Calibri" panose="020F0502020204030204" pitchFamily="34" charset="0"/>
                        </a:rPr>
                        <a:t>&gt;250 V/cm, (500V/cm)</a:t>
                      </a:r>
                    </a:p>
                  </a:txBody>
                  <a:tcPr marL="7620" marR="7620" marT="7620" marB="0"/>
                </a:tc>
                <a:tc>
                  <a:txBody>
                    <a:bodyPr/>
                    <a:lstStyle/>
                    <a:p>
                      <a:r>
                        <a:rPr lang="en-US" sz="1200" b="1" dirty="0">
                          <a:solidFill>
                            <a:srgbClr val="FF0000"/>
                          </a:solidFill>
                          <a:latin typeface="Calibri" panose="020F0502020204030204" pitchFamily="34" charset="0"/>
                          <a:cs typeface="Calibri" panose="020F0502020204030204" pitchFamily="34" charset="0"/>
                        </a:rPr>
                        <a:t>Request change the goal to ~ 450V/cm to enable the use of existing 300kV HVPS. </a:t>
                      </a:r>
                    </a:p>
                  </a:txBody>
                  <a:tcPr/>
                </a:tc>
                <a:extLst>
                  <a:ext uri="{0D108BD9-81ED-4DB2-BD59-A6C34878D82A}">
                    <a16:rowId xmlns:a16="http://schemas.microsoft.com/office/drawing/2014/main" val="520648654"/>
                  </a:ext>
                </a:extLst>
              </a:tr>
              <a:tr h="464145">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SP-FD-11</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Drift field uniformity due to HVS</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&lt; +/-1% in 99.8% of the active volume</a:t>
                      </a:r>
                    </a:p>
                  </a:txBody>
                  <a:tcPr marL="7620" marR="7620" marT="7620" marB="0"/>
                </a:tc>
                <a:tc>
                  <a:txBody>
                    <a:bodyPr/>
                    <a:lstStyle/>
                    <a:p>
                      <a:r>
                        <a:rPr lang="en-US" sz="1200" dirty="0">
                          <a:latin typeface="Calibri" panose="020F0502020204030204" pitchFamily="34" charset="0"/>
                          <a:cs typeface="Calibri" panose="020F0502020204030204" pitchFamily="34" charset="0"/>
                        </a:rPr>
                        <a:t>Larger drift distance relaxes cathode flatness requirement</a:t>
                      </a:r>
                    </a:p>
                  </a:txBody>
                  <a:tcPr/>
                </a:tc>
                <a:extLst>
                  <a:ext uri="{0D108BD9-81ED-4DB2-BD59-A6C34878D82A}">
                    <a16:rowId xmlns:a16="http://schemas.microsoft.com/office/drawing/2014/main" val="1627095100"/>
                  </a:ext>
                </a:extLst>
              </a:tr>
              <a:tr h="372974">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SP-FD-12</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Cathode HV power supply ripple contribution to system noise</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&lt; 100 e</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759478667"/>
                  </a:ext>
                </a:extLst>
              </a:tr>
              <a:tr h="281803">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SP-FD-17</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Cathode resistivity</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&gt; 1M</a:t>
                      </a:r>
                      <a:r>
                        <a:rPr lang="el-GR" sz="1200" b="0" i="0" u="none" strike="noStrike">
                          <a:solidFill>
                            <a:srgbClr val="000000"/>
                          </a:solidFill>
                          <a:effectLst/>
                          <a:latin typeface="Calibri" panose="020F0502020204030204" pitchFamily="34" charset="0"/>
                          <a:cs typeface="Calibri" panose="020F0502020204030204" pitchFamily="34" charset="0"/>
                        </a:rPr>
                        <a:t>Ω/□, &lt;10</a:t>
                      </a:r>
                      <a:r>
                        <a:rPr lang="en-US" sz="1200" b="0" i="0" u="none" strike="noStrike">
                          <a:solidFill>
                            <a:srgbClr val="000000"/>
                          </a:solidFill>
                          <a:effectLst/>
                          <a:latin typeface="Calibri" panose="020F0502020204030204" pitchFamily="34" charset="0"/>
                          <a:cs typeface="Calibri" panose="020F0502020204030204" pitchFamily="34" charset="0"/>
                        </a:rPr>
                        <a:t>T</a:t>
                      </a:r>
                      <a:r>
                        <a:rPr lang="el-GR" sz="1200" b="0" i="0" u="none" strike="noStrike">
                          <a:solidFill>
                            <a:srgbClr val="000000"/>
                          </a:solidFill>
                          <a:effectLst/>
                          <a:latin typeface="Calibri" panose="020F0502020204030204" pitchFamily="34" charset="0"/>
                          <a:cs typeface="Calibri" panose="020F0502020204030204" pitchFamily="34" charset="0"/>
                        </a:rPr>
                        <a:t>Ω/□ (&gt; 1</a:t>
                      </a:r>
                      <a:r>
                        <a:rPr lang="en-US" sz="1200" b="0" i="0" u="none" strike="noStrike">
                          <a:solidFill>
                            <a:srgbClr val="000000"/>
                          </a:solidFill>
                          <a:effectLst/>
                          <a:latin typeface="Calibri" panose="020F0502020204030204" pitchFamily="34" charset="0"/>
                          <a:cs typeface="Calibri" panose="020F0502020204030204" pitchFamily="34" charset="0"/>
                        </a:rPr>
                        <a:t>G</a:t>
                      </a:r>
                      <a:r>
                        <a:rPr lang="el-GR" sz="1200" b="0" i="0" u="none" strike="noStrike">
                          <a:solidFill>
                            <a:srgbClr val="000000"/>
                          </a:solidFill>
                          <a:effectLst/>
                          <a:latin typeface="Calibri" panose="020F0502020204030204" pitchFamily="34" charset="0"/>
                          <a:cs typeface="Calibri" panose="020F0502020204030204" pitchFamily="34" charset="0"/>
                        </a:rPr>
                        <a:t>Ω/□)</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699068763"/>
                  </a:ext>
                </a:extLst>
              </a:tr>
              <a:tr h="737660">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SP-FD-24</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Local electric fields</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&lt; 30 kV/cm; Exceptions: for specific components with localized E-field higher than 30 kV/cm, perform test in pure </a:t>
                      </a:r>
                      <a:r>
                        <a:rPr lang="en-US" sz="1200" b="0" i="0" u="none" strike="noStrike" dirty="0" err="1">
                          <a:solidFill>
                            <a:srgbClr val="000000"/>
                          </a:solidFill>
                          <a:effectLst/>
                          <a:latin typeface="Calibri" panose="020F0502020204030204" pitchFamily="34" charset="0"/>
                          <a:cs typeface="Calibri" panose="020F0502020204030204" pitchFamily="34" charset="0"/>
                        </a:rPr>
                        <a:t>LAr</a:t>
                      </a:r>
                      <a:r>
                        <a:rPr lang="en-US" sz="1200" b="0" i="0" u="none" strike="noStrike" dirty="0">
                          <a:solidFill>
                            <a:srgbClr val="000000"/>
                          </a:solidFill>
                          <a:effectLst/>
                          <a:latin typeface="Calibri" panose="020F0502020204030204" pitchFamily="34" charset="0"/>
                          <a:cs typeface="Calibri" panose="020F0502020204030204" pitchFamily="34" charset="0"/>
                        </a:rPr>
                        <a:t> at least at 120% of the designed operating </a:t>
                      </a:r>
                      <a:r>
                        <a:rPr lang="en-US" sz="1200" b="0" i="0" u="none" strike="noStrike" dirty="0">
                          <a:solidFill>
                            <a:srgbClr val="FF0000"/>
                          </a:solidFill>
                          <a:effectLst/>
                          <a:latin typeface="Calibri" panose="020F0502020204030204" pitchFamily="34" charset="0"/>
                          <a:cs typeface="Calibri" panose="020F0502020204030204" pitchFamily="34" charset="0"/>
                        </a:rPr>
                        <a:t>voltage</a:t>
                      </a:r>
                    </a:p>
                  </a:txBody>
                  <a:tcPr marL="7620" marR="7620" marT="7620" marB="0"/>
                </a:tc>
                <a:tc>
                  <a:txBody>
                    <a:bodyPr/>
                    <a:lstStyle/>
                    <a:p>
                      <a:r>
                        <a:rPr lang="en-US" sz="1200" dirty="0">
                          <a:latin typeface="Calibri" panose="020F0502020204030204" pitchFamily="34" charset="0"/>
                          <a:cs typeface="Calibri" panose="020F0502020204030204" pitchFamily="34" charset="0"/>
                        </a:rPr>
                        <a:t>Minor change of wording: </a:t>
                      </a:r>
                    </a:p>
                    <a:p>
                      <a:r>
                        <a:rPr lang="en-US" sz="1200" dirty="0">
                          <a:solidFill>
                            <a:srgbClr val="FF0000"/>
                          </a:solidFill>
                          <a:latin typeface="Calibri" panose="020F0502020204030204" pitchFamily="34" charset="0"/>
                          <a:cs typeface="Calibri" panose="020F0502020204030204" pitchFamily="34" charset="0"/>
                        </a:rPr>
                        <a:t>voltage -&gt; electric field</a:t>
                      </a:r>
                    </a:p>
                  </a:txBody>
                  <a:tcPr/>
                </a:tc>
                <a:extLst>
                  <a:ext uri="{0D108BD9-81ED-4DB2-BD59-A6C34878D82A}">
                    <a16:rowId xmlns:a16="http://schemas.microsoft.com/office/drawing/2014/main" val="3382224618"/>
                  </a:ext>
                </a:extLst>
              </a:tr>
              <a:tr h="281803">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SP-FD-29</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Detector uptime</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&gt;98%, (&gt;99%)</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936061170"/>
                  </a:ext>
                </a:extLst>
              </a:tr>
              <a:tr h="372974">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SP-FD-30</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Individual detector module uptime</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&gt;90%, (&gt;95%)</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61450541"/>
                  </a:ext>
                </a:extLst>
              </a:tr>
              <a:tr h="281803">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SP-HV-1</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Maximize power supply stability</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&gt; 95% uptime</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456605573"/>
                  </a:ext>
                </a:extLst>
              </a:tr>
              <a:tr h="372974">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SP-HV-2</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Provide redundancy in all HV connections</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Two-fold, (Four-fold)</a:t>
                      </a:r>
                    </a:p>
                  </a:txBody>
                  <a:tcPr marL="7620" marR="7620" marT="7620" marB="0"/>
                </a:tc>
                <a:tc>
                  <a:txBody>
                    <a:bodyPr/>
                    <a:lstStyle/>
                    <a:p>
                      <a:r>
                        <a:rPr lang="en-US" sz="1200" dirty="0">
                          <a:solidFill>
                            <a:srgbClr val="FF0000"/>
                          </a:solidFill>
                          <a:latin typeface="Calibri" panose="020F0502020204030204" pitchFamily="34" charset="0"/>
                          <a:cs typeface="Calibri" panose="020F0502020204030204" pitchFamily="34" charset="0"/>
                        </a:rPr>
                        <a:t>Request exception on single HVFT</a:t>
                      </a:r>
                    </a:p>
                  </a:txBody>
                  <a:tcPr/>
                </a:tc>
                <a:extLst>
                  <a:ext uri="{0D108BD9-81ED-4DB2-BD59-A6C34878D82A}">
                    <a16:rowId xmlns:a16="http://schemas.microsoft.com/office/drawing/2014/main" val="1679792131"/>
                  </a:ext>
                </a:extLst>
              </a:tr>
            </a:tbl>
          </a:graphicData>
        </a:graphic>
      </p:graphicFrame>
      <p:sp>
        <p:nvSpPr>
          <p:cNvPr id="9" name="Content Placeholder 4">
            <a:extLst>
              <a:ext uri="{FF2B5EF4-FFF2-40B4-BE49-F238E27FC236}">
                <a16:creationId xmlns:a16="http://schemas.microsoft.com/office/drawing/2014/main" id="{3EBB956D-4A14-C94B-8045-DC9DD3D88DAF}"/>
              </a:ext>
            </a:extLst>
          </p:cNvPr>
          <p:cNvSpPr txBox="1">
            <a:spLocks/>
          </p:cNvSpPr>
          <p:nvPr/>
        </p:nvSpPr>
        <p:spPr>
          <a:xfrm>
            <a:off x="514635" y="799234"/>
            <a:ext cx="8137896" cy="977972"/>
          </a:xfrm>
          <a:prstGeom prst="rect">
            <a:avLst/>
          </a:prstGeom>
        </p:spPr>
        <p:txBody>
          <a:bodyPr/>
          <a:lstStyle>
            <a:lvl1pPr marL="342900" indent="-342900" algn="l" defTabSz="457200">
              <a:spcBef>
                <a:spcPts val="0"/>
              </a:spcBef>
              <a:spcAft>
                <a:spcPts val="0"/>
              </a:spcAft>
              <a:buFont typeface="Arial"/>
              <a:buChar char="•"/>
              <a:defRPr sz="3200">
                <a:solidFill>
                  <a:schemeClr val="tx1"/>
                </a:solidFill>
                <a:latin typeface="+mn-lt"/>
                <a:ea typeface="Geneva"/>
                <a:cs typeface="Geneva"/>
              </a:defRPr>
            </a:lvl1pPr>
            <a:lvl2pPr marL="742950" indent="-285750" algn="l" defTabSz="457200">
              <a:spcBef>
                <a:spcPts val="0"/>
              </a:spcBef>
              <a:spcAft>
                <a:spcPts val="0"/>
              </a:spcAft>
              <a:buFont typeface="Arial"/>
              <a:buChar char="–"/>
              <a:defRPr sz="2800">
                <a:solidFill>
                  <a:schemeClr val="tx1"/>
                </a:solidFill>
                <a:latin typeface="+mn-lt"/>
                <a:ea typeface="Geneva"/>
                <a:cs typeface="+mn-cs"/>
              </a:defRPr>
            </a:lvl2pPr>
            <a:lvl3pPr marL="1143000" indent="-228600" algn="l" defTabSz="457200">
              <a:spcBef>
                <a:spcPts val="0"/>
              </a:spcBef>
              <a:spcAft>
                <a:spcPts val="0"/>
              </a:spcAft>
              <a:buFont typeface="Arial"/>
              <a:buChar char="•"/>
              <a:defRPr sz="2400">
                <a:solidFill>
                  <a:schemeClr val="tx1"/>
                </a:solidFill>
                <a:latin typeface="+mn-lt"/>
                <a:ea typeface="Geneva"/>
                <a:cs typeface="+mn-cs"/>
              </a:defRPr>
            </a:lvl3pPr>
            <a:lvl4pPr marL="1600200" indent="-228600" algn="l" defTabSz="457200">
              <a:spcBef>
                <a:spcPts val="0"/>
              </a:spcBef>
              <a:spcAft>
                <a:spcPts val="0"/>
              </a:spcAft>
              <a:buFont typeface="Arial"/>
              <a:buChar char="–"/>
              <a:defRPr sz="2000">
                <a:solidFill>
                  <a:schemeClr val="tx1"/>
                </a:solidFill>
                <a:latin typeface="+mn-lt"/>
                <a:ea typeface="Geneva"/>
                <a:cs typeface="+mn-cs"/>
              </a:defRPr>
            </a:lvl4pPr>
            <a:lvl5pPr marL="2057400" indent="-228600" algn="l" defTabSz="457200">
              <a:spcBef>
                <a:spcPts val="0"/>
              </a:spcBef>
              <a:spcAft>
                <a:spcPts val="0"/>
              </a:spcAft>
              <a:buFont typeface="Arial"/>
              <a:buChar char="»"/>
              <a:defRPr sz="2000">
                <a:solidFill>
                  <a:schemeClr val="tx1"/>
                </a:solidFill>
                <a:latin typeface="+mn-lt"/>
                <a:ea typeface="Geneva"/>
                <a:cs typeface="+mn-cs"/>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r>
              <a:rPr lang="en-US" sz="1800" dirty="0"/>
              <a:t>Most requirements for FD1-HD are also valid for FD1-VD</a:t>
            </a:r>
          </a:p>
          <a:p>
            <a:r>
              <a:rPr lang="en-US" sz="1800" dirty="0"/>
              <a:t>Higher Cathode voltage and different HV distribution (extender) included</a:t>
            </a:r>
          </a:p>
          <a:p>
            <a:r>
              <a:rPr lang="en-US" sz="1800" dirty="0"/>
              <a:t>Consortium held requirements and specifications under development.</a:t>
            </a:r>
          </a:p>
        </p:txBody>
      </p:sp>
      <p:sp>
        <p:nvSpPr>
          <p:cNvPr id="3" name="TextBox 2">
            <a:extLst>
              <a:ext uri="{FF2B5EF4-FFF2-40B4-BE49-F238E27FC236}">
                <a16:creationId xmlns:a16="http://schemas.microsoft.com/office/drawing/2014/main" id="{B27861D6-BD77-D549-A049-170C3A5A8691}"/>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#1</a:t>
            </a:r>
          </a:p>
        </p:txBody>
      </p:sp>
    </p:spTree>
    <p:extLst>
      <p:ext uri="{BB962C8B-B14F-4D97-AF65-F5344CB8AC3E}">
        <p14:creationId xmlns:p14="http://schemas.microsoft.com/office/powerpoint/2010/main" val="3740509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R&amp;D on 350-360 kV HV-PS</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411523" y="862671"/>
            <a:ext cx="5312605" cy="5616624"/>
          </a:xfrm>
        </p:spPr>
        <p:txBody>
          <a:bodyPr>
            <a:normAutofit fontScale="70000" lnSpcReduction="20000"/>
          </a:bodyPr>
          <a:lstStyle/>
          <a:p>
            <a:pPr>
              <a:lnSpc>
                <a:spcPct val="110000"/>
              </a:lnSpc>
            </a:pPr>
            <a:r>
              <a:rPr lang="en-US" sz="2300" dirty="0"/>
              <a:t>Investigations are ongoing to </a:t>
            </a:r>
            <a:r>
              <a:rPr lang="en-US" sz="2400" dirty="0"/>
              <a:t>develop a  350-360kV power supply: </a:t>
            </a:r>
          </a:p>
          <a:p>
            <a:pPr lvl="1">
              <a:lnSpc>
                <a:spcPct val="110000"/>
              </a:lnSpc>
            </a:pPr>
            <a:r>
              <a:rPr lang="en-US" dirty="0" err="1"/>
              <a:t>Heinzinger</a:t>
            </a:r>
            <a:r>
              <a:rPr lang="en-US" dirty="0"/>
              <a:t>, </a:t>
            </a:r>
            <a:r>
              <a:rPr lang="en-US" dirty="0" err="1"/>
              <a:t>FuG</a:t>
            </a:r>
            <a:r>
              <a:rPr lang="en-US" dirty="0"/>
              <a:t> </a:t>
            </a:r>
            <a:r>
              <a:rPr lang="en-US" dirty="0" err="1"/>
              <a:t>Elektronik</a:t>
            </a:r>
            <a:r>
              <a:rPr lang="en-US" dirty="0"/>
              <a:t>. </a:t>
            </a:r>
          </a:p>
          <a:p>
            <a:pPr>
              <a:lnSpc>
                <a:spcPct val="110000"/>
              </a:lnSpc>
            </a:pPr>
            <a:r>
              <a:rPr lang="en-US" sz="2400" dirty="0" err="1"/>
              <a:t>FuG</a:t>
            </a:r>
            <a:r>
              <a:rPr lang="en-US" sz="2400" dirty="0"/>
              <a:t> was very responsive and willing to collaborate on a joint R&amp;D program:</a:t>
            </a:r>
          </a:p>
          <a:p>
            <a:pPr lvl="1">
              <a:lnSpc>
                <a:spcPct val="110000"/>
              </a:lnSpc>
            </a:pPr>
            <a:r>
              <a:rPr lang="en-US" sz="2100" dirty="0"/>
              <a:t>detailed discussions on technical aspects  on HV scaling and  tooling required to achieve it, while maintaining the specs on stability, ripple and longevity.</a:t>
            </a:r>
          </a:p>
          <a:p>
            <a:pPr lvl="1">
              <a:lnSpc>
                <a:spcPct val="110000"/>
              </a:lnSpc>
            </a:pPr>
            <a:r>
              <a:rPr lang="en-US" sz="2100" dirty="0"/>
              <a:t>Scaling reachable with present technology </a:t>
            </a:r>
          </a:p>
          <a:p>
            <a:pPr lvl="1">
              <a:lnSpc>
                <a:spcPct val="110000"/>
              </a:lnSpc>
            </a:pPr>
            <a:r>
              <a:rPr lang="en-US" sz="2100" dirty="0"/>
              <a:t>~one year to develop a working prototype</a:t>
            </a:r>
          </a:p>
          <a:p>
            <a:pPr lvl="1">
              <a:lnSpc>
                <a:spcPct val="110000"/>
              </a:lnSpc>
            </a:pPr>
            <a:r>
              <a:rPr lang="en-US" sz="2100" dirty="0"/>
              <a:t>BUT: very expensive R&amp;D (650 </a:t>
            </a:r>
            <a:r>
              <a:rPr lang="en-US" sz="2100" dirty="0" err="1"/>
              <a:t>kEuro</a:t>
            </a:r>
            <a:r>
              <a:rPr lang="en-US" sz="2100" dirty="0"/>
              <a:t> including prototype) due to development of infrastructures and tooling and very limited commercial market </a:t>
            </a:r>
          </a:p>
          <a:p>
            <a:pPr lvl="1">
              <a:lnSpc>
                <a:spcPct val="110000"/>
              </a:lnSpc>
            </a:pPr>
            <a:r>
              <a:rPr lang="en-US" sz="2100" dirty="0"/>
              <a:t>High cost of the final HV-PS (~240 </a:t>
            </a:r>
            <a:r>
              <a:rPr lang="en-US" sz="2100" dirty="0" err="1"/>
              <a:t>kEuro</a:t>
            </a:r>
            <a:r>
              <a:rPr lang="en-US" sz="2100" dirty="0"/>
              <a:t>)</a:t>
            </a:r>
          </a:p>
          <a:p>
            <a:pPr>
              <a:lnSpc>
                <a:spcPct val="110000"/>
              </a:lnSpc>
            </a:pPr>
            <a:r>
              <a:rPr lang="en-US" sz="2300" dirty="0"/>
              <a:t>Alternative solutions also surveyed with the help of French colleagues (ILL 380 kV PS built by </a:t>
            </a:r>
            <a:r>
              <a:rPr lang="en-US" sz="2300" dirty="0" err="1"/>
              <a:t>Heinzinger</a:t>
            </a:r>
            <a:r>
              <a:rPr lang="en-US" sz="2300" dirty="0"/>
              <a:t> with dedicated oil bath design)</a:t>
            </a:r>
          </a:p>
          <a:p>
            <a:pPr lvl="1">
              <a:lnSpc>
                <a:spcPct val="110000"/>
              </a:lnSpc>
            </a:pPr>
            <a:r>
              <a:rPr lang="en-US" sz="2100" dirty="0"/>
              <a:t>Similar cost (&gt; 400-500 </a:t>
            </a:r>
            <a:r>
              <a:rPr lang="en-US" sz="2100" dirty="0" err="1"/>
              <a:t>kEuro</a:t>
            </a:r>
            <a:r>
              <a:rPr lang="en-US" sz="2100" dirty="0"/>
              <a:t>) as for the </a:t>
            </a:r>
            <a:r>
              <a:rPr lang="en-US" sz="2100" dirty="0" err="1"/>
              <a:t>FuG</a:t>
            </a:r>
            <a:r>
              <a:rPr lang="en-US" sz="2100" dirty="0"/>
              <a:t> solution and additional R&amp;D required to adapt to the DUNE underground environment.</a:t>
            </a:r>
          </a:p>
          <a:p>
            <a:pPr>
              <a:lnSpc>
                <a:spcPct val="110000"/>
              </a:lnSpc>
            </a:pPr>
            <a:r>
              <a:rPr lang="en-US" sz="2300" dirty="0"/>
              <a:t>Other alternatives under study as well</a:t>
            </a:r>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4294967295"/>
          </p:nvPr>
        </p:nvSpPr>
        <p:spPr>
          <a:xfrm>
            <a:off x="454025" y="6488430"/>
            <a:ext cx="525463" cy="187325"/>
          </a:xfrm>
        </p:spPr>
        <p:txBody>
          <a:bodyPr/>
          <a:lstStyle/>
          <a:p>
            <a:fld id="{5DFC16DC-0F16-AF49-A28F-70708B914EFD}" type="slidenum">
              <a:rPr lang="en-US" smtClean="0"/>
              <a:pPr/>
              <a:t>23</a:t>
            </a:fld>
            <a:endParaRPr lang="en-US" dirty="0"/>
          </a:p>
        </p:txBody>
      </p:sp>
      <p:pic>
        <p:nvPicPr>
          <p:cNvPr id="5" name="Grafik 6">
            <a:extLst>
              <a:ext uri="{FF2B5EF4-FFF2-40B4-BE49-F238E27FC236}">
                <a16:creationId xmlns:a16="http://schemas.microsoft.com/office/drawing/2014/main" id="{000CF6FA-96C6-5747-929E-9DF472E29EC1}"/>
              </a:ext>
            </a:extLst>
          </p:cNvPr>
          <p:cNvPicPr>
            <a:picLocks noChangeAspect="1"/>
          </p:cNvPicPr>
          <p:nvPr/>
        </p:nvPicPr>
        <p:blipFill>
          <a:blip r:embed="rId2"/>
          <a:stretch>
            <a:fillRect/>
          </a:stretch>
        </p:blipFill>
        <p:spPr>
          <a:xfrm>
            <a:off x="5940152" y="2636912"/>
            <a:ext cx="2707260" cy="3741891"/>
          </a:xfrm>
          <a:prstGeom prst="rect">
            <a:avLst/>
          </a:prstGeom>
          <a:effectLst>
            <a:outerShdw blurRad="50800" dist="50800" dir="5400000" algn="ctr" rotWithShape="0">
              <a:srgbClr val="000000">
                <a:alpha val="25000"/>
              </a:srgbClr>
            </a:outerShdw>
          </a:effectLst>
        </p:spPr>
      </p:pic>
      <p:pic>
        <p:nvPicPr>
          <p:cNvPr id="6" name="Grafik 6">
            <a:extLst>
              <a:ext uri="{FF2B5EF4-FFF2-40B4-BE49-F238E27FC236}">
                <a16:creationId xmlns:a16="http://schemas.microsoft.com/office/drawing/2014/main" id="{FA4957CC-05CF-9742-B047-F9EFD2BD01B6}"/>
              </a:ext>
            </a:extLst>
          </p:cNvPr>
          <p:cNvPicPr>
            <a:picLocks noChangeAspect="1"/>
          </p:cNvPicPr>
          <p:nvPr/>
        </p:nvPicPr>
        <p:blipFill>
          <a:blip r:embed="rId3"/>
          <a:stretch>
            <a:fillRect/>
          </a:stretch>
        </p:blipFill>
        <p:spPr>
          <a:xfrm>
            <a:off x="5724128" y="476672"/>
            <a:ext cx="2975485" cy="2095139"/>
          </a:xfrm>
          <a:prstGeom prst="rect">
            <a:avLst/>
          </a:prstGeom>
        </p:spPr>
      </p:pic>
    </p:spTree>
    <p:extLst>
      <p:ext uri="{BB962C8B-B14F-4D97-AF65-F5344CB8AC3E}">
        <p14:creationId xmlns:p14="http://schemas.microsoft.com/office/powerpoint/2010/main" val="13922589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Motivations for HV-PS delivering more than 300 kV?</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294182" y="838323"/>
            <a:ext cx="8568952" cy="5544616"/>
          </a:xfrm>
        </p:spPr>
        <p:txBody>
          <a:bodyPr>
            <a:normAutofit fontScale="85000" lnSpcReduction="10000"/>
          </a:bodyPr>
          <a:lstStyle/>
          <a:p>
            <a:pPr>
              <a:lnSpc>
                <a:spcPct val="110000"/>
              </a:lnSpc>
            </a:pPr>
            <a:r>
              <a:rPr lang="en-GB" sz="2000" dirty="0"/>
              <a:t>In present VD layout, the total resistance of the field cage is 2.81 </a:t>
            </a:r>
            <a:r>
              <a:rPr lang="en-GB" sz="2000" dirty="0" err="1"/>
              <a:t>GOhm</a:t>
            </a:r>
            <a:r>
              <a:rPr lang="en-GB" sz="2000" dirty="0"/>
              <a:t> (96 RDV in parallel, 270 </a:t>
            </a:r>
            <a:r>
              <a:rPr lang="en-GB" sz="2000" dirty="0" err="1"/>
              <a:t>GOhm</a:t>
            </a:r>
            <a:r>
              <a:rPr lang="en-GB" sz="2000" dirty="0"/>
              <a:t> each; schematics successfully tested in NP04/02).</a:t>
            </a:r>
          </a:p>
          <a:p>
            <a:pPr>
              <a:lnSpc>
                <a:spcPct val="110000"/>
              </a:lnSpc>
            </a:pPr>
            <a:r>
              <a:rPr lang="en-GB" sz="2000" dirty="0"/>
              <a:t>A ~50 </a:t>
            </a:r>
            <a:r>
              <a:rPr lang="en-GB" sz="2000" dirty="0" err="1"/>
              <a:t>MOhm</a:t>
            </a:r>
            <a:r>
              <a:rPr lang="en-GB" sz="2000" dirty="0"/>
              <a:t> resistance for the warm RC ripple filters should be included (as demonstrated by NP04)</a:t>
            </a:r>
          </a:p>
          <a:p>
            <a:pPr>
              <a:lnSpc>
                <a:spcPct val="110000"/>
              </a:lnSpc>
            </a:pPr>
            <a:r>
              <a:rPr lang="en-GB" sz="2000" dirty="0"/>
              <a:t>With these conditions, to reach the nominal drift field of 500 V/cm, the HV-PS should deliver 330 kV.</a:t>
            </a:r>
          </a:p>
          <a:p>
            <a:pPr>
              <a:lnSpc>
                <a:spcPct val="110000"/>
              </a:lnSpc>
            </a:pPr>
            <a:r>
              <a:rPr lang="en-GB" sz="2000" dirty="0"/>
              <a:t>With a 300 kV HV-PS, a drift field of 450 V/cm could be reached.</a:t>
            </a:r>
          </a:p>
          <a:p>
            <a:pPr>
              <a:lnSpc>
                <a:spcPct val="110000"/>
              </a:lnSpc>
            </a:pPr>
            <a:r>
              <a:rPr lang="en-GB" sz="2000" dirty="0"/>
              <a:t>Variation of the most relevant </a:t>
            </a:r>
            <a:r>
              <a:rPr lang="en-GB" sz="2000" dirty="0" err="1"/>
              <a:t>LAr</a:t>
            </a:r>
            <a:r>
              <a:rPr lang="en-GB" sz="2000" dirty="0"/>
              <a:t>-TPC parameters, going from 500 V/cm to 450 V/cm, (</a:t>
            </a:r>
            <a:r>
              <a:rPr lang="en-GB" sz="1600" dirty="0">
                <a:hlinkClick r:id="rId2"/>
              </a:rPr>
              <a:t>https://lar.bnl.gov/properties/#basic-prop</a:t>
            </a:r>
            <a:r>
              <a:rPr lang="en-GB" sz="2000" dirty="0"/>
              <a:t>) are sublinear:</a:t>
            </a:r>
          </a:p>
          <a:p>
            <a:pPr lvl="1">
              <a:lnSpc>
                <a:spcPct val="110000"/>
              </a:lnSpc>
            </a:pPr>
            <a:r>
              <a:rPr lang="en-GB" sz="1800" dirty="0"/>
              <a:t>Free electron drift velocity		= 1.601 mm/us —&gt; 1.517  (-5.25%)</a:t>
            </a:r>
          </a:p>
          <a:p>
            <a:pPr lvl="1">
              <a:lnSpc>
                <a:spcPct val="110000"/>
              </a:lnSpc>
            </a:pPr>
            <a:r>
              <a:rPr lang="en-GB" sz="1800" dirty="0"/>
              <a:t>Max drift time (6.5m)    		= 4063 us —&gt; 4285 us (+5.25%)</a:t>
            </a:r>
          </a:p>
          <a:p>
            <a:pPr lvl="1">
              <a:lnSpc>
                <a:spcPct val="110000"/>
              </a:lnSpc>
            </a:pPr>
            <a:r>
              <a:rPr lang="en-GB" sz="1800" dirty="0"/>
              <a:t>El-ion recombination     		= 0.595 —&gt; 0.5814 (-2.3%)</a:t>
            </a:r>
          </a:p>
          <a:p>
            <a:pPr lvl="1">
              <a:lnSpc>
                <a:spcPct val="110000"/>
              </a:lnSpc>
            </a:pPr>
            <a:r>
              <a:rPr lang="en-GB" sz="1800" dirty="0"/>
              <a:t>Scintillation yield                 	= 0.4395 —&gt;  0.4473 ( + 1.8%)</a:t>
            </a:r>
          </a:p>
          <a:p>
            <a:pPr lvl="1">
              <a:lnSpc>
                <a:spcPct val="110000"/>
              </a:lnSpc>
            </a:pPr>
            <a:r>
              <a:rPr lang="en-GB" sz="1800" dirty="0"/>
              <a:t>Longitudinal diffusion coef.	=  6.627 cm2/s—&gt; 6.589 (-0.6%) </a:t>
            </a:r>
          </a:p>
          <a:p>
            <a:pPr lvl="1">
              <a:lnSpc>
                <a:spcPct val="110000"/>
              </a:lnSpc>
            </a:pPr>
            <a:r>
              <a:rPr lang="en-GB" sz="1800" dirty="0"/>
              <a:t>Transverse diffusion coef.		=  13.24 cm2/s—&gt; 12.62 (-4.6%) </a:t>
            </a:r>
          </a:p>
          <a:p>
            <a:pPr lvl="1">
              <a:lnSpc>
                <a:spcPct val="110000"/>
              </a:lnSpc>
            </a:pPr>
            <a:r>
              <a:rPr lang="en-GB" sz="1800" dirty="0"/>
              <a:t>Ion drift velocity             		=  8 mm/s —&gt; ~7.2  (~ -10%)</a:t>
            </a:r>
          </a:p>
          <a:p>
            <a:pPr>
              <a:lnSpc>
                <a:spcPct val="110000"/>
              </a:lnSpc>
            </a:pPr>
            <a:r>
              <a:rPr lang="en-US" sz="2000" dirty="0"/>
              <a:t>DUNE physics analysis group involved  to evaluate the performance of the VD TPC at a drift field of ~ 450V/cm, compared to 500 V/cm</a:t>
            </a:r>
            <a:r>
              <a:rPr lang="en-GB" sz="2000" dirty="0"/>
              <a:t>.</a:t>
            </a:r>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4294967295"/>
          </p:nvPr>
        </p:nvSpPr>
        <p:spPr>
          <a:xfrm>
            <a:off x="454025" y="6488430"/>
            <a:ext cx="525463" cy="187325"/>
          </a:xfrm>
        </p:spPr>
        <p:txBody>
          <a:bodyPr/>
          <a:lstStyle/>
          <a:p>
            <a:fld id="{5DFC16DC-0F16-AF49-A28F-70708B914EFD}" type="slidenum">
              <a:rPr lang="en-US" smtClean="0"/>
              <a:pPr/>
              <a:t>24</a:t>
            </a:fld>
            <a:endParaRPr lang="en-US" dirty="0"/>
          </a:p>
        </p:txBody>
      </p:sp>
    </p:spTree>
    <p:extLst>
      <p:ext uri="{BB962C8B-B14F-4D97-AF65-F5344CB8AC3E}">
        <p14:creationId xmlns:p14="http://schemas.microsoft.com/office/powerpoint/2010/main" val="2405316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58CE6-BD3C-5840-B312-18FF8FA58A9E}"/>
              </a:ext>
            </a:extLst>
          </p:cNvPr>
          <p:cNvSpPr>
            <a:spLocks noGrp="1"/>
          </p:cNvSpPr>
          <p:nvPr>
            <p:ph type="title"/>
          </p:nvPr>
        </p:nvSpPr>
        <p:spPr/>
        <p:txBody>
          <a:bodyPr/>
          <a:lstStyle/>
          <a:p>
            <a:endParaRPr lang="en-CH" dirty="0"/>
          </a:p>
        </p:txBody>
      </p:sp>
      <p:sp>
        <p:nvSpPr>
          <p:cNvPr id="3" name="Content Placeholder 2">
            <a:extLst>
              <a:ext uri="{FF2B5EF4-FFF2-40B4-BE49-F238E27FC236}">
                <a16:creationId xmlns:a16="http://schemas.microsoft.com/office/drawing/2014/main" id="{ABA201A2-C57E-E046-B60B-898FD33B4379}"/>
              </a:ext>
            </a:extLst>
          </p:cNvPr>
          <p:cNvSpPr>
            <a:spLocks noGrp="1"/>
          </p:cNvSpPr>
          <p:nvPr>
            <p:ph idx="1"/>
          </p:nvPr>
        </p:nvSpPr>
        <p:spPr>
          <a:xfrm>
            <a:off x="808022" y="2677737"/>
            <a:ext cx="7462577" cy="3038657"/>
          </a:xfrm>
        </p:spPr>
        <p:txBody>
          <a:bodyPr>
            <a:normAutofit fontScale="55000" lnSpcReduction="20000"/>
          </a:bodyPr>
          <a:lstStyle/>
          <a:p>
            <a:r>
              <a:rPr lang="en-CH" dirty="0"/>
              <a:t>Distribute clock and unique timestamping to all detectors</a:t>
            </a:r>
          </a:p>
          <a:p>
            <a:pPr marL="420053" lvl="1" indent="-214313">
              <a:buFont typeface="Arial" panose="020B0604020202020204" pitchFamily="34" charset="0"/>
              <a:buChar char="•"/>
            </a:pPr>
            <a:r>
              <a:rPr lang="en-GB" dirty="0"/>
              <a:t>Common c</a:t>
            </a:r>
            <a:r>
              <a:rPr lang="en-CH" dirty="0"/>
              <a:t>lock  (62.5 or 125 MHz)</a:t>
            </a:r>
          </a:p>
          <a:p>
            <a:pPr marL="420053" lvl="1" indent="-214313">
              <a:buFont typeface="Arial" panose="020B0604020202020204" pitchFamily="34" charset="0"/>
              <a:buChar char="•"/>
            </a:pPr>
            <a:r>
              <a:rPr lang="en-CH" dirty="0"/>
              <a:t>1 us synchronization across FDs</a:t>
            </a:r>
          </a:p>
          <a:p>
            <a:pPr marL="420053" lvl="1" indent="-214313">
              <a:buFont typeface="Arial" panose="020B0604020202020204" pitchFamily="34" charset="0"/>
              <a:buChar char="•"/>
            </a:pPr>
            <a:r>
              <a:rPr lang="en-CH" dirty="0"/>
              <a:t>~10 ns synchronization within one FD</a:t>
            </a:r>
          </a:p>
          <a:p>
            <a:r>
              <a:rPr lang="en-CH" dirty="0"/>
              <a:t>Configure, control and monitor the data taking process</a:t>
            </a:r>
          </a:p>
          <a:p>
            <a:pPr marL="420053" lvl="1" indent="-214313">
              <a:buFont typeface="Arial" panose="020B0604020202020204" pitchFamily="34" charset="0"/>
              <a:buChar char="•"/>
            </a:pPr>
            <a:r>
              <a:rPr lang="en-CH" dirty="0"/>
              <a:t>Provide sw tools for detector experts to implement their specific functions within the DAQ framework</a:t>
            </a:r>
          </a:p>
          <a:p>
            <a:pPr marL="420053" lvl="1" indent="-214313">
              <a:buFont typeface="Arial" panose="020B0604020202020204" pitchFamily="34" charset="0"/>
              <a:buChar char="•"/>
            </a:pPr>
            <a:r>
              <a:rPr lang="en-CH" dirty="0"/>
              <a:t>The DAQ shall introduce negligible downtime, compared to the experiment requirements</a:t>
            </a:r>
          </a:p>
          <a:p>
            <a:r>
              <a:rPr lang="en-CH" dirty="0"/>
              <a:t>Receive timestamped data over optical links from all detectors</a:t>
            </a:r>
          </a:p>
          <a:p>
            <a:pPr marL="420053" lvl="1" indent="-214313">
              <a:buFont typeface="Arial" panose="020B0604020202020204" pitchFamily="34" charset="0"/>
              <a:buChar char="•"/>
            </a:pPr>
            <a:r>
              <a:rPr lang="en-CH" dirty="0"/>
              <a:t>Charge readout: data sampled at ~2 MHz</a:t>
            </a:r>
          </a:p>
          <a:p>
            <a:pPr marL="420053" lvl="1" indent="-214313">
              <a:buFont typeface="Arial" panose="020B0604020202020204" pitchFamily="34" charset="0"/>
              <a:buChar char="•"/>
            </a:pPr>
            <a:r>
              <a:rPr lang="en-CH" dirty="0"/>
              <a:t>Photon detectors: 5 us waveforms of tiles that pass an internal trigger threshold</a:t>
            </a:r>
          </a:p>
          <a:p>
            <a:endParaRPr lang="en-CH" dirty="0"/>
          </a:p>
          <a:p>
            <a:pPr marL="420053" lvl="1" indent="-214313">
              <a:buFontTx/>
              <a:buChar char="-"/>
            </a:pPr>
            <a:endParaRPr lang="en-CH" dirty="0"/>
          </a:p>
          <a:p>
            <a:pPr marL="420053" lvl="1" indent="-214313">
              <a:buFontTx/>
              <a:buChar char="-"/>
            </a:pPr>
            <a:endParaRPr lang="en-CH" dirty="0"/>
          </a:p>
        </p:txBody>
      </p:sp>
      <p:sp>
        <p:nvSpPr>
          <p:cNvPr id="4" name="Slide Number Placeholder 3">
            <a:extLst>
              <a:ext uri="{FF2B5EF4-FFF2-40B4-BE49-F238E27FC236}">
                <a16:creationId xmlns:a16="http://schemas.microsoft.com/office/drawing/2014/main" id="{A6324E93-6AA3-084E-A21A-C78015C1562E}"/>
              </a:ext>
            </a:extLst>
          </p:cNvPr>
          <p:cNvSpPr>
            <a:spLocks noGrp="1"/>
          </p:cNvSpPr>
          <p:nvPr>
            <p:ph type="sldNum" sz="quarter" idx="12"/>
          </p:nvPr>
        </p:nvSpPr>
        <p:spPr/>
        <p:txBody>
          <a:bodyPr/>
          <a:lstStyle/>
          <a:p>
            <a:fld id="{5DEF7F31-0B8A-474A-B86C-91F381754329}" type="slidenum">
              <a:rPr lang="en-US" smtClean="0"/>
              <a:t>25</a:t>
            </a:fld>
            <a:endParaRPr lang="en-US"/>
          </a:p>
        </p:txBody>
      </p:sp>
      <p:sp>
        <p:nvSpPr>
          <p:cNvPr id="6" name="TextBox 5">
            <a:extLst>
              <a:ext uri="{FF2B5EF4-FFF2-40B4-BE49-F238E27FC236}">
                <a16:creationId xmlns:a16="http://schemas.microsoft.com/office/drawing/2014/main" id="{231B53C1-FE60-445A-98BC-2B1A8FF4CE5B}"/>
              </a:ext>
            </a:extLst>
          </p:cNvPr>
          <p:cNvSpPr txBox="1"/>
          <p:nvPr/>
        </p:nvSpPr>
        <p:spPr>
          <a:xfrm>
            <a:off x="454025" y="1136049"/>
            <a:ext cx="5660796" cy="369332"/>
          </a:xfrm>
          <a:prstGeom prst="rect">
            <a:avLst/>
          </a:prstGeom>
          <a:noFill/>
        </p:spPr>
        <p:txBody>
          <a:bodyPr wrap="square">
            <a:spAutoFit/>
          </a:bodyPr>
          <a:lstStyle/>
          <a:p>
            <a:r>
              <a:rPr lang="en-CH" dirty="0"/>
              <a:t>DAQ Requirements</a:t>
            </a:r>
            <a:endParaRPr lang="en-US" dirty="0"/>
          </a:p>
        </p:txBody>
      </p:sp>
    </p:spTree>
    <p:extLst>
      <p:ext uri="{BB962C8B-B14F-4D97-AF65-F5344CB8AC3E}">
        <p14:creationId xmlns:p14="http://schemas.microsoft.com/office/powerpoint/2010/main" val="1028565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58CE6-BD3C-5840-B312-18FF8FA58A9E}"/>
              </a:ext>
            </a:extLst>
          </p:cNvPr>
          <p:cNvSpPr>
            <a:spLocks noGrp="1"/>
          </p:cNvSpPr>
          <p:nvPr>
            <p:ph type="title"/>
          </p:nvPr>
        </p:nvSpPr>
        <p:spPr/>
        <p:txBody>
          <a:bodyPr/>
          <a:lstStyle/>
          <a:p>
            <a:endParaRPr lang="en-CH" dirty="0"/>
          </a:p>
        </p:txBody>
      </p:sp>
      <p:sp>
        <p:nvSpPr>
          <p:cNvPr id="3" name="Content Placeholder 2">
            <a:extLst>
              <a:ext uri="{FF2B5EF4-FFF2-40B4-BE49-F238E27FC236}">
                <a16:creationId xmlns:a16="http://schemas.microsoft.com/office/drawing/2014/main" id="{ABA201A2-C57E-E046-B60B-898FD33B4379}"/>
              </a:ext>
            </a:extLst>
          </p:cNvPr>
          <p:cNvSpPr>
            <a:spLocks noGrp="1"/>
          </p:cNvSpPr>
          <p:nvPr>
            <p:ph idx="1"/>
          </p:nvPr>
        </p:nvSpPr>
        <p:spPr>
          <a:xfrm>
            <a:off x="808022" y="2677737"/>
            <a:ext cx="7462577" cy="3038657"/>
          </a:xfrm>
        </p:spPr>
        <p:txBody>
          <a:bodyPr>
            <a:normAutofit fontScale="55000" lnSpcReduction="20000"/>
          </a:bodyPr>
          <a:lstStyle/>
          <a:p>
            <a:r>
              <a:rPr lang="en-CH" dirty="0"/>
              <a:t>Buffer, select, aggregate and store detector data</a:t>
            </a:r>
          </a:p>
          <a:p>
            <a:pPr marL="420053" lvl="1" indent="-214313">
              <a:buFont typeface="Arial" panose="020B0604020202020204" pitchFamily="34" charset="0"/>
              <a:buChar char="•"/>
            </a:pPr>
            <a:r>
              <a:rPr lang="en-CH" dirty="0"/>
              <a:t>Select data with &gt; 100 MeV of visible ionization energy with very high efficiency (&gt;90%)</a:t>
            </a:r>
          </a:p>
          <a:p>
            <a:pPr marL="420053" lvl="1" indent="-214313">
              <a:buFont typeface="Arial" panose="020B0604020202020204" pitchFamily="34" charset="0"/>
              <a:buChar char="•"/>
            </a:pPr>
            <a:r>
              <a:rPr lang="en-CH" dirty="0"/>
              <a:t>Select data with &lt; 100 MeV and &gt; 10 MeV of neutrino visible energy with a good efficiency</a:t>
            </a:r>
          </a:p>
          <a:p>
            <a:pPr marL="420053" lvl="1" indent="-214313">
              <a:buFont typeface="Arial" panose="020B0604020202020204" pitchFamily="34" charset="0"/>
              <a:buChar char="•"/>
            </a:pPr>
            <a:r>
              <a:rPr lang="en-CH" dirty="0"/>
              <a:t>Generate a SNB trigger candidate if there are more than 60 neutrino interactions wih E</a:t>
            </a:r>
            <a:r>
              <a:rPr lang="en-CH" i="1" baseline="-25000" dirty="0"/>
              <a:t>ν</a:t>
            </a:r>
            <a:r>
              <a:rPr lang="en-CH" dirty="0"/>
              <a:t>&gt;10 MeV </a:t>
            </a:r>
            <a:r>
              <a:rPr lang="en-GB" dirty="0"/>
              <a:t>w</a:t>
            </a:r>
            <a:r>
              <a:rPr lang="en-CH" dirty="0"/>
              <a:t>ithin 10 seconds with an efficiency &gt; 95%</a:t>
            </a:r>
          </a:p>
          <a:p>
            <a:pPr marL="420053" lvl="1" indent="-214313">
              <a:buFont typeface="Arial" panose="020B0604020202020204" pitchFamily="34" charset="0"/>
              <a:buChar char="•"/>
            </a:pPr>
            <a:r>
              <a:rPr lang="en-CH" dirty="0"/>
              <a:t>Store all data for 30s corresponding to a SNB trigger (goal to reach 100 s)</a:t>
            </a:r>
          </a:p>
          <a:p>
            <a:pPr marL="173831" indent="-166688"/>
            <a:r>
              <a:rPr lang="en-CH" dirty="0"/>
              <a:t>Transfer the recorded data to FNAL over a dedicated WAN connection</a:t>
            </a:r>
          </a:p>
          <a:p>
            <a:pPr marL="413147" lvl="1" indent="-207169">
              <a:buFont typeface="Arial" panose="020B0604020202020204" pitchFamily="34" charset="0"/>
              <a:buChar char="•"/>
            </a:pPr>
            <a:r>
              <a:rPr lang="en-CH" dirty="0"/>
              <a:t>Cap of 30 PB/year for all far detectors raw data set by offline long-term storage capacity; </a:t>
            </a:r>
            <a:r>
              <a:rPr lang="en-US" dirty="0"/>
              <a:t>more data may be transferred to FNAL, but not for permanent storage</a:t>
            </a:r>
          </a:p>
          <a:p>
            <a:pPr marL="413147" lvl="1" indent="-207169">
              <a:buFont typeface="Arial" panose="020B0604020202020204" pitchFamily="34" charset="0"/>
              <a:buChar char="•"/>
            </a:pPr>
            <a:r>
              <a:rPr lang="en-US" dirty="0"/>
              <a:t>In addition, condition, configuration and monitoring data will be transferred to FNAL</a:t>
            </a:r>
            <a:endParaRPr lang="en-CH" dirty="0"/>
          </a:p>
          <a:p>
            <a:pPr lvl="1"/>
            <a:endParaRPr lang="en-CH" dirty="0"/>
          </a:p>
          <a:p>
            <a:endParaRPr lang="en-CH" dirty="0"/>
          </a:p>
          <a:p>
            <a:pPr marL="420053" lvl="1" indent="-214313">
              <a:buFontTx/>
              <a:buChar char="-"/>
            </a:pPr>
            <a:endParaRPr lang="en-CH" dirty="0"/>
          </a:p>
          <a:p>
            <a:pPr marL="420053" lvl="1" indent="-214313">
              <a:buFontTx/>
              <a:buChar char="-"/>
            </a:pPr>
            <a:endParaRPr lang="en-CH" dirty="0"/>
          </a:p>
        </p:txBody>
      </p:sp>
      <p:sp>
        <p:nvSpPr>
          <p:cNvPr id="4" name="TextBox 3">
            <a:extLst>
              <a:ext uri="{FF2B5EF4-FFF2-40B4-BE49-F238E27FC236}">
                <a16:creationId xmlns:a16="http://schemas.microsoft.com/office/drawing/2014/main" id="{7F393DA3-0A78-8F43-A680-13D8AD4C8F4C}"/>
              </a:ext>
            </a:extLst>
          </p:cNvPr>
          <p:cNvSpPr txBox="1"/>
          <p:nvPr/>
        </p:nvSpPr>
        <p:spPr>
          <a:xfrm rot="20389238">
            <a:off x="6394937" y="2180685"/>
            <a:ext cx="1892249" cy="369332"/>
          </a:xfrm>
          <a:prstGeom prst="rect">
            <a:avLst/>
          </a:prstGeom>
          <a:solidFill>
            <a:schemeClr val="accent1">
              <a:lumMod val="40000"/>
              <a:lumOff val="60000"/>
            </a:schemeClr>
          </a:solidFill>
          <a:ln>
            <a:solidFill>
              <a:schemeClr val="accent1"/>
            </a:solidFill>
          </a:ln>
        </p:spPr>
        <p:txBody>
          <a:bodyPr wrap="none" rtlCol="0">
            <a:spAutoFit/>
          </a:bodyPr>
          <a:lstStyle/>
          <a:p>
            <a:r>
              <a:rPr lang="en-CH" dirty="0"/>
              <a:t>See talk by J. Klein</a:t>
            </a:r>
          </a:p>
        </p:txBody>
      </p:sp>
      <p:sp>
        <p:nvSpPr>
          <p:cNvPr id="5" name="Slide Number Placeholder 4">
            <a:extLst>
              <a:ext uri="{FF2B5EF4-FFF2-40B4-BE49-F238E27FC236}">
                <a16:creationId xmlns:a16="http://schemas.microsoft.com/office/drawing/2014/main" id="{15B2AF6A-959E-EE42-870B-B62AAFBF0DC0}"/>
              </a:ext>
            </a:extLst>
          </p:cNvPr>
          <p:cNvSpPr>
            <a:spLocks noGrp="1"/>
          </p:cNvSpPr>
          <p:nvPr>
            <p:ph type="sldNum" sz="quarter" idx="12"/>
          </p:nvPr>
        </p:nvSpPr>
        <p:spPr/>
        <p:txBody>
          <a:bodyPr/>
          <a:lstStyle/>
          <a:p>
            <a:fld id="{5DEF7F31-0B8A-474A-B86C-91F381754329}" type="slidenum">
              <a:rPr lang="en-US" smtClean="0"/>
              <a:t>26</a:t>
            </a:fld>
            <a:endParaRPr lang="en-US"/>
          </a:p>
        </p:txBody>
      </p:sp>
      <p:sp>
        <p:nvSpPr>
          <p:cNvPr id="6" name="TextBox 5">
            <a:extLst>
              <a:ext uri="{FF2B5EF4-FFF2-40B4-BE49-F238E27FC236}">
                <a16:creationId xmlns:a16="http://schemas.microsoft.com/office/drawing/2014/main" id="{EA4FD782-E265-42A7-9925-68F051B5AC40}"/>
              </a:ext>
            </a:extLst>
          </p:cNvPr>
          <p:cNvSpPr txBox="1"/>
          <p:nvPr/>
        </p:nvSpPr>
        <p:spPr>
          <a:xfrm>
            <a:off x="3657600" y="1094509"/>
            <a:ext cx="1974515" cy="369332"/>
          </a:xfrm>
          <a:prstGeom prst="rect">
            <a:avLst/>
          </a:prstGeom>
          <a:noFill/>
        </p:spPr>
        <p:txBody>
          <a:bodyPr wrap="none" rtlCol="0">
            <a:spAutoFit/>
          </a:bodyPr>
          <a:lstStyle/>
          <a:p>
            <a:r>
              <a:rPr lang="en-CH" dirty="0"/>
              <a:t>DAQ Requirements</a:t>
            </a:r>
            <a:endParaRPr lang="en-US" dirty="0"/>
          </a:p>
        </p:txBody>
      </p:sp>
    </p:spTree>
    <p:extLst>
      <p:ext uri="{BB962C8B-B14F-4D97-AF65-F5344CB8AC3E}">
        <p14:creationId xmlns:p14="http://schemas.microsoft.com/office/powerpoint/2010/main" val="3093572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E16C6-A45E-304D-99EC-FEEAAFFBD280}"/>
              </a:ext>
            </a:extLst>
          </p:cNvPr>
          <p:cNvSpPr>
            <a:spLocks noGrp="1"/>
          </p:cNvSpPr>
          <p:nvPr>
            <p:ph type="title"/>
          </p:nvPr>
        </p:nvSpPr>
        <p:spPr/>
        <p:txBody>
          <a:bodyPr/>
          <a:lstStyle/>
          <a:p>
            <a:endParaRPr lang="en-CH" dirty="0"/>
          </a:p>
        </p:txBody>
      </p:sp>
      <p:sp>
        <p:nvSpPr>
          <p:cNvPr id="3" name="Content Placeholder 2">
            <a:extLst>
              <a:ext uri="{FF2B5EF4-FFF2-40B4-BE49-F238E27FC236}">
                <a16:creationId xmlns:a16="http://schemas.microsoft.com/office/drawing/2014/main" id="{0FEC0000-462B-EB40-8D37-3E4976CD3A47}"/>
              </a:ext>
            </a:extLst>
          </p:cNvPr>
          <p:cNvSpPr>
            <a:spLocks noGrp="1"/>
          </p:cNvSpPr>
          <p:nvPr>
            <p:ph idx="1"/>
          </p:nvPr>
        </p:nvSpPr>
        <p:spPr/>
        <p:txBody>
          <a:bodyPr>
            <a:normAutofit fontScale="25000" lnSpcReduction="20000"/>
          </a:bodyPr>
          <a:lstStyle/>
          <a:p>
            <a:endParaRPr lang="en-CH" dirty="0"/>
          </a:p>
        </p:txBody>
      </p:sp>
      <p:sp>
        <p:nvSpPr>
          <p:cNvPr id="5" name="TextBox 4">
            <a:extLst>
              <a:ext uri="{FF2B5EF4-FFF2-40B4-BE49-F238E27FC236}">
                <a16:creationId xmlns:a16="http://schemas.microsoft.com/office/drawing/2014/main" id="{2567DDCD-7C6F-B94F-AEB0-1F38E7BB868F}"/>
              </a:ext>
            </a:extLst>
          </p:cNvPr>
          <p:cNvSpPr txBox="1"/>
          <p:nvPr/>
        </p:nvSpPr>
        <p:spPr>
          <a:xfrm rot="20389238">
            <a:off x="7161854" y="4082908"/>
            <a:ext cx="1975605" cy="369332"/>
          </a:xfrm>
          <a:prstGeom prst="rect">
            <a:avLst/>
          </a:prstGeom>
          <a:solidFill>
            <a:schemeClr val="accent1">
              <a:lumMod val="40000"/>
              <a:lumOff val="60000"/>
            </a:schemeClr>
          </a:solidFill>
          <a:ln>
            <a:solidFill>
              <a:schemeClr val="accent1"/>
            </a:solidFill>
          </a:ln>
        </p:spPr>
        <p:txBody>
          <a:bodyPr wrap="none" rtlCol="0">
            <a:spAutoFit/>
          </a:bodyPr>
          <a:lstStyle/>
          <a:p>
            <a:r>
              <a:rPr lang="en-CH" dirty="0"/>
              <a:t>See talk by R. Sipos</a:t>
            </a:r>
          </a:p>
        </p:txBody>
      </p:sp>
      <p:sp>
        <p:nvSpPr>
          <p:cNvPr id="4" name="Slide Number Placeholder 3">
            <a:extLst>
              <a:ext uri="{FF2B5EF4-FFF2-40B4-BE49-F238E27FC236}">
                <a16:creationId xmlns:a16="http://schemas.microsoft.com/office/drawing/2014/main" id="{B7C27293-D9F7-7947-ADCE-5FDDC2EE4F42}"/>
              </a:ext>
            </a:extLst>
          </p:cNvPr>
          <p:cNvSpPr>
            <a:spLocks noGrp="1"/>
          </p:cNvSpPr>
          <p:nvPr>
            <p:ph type="sldNum" sz="quarter" idx="12"/>
          </p:nvPr>
        </p:nvSpPr>
        <p:spPr/>
        <p:txBody>
          <a:bodyPr/>
          <a:lstStyle/>
          <a:p>
            <a:fld id="{5DEF7F31-0B8A-474A-B86C-91F381754329}" type="slidenum">
              <a:rPr lang="en-US" smtClean="0"/>
              <a:t>27</a:t>
            </a:fld>
            <a:endParaRPr lang="en-US"/>
          </a:p>
        </p:txBody>
      </p:sp>
      <p:sp>
        <p:nvSpPr>
          <p:cNvPr id="6" name="TextBox 5">
            <a:extLst>
              <a:ext uri="{FF2B5EF4-FFF2-40B4-BE49-F238E27FC236}">
                <a16:creationId xmlns:a16="http://schemas.microsoft.com/office/drawing/2014/main" id="{66A6FB18-B05B-4E09-8A9C-D1AA8C5302D3}"/>
              </a:ext>
            </a:extLst>
          </p:cNvPr>
          <p:cNvSpPr txBox="1"/>
          <p:nvPr/>
        </p:nvSpPr>
        <p:spPr>
          <a:xfrm>
            <a:off x="0" y="891168"/>
            <a:ext cx="8769927" cy="3693319"/>
          </a:xfrm>
          <a:prstGeom prst="rect">
            <a:avLst/>
          </a:prstGeom>
          <a:noFill/>
        </p:spPr>
        <p:txBody>
          <a:bodyPr wrap="square" rtlCol="0">
            <a:spAutoFit/>
          </a:bodyPr>
          <a:lstStyle/>
          <a:p>
            <a:r>
              <a:rPr lang="en-US" dirty="0"/>
              <a:t>  </a:t>
            </a:r>
            <a:r>
              <a:rPr lang="en-CH" dirty="0"/>
              <a:t>Readout 1040 WIB links (10G), 400 uTCA links (40G), few hundred PDS links (?)</a:t>
            </a:r>
          </a:p>
          <a:p>
            <a:pPr marL="420053" lvl="1" indent="-214313">
              <a:buFont typeface="Arial" panose="020B0604020202020204" pitchFamily="34" charset="0"/>
              <a:buChar char="•"/>
            </a:pPr>
            <a:r>
              <a:rPr lang="en-CH" dirty="0"/>
              <a:t>While internal data organisation differs, all packets coming from the electronics shall have a 64b timestamp and a field fully specifying the origin</a:t>
            </a:r>
          </a:p>
          <a:p>
            <a:pPr marL="625793" lvl="2" indent="-214313"/>
            <a:r>
              <a:rPr lang="en-CH" dirty="0"/>
              <a:t>WIB frame has a header with the required info and 1 ADC value for 256 channels, </a:t>
            </a:r>
          </a:p>
          <a:p>
            <a:pPr marL="625793" lvl="2" indent="-214313"/>
            <a:r>
              <a:rPr lang="en-CH" dirty="0"/>
              <a:t>PDS data expected to have a header with the required info and 375 (750?) consecutive ADC values for 1 channel, </a:t>
            </a:r>
          </a:p>
          <a:p>
            <a:pPr marL="625793" lvl="2" indent="-214313"/>
            <a:r>
              <a:rPr lang="en-CH" dirty="0"/>
              <a:t>Data from uTCA boards will have the required info and N consecutive ADC values for 64 channels</a:t>
            </a:r>
          </a:p>
          <a:p>
            <a:pPr marL="420053" lvl="1" indent="-214313">
              <a:buFont typeface="Arial" panose="020B0604020202020204" pitchFamily="34" charset="0"/>
              <a:buChar char="•"/>
            </a:pPr>
            <a:r>
              <a:rPr lang="en-CH" dirty="0"/>
              <a:t>It is a responsibility of the electronics experts to provide data decoders for their data</a:t>
            </a:r>
          </a:p>
          <a:p>
            <a:r>
              <a:rPr lang="en-CH" dirty="0"/>
              <a:t>Reduce data volume from ~2 TB/s to ~0.5 10</a:t>
            </a:r>
            <a:r>
              <a:rPr lang="en-CH" baseline="30000" dirty="0"/>
              <a:t>-3 </a:t>
            </a:r>
            <a:r>
              <a:rPr lang="en-CH" dirty="0"/>
              <a:t>TB/s -&gt; reduction factor </a:t>
            </a:r>
            <a:r>
              <a:rPr lang="en-CH" b="1" dirty="0"/>
              <a:t>4000</a:t>
            </a:r>
          </a:p>
          <a:p>
            <a:pPr marL="420053" lvl="1" indent="-214313">
              <a:buFont typeface="Arial" panose="020B0604020202020204" pitchFamily="34" charset="0"/>
              <a:buChar char="•"/>
            </a:pPr>
            <a:r>
              <a:rPr lang="en-CH" dirty="0"/>
              <a:t>Achieved through selection in time and geographic regions of activity based on the data themselves and through lossless data compression at the end of the chain</a:t>
            </a:r>
            <a:endParaRPr lang="en-CH" b="1" dirty="0"/>
          </a:p>
          <a:p>
            <a:endParaRPr lang="en-US" dirty="0"/>
          </a:p>
        </p:txBody>
      </p:sp>
      <p:sp>
        <p:nvSpPr>
          <p:cNvPr id="7" name="TextBox 6">
            <a:extLst>
              <a:ext uri="{FF2B5EF4-FFF2-40B4-BE49-F238E27FC236}">
                <a16:creationId xmlns:a16="http://schemas.microsoft.com/office/drawing/2014/main" id="{404AC851-56A1-48E1-B979-72F1E3EC44AE}"/>
              </a:ext>
            </a:extLst>
          </p:cNvPr>
          <p:cNvSpPr txBox="1"/>
          <p:nvPr/>
        </p:nvSpPr>
        <p:spPr>
          <a:xfrm>
            <a:off x="3117272" y="324665"/>
            <a:ext cx="2274597" cy="369332"/>
          </a:xfrm>
          <a:prstGeom prst="rect">
            <a:avLst/>
          </a:prstGeom>
          <a:noFill/>
        </p:spPr>
        <p:txBody>
          <a:bodyPr wrap="none" rtlCol="0">
            <a:spAutoFit/>
          </a:bodyPr>
          <a:lstStyle/>
          <a:p>
            <a:r>
              <a:rPr lang="en-CH"/>
              <a:t>DAQ VD Specifications</a:t>
            </a:r>
            <a:endParaRPr lang="en-US" dirty="0"/>
          </a:p>
        </p:txBody>
      </p:sp>
    </p:spTree>
    <p:extLst>
      <p:ext uri="{BB962C8B-B14F-4D97-AF65-F5344CB8AC3E}">
        <p14:creationId xmlns:p14="http://schemas.microsoft.com/office/powerpoint/2010/main" val="7699201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5249009" y="1757729"/>
            <a:ext cx="3807068" cy="2833321"/>
          </a:xfrm>
          <a:prstGeom prst="ellipse">
            <a:avLst/>
          </a:prstGeom>
          <a:solidFill>
            <a:schemeClr val="accent6">
              <a:lumMod val="40000"/>
              <a:lumOff val="6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 name="Date Placeholder 2">
            <a:extLst>
              <a:ext uri="{FF2B5EF4-FFF2-40B4-BE49-F238E27FC236}">
                <a16:creationId xmlns:a16="http://schemas.microsoft.com/office/drawing/2014/main" id="{3992DCE4-0A73-7A4C-8175-BC412D62B0B1}"/>
              </a:ext>
            </a:extLst>
          </p:cNvPr>
          <p:cNvSpPr>
            <a:spLocks noGrp="1"/>
          </p:cNvSpPr>
          <p:nvPr>
            <p:ph type="dt" sz="half" idx="2"/>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latin typeface="Helvetica"/>
                <a:cs typeface="Helvetica"/>
              </a:rPr>
              <a:t>June 18,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6F432F5-C60F-3A4E-877C-6930BE3DD016}"/>
              </a:ext>
            </a:extLst>
          </p:cNvPr>
          <p:cNvSpPr>
            <a:spLocks noGrp="1"/>
          </p:cNvSpPr>
          <p:nvPr>
            <p:ph type="ftr" sz="quarter" idx="3"/>
          </p:nvPr>
        </p:nvSpPr>
        <p:spPr>
          <a:xfrm>
            <a:off x="1877785" y="6549548"/>
            <a:ext cx="4349311"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it-IT"/>
              <a:t>X. Pons | FD2-VD Slow Controls</a:t>
            </a:r>
            <a:endParaRPr lang="en-GB" dirty="0"/>
          </a:p>
        </p:txBody>
      </p:sp>
      <p:sp>
        <p:nvSpPr>
          <p:cNvPr id="5" name="Slide Number Placeholder 4">
            <a:extLst>
              <a:ext uri="{FF2B5EF4-FFF2-40B4-BE49-F238E27FC236}">
                <a16:creationId xmlns:a16="http://schemas.microsoft.com/office/drawing/2014/main" id="{AB4C0626-1944-4B43-9A41-A6CA24452216}"/>
              </a:ext>
            </a:extLst>
          </p:cNvPr>
          <p:cNvSpPr>
            <a:spLocks noGrp="1"/>
          </p:cNvSpPr>
          <p:nvPr>
            <p:ph type="sldNum" sz="quarter" idx="4"/>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fld id="{0C39C72E-2A13-EB4D-AD45-6D4E6ACAED8D}" type="slidenum">
              <a:rPr lang="en-US" smtClean="0"/>
              <a:pPr>
                <a:defRPr/>
              </a:pPr>
              <a:t>28</a:t>
            </a:fld>
            <a:endParaRPr lang="en-US" dirty="0"/>
          </a:p>
        </p:txBody>
      </p:sp>
      <p:sp>
        <p:nvSpPr>
          <p:cNvPr id="88" name="Title 7">
            <a:extLst>
              <a:ext uri="{FF2B5EF4-FFF2-40B4-BE49-F238E27FC236}">
                <a16:creationId xmlns:a16="http://schemas.microsoft.com/office/drawing/2014/main" id="{D710547D-B8A5-9243-BB8D-2C3FF05FB27E}"/>
              </a:ext>
            </a:extLst>
          </p:cNvPr>
          <p:cNvSpPr>
            <a:spLocks noGrp="1"/>
          </p:cNvSpPr>
          <p:nvPr>
            <p:ph type="title"/>
          </p:nvPr>
        </p:nvSpPr>
        <p:spPr>
          <a:xfrm>
            <a:off x="240489" y="293377"/>
            <a:ext cx="8823324" cy="647102"/>
          </a:xfrm>
        </p:spPr>
        <p:txBody>
          <a:bodyPr>
            <a:normAutofit/>
          </a:bodyPr>
          <a:lstStyle/>
          <a:p>
            <a:r>
              <a:rPr lang="en-US" sz="3200" dirty="0"/>
              <a:t>Slow Control requirement. Connectivity</a:t>
            </a:r>
          </a:p>
        </p:txBody>
      </p:sp>
      <p:sp>
        <p:nvSpPr>
          <p:cNvPr id="45" name="Content Placeholder 8">
            <a:extLst>
              <a:ext uri="{FF2B5EF4-FFF2-40B4-BE49-F238E27FC236}">
                <a16:creationId xmlns:a16="http://schemas.microsoft.com/office/drawing/2014/main" id="{0B85740B-5B6C-4045-89F6-D95516D04AEA}"/>
              </a:ext>
            </a:extLst>
          </p:cNvPr>
          <p:cNvSpPr>
            <a:spLocks noGrp="1"/>
          </p:cNvSpPr>
          <p:nvPr>
            <p:ph idx="11"/>
          </p:nvPr>
        </p:nvSpPr>
        <p:spPr>
          <a:xfrm>
            <a:off x="351585" y="1135643"/>
            <a:ext cx="7114528" cy="1053812"/>
          </a:xfrm>
        </p:spPr>
        <p:txBody>
          <a:bodyPr>
            <a:normAutofit lnSpcReduction="10000"/>
          </a:bodyPr>
          <a:lstStyle/>
          <a:p>
            <a:pPr algn="just"/>
            <a:r>
              <a:rPr lang="en-GB" sz="1800" dirty="0"/>
              <a:t>The essential point of the Slow Controls is the connectivity </a:t>
            </a:r>
          </a:p>
          <a:p>
            <a:pPr algn="just"/>
            <a:r>
              <a:rPr lang="en-GB" sz="1800" dirty="0"/>
              <a:t>The openness to a comprehensive range of drivers or protocols</a:t>
            </a:r>
          </a:p>
          <a:p>
            <a:pPr algn="just"/>
            <a:r>
              <a:rPr lang="en-US" sz="1800" dirty="0"/>
              <a:t>Vertical Drift DDCS gives priority to the OPC UA</a:t>
            </a:r>
            <a:endParaRPr lang="en-GB" sz="1800" dirty="0"/>
          </a:p>
          <a:p>
            <a:pPr algn="just"/>
            <a:endParaRPr lang="en-US" sz="1800" dirty="0"/>
          </a:p>
        </p:txBody>
      </p:sp>
      <p:pic>
        <p:nvPicPr>
          <p:cNvPr id="2050" name="Picture 2" descr="OPC Unified Architecture (UA) Vector Logo - (.SVG + .PNG) -  GetVectorLogo.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4506" y="2798555"/>
            <a:ext cx="1373600" cy="7631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nfrastructure Monitoring Softwa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1209" y="3148701"/>
            <a:ext cx="1155244" cy="6580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PROFINET | B&amp;amp;R Industrial Autom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1680" y="2483468"/>
            <a:ext cx="1247864" cy="50164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Use MQTT in IoT projects! And why SAP should support it to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6232" y="3867735"/>
            <a:ext cx="1133080" cy="63656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Modbus TCP/IP, RTU - Webl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1192" y="3292646"/>
            <a:ext cx="1105786" cy="1105786"/>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Leistungsregelung - Ethernet IP - Gefra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8315" y="2178763"/>
            <a:ext cx="1223021" cy="82706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790700" y="5912092"/>
            <a:ext cx="184731" cy="369332"/>
          </a:xfrm>
          <a:prstGeom prst="rect">
            <a:avLst/>
          </a:prstGeom>
          <a:noFill/>
        </p:spPr>
        <p:txBody>
          <a:bodyPr wrap="none" rtlCol="0">
            <a:spAutoFit/>
          </a:bodyPr>
          <a:lstStyle/>
          <a:p>
            <a:endParaRPr lang="en-GB" dirty="0"/>
          </a:p>
        </p:txBody>
      </p:sp>
      <p:pic>
        <p:nvPicPr>
          <p:cNvPr id="9" name="Picture 8"/>
          <p:cNvPicPr>
            <a:picLocks noChangeAspect="1"/>
          </p:cNvPicPr>
          <p:nvPr/>
        </p:nvPicPr>
        <p:blipFill>
          <a:blip r:embed="rId8"/>
          <a:stretch>
            <a:fillRect/>
          </a:stretch>
        </p:blipFill>
        <p:spPr>
          <a:xfrm>
            <a:off x="210206" y="2902122"/>
            <a:ext cx="4734404" cy="3238333"/>
          </a:xfrm>
          <a:prstGeom prst="rect">
            <a:avLst/>
          </a:prstGeom>
        </p:spPr>
      </p:pic>
      <p:sp>
        <p:nvSpPr>
          <p:cNvPr id="10" name="TextBox 9"/>
          <p:cNvSpPr txBox="1"/>
          <p:nvPr/>
        </p:nvSpPr>
        <p:spPr>
          <a:xfrm>
            <a:off x="3840372" y="4325648"/>
            <a:ext cx="770917" cy="461665"/>
          </a:xfrm>
          <a:prstGeom prst="rect">
            <a:avLst/>
          </a:prstGeom>
          <a:noFill/>
        </p:spPr>
        <p:txBody>
          <a:bodyPr wrap="none" rtlCol="0">
            <a:spAutoFit/>
          </a:bodyPr>
          <a:lstStyle/>
          <a:p>
            <a:pPr algn="ctr"/>
            <a:r>
              <a:rPr lang="en-US" sz="1200" dirty="0">
                <a:solidFill>
                  <a:srgbClr val="32547A"/>
                </a:solidFill>
              </a:rPr>
              <a:t>Drivers/</a:t>
            </a:r>
          </a:p>
          <a:p>
            <a:pPr algn="ctr"/>
            <a:r>
              <a:rPr lang="en-US" sz="1200" dirty="0">
                <a:solidFill>
                  <a:srgbClr val="32547A"/>
                </a:solidFill>
              </a:rPr>
              <a:t>Protocols</a:t>
            </a:r>
            <a:endParaRPr lang="en-GB" sz="1200" dirty="0">
              <a:solidFill>
                <a:srgbClr val="32547A"/>
              </a:solidFill>
            </a:endParaRPr>
          </a:p>
        </p:txBody>
      </p:sp>
      <p:sp>
        <p:nvSpPr>
          <p:cNvPr id="19" name="Oval 18"/>
          <p:cNvSpPr/>
          <p:nvPr/>
        </p:nvSpPr>
        <p:spPr>
          <a:xfrm>
            <a:off x="5116077" y="4177469"/>
            <a:ext cx="683272" cy="377904"/>
          </a:xfrm>
          <a:prstGeom prst="ellipse">
            <a:avLst/>
          </a:prstGeom>
          <a:solidFill>
            <a:schemeClr val="accent6">
              <a:lumMod val="40000"/>
              <a:lumOff val="6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 name="Oval 19"/>
          <p:cNvSpPr/>
          <p:nvPr/>
        </p:nvSpPr>
        <p:spPr>
          <a:xfrm>
            <a:off x="4652151" y="4441328"/>
            <a:ext cx="335381" cy="230304"/>
          </a:xfrm>
          <a:prstGeom prst="ellipse">
            <a:avLst/>
          </a:prstGeom>
          <a:solidFill>
            <a:schemeClr val="accent6">
              <a:lumMod val="40000"/>
              <a:lumOff val="6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2541" y="1524349"/>
            <a:ext cx="1898748" cy="952549"/>
          </a:xfrm>
          <a:prstGeom prst="rect">
            <a:avLst/>
          </a:prstGeom>
        </p:spPr>
      </p:pic>
      <p:sp>
        <p:nvSpPr>
          <p:cNvPr id="7" name="TextBox 6"/>
          <p:cNvSpPr txBox="1"/>
          <p:nvPr/>
        </p:nvSpPr>
        <p:spPr>
          <a:xfrm>
            <a:off x="6875348" y="2135210"/>
            <a:ext cx="1104085" cy="369332"/>
          </a:xfrm>
          <a:prstGeom prst="rect">
            <a:avLst/>
          </a:prstGeom>
          <a:noFill/>
        </p:spPr>
        <p:txBody>
          <a:bodyPr wrap="none" rtlCol="0">
            <a:spAutoFit/>
          </a:bodyPr>
          <a:lstStyle/>
          <a:p>
            <a:r>
              <a:rPr lang="en-US" dirty="0">
                <a:solidFill>
                  <a:schemeClr val="tx2">
                    <a:lumMod val="75000"/>
                  </a:schemeClr>
                </a:solidFill>
              </a:rPr>
              <a:t>Hardware</a:t>
            </a:r>
            <a:endParaRPr lang="en-GB" dirty="0">
              <a:solidFill>
                <a:schemeClr val="tx2">
                  <a:lumMod val="75000"/>
                </a:schemeClr>
              </a:solidFill>
            </a:endParaRPr>
          </a:p>
        </p:txBody>
      </p:sp>
    </p:spTree>
    <p:extLst>
      <p:ext uri="{BB962C8B-B14F-4D97-AF65-F5344CB8AC3E}">
        <p14:creationId xmlns:p14="http://schemas.microsoft.com/office/powerpoint/2010/main" val="4196901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160867" y="3039188"/>
            <a:ext cx="4319966" cy="3223638"/>
          </a:xfrm>
          <a:prstGeom prst="rect">
            <a:avLst/>
          </a:prstGeom>
          <a:ln>
            <a:solidFill>
              <a:schemeClr val="bg1">
                <a:lumMod val="65000"/>
              </a:schemeClr>
            </a:solidFill>
          </a:ln>
          <a:effectLst>
            <a:outerShdw blurRad="50800" dist="38100" dir="2700000" algn="tl" rotWithShape="0">
              <a:prstClr val="black">
                <a:alpha val="40000"/>
              </a:prstClr>
            </a:outerShdw>
          </a:effectLst>
        </p:spPr>
      </p:pic>
      <p:sp>
        <p:nvSpPr>
          <p:cNvPr id="3" name="Date Placeholder 2">
            <a:extLst>
              <a:ext uri="{FF2B5EF4-FFF2-40B4-BE49-F238E27FC236}">
                <a16:creationId xmlns:a16="http://schemas.microsoft.com/office/drawing/2014/main" id="{3992DCE4-0A73-7A4C-8175-BC412D62B0B1}"/>
              </a:ext>
            </a:extLst>
          </p:cNvPr>
          <p:cNvSpPr>
            <a:spLocks noGrp="1"/>
          </p:cNvSpPr>
          <p:nvPr>
            <p:ph type="dt" sz="half" idx="2"/>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latin typeface="Helvetica"/>
                <a:cs typeface="Helvetica"/>
              </a:rPr>
              <a:t>June 18,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6F432F5-C60F-3A4E-877C-6930BE3DD016}"/>
              </a:ext>
            </a:extLst>
          </p:cNvPr>
          <p:cNvSpPr>
            <a:spLocks noGrp="1"/>
          </p:cNvSpPr>
          <p:nvPr>
            <p:ph type="ftr" sz="quarter" idx="3"/>
          </p:nvPr>
        </p:nvSpPr>
        <p:spPr>
          <a:xfrm>
            <a:off x="1877785" y="6549548"/>
            <a:ext cx="4349311"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it-IT"/>
              <a:t>X. Pons | FD2-VD Slow Controls</a:t>
            </a:r>
            <a:endParaRPr lang="en-GB" dirty="0"/>
          </a:p>
        </p:txBody>
      </p:sp>
      <p:sp>
        <p:nvSpPr>
          <p:cNvPr id="5" name="Slide Number Placeholder 4">
            <a:extLst>
              <a:ext uri="{FF2B5EF4-FFF2-40B4-BE49-F238E27FC236}">
                <a16:creationId xmlns:a16="http://schemas.microsoft.com/office/drawing/2014/main" id="{AB4C0626-1944-4B43-9A41-A6CA24452216}"/>
              </a:ext>
            </a:extLst>
          </p:cNvPr>
          <p:cNvSpPr>
            <a:spLocks noGrp="1"/>
          </p:cNvSpPr>
          <p:nvPr>
            <p:ph type="sldNum" sz="quarter" idx="4"/>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fld id="{0C39C72E-2A13-EB4D-AD45-6D4E6ACAED8D}" type="slidenum">
              <a:rPr lang="en-US" smtClean="0"/>
              <a:pPr>
                <a:defRPr/>
              </a:pPr>
              <a:t>29</a:t>
            </a:fld>
            <a:endParaRPr lang="en-US" dirty="0"/>
          </a:p>
        </p:txBody>
      </p:sp>
      <p:sp>
        <p:nvSpPr>
          <p:cNvPr id="88" name="Title 7">
            <a:extLst>
              <a:ext uri="{FF2B5EF4-FFF2-40B4-BE49-F238E27FC236}">
                <a16:creationId xmlns:a16="http://schemas.microsoft.com/office/drawing/2014/main" id="{D710547D-B8A5-9243-BB8D-2C3FF05FB27E}"/>
              </a:ext>
            </a:extLst>
          </p:cNvPr>
          <p:cNvSpPr>
            <a:spLocks noGrp="1"/>
          </p:cNvSpPr>
          <p:nvPr>
            <p:ph type="title"/>
          </p:nvPr>
        </p:nvSpPr>
        <p:spPr>
          <a:xfrm>
            <a:off x="454026" y="176768"/>
            <a:ext cx="8518524" cy="647102"/>
          </a:xfrm>
        </p:spPr>
        <p:txBody>
          <a:bodyPr>
            <a:normAutofit/>
          </a:bodyPr>
          <a:lstStyle/>
          <a:p>
            <a:r>
              <a:rPr lang="en-US" sz="2400" dirty="0"/>
              <a:t>Slow Control Requirement. Scalability</a:t>
            </a:r>
          </a:p>
        </p:txBody>
      </p:sp>
      <p:sp>
        <p:nvSpPr>
          <p:cNvPr id="8" name="Content Placeholder 8">
            <a:extLst>
              <a:ext uri="{FF2B5EF4-FFF2-40B4-BE49-F238E27FC236}">
                <a16:creationId xmlns:a16="http://schemas.microsoft.com/office/drawing/2014/main" id="{0B85740B-5B6C-4045-89F6-D95516D04AEA}"/>
              </a:ext>
            </a:extLst>
          </p:cNvPr>
          <p:cNvSpPr>
            <a:spLocks noGrp="1"/>
          </p:cNvSpPr>
          <p:nvPr>
            <p:ph idx="11"/>
          </p:nvPr>
        </p:nvSpPr>
        <p:spPr>
          <a:xfrm>
            <a:off x="6124448" y="377719"/>
            <a:ext cx="2743328" cy="455991"/>
          </a:xfrm>
        </p:spPr>
        <p:txBody>
          <a:bodyPr>
            <a:normAutofit/>
          </a:bodyPr>
          <a:lstStyle/>
          <a:p>
            <a:pPr marL="0" indent="0" algn="just">
              <a:buNone/>
            </a:pPr>
            <a:r>
              <a:rPr lang="en-GB" sz="1200" dirty="0"/>
              <a:t>From M. Verzocchi, Bottom Detector</a:t>
            </a:r>
          </a:p>
          <a:p>
            <a:pPr marL="0" indent="0" algn="just">
              <a:buNone/>
            </a:pPr>
            <a:endParaRPr lang="en-US" sz="1200" dirty="0"/>
          </a:p>
        </p:txBody>
      </p:sp>
      <p:pic>
        <p:nvPicPr>
          <p:cNvPr id="7" name="Picture 6"/>
          <p:cNvPicPr>
            <a:picLocks noChangeAspect="1"/>
          </p:cNvPicPr>
          <p:nvPr/>
        </p:nvPicPr>
        <p:blipFill>
          <a:blip r:embed="rId3"/>
          <a:stretch>
            <a:fillRect/>
          </a:stretch>
        </p:blipFill>
        <p:spPr>
          <a:xfrm>
            <a:off x="3813850" y="665617"/>
            <a:ext cx="4508499" cy="752578"/>
          </a:xfrm>
          <a:prstGeom prst="rect">
            <a:avLst/>
          </a:prstGeom>
          <a:ln>
            <a:solidFill>
              <a:schemeClr val="bg1">
                <a:lumMod val="85000"/>
              </a:schemeClr>
            </a:solidFill>
          </a:ln>
          <a:effectLst>
            <a:outerShdw blurRad="50800" dist="38100" dir="2700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3813850" y="1520942"/>
            <a:ext cx="4391231" cy="430651"/>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12" name="Content Placeholder 8">
            <a:extLst>
              <a:ext uri="{FF2B5EF4-FFF2-40B4-BE49-F238E27FC236}">
                <a16:creationId xmlns:a16="http://schemas.microsoft.com/office/drawing/2014/main" id="{0B85740B-5B6C-4045-89F6-D95516D04AEA}"/>
              </a:ext>
            </a:extLst>
          </p:cNvPr>
          <p:cNvSpPr txBox="1">
            <a:spLocks/>
          </p:cNvSpPr>
          <p:nvPr/>
        </p:nvSpPr>
        <p:spPr>
          <a:xfrm>
            <a:off x="3813850" y="2116044"/>
            <a:ext cx="5273501" cy="1500512"/>
          </a:xfrm>
          <a:prstGeom prst="rect">
            <a:avLst/>
          </a:prstGeom>
        </p:spPr>
        <p:txBody>
          <a:bodyPr lIns="0" rIns="0">
            <a:norm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Arial"/>
              <a:buNone/>
            </a:pPr>
            <a:r>
              <a:rPr lang="en-GB" sz="1600" dirty="0"/>
              <a:t>Total amount of WIENER channels =       678 channels</a:t>
            </a:r>
          </a:p>
          <a:p>
            <a:pPr marL="0" indent="0" algn="just">
              <a:buFont typeface="Arial"/>
              <a:buNone/>
            </a:pPr>
            <a:r>
              <a:rPr lang="en-GB" sz="1600" dirty="0"/>
              <a:t>  X 37 OPC items /channel              =        </a:t>
            </a:r>
            <a:r>
              <a:rPr lang="en-GB" sz="1600" b="1" u="sng" dirty="0"/>
              <a:t>25086 items   </a:t>
            </a:r>
          </a:p>
          <a:p>
            <a:pPr marL="0" indent="0" algn="just">
              <a:buFont typeface="Arial"/>
              <a:buNone/>
            </a:pPr>
            <a:endParaRPr lang="en-GB" sz="1600" dirty="0"/>
          </a:p>
          <a:p>
            <a:pPr marL="0" indent="0" algn="just">
              <a:buFont typeface="Arial"/>
              <a:buNone/>
            </a:pPr>
            <a:endParaRPr lang="en-US" sz="1600" dirty="0"/>
          </a:p>
        </p:txBody>
      </p:sp>
      <p:cxnSp>
        <p:nvCxnSpPr>
          <p:cNvPr id="13" name="Straight Connector 12"/>
          <p:cNvCxnSpPr/>
          <p:nvPr/>
        </p:nvCxnSpPr>
        <p:spPr>
          <a:xfrm>
            <a:off x="3895725" y="2044815"/>
            <a:ext cx="4905375" cy="0"/>
          </a:xfrm>
          <a:prstGeom prst="line">
            <a:avLst/>
          </a:prstGeom>
          <a:ln>
            <a:solidFill>
              <a:srgbClr val="E95125"/>
            </a:solidFill>
          </a:ln>
        </p:spPr>
        <p:style>
          <a:lnRef idx="2">
            <a:schemeClr val="accent1"/>
          </a:lnRef>
          <a:fillRef idx="0">
            <a:schemeClr val="accent1"/>
          </a:fillRef>
          <a:effectRef idx="1">
            <a:schemeClr val="accent1"/>
          </a:effectRef>
          <a:fontRef idx="minor">
            <a:schemeClr val="tx1"/>
          </a:fontRef>
        </p:style>
      </p:cxnSp>
      <p:sp>
        <p:nvSpPr>
          <p:cNvPr id="18" name="Content Placeholder 8">
            <a:extLst>
              <a:ext uri="{FF2B5EF4-FFF2-40B4-BE49-F238E27FC236}">
                <a16:creationId xmlns:a16="http://schemas.microsoft.com/office/drawing/2014/main" id="{0B85740B-5B6C-4045-89F6-D95516D04AEA}"/>
              </a:ext>
            </a:extLst>
          </p:cNvPr>
          <p:cNvSpPr txBox="1">
            <a:spLocks/>
          </p:cNvSpPr>
          <p:nvPr/>
        </p:nvSpPr>
        <p:spPr>
          <a:xfrm>
            <a:off x="4713288" y="3434375"/>
            <a:ext cx="4072618" cy="1981208"/>
          </a:xfrm>
          <a:prstGeom prst="rect">
            <a:avLst/>
          </a:prstGeom>
        </p:spPr>
        <p:txBody>
          <a:bodyPr lIns="0" rIns="0">
            <a:noAutofit/>
          </a:bodyPr>
          <a:lstStyle>
            <a:lvl1pPr marL="256032" indent="-265176" algn="l" defTabSz="457200" rtl="0" fontAlgn="base">
              <a:lnSpc>
                <a:spcPct val="100000"/>
              </a:lnSpc>
              <a:spcBef>
                <a:spcPts val="1200"/>
              </a:spcBef>
              <a:spcAft>
                <a:spcPts val="0"/>
              </a:spcAft>
              <a:buFont typeface="Arial"/>
              <a:buChar char="•"/>
              <a:defRPr sz="2200" b="0" i="0" kern="1200">
                <a:solidFill>
                  <a:srgbClr val="3C5A77"/>
                </a:solidFill>
                <a:latin typeface="Helvetica"/>
                <a:ea typeface="Geneva" charset="0"/>
                <a:cs typeface="Geneva" charset="0"/>
              </a:defRPr>
            </a:lvl1pPr>
            <a:lvl2pPr marL="541338" indent="-266700" algn="l" defTabSz="457200" rtl="0" fontAlgn="base">
              <a:lnSpc>
                <a:spcPct val="100000"/>
              </a:lnSpc>
              <a:spcBef>
                <a:spcPts val="1200"/>
              </a:spcBef>
              <a:spcAft>
                <a:spcPts val="0"/>
              </a:spcAft>
              <a:buSzPct val="90000"/>
              <a:buFont typeface="Lucida Grande"/>
              <a:buChar char="-"/>
              <a:defRPr sz="2000" b="0" i="0" kern="1200">
                <a:solidFill>
                  <a:srgbClr val="3C5A77"/>
                </a:solidFill>
                <a:latin typeface="Helvetica"/>
                <a:ea typeface="Geneva" charset="0"/>
                <a:cs typeface="+mn-cs"/>
              </a:defRPr>
            </a:lvl2pPr>
            <a:lvl3pPr marL="898525" indent="-273050" algn="l" defTabSz="457200" rtl="0" fontAlgn="base">
              <a:lnSpc>
                <a:spcPct val="100000"/>
              </a:lnSpc>
              <a:spcBef>
                <a:spcPts val="1200"/>
              </a:spcBef>
              <a:spcAft>
                <a:spcPts val="0"/>
              </a:spcAft>
              <a:buSzPct val="88000"/>
              <a:buFont typeface="Arial"/>
              <a:buChar char="•"/>
              <a:defRPr sz="1800" b="0" i="0" kern="1200">
                <a:solidFill>
                  <a:srgbClr val="3C5A77"/>
                </a:solidFill>
                <a:latin typeface="Helvetica"/>
                <a:ea typeface="Geneva" charset="0"/>
                <a:cs typeface="+mn-cs"/>
              </a:defRPr>
            </a:lvl3pPr>
            <a:lvl4pPr marL="1165225" indent="-266700" algn="l" defTabSz="457200" rtl="0" fontAlgn="base">
              <a:lnSpc>
                <a:spcPct val="100000"/>
              </a:lnSpc>
              <a:spcBef>
                <a:spcPts val="1200"/>
              </a:spcBef>
              <a:spcAft>
                <a:spcPts val="0"/>
              </a:spcAft>
              <a:buSzPct val="90000"/>
              <a:buFont typeface="Lucida Grande"/>
              <a:buChar char="-"/>
              <a:defRPr sz="1600" b="0" i="0" kern="1200">
                <a:solidFill>
                  <a:srgbClr val="3C5A77"/>
                </a:solidFill>
                <a:latin typeface="Helvetica"/>
                <a:ea typeface="Geneva" charset="0"/>
                <a:cs typeface="+mn-cs"/>
              </a:defRPr>
            </a:lvl4pPr>
            <a:lvl5pPr marL="1431925" indent="-266700" algn="l" defTabSz="457200" rtl="0" fontAlgn="base">
              <a:lnSpc>
                <a:spcPct val="100000"/>
              </a:lnSpc>
              <a:spcBef>
                <a:spcPts val="1200"/>
              </a:spcBef>
              <a:spcAft>
                <a:spcPts val="0"/>
              </a:spcAft>
              <a:buSzPct val="88000"/>
              <a:buFont typeface="Arial"/>
              <a:buChar char="•"/>
              <a:defRPr sz="1400" b="0" i="0" kern="1200">
                <a:solidFill>
                  <a:srgbClr val="3C5A77"/>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150000"/>
              </a:lnSpc>
              <a:buFont typeface="Arial"/>
              <a:buNone/>
            </a:pPr>
            <a:r>
              <a:rPr lang="en-GB" sz="1800" dirty="0"/>
              <a:t>The Slow Controls has to provide the tools to facilitate and simplify the configuration, operation and archiving of such amount data/channels</a:t>
            </a:r>
          </a:p>
          <a:p>
            <a:pPr marL="0" indent="0" algn="just">
              <a:buFont typeface="Arial"/>
              <a:buNone/>
            </a:pPr>
            <a:endParaRPr lang="en-US" sz="1800" dirty="0"/>
          </a:p>
          <a:p>
            <a:pPr marL="0" indent="0" algn="just">
              <a:buFont typeface="Arial"/>
              <a:buNone/>
            </a:pPr>
            <a:endParaRPr lang="en-GB" sz="1800" dirty="0"/>
          </a:p>
          <a:p>
            <a:pPr marL="0" indent="0" algn="just">
              <a:buFont typeface="Arial"/>
              <a:buNone/>
            </a:pPr>
            <a:endParaRPr lang="en-GB" sz="1800" dirty="0"/>
          </a:p>
          <a:p>
            <a:pPr marL="0" indent="0" algn="just">
              <a:buFont typeface="Arial"/>
              <a:buNone/>
            </a:pPr>
            <a:endParaRPr lang="en-US" sz="1800" dirty="0"/>
          </a:p>
        </p:txBody>
      </p:sp>
      <p:sp>
        <p:nvSpPr>
          <p:cNvPr id="6" name="Rectangle 5"/>
          <p:cNvSpPr/>
          <p:nvPr/>
        </p:nvSpPr>
        <p:spPr>
          <a:xfrm>
            <a:off x="333376" y="852743"/>
            <a:ext cx="3181350" cy="1857626"/>
          </a:xfrm>
          <a:prstGeom prst="rect">
            <a:avLst/>
          </a:prstGeom>
          <a:no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a:blip r:embed="rId5"/>
          <a:stretch>
            <a:fillRect/>
          </a:stretch>
        </p:blipFill>
        <p:spPr>
          <a:xfrm>
            <a:off x="406401" y="927631"/>
            <a:ext cx="1199948" cy="515272"/>
          </a:xfrm>
          <a:prstGeom prst="rect">
            <a:avLst/>
          </a:prstGeom>
        </p:spPr>
      </p:pic>
      <p:sp>
        <p:nvSpPr>
          <p:cNvPr id="16" name="TextBox 15"/>
          <p:cNvSpPr txBox="1"/>
          <p:nvPr/>
        </p:nvSpPr>
        <p:spPr>
          <a:xfrm>
            <a:off x="1666674" y="852743"/>
            <a:ext cx="1787727" cy="646331"/>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b="1" dirty="0">
                <a:solidFill>
                  <a:schemeClr val="tx2">
                    <a:lumMod val="75000"/>
                  </a:schemeClr>
                </a:solidFill>
              </a:rPr>
              <a:t>Single Phase Cold Electronics</a:t>
            </a:r>
            <a:endParaRPr lang="en-GB" b="1" dirty="0">
              <a:solidFill>
                <a:schemeClr val="tx2">
                  <a:lumMod val="75000"/>
                </a:schemeClr>
              </a:solidFill>
            </a:endParaRPr>
          </a:p>
        </p:txBody>
      </p:sp>
      <p:sp>
        <p:nvSpPr>
          <p:cNvPr id="17" name="TextBox 16"/>
          <p:cNvSpPr txBox="1"/>
          <p:nvPr/>
        </p:nvSpPr>
        <p:spPr>
          <a:xfrm>
            <a:off x="1497294" y="1586264"/>
            <a:ext cx="1911997" cy="523220"/>
          </a:xfrm>
          <a:prstGeom prst="rect">
            <a:avLst/>
          </a:prstGeom>
          <a:noFill/>
        </p:spPr>
        <p:txBody>
          <a:bodyPr wrap="none" rtlCol="0">
            <a:spAutoFit/>
          </a:bodyPr>
          <a:lstStyle/>
          <a:p>
            <a:pPr algn="r"/>
            <a:r>
              <a:rPr lang="en-US" sz="1400" dirty="0">
                <a:solidFill>
                  <a:schemeClr val="tx2">
                    <a:lumMod val="75000"/>
                  </a:schemeClr>
                </a:solidFill>
              </a:rPr>
              <a:t>6 Low Voltage Channels</a:t>
            </a:r>
          </a:p>
          <a:p>
            <a:pPr algn="r"/>
            <a:r>
              <a:rPr lang="en-US" sz="1400" dirty="0">
                <a:solidFill>
                  <a:schemeClr val="tx2">
                    <a:lumMod val="75000"/>
                  </a:schemeClr>
                </a:solidFill>
              </a:rPr>
              <a:t>36 HV Channels</a:t>
            </a:r>
            <a:endParaRPr lang="en-GB" sz="1400" dirty="0">
              <a:solidFill>
                <a:schemeClr val="tx2">
                  <a:lumMod val="75000"/>
                </a:schemeClr>
              </a:solidFill>
            </a:endParaRPr>
          </a:p>
        </p:txBody>
      </p:sp>
      <p:cxnSp>
        <p:nvCxnSpPr>
          <p:cNvPr id="20" name="Straight Connector 19"/>
          <p:cNvCxnSpPr/>
          <p:nvPr/>
        </p:nvCxnSpPr>
        <p:spPr>
          <a:xfrm flipV="1">
            <a:off x="454026" y="2116044"/>
            <a:ext cx="2955265" cy="30022"/>
          </a:xfrm>
          <a:prstGeom prst="line">
            <a:avLst/>
          </a:prstGeom>
          <a:ln>
            <a:solidFill>
              <a:srgbClr val="E95125"/>
            </a:solidFill>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61585" y="2239202"/>
            <a:ext cx="3092834" cy="369332"/>
          </a:xfrm>
          <a:prstGeom prst="rect">
            <a:avLst/>
          </a:prstGeom>
          <a:noFill/>
        </p:spPr>
        <p:txBody>
          <a:bodyPr wrap="none" rtlCol="0">
            <a:spAutoFit/>
          </a:bodyPr>
          <a:lstStyle/>
          <a:p>
            <a:r>
              <a:rPr lang="en-GB" sz="1400" dirty="0">
                <a:solidFill>
                  <a:schemeClr val="tx2">
                    <a:lumMod val="75000"/>
                  </a:schemeClr>
                </a:solidFill>
              </a:rPr>
              <a:t>X 37 OPC items /channel  </a:t>
            </a:r>
            <a:r>
              <a:rPr lang="en-GB" u="sng" dirty="0">
                <a:solidFill>
                  <a:schemeClr val="tx2">
                    <a:lumMod val="75000"/>
                  </a:schemeClr>
                </a:solidFill>
              </a:rPr>
              <a:t>1110 items</a:t>
            </a:r>
          </a:p>
        </p:txBody>
      </p:sp>
    </p:spTree>
    <p:extLst>
      <p:ext uri="{BB962C8B-B14F-4D97-AF65-F5344CB8AC3E}">
        <p14:creationId xmlns:p14="http://schemas.microsoft.com/office/powerpoint/2010/main" val="2467387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454025" y="35566"/>
            <a:ext cx="8492848" cy="360362"/>
          </a:xfrm>
        </p:spPr>
        <p:txBody>
          <a:bodyPr/>
          <a:lstStyle/>
          <a:p>
            <a:r>
              <a:rPr lang="en-US" dirty="0"/>
              <a:t>EB-held Requirements – Single-Phase (Dec 2018)</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3</a:t>
            </a:fld>
            <a:endParaRPr lang="en-US"/>
          </a:p>
        </p:txBody>
      </p:sp>
      <p:graphicFrame>
        <p:nvGraphicFramePr>
          <p:cNvPr id="30" name="Content Placeholder 29">
            <a:extLst>
              <a:ext uri="{FF2B5EF4-FFF2-40B4-BE49-F238E27FC236}">
                <a16:creationId xmlns:a16="http://schemas.microsoft.com/office/drawing/2014/main" id="{7C6404B1-A175-4AC5-A73C-A2F65046A9CD}"/>
              </a:ext>
            </a:extLst>
          </p:cNvPr>
          <p:cNvGraphicFramePr>
            <a:graphicFrameLocks noGrp="1"/>
          </p:cNvGraphicFramePr>
          <p:nvPr>
            <p:ph idx="16"/>
            <p:extLst>
              <p:ext uri="{D42A27DB-BD31-4B8C-83A1-F6EECF244321}">
                <p14:modId xmlns:p14="http://schemas.microsoft.com/office/powerpoint/2010/main" val="3872519947"/>
              </p:ext>
            </p:extLst>
          </p:nvPr>
        </p:nvGraphicFramePr>
        <p:xfrm>
          <a:off x="14444" y="309563"/>
          <a:ext cx="9115112" cy="6024687"/>
        </p:xfrm>
        <a:graphic>
          <a:graphicData uri="http://schemas.openxmlformats.org/drawingml/2006/table">
            <a:tbl>
              <a:tblPr/>
              <a:tblGrid>
                <a:gridCol w="260246">
                  <a:extLst>
                    <a:ext uri="{9D8B030D-6E8A-4147-A177-3AD203B41FA5}">
                      <a16:colId xmlns:a16="http://schemas.microsoft.com/office/drawing/2014/main" val="3751572106"/>
                    </a:ext>
                  </a:extLst>
                </a:gridCol>
                <a:gridCol w="299283">
                  <a:extLst>
                    <a:ext uri="{9D8B030D-6E8A-4147-A177-3AD203B41FA5}">
                      <a16:colId xmlns:a16="http://schemas.microsoft.com/office/drawing/2014/main" val="3913236"/>
                    </a:ext>
                  </a:extLst>
                </a:gridCol>
                <a:gridCol w="416393">
                  <a:extLst>
                    <a:ext uri="{9D8B030D-6E8A-4147-A177-3AD203B41FA5}">
                      <a16:colId xmlns:a16="http://schemas.microsoft.com/office/drawing/2014/main" val="3368482157"/>
                    </a:ext>
                  </a:extLst>
                </a:gridCol>
                <a:gridCol w="1372797">
                  <a:extLst>
                    <a:ext uri="{9D8B030D-6E8A-4147-A177-3AD203B41FA5}">
                      <a16:colId xmlns:a16="http://schemas.microsoft.com/office/drawing/2014/main" val="3237918930"/>
                    </a:ext>
                  </a:extLst>
                </a:gridCol>
                <a:gridCol w="605072">
                  <a:extLst>
                    <a:ext uri="{9D8B030D-6E8A-4147-A177-3AD203B41FA5}">
                      <a16:colId xmlns:a16="http://schemas.microsoft.com/office/drawing/2014/main" val="973281978"/>
                    </a:ext>
                  </a:extLst>
                </a:gridCol>
                <a:gridCol w="1912807">
                  <a:extLst>
                    <a:ext uri="{9D8B030D-6E8A-4147-A177-3AD203B41FA5}">
                      <a16:colId xmlns:a16="http://schemas.microsoft.com/office/drawing/2014/main" val="3976218706"/>
                    </a:ext>
                  </a:extLst>
                </a:gridCol>
                <a:gridCol w="2127510">
                  <a:extLst>
                    <a:ext uri="{9D8B030D-6E8A-4147-A177-3AD203B41FA5}">
                      <a16:colId xmlns:a16="http://schemas.microsoft.com/office/drawing/2014/main" val="3574654613"/>
                    </a:ext>
                  </a:extLst>
                </a:gridCol>
                <a:gridCol w="2121004">
                  <a:extLst>
                    <a:ext uri="{9D8B030D-6E8A-4147-A177-3AD203B41FA5}">
                      <a16:colId xmlns:a16="http://schemas.microsoft.com/office/drawing/2014/main" val="1605976985"/>
                    </a:ext>
                  </a:extLst>
                </a:gridCol>
              </a:tblGrid>
              <a:tr h="165907">
                <a:tc>
                  <a:txBody>
                    <a:bodyPr/>
                    <a:lstStyle/>
                    <a:p>
                      <a:pPr algn="l" fontAlgn="b"/>
                      <a:r>
                        <a:rPr lang="en-US" sz="500" b="1" i="0" u="none" strike="noStrike">
                          <a:solidFill>
                            <a:srgbClr val="000000"/>
                          </a:solidFill>
                          <a:effectLst/>
                          <a:latin typeface="Arial" panose="020B0604020202020204" pitchFamily="34" charset="0"/>
                        </a:rPr>
                        <a:t>DOORS ID</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TDR ID</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Name</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Primary Text</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Value</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Rationale</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Note</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a:solidFill>
                            <a:srgbClr val="000000"/>
                          </a:solidFill>
                          <a:effectLst/>
                          <a:latin typeface="Arial" panose="020B0604020202020204" pitchFamily="34" charset="0"/>
                        </a:rPr>
                        <a:t>Additional 1</a:t>
                      </a:r>
                    </a:p>
                  </a:txBody>
                  <a:tcPr marL="4880" marR="4880" marT="48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701052670"/>
                  </a:ext>
                </a:extLst>
              </a:tr>
              <a:tr h="576090">
                <a:tc>
                  <a:txBody>
                    <a:bodyPr/>
                    <a:lstStyle/>
                    <a:p>
                      <a:pPr algn="r" fontAlgn="b"/>
                      <a:r>
                        <a:rPr lang="en-US" sz="500" b="0" i="0" u="none" strike="noStrike">
                          <a:solidFill>
                            <a:srgbClr val="000000"/>
                          </a:solidFill>
                          <a:effectLst/>
                          <a:latin typeface="Arial" panose="020B0604020202020204" pitchFamily="34" charset="0"/>
                        </a:rPr>
                        <a:t>2233</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SP-FD-1</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Minimum drift field</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drift field in the TPC shall be greater than 250 V/cm, with a goal of 500 V/cm.</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&gt;250 V/cm (goal 500 V/cm)</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Limits impacts of electron-ion recombination (on particle ID via dE/dx versus range), reduces effect of finite electron lifetime on S/N ratio (with implications on tracking and calorimetry), and limits electron diffusion and to a lower degree space charge effects.</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MicroBooNE is demonstating that a field of  270 V/cm can be a viable operating point in terms of particle ID. Early simulation results shown at the January collaboration meeting suggest that detector performace would degrade below 200 V/cm. The previous comments apply in case of "infinite" electron lifetime.  Degradation of detector performance (e.g. low Signal-to-Noise ratio) associated with finite electron lifetime is enhanced at lower electric field settings.</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ProtoDUNE will demonstrate if the present HVS design allows reaching the nominal electric field in the drift volume.  Initial data taking will be with the maximum obtainable electric field setting, but additional studies at lower fields to study the effect on particle ID will also be targeted. Detector simulation will take advantage of the experimental data collected with ProtoDUNE.   Additional runs collected at lower field settings will allow for more fine tuning of the models. </a:t>
                      </a:r>
                    </a:p>
                  </a:txBody>
                  <a:tcPr marL="4880" marR="4880" marT="488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3717627734"/>
                  </a:ext>
                </a:extLst>
              </a:tr>
              <a:tr h="775061">
                <a:tc>
                  <a:txBody>
                    <a:bodyPr/>
                    <a:lstStyle/>
                    <a:p>
                      <a:pPr algn="r" fontAlgn="b"/>
                      <a:r>
                        <a:rPr lang="en-US" sz="500" b="0" i="0" u="none" strike="noStrike">
                          <a:solidFill>
                            <a:srgbClr val="000000"/>
                          </a:solidFill>
                          <a:effectLst/>
                          <a:latin typeface="Arial" panose="020B0604020202020204" pitchFamily="34" charset="0"/>
                        </a:rPr>
                        <a:t>2234</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SP-FD-2</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System noise</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total system noise seen by each wire should be no more than 1000 enc of noise. It is expected that random noise on the FE amplifier will be the dominant contribution to the total system noise.</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&lt; 1000 electrons</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The noise specification is driven by pattern recognition and two-track separation.  Studies suggest that a minimum of ~5:1 signal to noise ratio on individual strip measurements allows for sufficient reconstruction performance. For the worst possible case when all factors affecting the S/N correspond to to the bare minimal requirement values (electrons lifetime=5ms,  effective CRP gain=6,  250 V/cm drift field) the smallest MIP signal after the longest possible drift (12 m)  is 6643 electrons on each one of the two collection views) giving a S/N ~6.6 assuming 1000 ENC.</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Reconstruction algorithms are still under development, but it is clear that lower noise enables better perfromance and allows more access to lower energy events such as those associated with astronomical sources.</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ProtoDUNE will demonstrate the noise level achievable by the current electronics and validate the grounding and shielding rules being used. Simulation will quantify how physics reach is correlated to electronics noise for selected physics channels.</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777951884"/>
                  </a:ext>
                </a:extLst>
              </a:tr>
              <a:tr h="983050">
                <a:tc>
                  <a:txBody>
                    <a:bodyPr/>
                    <a:lstStyle/>
                    <a:p>
                      <a:pPr algn="r" fontAlgn="b"/>
                      <a:r>
                        <a:rPr lang="en-US" sz="500" b="0" i="0" u="none" strike="noStrike">
                          <a:solidFill>
                            <a:srgbClr val="000000"/>
                          </a:solidFill>
                          <a:effectLst/>
                          <a:latin typeface="Arial" panose="020B0604020202020204" pitchFamily="34" charset="0"/>
                        </a:rPr>
                        <a:t>2235</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SP-FD-3</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 Light yield</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average light yield (LY) shall be high enough to reach similar calorimetric energy resolution with the PDS for low energy supernova neutrinos as with the TPC. The average LY shall also be sufficient to enable triggering on neutrinos from supernova bursts. The minimum LY in the active volume shall be sufficient to correctly associate scintillation light with events with energy &gt;200 MeV with efficiency &gt;99%.</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&gt; 20 PE/MeV (avg), &gt; 0.5 PE/MeV (min)</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Calorimetric energy reconstruction of supernova neutrino events sets the most stringent requirement on the average light yield. This light yield gives a resolution of 20% for neutrinos below 7 MeV, the same as that achieved by the TPC. Yields below this rapidly degrade resolution while for yields above this improvement is slow. Fiducializing, and thus enabling rejection of nucleon decay backgrounds with &gt;99% efficiency at all points in the detector sets the requirement on minimum light yield in the active volume.</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Studies of nucleon decay and supernova neutrinos are continuing as simulation and reconstruction improve, and may provide further updates to this number in the future.</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This requirement was determined with supernova neutrino and K+nu nucleon decay events (serving as a model for nucleon decay backgrounds) in far detector. They were fully simulated at a variety of detector performances and passed through full reconstruction and analysis.</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3328172063"/>
                  </a:ext>
                </a:extLst>
              </a:tr>
              <a:tr h="424526">
                <a:tc>
                  <a:txBody>
                    <a:bodyPr/>
                    <a:lstStyle/>
                    <a:p>
                      <a:pPr algn="r" fontAlgn="b"/>
                      <a:r>
                        <a:rPr lang="en-US" sz="500" b="0" i="0" u="none" strike="noStrike">
                          <a:solidFill>
                            <a:srgbClr val="000000"/>
                          </a:solidFill>
                          <a:effectLst/>
                          <a:latin typeface="Arial" panose="020B0604020202020204" pitchFamily="34" charset="0"/>
                        </a:rPr>
                        <a:t>2237</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SP-FD-4</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Time resolution</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time resolution of the photon detection system shall be less than 1 microsecond in order to assign a unique event time.</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&lt; 1 microsecond (goal &lt; 1 ns)</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Based on the minimal energy deposition (10 MeV), spatial separation (1 m), and temporal separation (1 ms) for which one wants to assign a unique event time. Time resolution of 1 us is required to have position resolution along the drift direction of about 1mm.</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1 us timing is readily obtainable from a technological perspective for original PDS design, but may be challenging for newer designs. Physics needs for SNB have not yet been studied in detail.</a:t>
                      </a:r>
                    </a:p>
                  </a:txBody>
                  <a:tcPr marL="4880" marR="4880" marT="4880" marB="0" anchor="b">
                    <a:lnL>
                      <a:noFill/>
                    </a:lnL>
                    <a:lnR>
                      <a:noFill/>
                    </a:lnR>
                    <a:lnT>
                      <a:noFill/>
                    </a:lnT>
                    <a:lnB>
                      <a:noFill/>
                    </a:lnB>
                    <a:solidFill>
                      <a:schemeClr val="bg1"/>
                    </a:solidFill>
                  </a:tcPr>
                </a:tc>
                <a:tc>
                  <a:txBody>
                    <a:bodyPr/>
                    <a:lstStyle/>
                    <a:p>
                      <a:pPr algn="l" fontAlgn="b"/>
                      <a:endParaRPr lang="en-US" sz="500" b="0" i="0" u="none" strike="noStrike">
                        <a:solidFill>
                          <a:srgbClr val="000000"/>
                        </a:solidFill>
                        <a:effectLst/>
                        <a:latin typeface="Arial" panose="020B0604020202020204" pitchFamily="34" charset="0"/>
                      </a:endParaRP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3463911569"/>
                  </a:ext>
                </a:extLst>
              </a:tr>
              <a:tr h="405008">
                <a:tc>
                  <a:txBody>
                    <a:bodyPr/>
                    <a:lstStyle/>
                    <a:p>
                      <a:pPr algn="r" fontAlgn="b"/>
                      <a:r>
                        <a:rPr lang="en-US" sz="500" b="0" i="0" u="none" strike="noStrike">
                          <a:solidFill>
                            <a:srgbClr val="000000"/>
                          </a:solidFill>
                          <a:effectLst/>
                          <a:latin typeface="Arial" panose="020B0604020202020204" pitchFamily="34" charset="0"/>
                        </a:rPr>
                        <a:t>2238</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SP-FD-5</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 Liquid argon purity</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SP LAr purity shall remain lower than 100 ppt (with a goal of &lt; 30 ppt). This corresponds to electron lifetime of 3 (10) ms.</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&lt; 100 ppt (goal 30 ppt)</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Liquid argon purity directly impacts the number of electrons received at the APA collection wires and hence the S/N.</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Quoted numbers are for oxygen-equivalent contamination although  electron lifetime depends directly on comibined  oxygen and water contamination. </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Liquid argon purity will be measured via dedicated purity monitors and through different analysis techniques.  We will have the ability to operate at different purity levels to study its effects on track reconstruction and HVS stability.</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576772748"/>
                  </a:ext>
                </a:extLst>
              </a:tr>
              <a:tr h="526998">
                <a:tc>
                  <a:txBody>
                    <a:bodyPr/>
                    <a:lstStyle/>
                    <a:p>
                      <a:pPr algn="r" fontAlgn="b"/>
                      <a:r>
                        <a:rPr lang="en-US" sz="500" b="0" i="0" u="none" strike="noStrike">
                          <a:solidFill>
                            <a:srgbClr val="000000"/>
                          </a:solidFill>
                          <a:effectLst/>
                          <a:latin typeface="Arial" panose="020B0604020202020204" pitchFamily="34" charset="0"/>
                        </a:rPr>
                        <a:t>2240</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SP-FD-6</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 Gaps between APAs </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gap size between APAs shall minimize loss of fiducial volume and distortion of charge collection.</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&lt;15 mm between APAs on same support beam;  &lt;30 mm between APAs on different support beams </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Allowing gaps to open up between some APAs will reduce the overall shrinkage of the detector.  This also simplifies construction and installation of the detector support structure. Use of electron diverters should minimize impact of gaps, based on simulation.</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Current conceptual design has 17mm gaps between each grouping of three APAs, in addition to 12 mm gap between APAs on the same support beam.</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Effect of gaps between APAs (and effectiveness of installed electron diverters) on track reconstruction will be studied using the ProtoDUNE data.</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619218772"/>
                  </a:ext>
                </a:extLst>
              </a:tr>
              <a:tr h="907248">
                <a:tc>
                  <a:txBody>
                    <a:bodyPr/>
                    <a:lstStyle/>
                    <a:p>
                      <a:pPr algn="r" fontAlgn="b"/>
                      <a:r>
                        <a:rPr lang="en-US" sz="500" b="0" i="0" u="none" strike="noStrike">
                          <a:solidFill>
                            <a:srgbClr val="000000"/>
                          </a:solidFill>
                          <a:effectLst/>
                          <a:latin typeface="Arial" panose="020B0604020202020204" pitchFamily="34" charset="0"/>
                        </a:rPr>
                        <a:t>2242</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SP-FD-7</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Drift field nonuniformity due to component alignment</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&lt;1% throughout volume </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&lt; 1% throughout volume</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dirty="0">
                          <a:solidFill>
                            <a:srgbClr val="000000"/>
                          </a:solidFill>
                          <a:effectLst/>
                          <a:latin typeface="Arial" panose="020B0604020202020204" pitchFamily="34" charset="0"/>
                        </a:rPr>
                        <a:t>(DP) DSS hanging system should provide support such that  FC can maintain rectangular parallelepiped under LAr conditions. The cathode structure over 12 m should not exceed 12cm sagging.  Space charge effects due to possible ion backflow from the LEM generated by the Ar39 (1Bq/kg) ionization may also contribute in distorting the field. In case this distortion is higher than 1% calibrations with the laser system are mandatory to meet the 1% field uniformity requirement. (SP) DSS should provide support such that the APA, CPA and FC can maintain rectangular parallelepiped under LAr conditions. Specifically the rails should remain parallel to each other at a fixed distance throughout the detector volume</a:t>
                      </a:r>
                    </a:p>
                  </a:txBody>
                  <a:tcPr marL="4880" marR="4880" marT="4880" marB="0" anchor="b">
                    <a:lnL>
                      <a:noFill/>
                    </a:lnL>
                    <a:lnR>
                      <a:noFill/>
                    </a:lnR>
                    <a:lnT>
                      <a:noFill/>
                    </a:lnT>
                    <a:lnB>
                      <a:noFill/>
                    </a:lnB>
                    <a:solidFill>
                      <a:schemeClr val="bg1"/>
                    </a:solidFill>
                  </a:tcPr>
                </a:tc>
                <a:tc>
                  <a:txBody>
                    <a:bodyPr/>
                    <a:lstStyle/>
                    <a:p>
                      <a:pPr algn="l" fontAlgn="b"/>
                      <a:endParaRPr lang="en-US" sz="500" b="0" i="0" u="none" strike="noStrike" dirty="0">
                        <a:solidFill>
                          <a:srgbClr val="000000"/>
                        </a:solidFill>
                        <a:effectLst/>
                        <a:latin typeface="Arial" panose="020B0604020202020204" pitchFamily="34" charset="0"/>
                      </a:endParaRP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Space charge in ProtoDUNE will complicate the analysis of the field uniformity. Local effects close to the field cage electrodes could be in principle be disentagled, exploiting through-going muon tracks. </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1062676598"/>
                  </a:ext>
                </a:extLst>
              </a:tr>
              <a:tr h="382469">
                <a:tc>
                  <a:txBody>
                    <a:bodyPr/>
                    <a:lstStyle/>
                    <a:p>
                      <a:pPr algn="r" fontAlgn="b"/>
                      <a:r>
                        <a:rPr lang="en-US" sz="500" b="0" i="0" u="none" strike="noStrike">
                          <a:solidFill>
                            <a:srgbClr val="000000"/>
                          </a:solidFill>
                          <a:effectLst/>
                          <a:latin typeface="Arial" panose="020B0604020202020204" pitchFamily="34" charset="0"/>
                        </a:rPr>
                        <a:t>2243</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SP-FD-8</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 APA wire angles</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wire angles shall be set such that each induction wire crosses each collection wire only once, reducing ambiguities.</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0 degrees for collection wires, plus/minus 35.7 deg for induction wires</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This starts from the constraint that wire readout electronics sits on top of APA to minimize dead space between APAs.</a:t>
                      </a:r>
                    </a:p>
                  </a:txBody>
                  <a:tcPr marL="4880" marR="4880" marT="4880" marB="0" anchor="b">
                    <a:lnL>
                      <a:noFill/>
                    </a:lnL>
                    <a:lnR>
                      <a:noFill/>
                    </a:lnR>
                    <a:lnT>
                      <a:noFill/>
                    </a:lnT>
                    <a:lnB>
                      <a:noFill/>
                    </a:lnB>
                    <a:solidFill>
                      <a:schemeClr val="bg1"/>
                    </a:solidFill>
                  </a:tcPr>
                </a:tc>
                <a:tc>
                  <a:txBody>
                    <a:bodyPr/>
                    <a:lstStyle/>
                    <a:p>
                      <a:pPr algn="l" fontAlgn="b"/>
                      <a:endParaRPr lang="en-US" sz="500" b="0" i="0" u="none" strike="noStrike">
                        <a:solidFill>
                          <a:srgbClr val="000000"/>
                        </a:solidFill>
                        <a:effectLst/>
                        <a:latin typeface="Arial" panose="020B0604020202020204" pitchFamily="34" charset="0"/>
                      </a:endParaRP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No validation required; this is a geometrical calculation.</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3660040319"/>
                  </a:ext>
                </a:extLst>
              </a:tr>
              <a:tr h="448924">
                <a:tc>
                  <a:txBody>
                    <a:bodyPr/>
                    <a:lstStyle/>
                    <a:p>
                      <a:pPr algn="r" fontAlgn="b"/>
                      <a:r>
                        <a:rPr lang="en-US" sz="500" b="0" i="0" u="none" strike="noStrike">
                          <a:solidFill>
                            <a:srgbClr val="000000"/>
                          </a:solidFill>
                          <a:effectLst/>
                          <a:latin typeface="Arial" panose="020B0604020202020204" pitchFamily="34" charset="0"/>
                        </a:rPr>
                        <a:t>2244</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SP-FD-9</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 APA wire spacing</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wire spacing shall be chosen as a compromise between good S/N (coarser pitch) and good vertex resolution (finer pitch).</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4.7 mm (4.669 for U,V; 4.790 for X,G)</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S/N consistent with 100% hit reconstruction efficiency for MIPs.  Spacing fine enough to provide 1.5cm vertex resolution in y-z plane.</a:t>
                      </a:r>
                    </a:p>
                  </a:txBody>
                  <a:tcPr marL="4880" marR="4880" marT="4880" marB="0" anchor="b">
                    <a:lnL>
                      <a:noFill/>
                    </a:lnL>
                    <a:lnR>
                      <a:noFill/>
                    </a:lnR>
                    <a:lnT>
                      <a:noFill/>
                    </a:lnT>
                    <a:lnB>
                      <a:noFill/>
                    </a:lnB>
                    <a:solidFill>
                      <a:schemeClr val="bg1"/>
                    </a:solidFill>
                  </a:tcPr>
                </a:tc>
                <a:tc>
                  <a:txBody>
                    <a:bodyPr/>
                    <a:lstStyle/>
                    <a:p>
                      <a:pPr algn="l" fontAlgn="b"/>
                      <a:endParaRPr lang="en-US" sz="500" b="0" i="0" u="none" strike="noStrike">
                        <a:solidFill>
                          <a:srgbClr val="000000"/>
                        </a:solidFill>
                        <a:effectLst/>
                        <a:latin typeface="Arial" panose="020B0604020202020204" pitchFamily="34" charset="0"/>
                      </a:endParaRP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No validation required; this is a design choice. Monte Carlo studies have been performed showing no significant difference in sensitivity to CP violation for smaller wire spacing.</a:t>
                      </a: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2420311351"/>
                  </a:ext>
                </a:extLst>
              </a:tr>
              <a:tr h="429406">
                <a:tc>
                  <a:txBody>
                    <a:bodyPr/>
                    <a:lstStyle/>
                    <a:p>
                      <a:pPr algn="r" fontAlgn="b"/>
                      <a:r>
                        <a:rPr lang="en-US" sz="500" b="0" i="0" u="none" strike="noStrike">
                          <a:solidFill>
                            <a:srgbClr val="000000"/>
                          </a:solidFill>
                          <a:effectLst/>
                          <a:latin typeface="Arial" panose="020B0604020202020204" pitchFamily="34" charset="0"/>
                        </a:rPr>
                        <a:t>2245</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SP-FD-10</a:t>
                      </a:r>
                    </a:p>
                  </a:txBody>
                  <a:tcPr marL="4880" marR="4880" marT="4880" marB="0" anchor="b">
                    <a:lnL>
                      <a:noFill/>
                    </a:lnL>
                    <a:lnR>
                      <a:noFill/>
                    </a:lnR>
                    <a:lnT>
                      <a:noFill/>
                    </a:lnT>
                    <a:lnB>
                      <a:noFill/>
                    </a:lnB>
                    <a:solidFill>
                      <a:schemeClr val="bg1"/>
                    </a:solidFill>
                  </a:tcPr>
                </a:tc>
                <a:tc>
                  <a:txBody>
                    <a:bodyPr/>
                    <a:lstStyle/>
                    <a:p>
                      <a:pPr algn="l" fontAlgn="b"/>
                      <a:r>
                        <a:rPr lang="fr-FR" sz="500" b="0" i="0" u="none" strike="noStrike">
                          <a:solidFill>
                            <a:srgbClr val="000000"/>
                          </a:solidFill>
                          <a:effectLst/>
                          <a:latin typeface="Arial" panose="020B0604020202020204" pitchFamily="34" charset="0"/>
                        </a:rPr>
                        <a:t>SP APA wire position tolerance</a:t>
                      </a:r>
                    </a:p>
                  </a:txBody>
                  <a:tcPr marL="4880" marR="4880" marT="4880" marB="0" anchor="b">
                    <a:lnL>
                      <a:noFill/>
                    </a:lnL>
                    <a:lnR>
                      <a:noFill/>
                    </a:lnR>
                    <a:lnT>
                      <a:noFill/>
                    </a:lnT>
                    <a:lnB>
                      <a:noFill/>
                    </a:lnB>
                    <a:solidFill>
                      <a:schemeClr val="bg1"/>
                    </a:solidFill>
                  </a:tcPr>
                </a:tc>
                <a:tc>
                  <a:txBody>
                    <a:bodyPr/>
                    <a:lstStyle/>
                    <a:p>
                      <a:pPr algn="l" fontAlgn="b"/>
                      <a:r>
                        <a:rPr lang="en-US" sz="600" b="0" i="0" u="none" strike="noStrike">
                          <a:solidFill>
                            <a:srgbClr val="000000"/>
                          </a:solidFill>
                          <a:effectLst/>
                          <a:latin typeface="Calibri" panose="020F0502020204030204" pitchFamily="34" charset="0"/>
                        </a:rPr>
                        <a:t>The wire position tolerance shall be set so as to ensure uniform wire plane transparency and required reconstruction precision on dE/dx.</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plus/minus 0.5 mm </a:t>
                      </a:r>
                    </a:p>
                  </a:txBody>
                  <a:tcPr marL="4880" marR="4880" marT="4880" marB="0" anchor="b">
                    <a:lnL>
                      <a:noFill/>
                    </a:lnL>
                    <a:lnR>
                      <a:noFill/>
                    </a:lnR>
                    <a:lnT>
                      <a:noFill/>
                    </a:lnT>
                    <a:lnB>
                      <a:noFill/>
                    </a:lnB>
                    <a:solidFill>
                      <a:schemeClr val="bg1"/>
                    </a:solidFill>
                  </a:tcPr>
                </a:tc>
                <a:tc>
                  <a:txBody>
                    <a:bodyPr/>
                    <a:lstStyle/>
                    <a:p>
                      <a:pPr algn="l" fontAlgn="b"/>
                      <a:r>
                        <a:rPr lang="en-US" sz="500" b="0" i="0" u="none" strike="noStrike">
                          <a:solidFill>
                            <a:srgbClr val="000000"/>
                          </a:solidFill>
                          <a:effectLst/>
                          <a:latin typeface="Arial" panose="020B0604020202020204" pitchFamily="34" charset="0"/>
                        </a:rPr>
                        <a:t>Tolerance is on both the spacing between adjacent wires in each plane and the spacing between the wire planes.</a:t>
                      </a:r>
                    </a:p>
                  </a:txBody>
                  <a:tcPr marL="4880" marR="4880" marT="4880" marB="0" anchor="b">
                    <a:lnL>
                      <a:noFill/>
                    </a:lnL>
                    <a:lnR>
                      <a:noFill/>
                    </a:lnR>
                    <a:lnT>
                      <a:noFill/>
                    </a:lnT>
                    <a:lnB>
                      <a:noFill/>
                    </a:lnB>
                    <a:solidFill>
                      <a:schemeClr val="bg1"/>
                    </a:solidFill>
                  </a:tcPr>
                </a:tc>
                <a:tc>
                  <a:txBody>
                    <a:bodyPr/>
                    <a:lstStyle/>
                    <a:p>
                      <a:pPr algn="l" fontAlgn="b"/>
                      <a:endParaRPr lang="en-US" sz="500" b="0" i="0" u="none" strike="noStrike" dirty="0">
                        <a:solidFill>
                          <a:srgbClr val="000000"/>
                        </a:solidFill>
                        <a:effectLst/>
                        <a:latin typeface="Arial" panose="020B0604020202020204" pitchFamily="34" charset="0"/>
                      </a:endParaRPr>
                    </a:p>
                  </a:txBody>
                  <a:tcPr marL="4880" marR="4880" marT="4880" marB="0" anchor="b">
                    <a:lnL>
                      <a:noFill/>
                    </a:lnL>
                    <a:lnR>
                      <a:noFill/>
                    </a:lnR>
                    <a:lnT>
                      <a:noFill/>
                    </a:lnT>
                    <a:lnB>
                      <a:noFill/>
                    </a:lnB>
                    <a:solidFill>
                      <a:schemeClr val="bg1"/>
                    </a:solidFill>
                  </a:tcPr>
                </a:tc>
                <a:tc>
                  <a:txBody>
                    <a:bodyPr/>
                    <a:lstStyle/>
                    <a:p>
                      <a:pPr algn="l" fontAlgn="b"/>
                      <a:endParaRPr lang="en-US" sz="500" b="0" i="0" u="none" strike="noStrike" dirty="0">
                        <a:solidFill>
                          <a:srgbClr val="000000"/>
                        </a:solidFill>
                        <a:effectLst/>
                        <a:latin typeface="Arial" panose="020B0604020202020204" pitchFamily="34" charset="0"/>
                      </a:endParaRPr>
                    </a:p>
                  </a:txBody>
                  <a:tcPr marL="4880" marR="4880" marT="4880" marB="0" anchor="b">
                    <a:lnL>
                      <a:noFill/>
                    </a:lnL>
                    <a:lnR>
                      <a:noFill/>
                    </a:lnR>
                    <a:lnT>
                      <a:noFill/>
                    </a:lnT>
                    <a:lnB>
                      <a:noFill/>
                    </a:lnB>
                    <a:solidFill>
                      <a:schemeClr val="bg1"/>
                    </a:solidFill>
                  </a:tcPr>
                </a:tc>
                <a:extLst>
                  <a:ext uri="{0D108BD9-81ED-4DB2-BD59-A6C34878D82A}">
                    <a16:rowId xmlns:a16="http://schemas.microsoft.com/office/drawing/2014/main" val="1923999107"/>
                  </a:ext>
                </a:extLst>
              </a:tr>
            </a:tbl>
          </a:graphicData>
        </a:graphic>
      </p:graphicFrame>
    </p:spTree>
    <p:extLst>
      <p:ext uri="{BB962C8B-B14F-4D97-AF65-F5344CB8AC3E}">
        <p14:creationId xmlns:p14="http://schemas.microsoft.com/office/powerpoint/2010/main" val="20253122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992DCE4-0A73-7A4C-8175-BC412D62B0B1}"/>
              </a:ext>
            </a:extLst>
          </p:cNvPr>
          <p:cNvSpPr>
            <a:spLocks noGrp="1"/>
          </p:cNvSpPr>
          <p:nvPr>
            <p:ph type="dt" sz="half" idx="2"/>
          </p:nvPr>
        </p:nvSpPr>
        <p:spPr>
          <a:xfrm>
            <a:off x="879219" y="6549548"/>
            <a:ext cx="998567"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smtClean="0">
                <a:solidFill>
                  <a:srgbClr val="E95125"/>
                </a:solidFill>
                <a:latin typeface="+mn-lt"/>
                <a:ea typeface="+mn-ea"/>
                <a:cs typeface="+mn-cs"/>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en-US">
                <a:latin typeface="Helvetica"/>
                <a:cs typeface="Helvetica"/>
              </a:rPr>
              <a:t>June 18,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6F432F5-C60F-3A4E-877C-6930BE3DD016}"/>
              </a:ext>
            </a:extLst>
          </p:cNvPr>
          <p:cNvSpPr>
            <a:spLocks noGrp="1"/>
          </p:cNvSpPr>
          <p:nvPr>
            <p:ph type="ftr" sz="quarter" idx="3"/>
          </p:nvPr>
        </p:nvSpPr>
        <p:spPr>
          <a:xfrm>
            <a:off x="1877785" y="6549548"/>
            <a:ext cx="4349311"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0" i="0" kern="1200" baseline="0" dirty="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r>
              <a:rPr lang="it-IT"/>
              <a:t>X. Pons | FD2-VD Slow Controls</a:t>
            </a:r>
            <a:endParaRPr lang="en-GB" dirty="0"/>
          </a:p>
        </p:txBody>
      </p:sp>
      <p:sp>
        <p:nvSpPr>
          <p:cNvPr id="5" name="Slide Number Placeholder 4">
            <a:extLst>
              <a:ext uri="{FF2B5EF4-FFF2-40B4-BE49-F238E27FC236}">
                <a16:creationId xmlns:a16="http://schemas.microsoft.com/office/drawing/2014/main" id="{AB4C0626-1944-4B43-9A41-A6CA24452216}"/>
              </a:ext>
            </a:extLst>
          </p:cNvPr>
          <p:cNvSpPr>
            <a:spLocks noGrp="1"/>
          </p:cNvSpPr>
          <p:nvPr>
            <p:ph type="sldNum" sz="quarter" idx="4"/>
          </p:nvPr>
        </p:nvSpPr>
        <p:spPr>
          <a:xfrm>
            <a:off x="454026" y="6549548"/>
            <a:ext cx="425194" cy="158697"/>
          </a:xfrm>
          <a:prstGeom prst="rect">
            <a:avLst/>
          </a:prstGeom>
        </p:spPr>
        <p:txBody>
          <a:bodyPr lIns="0" tIns="0" rIns="0" bIns="0" anchor="b" anchorCtr="0"/>
          <a:lstStyle>
            <a:defPPr>
              <a:defRPr lang="en-US"/>
            </a:defPPr>
            <a:lvl1pPr algn="l" defTabSz="457200" rtl="0" fontAlgn="auto">
              <a:spcBef>
                <a:spcPts val="0"/>
              </a:spcBef>
              <a:spcAft>
                <a:spcPts val="0"/>
              </a:spcAft>
              <a:defRPr sz="1200" b="1" i="0" kern="1200" baseline="0" smtClean="0">
                <a:solidFill>
                  <a:srgbClr val="E95125"/>
                </a:solidFill>
                <a:latin typeface="Helvetica"/>
                <a:ea typeface="+mn-ea"/>
                <a:cs typeface="Helvetica"/>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a:lstStyle>
          <a:p>
            <a:pPr>
              <a:defRPr/>
            </a:pPr>
            <a:fld id="{0C39C72E-2A13-EB4D-AD45-6D4E6ACAED8D}" type="slidenum">
              <a:rPr lang="en-US" smtClean="0"/>
              <a:pPr>
                <a:defRPr/>
              </a:pPr>
              <a:t>30</a:t>
            </a:fld>
            <a:endParaRPr lang="en-US" dirty="0"/>
          </a:p>
        </p:txBody>
      </p:sp>
      <p:sp>
        <p:nvSpPr>
          <p:cNvPr id="88" name="Title 7">
            <a:extLst>
              <a:ext uri="{FF2B5EF4-FFF2-40B4-BE49-F238E27FC236}">
                <a16:creationId xmlns:a16="http://schemas.microsoft.com/office/drawing/2014/main" id="{D710547D-B8A5-9243-BB8D-2C3FF05FB27E}"/>
              </a:ext>
            </a:extLst>
          </p:cNvPr>
          <p:cNvSpPr>
            <a:spLocks noGrp="1"/>
          </p:cNvSpPr>
          <p:nvPr>
            <p:ph type="title"/>
          </p:nvPr>
        </p:nvSpPr>
        <p:spPr>
          <a:xfrm>
            <a:off x="114301" y="98163"/>
            <a:ext cx="9029700" cy="647102"/>
          </a:xfrm>
        </p:spPr>
        <p:txBody>
          <a:bodyPr>
            <a:normAutofit/>
          </a:bodyPr>
          <a:lstStyle/>
          <a:p>
            <a:r>
              <a:rPr lang="en-US" sz="3200" dirty="0"/>
              <a:t>Supervisory or Scada Software Requirements</a:t>
            </a:r>
          </a:p>
        </p:txBody>
      </p:sp>
      <p:sp>
        <p:nvSpPr>
          <p:cNvPr id="45" name="Content Placeholder 8">
            <a:extLst>
              <a:ext uri="{FF2B5EF4-FFF2-40B4-BE49-F238E27FC236}">
                <a16:creationId xmlns:a16="http://schemas.microsoft.com/office/drawing/2014/main" id="{0B85740B-5B6C-4045-89F6-D95516D04AEA}"/>
              </a:ext>
            </a:extLst>
          </p:cNvPr>
          <p:cNvSpPr>
            <a:spLocks noGrp="1"/>
          </p:cNvSpPr>
          <p:nvPr>
            <p:ph idx="11"/>
          </p:nvPr>
        </p:nvSpPr>
        <p:spPr>
          <a:xfrm>
            <a:off x="364810" y="895350"/>
            <a:ext cx="8408031" cy="5353050"/>
          </a:xfrm>
        </p:spPr>
        <p:txBody>
          <a:bodyPr>
            <a:normAutofit/>
          </a:bodyPr>
          <a:lstStyle/>
          <a:p>
            <a:pPr algn="just"/>
            <a:r>
              <a:rPr lang="en-GB" sz="1800" dirty="0"/>
              <a:t>Homogeneity. Ideally the SC provides a homogeneous environment into which all its parts can be integrated</a:t>
            </a:r>
          </a:p>
          <a:p>
            <a:pPr algn="just"/>
            <a:r>
              <a:rPr lang="en-GB" sz="1800" dirty="0"/>
              <a:t>Scalability  </a:t>
            </a:r>
          </a:p>
          <a:p>
            <a:pPr lvl="4" algn="just"/>
            <a:r>
              <a:rPr lang="en-GB" dirty="0"/>
              <a:t>To connect to different subsystem and devices </a:t>
            </a:r>
          </a:p>
          <a:p>
            <a:pPr lvl="4" algn="just"/>
            <a:r>
              <a:rPr lang="en-GB" dirty="0"/>
              <a:t>Capacity to handle huge amounts of data.</a:t>
            </a:r>
          </a:p>
          <a:p>
            <a:pPr algn="just"/>
            <a:r>
              <a:rPr lang="en-GB" sz="1800" dirty="0"/>
              <a:t>Openness. </a:t>
            </a:r>
          </a:p>
          <a:p>
            <a:pPr lvl="4" algn="just"/>
            <a:r>
              <a:rPr lang="en-GB" dirty="0"/>
              <a:t>Possibility of parallel developers </a:t>
            </a:r>
          </a:p>
          <a:p>
            <a:pPr lvl="4" algn="just"/>
            <a:r>
              <a:rPr lang="en-GB" dirty="0"/>
              <a:t>Comprehensive range of drivers and Connectivity</a:t>
            </a:r>
          </a:p>
          <a:p>
            <a:pPr lvl="4" algn="just"/>
            <a:r>
              <a:rPr lang="en-GB" dirty="0"/>
              <a:t>Priority to the OPC UA</a:t>
            </a:r>
          </a:p>
          <a:p>
            <a:pPr algn="just"/>
            <a:r>
              <a:rPr lang="en-GB" sz="1800" dirty="0"/>
              <a:t>Data Archiving &amp; Data retrieving</a:t>
            </a:r>
          </a:p>
          <a:p>
            <a:pPr algn="just"/>
            <a:r>
              <a:rPr lang="en-US" sz="1800" dirty="0"/>
              <a:t>User Interface. Data reporting, trending…</a:t>
            </a:r>
          </a:p>
          <a:p>
            <a:pPr lvl="4" algn="just"/>
            <a:r>
              <a:rPr lang="en-GB" dirty="0"/>
              <a:t>Multi-user system. User interface</a:t>
            </a:r>
          </a:p>
          <a:p>
            <a:pPr lvl="4" algn="just"/>
            <a:r>
              <a:rPr lang="en-US" dirty="0"/>
              <a:t>Access Control. User rights</a:t>
            </a:r>
          </a:p>
          <a:p>
            <a:pPr lvl="4" algn="just"/>
            <a:r>
              <a:rPr lang="en-GB" dirty="0"/>
              <a:t>Web User Interface, Mobile User Interface (only monitoring)</a:t>
            </a:r>
          </a:p>
          <a:p>
            <a:pPr algn="just"/>
            <a:r>
              <a:rPr lang="en-GB" sz="1800" dirty="0"/>
              <a:t> Redundancy (Passive or Active), suitable.</a:t>
            </a:r>
          </a:p>
          <a:p>
            <a:pPr algn="just"/>
            <a:endParaRPr lang="en-US" sz="1800" dirty="0"/>
          </a:p>
          <a:p>
            <a:pPr algn="just"/>
            <a:endParaRPr lang="en-US" sz="1800" dirty="0"/>
          </a:p>
          <a:p>
            <a:pPr algn="just"/>
            <a:endParaRPr lang="en-GB" sz="1800" dirty="0"/>
          </a:p>
          <a:p>
            <a:pPr algn="just"/>
            <a:endParaRPr lang="en-GB" sz="1800" dirty="0"/>
          </a:p>
          <a:p>
            <a:pPr algn="just"/>
            <a:endParaRPr lang="en-GB" sz="1800" dirty="0"/>
          </a:p>
        </p:txBody>
      </p:sp>
    </p:spTree>
    <p:extLst>
      <p:ext uri="{BB962C8B-B14F-4D97-AF65-F5344CB8AC3E}">
        <p14:creationId xmlns:p14="http://schemas.microsoft.com/office/powerpoint/2010/main" val="2481774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A3550-0646-4A65-BC09-F4F811D1097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BCF10A0-35E2-47FC-B535-4E538F99408E}"/>
              </a:ext>
            </a:extLst>
          </p:cNvPr>
          <p:cNvSpPr>
            <a:spLocks noGrp="1"/>
          </p:cNvSpPr>
          <p:nvPr>
            <p:ph idx="11"/>
          </p:nvPr>
        </p:nvSpPr>
        <p:spPr/>
        <p:txBody>
          <a:bodyPr/>
          <a:lstStyle/>
          <a:p>
            <a:endParaRPr lang="en-US"/>
          </a:p>
        </p:txBody>
      </p:sp>
      <p:pic>
        <p:nvPicPr>
          <p:cNvPr id="4" name="Picture 3">
            <a:extLst>
              <a:ext uri="{FF2B5EF4-FFF2-40B4-BE49-F238E27FC236}">
                <a16:creationId xmlns:a16="http://schemas.microsoft.com/office/drawing/2014/main" id="{AD1CA51D-B8C9-46E9-927A-E25ED5B779BC}"/>
              </a:ext>
            </a:extLst>
          </p:cNvPr>
          <p:cNvPicPr>
            <a:picLocks noChangeAspect="1"/>
          </p:cNvPicPr>
          <p:nvPr/>
        </p:nvPicPr>
        <p:blipFill>
          <a:blip r:embed="rId2"/>
          <a:stretch>
            <a:fillRect/>
          </a:stretch>
        </p:blipFill>
        <p:spPr>
          <a:xfrm>
            <a:off x="60548" y="1478124"/>
            <a:ext cx="8741970" cy="4917358"/>
          </a:xfrm>
          <a:prstGeom prst="rect">
            <a:avLst/>
          </a:prstGeom>
        </p:spPr>
      </p:pic>
    </p:spTree>
    <p:extLst>
      <p:ext uri="{BB962C8B-B14F-4D97-AF65-F5344CB8AC3E}">
        <p14:creationId xmlns:p14="http://schemas.microsoft.com/office/powerpoint/2010/main" val="1492518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454025" y="35566"/>
            <a:ext cx="8492848" cy="360362"/>
          </a:xfrm>
        </p:spPr>
        <p:txBody>
          <a:bodyPr/>
          <a:lstStyle/>
          <a:p>
            <a:r>
              <a:rPr lang="en-US" dirty="0"/>
              <a:t>EB-held Requirements – Single-Phase (Dec 2018)</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4</a:t>
            </a:fld>
            <a:endParaRPr lang="en-US"/>
          </a:p>
        </p:txBody>
      </p:sp>
      <p:graphicFrame>
        <p:nvGraphicFramePr>
          <p:cNvPr id="6" name="Content Placeholder 5">
            <a:extLst>
              <a:ext uri="{FF2B5EF4-FFF2-40B4-BE49-F238E27FC236}">
                <a16:creationId xmlns:a16="http://schemas.microsoft.com/office/drawing/2014/main" id="{CF3D953E-4E01-46F5-BDD2-EBA873B97879}"/>
              </a:ext>
            </a:extLst>
          </p:cNvPr>
          <p:cNvGraphicFramePr>
            <a:graphicFrameLocks noGrp="1"/>
          </p:cNvGraphicFramePr>
          <p:nvPr>
            <p:ph idx="16"/>
            <p:extLst>
              <p:ext uri="{D42A27DB-BD31-4B8C-83A1-F6EECF244321}">
                <p14:modId xmlns:p14="http://schemas.microsoft.com/office/powerpoint/2010/main" val="2503795743"/>
              </p:ext>
            </p:extLst>
          </p:nvPr>
        </p:nvGraphicFramePr>
        <p:xfrm>
          <a:off x="304801" y="395288"/>
          <a:ext cx="8797647" cy="6427787"/>
        </p:xfrm>
        <a:graphic>
          <a:graphicData uri="http://schemas.openxmlformats.org/drawingml/2006/table">
            <a:tbl>
              <a:tblPr/>
              <a:tblGrid>
                <a:gridCol w="251183">
                  <a:extLst>
                    <a:ext uri="{9D8B030D-6E8A-4147-A177-3AD203B41FA5}">
                      <a16:colId xmlns:a16="http://schemas.microsoft.com/office/drawing/2014/main" val="2444563805"/>
                    </a:ext>
                  </a:extLst>
                </a:gridCol>
                <a:gridCol w="288859">
                  <a:extLst>
                    <a:ext uri="{9D8B030D-6E8A-4147-A177-3AD203B41FA5}">
                      <a16:colId xmlns:a16="http://schemas.microsoft.com/office/drawing/2014/main" val="76279434"/>
                    </a:ext>
                  </a:extLst>
                </a:gridCol>
                <a:gridCol w="401891">
                  <a:extLst>
                    <a:ext uri="{9D8B030D-6E8A-4147-A177-3AD203B41FA5}">
                      <a16:colId xmlns:a16="http://schemas.microsoft.com/office/drawing/2014/main" val="901550379"/>
                    </a:ext>
                  </a:extLst>
                </a:gridCol>
                <a:gridCol w="1324985">
                  <a:extLst>
                    <a:ext uri="{9D8B030D-6E8A-4147-A177-3AD203B41FA5}">
                      <a16:colId xmlns:a16="http://schemas.microsoft.com/office/drawing/2014/main" val="3939097429"/>
                    </a:ext>
                  </a:extLst>
                </a:gridCol>
                <a:gridCol w="583998">
                  <a:extLst>
                    <a:ext uri="{9D8B030D-6E8A-4147-A177-3AD203B41FA5}">
                      <a16:colId xmlns:a16="http://schemas.microsoft.com/office/drawing/2014/main" val="749799913"/>
                    </a:ext>
                  </a:extLst>
                </a:gridCol>
                <a:gridCol w="1846186">
                  <a:extLst>
                    <a:ext uri="{9D8B030D-6E8A-4147-A177-3AD203B41FA5}">
                      <a16:colId xmlns:a16="http://schemas.microsoft.com/office/drawing/2014/main" val="3444904349"/>
                    </a:ext>
                  </a:extLst>
                </a:gridCol>
                <a:gridCol w="2053413">
                  <a:extLst>
                    <a:ext uri="{9D8B030D-6E8A-4147-A177-3AD203B41FA5}">
                      <a16:colId xmlns:a16="http://schemas.microsoft.com/office/drawing/2014/main" val="2248190652"/>
                    </a:ext>
                  </a:extLst>
                </a:gridCol>
                <a:gridCol w="2047132">
                  <a:extLst>
                    <a:ext uri="{9D8B030D-6E8A-4147-A177-3AD203B41FA5}">
                      <a16:colId xmlns:a16="http://schemas.microsoft.com/office/drawing/2014/main" val="1282170645"/>
                    </a:ext>
                  </a:extLst>
                </a:gridCol>
              </a:tblGrid>
              <a:tr h="421996">
                <a:tc>
                  <a:txBody>
                    <a:bodyPr/>
                    <a:lstStyle/>
                    <a:p>
                      <a:pPr algn="r" fontAlgn="b"/>
                      <a:r>
                        <a:rPr lang="en-US" sz="300" b="0" i="0" u="none" strike="noStrike">
                          <a:solidFill>
                            <a:srgbClr val="000000"/>
                          </a:solidFill>
                          <a:effectLst/>
                          <a:latin typeface="Arial" panose="020B0604020202020204" pitchFamily="34" charset="0"/>
                        </a:rPr>
                        <a:t>2249</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SP-FD-11</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Drift field nonuniformity due to HVS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Design of TPC cathode and FC components shall ensure uniform field.  Production tolerances shall be set so as to maintain flatness of component surfaces and, by extension, the shape of the drift field volume.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 +/-1% in 99.8% of the active volume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Non-uniformity of E field affects 3D reconstruction due to introduction of non-constant electron drift velocity, including residual transverse components with respect to the nominal drift direction. This uniformity of the E-field is guaranteed by the HVS consortium based on 3D numerical calculations in the case of nominal HV electrodes configuration and with no resistor failure. No measuremens of the uniformity is planned by the HVS consortium.</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update value and name  6/2020 per EJames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Space charge in ProtoDUNE will complicate the analysis of the field uniformity. Local effects close to the field cage electrodes could be in principle be disentagled, exploiting through-going muon tracks. Simulation will be used to determine fiducial volume cuts, with input from the ProtoDUNE data.</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11448520"/>
                  </a:ext>
                </a:extLst>
              </a:tr>
              <a:tr h="339431">
                <a:tc>
                  <a:txBody>
                    <a:bodyPr/>
                    <a:lstStyle/>
                    <a:p>
                      <a:pPr algn="r" fontAlgn="b"/>
                      <a:r>
                        <a:rPr lang="en-US" sz="300" b="0" i="0" u="none" strike="noStrike">
                          <a:solidFill>
                            <a:srgbClr val="000000"/>
                          </a:solidFill>
                          <a:effectLst/>
                          <a:latin typeface="Arial" panose="020B0604020202020204" pitchFamily="34" charset="0"/>
                        </a:rPr>
                        <a:t>2250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SP-FD-12</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Cathode HV power supply ripple contribution to system noise</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Power supply ripple shall be adequately attenuated to guarantee that its contribution to the overall system electronics noise  is negligible.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 100 electrons</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Effect of HV system on the baseline electronics noise should be easily measured by switching on and off the HV power supply.  Equivalent full circuit simulation of the coupling between the HVS and the FE electronics will be performed to compare against ProtoDUNE data and validate the FD design.</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896410256"/>
                  </a:ext>
                </a:extLst>
              </a:tr>
              <a:tr h="388358">
                <a:tc>
                  <a:txBody>
                    <a:bodyPr/>
                    <a:lstStyle/>
                    <a:p>
                      <a:pPr algn="r" fontAlgn="b"/>
                      <a:r>
                        <a:rPr lang="en-US" sz="300" b="0" i="0" u="none" strike="noStrike">
                          <a:solidFill>
                            <a:srgbClr val="000000"/>
                          </a:solidFill>
                          <a:effectLst/>
                          <a:latin typeface="Arial" panose="020B0604020202020204" pitchFamily="34" charset="0"/>
                        </a:rPr>
                        <a:t>2251</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SP-FD-13</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Front-end peaking time</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FE peaking time shall be set so as to optimize vertex resolution.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1 microsecond (goal: adjustable to be able to take advantage </a:t>
                      </a:r>
                      <a:br>
                        <a:rPr lang="en-US" sz="300" b="0" i="0" u="none" strike="noStrike">
                          <a:solidFill>
                            <a:srgbClr val="000000"/>
                          </a:solidFill>
                          <a:effectLst/>
                          <a:latin typeface="Arial" panose="020B0604020202020204" pitchFamily="34" charset="0"/>
                        </a:rPr>
                      </a:br>
                      <a:r>
                        <a:rPr lang="en-US" sz="300" b="0" i="0" u="none" strike="noStrike">
                          <a:solidFill>
                            <a:srgbClr val="000000"/>
                          </a:solidFill>
                          <a:effectLst/>
                          <a:latin typeface="Arial" panose="020B0604020202020204" pitchFamily="34" charset="0"/>
                        </a:rPr>
                        <a:t>of lower noise if the noise depends on peaking time)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Driven by the need for optimal vertex resolution, which is itself determined from single-track resolution, pitch and the ability of the reconstruction algorithms to separate two nearby tracks.  1 us matches  3mm pitch and DP S/N ratio.</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2375398719"/>
                  </a:ext>
                </a:extLst>
              </a:tr>
              <a:tr h="336373">
                <a:tc>
                  <a:txBody>
                    <a:bodyPr/>
                    <a:lstStyle/>
                    <a:p>
                      <a:pPr algn="r" fontAlgn="b"/>
                      <a:r>
                        <a:rPr lang="en-US" sz="300" b="0" i="0" u="none" strike="noStrike">
                          <a:solidFill>
                            <a:srgbClr val="000000"/>
                          </a:solidFill>
                          <a:effectLst/>
                          <a:latin typeface="Arial" panose="020B0604020202020204" pitchFamily="34" charset="0"/>
                        </a:rPr>
                        <a:t>2252</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SP-FD-14</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 Signal saturation level</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~500,000 electrons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~500,000 electrons (goal: Adjustable so as to see saturation in less than 10% of beam-produced events)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The largest signals correspond to events with multiple protons produced in the primary event vertex, in particular, when the trajectories of one or more of those particles are parallel to the wire, causing the charge over a long path length to be collected within a short time period.  </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358448821"/>
                  </a:ext>
                </a:extLst>
              </a:tr>
              <a:tr h="318026">
                <a:tc>
                  <a:txBody>
                    <a:bodyPr/>
                    <a:lstStyle/>
                    <a:p>
                      <a:pPr algn="r" fontAlgn="b"/>
                      <a:r>
                        <a:rPr lang="en-US" sz="300" b="0" i="0" u="none" strike="noStrike">
                          <a:solidFill>
                            <a:srgbClr val="000000"/>
                          </a:solidFill>
                          <a:effectLst/>
                          <a:latin typeface="Arial" panose="020B0604020202020204" pitchFamily="34" charset="0"/>
                        </a:rPr>
                        <a:t>2254</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SP-FD-15</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 LAr nitrogen contamination</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nitrogen contamination in the LAr shall remain below 25 ppm in order not to significantly affect the number of photons that reach the detectors (for both fast and late light components).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 25 ppm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Production quenching  prevents most late light from being collected at levels of 10ppM and above.  The attenuation length in liquid argon with 50 ppM of Nitrogen contamination is roughly 3m, which starts to signifcantly affect the number of photons that reach the detectors (for both fast and late light components).</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Nitrogen contamination levels can be measured both from gas analyzers and from studies of the effective shortening of the slow component of generated scintillation light orginating from nitrogen quenching.  Comparison of the two will inform light simulation models.</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2636154715"/>
                  </a:ext>
                </a:extLst>
              </a:tr>
              <a:tr h="418938">
                <a:tc>
                  <a:txBody>
                    <a:bodyPr/>
                    <a:lstStyle/>
                    <a:p>
                      <a:pPr algn="r" fontAlgn="b"/>
                      <a:r>
                        <a:rPr lang="en-US" sz="300" b="0" i="0" u="none" strike="noStrike">
                          <a:solidFill>
                            <a:srgbClr val="000000"/>
                          </a:solidFill>
                          <a:effectLst/>
                          <a:latin typeface="Arial" panose="020B0604020202020204" pitchFamily="34" charset="0"/>
                        </a:rPr>
                        <a:t>2256</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SP-FD-17</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Cathode resistivity</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cathode resistivity shall ensure that in the event of an HV discharge, the release of the large stored energy is spread out over time.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Lower limit: &gt; 1 MegaOhm/square (goal: &gt; 1 Gohm/square); Upper limit: 10 Tohm/square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This prevents damage to detector components. The goal resistivity is &gt; 1 GOhm/square. The upper limit is derived from the irriducible ionization rate in the LAr-TPC which, underground, is mainly due to Ar39 decays and results in 5 pA/m2. With 10 TOhm/sqare resistivity, the voltage at the center of a resistive CPA panels is 1 KV higher than at the borders. The related field non uniformity is well within the 1% requirement,</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update value and rationale 6/2020 per EJames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In ProtoDUNE the resistivity of the CPA panels  is in the MW/sq range due to the detector being operated on the surface.  There will be opportunities to test if the front-end electronics is adequately protected against discharges (hopefully at the end of beam operations).  Existing discharge simulations can be tuned based on ProtoDUNE data to better validate far detector designs.</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4201342647"/>
                  </a:ext>
                </a:extLst>
              </a:tr>
              <a:tr h="339431">
                <a:tc>
                  <a:txBody>
                    <a:bodyPr/>
                    <a:lstStyle/>
                    <a:p>
                      <a:pPr algn="r" fontAlgn="b"/>
                      <a:r>
                        <a:rPr lang="en-US" sz="300" b="0" i="0" u="none" strike="noStrike">
                          <a:solidFill>
                            <a:srgbClr val="000000"/>
                          </a:solidFill>
                          <a:effectLst/>
                          <a:latin typeface="Arial" panose="020B0604020202020204" pitchFamily="34" charset="0"/>
                        </a:rPr>
                        <a:t>2257</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SP-FD-18</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Cryogenic monitoring devices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CISC shall provide sufficient instrumentation  to validate the fluid flow model, which constrains the level of purity inhomogeneities within the liquid. </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All cryogenic instrumentation devices will be validated in ProtoDUNEs as same designs are being used for DUNE. The current CFD simulation will be validated/tuned using ProtoDUNE instrumentation data.</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1277743621"/>
                  </a:ext>
                </a:extLst>
              </a:tr>
              <a:tr h="256867">
                <a:tc>
                  <a:txBody>
                    <a:bodyPr/>
                    <a:lstStyle/>
                    <a:p>
                      <a:pPr algn="r" fontAlgn="b"/>
                      <a:r>
                        <a:rPr lang="en-US" sz="300" b="0" i="0" u="none" strike="noStrike">
                          <a:solidFill>
                            <a:srgbClr val="000000"/>
                          </a:solidFill>
                          <a:effectLst/>
                          <a:latin typeface="Arial" panose="020B0604020202020204" pitchFamily="34" charset="0"/>
                        </a:rPr>
                        <a:t>2258</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SP-FD-19</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ADC sampling frequency</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ADC sampling frequency shall be set so as to extract maximal information without unecessarily increasing data rate.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~2 MHz</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This value is chosen to match 1us shaping time (the approximate Nyquist requirement). Adapted to finer space pitch of 3.125 mm.</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Value was 2.5 MHz. Changed to ~2 per M. Verzocchi. Looking at different versions of the EB spec spreadsheet, it changed from 2.5 to ~2 at some point after import to DOORS. AHeavey 3/3/2020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No validation required; this is a design choice.</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536905208"/>
                  </a:ext>
                </a:extLst>
              </a:tr>
              <a:tr h="418938">
                <a:tc>
                  <a:txBody>
                    <a:bodyPr/>
                    <a:lstStyle/>
                    <a:p>
                      <a:pPr algn="r" fontAlgn="b"/>
                      <a:r>
                        <a:rPr lang="en-US" sz="300" b="0" i="0" u="none" strike="noStrike">
                          <a:solidFill>
                            <a:srgbClr val="000000"/>
                          </a:solidFill>
                          <a:effectLst/>
                          <a:latin typeface="Arial" panose="020B0604020202020204" pitchFamily="34" charset="0"/>
                        </a:rPr>
                        <a:t>2259</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Number of ADC bits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ADC shall digitize the charge deposited on the wires with12 bits precision.</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12 bits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The lower end of the ADC dynamic range is driven by the requirement that the ADC digitization not contribute to the total electronics noise. The upper end of the ADC dynamic range is defined by the previous requirement on the signal saturation level. Combining these two requirements with the specification for the</a:t>
                      </a:r>
                      <a:br>
                        <a:rPr lang="en-US" sz="300" b="0" i="0" u="none" strike="noStrike">
                          <a:solidFill>
                            <a:srgbClr val="000000"/>
                          </a:solidFill>
                          <a:effectLst/>
                          <a:latin typeface="Arial" panose="020B0604020202020204" pitchFamily="34" charset="0"/>
                        </a:rPr>
                      </a:br>
                      <a:r>
                        <a:rPr lang="en-US" sz="300" b="0" i="0" u="none" strike="noStrike">
                          <a:solidFill>
                            <a:srgbClr val="000000"/>
                          </a:solidFill>
                          <a:effectLst/>
                          <a:latin typeface="Arial" panose="020B0604020202020204" pitchFamily="34" charset="0"/>
                        </a:rPr>
                        <a:t>total electronics noise results in a the need for a 12 bits digitization.</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No validation required; this is a design choice.</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167578521"/>
                  </a:ext>
                </a:extLst>
              </a:tr>
              <a:tr h="210998">
                <a:tc>
                  <a:txBody>
                    <a:bodyPr/>
                    <a:lstStyle/>
                    <a:p>
                      <a:pPr algn="r" fontAlgn="b"/>
                      <a:r>
                        <a:rPr lang="en-US" sz="300" b="0" i="0" u="none" strike="noStrike">
                          <a:solidFill>
                            <a:srgbClr val="000000"/>
                          </a:solidFill>
                          <a:effectLst/>
                          <a:latin typeface="Arial" panose="020B0604020202020204" pitchFamily="34" charset="0"/>
                        </a:rPr>
                        <a:t>2260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SP-FD-21</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 Cold electronics power consumption </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SP CE power consumption shall remain below 50 mW/channel.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 50 mW/channel</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The SP CE power consumption must be low enough to prevent the occurrence of local hot spots that could cause bubbling in the LAr, potentially leading to HV discarges.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Electronics infrastructure is designed to channel bubbles away from active regions of the detectors at least partially mitigating this issue. </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864343337"/>
                  </a:ext>
                </a:extLst>
              </a:tr>
              <a:tr h="284388">
                <a:tc>
                  <a:txBody>
                    <a:bodyPr/>
                    <a:lstStyle/>
                    <a:p>
                      <a:pPr algn="r" fontAlgn="b"/>
                      <a:r>
                        <a:rPr lang="en-US" sz="300" b="0" i="0" u="none" strike="noStrike">
                          <a:solidFill>
                            <a:srgbClr val="000000"/>
                          </a:solidFill>
                          <a:effectLst/>
                          <a:latin typeface="Arial" panose="020B0604020202020204" pitchFamily="34" charset="0"/>
                        </a:rPr>
                        <a:t>2262</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SP-FD-22</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Data rate to tape</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DAQ shall provide capability for triggering on events of interest in order to limit the total volume for events stored on tape.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&lt;30 PB/year</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3816905448"/>
                  </a:ext>
                </a:extLst>
              </a:tr>
              <a:tr h="571835">
                <a:tc>
                  <a:txBody>
                    <a:bodyPr/>
                    <a:lstStyle/>
                    <a:p>
                      <a:pPr algn="r" fontAlgn="b"/>
                      <a:r>
                        <a:rPr lang="en-US" sz="300" b="0" i="0" u="none" strike="noStrike">
                          <a:solidFill>
                            <a:srgbClr val="000000"/>
                          </a:solidFill>
                          <a:effectLst/>
                          <a:latin typeface="Arial" panose="020B0604020202020204" pitchFamily="34" charset="0"/>
                        </a:rPr>
                        <a:t>2263</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SP-FD-23</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Supernova trigger</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DAQ architecture shall provide a mechanism for triggering on galactic supernova bursts and recording neutrino interactions associated with those bursts over a 30 second period, with a goal of 100 seconds. During this period, the full raw data information must be stored.</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&gt;95% efficiency for a SNB producing at least 60 interactions with a neutrino energy &gt;10 MeV in 12 kt of active detector mass during the first 10 seconds of the burst.</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Most models of SNB show structure in the neutrino flux for up to 30s and there is potential for interesting measurements to be made up to 100s. 95% triggering efficiency for a burst which produces at least 60 neutrino interactions in a 12 kt module will provide sensitivity to the great majority of SNBs in our galaxy as well as some bursts in small nearby galaxies, as described in the TDR's SNB physics requirements section.</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2251564716"/>
                  </a:ext>
                </a:extLst>
              </a:tr>
              <a:tr h="522907">
                <a:tc>
                  <a:txBody>
                    <a:bodyPr/>
                    <a:lstStyle/>
                    <a:p>
                      <a:pPr algn="r" fontAlgn="b"/>
                      <a:r>
                        <a:rPr lang="en-US" sz="300" b="0" i="0" u="none" strike="noStrike">
                          <a:solidFill>
                            <a:srgbClr val="000000"/>
                          </a:solidFill>
                          <a:effectLst/>
                          <a:latin typeface="Arial" panose="020B0604020202020204" pitchFamily="34" charset="0"/>
                        </a:rPr>
                        <a:t>2264</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SP-FD-24</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Local electric fields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integrated detector design shall minimize potential pathways for HV discharges.</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&lt;30 kV/cm; Exceptions: for specific components with localized E-field higher than 30 kV/cm, perform test in pure LAr at 120% of the designed operating voltage,</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HV discharges limit detector livetime and have the potential for damaging detector components. Keeping the local fields to this value is necessary in order to reach the desired drift fields. The minimum E field requirement is based on the minimum drift-field goal of  500 V/cm. In case of field cage components for which the limit cannot be guaranteed, a dedicated test in ultrapure LAr at a E-field at least 120% higher than nominal is has to be successfully passed.</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In ProtoDUNE phase one the HV feed through underwent and passed the &gt;120% efield  test, due to a field of ~45 kV/cm in a limited volume below the toroidal rim of the ground shield</a:t>
                      </a:r>
                      <a:br>
                        <a:rPr lang="en-US" sz="300" b="0" i="0" u="none" strike="noStrike">
                          <a:solidFill>
                            <a:srgbClr val="000000"/>
                          </a:solidFill>
                          <a:effectLst/>
                          <a:latin typeface="Arial" panose="020B0604020202020204" pitchFamily="34" charset="0"/>
                        </a:rPr>
                      </a:br>
                      <a:br>
                        <a:rPr lang="en-US" sz="300" b="0" i="0" u="none" strike="noStrike">
                          <a:solidFill>
                            <a:srgbClr val="000000"/>
                          </a:solidFill>
                          <a:effectLst/>
                          <a:latin typeface="Arial" panose="020B0604020202020204" pitchFamily="34" charset="0"/>
                        </a:rPr>
                      </a:br>
                      <a:r>
                        <a:rPr lang="en-US" sz="300" b="0" i="0" u="none" strike="noStrike">
                          <a:solidFill>
                            <a:srgbClr val="000000"/>
                          </a:solidFill>
                          <a:effectLst/>
                          <a:latin typeface="Arial" panose="020B0604020202020204" pitchFamily="34" charset="0"/>
                        </a:rPr>
                        <a:t>Update Value, Rationale and Note 6/2020 per EJames</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21086361"/>
                  </a:ext>
                </a:extLst>
              </a:tr>
              <a:tr h="210998">
                <a:tc>
                  <a:txBody>
                    <a:bodyPr/>
                    <a:lstStyle/>
                    <a:p>
                      <a:pPr algn="r" fontAlgn="b"/>
                      <a:r>
                        <a:rPr lang="en-US" sz="300" b="0" i="0" u="none" strike="noStrike">
                          <a:solidFill>
                            <a:srgbClr val="000000"/>
                          </a:solidFill>
                          <a:effectLst/>
                          <a:latin typeface="Arial" panose="020B0604020202020204" pitchFamily="34" charset="0"/>
                        </a:rPr>
                        <a:t>2265</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SP-FD-25</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Non-FE noise contributions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All non-FE noise contributions shall be much lower than the targeted system noise level</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&lt;&lt; 1000 electrons</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1405272012"/>
                  </a:ext>
                </a:extLst>
              </a:tr>
              <a:tr h="385300">
                <a:tc>
                  <a:txBody>
                    <a:bodyPr/>
                    <a:lstStyle/>
                    <a:p>
                      <a:pPr algn="r" fontAlgn="b"/>
                      <a:r>
                        <a:rPr lang="en-US" sz="300" b="0" i="0" u="none" strike="noStrike">
                          <a:solidFill>
                            <a:srgbClr val="000000"/>
                          </a:solidFill>
                          <a:effectLst/>
                          <a:latin typeface="Arial" panose="020B0604020202020204" pitchFamily="34" charset="0"/>
                        </a:rPr>
                        <a:t>2266</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SP-FD-26</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LAr impurity contributions from components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Contributions to LAr contamination from detector components, through outgassing or other processes, shall remain &lt;&lt; 30 ppt so as to avoid significantly increasing the nominal level of contamination.</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&lt;&lt; 30 ppt</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2581170386"/>
                  </a:ext>
                </a:extLst>
              </a:tr>
              <a:tr h="174302">
                <a:tc>
                  <a:txBody>
                    <a:bodyPr/>
                    <a:lstStyle/>
                    <a:p>
                      <a:pPr algn="r" fontAlgn="b"/>
                      <a:r>
                        <a:rPr lang="en-US" sz="300" b="0" i="0" u="none" strike="noStrike">
                          <a:solidFill>
                            <a:srgbClr val="000000"/>
                          </a:solidFill>
                          <a:effectLst/>
                          <a:latin typeface="Arial" panose="020B0604020202020204" pitchFamily="34" charset="0"/>
                        </a:rPr>
                        <a:t>2267</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SP-FD-27</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Introduced radioactivity</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Introduced radioactivity shall be less than that from 39Ar.</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less than that from 39Ar</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Materials used in construction of detector components should not significantly increase the radiological background beyond nominal levels.</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734054280"/>
                  </a:ext>
                </a:extLst>
              </a:tr>
              <a:tr h="348605">
                <a:tc>
                  <a:txBody>
                    <a:bodyPr/>
                    <a:lstStyle/>
                    <a:p>
                      <a:pPr algn="r" fontAlgn="b"/>
                      <a:r>
                        <a:rPr lang="en-US" sz="300" b="0" i="0" u="none" strike="noStrike">
                          <a:solidFill>
                            <a:srgbClr val="000000"/>
                          </a:solidFill>
                          <a:effectLst/>
                          <a:latin typeface="Arial" panose="020B0604020202020204" pitchFamily="34" charset="0"/>
                        </a:rPr>
                        <a:t>2268</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SP-FD-28</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Dead channels</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Detector components shall be sufficiently reliable so as to ensure that dead channels do not exceed 1% over the lifetime of the experiment.</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&lt; 1 %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Detector needs to operate over a 20-30 year liftime with components that will be inaccessible post-installation, so components must be robust against damage during installation/cooldown and have long-term stability. To be noted that the dual-phase design has no electronics components for the charge readout inaccessible inside the cryostat.</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ProtoDUNE will identify infant mortality rates for the current detector components.  Additional cosmic-ray operation in 2019 will validate longer-term stability.</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4181003630"/>
                  </a:ext>
                </a:extLst>
              </a:tr>
              <a:tr h="238519">
                <a:tc>
                  <a:txBody>
                    <a:bodyPr/>
                    <a:lstStyle/>
                    <a:p>
                      <a:pPr algn="r" fontAlgn="b"/>
                      <a:r>
                        <a:rPr lang="en-US" sz="300" b="0" i="0" u="none" strike="noStrike">
                          <a:solidFill>
                            <a:srgbClr val="000000"/>
                          </a:solidFill>
                          <a:effectLst/>
                          <a:latin typeface="Arial" panose="020B0604020202020204" pitchFamily="34" charset="0"/>
                        </a:rPr>
                        <a:t>2269</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SP-FD-29</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Detector uptime</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overall FD uptime, in which at least one FD module is active, shall be at least 98%. </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&gt; 98% (goal: &gt; 99%)</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In order to collect the required physics data, the detector must operate stably over long time periods. The specification is driven by the risk of missing a supernova burst if all operating cryostats are offline.</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Operation of the ProtoDUNE detector will provide information on the stability of the HVS over time.  </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2004972685"/>
                  </a:ext>
                </a:extLst>
              </a:tr>
              <a:tr h="241577">
                <a:tc>
                  <a:txBody>
                    <a:bodyPr/>
                    <a:lstStyle/>
                    <a:p>
                      <a:pPr algn="r" fontAlgn="b"/>
                      <a:r>
                        <a:rPr lang="en-US" sz="300" b="0" i="0" u="none" strike="noStrike">
                          <a:solidFill>
                            <a:srgbClr val="000000"/>
                          </a:solidFill>
                          <a:effectLst/>
                          <a:latin typeface="Arial" panose="020B0604020202020204" pitchFamily="34" charset="0"/>
                        </a:rPr>
                        <a:t>2270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SP-FD-30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Individual detector module uptime</a:t>
                      </a:r>
                    </a:p>
                  </a:txBody>
                  <a:tcPr marL="3058" marR="3058" marT="3058" marB="0" anchor="b">
                    <a:lnL>
                      <a:noFill/>
                    </a:lnL>
                    <a:lnR>
                      <a:noFill/>
                    </a:lnR>
                    <a:lnT>
                      <a:noFill/>
                    </a:lnT>
                    <a:lnB>
                      <a:noFill/>
                    </a:lnB>
                    <a:solidFill>
                      <a:schemeClr val="bg1"/>
                    </a:solidFill>
                  </a:tcPr>
                </a:tc>
                <a:tc>
                  <a:txBody>
                    <a:bodyPr/>
                    <a:lstStyle/>
                    <a:p>
                      <a:pPr algn="l" fontAlgn="b"/>
                      <a:r>
                        <a:rPr lang="en-US" sz="400" b="0" i="0" u="none" strike="noStrike">
                          <a:solidFill>
                            <a:srgbClr val="000000"/>
                          </a:solidFill>
                          <a:effectLst/>
                          <a:latin typeface="Calibri" panose="020F0502020204030204" pitchFamily="34" charset="0"/>
                        </a:rPr>
                        <a:t>The uptime of any FD module shall be at least 90%.</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&gt; 90%  (goal: &gt; 95%)</a:t>
                      </a: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a:solidFill>
                            <a:srgbClr val="000000"/>
                          </a:solidFill>
                          <a:effectLst/>
                          <a:latin typeface="Arial" panose="020B0604020202020204" pitchFamily="34" charset="0"/>
                        </a:rPr>
                        <a:t>In order to meet the far detector uptime requirement, driven by the risk of missing a supernova burst, each operating detector module  must operate stably over long time periods. </a:t>
                      </a:r>
                    </a:p>
                  </a:txBody>
                  <a:tcPr marL="3058" marR="3058" marT="3058" marB="0" anchor="b">
                    <a:lnL>
                      <a:noFill/>
                    </a:lnL>
                    <a:lnR>
                      <a:noFill/>
                    </a:lnR>
                    <a:lnT>
                      <a:noFill/>
                    </a:lnT>
                    <a:lnB>
                      <a:noFill/>
                    </a:lnB>
                    <a:solidFill>
                      <a:schemeClr val="bg1"/>
                    </a:solidFill>
                  </a:tcPr>
                </a:tc>
                <a:tc>
                  <a:txBody>
                    <a:bodyPr/>
                    <a:lstStyle/>
                    <a:p>
                      <a:pPr algn="l" fontAlgn="b"/>
                      <a:endParaRPr lang="en-US" sz="300" b="0" i="0" u="none" strike="noStrike">
                        <a:solidFill>
                          <a:srgbClr val="000000"/>
                        </a:solidFill>
                        <a:effectLst/>
                        <a:latin typeface="Arial" panose="020B0604020202020204" pitchFamily="34" charset="0"/>
                      </a:endParaRPr>
                    </a:p>
                  </a:txBody>
                  <a:tcPr marL="3058" marR="3058" marT="3058" marB="0" anchor="b">
                    <a:lnL>
                      <a:noFill/>
                    </a:lnL>
                    <a:lnR>
                      <a:noFill/>
                    </a:lnR>
                    <a:lnT>
                      <a:noFill/>
                    </a:lnT>
                    <a:lnB>
                      <a:noFill/>
                    </a:lnB>
                    <a:solidFill>
                      <a:schemeClr val="bg1"/>
                    </a:solidFill>
                  </a:tcPr>
                </a:tc>
                <a:tc>
                  <a:txBody>
                    <a:bodyPr/>
                    <a:lstStyle/>
                    <a:p>
                      <a:pPr algn="l" fontAlgn="b"/>
                      <a:r>
                        <a:rPr lang="en-US" sz="300" b="0" i="0" u="none" strike="noStrike" dirty="0">
                          <a:solidFill>
                            <a:srgbClr val="000000"/>
                          </a:solidFill>
                          <a:effectLst/>
                          <a:latin typeface="Arial" panose="020B0604020202020204" pitchFamily="34" charset="0"/>
                        </a:rPr>
                        <a:t>Operation of the ProtoDUNE detector will provide information on the stability of the HVS over time.  </a:t>
                      </a:r>
                    </a:p>
                  </a:txBody>
                  <a:tcPr marL="3058" marR="3058" marT="3058" marB="0" anchor="b">
                    <a:lnL>
                      <a:noFill/>
                    </a:lnL>
                    <a:lnR>
                      <a:noFill/>
                    </a:lnR>
                    <a:lnT>
                      <a:noFill/>
                    </a:lnT>
                    <a:lnB>
                      <a:noFill/>
                    </a:lnB>
                    <a:solidFill>
                      <a:schemeClr val="bg1"/>
                    </a:solidFill>
                  </a:tcPr>
                </a:tc>
                <a:extLst>
                  <a:ext uri="{0D108BD9-81ED-4DB2-BD59-A6C34878D82A}">
                    <a16:rowId xmlns:a16="http://schemas.microsoft.com/office/drawing/2014/main" val="1327095202"/>
                  </a:ext>
                </a:extLst>
              </a:tr>
            </a:tbl>
          </a:graphicData>
        </a:graphic>
      </p:graphicFrame>
    </p:spTree>
    <p:extLst>
      <p:ext uri="{BB962C8B-B14F-4D97-AF65-F5344CB8AC3E}">
        <p14:creationId xmlns:p14="http://schemas.microsoft.com/office/powerpoint/2010/main" val="2929206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1205755" y="29717"/>
            <a:ext cx="8492848" cy="547687"/>
          </a:xfrm>
        </p:spPr>
        <p:txBody>
          <a:bodyPr/>
          <a:lstStyle/>
          <a:p>
            <a:r>
              <a:rPr lang="en-US" dirty="0"/>
              <a:t>EB-held Requirements – Dual-Phase (22 May 2019)</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5</a:t>
            </a:fld>
            <a:endParaRPr lang="en-US"/>
          </a:p>
        </p:txBody>
      </p:sp>
      <p:graphicFrame>
        <p:nvGraphicFramePr>
          <p:cNvPr id="19" name="Content Placeholder 18">
            <a:extLst>
              <a:ext uri="{FF2B5EF4-FFF2-40B4-BE49-F238E27FC236}">
                <a16:creationId xmlns:a16="http://schemas.microsoft.com/office/drawing/2014/main" id="{B008F8D9-12C3-4670-BBA8-307FCF52DBBB}"/>
              </a:ext>
            </a:extLst>
          </p:cNvPr>
          <p:cNvGraphicFramePr>
            <a:graphicFrameLocks noGrp="1"/>
          </p:cNvGraphicFramePr>
          <p:nvPr>
            <p:ph idx="16"/>
            <p:extLst>
              <p:ext uri="{D42A27DB-BD31-4B8C-83A1-F6EECF244321}">
                <p14:modId xmlns:p14="http://schemas.microsoft.com/office/powerpoint/2010/main" val="437201269"/>
              </p:ext>
            </p:extLst>
          </p:nvPr>
        </p:nvGraphicFramePr>
        <p:xfrm>
          <a:off x="0" y="916628"/>
          <a:ext cx="9144000" cy="5091166"/>
        </p:xfrm>
        <a:graphic>
          <a:graphicData uri="http://schemas.openxmlformats.org/drawingml/2006/table">
            <a:tbl>
              <a:tblPr/>
              <a:tblGrid>
                <a:gridCol w="180825">
                  <a:extLst>
                    <a:ext uri="{9D8B030D-6E8A-4147-A177-3AD203B41FA5}">
                      <a16:colId xmlns:a16="http://schemas.microsoft.com/office/drawing/2014/main" val="2858051518"/>
                    </a:ext>
                  </a:extLst>
                </a:gridCol>
                <a:gridCol w="452063">
                  <a:extLst>
                    <a:ext uri="{9D8B030D-6E8A-4147-A177-3AD203B41FA5}">
                      <a16:colId xmlns:a16="http://schemas.microsoft.com/office/drawing/2014/main" val="3962351625"/>
                    </a:ext>
                  </a:extLst>
                </a:gridCol>
                <a:gridCol w="780836">
                  <a:extLst>
                    <a:ext uri="{9D8B030D-6E8A-4147-A177-3AD203B41FA5}">
                      <a16:colId xmlns:a16="http://schemas.microsoft.com/office/drawing/2014/main" val="3771743272"/>
                    </a:ext>
                  </a:extLst>
                </a:gridCol>
                <a:gridCol w="1276050">
                  <a:extLst>
                    <a:ext uri="{9D8B030D-6E8A-4147-A177-3AD203B41FA5}">
                      <a16:colId xmlns:a16="http://schemas.microsoft.com/office/drawing/2014/main" val="2075770475"/>
                    </a:ext>
                  </a:extLst>
                </a:gridCol>
                <a:gridCol w="969880">
                  <a:extLst>
                    <a:ext uri="{9D8B030D-6E8A-4147-A177-3AD203B41FA5}">
                      <a16:colId xmlns:a16="http://schemas.microsoft.com/office/drawing/2014/main" val="2083077292"/>
                    </a:ext>
                  </a:extLst>
                </a:gridCol>
                <a:gridCol w="1200022">
                  <a:extLst>
                    <a:ext uri="{9D8B030D-6E8A-4147-A177-3AD203B41FA5}">
                      <a16:colId xmlns:a16="http://schemas.microsoft.com/office/drawing/2014/main" val="4130759614"/>
                    </a:ext>
                  </a:extLst>
                </a:gridCol>
                <a:gridCol w="4284324">
                  <a:extLst>
                    <a:ext uri="{9D8B030D-6E8A-4147-A177-3AD203B41FA5}">
                      <a16:colId xmlns:a16="http://schemas.microsoft.com/office/drawing/2014/main" val="2261876592"/>
                    </a:ext>
                  </a:extLst>
                </a:gridCol>
              </a:tblGrid>
              <a:tr h="234356">
                <a:tc>
                  <a:txBody>
                    <a:bodyPr/>
                    <a:lstStyle/>
                    <a:p>
                      <a:pPr algn="ctr" fontAlgn="ctr"/>
                      <a:r>
                        <a:rPr lang="en-US" sz="700" b="1" i="0" u="none" strike="noStrike">
                          <a:solidFill>
                            <a:srgbClr val="000000"/>
                          </a:solidFill>
                          <a:effectLst/>
                          <a:latin typeface="Times New Roman" panose="02020603050405020304" pitchFamily="18" charset="0"/>
                        </a:rPr>
                        <a:t>ID</a:t>
                      </a:r>
                    </a:p>
                  </a:txBody>
                  <a:tcPr marL="6167" marR="6167" marT="61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ctr"/>
                      <a:r>
                        <a:rPr lang="en-US" sz="700" b="1" i="0" u="none" strike="noStrike">
                          <a:solidFill>
                            <a:srgbClr val="000000"/>
                          </a:solidFill>
                          <a:effectLst/>
                          <a:latin typeface="Times New Roman" panose="02020603050405020304" pitchFamily="18" charset="0"/>
                        </a:rPr>
                        <a:t>Subsystem</a:t>
                      </a:r>
                    </a:p>
                  </a:txBody>
                  <a:tcPr marL="6167" marR="6167" marT="61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ctr"/>
                      <a:r>
                        <a:rPr lang="en-US" sz="700" b="1" i="0" u="none" strike="noStrike">
                          <a:solidFill>
                            <a:srgbClr val="000000"/>
                          </a:solidFill>
                          <a:effectLst/>
                          <a:latin typeface="Times New Roman" panose="02020603050405020304" pitchFamily="18" charset="0"/>
                        </a:rPr>
                        <a:t>Name</a:t>
                      </a:r>
                    </a:p>
                  </a:txBody>
                  <a:tcPr marL="6167" marR="6167" marT="61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b"/>
                      <a:r>
                        <a:rPr lang="en-US" sz="700" b="1" i="0" u="none" strike="noStrike">
                          <a:solidFill>
                            <a:srgbClr val="000000"/>
                          </a:solidFill>
                          <a:effectLst/>
                          <a:latin typeface="Times New Roman" panose="02020603050405020304" pitchFamily="18" charset="0"/>
                        </a:rPr>
                        <a:t>Primary Text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ctr"/>
                      <a:r>
                        <a:rPr lang="en-US" sz="700" b="1" i="0" u="none" strike="noStrike">
                          <a:solidFill>
                            <a:srgbClr val="000000"/>
                          </a:solidFill>
                          <a:effectLst/>
                          <a:latin typeface="Times New Roman" panose="02020603050405020304" pitchFamily="18" charset="0"/>
                        </a:rPr>
                        <a:t>Value</a:t>
                      </a:r>
                    </a:p>
                  </a:txBody>
                  <a:tcPr marL="6167" marR="6167" marT="61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ctr"/>
                      <a:r>
                        <a:rPr lang="en-US" sz="700" b="1" i="0" u="none" strike="noStrike">
                          <a:solidFill>
                            <a:srgbClr val="000000"/>
                          </a:solidFill>
                          <a:effectLst/>
                          <a:latin typeface="Times New Roman" panose="02020603050405020304" pitchFamily="18" charset="0"/>
                        </a:rPr>
                        <a:t>Goal</a:t>
                      </a:r>
                    </a:p>
                  </a:txBody>
                  <a:tcPr marL="6167" marR="6167" marT="61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ctr" fontAlgn="b"/>
                      <a:r>
                        <a:rPr lang="en-US" sz="700" b="1" i="0" u="none" strike="noStrike">
                          <a:solidFill>
                            <a:srgbClr val="000000"/>
                          </a:solidFill>
                          <a:effectLst/>
                          <a:latin typeface="Times New Roman" panose="02020603050405020304" pitchFamily="18" charset="0"/>
                        </a:rPr>
                        <a:t>Rationale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extLst>
                  <a:ext uri="{0D108BD9-81ED-4DB2-BD59-A6C34878D82A}">
                    <a16:rowId xmlns:a16="http://schemas.microsoft.com/office/drawing/2014/main" val="383703186"/>
                  </a:ext>
                </a:extLst>
              </a:tr>
              <a:tr h="251096">
                <a:tc>
                  <a:txBody>
                    <a:bodyPr/>
                    <a:lstStyle/>
                    <a:p>
                      <a:pPr algn="l" fontAlgn="t"/>
                      <a:r>
                        <a:rPr lang="en-US" sz="700" b="1" i="0" u="none" strike="noStrike">
                          <a:solidFill>
                            <a:srgbClr val="000000"/>
                          </a:solidFill>
                          <a:effectLst/>
                          <a:latin typeface="Times New Roman" panose="02020603050405020304" pitchFamily="18" charset="0"/>
                        </a:rPr>
                        <a:t> </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t"/>
                      <a:r>
                        <a:rPr lang="en-US" sz="700" b="1" i="0" u="none" strike="noStrike">
                          <a:solidFill>
                            <a:srgbClr val="000000"/>
                          </a:solidFill>
                          <a:effectLst/>
                          <a:latin typeface="Times New Roman" panose="02020603050405020304" pitchFamily="18" charset="0"/>
                        </a:rPr>
                        <a:t> </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t"/>
                      <a:r>
                        <a:rPr lang="en-US" sz="700" b="1" i="0" u="none" strike="noStrike">
                          <a:solidFill>
                            <a:srgbClr val="000000"/>
                          </a:solidFill>
                          <a:effectLst/>
                          <a:latin typeface="Times New Roman" panose="02020603050405020304" pitchFamily="18" charset="0"/>
                        </a:rPr>
                        <a:t>Descriptive name of the specification</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t"/>
                      <a:r>
                        <a:rPr lang="en-US" sz="700" b="1" i="0" u="none" strike="noStrike">
                          <a:solidFill>
                            <a:srgbClr val="000000"/>
                          </a:solidFill>
                          <a:effectLst/>
                          <a:latin typeface="Times New Roman" panose="02020603050405020304" pitchFamily="18" charset="0"/>
                        </a:rPr>
                        <a:t>Full text of the req/specification. </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t"/>
                      <a:r>
                        <a:rPr lang="en-US" sz="700" b="1" i="0" u="none" strike="noStrike">
                          <a:solidFill>
                            <a:srgbClr val="000000"/>
                          </a:solidFill>
                          <a:effectLst/>
                          <a:latin typeface="Times New Roman" panose="02020603050405020304" pitchFamily="18" charset="0"/>
                        </a:rPr>
                        <a:t>Specification value</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t"/>
                      <a:r>
                        <a:rPr lang="en-US" sz="700" b="1" i="0" u="none" strike="noStrike">
                          <a:solidFill>
                            <a:srgbClr val="000000"/>
                          </a:solidFill>
                          <a:effectLst/>
                          <a:latin typeface="Times New Roman" panose="02020603050405020304" pitchFamily="18" charset="0"/>
                        </a:rPr>
                        <a:t> </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t"/>
                      <a:r>
                        <a:rPr lang="en-US" sz="700" b="1" i="0" u="none" strike="noStrike">
                          <a:solidFill>
                            <a:srgbClr val="000000"/>
                          </a:solidFill>
                          <a:effectLst/>
                          <a:latin typeface="Times New Roman" panose="02020603050405020304" pitchFamily="18" charset="0"/>
                        </a:rPr>
                        <a:t>State what drives and/or supports this specification. (REQUIRED)</a:t>
                      </a:r>
                    </a:p>
                  </a:txBody>
                  <a:tcPr marL="6167" marR="6167" marT="616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958758050"/>
                  </a:ext>
                </a:extLst>
              </a:tr>
              <a:tr h="388538">
                <a:tc>
                  <a:txBody>
                    <a:bodyPr/>
                    <a:lstStyle/>
                    <a:p>
                      <a:pPr algn="r" fontAlgn="b"/>
                      <a:r>
                        <a:rPr lang="en-US" sz="700" b="0" i="0" u="none" strike="noStrike">
                          <a:solidFill>
                            <a:srgbClr val="000000"/>
                          </a:solidFill>
                          <a:effectLst/>
                          <a:latin typeface="Times New Roman" panose="02020603050405020304" pitchFamily="18" charset="0"/>
                        </a:rPr>
                        <a:t>1</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HVS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Minimum drift field</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Calibri" panose="020F0502020204030204" pitchFamily="34" charset="0"/>
                        </a:rPr>
                        <a:t>&gt;250 V/cm (goal 500 V/cm)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Calibri" panose="020F0502020204030204" pitchFamily="34" charset="0"/>
                        </a:rPr>
                        <a:t>$&gt;$\,\SI{250}{ V/cm}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$&gt;\,\SI{500}{ V/cm}$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Limits impacts of electron-ion recombination (on particle ID via $dE/dx$ versus range), reduces effect of finite electron lifetime on S/N ratio (with implications on tracking and calorimetry), and limits electron diffusion and to a lower degree space charge effects.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08162063"/>
                  </a:ext>
                </a:extLst>
              </a:tr>
              <a:tr h="548887">
                <a:tc>
                  <a:txBody>
                    <a:bodyPr/>
                    <a:lstStyle/>
                    <a:p>
                      <a:pPr algn="r" fontAlgn="b"/>
                      <a:r>
                        <a:rPr lang="en-US" sz="700" b="0" i="0" u="none" strike="noStrike">
                          <a:solidFill>
                            <a:srgbClr val="000000"/>
                          </a:solidFill>
                          <a:effectLst/>
                          <a:latin typeface="Times New Roman" panose="02020603050405020304" pitchFamily="18" charset="0"/>
                        </a:rPr>
                        <a:t>2</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TPC Electronics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System noise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 2500 electrons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$&lt;\,\SI{2500}\e^-$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ALARA (e.g. ~1000 electrons achieved on 3x1x1)</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The noise specification is driven by pattern recognition and two-track separation.  Studies suggest that a minimum of ~5:1 signal to noise ratio on individual strip measurements allows for sufficient reconstruction performance. For an effective CRP gain of 20, the smallest MIP signal after 12 m drift with an electron lifetime of 3ms is ~2.5 fC (15600 electrons) giving a S/N ~7 assuming 2500 ENC.</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837409702"/>
                  </a:ext>
                </a:extLst>
              </a:tr>
              <a:tr h="518050">
                <a:tc>
                  <a:txBody>
                    <a:bodyPr/>
                    <a:lstStyle/>
                    <a:p>
                      <a:pPr algn="r" fontAlgn="b"/>
                      <a:r>
                        <a:rPr lang="en-US" sz="700" b="0" i="0" u="none" strike="noStrike">
                          <a:solidFill>
                            <a:srgbClr val="000000"/>
                          </a:solidFill>
                          <a:effectLst/>
                          <a:latin typeface="Times New Roman" panose="02020603050405020304" pitchFamily="18" charset="0"/>
                        </a:rPr>
                        <a:t>3</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PDS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Light yield</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da-DK" sz="700" b="0" i="0" u="none" strike="noStrike">
                          <a:solidFill>
                            <a:srgbClr val="000000"/>
                          </a:solidFill>
                          <a:effectLst/>
                          <a:latin typeface="Times New Roman" panose="02020603050405020304" pitchFamily="18" charset="0"/>
                        </a:rPr>
                        <a:t>&gt; 1 PE/MeV (at anode plane), &gt; 5 PE/MeV (average over TPC active volume)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da-DK" sz="700" b="0" i="0" u="none" strike="noStrike">
                          <a:solidFill>
                            <a:srgbClr val="000000"/>
                          </a:solidFill>
                          <a:effectLst/>
                          <a:latin typeface="Times New Roman" panose="02020603050405020304" pitchFamily="18" charset="0"/>
                        </a:rPr>
                        <a:t>&gt;1PE/MeV (at anode plane), &gt;5PE/MeV (average over TPC active volume)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Enable the fiducialization of nucleon decay candidates anywhere in the TPC active volume with $&gt;90\%$ NDK flash reconstruction efficiency and $&gt;90\%$ purity in correct flash association. Enable a SN burst triggering efficiency $&gt;90\%$ via the DP-PDS alone up to the Milky Way boundaries (\SI{20}{\kilo\parsec}) and with a fake trigger rate $&lt;$1/month.</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173762639"/>
                  </a:ext>
                </a:extLst>
              </a:tr>
              <a:tr h="450210">
                <a:tc>
                  <a:txBody>
                    <a:bodyPr/>
                    <a:lstStyle/>
                    <a:p>
                      <a:pPr algn="r" fontAlgn="b"/>
                      <a:r>
                        <a:rPr lang="en-US" sz="700" b="0" i="0" u="none" strike="noStrike">
                          <a:solidFill>
                            <a:srgbClr val="000000"/>
                          </a:solidFill>
                          <a:effectLst/>
                          <a:latin typeface="Times New Roman" panose="02020603050405020304" pitchFamily="18" charset="0"/>
                        </a:rPr>
                        <a:t>4</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PDS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Time resolution</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 1 microsecond (goal &lt; 100 ns)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&lt;1usec</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$&lt;\,\SI{100}{\nano\second}$</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Based on the minimal energy deposition (10 MeV), spatial separation (\SI{1}{m}), and temporal separation (\SI{1}{ms}) for which one wants to assign a unique event time. Time resolution of \SI{1}{\mu}s is required to have position resolution along the drift direction of about \SI{1}{mm}.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847437737"/>
                  </a:ext>
                </a:extLst>
              </a:tr>
              <a:tr h="259025">
                <a:tc>
                  <a:txBody>
                    <a:bodyPr/>
                    <a:lstStyle/>
                    <a:p>
                      <a:pPr algn="r" fontAlgn="b"/>
                      <a:r>
                        <a:rPr lang="en-US" sz="700" b="0" i="0" u="none" strike="noStrike">
                          <a:solidFill>
                            <a:srgbClr val="000000"/>
                          </a:solidFill>
                          <a:effectLst/>
                          <a:latin typeface="Times New Roman" panose="02020603050405020304" pitchFamily="18" charset="0"/>
                        </a:rPr>
                        <a:t>5</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Liquid argon purity</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 100 ppt (goal 30 ppt)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&lt;100ppt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700" b="0" i="0" u="none" strike="noStrike">
                          <a:solidFill>
                            <a:srgbClr val="000000"/>
                          </a:solidFill>
                          <a:effectLst/>
                          <a:latin typeface="Times New Roman" panose="02020603050405020304" pitchFamily="18" charset="0"/>
                        </a:rPr>
                        <a:t>$&lt;\,\SI{30}{ppt}$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Liquid argon purity directly impacts the number of electrons received at the CRP collection strips and hence the S/N.</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382316908"/>
                  </a:ext>
                </a:extLst>
              </a:tr>
              <a:tr h="487214">
                <a:tc>
                  <a:txBody>
                    <a:bodyPr/>
                    <a:lstStyle/>
                    <a:p>
                      <a:pPr algn="r" fontAlgn="b"/>
                      <a:r>
                        <a:rPr lang="en-US" sz="700" b="0" i="0" u="none" strike="noStrike">
                          <a:solidFill>
                            <a:srgbClr val="000000"/>
                          </a:solidFill>
                          <a:effectLst/>
                          <a:latin typeface="Times New Roman" panose="02020603050405020304" pitchFamily="18" charset="0"/>
                        </a:rPr>
                        <a:t>6</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CRP</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Gaps between CRPs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&lt;30 mm between adjacent CRPs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$&lt;\,\SI{30}{mm}$ between adjacent CRPs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6 mm achieved among groups of adjacent CRPs</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Allowing gaps between CRPs is needed for the CRPs posititioning and to place the grid supports along the edges of the active CRP surface. This also simplifies construction and installation of the detector. 6 mm distance is an already achieved figure. Gaps up to 30 mm may exist in between some groups of CRPs in order to adjust for thermal shrinkage over the whole 60x12 m2 readout area.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243114345"/>
                  </a:ext>
                </a:extLst>
              </a:tr>
              <a:tr h="610559">
                <a:tc>
                  <a:txBody>
                    <a:bodyPr/>
                    <a:lstStyle/>
                    <a:p>
                      <a:pPr algn="r" fontAlgn="b"/>
                      <a:r>
                        <a:rPr lang="en-US" sz="700" b="0" i="0" u="none" strike="noStrike">
                          <a:solidFill>
                            <a:srgbClr val="000000"/>
                          </a:solidFill>
                          <a:effectLst/>
                          <a:latin typeface="Times New Roman" panose="02020603050405020304" pitchFamily="18" charset="0"/>
                        </a:rPr>
                        <a:t>7</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Drift field uniformity due to component alignment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&lt;1\% throughout fiducial volume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$&lt;\,1\,$\% throughout fiducial  volume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DSS hanging system should provide support such that  FC can maintain rectangular parallelepiped under LAr conditions. The cathode structure over 12 m should not exceed 12cm sagging.  Space charge effects due to possible ion backflow from the LEM generated by the Ar39 (1Bq/kg) ionization may also contribute in distorting the field. In case this distortion is higher than 1% calibrations with the laser system are mandatory to meet the 1% field uniformity requirement.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1530298138"/>
                  </a:ext>
                </a:extLst>
              </a:tr>
              <a:tr h="740072">
                <a:tc>
                  <a:txBody>
                    <a:bodyPr/>
                    <a:lstStyle/>
                    <a:p>
                      <a:pPr algn="r" fontAlgn="b"/>
                      <a:r>
                        <a:rPr lang="en-US" sz="700" b="0" i="0" u="none" strike="noStrike">
                          <a:solidFill>
                            <a:srgbClr val="000000"/>
                          </a:solidFill>
                          <a:effectLst/>
                          <a:latin typeface="Times New Roman" panose="02020603050405020304" pitchFamily="18" charset="0"/>
                        </a:rPr>
                        <a:t>8</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CRP</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CRP effective gain</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r" fontAlgn="b"/>
                      <a:r>
                        <a:rPr lang="en-US" sz="700" b="0" i="0" u="none" strike="noStrike">
                          <a:solidFill>
                            <a:srgbClr val="000000"/>
                          </a:solidFill>
                          <a:effectLst/>
                          <a:latin typeface="Times New Roman" panose="02020603050405020304" pitchFamily="18" charset="0"/>
                        </a:rPr>
                        <a:t>6</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\num{6}</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goal: AHARA (e.g. ~20)</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An equivalent S/N ratio of 5:1, as required for SP, can be achieved for signals coming from the extreme end of the 12 m drift and assuming an electron lifetime corresponding to the minimal requirement of 3ms with the achieved noise figure of 1000 electrons and a minimal effective CRP gain of 6. This figure translates, still for 3 ms electron lifetime, into a S/N ratio of  17.3 for 6 m drift and 32.25 for 3 m drift. For purity conditions corresponding to 6 ms electron lifetime the same figure on minimal CRP effective gain=6 translates to to a S/N ratio of  17.3 for 12 m drift and 32.25 for 6 m drift and 44.0 for 3 m drift.</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809052903"/>
                  </a:ext>
                </a:extLst>
              </a:tr>
              <a:tr h="271360">
                <a:tc>
                  <a:txBody>
                    <a:bodyPr/>
                    <a:lstStyle/>
                    <a:p>
                      <a:pPr algn="r" fontAlgn="b"/>
                      <a:r>
                        <a:rPr lang="en-US" sz="700" b="0" i="0" u="none" strike="noStrike">
                          <a:solidFill>
                            <a:srgbClr val="000000"/>
                          </a:solidFill>
                          <a:effectLst/>
                          <a:latin typeface="Times New Roman" panose="02020603050405020304" pitchFamily="18" charset="0"/>
                        </a:rPr>
                        <a:t>9</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CRP</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CRP strips spacing</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&lt;4.7 mm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$&lt;\,\SI{4.7}{mm}$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3.125 mm achieved corresponding to present design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4.7 mm pitch defined for SP detector, S/N consistent with 100\% hit reconstruction efficiency for MIPs.  Spacing fine enough to provide \SI{1.5}{cm} vertex resolution in $y-z$ plane.</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105250891"/>
                  </a:ext>
                </a:extLst>
              </a:tr>
              <a:tr h="331799">
                <a:tc>
                  <a:txBody>
                    <a:bodyPr/>
                    <a:lstStyle/>
                    <a:p>
                      <a:pPr algn="r" fontAlgn="b"/>
                      <a:r>
                        <a:rPr lang="en-US" sz="700" b="0" i="0" u="none" strike="noStrike">
                          <a:solidFill>
                            <a:srgbClr val="000000"/>
                          </a:solidFill>
                          <a:effectLst/>
                          <a:latin typeface="Times New Roman" panose="02020603050405020304" pitchFamily="18" charset="0"/>
                        </a:rPr>
                        <a:t>10</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CRP</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CRP planarity</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plus/minus 0.75 mm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$\pm\,\SI{0.75}{mm}$</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dirty="0">
                          <a:solidFill>
                            <a:srgbClr val="000000"/>
                          </a:solidFill>
                          <a:effectLst/>
                          <a:latin typeface="Times New Roman" panose="02020603050405020304" pitchFamily="18" charset="0"/>
                        </a:rPr>
                        <a:t>CRP planarity should be respected over 3x3 m2 surface in order to guarantee the uniformity of the extraction field and the immersion of the extraction grid. The ideal positioning of the extraction grid is 5 mm below the LAr liquid level.</a:t>
                      </a:r>
                    </a:p>
                  </a:txBody>
                  <a:tcPr marL="6167" marR="6167" marT="61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3370710746"/>
                  </a:ext>
                </a:extLst>
              </a:tr>
            </a:tbl>
          </a:graphicData>
        </a:graphic>
      </p:graphicFrame>
    </p:spTree>
    <p:extLst>
      <p:ext uri="{BB962C8B-B14F-4D97-AF65-F5344CB8AC3E}">
        <p14:creationId xmlns:p14="http://schemas.microsoft.com/office/powerpoint/2010/main" val="193997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1205755" y="29717"/>
            <a:ext cx="8492848" cy="547687"/>
          </a:xfrm>
        </p:spPr>
        <p:txBody>
          <a:bodyPr/>
          <a:lstStyle/>
          <a:p>
            <a:r>
              <a:rPr lang="en-US" dirty="0"/>
              <a:t>EB-held Requirements – Dual-Phase (22 May 2019)</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6</a:t>
            </a:fld>
            <a:endParaRPr lang="en-US"/>
          </a:p>
        </p:txBody>
      </p:sp>
      <p:graphicFrame>
        <p:nvGraphicFramePr>
          <p:cNvPr id="6" name="Content Placeholder 5">
            <a:extLst>
              <a:ext uri="{FF2B5EF4-FFF2-40B4-BE49-F238E27FC236}">
                <a16:creationId xmlns:a16="http://schemas.microsoft.com/office/drawing/2014/main" id="{927B8509-A8AA-4096-BB4C-2A163EE12839}"/>
              </a:ext>
            </a:extLst>
          </p:cNvPr>
          <p:cNvGraphicFramePr>
            <a:graphicFrameLocks noGrp="1"/>
          </p:cNvGraphicFramePr>
          <p:nvPr>
            <p:ph idx="16"/>
          </p:nvPr>
        </p:nvGraphicFramePr>
        <p:xfrm>
          <a:off x="210376" y="452505"/>
          <a:ext cx="8723248" cy="6380028"/>
        </p:xfrm>
        <a:graphic>
          <a:graphicData uri="http://schemas.openxmlformats.org/drawingml/2006/table">
            <a:tbl>
              <a:tblPr/>
              <a:tblGrid>
                <a:gridCol w="172504">
                  <a:extLst>
                    <a:ext uri="{9D8B030D-6E8A-4147-A177-3AD203B41FA5}">
                      <a16:colId xmlns:a16="http://schemas.microsoft.com/office/drawing/2014/main" val="2101109317"/>
                    </a:ext>
                  </a:extLst>
                </a:gridCol>
                <a:gridCol w="431262">
                  <a:extLst>
                    <a:ext uri="{9D8B030D-6E8A-4147-A177-3AD203B41FA5}">
                      <a16:colId xmlns:a16="http://schemas.microsoft.com/office/drawing/2014/main" val="753513299"/>
                    </a:ext>
                  </a:extLst>
                </a:gridCol>
                <a:gridCol w="744907">
                  <a:extLst>
                    <a:ext uri="{9D8B030D-6E8A-4147-A177-3AD203B41FA5}">
                      <a16:colId xmlns:a16="http://schemas.microsoft.com/office/drawing/2014/main" val="4077968943"/>
                    </a:ext>
                  </a:extLst>
                </a:gridCol>
                <a:gridCol w="1217334">
                  <a:extLst>
                    <a:ext uri="{9D8B030D-6E8A-4147-A177-3AD203B41FA5}">
                      <a16:colId xmlns:a16="http://schemas.microsoft.com/office/drawing/2014/main" val="2216065478"/>
                    </a:ext>
                  </a:extLst>
                </a:gridCol>
                <a:gridCol w="925252">
                  <a:extLst>
                    <a:ext uri="{9D8B030D-6E8A-4147-A177-3AD203B41FA5}">
                      <a16:colId xmlns:a16="http://schemas.microsoft.com/office/drawing/2014/main" val="1492576159"/>
                    </a:ext>
                  </a:extLst>
                </a:gridCol>
                <a:gridCol w="1144804">
                  <a:extLst>
                    <a:ext uri="{9D8B030D-6E8A-4147-A177-3AD203B41FA5}">
                      <a16:colId xmlns:a16="http://schemas.microsoft.com/office/drawing/2014/main" val="1271532265"/>
                    </a:ext>
                  </a:extLst>
                </a:gridCol>
                <a:gridCol w="4087185">
                  <a:extLst>
                    <a:ext uri="{9D8B030D-6E8A-4147-A177-3AD203B41FA5}">
                      <a16:colId xmlns:a16="http://schemas.microsoft.com/office/drawing/2014/main" val="4058031892"/>
                    </a:ext>
                  </a:extLst>
                </a:gridCol>
              </a:tblGrid>
              <a:tr h="316531">
                <a:tc>
                  <a:txBody>
                    <a:bodyPr/>
                    <a:lstStyle/>
                    <a:p>
                      <a:pPr algn="r" fontAlgn="b"/>
                      <a:r>
                        <a:rPr lang="en-US" sz="700" b="0" i="0" u="none" strike="noStrike">
                          <a:solidFill>
                            <a:srgbClr val="000000"/>
                          </a:solidFill>
                          <a:effectLst/>
                          <a:latin typeface="Times New Roman" panose="02020603050405020304" pitchFamily="18" charset="0"/>
                        </a:rPr>
                        <a:t>11</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HVS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Drift field uniformity due to HVS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&lt;1\% throughout fiducial  volume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&lt;1% throughout fiducial  volume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Non-uniformity of \efield affects 3D reconstruction due to introduction of non-constant electron drift velocity, including residual transverse components with respect to the nominal drift direction.</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2181842501"/>
                  </a:ext>
                </a:extLst>
              </a:tr>
              <a:tr h="470679">
                <a:tc>
                  <a:txBody>
                    <a:bodyPr/>
                    <a:lstStyle/>
                    <a:p>
                      <a:pPr algn="r" fontAlgn="b"/>
                      <a:r>
                        <a:rPr lang="en-US" sz="700" b="0" i="0" u="none" strike="noStrike">
                          <a:solidFill>
                            <a:srgbClr val="000000"/>
                          </a:solidFill>
                          <a:effectLst/>
                          <a:latin typeface="Times New Roman" panose="02020603050405020304" pitchFamily="18" charset="0"/>
                        </a:rPr>
                        <a:t>12</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HVS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Cathode HV power supply ripple contribution to system noise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 500 $e^-$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$&lt;\,\SI{1500}e^-$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500710139"/>
                  </a:ext>
                </a:extLst>
              </a:tr>
              <a:tr h="388310">
                <a:tc>
                  <a:txBody>
                    <a:bodyPr/>
                    <a:lstStyle/>
                    <a:p>
                      <a:pPr algn="r" fontAlgn="b"/>
                      <a:r>
                        <a:rPr lang="en-US" sz="700" b="0" i="0" u="none" strike="noStrike">
                          <a:solidFill>
                            <a:srgbClr val="000000"/>
                          </a:solidFill>
                          <a:effectLst/>
                          <a:latin typeface="Times New Roman" panose="02020603050405020304" pitchFamily="18" charset="0"/>
                        </a:rPr>
                        <a:t>13</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Front-end peaking time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1 microsecond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\SI{1}{\micro\second}</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\SI{1}{\micro\second} achieved in current design</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Driven by the need for optimal vertex resolution, which is itself determined from single-track resolution, pitch and the ability of the reconstruction algorithms to separate two nearby tracks.  1 us matches  3mm pitch and DP S/N ratio.</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823511068"/>
                  </a:ext>
                </a:extLst>
              </a:tr>
              <a:tr h="470679">
                <a:tc>
                  <a:txBody>
                    <a:bodyPr/>
                    <a:lstStyle/>
                    <a:p>
                      <a:pPr algn="r" fontAlgn="b"/>
                      <a:r>
                        <a:rPr lang="en-US" sz="700" b="0" i="0" u="none" strike="noStrike">
                          <a:solidFill>
                            <a:srgbClr val="000000"/>
                          </a:solidFill>
                          <a:effectLst/>
                          <a:latin typeface="Times New Roman" panose="02020603050405020304" pitchFamily="18" charset="0"/>
                        </a:rPr>
                        <a:t>14</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Signal saturation level</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~7,500,000 electrons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\num{7500000} electrons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The largest signals correspond to events with multiple protons produced in the primary event vertex, in particular, when the trajectories of one or more of those particles are parallel to the wire, causing the charge over a long path length to be collected within a short time period.  This figure takes into account an effective CRP gain of 20 in the DP signal dynamics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1829259374"/>
                  </a:ext>
                </a:extLst>
              </a:tr>
              <a:tr h="588349">
                <a:tc>
                  <a:txBody>
                    <a:bodyPr/>
                    <a:lstStyle/>
                    <a:p>
                      <a:pPr algn="r" fontAlgn="b"/>
                      <a:r>
                        <a:rPr lang="en-US" sz="700" b="0" i="0" u="none" strike="noStrike">
                          <a:solidFill>
                            <a:srgbClr val="000000"/>
                          </a:solidFill>
                          <a:effectLst/>
                          <a:latin typeface="Times New Roman" panose="02020603050405020304" pitchFamily="18" charset="0"/>
                        </a:rPr>
                        <a:t>15</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LAr nitrogen contamination</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 3 ppm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$&lt;\,\SI{3}{ppm}$</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dirty="0">
                          <a:solidFill>
                            <a:srgbClr val="000000"/>
                          </a:solidFill>
                          <a:effectLst/>
                          <a:latin typeface="Times New Roman" panose="02020603050405020304" pitchFamily="18" charset="0"/>
                        </a:rPr>
                        <a:t>Production quenching  prevents most late light from being collected at levels of 10 </a:t>
                      </a:r>
                      <a:r>
                        <a:rPr lang="en-US" sz="700" b="0" i="0" u="none" strike="noStrike" dirty="0" err="1">
                          <a:solidFill>
                            <a:srgbClr val="000000"/>
                          </a:solidFill>
                          <a:effectLst/>
                          <a:latin typeface="Times New Roman" panose="02020603050405020304" pitchFamily="18" charset="0"/>
                        </a:rPr>
                        <a:t>ppM</a:t>
                      </a:r>
                      <a:r>
                        <a:rPr lang="en-US" sz="700" b="0" i="0" u="none" strike="noStrike" dirty="0">
                          <a:solidFill>
                            <a:srgbClr val="000000"/>
                          </a:solidFill>
                          <a:effectLst/>
                          <a:latin typeface="Times New Roman" panose="02020603050405020304" pitchFamily="18" charset="0"/>
                        </a:rPr>
                        <a:t> and above.  The attenuation length in liquid argon with 3 </a:t>
                      </a:r>
                      <a:r>
                        <a:rPr lang="en-US" sz="700" b="0" i="0" u="none" strike="noStrike" dirty="0" err="1">
                          <a:solidFill>
                            <a:srgbClr val="000000"/>
                          </a:solidFill>
                          <a:effectLst/>
                          <a:latin typeface="Times New Roman" panose="02020603050405020304" pitchFamily="18" charset="0"/>
                        </a:rPr>
                        <a:t>ppM</a:t>
                      </a:r>
                      <a:r>
                        <a:rPr lang="en-US" sz="700" b="0" i="0" u="none" strike="noStrike" dirty="0">
                          <a:solidFill>
                            <a:srgbClr val="000000"/>
                          </a:solidFill>
                          <a:effectLst/>
                          <a:latin typeface="Times New Roman" panose="02020603050405020304" pitchFamily="18" charset="0"/>
                        </a:rPr>
                        <a:t> of Nitrogen contamination is roughly 22 m. Higher contaminations significantly affect the number of photons that reach the PMTs (for both fast and late light components), since the distance between the PMT plane and the scintillation production site can be as large as 13 m and the detector system is not segmented.</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389352415"/>
                  </a:ext>
                </a:extLst>
              </a:tr>
              <a:tr h="353009">
                <a:tc>
                  <a:txBody>
                    <a:bodyPr/>
                    <a:lstStyle/>
                    <a:p>
                      <a:pPr algn="r" fontAlgn="b"/>
                      <a:r>
                        <a:rPr lang="en-US" sz="700" b="0" i="0" u="none" strike="noStrike">
                          <a:solidFill>
                            <a:srgbClr val="000000"/>
                          </a:solidFill>
                          <a:effectLst/>
                          <a:latin typeface="Times New Roman" panose="02020603050405020304" pitchFamily="18" charset="0"/>
                        </a:rPr>
                        <a:t>16</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Detector dead time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&lt;0.5\%</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$&lt;\,\SI{0.5}{\%}$</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tc>
                  <a:txBody>
                    <a:bodyPr/>
                    <a:lstStyle/>
                    <a:p>
                      <a:pPr algn="l" fontAlgn="b"/>
                      <a:r>
                        <a:rPr lang="en-US" sz="700" b="0" i="0" u="none" strike="noStrike">
                          <a:solidFill>
                            <a:srgbClr val="000000"/>
                          </a:solidFill>
                          <a:effectLst/>
                          <a:latin typeface="Times New Roman" panose="02020603050405020304" pitchFamily="18" charset="0"/>
                        </a:rPr>
                        <a:t>In order to collect the required physics data, the detector must operate stably over long time periods. The specification is driven by the risk of missing a supernova burst if all operating cryostats are offline.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5D6"/>
                    </a:solidFill>
                  </a:tcPr>
                </a:tc>
                <a:extLst>
                  <a:ext uri="{0D108BD9-81ED-4DB2-BD59-A6C34878D82A}">
                    <a16:rowId xmlns:a16="http://schemas.microsoft.com/office/drawing/2014/main" val="1274623687"/>
                  </a:ext>
                </a:extLst>
              </a:tr>
              <a:tr h="270640">
                <a:tc>
                  <a:txBody>
                    <a:bodyPr/>
                    <a:lstStyle/>
                    <a:p>
                      <a:pPr algn="r" fontAlgn="b"/>
                      <a:r>
                        <a:rPr lang="en-US" sz="700" b="0" i="0" u="none" strike="noStrike">
                          <a:solidFill>
                            <a:srgbClr val="000000"/>
                          </a:solidFill>
                          <a:effectLst/>
                          <a:latin typeface="Times New Roman" panose="02020603050405020304" pitchFamily="18" charset="0"/>
                        </a:rPr>
                        <a:t>17</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HVS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Cathode resistivity</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&gt; 1 megohm/sq (goal: up to  1 G ohm)</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$&gt;\,\SI{1}{\mega\ohm/square}$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$up to \,\SI{1}{\giga\ohm/square}$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This prevents damage to detector and cryostat components. The goal resistivity is up to  \SI{1}{\giga\Omega}/sq</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017249306"/>
                  </a:ext>
                </a:extLst>
              </a:tr>
              <a:tr h="235339">
                <a:tc>
                  <a:txBody>
                    <a:bodyPr/>
                    <a:lstStyle/>
                    <a:p>
                      <a:pPr algn="r" fontAlgn="b"/>
                      <a:r>
                        <a:rPr lang="en-US" sz="700" b="0" i="0" u="none" strike="noStrike">
                          <a:solidFill>
                            <a:srgbClr val="000000"/>
                          </a:solidFill>
                          <a:effectLst/>
                          <a:latin typeface="Times New Roman" panose="02020603050405020304" pitchFamily="18" charset="0"/>
                        </a:rPr>
                        <a:t>18</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CISC</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Cryogenic monitoring devices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988287910"/>
                  </a:ext>
                </a:extLst>
              </a:tr>
              <a:tr h="235339">
                <a:tc>
                  <a:txBody>
                    <a:bodyPr/>
                    <a:lstStyle/>
                    <a:p>
                      <a:pPr algn="r" fontAlgn="b"/>
                      <a:r>
                        <a:rPr lang="en-US" sz="700" b="0" i="0" u="none" strike="noStrike">
                          <a:solidFill>
                            <a:srgbClr val="000000"/>
                          </a:solidFill>
                          <a:effectLst/>
                          <a:latin typeface="Times New Roman" panose="02020603050405020304" pitchFamily="18" charset="0"/>
                        </a:rPr>
                        <a:t>19</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TPC Electronics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ADC sampling frequency</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2.5 MHz</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pt-BR" sz="700" b="0" i="0" u="none" strike="noStrike">
                          <a:solidFill>
                            <a:srgbClr val="000000"/>
                          </a:solidFill>
                          <a:effectLst/>
                          <a:latin typeface="Times New Roman" panose="02020603050405020304" pitchFamily="18" charset="0"/>
                        </a:rPr>
                        <a:t>$\sim\,\SI{2}{\mega\hertz}$</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This value is chosen to match \SI{1}{\musec} shaping time (the approximate Nyquist requirement). Adapted to finer space pitch of 3.125 mm.</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2794891737"/>
                  </a:ext>
                </a:extLst>
              </a:tr>
              <a:tr h="588349">
                <a:tc>
                  <a:txBody>
                    <a:bodyPr/>
                    <a:lstStyle/>
                    <a:p>
                      <a:pPr algn="r" fontAlgn="b"/>
                      <a:r>
                        <a:rPr lang="en-US" sz="700" b="0" i="0" u="none" strike="noStrike">
                          <a:solidFill>
                            <a:srgbClr val="000000"/>
                          </a:solidFill>
                          <a:effectLst/>
                          <a:latin typeface="Times New Roman" panose="02020603050405020304" pitchFamily="18" charset="0"/>
                        </a:rPr>
                        <a:t>20</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TPC Electronics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Number of ADC bits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12 bits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\num{12} bits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The lower end of the ADC dynamic range is driven by the requirement that the ADC digitization does not contribute to the total electronics noise. The upper end of the ADC dynamic range is defined by the previous requirement on the signal saturation level. Combining these two requirements with the specification for the total electronics noise results in the need for a 12 bits digitization.</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049157854"/>
                  </a:ext>
                </a:extLst>
              </a:tr>
              <a:tr h="235339">
                <a:tc>
                  <a:txBody>
                    <a:bodyPr/>
                    <a:lstStyle/>
                    <a:p>
                      <a:pPr algn="r" fontAlgn="b"/>
                      <a:r>
                        <a:rPr lang="en-US" sz="700" b="0" i="0" u="none" strike="noStrike">
                          <a:solidFill>
                            <a:srgbClr val="000000"/>
                          </a:solidFill>
                          <a:effectLst/>
                          <a:latin typeface="Times New Roman" panose="02020603050405020304" pitchFamily="18" charset="0"/>
                        </a:rPr>
                        <a:t>21</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TPC Electronics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Cold electronics power consumption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 50 mW/channel</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$&lt;\,\SI{50}{ mW/channel}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Achieved ~11 mW.channel</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The CE power consumption must be low enough to prevent the occurrence of local hot spots that could cause bubbling in the LAr, potentially leading to HV discarges.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634238925"/>
                  </a:ext>
                </a:extLst>
              </a:tr>
              <a:tr h="170621">
                <a:tc>
                  <a:txBody>
                    <a:bodyPr/>
                    <a:lstStyle/>
                    <a:p>
                      <a:pPr algn="r" fontAlgn="b"/>
                      <a:r>
                        <a:rPr lang="en-US" sz="700" b="0" i="0" u="none" strike="noStrike">
                          <a:solidFill>
                            <a:srgbClr val="000000"/>
                          </a:solidFill>
                          <a:effectLst/>
                          <a:latin typeface="Times New Roman" panose="02020603050405020304" pitchFamily="18" charset="0"/>
                        </a:rPr>
                        <a:t>22</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DAQ</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Data rate to tape</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&lt;30 PB/year</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$&lt;\,\SI{30}{PB/year}$</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2208915857"/>
                  </a:ext>
                </a:extLst>
              </a:tr>
              <a:tr h="400077">
                <a:tc>
                  <a:txBody>
                    <a:bodyPr/>
                    <a:lstStyle/>
                    <a:p>
                      <a:pPr algn="r" fontAlgn="b"/>
                      <a:r>
                        <a:rPr lang="en-US" sz="700" b="0" i="0" u="none" strike="noStrike">
                          <a:solidFill>
                            <a:srgbClr val="000000"/>
                          </a:solidFill>
                          <a:effectLst/>
                          <a:latin typeface="Times New Roman" panose="02020603050405020304" pitchFamily="18" charset="0"/>
                        </a:rPr>
                        <a:t>23</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DAQ</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Supernova trigger</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&gt; 90\% efficiency for SNB within 100 kpc</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$&gt;\,\SI{90}{\%}$ efficiency for SNB within \SI{100}{kpc}</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Most models of SNB show structure in the neutrino flux for up to 30s and there is potential for interesting measurements to be made up to 100s. 90% triggering efficiency for a typical burst out to 100 kpc provides sensitivity to SNB in our galaxy and several small nearby galaxies.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2481169314"/>
                  </a:ext>
                </a:extLst>
              </a:tr>
              <a:tr h="353009">
                <a:tc>
                  <a:txBody>
                    <a:bodyPr/>
                    <a:lstStyle/>
                    <a:p>
                      <a:pPr algn="r" fontAlgn="b"/>
                      <a:r>
                        <a:rPr lang="en-US" sz="700" b="0" i="0" u="none" strike="noStrike">
                          <a:solidFill>
                            <a:srgbClr val="000000"/>
                          </a:solidFill>
                          <a:effectLst/>
                          <a:latin typeface="Times New Roman" panose="02020603050405020304" pitchFamily="18" charset="0"/>
                        </a:rPr>
                        <a:t>24</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HVS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Local electric fields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&lt;30 kV/cm</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$&lt;\,\SI{30}{kV/cm}$</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HV discharges limit detector livetime and have the potential for damaging detector components. Keeping the local fields to this value is necessary in order to reach the desired drift fields. The minimum \efield requirement is based on the minimum drift-field goal of \SI{500}{V/cm}.</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165589185"/>
                  </a:ext>
                </a:extLst>
              </a:tr>
              <a:tr h="235339">
                <a:tc>
                  <a:txBody>
                    <a:bodyPr/>
                    <a:lstStyle/>
                    <a:p>
                      <a:pPr algn="r" fontAlgn="b"/>
                      <a:r>
                        <a:rPr lang="en-US" sz="700" b="0" i="0" u="none" strike="noStrike">
                          <a:solidFill>
                            <a:srgbClr val="000000"/>
                          </a:solidFill>
                          <a:effectLst/>
                          <a:latin typeface="Times New Roman" panose="02020603050405020304" pitchFamily="18" charset="0"/>
                        </a:rPr>
                        <a:t>25</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Non-FE noise contributions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&lt;&lt; 1000 electrons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$&lt;&lt;\,\SI{1000}\e^-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It is expected that system noise will be dominated by random noise on the front-end.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424373258"/>
                  </a:ext>
                </a:extLst>
              </a:tr>
              <a:tr h="353009">
                <a:tc>
                  <a:txBody>
                    <a:bodyPr/>
                    <a:lstStyle/>
                    <a:p>
                      <a:pPr algn="r" fontAlgn="b"/>
                      <a:r>
                        <a:rPr lang="en-US" sz="700" b="0" i="0" u="none" strike="noStrike">
                          <a:solidFill>
                            <a:srgbClr val="000000"/>
                          </a:solidFill>
                          <a:effectLst/>
                          <a:latin typeface="Times New Roman" panose="02020603050405020304" pitchFamily="18" charset="0"/>
                        </a:rPr>
                        <a:t>26</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LAr impurity contributions from components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&lt;&lt; 30 ppt</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$&lt;&lt;\,\SI{30}{ppt}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779934729"/>
                  </a:ext>
                </a:extLst>
              </a:tr>
              <a:tr h="235339">
                <a:tc>
                  <a:txBody>
                    <a:bodyPr/>
                    <a:lstStyle/>
                    <a:p>
                      <a:pPr algn="r" fontAlgn="b"/>
                      <a:r>
                        <a:rPr lang="en-US" sz="700" b="0" i="0" u="none" strike="noStrike">
                          <a:solidFill>
                            <a:srgbClr val="000000"/>
                          </a:solidFill>
                          <a:effectLst/>
                          <a:latin typeface="Times New Roman" panose="02020603050405020304" pitchFamily="18" charset="0"/>
                        </a:rPr>
                        <a:t>27</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Introduced radioactivity</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less than that from 39Ar</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less than that from $^{39}$Ar</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Materials used in construction of detector components should not significantly increase the radiological background beyond nominal levels.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666204541"/>
                  </a:ext>
                </a:extLst>
              </a:tr>
              <a:tr h="470679">
                <a:tc>
                  <a:txBody>
                    <a:bodyPr/>
                    <a:lstStyle/>
                    <a:p>
                      <a:pPr algn="r" fontAlgn="b"/>
                      <a:r>
                        <a:rPr lang="en-US" sz="700" b="0" i="0" u="none" strike="noStrike">
                          <a:solidFill>
                            <a:srgbClr val="000000"/>
                          </a:solidFill>
                          <a:effectLst/>
                          <a:latin typeface="Times New Roman" panose="02020603050405020304" pitchFamily="18" charset="0"/>
                        </a:rPr>
                        <a:t>28</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Dead channels</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 1\%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$&lt;\,\SI{1}{\%}$</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a:solidFill>
                            <a:srgbClr val="000000"/>
                          </a:solidFill>
                          <a:effectLst/>
                          <a:latin typeface="Times New Roman" panose="02020603050405020304" pitchFamily="18" charset="0"/>
                        </a:rPr>
                        <a:t> </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tc>
                  <a:txBody>
                    <a:bodyPr/>
                    <a:lstStyle/>
                    <a:p>
                      <a:pPr algn="l" fontAlgn="b"/>
                      <a:r>
                        <a:rPr lang="en-US" sz="700" b="0" i="0" u="none" strike="noStrike" dirty="0">
                          <a:solidFill>
                            <a:srgbClr val="000000"/>
                          </a:solidFill>
                          <a:effectLst/>
                          <a:latin typeface="Times New Roman" panose="02020603050405020304" pitchFamily="18" charset="0"/>
                        </a:rPr>
                        <a:t>Detector needs to operate over a 20-30 year </a:t>
                      </a:r>
                      <a:r>
                        <a:rPr lang="en-US" sz="700" b="0" i="0" u="none" strike="noStrike" dirty="0" err="1">
                          <a:solidFill>
                            <a:srgbClr val="000000"/>
                          </a:solidFill>
                          <a:effectLst/>
                          <a:latin typeface="Times New Roman" panose="02020603050405020304" pitchFamily="18" charset="0"/>
                        </a:rPr>
                        <a:t>liftime</a:t>
                      </a:r>
                      <a:r>
                        <a:rPr lang="en-US" sz="700" b="0" i="0" u="none" strike="noStrike" dirty="0">
                          <a:solidFill>
                            <a:srgbClr val="000000"/>
                          </a:solidFill>
                          <a:effectLst/>
                          <a:latin typeface="Times New Roman" panose="02020603050405020304" pitchFamily="18" charset="0"/>
                        </a:rPr>
                        <a:t> with components that will be inaccessible post-installation, so components must be robust against damage during installation/cooldown and have long-term stability. To be noted that the dual-phase design has no electronics components for the charge readout inaccessible inside the cryostat.</a:t>
                      </a:r>
                    </a:p>
                  </a:txBody>
                  <a:tcPr marL="5883" marR="5883" marT="58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655082018"/>
                  </a:ext>
                </a:extLst>
              </a:tr>
            </a:tbl>
          </a:graphicData>
        </a:graphic>
      </p:graphicFrame>
    </p:spTree>
    <p:extLst>
      <p:ext uri="{BB962C8B-B14F-4D97-AF65-F5344CB8AC3E}">
        <p14:creationId xmlns:p14="http://schemas.microsoft.com/office/powerpoint/2010/main" val="116138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1205755" y="29717"/>
            <a:ext cx="8492848" cy="547687"/>
          </a:xfrm>
        </p:spPr>
        <p:txBody>
          <a:bodyPr/>
          <a:lstStyle/>
          <a:p>
            <a:r>
              <a:rPr lang="en-US" dirty="0"/>
              <a:t>Original proposed Vertical Drift Requirements</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7</a:t>
            </a:fld>
            <a:endParaRPr lang="en-US"/>
          </a:p>
        </p:txBody>
      </p:sp>
      <p:sp>
        <p:nvSpPr>
          <p:cNvPr id="9" name="Content Placeholder 8">
            <a:extLst>
              <a:ext uri="{FF2B5EF4-FFF2-40B4-BE49-F238E27FC236}">
                <a16:creationId xmlns:a16="http://schemas.microsoft.com/office/drawing/2014/main" id="{A1A13BE5-9EB0-4231-AF56-1056BB7053AC}"/>
              </a:ext>
            </a:extLst>
          </p:cNvPr>
          <p:cNvSpPr txBox="1">
            <a:spLocks noGrp="1"/>
          </p:cNvSpPr>
          <p:nvPr>
            <p:ph idx="16"/>
          </p:nvPr>
        </p:nvSpPr>
        <p:spPr>
          <a:xfrm>
            <a:off x="14144" y="590884"/>
            <a:ext cx="8837721" cy="1272143"/>
          </a:xfrm>
          <a:prstGeom prst="rect">
            <a:avLst/>
          </a:prstGeom>
          <a:noFill/>
        </p:spPr>
        <p:txBody>
          <a:bodyPr wrap="square" rtlCol="0">
            <a:spAutoFit/>
          </a:bodyPr>
          <a:lstStyle/>
          <a:p>
            <a:r>
              <a:rPr lang="en-US" sz="2400" dirty="0">
                <a:solidFill>
                  <a:srgbClr val="004C97"/>
                </a:solidFill>
              </a:rPr>
              <a:t>U</a:t>
            </a:r>
            <a:r>
              <a:rPr lang="en-US" sz="2400" dirty="0">
                <a:solidFill>
                  <a:srgbClr val="004C97"/>
                </a:solidFill>
                <a:latin typeface="Helvetica Neue" panose="02000503000000020004" pitchFamily="2" charset="0"/>
              </a:rPr>
              <a:t>nder discussion</a:t>
            </a:r>
            <a:endParaRPr lang="en-US" sz="2400" dirty="0">
              <a:solidFill>
                <a:srgbClr val="004C97"/>
              </a:solidFill>
            </a:endParaRPr>
          </a:p>
          <a:p>
            <a:pPr lvl="1"/>
            <a:r>
              <a:rPr lang="en-US" sz="1800" dirty="0"/>
              <a:t>EB-held requirements are at </a:t>
            </a:r>
            <a:r>
              <a:rPr lang="en-US" sz="1800" dirty="0">
                <a:hlinkClick r:id="rId2"/>
              </a:rPr>
              <a:t>https://edms.cern.ch/document/2346091 </a:t>
            </a:r>
            <a:endParaRPr lang="en-US" sz="1800" dirty="0"/>
          </a:p>
          <a:p>
            <a:pPr lvl="1"/>
            <a:r>
              <a:rPr lang="en-US" sz="1800" dirty="0"/>
              <a:t>Draft DUNE VD requirements at </a:t>
            </a:r>
            <a:r>
              <a:rPr lang="en-US" sz="1800" dirty="0">
                <a:hlinkClick r:id="rId3"/>
              </a:rPr>
              <a:t>https://edms.cern.ch/project/CERN-0000214368</a:t>
            </a:r>
            <a:endParaRPr lang="en-US" sz="1800" dirty="0"/>
          </a:p>
        </p:txBody>
      </p:sp>
      <p:graphicFrame>
        <p:nvGraphicFramePr>
          <p:cNvPr id="2" name="Table 1">
            <a:extLst>
              <a:ext uri="{FF2B5EF4-FFF2-40B4-BE49-F238E27FC236}">
                <a16:creationId xmlns:a16="http://schemas.microsoft.com/office/drawing/2014/main" id="{BAF74128-27FA-4B7B-8342-3602BBBF3B57}"/>
              </a:ext>
            </a:extLst>
          </p:cNvPr>
          <p:cNvGraphicFramePr>
            <a:graphicFrameLocks noGrp="1"/>
          </p:cNvGraphicFramePr>
          <p:nvPr/>
        </p:nvGraphicFramePr>
        <p:xfrm>
          <a:off x="3126" y="2096331"/>
          <a:ext cx="9140874" cy="4737107"/>
        </p:xfrm>
        <a:graphic>
          <a:graphicData uri="http://schemas.openxmlformats.org/drawingml/2006/table">
            <a:tbl>
              <a:tblPr/>
              <a:tblGrid>
                <a:gridCol w="151110">
                  <a:extLst>
                    <a:ext uri="{9D8B030D-6E8A-4147-A177-3AD203B41FA5}">
                      <a16:colId xmlns:a16="http://schemas.microsoft.com/office/drawing/2014/main" val="2299634135"/>
                    </a:ext>
                  </a:extLst>
                </a:gridCol>
                <a:gridCol w="679157">
                  <a:extLst>
                    <a:ext uri="{9D8B030D-6E8A-4147-A177-3AD203B41FA5}">
                      <a16:colId xmlns:a16="http://schemas.microsoft.com/office/drawing/2014/main" val="2836767828"/>
                    </a:ext>
                  </a:extLst>
                </a:gridCol>
                <a:gridCol w="653020">
                  <a:extLst>
                    <a:ext uri="{9D8B030D-6E8A-4147-A177-3AD203B41FA5}">
                      <a16:colId xmlns:a16="http://schemas.microsoft.com/office/drawing/2014/main" val="260961601"/>
                    </a:ext>
                  </a:extLst>
                </a:gridCol>
                <a:gridCol w="1157635">
                  <a:extLst>
                    <a:ext uri="{9D8B030D-6E8A-4147-A177-3AD203B41FA5}">
                      <a16:colId xmlns:a16="http://schemas.microsoft.com/office/drawing/2014/main" val="4165369704"/>
                    </a:ext>
                  </a:extLst>
                </a:gridCol>
                <a:gridCol w="6499952">
                  <a:extLst>
                    <a:ext uri="{9D8B030D-6E8A-4147-A177-3AD203B41FA5}">
                      <a16:colId xmlns:a16="http://schemas.microsoft.com/office/drawing/2014/main" val="16750109"/>
                    </a:ext>
                  </a:extLst>
                </a:gridCol>
              </a:tblGrid>
              <a:tr h="299306">
                <a:tc>
                  <a:txBody>
                    <a:bodyPr/>
                    <a:lstStyle/>
                    <a:p>
                      <a:pPr algn="l" fontAlgn="b"/>
                      <a:r>
                        <a:rPr lang="en-US" sz="900" b="1" i="0" u="none" strike="noStrike" dirty="0">
                          <a:solidFill>
                            <a:srgbClr val="000000"/>
                          </a:solidFill>
                          <a:effectLst/>
                          <a:latin typeface="Times New Roman" panose="02020603050405020304" pitchFamily="18" charset="0"/>
                        </a:rPr>
                        <a:t>ID</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l" fontAlgn="b"/>
                      <a:r>
                        <a:rPr lang="en-US" sz="900" b="1" i="0" u="none" strike="noStrike" dirty="0">
                          <a:solidFill>
                            <a:srgbClr val="000000"/>
                          </a:solidFill>
                          <a:effectLst/>
                          <a:latin typeface="Times New Roman" panose="02020603050405020304" pitchFamily="18" charset="0"/>
                        </a:rPr>
                        <a:t>Subsystem</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l" fontAlgn="b"/>
                      <a:r>
                        <a:rPr lang="en-US" sz="900" b="1" i="0" u="none" strike="noStrike">
                          <a:solidFill>
                            <a:srgbClr val="000000"/>
                          </a:solidFill>
                          <a:effectLst/>
                          <a:latin typeface="Times New Roman" panose="02020603050405020304" pitchFamily="18" charset="0"/>
                        </a:rPr>
                        <a:t>Name</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l" fontAlgn="b"/>
                      <a:r>
                        <a:rPr lang="en-US" sz="900" b="1" i="0" u="none" strike="noStrike">
                          <a:solidFill>
                            <a:srgbClr val="000000"/>
                          </a:solidFill>
                          <a:effectLst/>
                          <a:latin typeface="Times New Roman" panose="02020603050405020304" pitchFamily="18" charset="0"/>
                        </a:rPr>
                        <a:t>Values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tc>
                  <a:txBody>
                    <a:bodyPr/>
                    <a:lstStyle/>
                    <a:p>
                      <a:pPr algn="l" fontAlgn="b"/>
                      <a:r>
                        <a:rPr lang="en-US" sz="900" b="1" i="0" u="none" strike="noStrike" dirty="0">
                          <a:solidFill>
                            <a:srgbClr val="000000"/>
                          </a:solidFill>
                          <a:effectLst/>
                          <a:latin typeface="Times New Roman" panose="02020603050405020304" pitchFamily="18" charset="0"/>
                        </a:rPr>
                        <a:t>Comments</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FABAB"/>
                    </a:solidFill>
                  </a:tcPr>
                </a:tc>
                <a:extLst>
                  <a:ext uri="{0D108BD9-81ED-4DB2-BD59-A6C34878D82A}">
                    <a16:rowId xmlns:a16="http://schemas.microsoft.com/office/drawing/2014/main" val="3408742654"/>
                  </a:ext>
                </a:extLst>
              </a:tr>
              <a:tr h="647335">
                <a:tc>
                  <a:txBody>
                    <a:bodyPr/>
                    <a:lstStyle/>
                    <a:p>
                      <a:pPr algn="l" fontAlgn="b"/>
                      <a:r>
                        <a:rPr lang="en-US" sz="1000" b="0" i="0" u="none" strike="noStrike">
                          <a:solidFill>
                            <a:srgbClr val="000000"/>
                          </a:solidFill>
                          <a:effectLst/>
                          <a:latin typeface="Times New Roman" panose="02020603050405020304" pitchFamily="18" charset="0"/>
                        </a:rPr>
                        <a:t>1</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HVS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Minimum drift field intensity</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&gt;300 V/cm (goal: 500 V/cm)</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The minimum E-field requirement for the vertical drift (VD) is set at 300 V/cm (5.2 ms maximum drift time in VD) based on the experience of the ProtoDUNE-SP; the goal is set at 500 V/cm as in the horizontal drift (HD) and dual-phase(DP) far detector requirements. This gives a 4.2 ms maximum drift time in the VD.  In ProtoDUNE-SP, a value of 500 V/cm was routinely maintained.  In the last days of operation, the E- Field was increased to 650 V/cm and kept stable for several days. </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3540283040"/>
                  </a:ext>
                </a:extLst>
              </a:tr>
              <a:tr h="445478">
                <a:tc>
                  <a:txBody>
                    <a:bodyPr/>
                    <a:lstStyle/>
                    <a:p>
                      <a:pPr algn="l" fontAlgn="b"/>
                      <a:r>
                        <a:rPr lang="en-US" sz="1000" b="0" i="0" u="none" strike="noStrike">
                          <a:solidFill>
                            <a:srgbClr val="000000"/>
                          </a:solidFill>
                          <a:effectLst/>
                          <a:latin typeface="Times New Roman" panose="02020603050405020304" pitchFamily="18" charset="0"/>
                        </a:rPr>
                        <a:t>2</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a:solidFill>
                            <a:srgbClr val="000000"/>
                          </a:solidFill>
                          <a:effectLst/>
                          <a:latin typeface="Times New Roman" panose="02020603050405020304" pitchFamily="18" charset="0"/>
                        </a:rPr>
                        <a:t>HVS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a:solidFill>
                            <a:srgbClr val="000000"/>
                          </a:solidFill>
                          <a:effectLst/>
                          <a:latin typeface="Times New Roman" panose="02020603050405020304" pitchFamily="18" charset="0"/>
                        </a:rPr>
                        <a:t>Electric field uniformity</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1%</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a:solidFill>
                            <a:srgbClr val="000000"/>
                          </a:solidFill>
                          <a:effectLst/>
                          <a:latin typeface="Times New Roman" panose="02020603050405020304" pitchFamily="18" charset="0"/>
                        </a:rPr>
                        <a:t>Same as for HD. The E-field stability and uniformity at the 1% level is required to guarantee energy scale determination as the same 1% level. E-field variation can be due to uncertainty on drift distance and to the planarity of the Cathode and Anode planes: the overall uncertainty has to be kept within 6.5 cm.</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2998753952"/>
                  </a:ext>
                </a:extLst>
              </a:tr>
              <a:tr h="779587">
                <a:tc>
                  <a:txBody>
                    <a:bodyPr/>
                    <a:lstStyle/>
                    <a:p>
                      <a:pPr algn="l" fontAlgn="b"/>
                      <a:r>
                        <a:rPr lang="en-US" sz="1000" b="0" i="0" u="none" strike="noStrike">
                          <a:solidFill>
                            <a:srgbClr val="000000"/>
                          </a:solidFill>
                          <a:effectLst/>
                          <a:latin typeface="Times New Roman" panose="02020603050405020304" pitchFamily="18" charset="0"/>
                        </a:rPr>
                        <a:t>3</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a:solidFill>
                            <a:srgbClr val="000000"/>
                          </a:solidFill>
                          <a:effectLst/>
                          <a:latin typeface="Times New Roman" panose="02020603050405020304" pitchFamily="18" charset="0"/>
                        </a:rPr>
                        <a:t>HVS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a:solidFill>
                            <a:srgbClr val="000000"/>
                          </a:solidFill>
                          <a:effectLst/>
                          <a:latin typeface="Times New Roman" panose="02020603050405020304" pitchFamily="18" charset="0"/>
                        </a:rPr>
                        <a:t>HV Power supply ripple</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better then 10</a:t>
                      </a:r>
                      <a:r>
                        <a:rPr lang="en-US" sz="1000" b="0" i="0" u="none" strike="noStrike" baseline="30000" dirty="0">
                          <a:solidFill>
                            <a:srgbClr val="000000"/>
                          </a:solidFill>
                          <a:effectLst/>
                          <a:latin typeface="Times New Roman" panose="02020603050405020304" pitchFamily="18" charset="0"/>
                        </a:rPr>
                        <a:t>-5</a:t>
                      </a:r>
                      <a:endParaRPr lang="en-US" sz="1000" b="0" i="0" u="none" strike="noStrike" dirty="0">
                        <a:solidFill>
                          <a:srgbClr val="000000"/>
                        </a:solidFill>
                        <a:effectLst/>
                        <a:latin typeface="Times New Roman" panose="02020603050405020304" pitchFamily="18" charset="0"/>
                      </a:endParaRP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000" b="0" i="0" u="none" strike="noStrike" dirty="0">
                          <a:solidFill>
                            <a:srgbClr val="000000"/>
                          </a:solidFill>
                          <a:effectLst/>
                          <a:latin typeface="Times New Roman" panose="02020603050405020304" pitchFamily="18" charset="0"/>
                        </a:rPr>
                        <a:t>Same as for HD. The HV ripple requirement on the cathode is </a:t>
                      </a:r>
                      <a:r>
                        <a:rPr lang="en-US" sz="1000" b="0" i="0" u="none" strike="noStrike" dirty="0" err="1">
                          <a:solidFill>
                            <a:srgbClr val="000000"/>
                          </a:solidFill>
                          <a:effectLst/>
                          <a:latin typeface="Times New Roman" panose="02020603050405020304" pitchFamily="18" charset="0"/>
                        </a:rPr>
                        <a:t>dV</a:t>
                      </a:r>
                      <a:r>
                        <a:rPr lang="en-US" sz="1000" b="0" i="0" u="none" strike="noStrike" dirty="0">
                          <a:solidFill>
                            <a:srgbClr val="000000"/>
                          </a:solidFill>
                          <a:effectLst/>
                          <a:latin typeface="Times New Roman" panose="02020603050405020304" pitchFamily="18" charset="0"/>
                        </a:rPr>
                        <a:t> &lt; 1mV at 10-100 kHz, comparable to that of the HD. This is achieved by appropriate RC filtering along the warm cable from the HV-Power Supply to the HV Feed-through (HVFT) as demonstrated with NP04. For the 2-view configuration, the 1</a:t>
                      </a:r>
                      <a:r>
                        <a:rPr lang="en-US" sz="1000" b="0" i="0" u="none" strike="noStrike" baseline="30000" dirty="0">
                          <a:solidFill>
                            <a:srgbClr val="000000"/>
                          </a:solidFill>
                          <a:effectLst/>
                          <a:latin typeface="Times New Roman" panose="02020603050405020304" pitchFamily="18" charset="0"/>
                        </a:rPr>
                        <a:t>st</a:t>
                      </a:r>
                      <a:r>
                        <a:rPr lang="en-US" sz="1000" b="0" i="0" u="none" strike="noStrike" dirty="0">
                          <a:solidFill>
                            <a:srgbClr val="000000"/>
                          </a:solidFill>
                          <a:effectLst/>
                          <a:latin typeface="Times New Roman" panose="02020603050405020304" pitchFamily="18" charset="0"/>
                        </a:rPr>
                        <a:t> view strip length is about ¼ of the HD wire length, but there is no shielding from the grid plane wires. A more stringent requirement (by a factor of ~3) is expected for the 3-view configuration compared to the HD due to the wider strip width and longer lengths.</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2521585076"/>
                  </a:ext>
                </a:extLst>
              </a:tr>
              <a:tr h="800469">
                <a:tc>
                  <a:txBody>
                    <a:bodyPr/>
                    <a:lstStyle/>
                    <a:p>
                      <a:pPr algn="l" fontAlgn="b"/>
                      <a:r>
                        <a:rPr lang="en-US" sz="1000" b="0" i="0" u="none" strike="noStrike">
                          <a:solidFill>
                            <a:srgbClr val="000000"/>
                          </a:solidFill>
                          <a:effectLst/>
                          <a:latin typeface="Times New Roman" panose="02020603050405020304" pitchFamily="18" charset="0"/>
                        </a:rPr>
                        <a:t>4</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a:solidFill>
                            <a:srgbClr val="000000"/>
                          </a:solidFill>
                          <a:effectLst/>
                          <a:latin typeface="Times New Roman" panose="02020603050405020304" pitchFamily="18" charset="0"/>
                        </a:rPr>
                        <a:t>TPC</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a:solidFill>
                            <a:srgbClr val="000000"/>
                          </a:solidFill>
                          <a:effectLst/>
                          <a:latin typeface="Times New Roman" panose="02020603050405020304" pitchFamily="18" charset="0"/>
                        </a:rPr>
                        <a:t>Liquid argon purity</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Times New Roman" panose="02020603050405020304" pitchFamily="18" charset="0"/>
                        </a:rPr>
                        <a:t>&gt; 6 ms electrons lifetime (goal: a few tens ms)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Times New Roman" panose="02020603050405020304" pitchFamily="18" charset="0"/>
                        </a:rPr>
                        <a:t>Free electron lifetime (Liquid Argon purity): &gt;6 ms (50 ppt O2 equivalent)</a:t>
                      </a:r>
                      <a:br>
                        <a:rPr lang="en-US" sz="1000" b="0" i="0" u="none" strike="noStrike" dirty="0">
                          <a:solidFill>
                            <a:srgbClr val="000000"/>
                          </a:solidFill>
                          <a:effectLst/>
                          <a:latin typeface="Times New Roman" panose="02020603050405020304" pitchFamily="18" charset="0"/>
                        </a:rPr>
                      </a:br>
                      <a:r>
                        <a:rPr lang="en-US" sz="1000" b="0" i="0" u="none" strike="noStrike" dirty="0">
                          <a:solidFill>
                            <a:srgbClr val="000000"/>
                          </a:solidFill>
                          <a:effectLst/>
                          <a:latin typeface="Times New Roman" panose="02020603050405020304" pitchFamily="18" charset="0"/>
                        </a:rPr>
                        <a:t>This requirement derives from the equivalent one for the HD far detector, scaling the 3 ms HD requirement by the ratio of the drift distances (3.5 m versus 6.5 m). With this requirement, the survival probability for any electron cloud to be recorded at the anode would never be below 50% at 500 V/cm and 42% at 300 V/cm. As a reminder, the free electron lifetime in NP04 and NP02 exceeded many tens of milliseconds.</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129004505"/>
                  </a:ext>
                </a:extLst>
              </a:tr>
              <a:tr h="478888">
                <a:tc>
                  <a:txBody>
                    <a:bodyPr/>
                    <a:lstStyle/>
                    <a:p>
                      <a:pPr algn="l" fontAlgn="b"/>
                      <a:r>
                        <a:rPr lang="en-US" sz="1000" b="0" i="0" u="none" strike="noStrike">
                          <a:solidFill>
                            <a:srgbClr val="000000"/>
                          </a:solidFill>
                          <a:effectLst/>
                          <a:latin typeface="Times New Roman" panose="02020603050405020304" pitchFamily="18" charset="0"/>
                        </a:rPr>
                        <a:t>5</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Times New Roman" panose="02020603050405020304" pitchFamily="18" charset="0"/>
                        </a:rPr>
                        <a:t>TPC Electronics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a:solidFill>
                            <a:srgbClr val="000000"/>
                          </a:solidFill>
                          <a:effectLst/>
                          <a:latin typeface="Times New Roman" panose="02020603050405020304" pitchFamily="18" charset="0"/>
                        </a:rPr>
                        <a:t>Minimal S/N</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dirty="0">
                          <a:solidFill>
                            <a:srgbClr val="000000"/>
                          </a:solidFill>
                          <a:effectLst/>
                          <a:latin typeface="Times New Roman" panose="02020603050405020304" pitchFamily="18" charset="0"/>
                        </a:rPr>
                        <a:t>S/N&gt;10 (collection); S/N&gt;5 (induction)               (goal: AHARA)</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000" b="0" i="0" u="none" strike="noStrike" dirty="0">
                          <a:solidFill>
                            <a:srgbClr val="000000"/>
                          </a:solidFill>
                          <a:effectLst/>
                          <a:latin typeface="Times New Roman" panose="02020603050405020304" pitchFamily="18" charset="0"/>
                        </a:rPr>
                        <a:t>Same as for HD.  Required minimal S/N values compatible with a drift field of 300V/cm and 6ms electron lifetime (1) and (4)</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350818673"/>
                  </a:ext>
                </a:extLst>
              </a:tr>
              <a:tr h="485416">
                <a:tc>
                  <a:txBody>
                    <a:bodyPr/>
                    <a:lstStyle/>
                    <a:p>
                      <a:pPr algn="l" fontAlgn="b"/>
                      <a:r>
                        <a:rPr lang="en-US" sz="1000" b="0" i="0" u="none" strike="noStrike">
                          <a:solidFill>
                            <a:srgbClr val="000000"/>
                          </a:solidFill>
                          <a:effectLst/>
                          <a:latin typeface="Times New Roman" panose="02020603050405020304" pitchFamily="18" charset="0"/>
                        </a:rPr>
                        <a:t>6</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a:solidFill>
                            <a:srgbClr val="000000"/>
                          </a:solidFill>
                          <a:effectLst/>
                          <a:latin typeface="Times New Roman" panose="02020603050405020304" pitchFamily="18" charset="0"/>
                        </a:rPr>
                        <a:t>PDS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a:solidFill>
                            <a:srgbClr val="000000"/>
                          </a:solidFill>
                          <a:effectLst/>
                          <a:latin typeface="Times New Roman" panose="02020603050405020304" pitchFamily="18" charset="0"/>
                        </a:rPr>
                        <a:t>PD argon purity requirement</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nitrogen&lt;2ppm w/o Xe, nitrogen&lt;10ppm w/ Xe~10ppm</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Stringent oxygen and water requirements set by TPC. Up to ~10 ppm nitrogen can be fully recovered with Xenon (demonstrated in ProtoDUNE-SP)</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extLst>
                  <a:ext uri="{0D108BD9-81ED-4DB2-BD59-A6C34878D82A}">
                    <a16:rowId xmlns:a16="http://schemas.microsoft.com/office/drawing/2014/main" val="2921696852"/>
                  </a:ext>
                </a:extLst>
              </a:tr>
              <a:tr h="319892">
                <a:tc>
                  <a:txBody>
                    <a:bodyPr/>
                    <a:lstStyle/>
                    <a:p>
                      <a:pPr algn="l" fontAlgn="b"/>
                      <a:r>
                        <a:rPr lang="en-US" sz="1000" b="0" i="0" u="none" strike="noStrike">
                          <a:solidFill>
                            <a:srgbClr val="000000"/>
                          </a:solidFill>
                          <a:effectLst/>
                          <a:latin typeface="Times New Roman" panose="02020603050405020304" pitchFamily="18" charset="0"/>
                        </a:rPr>
                        <a:t>7</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a:solidFill>
                            <a:srgbClr val="000000"/>
                          </a:solidFill>
                          <a:effectLst/>
                          <a:latin typeface="Times New Roman" panose="02020603050405020304" pitchFamily="18" charset="0"/>
                        </a:rPr>
                        <a:t>PDS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photo-sensor S/N </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S/N&gt;5</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demonstrated in ProtoDUNE-SP</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9C9C9"/>
                    </a:solidFill>
                  </a:tcPr>
                </a:tc>
                <a:extLst>
                  <a:ext uri="{0D108BD9-81ED-4DB2-BD59-A6C34878D82A}">
                    <a16:rowId xmlns:a16="http://schemas.microsoft.com/office/drawing/2014/main" val="2322202977"/>
                  </a:ext>
                </a:extLst>
              </a:tr>
              <a:tr h="381790">
                <a:tc>
                  <a:txBody>
                    <a:bodyPr/>
                    <a:lstStyle/>
                    <a:p>
                      <a:pPr algn="l" fontAlgn="b"/>
                      <a:r>
                        <a:rPr lang="en-US" sz="1000" b="0" i="0" u="none" strike="noStrike">
                          <a:solidFill>
                            <a:srgbClr val="000000"/>
                          </a:solidFill>
                          <a:effectLst/>
                          <a:latin typeface="Times New Roman" panose="02020603050405020304" pitchFamily="18" charset="0"/>
                        </a:rPr>
                        <a:t>8</a:t>
                      </a:r>
                    </a:p>
                  </a:txBody>
                  <a:tcPr marL="5907" marR="5907" marT="5907"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a:solidFill>
                            <a:srgbClr val="000000"/>
                          </a:solidFill>
                          <a:effectLst/>
                          <a:latin typeface="Times New Roman" panose="02020603050405020304" pitchFamily="18" charset="0"/>
                        </a:rPr>
                        <a:t>PDS</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photo-detector Efficiency </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&gt;3%</a:t>
                      </a:r>
                    </a:p>
                  </a:txBody>
                  <a:tcPr marL="5907" marR="5907" marT="590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9C9C9"/>
                    </a:solidFill>
                  </a:tcPr>
                </a:tc>
                <a:tc>
                  <a:txBody>
                    <a:bodyPr/>
                    <a:lstStyle/>
                    <a:p>
                      <a:pPr algn="l" fontAlgn="b"/>
                      <a:r>
                        <a:rPr lang="en-US" sz="1000" b="0" i="0" u="none" strike="noStrike" dirty="0">
                          <a:solidFill>
                            <a:srgbClr val="000000"/>
                          </a:solidFill>
                          <a:effectLst/>
                          <a:latin typeface="Times New Roman" panose="02020603050405020304" pitchFamily="18" charset="0"/>
                        </a:rPr>
                        <a:t>demonstrated in ProtoDUNE-SP and tests</a:t>
                      </a:r>
                    </a:p>
                  </a:txBody>
                  <a:tcPr marL="5907" marR="5907" marT="5907"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9C9C9"/>
                    </a:solidFill>
                  </a:tcPr>
                </a:tc>
                <a:extLst>
                  <a:ext uri="{0D108BD9-81ED-4DB2-BD59-A6C34878D82A}">
                    <a16:rowId xmlns:a16="http://schemas.microsoft.com/office/drawing/2014/main" val="1962056825"/>
                  </a:ext>
                </a:extLst>
              </a:tr>
            </a:tbl>
          </a:graphicData>
        </a:graphic>
      </p:graphicFrame>
      <p:cxnSp>
        <p:nvCxnSpPr>
          <p:cNvPr id="4" name="Straight Arrow Connector 3">
            <a:extLst>
              <a:ext uri="{FF2B5EF4-FFF2-40B4-BE49-F238E27FC236}">
                <a16:creationId xmlns:a16="http://schemas.microsoft.com/office/drawing/2014/main" id="{F7CEE1CB-4FE2-49B1-AEF8-09DC21FCE6D0}"/>
              </a:ext>
            </a:extLst>
          </p:cNvPr>
          <p:cNvCxnSpPr>
            <a:cxnSpLocks/>
          </p:cNvCxnSpPr>
          <p:nvPr/>
        </p:nvCxnSpPr>
        <p:spPr>
          <a:xfrm>
            <a:off x="121920" y="4495800"/>
            <a:ext cx="1083836" cy="0"/>
          </a:xfrm>
          <a:prstGeom prst="straightConnector1">
            <a:avLst/>
          </a:prstGeom>
          <a:ln w="4127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8E35CBF0-0C85-4C4C-A5BC-D8A666EF2202}"/>
              </a:ext>
            </a:extLst>
          </p:cNvPr>
          <p:cNvSpPr/>
          <p:nvPr/>
        </p:nvSpPr>
        <p:spPr>
          <a:xfrm>
            <a:off x="5452179" y="2577352"/>
            <a:ext cx="354106" cy="212464"/>
          </a:xfrm>
          <a:prstGeom prst="ellipse">
            <a:avLst/>
          </a:prstGeom>
          <a:noFill/>
          <a:ln w="444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6003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454025" y="35566"/>
            <a:ext cx="8492848" cy="360362"/>
          </a:xfrm>
        </p:spPr>
        <p:txBody>
          <a:bodyPr/>
          <a:lstStyle/>
          <a:p>
            <a:r>
              <a:rPr lang="en-US" dirty="0"/>
              <a:t>Proposed modifications to EB-held Requirements for FD2-VD</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8</a:t>
            </a:fld>
            <a:endParaRPr lang="en-US"/>
          </a:p>
        </p:txBody>
      </p:sp>
      <p:graphicFrame>
        <p:nvGraphicFramePr>
          <p:cNvPr id="10" name="Content Placeholder 9">
            <a:extLst>
              <a:ext uri="{FF2B5EF4-FFF2-40B4-BE49-F238E27FC236}">
                <a16:creationId xmlns:a16="http://schemas.microsoft.com/office/drawing/2014/main" id="{2B6100C4-B63D-44AE-8264-16650A4DF14A}"/>
              </a:ext>
            </a:extLst>
          </p:cNvPr>
          <p:cNvGraphicFramePr>
            <a:graphicFrameLocks noGrp="1"/>
          </p:cNvGraphicFramePr>
          <p:nvPr>
            <p:ph idx="16"/>
            <p:extLst>
              <p:ext uri="{D42A27DB-BD31-4B8C-83A1-F6EECF244321}">
                <p14:modId xmlns:p14="http://schemas.microsoft.com/office/powerpoint/2010/main" val="2127440266"/>
              </p:ext>
            </p:extLst>
          </p:nvPr>
        </p:nvGraphicFramePr>
        <p:xfrm>
          <a:off x="197128" y="389493"/>
          <a:ext cx="8749746" cy="5108801"/>
        </p:xfrm>
        <a:graphic>
          <a:graphicData uri="http://schemas.openxmlformats.org/drawingml/2006/table">
            <a:tbl>
              <a:tblPr/>
              <a:tblGrid>
                <a:gridCol w="321773">
                  <a:extLst>
                    <a:ext uri="{9D8B030D-6E8A-4147-A177-3AD203B41FA5}">
                      <a16:colId xmlns:a16="http://schemas.microsoft.com/office/drawing/2014/main" val="964299885"/>
                    </a:ext>
                  </a:extLst>
                </a:gridCol>
                <a:gridCol w="412529">
                  <a:extLst>
                    <a:ext uri="{9D8B030D-6E8A-4147-A177-3AD203B41FA5}">
                      <a16:colId xmlns:a16="http://schemas.microsoft.com/office/drawing/2014/main" val="431177667"/>
                    </a:ext>
                  </a:extLst>
                </a:gridCol>
                <a:gridCol w="264019">
                  <a:extLst>
                    <a:ext uri="{9D8B030D-6E8A-4147-A177-3AD203B41FA5}">
                      <a16:colId xmlns:a16="http://schemas.microsoft.com/office/drawing/2014/main" val="2335845072"/>
                    </a:ext>
                  </a:extLst>
                </a:gridCol>
                <a:gridCol w="662110">
                  <a:extLst>
                    <a:ext uri="{9D8B030D-6E8A-4147-A177-3AD203B41FA5}">
                      <a16:colId xmlns:a16="http://schemas.microsoft.com/office/drawing/2014/main" val="2356571404"/>
                    </a:ext>
                  </a:extLst>
                </a:gridCol>
                <a:gridCol w="2246221">
                  <a:extLst>
                    <a:ext uri="{9D8B030D-6E8A-4147-A177-3AD203B41FA5}">
                      <a16:colId xmlns:a16="http://schemas.microsoft.com/office/drawing/2014/main" val="3087575157"/>
                    </a:ext>
                  </a:extLst>
                </a:gridCol>
                <a:gridCol w="924065">
                  <a:extLst>
                    <a:ext uri="{9D8B030D-6E8A-4147-A177-3AD203B41FA5}">
                      <a16:colId xmlns:a16="http://schemas.microsoft.com/office/drawing/2014/main" val="1146807401"/>
                    </a:ext>
                  </a:extLst>
                </a:gridCol>
                <a:gridCol w="2986712">
                  <a:extLst>
                    <a:ext uri="{9D8B030D-6E8A-4147-A177-3AD203B41FA5}">
                      <a16:colId xmlns:a16="http://schemas.microsoft.com/office/drawing/2014/main" val="2926872610"/>
                    </a:ext>
                  </a:extLst>
                </a:gridCol>
                <a:gridCol w="519788">
                  <a:extLst>
                    <a:ext uri="{9D8B030D-6E8A-4147-A177-3AD203B41FA5}">
                      <a16:colId xmlns:a16="http://schemas.microsoft.com/office/drawing/2014/main" val="4290980111"/>
                    </a:ext>
                  </a:extLst>
                </a:gridCol>
                <a:gridCol w="412529">
                  <a:extLst>
                    <a:ext uri="{9D8B030D-6E8A-4147-A177-3AD203B41FA5}">
                      <a16:colId xmlns:a16="http://schemas.microsoft.com/office/drawing/2014/main" val="3220515428"/>
                    </a:ext>
                  </a:extLst>
                </a:gridCol>
              </a:tblGrid>
              <a:tr h="169202">
                <a:tc>
                  <a:txBody>
                    <a:bodyPr/>
                    <a:lstStyle/>
                    <a:p>
                      <a:pPr algn="ctr" fontAlgn="b"/>
                      <a:r>
                        <a:rPr lang="en-US" sz="500" b="1" i="0" u="none" strike="noStrike" baseline="0">
                          <a:solidFill>
                            <a:srgbClr val="000000"/>
                          </a:solidFill>
                          <a:effectLst/>
                          <a:latin typeface="Arial" panose="020B0604020202020204" pitchFamily="34" charset="0"/>
                        </a:rPr>
                        <a:t>DOORS ID</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ctr" fontAlgn="b"/>
                      <a:r>
                        <a:rPr lang="en-US" sz="500" b="1" i="0" u="none" strike="noStrike" baseline="0">
                          <a:solidFill>
                            <a:srgbClr val="000000"/>
                          </a:solidFill>
                          <a:effectLst/>
                          <a:latin typeface="Arial" panose="020B0604020202020204" pitchFamily="34" charset="0"/>
                        </a:rPr>
                        <a:t>TDR ID</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Type</a:t>
                      </a:r>
                    </a:p>
                  </a:txBody>
                  <a:tcPr marL="4700" marR="4700" marT="4700"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Name</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Primary Text</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Value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Rationale</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Status</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0000"/>
                          </a:solidFill>
                          <a:effectLst/>
                          <a:latin typeface="Arial" panose="020B0604020202020204" pitchFamily="34" charset="0"/>
                        </a:rPr>
                        <a:t>ref.</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88705778"/>
                  </a:ext>
                </a:extLst>
              </a:tr>
              <a:tr h="294745">
                <a:tc>
                  <a:txBody>
                    <a:bodyPr/>
                    <a:lstStyle/>
                    <a:p>
                      <a:pPr algn="ctr" fontAlgn="b"/>
                      <a:r>
                        <a:rPr lang="en-US" sz="500" b="0" i="0" u="none" strike="noStrike" baseline="0">
                          <a:solidFill>
                            <a:srgbClr val="000000"/>
                          </a:solidFill>
                          <a:effectLst/>
                          <a:latin typeface="Arial" panose="020B0604020202020204" pitchFamily="34" charset="0"/>
                        </a:rPr>
                        <a:t>2233</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SP-FD-1</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Minimum drift field</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drift field in the TPC shall be greater than 250 V/cm, with a goal of 500 V/cm.</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&gt;250 V/cm (goal 500 </a:t>
                      </a:r>
                      <a:r>
                        <a:rPr lang="en-US" sz="500" b="1" i="0" u="none" strike="noStrike" baseline="0">
                          <a:solidFill>
                            <a:srgbClr val="FF0000"/>
                          </a:solidFill>
                          <a:effectLst/>
                          <a:latin typeface="Arial" panose="020B0604020202020204" pitchFamily="34" charset="0"/>
                        </a:rPr>
                        <a:t>450</a:t>
                      </a:r>
                      <a:r>
                        <a:rPr lang="en-US" sz="500" b="0" i="0" u="none" strike="noStrike" baseline="0">
                          <a:solidFill>
                            <a:srgbClr val="000000"/>
                          </a:solidFill>
                          <a:effectLst/>
                          <a:latin typeface="Arial" panose="020B0604020202020204" pitchFamily="34" charset="0"/>
                        </a:rPr>
                        <a:t> V/cm)</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Limits impacts of electron-ion recombination (on particle ID via dE/dx versus range), reduces effect of finite electron lifetime on S/N ratio (with implications on tracking and calorimetry), and limits electron diffusion and to a lower degree space charge effects.</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a: HVS-1</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46772143"/>
                  </a:ext>
                </a:extLst>
              </a:tr>
              <a:tr h="515521">
                <a:tc>
                  <a:txBody>
                    <a:bodyPr/>
                    <a:lstStyle/>
                    <a:p>
                      <a:pPr algn="ctr" fontAlgn="b"/>
                      <a:r>
                        <a:rPr lang="en-US" sz="500" b="0" i="0" u="none" strike="noStrike" baseline="0">
                          <a:solidFill>
                            <a:srgbClr val="000000"/>
                          </a:solidFill>
                          <a:effectLst/>
                          <a:latin typeface="Arial" panose="020B0604020202020204" pitchFamily="34" charset="0"/>
                        </a:rPr>
                        <a:t>2234</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SP-FD-2</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System noise</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total system noise seen by each wire should be no more than 1000 enc of noise. It is expected that random noise on the FE amplifier will be the dominant contribution to the total system noise.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&lt; 1000 electrons</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The noise specification is driven by pattern recognition and two-track separation.  Studies suggest that a minimum of ~5:1 signal to noise ratio on individual strip measurements allows for sufficient reconstruction performance. For the worst possible case when all factors affecting the S/N correspond to to the bare minimal requirement values (electrons lifetime=5ms,  effective CRP gain=6,  250 V/cm drift field) the smallest MIP signal after the longest possible drift (12 m)  is 6643 electrons on each one of the two collection views) giving a S/N ~6.6 assuming 1000 ENC.</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FF0000"/>
                          </a:solidFill>
                          <a:effectLst/>
                          <a:latin typeface="Arial" panose="020B0604020202020204" pitchFamily="34" charset="0"/>
                        </a:rPr>
                        <a:t>Unchanged</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c</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23287201"/>
                  </a:ext>
                </a:extLst>
              </a:tr>
              <a:tr h="627479">
                <a:tc>
                  <a:txBody>
                    <a:bodyPr/>
                    <a:lstStyle/>
                    <a:p>
                      <a:pPr algn="ctr" fontAlgn="b"/>
                      <a:r>
                        <a:rPr lang="en-US" sz="500" b="0" i="0" u="none" strike="noStrike" baseline="0">
                          <a:solidFill>
                            <a:srgbClr val="000000"/>
                          </a:solidFill>
                          <a:effectLst/>
                          <a:latin typeface="Arial" panose="020B0604020202020204" pitchFamily="34" charset="0"/>
                        </a:rPr>
                        <a:t>2235</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SP-FD-3</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70C0"/>
                          </a:solidFill>
                          <a:effectLst/>
                          <a:latin typeface="Arial" panose="020B0604020202020204" pitchFamily="34" charset="0"/>
                        </a:rPr>
                        <a:t>SP</a:t>
                      </a:r>
                      <a:r>
                        <a:rPr lang="en-US" sz="500" b="0" i="0" u="none" strike="noStrike" baseline="0">
                          <a:solidFill>
                            <a:srgbClr val="000000"/>
                          </a:solidFill>
                          <a:effectLst/>
                          <a:latin typeface="Arial" panose="020B0604020202020204" pitchFamily="34" charset="0"/>
                        </a:rPr>
                        <a:t> Light yield</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average light yield (LY) shall be high enough to reach similar calorimetric energy resolution with the PDS for low energy supernova neutrinos as with the TPC. The average LY shall also be sufficient to enable triggering on neutrinos from supernova bursts. The minimum LY in the active volume shall be sufficient to correctly associate scintillation light with events with energy &gt;200 MeV with efficiency &gt;99%.</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&gt; 20 PE/MeV (avg), &gt; 0.5 PE/MeV (min)</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Calorimetric energy reconstruction of supernova neutrino events sets the most stringent requirement on the average light yield. This light yield gives a resolution of 20% for neutrinos below 7 MeV, the same as that achieved by the TPC. Yields below this rapidly degrade resolution while for yields above this improvement is slow. Fiducializing, and thus enabling rejection of nucleon decay backgrounds with &gt;99% efficiency at all points in the detector sets the requirement on minimum light yield in the active volume.</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FF0000"/>
                          </a:solidFill>
                          <a:effectLst/>
                          <a:latin typeface="Arial" panose="020B0604020202020204" pitchFamily="34" charset="0"/>
                        </a:rPr>
                        <a:t>Unchanged</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5480821"/>
                  </a:ext>
                </a:extLst>
              </a:tr>
              <a:tr h="333703">
                <a:tc>
                  <a:txBody>
                    <a:bodyPr/>
                    <a:lstStyle/>
                    <a:p>
                      <a:pPr algn="ctr" fontAlgn="b"/>
                      <a:r>
                        <a:rPr lang="en-US" sz="500" b="0" i="0" u="none" strike="noStrike" baseline="0">
                          <a:solidFill>
                            <a:srgbClr val="000000"/>
                          </a:solidFill>
                          <a:effectLst/>
                          <a:latin typeface="Arial" panose="020B0604020202020204" pitchFamily="34" charset="0"/>
                        </a:rPr>
                        <a:t>2237</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SP-FD-4</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Time resolution</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time resolution of the photon detection system shall be less than 1 microsecond in order to assign a unique event time.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&lt; 1 microsecond (goal &lt; 1 ns)</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Based on the minimal energy deposition (10 MeV), spatial separation (1 m), and temporal separation (1 ms) for which one wants to assign a unique event time. Time resolution of 1 us is required to have position resolution along the drift direction of about 1mm.</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FF0000"/>
                          </a:solidFill>
                          <a:effectLst/>
                          <a:latin typeface="Arial" panose="020B0604020202020204" pitchFamily="34" charset="0"/>
                        </a:rPr>
                        <a:t>Unchanged</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58125139"/>
                  </a:ext>
                </a:extLst>
              </a:tr>
              <a:tr h="595937">
                <a:tc>
                  <a:txBody>
                    <a:bodyPr/>
                    <a:lstStyle/>
                    <a:p>
                      <a:pPr algn="ctr" fontAlgn="b"/>
                      <a:r>
                        <a:rPr lang="en-US" sz="500" b="0" i="0" u="none" strike="noStrike" baseline="0">
                          <a:solidFill>
                            <a:srgbClr val="000000"/>
                          </a:solidFill>
                          <a:effectLst/>
                          <a:latin typeface="Arial" panose="020B0604020202020204" pitchFamily="34" charset="0"/>
                        </a:rPr>
                        <a:t>2238</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SP-FD-5</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70C0"/>
                          </a:solidFill>
                          <a:effectLst/>
                          <a:latin typeface="Arial" panose="020B0604020202020204" pitchFamily="34" charset="0"/>
                        </a:rPr>
                        <a:t>SP</a:t>
                      </a:r>
                      <a:r>
                        <a:rPr lang="en-US" sz="500" b="0" i="0" u="none" strike="noStrike" baseline="0">
                          <a:solidFill>
                            <a:srgbClr val="000000"/>
                          </a:solidFill>
                          <a:effectLst/>
                          <a:latin typeface="Arial" panose="020B0604020202020204" pitchFamily="34" charset="0"/>
                        </a:rPr>
                        <a:t> Liquid argon purity</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SP LAr purity shall remain lower than </a:t>
                      </a:r>
                      <a:r>
                        <a:rPr lang="en-US" sz="600" b="1" i="0" u="none" strike="noStrike" baseline="0">
                          <a:solidFill>
                            <a:srgbClr val="7030A0"/>
                          </a:solidFill>
                          <a:effectLst/>
                          <a:latin typeface="Calibri" panose="020F0502020204030204" pitchFamily="34" charset="0"/>
                        </a:rPr>
                        <a:t>100 ppt (with a goal of &lt; 30 ppt)</a:t>
                      </a:r>
                      <a:r>
                        <a:rPr lang="en-US" sz="600" b="0" i="0" u="none" strike="noStrike" baseline="0">
                          <a:solidFill>
                            <a:srgbClr val="000000"/>
                          </a:solidFill>
                          <a:effectLst/>
                          <a:latin typeface="Calibri" panose="020F0502020204030204" pitchFamily="34" charset="0"/>
                        </a:rPr>
                        <a:t>. This corresponds to electron lifetime of </a:t>
                      </a:r>
                      <a:r>
                        <a:rPr lang="en-US" sz="600" b="1" i="0" u="none" strike="noStrike" baseline="0">
                          <a:solidFill>
                            <a:srgbClr val="7030A0"/>
                          </a:solidFill>
                          <a:effectLst/>
                          <a:latin typeface="Calibri" panose="020F0502020204030204" pitchFamily="34" charset="0"/>
                        </a:rPr>
                        <a:t>3 (10) ms</a:t>
                      </a:r>
                      <a:r>
                        <a:rPr lang="en-US" sz="600" b="0" i="0" u="none" strike="noStrike" baseline="0">
                          <a:solidFill>
                            <a:srgbClr val="000000"/>
                          </a:solidFill>
                          <a:effectLst/>
                          <a:latin typeface="Calibri" panose="020F0502020204030204" pitchFamily="34" charset="0"/>
                        </a:rPr>
                        <a:t>. </a:t>
                      </a:r>
                      <a:r>
                        <a:rPr lang="en-US" sz="600" b="1" i="0" u="none" strike="noStrike" baseline="0">
                          <a:solidFill>
                            <a:srgbClr val="7030A0"/>
                          </a:solidFill>
                          <a:effectLst/>
                          <a:latin typeface="Calibri" panose="020F0502020204030204" pitchFamily="34" charset="0"/>
                        </a:rPr>
                        <a:t>[&gt; 6 ms electrons lifetime (goal: a few tens ms)]</a:t>
                      </a:r>
                      <a:endParaRPr lang="en-US" sz="600" b="0" i="0" u="none" strike="noStrike" baseline="0">
                        <a:solidFill>
                          <a:srgbClr val="000000"/>
                        </a:solidFill>
                        <a:effectLst/>
                        <a:latin typeface="Calibri" panose="020F0502020204030204" pitchFamily="34" charset="0"/>
                      </a:endParaRP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7030A0"/>
                          </a:solidFill>
                          <a:effectLst/>
                          <a:latin typeface="Arial" panose="020B0604020202020204" pitchFamily="34" charset="0"/>
                        </a:rPr>
                        <a:t>&lt; 100 ppt (goal 30 ppt) [50ppt (goal ALARA)]</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dirty="0">
                          <a:solidFill>
                            <a:srgbClr val="000000"/>
                          </a:solidFill>
                          <a:effectLst/>
                          <a:latin typeface="Arial" panose="020B0604020202020204" pitchFamily="34" charset="0"/>
                        </a:rPr>
                        <a:t>Liquid argon purity directly impacts the number of electrons received at the APA collection wires and hence the S/N.   </a:t>
                      </a:r>
                      <a:r>
                        <a:rPr lang="en-US" sz="500" b="1" i="0" u="none" strike="noStrike" baseline="0" dirty="0">
                          <a:solidFill>
                            <a:srgbClr val="7030A0"/>
                          </a:solidFill>
                          <a:effectLst/>
                          <a:latin typeface="Arial" panose="020B0604020202020204" pitchFamily="34" charset="0"/>
                        </a:rPr>
                        <a:t>Free electron lifetime (Liquid Argon purity): &gt;6 ms (50 ppt O2 equivalent) This requirement derives from the equivalent one for the HD far detector, scaling the 3 ms HD requirement by the ratio of the drift distances (3.5 m versus 6.5 m). With this requirement, the survival probability for any electron cloud to be recorded at the anode would never be below 50% at 500 V/cm and 42% at 300 V/cm. As a reminder, the free electron lifetime in NP04 and NP02 exceeded many tens of milliseconds.</a:t>
                      </a:r>
                      <a:endParaRPr lang="en-US" sz="500" b="0" i="0" u="none" strike="noStrike" baseline="0" dirty="0">
                        <a:solidFill>
                          <a:srgbClr val="000000"/>
                        </a:solidFill>
                        <a:effectLst/>
                        <a:latin typeface="Arial" panose="020B0604020202020204" pitchFamily="34" charset="0"/>
                      </a:endParaRP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a: TPC-4</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445770300"/>
                  </a:ext>
                </a:extLst>
              </a:tr>
              <a:tr h="304800">
                <a:tc>
                  <a:txBody>
                    <a:bodyPr/>
                    <a:lstStyle/>
                    <a:p>
                      <a:pPr algn="ctr" fontAlgn="b"/>
                      <a:r>
                        <a:rPr lang="en-US" sz="500" b="0" i="0" u="none" strike="noStrike" baseline="0">
                          <a:solidFill>
                            <a:srgbClr val="000000"/>
                          </a:solidFill>
                          <a:effectLst/>
                          <a:latin typeface="Arial" panose="020B0604020202020204" pitchFamily="34" charset="0"/>
                        </a:rPr>
                        <a:t>2240</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SP-FD-6</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70C0"/>
                          </a:solidFill>
                          <a:effectLst/>
                          <a:latin typeface="Arial" panose="020B0604020202020204" pitchFamily="34" charset="0"/>
                        </a:rPr>
                        <a:t>SP</a:t>
                      </a:r>
                      <a:r>
                        <a:rPr lang="en-US" sz="500" b="0" i="0" u="none" strike="noStrike" baseline="0">
                          <a:solidFill>
                            <a:srgbClr val="000000"/>
                          </a:solidFill>
                          <a:effectLst/>
                          <a:latin typeface="Arial" panose="020B0604020202020204" pitchFamily="34" charset="0"/>
                        </a:rPr>
                        <a:t> Gaps between APAs </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gap size between APAs shall minimize loss of fiducial volume and distortion of charge collection.</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&lt;15 mm between APAs on same support beam;  &lt;30 mm between APAs on different support beams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Allowing gaps to open up between some APAs will reduce the overall shrinkage of the detector.  This also simplifies construction and installation of the detector support structure. Use of electron diverters should minimize impact of gaps, based on simulation.</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1663457"/>
                  </a:ext>
                </a:extLst>
              </a:tr>
              <a:tr h="559180">
                <a:tc>
                  <a:txBody>
                    <a:bodyPr/>
                    <a:lstStyle/>
                    <a:p>
                      <a:pPr algn="ctr" fontAlgn="b"/>
                      <a:r>
                        <a:rPr lang="en-US" sz="500" b="0" i="0" u="none" strike="noStrike" baseline="0">
                          <a:solidFill>
                            <a:srgbClr val="000000"/>
                          </a:solidFill>
                          <a:effectLst/>
                          <a:latin typeface="Arial" panose="020B0604020202020204" pitchFamily="34" charset="0"/>
                        </a:rPr>
                        <a:t>2242</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SP-FD-7</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Drift field nonuniformity due to component alignment</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&lt;1% throughout volume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&lt; 1% throughout volume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(DP) DSS hanging system should provide support such that  FC can maintain rectangular parallelepiped under LAr conditions. The cathode structure over 12 m should not exceed 12cm sagging.  Space charge effects due to possible ion backflow from the LEM generated by the Ar39 (1Bq/kg) ionization may also contribute in distorting the field. In case this distortion is higher than 1% calibrations with the laser system are mandatory to meet the 1% field uniformity requirement. (SP) DSS should provide support such that the APA, CPA and FC can maintain rectangular parallelepiped under LAr conditions. Specifically the rails should remain parallel to each other at a fixed distance throughout the detector volume</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FF0000"/>
                          </a:solidFill>
                          <a:effectLst/>
                          <a:latin typeface="Arial" panose="020B0604020202020204" pitchFamily="34" charset="0"/>
                        </a:rPr>
                        <a:t>Unchanged</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46285447"/>
                  </a:ext>
                </a:extLst>
              </a:tr>
              <a:tr h="310203">
                <a:tc>
                  <a:txBody>
                    <a:bodyPr/>
                    <a:lstStyle/>
                    <a:p>
                      <a:pPr algn="ctr" fontAlgn="b"/>
                      <a:r>
                        <a:rPr lang="en-US" sz="500" b="0" i="0" u="none" strike="noStrike" baseline="0">
                          <a:solidFill>
                            <a:srgbClr val="000000"/>
                          </a:solidFill>
                          <a:effectLst/>
                          <a:latin typeface="Arial" panose="020B0604020202020204" pitchFamily="34" charset="0"/>
                        </a:rPr>
                        <a:t>2243</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SP-FD-8</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70C0"/>
                          </a:solidFill>
                          <a:effectLst/>
                          <a:latin typeface="Arial" panose="020B0604020202020204" pitchFamily="34" charset="0"/>
                        </a:rPr>
                        <a:t>SP</a:t>
                      </a:r>
                      <a:r>
                        <a:rPr lang="en-US" sz="500" b="0" i="0" u="none" strike="noStrike" baseline="0">
                          <a:solidFill>
                            <a:srgbClr val="000000"/>
                          </a:solidFill>
                          <a:effectLst/>
                          <a:latin typeface="Arial" panose="020B0604020202020204" pitchFamily="34" charset="0"/>
                        </a:rPr>
                        <a:t> APA wire angles</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wire angles shall be set such that each induction wire crosses each collection wire only once, reducing ambiguities.</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0 degrees for collection wires, plus/minus 35.7 deg for induction wires</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This starts from the constraint that wire readout electronics sits on top of APA to minimize dead space between APAs.</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31646162"/>
                  </a:ext>
                </a:extLst>
              </a:tr>
              <a:tr h="300803">
                <a:tc>
                  <a:txBody>
                    <a:bodyPr/>
                    <a:lstStyle/>
                    <a:p>
                      <a:pPr algn="ctr" fontAlgn="b"/>
                      <a:r>
                        <a:rPr lang="en-US" sz="500" b="0" i="0" u="none" strike="noStrike" baseline="0">
                          <a:solidFill>
                            <a:srgbClr val="000000"/>
                          </a:solidFill>
                          <a:effectLst/>
                          <a:latin typeface="Arial" panose="020B0604020202020204" pitchFamily="34" charset="0"/>
                        </a:rPr>
                        <a:t>2244</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SP-FD-9</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Design choice</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0070C0"/>
                          </a:solidFill>
                          <a:effectLst/>
                          <a:latin typeface="Arial" panose="020B0604020202020204" pitchFamily="34" charset="0"/>
                        </a:rPr>
                        <a:t>SP</a:t>
                      </a:r>
                      <a:r>
                        <a:rPr lang="en-US" sz="500" b="0" i="0" u="none" strike="noStrike" baseline="0">
                          <a:solidFill>
                            <a:srgbClr val="000000"/>
                          </a:solidFill>
                          <a:effectLst/>
                          <a:latin typeface="Arial" panose="020B0604020202020204" pitchFamily="34" charset="0"/>
                        </a:rPr>
                        <a:t> APA wire spacing</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wire spacing shall be chosen as a compromise between good S/N (coarser pitch) and good vertex resolution (finer pitch).</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4.7 mm (4.669 for U,V; 4.790 for X,G)</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S/N consistent with 100% hit reconstruction efficiency for MIPs.  Spacing fine enough to provide 1.5cm vertex resolution in y-z plane.</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388896862"/>
                  </a:ext>
                </a:extLst>
              </a:tr>
              <a:tr h="275423">
                <a:tc>
                  <a:txBody>
                    <a:bodyPr/>
                    <a:lstStyle/>
                    <a:p>
                      <a:pPr algn="ctr" fontAlgn="b"/>
                      <a:r>
                        <a:rPr lang="en-US" sz="500" b="0" i="0" u="none" strike="noStrike" baseline="0">
                          <a:solidFill>
                            <a:srgbClr val="000000"/>
                          </a:solidFill>
                          <a:effectLst/>
                          <a:latin typeface="Arial" panose="020B0604020202020204" pitchFamily="34" charset="0"/>
                        </a:rPr>
                        <a:t>2245</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SP-FD-10</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fr-FR" sz="500" b="1" i="0" u="none" strike="noStrike" baseline="0">
                          <a:solidFill>
                            <a:srgbClr val="0070C0"/>
                          </a:solidFill>
                          <a:effectLst/>
                          <a:latin typeface="Arial" panose="020B0604020202020204" pitchFamily="34" charset="0"/>
                        </a:rPr>
                        <a:t>SP</a:t>
                      </a:r>
                      <a:r>
                        <a:rPr lang="fr-FR" sz="500" b="0" i="0" u="none" strike="noStrike" baseline="0">
                          <a:solidFill>
                            <a:srgbClr val="000000"/>
                          </a:solidFill>
                          <a:effectLst/>
                          <a:latin typeface="Arial" panose="020B0604020202020204" pitchFamily="34" charset="0"/>
                        </a:rPr>
                        <a:t> APA wire position tolerance</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The wire position tolerance shall be set so as to ensure uniform wire plane transparency and required reconstruction precision on dE/dx.</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plus/minus 0.5 mm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Tolerance is on both the spacing between adjacent wires in each plane and the spacing between the wire planes.</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97240423"/>
                  </a:ext>
                </a:extLst>
              </a:tr>
              <a:tr h="507605">
                <a:tc>
                  <a:txBody>
                    <a:bodyPr/>
                    <a:lstStyle/>
                    <a:p>
                      <a:pPr algn="ctr" fontAlgn="b"/>
                      <a:r>
                        <a:rPr lang="en-US" sz="500" b="0" i="0" u="none" strike="noStrike" baseline="0">
                          <a:solidFill>
                            <a:srgbClr val="000000"/>
                          </a:solidFill>
                          <a:effectLst/>
                          <a:latin typeface="Arial" panose="020B0604020202020204" pitchFamily="34" charset="0"/>
                        </a:rPr>
                        <a:t>2249</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SP-FD-11</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Drift field nonuniformity due to HVS</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Design of TPC cathode and FC components shall ensure uniform field.  Production tolerances shall be set so as to maintain flatness of component surfaces and, by extension, the shape of the drift field volume.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&lt; +/-1% in 99.8% of the active volume </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Non-uniformity of E field affects 3D reconstruction due to introduction of non-constant electron drift velocity, including residual transverse components with respect to the nominal drift direction. This uniformity of the E-field is guaranteed by the HVS consortium based on 3D numerical calculations in the case of nominal HV electrodes configuration and with no resistor failure. No measuremens of the uniformity is planned by the HVS consortium.</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a:solidFill>
                            <a:srgbClr val="FF0000"/>
                          </a:solidFill>
                          <a:effectLst/>
                          <a:latin typeface="Arial" panose="020B0604020202020204" pitchFamily="34" charset="0"/>
                        </a:rPr>
                        <a:t>Unchanged</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a: HVS-2</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71975093"/>
                  </a:ext>
                </a:extLst>
              </a:tr>
              <a:tr h="270712">
                <a:tc>
                  <a:txBody>
                    <a:bodyPr/>
                    <a:lstStyle/>
                    <a:p>
                      <a:pPr algn="ctr" fontAlgn="b"/>
                      <a:r>
                        <a:rPr lang="en-US" sz="500" b="0" i="0" u="none" strike="noStrike" baseline="0">
                          <a:solidFill>
                            <a:srgbClr val="000000"/>
                          </a:solidFill>
                          <a:effectLst/>
                          <a:latin typeface="Arial" panose="020B0604020202020204" pitchFamily="34" charset="0"/>
                        </a:rPr>
                        <a:t>2250</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500" b="0" i="0" u="none" strike="noStrike" baseline="0">
                          <a:solidFill>
                            <a:srgbClr val="000000"/>
                          </a:solidFill>
                          <a:effectLst/>
                          <a:latin typeface="Arial" panose="020B0604020202020204" pitchFamily="34" charset="0"/>
                        </a:rPr>
                        <a:t>SP-FD-12</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Spec</a:t>
                      </a:r>
                    </a:p>
                  </a:txBody>
                  <a:tcPr marL="4700" marR="4700" marT="470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Cathode HV power supply ripple contribution to system noise</a:t>
                      </a:r>
                    </a:p>
                  </a:txBody>
                  <a:tcPr marL="4700" marR="4700" marT="470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600" b="0" i="0" u="none" strike="noStrike" baseline="0">
                          <a:solidFill>
                            <a:srgbClr val="000000"/>
                          </a:solidFill>
                          <a:effectLst/>
                          <a:latin typeface="Calibri" panose="020F0502020204030204" pitchFamily="34" charset="0"/>
                        </a:rPr>
                        <a:t>Power supply ripple shall be adequately attenuated to guarantee that its contribution to the overall system electronics noise  is negligible.</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1" i="0" u="none" strike="noStrike" baseline="0" dirty="0">
                          <a:solidFill>
                            <a:srgbClr val="7030A0"/>
                          </a:solidFill>
                          <a:effectLst/>
                          <a:latin typeface="Arial" panose="020B0604020202020204" pitchFamily="34" charset="0"/>
                        </a:rPr>
                        <a:t>&lt;</a:t>
                      </a:r>
                      <a:r>
                        <a:rPr lang="en-US" sz="500" b="0" i="0" u="none" strike="noStrike" baseline="0" dirty="0">
                          <a:solidFill>
                            <a:schemeClr val="tx1"/>
                          </a:solidFill>
                          <a:effectLst/>
                          <a:latin typeface="Arial" panose="020B0604020202020204" pitchFamily="34" charset="0"/>
                        </a:rPr>
                        <a:t> 100 electrons</a:t>
                      </a:r>
                      <a:endParaRPr lang="en-US" sz="500" b="1" i="0" u="none" strike="noStrike" baseline="0" dirty="0">
                        <a:solidFill>
                          <a:srgbClr val="7030A0"/>
                        </a:solidFill>
                        <a:effectLst/>
                        <a:latin typeface="Arial" panose="020B0604020202020204" pitchFamily="34" charset="0"/>
                      </a:endParaRP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dirty="0">
                          <a:solidFill>
                            <a:srgbClr val="7030A0"/>
                          </a:solidFill>
                          <a:effectLst/>
                          <a:latin typeface="Arial" panose="020B0604020202020204" pitchFamily="34" charset="0"/>
                        </a:rPr>
                        <a:t>Same as for HD. The HV ripple requirement on the cathode is </a:t>
                      </a:r>
                      <a:r>
                        <a:rPr lang="en-US" sz="500" b="0" i="0" u="none" strike="noStrike" baseline="0" dirty="0" err="1">
                          <a:solidFill>
                            <a:srgbClr val="7030A0"/>
                          </a:solidFill>
                          <a:effectLst/>
                          <a:latin typeface="Arial" panose="020B0604020202020204" pitchFamily="34" charset="0"/>
                        </a:rPr>
                        <a:t>dV</a:t>
                      </a:r>
                      <a:r>
                        <a:rPr lang="en-US" sz="500" b="0" i="0" u="none" strike="noStrike" baseline="0" dirty="0">
                          <a:solidFill>
                            <a:srgbClr val="7030A0"/>
                          </a:solidFill>
                          <a:effectLst/>
                          <a:latin typeface="Arial" panose="020B0604020202020204" pitchFamily="34" charset="0"/>
                        </a:rPr>
                        <a:t> &lt; 1mV at 10-100 kHz, comparable to that of the HD. This is achieved by appropriate RC filtering along the warm cable from the HV-Power Supply to the HV Feed-through (HVFT) as demonstrated with NP04. </a:t>
                      </a:r>
                    </a:p>
                  </a:txBody>
                  <a:tcPr marL="4700" marR="4700" marT="470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a:solidFill>
                            <a:srgbClr val="000000"/>
                          </a:solidFill>
                          <a:effectLst/>
                          <a:latin typeface="Arial" panose="020B0604020202020204" pitchFamily="34" charset="0"/>
                        </a:rPr>
                        <a:t> </a:t>
                      </a:r>
                    </a:p>
                  </a:txBody>
                  <a:tcPr marL="4700" marR="4700" marT="470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500" b="0" i="0" u="none" strike="noStrike" baseline="0" dirty="0">
                          <a:solidFill>
                            <a:srgbClr val="000000"/>
                          </a:solidFill>
                          <a:effectLst/>
                          <a:latin typeface="Arial" panose="020B0604020202020204" pitchFamily="34" charset="0"/>
                        </a:rPr>
                        <a:t>a: HVS-3</a:t>
                      </a:r>
                    </a:p>
                  </a:txBody>
                  <a:tcPr marL="4700" marR="4700" marT="4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18846595"/>
                  </a:ext>
                </a:extLst>
              </a:tr>
            </a:tbl>
          </a:graphicData>
        </a:graphic>
      </p:graphicFrame>
    </p:spTree>
    <p:extLst>
      <p:ext uri="{BB962C8B-B14F-4D97-AF65-F5344CB8AC3E}">
        <p14:creationId xmlns:p14="http://schemas.microsoft.com/office/powerpoint/2010/main" val="1925035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7D189D4-84F6-4137-B34F-F141F3973C9F}"/>
              </a:ext>
            </a:extLst>
          </p:cNvPr>
          <p:cNvSpPr>
            <a:spLocks noGrp="1"/>
          </p:cNvSpPr>
          <p:nvPr>
            <p:ph type="title"/>
          </p:nvPr>
        </p:nvSpPr>
        <p:spPr>
          <a:xfrm>
            <a:off x="0" y="35566"/>
            <a:ext cx="9143999" cy="360362"/>
          </a:xfrm>
        </p:spPr>
        <p:txBody>
          <a:bodyPr/>
          <a:lstStyle/>
          <a:p>
            <a:r>
              <a:rPr lang="en-US" dirty="0"/>
              <a:t>Proposed modifications to EB-held Requirements for FD2-VD (2)</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9</a:t>
            </a:fld>
            <a:endParaRPr lang="en-US"/>
          </a:p>
        </p:txBody>
      </p:sp>
      <p:graphicFrame>
        <p:nvGraphicFramePr>
          <p:cNvPr id="6" name="Content Placeholder 5">
            <a:extLst>
              <a:ext uri="{FF2B5EF4-FFF2-40B4-BE49-F238E27FC236}">
                <a16:creationId xmlns:a16="http://schemas.microsoft.com/office/drawing/2014/main" id="{13FAD2A1-031E-4244-9F53-8E98D08EFCE5}"/>
              </a:ext>
            </a:extLst>
          </p:cNvPr>
          <p:cNvGraphicFramePr>
            <a:graphicFrameLocks noGrp="1"/>
          </p:cNvGraphicFramePr>
          <p:nvPr>
            <p:ph idx="16"/>
          </p:nvPr>
        </p:nvGraphicFramePr>
        <p:xfrm>
          <a:off x="0" y="1115070"/>
          <a:ext cx="9144000" cy="4988223"/>
        </p:xfrm>
        <a:graphic>
          <a:graphicData uri="http://schemas.openxmlformats.org/drawingml/2006/table">
            <a:tbl>
              <a:tblPr/>
              <a:tblGrid>
                <a:gridCol w="336271">
                  <a:extLst>
                    <a:ext uri="{9D8B030D-6E8A-4147-A177-3AD203B41FA5}">
                      <a16:colId xmlns:a16="http://schemas.microsoft.com/office/drawing/2014/main" val="1060186063"/>
                    </a:ext>
                  </a:extLst>
                </a:gridCol>
                <a:gridCol w="431118">
                  <a:extLst>
                    <a:ext uri="{9D8B030D-6E8A-4147-A177-3AD203B41FA5}">
                      <a16:colId xmlns:a16="http://schemas.microsoft.com/office/drawing/2014/main" val="2120672904"/>
                    </a:ext>
                  </a:extLst>
                </a:gridCol>
                <a:gridCol w="275915">
                  <a:extLst>
                    <a:ext uri="{9D8B030D-6E8A-4147-A177-3AD203B41FA5}">
                      <a16:colId xmlns:a16="http://schemas.microsoft.com/office/drawing/2014/main" val="2831300950"/>
                    </a:ext>
                  </a:extLst>
                </a:gridCol>
                <a:gridCol w="691943">
                  <a:extLst>
                    <a:ext uri="{9D8B030D-6E8A-4147-A177-3AD203B41FA5}">
                      <a16:colId xmlns:a16="http://schemas.microsoft.com/office/drawing/2014/main" val="2269539444"/>
                    </a:ext>
                  </a:extLst>
                </a:gridCol>
                <a:gridCol w="2347434">
                  <a:extLst>
                    <a:ext uri="{9D8B030D-6E8A-4147-A177-3AD203B41FA5}">
                      <a16:colId xmlns:a16="http://schemas.microsoft.com/office/drawing/2014/main" val="501732439"/>
                    </a:ext>
                  </a:extLst>
                </a:gridCol>
                <a:gridCol w="965703">
                  <a:extLst>
                    <a:ext uri="{9D8B030D-6E8A-4147-A177-3AD203B41FA5}">
                      <a16:colId xmlns:a16="http://schemas.microsoft.com/office/drawing/2014/main" val="1838768236"/>
                    </a:ext>
                  </a:extLst>
                </a:gridCol>
                <a:gridCol w="3121290">
                  <a:extLst>
                    <a:ext uri="{9D8B030D-6E8A-4147-A177-3AD203B41FA5}">
                      <a16:colId xmlns:a16="http://schemas.microsoft.com/office/drawing/2014/main" val="2662523797"/>
                    </a:ext>
                  </a:extLst>
                </a:gridCol>
                <a:gridCol w="543208">
                  <a:extLst>
                    <a:ext uri="{9D8B030D-6E8A-4147-A177-3AD203B41FA5}">
                      <a16:colId xmlns:a16="http://schemas.microsoft.com/office/drawing/2014/main" val="1100422255"/>
                    </a:ext>
                  </a:extLst>
                </a:gridCol>
                <a:gridCol w="431118">
                  <a:extLst>
                    <a:ext uri="{9D8B030D-6E8A-4147-A177-3AD203B41FA5}">
                      <a16:colId xmlns:a16="http://schemas.microsoft.com/office/drawing/2014/main" val="2024356278"/>
                    </a:ext>
                  </a:extLst>
                </a:gridCol>
              </a:tblGrid>
              <a:tr h="672860">
                <a:tc>
                  <a:txBody>
                    <a:bodyPr/>
                    <a:lstStyle/>
                    <a:p>
                      <a:pPr algn="ctr" fontAlgn="b"/>
                      <a:r>
                        <a:rPr lang="en-US" sz="700" b="0" i="0" u="none" strike="noStrike">
                          <a:solidFill>
                            <a:srgbClr val="000000"/>
                          </a:solidFill>
                          <a:effectLst/>
                          <a:latin typeface="Arial" panose="020B0604020202020204" pitchFamily="34" charset="0"/>
                        </a:rPr>
                        <a:t>2251</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SP-FD-13</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Front-end peaking time</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FE peaking time shall be set so as to optimize vertex resolution. </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1 microsecond (goal: adjustable to be able to take advantage </a:t>
                      </a:r>
                      <a:br>
                        <a:rPr lang="en-US" sz="700" b="0" i="0" u="none" strike="noStrike">
                          <a:solidFill>
                            <a:srgbClr val="000000"/>
                          </a:solidFill>
                          <a:effectLst/>
                          <a:latin typeface="Arial" panose="020B0604020202020204" pitchFamily="34" charset="0"/>
                        </a:rPr>
                      </a:br>
                      <a:r>
                        <a:rPr lang="en-US" sz="700" b="0" i="0" u="none" strike="noStrike">
                          <a:solidFill>
                            <a:srgbClr val="000000"/>
                          </a:solidFill>
                          <a:effectLst/>
                          <a:latin typeface="Arial" panose="020B0604020202020204" pitchFamily="34" charset="0"/>
                        </a:rPr>
                        <a:t>of lower noise if the noise depends on peaking time)</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Driven by the need for optimal vertex resolution, which is itself determined from single-track resolution, pitch and the ability of the reconstruction algorithms to separate two nearby tracks.  1 us matches  3mm pitch and DP S/N ratio.</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0504932"/>
                  </a:ext>
                </a:extLst>
              </a:tr>
              <a:tr h="608162">
                <a:tc>
                  <a:txBody>
                    <a:bodyPr/>
                    <a:lstStyle/>
                    <a:p>
                      <a:pPr algn="ctr" fontAlgn="b"/>
                      <a:r>
                        <a:rPr lang="en-US" sz="700" b="0" i="0" u="none" strike="noStrike">
                          <a:solidFill>
                            <a:srgbClr val="000000"/>
                          </a:solidFill>
                          <a:effectLst/>
                          <a:latin typeface="Arial" panose="020B0604020202020204" pitchFamily="34" charset="0"/>
                        </a:rPr>
                        <a:t>2252</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SP-FD-14</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0070C0"/>
                          </a:solidFill>
                          <a:effectLst/>
                          <a:latin typeface="Arial" panose="020B0604020202020204" pitchFamily="34" charset="0"/>
                        </a:rPr>
                        <a:t>SP</a:t>
                      </a:r>
                      <a:r>
                        <a:rPr lang="en-US" sz="700" b="0" i="0" u="none" strike="noStrike">
                          <a:solidFill>
                            <a:srgbClr val="000000"/>
                          </a:solidFill>
                          <a:effectLst/>
                          <a:latin typeface="Arial" panose="020B0604020202020204" pitchFamily="34" charset="0"/>
                        </a:rPr>
                        <a:t> Signal saturation level</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~500,000 electrons</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~500,000 electrons (goal: Adjustable so as to see saturation in less than 10% of beam-produced events)</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The largest signals correspond to events with multiple protons produced in the primary event vertex, in particular, when the trajectories of one or more of those particles are parallel to the wire, causing the charge over a long path length to be collected within a short time period.  </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963159"/>
                  </a:ext>
                </a:extLst>
              </a:tr>
              <a:tr h="782847">
                <a:tc>
                  <a:txBody>
                    <a:bodyPr/>
                    <a:lstStyle/>
                    <a:p>
                      <a:pPr algn="ctr" fontAlgn="b"/>
                      <a:r>
                        <a:rPr lang="en-US" sz="700" b="0" i="0" u="none" strike="noStrike">
                          <a:solidFill>
                            <a:srgbClr val="000000"/>
                          </a:solidFill>
                          <a:effectLst/>
                          <a:latin typeface="Arial" panose="020B0604020202020204" pitchFamily="34" charset="0"/>
                        </a:rPr>
                        <a:t>2254</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SP-FD-15</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0070C0"/>
                          </a:solidFill>
                          <a:effectLst/>
                          <a:latin typeface="Arial" panose="020B0604020202020204" pitchFamily="34" charset="0"/>
                        </a:rPr>
                        <a:t>SP</a:t>
                      </a:r>
                      <a:r>
                        <a:rPr lang="en-US" sz="700" b="0" i="0" u="none" strike="noStrike">
                          <a:solidFill>
                            <a:srgbClr val="000000"/>
                          </a:solidFill>
                          <a:effectLst/>
                          <a:latin typeface="Arial" panose="020B0604020202020204" pitchFamily="34" charset="0"/>
                        </a:rPr>
                        <a:t> LAr nitrogen contamination</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nitrogen contamination in the LAr shall remain below 25 ppm in order not to significantly affect the number of photons that reach the detectors (for both fast and late light components).</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sngStrike">
                          <a:solidFill>
                            <a:srgbClr val="7030A0"/>
                          </a:solidFill>
                          <a:effectLst/>
                          <a:latin typeface="Arial" panose="020B0604020202020204" pitchFamily="34" charset="0"/>
                        </a:rPr>
                        <a:t>&lt; 25 ppm    </a:t>
                      </a:r>
                      <a:r>
                        <a:rPr lang="en-US" sz="700" b="1" i="0" u="none" strike="noStrike">
                          <a:solidFill>
                            <a:srgbClr val="7030A0"/>
                          </a:solidFill>
                          <a:effectLst/>
                          <a:latin typeface="Arial" panose="020B0604020202020204" pitchFamily="34" charset="0"/>
                        </a:rPr>
                        <a:t>nitrogen &lt; 2 ppm without Xenon doping, </a:t>
                      </a:r>
                      <a:br>
                        <a:rPr lang="en-US" sz="700" b="1" i="0" u="none" strike="noStrike">
                          <a:solidFill>
                            <a:srgbClr val="7030A0"/>
                          </a:solidFill>
                          <a:effectLst/>
                          <a:latin typeface="Arial" panose="020B0604020202020204" pitchFamily="34" charset="0"/>
                        </a:rPr>
                      </a:br>
                      <a:r>
                        <a:rPr lang="en-US" sz="700" b="1" i="0" u="none" strike="noStrike">
                          <a:solidFill>
                            <a:srgbClr val="7030A0"/>
                          </a:solidFill>
                          <a:effectLst/>
                          <a:latin typeface="Arial" panose="020B0604020202020204" pitchFamily="34" charset="0"/>
                        </a:rPr>
                        <a:t>nitrogen &lt; 10 ppm with Xenon doping ~ 10 ppm (by mass)</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Production quenching  prevents most late light from being collected at levels of 10ppM and above.  The attenuation length in liquid argon with 50 ppM of Nitrogen contamination is roughly 3m, which starts to signifcantly affect the number of photons that reach the detectors (for both fast and late light components).         </a:t>
                      </a:r>
                      <a:r>
                        <a:rPr lang="en-US" sz="700" b="1" i="0" u="none" strike="noStrike">
                          <a:solidFill>
                            <a:srgbClr val="7030A0"/>
                          </a:solidFill>
                          <a:effectLst/>
                          <a:latin typeface="Arial" panose="020B0604020202020204" pitchFamily="34" charset="0"/>
                        </a:rPr>
                        <a:t>Stringent oxygen and water requirements set by TPC. Up to ~10 ppm nitrogen can be fully recovered with Xenon (demonstrated in protoDUNE-SP)</a:t>
                      </a:r>
                      <a:endParaRPr lang="en-US" sz="700" b="0" i="0" u="none" strike="noStrike">
                        <a:solidFill>
                          <a:srgbClr val="000000"/>
                        </a:solidFill>
                        <a:effectLst/>
                        <a:latin typeface="Arial" panose="020B0604020202020204" pitchFamily="34" charset="0"/>
                      </a:endParaRP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 </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a: PDS-6</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0556473"/>
                  </a:ext>
                </a:extLst>
              </a:tr>
              <a:tr h="679330">
                <a:tc>
                  <a:txBody>
                    <a:bodyPr/>
                    <a:lstStyle/>
                    <a:p>
                      <a:pPr algn="ctr" fontAlgn="b"/>
                      <a:r>
                        <a:rPr lang="en-US" sz="700" b="0" i="0" u="none" strike="noStrike">
                          <a:solidFill>
                            <a:srgbClr val="000000"/>
                          </a:solidFill>
                          <a:effectLst/>
                          <a:latin typeface="Arial" panose="020B0604020202020204" pitchFamily="34" charset="0"/>
                        </a:rPr>
                        <a:t>2256</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SP-FD-17</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Cathode resistivity</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cathode resistivity shall ensure that in the event of an HV discharge, the release of the large stored energy is spread out over time. </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Lower limit: &gt; 1 MegaOhm/square (goal: &gt; 1 Gohm/square); Upper limit: 10 Tohm/square</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This prevents damage to detector components. The goal resistivity is &gt; 1 GOhm/square. The upper limit is derived from the irriducible ionization rate in the LAr-TPC which, underground, is mainly due to Ar39 decays and results in 5 pA/m2. With 10 TOhm/sqare resistivity, the voltage at the center of a resistive CPA panels is 1 KV higher than at the borders. The related field non uniformity is well within the 1% requirement,</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d</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9026939"/>
                  </a:ext>
                </a:extLst>
              </a:tr>
              <a:tr h="401128">
                <a:tc>
                  <a:txBody>
                    <a:bodyPr/>
                    <a:lstStyle/>
                    <a:p>
                      <a:pPr algn="ctr" fontAlgn="b"/>
                      <a:r>
                        <a:rPr lang="en-US" sz="700" b="0" i="0" u="none" strike="noStrike">
                          <a:solidFill>
                            <a:srgbClr val="000000"/>
                          </a:solidFill>
                          <a:effectLst/>
                          <a:latin typeface="Arial" panose="020B0604020202020204" pitchFamily="34" charset="0"/>
                        </a:rPr>
                        <a:t>2257</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SP-FD-18</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Cryogenic monitoring devices</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CISC shall provide sufficient instrumentation  to validate the fluid flow model, which constrains the level of purity inhomogeneities within the liquid. </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 </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 </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 </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 </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6182267"/>
                  </a:ext>
                </a:extLst>
              </a:tr>
              <a:tr h="420538">
                <a:tc>
                  <a:txBody>
                    <a:bodyPr/>
                    <a:lstStyle/>
                    <a:p>
                      <a:pPr algn="ctr" fontAlgn="b"/>
                      <a:r>
                        <a:rPr lang="en-US" sz="700" b="0" i="0" u="none" strike="noStrike">
                          <a:solidFill>
                            <a:srgbClr val="000000"/>
                          </a:solidFill>
                          <a:effectLst/>
                          <a:latin typeface="Arial" panose="020B0604020202020204" pitchFamily="34" charset="0"/>
                        </a:rPr>
                        <a:t>2258</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SP-FD-19</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Design choice</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ADC sampling frequency</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ADC sampling frequency shall be set so as to extract maximal information without unecessarily increasing data rate.</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~2 MHz</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This value is chosen to match 1us shaping time (the approximate Nyquist requirement). Adapted to finer space pitch of 3.125 mm.</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5382756"/>
                  </a:ext>
                </a:extLst>
              </a:tr>
              <a:tr h="575813">
                <a:tc>
                  <a:txBody>
                    <a:bodyPr/>
                    <a:lstStyle/>
                    <a:p>
                      <a:pPr algn="ctr" fontAlgn="b"/>
                      <a:r>
                        <a:rPr lang="en-US" sz="700" b="0" i="0" u="none" strike="noStrike">
                          <a:solidFill>
                            <a:srgbClr val="000000"/>
                          </a:solidFill>
                          <a:effectLst/>
                          <a:latin typeface="Arial" panose="020B0604020202020204" pitchFamily="34" charset="0"/>
                        </a:rPr>
                        <a:t>2259</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SP-FD-20</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Design choice</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Number of ADC bits</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ADC shall digitize the charge deposited on the wires with12 bits precision.</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12 bits</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The lower end of the ADC dynamic range is driven by the requirement that the ADC digitization not contribute to the total electronics noise. The upper end of the ADC dynamic range is defined by the previous requirement on the signal saturation level. Combining these two requirements with the specification for the total electronics noise results in a the need for a 12 bits digitization.</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5761065"/>
                  </a:ext>
                </a:extLst>
              </a:tr>
              <a:tr h="433477">
                <a:tc>
                  <a:txBody>
                    <a:bodyPr/>
                    <a:lstStyle/>
                    <a:p>
                      <a:pPr algn="ctr" fontAlgn="b"/>
                      <a:r>
                        <a:rPr lang="en-US" sz="700" b="0" i="0" u="none" strike="noStrike">
                          <a:solidFill>
                            <a:srgbClr val="000000"/>
                          </a:solidFill>
                          <a:effectLst/>
                          <a:latin typeface="Arial" panose="020B0604020202020204" pitchFamily="34" charset="0"/>
                        </a:rPr>
                        <a:t>2260</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SP-FD-21</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0070C0"/>
                          </a:solidFill>
                          <a:effectLst/>
                          <a:latin typeface="Arial" panose="020B0604020202020204" pitchFamily="34" charset="0"/>
                        </a:rPr>
                        <a:t>SP</a:t>
                      </a:r>
                      <a:r>
                        <a:rPr lang="en-US" sz="700" b="0" i="0" u="none" strike="noStrike">
                          <a:solidFill>
                            <a:srgbClr val="000000"/>
                          </a:solidFill>
                          <a:effectLst/>
                          <a:latin typeface="Arial" panose="020B0604020202020204" pitchFamily="34" charset="0"/>
                        </a:rPr>
                        <a:t> Cold electronics power consumption </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SP CE power consumption shall remain below 50 mW/channel. </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&lt; 50 mW/channel</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The SP CE power consumption must be low enough to prevent the occurrence of local hot spots that could cause bubbling in the LAr, potentially leading to HV discarges.  </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c</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9537449"/>
                  </a:ext>
                </a:extLst>
              </a:tr>
              <a:tr h="414068">
                <a:tc>
                  <a:txBody>
                    <a:bodyPr/>
                    <a:lstStyle/>
                    <a:p>
                      <a:pPr algn="ctr" fontAlgn="b"/>
                      <a:r>
                        <a:rPr lang="en-US" sz="700" b="0" i="0" u="none" strike="noStrike">
                          <a:solidFill>
                            <a:srgbClr val="000000"/>
                          </a:solidFill>
                          <a:effectLst/>
                          <a:latin typeface="Arial" panose="020B0604020202020204" pitchFamily="34" charset="0"/>
                        </a:rPr>
                        <a:t>2262</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a:solidFill>
                            <a:srgbClr val="000000"/>
                          </a:solidFill>
                          <a:effectLst/>
                          <a:latin typeface="Arial" panose="020B0604020202020204" pitchFamily="34" charset="0"/>
                        </a:rPr>
                        <a:t>SP-FD-22</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Spec</a:t>
                      </a:r>
                    </a:p>
                  </a:txBody>
                  <a:tcPr marL="6470" marR="6470" marT="6470"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Data rate to tape</a:t>
                      </a:r>
                    </a:p>
                  </a:txBody>
                  <a:tcPr marL="6470" marR="6470" marT="6470"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The DAQ shall provide capability for triggering on events of interest in order to limit the total volume for events stored on tape.</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&lt;30 PB/year</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panose="020B0604020202020204" pitchFamily="34" charset="0"/>
                        </a:rPr>
                        <a:t> </a:t>
                      </a:r>
                    </a:p>
                  </a:txBody>
                  <a:tcPr marL="6470" marR="6470" marT="6470"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1" i="0" u="none" strike="noStrike">
                          <a:solidFill>
                            <a:srgbClr val="FF0000"/>
                          </a:solidFill>
                          <a:effectLst/>
                          <a:latin typeface="Arial" panose="020B0604020202020204" pitchFamily="34" charset="0"/>
                        </a:rPr>
                        <a:t>Unchanged</a:t>
                      </a:r>
                    </a:p>
                  </a:txBody>
                  <a:tcPr marL="6470" marR="6470" marT="647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solidFill>
                            <a:srgbClr val="000000"/>
                          </a:solidFill>
                          <a:effectLst/>
                          <a:latin typeface="Arial" panose="020B0604020202020204" pitchFamily="34" charset="0"/>
                        </a:rPr>
                        <a:t>f</a:t>
                      </a:r>
                    </a:p>
                  </a:txBody>
                  <a:tcPr marL="6470" marR="6470" marT="647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9171921"/>
                  </a:ext>
                </a:extLst>
              </a:tr>
            </a:tbl>
          </a:graphicData>
        </a:graphic>
      </p:graphicFrame>
    </p:spTree>
    <p:extLst>
      <p:ext uri="{BB962C8B-B14F-4D97-AF65-F5344CB8AC3E}">
        <p14:creationId xmlns:p14="http://schemas.microsoft.com/office/powerpoint/2010/main" val="2330324996"/>
      </p:ext>
    </p:extLst>
  </p:cSld>
  <p:clrMapOvr>
    <a:masterClrMapping/>
  </p:clrMapOvr>
</p:sld>
</file>

<file path=ppt/theme/theme1.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DE136C6823184499040EF32FECB2863" ma:contentTypeVersion="12" ma:contentTypeDescription="Create a new document." ma:contentTypeScope="" ma:versionID="86b5167867d8a0c97ef44d66abf3dbbf">
  <xsd:schema xmlns:xsd="http://www.w3.org/2001/XMLSchema" xmlns:xs="http://www.w3.org/2001/XMLSchema" xmlns:p="http://schemas.microsoft.com/office/2006/metadata/properties" xmlns:ns3="217384e2-1cc7-462a-88d5-a9f0c79de128" xmlns:ns4="47630a84-84bd-4c0e-8a4d-0e925dfde686" targetNamespace="http://schemas.microsoft.com/office/2006/metadata/properties" ma:root="true" ma:fieldsID="7129394e52a3b6990431e8a208151742" ns3:_="" ns4:_="">
    <xsd:import namespace="217384e2-1cc7-462a-88d5-a9f0c79de128"/>
    <xsd:import namespace="47630a84-84bd-4c0e-8a4d-0e925dfde68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7384e2-1cc7-462a-88d5-a9f0c79de1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630a84-84bd-4c0e-8a4d-0e925dfde68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F7D078-D617-4A85-8085-53B3E89E0CC6}">
  <ds:schemaRefs>
    <ds:schemaRef ds:uri="47630a84-84bd-4c0e-8a4d-0e925dfde686"/>
    <ds:schemaRef ds:uri="http://purl.org/dc/elements/1.1/"/>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217384e2-1cc7-462a-88d5-a9f0c79de128"/>
    <ds:schemaRef ds:uri="http://www.w3.org/XML/1998/namespace"/>
    <ds:schemaRef ds:uri="http://purl.org/dc/dcmitype/"/>
  </ds:schemaRefs>
</ds:datastoreItem>
</file>

<file path=customXml/itemProps2.xml><?xml version="1.0" encoding="utf-8"?>
<ds:datastoreItem xmlns:ds="http://schemas.openxmlformats.org/officeDocument/2006/customXml" ds:itemID="{F44C5EE3-F42E-4951-ACF6-55DA8146E0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7384e2-1cc7-462a-88d5-a9f0c79de128"/>
    <ds:schemaRef ds:uri="47630a84-84bd-4c0e-8a4d-0e925dfde6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B45DA5-EF4F-4790-8DA6-83930B4E4F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91661</TotalTime>
  <Words>12534</Words>
  <Application>Microsoft Office PowerPoint</Application>
  <PresentationFormat>On-screen Show (4:3)</PresentationFormat>
  <Paragraphs>1190</Paragraphs>
  <Slides>31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Helvetica</vt:lpstr>
      <vt:lpstr>Helvetica Neue</vt:lpstr>
      <vt:lpstr>Lucida Grande</vt:lpstr>
      <vt:lpstr>Times New Roman</vt:lpstr>
      <vt:lpstr>LBNF Content-Footer Theme</vt:lpstr>
      <vt:lpstr>  ​Vertical Drift Requirements</vt:lpstr>
      <vt:lpstr>EB-held Requirements</vt:lpstr>
      <vt:lpstr>EB-held Requirements – Single-Phase (Dec 2018)</vt:lpstr>
      <vt:lpstr>EB-held Requirements – Single-Phase (Dec 2018)</vt:lpstr>
      <vt:lpstr>EB-held Requirements – Dual-Phase (22 May 2019)</vt:lpstr>
      <vt:lpstr>EB-held Requirements – Dual-Phase (22 May 2019)</vt:lpstr>
      <vt:lpstr>Original proposed Vertical Drift Requirements</vt:lpstr>
      <vt:lpstr>Proposed modifications to EB-held Requirements for FD2-VD</vt:lpstr>
      <vt:lpstr>Proposed modifications to EB-held Requirements for FD2-VD (2)</vt:lpstr>
      <vt:lpstr>Proposed modifications to EB-held Requirements for FD2-VD (3)</vt:lpstr>
      <vt:lpstr>R&amp;D on 350-360 kV HV-PS</vt:lpstr>
      <vt:lpstr>Motivations for HV-PS delivering more than 300 kV?</vt:lpstr>
      <vt:lpstr>  ​Backup</vt:lpstr>
      <vt:lpstr>PowerPoint Presentation</vt:lpstr>
      <vt:lpstr>PowerPoint Presentation</vt:lpstr>
      <vt:lpstr>Bottom CE Requirements</vt:lpstr>
      <vt:lpstr>Bottom CE Requirements</vt:lpstr>
      <vt:lpstr>Bottom CE Requirements</vt:lpstr>
      <vt:lpstr>PowerPoint Presentation</vt:lpstr>
      <vt:lpstr>PDS</vt:lpstr>
      <vt:lpstr>PDS</vt:lpstr>
      <vt:lpstr>PowerPoint Presentation</vt:lpstr>
      <vt:lpstr>R&amp;D on 350-360 kV HV-PS</vt:lpstr>
      <vt:lpstr>Motivations for HV-PS delivering more than 300 kV?</vt:lpstr>
      <vt:lpstr>PowerPoint Presentation</vt:lpstr>
      <vt:lpstr>PowerPoint Presentation</vt:lpstr>
      <vt:lpstr>PowerPoint Presentation</vt:lpstr>
      <vt:lpstr>Slow Control requirement. Connectivity</vt:lpstr>
      <vt:lpstr>Slow Control Requirement. Scalability</vt:lpstr>
      <vt:lpstr>Supervisory or Scada Software Requirements</vt:lpstr>
      <vt:lpstr>PowerPoint Presentation</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Kettell, Steven</cp:lastModifiedBy>
  <cp:revision>1134</cp:revision>
  <cp:lastPrinted>2020-01-07T13:01:56Z</cp:lastPrinted>
  <dcterms:created xsi:type="dcterms:W3CDTF">2015-04-30T14:29:22Z</dcterms:created>
  <dcterms:modified xsi:type="dcterms:W3CDTF">2021-06-24T13:42:20Z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0x010100FDE136C6823184499040EF32FECB2863</vt:lpwstr>
  </property>
  <property fmtid="{D5CDD505-2E9C-101B-9397-08002B2CF9AE}" pid="3" name="_dlc_DocIdItemGuid">
    <vt:lpwstr>8f7766be-5104-4119-bdaf-ebadda36266e</vt:lpwstr>
  </property>
</Properties>
</file>