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1"/>
  </p:notesMasterIdLst>
  <p:sldIdLst>
    <p:sldId id="256" r:id="rId2"/>
    <p:sldId id="1193" r:id="rId3"/>
    <p:sldId id="1201" r:id="rId4"/>
    <p:sldId id="1204" r:id="rId5"/>
    <p:sldId id="1196" r:id="rId6"/>
    <p:sldId id="1203" r:id="rId7"/>
    <p:sldId id="1205" r:id="rId8"/>
    <p:sldId id="1199" r:id="rId9"/>
    <p:sldId id="1200"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2"/>
    <a:srgbClr val="005426"/>
    <a:srgbClr val="FF9300"/>
    <a:srgbClr val="FFFF00"/>
    <a:srgbClr val="7F7F7F"/>
    <a:srgbClr val="FFC000"/>
    <a:srgbClr val="BAE1EC"/>
    <a:srgbClr val="999A99"/>
    <a:srgbClr val="FF68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44"/>
    <p:restoredTop sz="94603"/>
  </p:normalViewPr>
  <p:slideViewPr>
    <p:cSldViewPr snapToGrid="0" snapToObjects="1">
      <p:cViewPr>
        <p:scale>
          <a:sx n="76" d="100"/>
          <a:sy n="76" d="100"/>
        </p:scale>
        <p:origin x="1904" y="9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725782-0CA6-8F4D-AED7-11B879F4FF74}" type="datetimeFigureOut">
              <a:rPr lang="en-US" smtClean="0"/>
              <a:t>6/21/21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0E221D-0A57-1845-9AA9-229D28A85518}" type="slidenum">
              <a:rPr lang="en-US" smtClean="0"/>
              <a:t>‹#›</a:t>
            </a:fld>
            <a:endParaRPr lang="en-US"/>
          </a:p>
        </p:txBody>
      </p:sp>
    </p:spTree>
    <p:extLst>
      <p:ext uri="{BB962C8B-B14F-4D97-AF65-F5344CB8AC3E}">
        <p14:creationId xmlns:p14="http://schemas.microsoft.com/office/powerpoint/2010/main" val="1369307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C_{or, </a:t>
            </a:r>
            <a:r>
              <a:rPr lang="en-US" sz="1200" kern="1200" dirty="0" err="1">
                <a:solidFill>
                  <a:schemeClr val="tx1"/>
                </a:solidFill>
                <a:effectLst/>
                <a:latin typeface="+mn-lt"/>
                <a:ea typeface="+mn-ea"/>
                <a:cs typeface="+mn-cs"/>
              </a:rPr>
              <a:t>mol</a:t>
            </a:r>
            <a:r>
              <a:rPr lang="en-US" sz="1200" kern="1200" dirty="0">
                <a:solidFill>
                  <a:schemeClr val="tx1"/>
                </a:solidFill>
                <a:effectLst/>
                <a:latin typeface="+mn-lt"/>
                <a:ea typeface="+mn-ea"/>
                <a:cs typeface="+mn-cs"/>
              </a:rPr>
              <a:t>, H_2} &amp;= 43.8 \</a:t>
            </a:r>
            <a:r>
              <a:rPr lang="en-US" sz="1200" kern="1200" dirty="0" err="1">
                <a:solidFill>
                  <a:schemeClr val="tx1"/>
                </a:solidFill>
                <a:effectLst/>
                <a:latin typeface="+mn-lt"/>
                <a:ea typeface="+mn-ea"/>
                <a:cs typeface="+mn-cs"/>
              </a:rPr>
              <a:t>cdot</a:t>
            </a:r>
            <a:r>
              <a:rPr lang="en-US" sz="1200" kern="1200" dirty="0">
                <a:solidFill>
                  <a:schemeClr val="tx1"/>
                </a:solidFill>
                <a:effectLst/>
                <a:latin typeface="+mn-lt"/>
                <a:ea typeface="+mn-ea"/>
                <a:cs typeface="+mn-cs"/>
              </a:rPr>
              <a:t> A \\</a:t>
            </a:r>
          </a:p>
          <a:p>
            <a:r>
              <a:rPr lang="en-US" sz="1200" kern="1200" dirty="0">
                <a:solidFill>
                  <a:schemeClr val="tx1"/>
                </a:solidFill>
                <a:effectLst/>
                <a:latin typeface="+mn-lt"/>
                <a:ea typeface="+mn-ea"/>
                <a:cs typeface="+mn-cs"/>
              </a:rPr>
              <a:t>A &amp;:= \text{cross section } \</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{[cm^2]} </a:t>
            </a:r>
          </a:p>
          <a:p>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 If correct, my equation is: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a:solidFill>
                  <a:schemeClr val="tx1"/>
                </a:solidFill>
                <a:effectLst/>
                <a:latin typeface="+mn-lt"/>
                <a:ea typeface="+mn-ea"/>
                <a:cs typeface="+mn-cs"/>
              </a:rPr>
              <a:t>P_c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cdot</a:t>
            </a:r>
            <a:r>
              <a:rPr lang="en-US" sz="1200" kern="1200" dirty="0">
                <a:solidFill>
                  <a:schemeClr val="tx1"/>
                </a:solidFill>
                <a:effectLst/>
                <a:latin typeface="+mn-lt"/>
                <a:ea typeface="+mn-ea"/>
                <a:cs typeface="+mn-cs"/>
              </a:rPr>
              <a:t> S = Q = C_{or} (P_s - </a:t>
            </a:r>
            <a:r>
              <a:rPr lang="en-US" sz="1200" kern="1200" dirty="0" err="1">
                <a:solidFill>
                  <a:schemeClr val="tx1"/>
                </a:solidFill>
                <a:effectLst/>
                <a:latin typeface="+mn-lt"/>
                <a:ea typeface="+mn-ea"/>
                <a:cs typeface="+mn-cs"/>
              </a:rPr>
              <a:t>P_c</a:t>
            </a:r>
            <a:r>
              <a:rPr lang="en-US" sz="1200" kern="1200" dirty="0">
                <a:solidFill>
                  <a:schemeClr val="tx1"/>
                </a:solidFill>
                <a:effectLst/>
                <a:latin typeface="+mn-lt"/>
                <a:ea typeface="+mn-ea"/>
                <a:cs typeface="+mn-cs"/>
              </a:rPr>
              <a:t>)</a:t>
            </a:r>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From which I use:</a:t>
            </a:r>
          </a:p>
          <a:p>
            <a:r>
              <a:rPr lang="en-US" sz="1200" kern="1200" dirty="0" err="1">
                <a:solidFill>
                  <a:schemeClr val="tx1"/>
                </a:solidFill>
                <a:effectLst/>
                <a:latin typeface="+mn-lt"/>
                <a:ea typeface="+mn-ea"/>
                <a:cs typeface="+mn-cs"/>
              </a:rPr>
              <a:t>P_c</a:t>
            </a:r>
            <a:r>
              <a:rPr lang="en-US" sz="1200" kern="1200" dirty="0">
                <a:solidFill>
                  <a:schemeClr val="tx1"/>
                </a:solidFill>
                <a:effectLst/>
                <a:latin typeface="+mn-lt"/>
                <a:ea typeface="+mn-ea"/>
                <a:cs typeface="+mn-cs"/>
              </a:rPr>
              <a:t> \left(\</a:t>
            </a:r>
            <a:r>
              <a:rPr lang="en-US" sz="1200" kern="1200" dirty="0" err="1">
                <a:solidFill>
                  <a:schemeClr val="tx1"/>
                </a:solidFill>
                <a:effectLst/>
                <a:latin typeface="+mn-lt"/>
                <a:ea typeface="+mn-ea"/>
                <a:cs typeface="+mn-cs"/>
              </a:rPr>
              <a:t>frac</a:t>
            </a:r>
            <a:r>
              <a:rPr lang="en-US" sz="1200" kern="1200" dirty="0">
                <a:solidFill>
                  <a:schemeClr val="tx1"/>
                </a:solidFill>
                <a:effectLst/>
                <a:latin typeface="+mn-lt"/>
                <a:ea typeface="+mn-ea"/>
                <a:cs typeface="+mn-cs"/>
              </a:rPr>
              <a:t>{S}{C_{or}} + 1\right) = P_s = (2200/5.5 + 1) </a:t>
            </a:r>
            <a:r>
              <a:rPr lang="en-US" sz="1200" kern="1200" dirty="0" err="1">
                <a:solidFill>
                  <a:schemeClr val="tx1"/>
                </a:solidFill>
                <a:effectLst/>
                <a:latin typeface="+mn-lt"/>
                <a:ea typeface="+mn-ea"/>
                <a:cs typeface="+mn-cs"/>
              </a:rPr>
              <a:t>P_c</a:t>
            </a:r>
            <a:r>
              <a:rPr lang="en-US" sz="1200" kern="1200" dirty="0">
                <a:solidFill>
                  <a:schemeClr val="tx1"/>
                </a:solidFill>
                <a:effectLst/>
                <a:latin typeface="+mn-lt"/>
                <a:ea typeface="+mn-ea"/>
                <a:cs typeface="+mn-cs"/>
              </a:rPr>
              <a:t> = 400 </a:t>
            </a:r>
            <a:r>
              <a:rPr lang="en-US" sz="1200" kern="1200" dirty="0" err="1">
                <a:solidFill>
                  <a:schemeClr val="tx1"/>
                </a:solidFill>
                <a:effectLst/>
                <a:latin typeface="+mn-lt"/>
                <a:ea typeface="+mn-ea"/>
                <a:cs typeface="+mn-cs"/>
              </a:rPr>
              <a:t>P_c</a:t>
            </a:r>
            <a:endParaRPr lang="en-US" sz="1200"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 conversion </a:t>
            </a:r>
            <a:r>
              <a:rPr lang="en-US" sz="1200" b="0" i="0" u="none" strike="noStrike" kern="1200" dirty="0" err="1">
                <a:solidFill>
                  <a:schemeClr val="tx1"/>
                </a:solidFill>
                <a:effectLst/>
                <a:latin typeface="+mn-lt"/>
                <a:ea typeface="+mn-ea"/>
                <a:cs typeface="+mn-cs"/>
              </a:rPr>
              <a:t>sccm</a:t>
            </a:r>
            <a:r>
              <a:rPr lang="en-US" sz="1200" b="0" i="0" u="none" strike="noStrike" kern="1200" dirty="0">
                <a:solidFill>
                  <a:schemeClr val="tx1"/>
                </a:solidFill>
                <a:effectLst/>
                <a:latin typeface="+mn-lt"/>
                <a:ea typeface="+mn-ea"/>
                <a:cs typeface="+mn-cs"/>
              </a:rPr>
              <a:t> in mbar 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1 \</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sccm</a:t>
            </a:r>
            <a:r>
              <a:rPr lang="en-US" sz="1200" kern="1200" dirty="0">
                <a:solidFill>
                  <a:schemeClr val="tx1"/>
                </a:solidFill>
                <a:effectLst/>
                <a:latin typeface="+mn-lt"/>
                <a:ea typeface="+mn-ea"/>
                <a:cs typeface="+mn-cs"/>
              </a:rPr>
              <a:t>]} &amp;= 0.016 \</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{[mbar \</a:t>
            </a:r>
            <a:r>
              <a:rPr lang="en-US" sz="1200" kern="1200" dirty="0" err="1">
                <a:solidFill>
                  <a:schemeClr val="tx1"/>
                </a:solidFill>
                <a:effectLst/>
                <a:latin typeface="+mn-lt"/>
                <a:ea typeface="+mn-ea"/>
                <a:cs typeface="+mn-cs"/>
              </a:rPr>
              <a:t>cdot</a:t>
            </a:r>
            <a:r>
              <a:rPr lang="en-US" sz="1200" kern="1200" dirty="0">
                <a:solidFill>
                  <a:schemeClr val="tx1"/>
                </a:solidFill>
                <a:effectLst/>
                <a:latin typeface="+mn-lt"/>
                <a:ea typeface="+mn-ea"/>
                <a:cs typeface="+mn-cs"/>
              </a:rPr>
              <a:t> l/s]}</a:t>
            </a:r>
          </a:p>
          <a:p>
            <a:r>
              <a:rPr lang="en-US" sz="1200" b="0" i="0" u="none" strike="noStrike" kern="1200" dirty="0">
                <a:solidFill>
                  <a:schemeClr val="tx1"/>
                </a:solidFill>
                <a:effectLst/>
                <a:latin typeface="+mn-lt"/>
                <a:ea typeface="+mn-ea"/>
                <a:cs typeface="+mn-cs"/>
              </a:rPr>
              <a:t>% crosscheck: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a:solidFill>
                  <a:schemeClr val="tx1"/>
                </a:solidFill>
                <a:effectLst/>
                <a:latin typeface="+mn-lt"/>
                <a:ea typeface="+mn-ea"/>
                <a:cs typeface="+mn-cs"/>
              </a:rPr>
              <a:t>P_c</a:t>
            </a:r>
            <a:r>
              <a:rPr lang="en-US" sz="1200" kern="1200" dirty="0">
                <a:solidFill>
                  <a:schemeClr val="tx1"/>
                </a:solidFill>
                <a:effectLst/>
                <a:latin typeface="+mn-lt"/>
                <a:ea typeface="+mn-ea"/>
                <a:cs typeface="+mn-cs"/>
              </a:rPr>
              <a:t> = \</a:t>
            </a:r>
            <a:r>
              <a:rPr lang="en-US" sz="1200" kern="1200" dirty="0" err="1">
                <a:solidFill>
                  <a:schemeClr val="tx1"/>
                </a:solidFill>
                <a:effectLst/>
                <a:latin typeface="+mn-lt"/>
                <a:ea typeface="+mn-ea"/>
                <a:cs typeface="+mn-cs"/>
              </a:rPr>
              <a:t>frac</a:t>
            </a:r>
            <a:r>
              <a:rPr lang="en-US" sz="1200" kern="1200" dirty="0">
                <a:solidFill>
                  <a:schemeClr val="tx1"/>
                </a:solidFill>
                <a:effectLst/>
                <a:latin typeface="+mn-lt"/>
                <a:ea typeface="+mn-ea"/>
                <a:cs typeface="+mn-cs"/>
              </a:rPr>
              <a:t>{Q}{S} = \</a:t>
            </a:r>
            <a:r>
              <a:rPr lang="en-US" sz="1200" kern="1200" dirty="0" err="1">
                <a:solidFill>
                  <a:schemeClr val="tx1"/>
                </a:solidFill>
                <a:effectLst/>
                <a:latin typeface="+mn-lt"/>
                <a:ea typeface="+mn-ea"/>
                <a:cs typeface="+mn-cs"/>
              </a:rPr>
              <a:t>frac</a:t>
            </a:r>
            <a:r>
              <a:rPr lang="en-US" sz="1200" kern="1200" dirty="0">
                <a:solidFill>
                  <a:schemeClr val="tx1"/>
                </a:solidFill>
                <a:effectLst/>
                <a:latin typeface="+mn-lt"/>
                <a:ea typeface="+mn-ea"/>
                <a:cs typeface="+mn-cs"/>
              </a:rPr>
              <a:t>{1.3 \times 10^{-2}}{2200} = 6\times 10^{-6} \</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{[mbar]}</a:t>
            </a:r>
          </a:p>
          <a:p>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 GAS to density…</a:t>
            </a:r>
          </a:p>
          <a:p>
            <a:r>
              <a:rPr lang="en-US" sz="1200" kern="1200" dirty="0">
                <a:solidFill>
                  <a:schemeClr val="tx1"/>
                </a:solidFill>
                <a:effectLst/>
                <a:latin typeface="+mn-lt"/>
                <a:ea typeface="+mn-ea"/>
                <a:cs typeface="+mn-cs"/>
              </a:rPr>
              <a:t>P V &amp;= n R T \\</a:t>
            </a:r>
          </a:p>
          <a:p>
            <a:r>
              <a:rPr lang="en-US" sz="1200" kern="1200" dirty="0">
                <a:solidFill>
                  <a:schemeClr val="tx1"/>
                </a:solidFill>
                <a:effectLst/>
                <a:latin typeface="+mn-lt"/>
                <a:ea typeface="+mn-ea"/>
                <a:cs typeface="+mn-cs"/>
              </a:rPr>
              <a:t>N_A \</a:t>
            </a:r>
            <a:r>
              <a:rPr lang="en-US" sz="1200" kern="1200" dirty="0" err="1">
                <a:solidFill>
                  <a:schemeClr val="tx1"/>
                </a:solidFill>
                <a:effectLst/>
                <a:latin typeface="+mn-lt"/>
                <a:ea typeface="+mn-ea"/>
                <a:cs typeface="+mn-cs"/>
              </a:rPr>
              <a:t>frac</a:t>
            </a:r>
            <a:r>
              <a:rPr lang="en-US" sz="1200" kern="1200" dirty="0">
                <a:solidFill>
                  <a:schemeClr val="tx1"/>
                </a:solidFill>
                <a:effectLst/>
                <a:latin typeface="+mn-lt"/>
                <a:ea typeface="+mn-ea"/>
                <a:cs typeface="+mn-cs"/>
              </a:rPr>
              <a:t>{n}{V_s} &amp;= N_A \</a:t>
            </a:r>
            <a:r>
              <a:rPr lang="en-US" sz="1200" kern="1200" dirty="0" err="1">
                <a:solidFill>
                  <a:schemeClr val="tx1"/>
                </a:solidFill>
                <a:effectLst/>
                <a:latin typeface="+mn-lt"/>
                <a:ea typeface="+mn-ea"/>
                <a:cs typeface="+mn-cs"/>
              </a:rPr>
              <a:t>frac</a:t>
            </a:r>
            <a:r>
              <a:rPr lang="en-US" sz="1200" kern="1200" dirty="0">
                <a:solidFill>
                  <a:schemeClr val="tx1"/>
                </a:solidFill>
                <a:effectLst/>
                <a:latin typeface="+mn-lt"/>
                <a:ea typeface="+mn-ea"/>
                <a:cs typeface="+mn-cs"/>
              </a:rPr>
              <a:t>{P_s}{R T} \\</a:t>
            </a:r>
          </a:p>
          <a:p>
            <a:r>
              <a:rPr lang="en-US" sz="1200" kern="1200" dirty="0">
                <a:solidFill>
                  <a:schemeClr val="tx1"/>
                </a:solidFill>
                <a:effectLst/>
                <a:latin typeface="+mn-lt"/>
                <a:ea typeface="+mn-ea"/>
                <a:cs typeface="+mn-cs"/>
              </a:rPr>
              <a:t>T &amp;= 293.15 \</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{[K]} \\</a:t>
            </a:r>
          </a:p>
          <a:p>
            <a:r>
              <a:rPr lang="en-US" sz="1200" kern="1200" dirty="0">
                <a:solidFill>
                  <a:schemeClr val="tx1"/>
                </a:solidFill>
                <a:effectLst/>
                <a:latin typeface="+mn-lt"/>
                <a:ea typeface="+mn-ea"/>
                <a:cs typeface="+mn-cs"/>
              </a:rPr>
              <a:t>N_A &amp;= 6.022 \times 10^{23} \\</a:t>
            </a:r>
          </a:p>
          <a:p>
            <a:r>
              <a:rPr lang="en-US" sz="1200" kern="1200" dirty="0">
                <a:solidFill>
                  <a:schemeClr val="tx1"/>
                </a:solidFill>
                <a:effectLst/>
                <a:latin typeface="+mn-lt"/>
                <a:ea typeface="+mn-ea"/>
                <a:cs typeface="+mn-cs"/>
              </a:rPr>
              <a:t>R&amp;= 83.14 \</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 \left[ L\</a:t>
            </a:r>
            <a:r>
              <a:rPr lang="en-US" sz="1200" kern="1200" dirty="0" err="1">
                <a:solidFill>
                  <a:schemeClr val="tx1"/>
                </a:solidFill>
                <a:effectLst/>
                <a:latin typeface="+mn-lt"/>
                <a:ea typeface="+mn-ea"/>
                <a:cs typeface="+mn-cs"/>
              </a:rPr>
              <a:t>cdot</a:t>
            </a:r>
            <a:r>
              <a:rPr lang="en-US" sz="1200" kern="1200" dirty="0">
                <a:solidFill>
                  <a:schemeClr val="tx1"/>
                </a:solidFill>
                <a:effectLst/>
                <a:latin typeface="+mn-lt"/>
                <a:ea typeface="+mn-ea"/>
                <a:cs typeface="+mn-cs"/>
              </a:rPr>
              <a:t> mbar \</a:t>
            </a:r>
            <a:r>
              <a:rPr lang="en-US" sz="1200" kern="1200" dirty="0" err="1">
                <a:solidFill>
                  <a:schemeClr val="tx1"/>
                </a:solidFill>
                <a:effectLst/>
                <a:latin typeface="+mn-lt"/>
                <a:ea typeface="+mn-ea"/>
                <a:cs typeface="+mn-cs"/>
              </a:rPr>
              <a:t>cdot</a:t>
            </a:r>
            <a:r>
              <a:rPr lang="en-US" sz="1200" kern="1200" dirty="0">
                <a:solidFill>
                  <a:schemeClr val="tx1"/>
                </a:solidFill>
                <a:effectLst/>
                <a:latin typeface="+mn-lt"/>
                <a:ea typeface="+mn-ea"/>
                <a:cs typeface="+mn-cs"/>
              </a:rPr>
              <a:t> K^{-1} \</a:t>
            </a:r>
            <a:r>
              <a:rPr lang="en-US" sz="1200" kern="1200" dirty="0" err="1">
                <a:solidFill>
                  <a:schemeClr val="tx1"/>
                </a:solidFill>
                <a:effectLst/>
                <a:latin typeface="+mn-lt"/>
                <a:ea typeface="+mn-ea"/>
                <a:cs typeface="+mn-cs"/>
              </a:rPr>
              <a:t>cdot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mol</a:t>
            </a:r>
            <a:r>
              <a:rPr lang="en-US" sz="1200" kern="1200" dirty="0">
                <a:solidFill>
                  <a:schemeClr val="tx1"/>
                </a:solidFill>
                <a:effectLst/>
                <a:latin typeface="+mn-lt"/>
                <a:ea typeface="+mn-ea"/>
                <a:cs typeface="+mn-cs"/>
              </a:rPr>
              <a:t>^{-1} \right] } \\</a:t>
            </a:r>
          </a:p>
          <a:p>
            <a:r>
              <a:rPr lang="en-US" sz="1200" b="0" i="0" u="none" strike="noStrike" kern="1200" dirty="0">
                <a:solidFill>
                  <a:schemeClr val="tx1"/>
                </a:solidFill>
                <a:effectLst/>
                <a:latin typeface="+mn-lt"/>
                <a:ea typeface="+mn-ea"/>
                <a:cs typeface="+mn-cs"/>
              </a:rPr>
              <a:t>% we actually need this:</a:t>
            </a:r>
          </a:p>
          <a:p>
            <a:r>
              <a:rPr lang="en-US" sz="1200" kern="1200" dirty="0">
                <a:solidFill>
                  <a:schemeClr val="tx1"/>
                </a:solidFill>
                <a:effectLst/>
                <a:latin typeface="+mn-lt"/>
                <a:ea typeface="+mn-ea"/>
                <a:cs typeface="+mn-cs"/>
              </a:rPr>
              <a:t>n_{H_2} &amp;= N_A \</a:t>
            </a:r>
            <a:r>
              <a:rPr lang="en-US" sz="1200" kern="1200" dirty="0" err="1">
                <a:solidFill>
                  <a:schemeClr val="tx1"/>
                </a:solidFill>
                <a:effectLst/>
                <a:latin typeface="+mn-lt"/>
                <a:ea typeface="+mn-ea"/>
                <a:cs typeface="+mn-cs"/>
              </a:rPr>
              <a:t>frac</a:t>
            </a:r>
            <a:r>
              <a:rPr lang="en-US" sz="1200" kern="1200" dirty="0">
                <a:solidFill>
                  <a:schemeClr val="tx1"/>
                </a:solidFill>
                <a:effectLst/>
                <a:latin typeface="+mn-lt"/>
                <a:ea typeface="+mn-ea"/>
                <a:cs typeface="+mn-cs"/>
              </a:rPr>
              <a:t>{P_s}{R T} \\</a:t>
            </a:r>
          </a:p>
          <a:p>
            <a:r>
              <a:rPr lang="en-US" sz="1200" kern="1200" dirty="0">
                <a:solidFill>
                  <a:schemeClr val="tx1"/>
                </a:solidFill>
                <a:effectLst/>
                <a:latin typeface="+mn-lt"/>
                <a:ea typeface="+mn-ea"/>
                <a:cs typeface="+mn-cs"/>
              </a:rPr>
              <a:t>n_{H_2} &amp;= 2.47 \times 10^{22} \</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{[m^{-3} \</a:t>
            </a:r>
            <a:r>
              <a:rPr lang="en-US" sz="1200" kern="1200" dirty="0" err="1">
                <a:solidFill>
                  <a:schemeClr val="tx1"/>
                </a:solidFill>
                <a:effectLst/>
                <a:latin typeface="+mn-lt"/>
                <a:ea typeface="+mn-ea"/>
                <a:cs typeface="+mn-cs"/>
              </a:rPr>
              <a:t>cdot</a:t>
            </a:r>
            <a:r>
              <a:rPr lang="en-US" sz="1200" kern="1200" dirty="0">
                <a:solidFill>
                  <a:schemeClr val="tx1"/>
                </a:solidFill>
                <a:effectLst/>
                <a:latin typeface="+mn-lt"/>
                <a:ea typeface="+mn-ea"/>
                <a:cs typeface="+mn-cs"/>
              </a:rPr>
              <a:t> mbar^{-1}]} \</a:t>
            </a:r>
            <a:r>
              <a:rPr lang="en-US" sz="1200" kern="1200" dirty="0" err="1">
                <a:solidFill>
                  <a:schemeClr val="tx1"/>
                </a:solidFill>
                <a:effectLst/>
                <a:latin typeface="+mn-lt"/>
                <a:ea typeface="+mn-ea"/>
                <a:cs typeface="+mn-cs"/>
              </a:rPr>
              <a:t>cdot</a:t>
            </a:r>
            <a:r>
              <a:rPr lang="en-US" sz="1200" kern="1200" dirty="0">
                <a:solidFill>
                  <a:schemeClr val="tx1"/>
                </a:solidFill>
                <a:effectLst/>
                <a:latin typeface="+mn-lt"/>
                <a:ea typeface="+mn-ea"/>
                <a:cs typeface="+mn-cs"/>
              </a:rPr>
              <a:t> P_s \</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{[mbar]}</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 Final result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P_s = 1.2\times 10^{-3} \</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{[mbar]};\, n_{H_2} = 3 \times 10^{19}\</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{[m^{-3}]}</a:t>
            </a:r>
          </a:p>
          <a:p>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Some general vacuum formulas:</a:t>
            </a:r>
          </a:p>
          <a:p>
            <a:r>
              <a:rPr lang="en-US" sz="1200" kern="1200" dirty="0">
                <a:solidFill>
                  <a:schemeClr val="tx1"/>
                </a:solidFill>
                <a:effectLst/>
                <a:latin typeface="+mn-lt"/>
                <a:ea typeface="+mn-ea"/>
                <a:cs typeface="+mn-cs"/>
              </a:rPr>
              <a:t>Q &amp;= P \</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{d}V/\</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{d}t = P S \\</a:t>
            </a:r>
          </a:p>
          <a:p>
            <a:r>
              <a:rPr lang="en-US" sz="1200" kern="1200" dirty="0">
                <a:solidFill>
                  <a:schemeClr val="tx1"/>
                </a:solidFill>
                <a:effectLst/>
                <a:latin typeface="+mn-lt"/>
                <a:ea typeface="+mn-ea"/>
                <a:cs typeface="+mn-cs"/>
              </a:rPr>
              <a:t>\text{where } P &amp;:= \text{pressure } \</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{[Pa]}\\</a:t>
            </a:r>
          </a:p>
          <a:p>
            <a:r>
              <a:rPr lang="en-US" sz="1200" kern="1200" dirty="0">
                <a:solidFill>
                  <a:schemeClr val="tx1"/>
                </a:solidFill>
                <a:effectLst/>
                <a:latin typeface="+mn-lt"/>
                <a:ea typeface="+mn-ea"/>
                <a:cs typeface="+mn-cs"/>
              </a:rPr>
              <a:t>S &amp;:= \text{flow rate } \</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{[m^3/s]}  \\</a:t>
            </a:r>
          </a:p>
          <a:p>
            <a:r>
              <a:rPr lang="en-US" sz="1200" kern="1200" dirty="0">
                <a:solidFill>
                  <a:schemeClr val="tx1"/>
                </a:solidFill>
                <a:effectLst/>
                <a:latin typeface="+mn-lt"/>
                <a:ea typeface="+mn-ea"/>
                <a:cs typeface="+mn-cs"/>
              </a:rPr>
              <a:t>Q &amp;:= \text{throughput } \</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{[W]}  \\</a:t>
            </a:r>
          </a:p>
          <a:p>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Q &amp;= C (P_2 - P_1) = C \Delta P \\</a:t>
            </a:r>
          </a:p>
          <a:p>
            <a:r>
              <a:rPr lang="en-US" sz="1200" kern="1200" dirty="0">
                <a:solidFill>
                  <a:schemeClr val="tx1"/>
                </a:solidFill>
                <a:effectLst/>
                <a:latin typeface="+mn-lt"/>
                <a:ea typeface="+mn-ea"/>
                <a:cs typeface="+mn-cs"/>
              </a:rPr>
              <a:t>\text{where }  P_1, P_2 &amp;:= \text{pressures in connected volumes}  \</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{[Pa]} \\</a:t>
            </a:r>
          </a:p>
          <a:p>
            <a:r>
              <a:rPr lang="en-US" sz="1200" kern="1200" dirty="0">
                <a:solidFill>
                  <a:schemeClr val="tx1"/>
                </a:solidFill>
                <a:effectLst/>
                <a:latin typeface="+mn-lt"/>
                <a:ea typeface="+mn-ea"/>
                <a:cs typeface="+mn-cs"/>
              </a:rPr>
              <a:t>C &amp;:= \text{conductance} \</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{[m^3/s]} \\</a:t>
            </a:r>
          </a:p>
          <a:p>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C_{tot-series}   &amp;= \left(\</a:t>
            </a:r>
            <a:r>
              <a:rPr lang="en-US" sz="1200" kern="1200" dirty="0" err="1">
                <a:solidFill>
                  <a:schemeClr val="tx1"/>
                </a:solidFill>
                <a:effectLst/>
                <a:latin typeface="+mn-lt"/>
                <a:ea typeface="+mn-ea"/>
                <a:cs typeface="+mn-cs"/>
              </a:rPr>
              <a:t>frac</a:t>
            </a:r>
            <a:r>
              <a:rPr lang="en-US" sz="1200" kern="1200" dirty="0">
                <a:solidFill>
                  <a:schemeClr val="tx1"/>
                </a:solidFill>
                <a:effectLst/>
                <a:latin typeface="+mn-lt"/>
                <a:ea typeface="+mn-ea"/>
                <a:cs typeface="+mn-cs"/>
              </a:rPr>
              <a:t>{1}{C_1} +  \</a:t>
            </a:r>
            <a:r>
              <a:rPr lang="en-US" sz="1200" kern="1200" dirty="0" err="1">
                <a:solidFill>
                  <a:schemeClr val="tx1"/>
                </a:solidFill>
                <a:effectLst/>
                <a:latin typeface="+mn-lt"/>
                <a:ea typeface="+mn-ea"/>
                <a:cs typeface="+mn-cs"/>
              </a:rPr>
              <a:t>frac</a:t>
            </a:r>
            <a:r>
              <a:rPr lang="en-US" sz="1200" kern="1200" dirty="0">
                <a:solidFill>
                  <a:schemeClr val="tx1"/>
                </a:solidFill>
                <a:effectLst/>
                <a:latin typeface="+mn-lt"/>
                <a:ea typeface="+mn-ea"/>
                <a:cs typeface="+mn-cs"/>
              </a:rPr>
              <a:t>{1}{C_2}\right)^{-1}\\</a:t>
            </a:r>
          </a:p>
          <a:p>
            <a:r>
              <a:rPr lang="en-US" sz="1200" kern="1200" dirty="0">
                <a:solidFill>
                  <a:schemeClr val="tx1"/>
                </a:solidFill>
                <a:effectLst/>
                <a:latin typeface="+mn-lt"/>
                <a:ea typeface="+mn-ea"/>
                <a:cs typeface="+mn-cs"/>
              </a:rPr>
              <a:t>C_{tot-parallel} &amp;= C_1 + C_2</a:t>
            </a:r>
          </a:p>
          <a:p>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Some </a:t>
            </a:r>
            <a:r>
              <a:rPr lang="en-US" sz="1200" b="0" i="0" u="none" strike="noStrike" kern="1200" dirty="0" err="1">
                <a:solidFill>
                  <a:schemeClr val="tx1"/>
                </a:solidFill>
                <a:effectLst/>
                <a:latin typeface="+mn-lt"/>
                <a:ea typeface="+mn-ea"/>
                <a:cs typeface="+mn-cs"/>
              </a:rPr>
              <a:t>forumlas</a:t>
            </a:r>
            <a:r>
              <a:rPr lang="en-US" sz="1200" b="0" i="0" u="none" strike="noStrike" kern="1200" dirty="0">
                <a:solidFill>
                  <a:schemeClr val="tx1"/>
                </a:solidFill>
                <a:effectLst/>
                <a:latin typeface="+mn-lt"/>
                <a:ea typeface="+mn-ea"/>
                <a:cs typeface="+mn-cs"/>
              </a:rPr>
              <a:t> from:</a:t>
            </a:r>
          </a:p>
          <a:p>
            <a:r>
              <a:rPr lang="en-US" sz="1200" b="0" i="0" u="none" strike="noStrike" kern="1200" dirty="0">
                <a:solidFill>
                  <a:schemeClr val="tx1"/>
                </a:solidFill>
                <a:effectLst/>
                <a:latin typeface="+mn-lt"/>
                <a:ea typeface="+mn-ea"/>
                <a:cs typeface="+mn-cs"/>
              </a:rPr>
              <a:t>- https://</a:t>
            </a:r>
            <a:r>
              <a:rPr lang="en-US" sz="1200" b="0" i="0" u="none" strike="noStrike" kern="1200" dirty="0" err="1">
                <a:solidFill>
                  <a:schemeClr val="tx1"/>
                </a:solidFill>
                <a:effectLst/>
                <a:latin typeface="+mn-lt"/>
                <a:ea typeface="+mn-ea"/>
                <a:cs typeface="+mn-cs"/>
              </a:rPr>
              <a:t>www.pfeiffer-vacuum.com</a:t>
            </a:r>
            <a:r>
              <a:rPr lang="en-US" sz="1200" b="0" i="0" u="none" strike="noStrike" kern="1200" dirty="0">
                <a:solidFill>
                  <a:schemeClr val="tx1"/>
                </a:solidFill>
                <a:effectLst/>
                <a:latin typeface="+mn-lt"/>
                <a:ea typeface="+mn-ea"/>
                <a:cs typeface="+mn-cs"/>
              </a:rPr>
              <a:t>/</a:t>
            </a:r>
            <a:r>
              <a:rPr lang="en-US" sz="1200" b="0" i="0" u="none" strike="noStrike" kern="1200" dirty="0" err="1">
                <a:solidFill>
                  <a:schemeClr val="tx1"/>
                </a:solidFill>
                <a:effectLst/>
                <a:latin typeface="+mn-lt"/>
                <a:ea typeface="+mn-ea"/>
                <a:cs typeface="+mn-cs"/>
              </a:rPr>
              <a:t>en</a:t>
            </a:r>
            <a:r>
              <a:rPr lang="en-US" sz="1200" b="0" i="0" u="none" strike="noStrike" kern="1200" dirty="0">
                <a:solidFill>
                  <a:schemeClr val="tx1"/>
                </a:solidFill>
                <a:effectLst/>
                <a:latin typeface="+mn-lt"/>
                <a:ea typeface="+mn-ea"/>
                <a:cs typeface="+mn-cs"/>
              </a:rPr>
              <a:t>/know-how/introduction-to-vacuum-technology/fundamentals/conductance/</a:t>
            </a:r>
          </a:p>
          <a:p>
            <a:r>
              <a:rPr lang="en-US" sz="1200" kern="1200" dirty="0">
                <a:solidFill>
                  <a:schemeClr val="tx1"/>
                </a:solidFill>
                <a:effectLst/>
                <a:latin typeface="+mn-lt"/>
                <a:ea typeface="+mn-ea"/>
                <a:cs typeface="+mn-cs"/>
              </a:rPr>
              <a:t>C_{or, </a:t>
            </a:r>
            <a:r>
              <a:rPr lang="en-US" sz="1200" kern="1200" dirty="0" err="1">
                <a:solidFill>
                  <a:schemeClr val="tx1"/>
                </a:solidFill>
                <a:effectLst/>
                <a:latin typeface="+mn-lt"/>
                <a:ea typeface="+mn-ea"/>
                <a:cs typeface="+mn-cs"/>
              </a:rPr>
              <a:t>mol</a:t>
            </a:r>
            <a:r>
              <a:rPr lang="en-US" sz="1200" kern="1200" dirty="0">
                <a:solidFill>
                  <a:schemeClr val="tx1"/>
                </a:solidFill>
                <a:effectLst/>
                <a:latin typeface="+mn-lt"/>
                <a:ea typeface="+mn-ea"/>
                <a:cs typeface="+mn-cs"/>
              </a:rPr>
              <a:t>} &amp;= A \</a:t>
            </a:r>
            <a:r>
              <a:rPr lang="en-US" sz="1200" kern="1200" dirty="0" err="1">
                <a:solidFill>
                  <a:schemeClr val="tx1"/>
                </a:solidFill>
                <a:effectLst/>
                <a:latin typeface="+mn-lt"/>
                <a:ea typeface="+mn-ea"/>
                <a:cs typeface="+mn-cs"/>
              </a:rPr>
              <a:t>cdot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frac</a:t>
            </a:r>
            <a:r>
              <a:rPr lang="en-US" sz="1200" kern="1200" dirty="0">
                <a:solidFill>
                  <a:schemeClr val="tx1"/>
                </a:solidFill>
                <a:effectLst/>
                <a:latin typeface="+mn-lt"/>
                <a:ea typeface="+mn-ea"/>
                <a:cs typeface="+mn-cs"/>
              </a:rPr>
              <a:t>{\bar{c}}{4} \\</a:t>
            </a:r>
          </a:p>
          <a:p>
            <a:r>
              <a:rPr lang="en-US" sz="1200" kern="1200" dirty="0">
                <a:solidFill>
                  <a:schemeClr val="tx1"/>
                </a:solidFill>
                <a:effectLst/>
                <a:latin typeface="+mn-lt"/>
                <a:ea typeface="+mn-ea"/>
                <a:cs typeface="+mn-cs"/>
              </a:rPr>
              <a:t>\text{where } C &amp;:= \text{conductance } \</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{[l/s]} \\</a:t>
            </a:r>
          </a:p>
          <a:p>
            <a:r>
              <a:rPr lang="en-US" sz="1200" kern="1200" dirty="0">
                <a:solidFill>
                  <a:schemeClr val="tx1"/>
                </a:solidFill>
                <a:effectLst/>
                <a:latin typeface="+mn-lt"/>
                <a:ea typeface="+mn-ea"/>
                <a:cs typeface="+mn-cs"/>
              </a:rPr>
              <a:t>A &amp;:= \text{cross section } \</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{[cm^2]} \\</a:t>
            </a:r>
          </a:p>
          <a:p>
            <a:r>
              <a:rPr lang="en-US" sz="1200" kern="1200" dirty="0">
                <a:solidFill>
                  <a:schemeClr val="tx1"/>
                </a:solidFill>
                <a:effectLst/>
                <a:latin typeface="+mn-lt"/>
                <a:ea typeface="+mn-ea"/>
                <a:cs typeface="+mn-cs"/>
              </a:rPr>
              <a:t>\bar{c} &amp;:= \text{Mean thermal velocity } \</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{[m/s]} \\</a:t>
            </a:r>
          </a:p>
          <a:p>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C_{or, </a:t>
            </a:r>
            <a:r>
              <a:rPr lang="en-US" sz="1200" kern="1200" dirty="0" err="1">
                <a:solidFill>
                  <a:schemeClr val="tx1"/>
                </a:solidFill>
                <a:effectLst/>
                <a:latin typeface="+mn-lt"/>
                <a:ea typeface="+mn-ea"/>
                <a:cs typeface="+mn-cs"/>
              </a:rPr>
              <a:t>mol</a:t>
            </a:r>
            <a:r>
              <a:rPr lang="en-US" sz="1200" kern="1200" dirty="0">
                <a:solidFill>
                  <a:schemeClr val="tx1"/>
                </a:solidFill>
                <a:effectLst/>
                <a:latin typeface="+mn-lt"/>
                <a:ea typeface="+mn-ea"/>
                <a:cs typeface="+mn-cs"/>
              </a:rPr>
              <a:t>, air} &amp;= 11.6 A \\</a:t>
            </a:r>
          </a:p>
          <a:p>
            <a:r>
              <a:rPr lang="en-US" sz="1200" kern="1200" dirty="0">
                <a:solidFill>
                  <a:schemeClr val="tx1"/>
                </a:solidFill>
                <a:effectLst/>
                <a:latin typeface="+mn-lt"/>
                <a:ea typeface="+mn-ea"/>
                <a:cs typeface="+mn-cs"/>
              </a:rPr>
              <a:t>C_{or, </a:t>
            </a:r>
            <a:r>
              <a:rPr lang="en-US" sz="1200" kern="1200" dirty="0" err="1">
                <a:solidFill>
                  <a:schemeClr val="tx1"/>
                </a:solidFill>
                <a:effectLst/>
                <a:latin typeface="+mn-lt"/>
                <a:ea typeface="+mn-ea"/>
                <a:cs typeface="+mn-cs"/>
              </a:rPr>
              <a:t>mol</a:t>
            </a:r>
            <a:r>
              <a:rPr lang="en-US" sz="1200" kern="1200" dirty="0">
                <a:solidFill>
                  <a:schemeClr val="tx1"/>
                </a:solidFill>
                <a:effectLst/>
                <a:latin typeface="+mn-lt"/>
                <a:ea typeface="+mn-ea"/>
                <a:cs typeface="+mn-cs"/>
              </a:rPr>
              <a:t>, H_2} &amp;= 43.8 A \\</a:t>
            </a:r>
          </a:p>
          <a:p>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C_{pipe, </a:t>
            </a:r>
            <a:r>
              <a:rPr lang="en-US" sz="1200" kern="1200" dirty="0" err="1">
                <a:solidFill>
                  <a:schemeClr val="tx1"/>
                </a:solidFill>
                <a:effectLst/>
                <a:latin typeface="+mn-lt"/>
                <a:ea typeface="+mn-ea"/>
                <a:cs typeface="+mn-cs"/>
              </a:rPr>
              <a:t>mol</a:t>
            </a:r>
            <a:r>
              <a:rPr lang="en-US" sz="1200" kern="1200" dirty="0">
                <a:solidFill>
                  <a:schemeClr val="tx1"/>
                </a:solidFill>
                <a:effectLst/>
                <a:latin typeface="+mn-lt"/>
                <a:ea typeface="+mn-ea"/>
                <a:cs typeface="+mn-cs"/>
              </a:rPr>
              <a:t>} &amp;= \</a:t>
            </a:r>
            <a:r>
              <a:rPr lang="en-US" sz="1200" kern="1200" dirty="0" err="1">
                <a:solidFill>
                  <a:schemeClr val="tx1"/>
                </a:solidFill>
                <a:effectLst/>
                <a:latin typeface="+mn-lt"/>
                <a:ea typeface="+mn-ea"/>
                <a:cs typeface="+mn-cs"/>
              </a:rPr>
              <a:t>frac</a:t>
            </a:r>
            <a:r>
              <a:rPr lang="en-US" sz="1200" kern="1200" dirty="0">
                <a:solidFill>
                  <a:schemeClr val="tx1"/>
                </a:solidFill>
                <a:effectLst/>
                <a:latin typeface="+mn-lt"/>
                <a:ea typeface="+mn-ea"/>
                <a:cs typeface="+mn-cs"/>
              </a:rPr>
              <a:t>{\pi \</a:t>
            </a:r>
            <a:r>
              <a:rPr lang="en-US" sz="1200" kern="1200" dirty="0" err="1">
                <a:solidFill>
                  <a:schemeClr val="tx1"/>
                </a:solidFill>
                <a:effectLst/>
                <a:latin typeface="+mn-lt"/>
                <a:ea typeface="+mn-ea"/>
                <a:cs typeface="+mn-cs"/>
              </a:rPr>
              <a:t>cdot</a:t>
            </a:r>
            <a:r>
              <a:rPr lang="en-US" sz="1200" kern="1200" dirty="0">
                <a:solidFill>
                  <a:schemeClr val="tx1"/>
                </a:solidFill>
                <a:effectLst/>
                <a:latin typeface="+mn-lt"/>
                <a:ea typeface="+mn-ea"/>
                <a:cs typeface="+mn-cs"/>
              </a:rPr>
              <a:t> d^3 \</a:t>
            </a:r>
            <a:r>
              <a:rPr lang="en-US" sz="1200" kern="1200" dirty="0" err="1">
                <a:solidFill>
                  <a:schemeClr val="tx1"/>
                </a:solidFill>
                <a:effectLst/>
                <a:latin typeface="+mn-lt"/>
                <a:ea typeface="+mn-ea"/>
                <a:cs typeface="+mn-cs"/>
              </a:rPr>
              <a:t>cdot</a:t>
            </a:r>
            <a:r>
              <a:rPr lang="en-US" sz="1200" kern="1200" dirty="0">
                <a:solidFill>
                  <a:schemeClr val="tx1"/>
                </a:solidFill>
                <a:effectLst/>
                <a:latin typeface="+mn-lt"/>
                <a:ea typeface="+mn-ea"/>
                <a:cs typeface="+mn-cs"/>
              </a:rPr>
              <a:t> \bar{c}}{12 \</a:t>
            </a:r>
            <a:r>
              <a:rPr lang="en-US" sz="1200" kern="1200" dirty="0" err="1">
                <a:solidFill>
                  <a:schemeClr val="tx1"/>
                </a:solidFill>
                <a:effectLst/>
                <a:latin typeface="+mn-lt"/>
                <a:ea typeface="+mn-ea"/>
                <a:cs typeface="+mn-cs"/>
              </a:rPr>
              <a:t>cdot</a:t>
            </a:r>
            <a:r>
              <a:rPr lang="en-US" sz="1200" kern="1200" dirty="0">
                <a:solidFill>
                  <a:schemeClr val="tx1"/>
                </a:solidFill>
                <a:effectLst/>
                <a:latin typeface="+mn-lt"/>
                <a:ea typeface="+mn-ea"/>
                <a:cs typeface="+mn-cs"/>
              </a:rPr>
              <a:t> l} \\</a:t>
            </a:r>
          </a:p>
          <a:p>
            <a:r>
              <a:rPr lang="en-US" sz="1200" kern="1200" dirty="0">
                <a:solidFill>
                  <a:schemeClr val="tx1"/>
                </a:solidFill>
                <a:effectLst/>
                <a:latin typeface="+mn-lt"/>
                <a:ea typeface="+mn-ea"/>
                <a:cs typeface="+mn-cs"/>
              </a:rPr>
              <a:t>\text{where } C &amp;:= \text{conductance } \</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{[l/s]} \\</a:t>
            </a:r>
          </a:p>
          <a:p>
            <a:r>
              <a:rPr lang="en-US" sz="1200" kern="1200" dirty="0">
                <a:solidFill>
                  <a:schemeClr val="tx1"/>
                </a:solidFill>
                <a:effectLst/>
                <a:latin typeface="+mn-lt"/>
                <a:ea typeface="+mn-ea"/>
                <a:cs typeface="+mn-cs"/>
              </a:rPr>
              <a:t>l &amp;:= \text{pipe length } \</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{[cm]} \\</a:t>
            </a:r>
          </a:p>
          <a:p>
            <a:r>
              <a:rPr lang="en-US" sz="1200" kern="1200" dirty="0">
                <a:solidFill>
                  <a:schemeClr val="tx1"/>
                </a:solidFill>
                <a:effectLst/>
                <a:latin typeface="+mn-lt"/>
                <a:ea typeface="+mn-ea"/>
                <a:cs typeface="+mn-cs"/>
              </a:rPr>
              <a:t>d &amp;:= \text{pipe diameter } \</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{[cm]} \\</a:t>
            </a:r>
          </a:p>
          <a:p>
            <a:r>
              <a:rPr lang="en-US" sz="1200" kern="1200" dirty="0">
                <a:solidFill>
                  <a:schemeClr val="tx1"/>
                </a:solidFill>
                <a:effectLst/>
                <a:latin typeface="+mn-lt"/>
                <a:ea typeface="+mn-ea"/>
                <a:cs typeface="+mn-cs"/>
              </a:rPr>
              <a:t>\bar{c} &amp;:= \text{Mean thermal velocity } \</a:t>
            </a:r>
            <a:r>
              <a:rPr lang="en-US" sz="1200" kern="1200" dirty="0" err="1">
                <a:solidFill>
                  <a:schemeClr val="tx1"/>
                </a:solidFill>
                <a:effectLst/>
                <a:latin typeface="+mn-lt"/>
                <a:ea typeface="+mn-ea"/>
                <a:cs typeface="+mn-cs"/>
              </a:rPr>
              <a:t>mathrm</a:t>
            </a:r>
            <a:r>
              <a:rPr lang="en-US" sz="1200" kern="1200" dirty="0">
                <a:solidFill>
                  <a:schemeClr val="tx1"/>
                </a:solidFill>
                <a:effectLst/>
                <a:latin typeface="+mn-lt"/>
                <a:ea typeface="+mn-ea"/>
                <a:cs typeface="+mn-cs"/>
              </a:rPr>
              <a:t>{[m/s]} \\</a:t>
            </a:r>
          </a:p>
          <a:p>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C_{pipe, </a:t>
            </a:r>
            <a:r>
              <a:rPr lang="en-US" sz="1200" kern="1200" dirty="0" err="1">
                <a:solidFill>
                  <a:schemeClr val="tx1"/>
                </a:solidFill>
                <a:effectLst/>
                <a:latin typeface="+mn-lt"/>
                <a:ea typeface="+mn-ea"/>
                <a:cs typeface="+mn-cs"/>
              </a:rPr>
              <a:t>mol</a:t>
            </a:r>
            <a:r>
              <a:rPr lang="en-US" sz="1200" kern="1200" dirty="0">
                <a:solidFill>
                  <a:schemeClr val="tx1"/>
                </a:solidFill>
                <a:effectLst/>
                <a:latin typeface="+mn-lt"/>
                <a:ea typeface="+mn-ea"/>
                <a:cs typeface="+mn-cs"/>
              </a:rPr>
              <a:t>, air} &amp;= 12.1 \</a:t>
            </a:r>
            <a:r>
              <a:rPr lang="en-US" sz="1200" kern="1200" dirty="0" err="1">
                <a:solidFill>
                  <a:schemeClr val="tx1"/>
                </a:solidFill>
                <a:effectLst/>
                <a:latin typeface="+mn-lt"/>
                <a:ea typeface="+mn-ea"/>
                <a:cs typeface="+mn-cs"/>
              </a:rPr>
              <a:t>cdot</a:t>
            </a:r>
            <a:r>
              <a:rPr lang="en-US" sz="1200" kern="1200" dirty="0">
                <a:solidFill>
                  <a:schemeClr val="tx1"/>
                </a:solidFill>
                <a:effectLst/>
                <a:latin typeface="+mn-lt"/>
                <a:ea typeface="+mn-ea"/>
                <a:cs typeface="+mn-cs"/>
              </a:rPr>
              <a:t> d^3/l \\</a:t>
            </a:r>
          </a:p>
          <a:p>
            <a:r>
              <a:rPr lang="en-US" sz="1200" kern="1200" dirty="0">
                <a:solidFill>
                  <a:schemeClr val="tx1"/>
                </a:solidFill>
                <a:effectLst/>
                <a:latin typeface="+mn-lt"/>
                <a:ea typeface="+mn-ea"/>
                <a:cs typeface="+mn-cs"/>
              </a:rPr>
              <a:t>C_{pipe, </a:t>
            </a:r>
            <a:r>
              <a:rPr lang="en-US" sz="1200" kern="1200" dirty="0" err="1">
                <a:solidFill>
                  <a:schemeClr val="tx1"/>
                </a:solidFill>
                <a:effectLst/>
                <a:latin typeface="+mn-lt"/>
                <a:ea typeface="+mn-ea"/>
                <a:cs typeface="+mn-cs"/>
              </a:rPr>
              <a:t>mol</a:t>
            </a:r>
            <a:r>
              <a:rPr lang="en-US" sz="1200" kern="1200" dirty="0">
                <a:solidFill>
                  <a:schemeClr val="tx1"/>
                </a:solidFill>
                <a:effectLst/>
                <a:latin typeface="+mn-lt"/>
                <a:ea typeface="+mn-ea"/>
                <a:cs typeface="+mn-cs"/>
              </a:rPr>
              <a:t>, H_2} &amp;= 45.7 \</a:t>
            </a:r>
            <a:r>
              <a:rPr lang="en-US" sz="1200" kern="1200" dirty="0" err="1">
                <a:solidFill>
                  <a:schemeClr val="tx1"/>
                </a:solidFill>
                <a:effectLst/>
                <a:latin typeface="+mn-lt"/>
                <a:ea typeface="+mn-ea"/>
                <a:cs typeface="+mn-cs"/>
              </a:rPr>
              <a:t>cdot</a:t>
            </a:r>
            <a:r>
              <a:rPr lang="en-US" sz="1200" kern="1200" dirty="0">
                <a:solidFill>
                  <a:schemeClr val="tx1"/>
                </a:solidFill>
                <a:effectLst/>
                <a:latin typeface="+mn-lt"/>
                <a:ea typeface="+mn-ea"/>
                <a:cs typeface="+mn-cs"/>
              </a:rPr>
              <a:t> d^3/l \\</a:t>
            </a:r>
          </a:p>
          <a:p>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 Mean </a:t>
            </a:r>
            <a:r>
              <a:rPr lang="en-US" sz="1200" b="0" i="0" u="none" strike="noStrike" kern="1200" dirty="0" err="1">
                <a:solidFill>
                  <a:schemeClr val="tx1"/>
                </a:solidFill>
                <a:effectLst/>
                <a:latin typeface="+mn-lt"/>
                <a:ea typeface="+mn-ea"/>
                <a:cs typeface="+mn-cs"/>
              </a:rPr>
              <a:t>termal</a:t>
            </a:r>
            <a:r>
              <a:rPr lang="en-US" sz="1200" b="0" i="0" u="none" strike="noStrike" kern="1200" dirty="0">
                <a:solidFill>
                  <a:schemeClr val="tx1"/>
                </a:solidFill>
                <a:effectLst/>
                <a:latin typeface="+mn-lt"/>
                <a:ea typeface="+mn-ea"/>
                <a:cs typeface="+mn-cs"/>
              </a:rPr>
              <a:t> velocity</a:t>
            </a:r>
          </a:p>
          <a:p>
            <a:r>
              <a:rPr lang="en-US" sz="1200" b="0" i="0" u="none" strike="noStrike" kern="1200" dirty="0">
                <a:solidFill>
                  <a:schemeClr val="tx1"/>
                </a:solidFill>
                <a:effectLst/>
                <a:latin typeface="+mn-lt"/>
                <a:ea typeface="+mn-ea"/>
                <a:cs typeface="+mn-cs"/>
              </a:rPr>
              <a:t>Air: 464 m/s; H_2: 1754 m/s</a:t>
            </a:r>
          </a:p>
          <a:p>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Some statements from Ralf:</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 Bottle used:  10 l at 30 bar</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 The diameter of orifices are reduced compared to the original design. There should be drawings in the cabinet and spare parts in the green container. The current set-up consists out of copper parts. There is also a Molybdenum prototype for replacement. Without cross check it should be around 3.5 to 4 mm. 9 mm and 6 mm versions should be available too, if you need more beam current. 6 mm is fine for 300 microamps. 9 mm if you need a milliamp. </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 The ELENA source is an improved electron bombardment source, as described in section 4.2. The cross section for ionization peaks for hydrogen in the range 50-150 eV. And it's more complex because there are in addition a magnetic multi cusp field, some filter magnets as well as plasma, volume and surface effects.</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 Is a thinner or shorter filament less hot? Electron emission scales with 1/(surface area) and temperature, less surface requires higher temperatures. As usual, … the but: the emission law is exponential, therefore the reduced surface area is easily compensated by a few degrees. The plasma is complex, instability can be expected for many conditions. We are running at low discharge power, that’s critical for the performance because we’re using the source not at its optimum design parameters. </a:t>
            </a:r>
            <a:endParaRPr lang="en-US" dirty="0"/>
          </a:p>
        </p:txBody>
      </p:sp>
      <p:sp>
        <p:nvSpPr>
          <p:cNvPr id="4" name="Slide Number Placeholder 3"/>
          <p:cNvSpPr>
            <a:spLocks noGrp="1"/>
          </p:cNvSpPr>
          <p:nvPr>
            <p:ph type="sldNum" sz="quarter" idx="5"/>
          </p:nvPr>
        </p:nvSpPr>
        <p:spPr/>
        <p:txBody>
          <a:bodyPr/>
          <a:lstStyle/>
          <a:p>
            <a:fld id="{C90E221D-0A57-1845-9AA9-229D28A85518}" type="slidenum">
              <a:rPr lang="en-US" smtClean="0"/>
              <a:t>3</a:t>
            </a:fld>
            <a:endParaRPr lang="en-US"/>
          </a:p>
        </p:txBody>
      </p:sp>
    </p:spTree>
    <p:extLst>
      <p:ext uri="{BB962C8B-B14F-4D97-AF65-F5344CB8AC3E}">
        <p14:creationId xmlns:p14="http://schemas.microsoft.com/office/powerpoint/2010/main" val="19943025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6"/>
          <p:cNvSpPr>
            <a:spLocks noChangeArrowheads="1"/>
          </p:cNvSpPr>
          <p:nvPr userDrawn="1"/>
        </p:nvSpPr>
        <p:spPr bwMode="auto">
          <a:xfrm>
            <a:off x="0" y="0"/>
            <a:ext cx="9144000" cy="1690842"/>
          </a:xfrm>
          <a:prstGeom prst="rect">
            <a:avLst/>
          </a:prstGeom>
          <a:solidFill>
            <a:srgbClr val="083DAA"/>
          </a:solidFill>
          <a:ln w="9525">
            <a:noFill/>
            <a:miter lim="800000"/>
            <a:headEnd/>
            <a:tailEnd/>
          </a:ln>
        </p:spPr>
        <p:txBody>
          <a:bodyPr/>
          <a:lstStyle/>
          <a:p>
            <a:pPr algn="l" eaLnBrk="1" hangingPunct="1">
              <a:defRPr/>
            </a:pPr>
            <a:endParaRPr lang="en-GB" sz="2400" dirty="0">
              <a:latin typeface="Times New Roman" pitchFamily="19" charset="0"/>
              <a:ea typeface="+mn-ea"/>
            </a:endParaRPr>
          </a:p>
        </p:txBody>
      </p:sp>
      <p:sp>
        <p:nvSpPr>
          <p:cNvPr id="12" name="Title 11"/>
          <p:cNvSpPr>
            <a:spLocks noGrp="1"/>
          </p:cNvSpPr>
          <p:nvPr>
            <p:ph type="title"/>
          </p:nvPr>
        </p:nvSpPr>
        <p:spPr>
          <a:xfrm>
            <a:off x="0" y="0"/>
            <a:ext cx="6968918" cy="1325563"/>
          </a:xfrm>
          <a:prstGeom prst="rect">
            <a:avLst/>
          </a:prstGeom>
        </p:spPr>
        <p:txBody>
          <a:bodyPr>
            <a:noAutofit/>
          </a:bodyPr>
          <a:lstStyle>
            <a:lvl1pPr marL="96838" indent="0">
              <a:tabLst/>
              <a:defRPr sz="4000"/>
            </a:lvl1pPr>
          </a:lstStyle>
          <a:p>
            <a:r>
              <a:rPr lang="en-US"/>
              <a:t>Click to edit Master title style</a:t>
            </a:r>
            <a:endParaRPr lang="en-US" dirty="0"/>
          </a:p>
        </p:txBody>
      </p:sp>
      <p:sp>
        <p:nvSpPr>
          <p:cNvPr id="14" name="Text Placeholder 13"/>
          <p:cNvSpPr>
            <a:spLocks noGrp="1"/>
          </p:cNvSpPr>
          <p:nvPr>
            <p:ph type="body" sz="quarter" idx="10"/>
          </p:nvPr>
        </p:nvSpPr>
        <p:spPr>
          <a:xfrm>
            <a:off x="0" y="1325563"/>
            <a:ext cx="9144000" cy="365279"/>
          </a:xfrm>
          <a:prstGeom prst="rect">
            <a:avLst/>
          </a:prstGeom>
        </p:spPr>
        <p:txBody>
          <a:bodyPr anchor="ctr">
            <a:normAutofit/>
          </a:bodyPr>
          <a:lstStyle>
            <a:lvl1pPr marL="0" indent="0" algn="ctr">
              <a:buNone/>
              <a:tabLst/>
              <a:defRPr sz="1600" b="1">
                <a:solidFill>
                  <a:srgbClr val="FFFF00"/>
                </a:solidFill>
                <a:latin typeface="+mj-lt"/>
              </a:defRPr>
            </a:lvl1pPr>
          </a:lstStyle>
          <a:p>
            <a:pPr lvl="0"/>
            <a:r>
              <a:rPr lang="en-US"/>
              <a:t>Edit Master text styles</a:t>
            </a:r>
          </a:p>
        </p:txBody>
      </p:sp>
      <p:sp>
        <p:nvSpPr>
          <p:cNvPr id="16" name="Text Placeholder 15"/>
          <p:cNvSpPr>
            <a:spLocks noGrp="1"/>
          </p:cNvSpPr>
          <p:nvPr>
            <p:ph type="body" sz="quarter" idx="11" hasCustomPrompt="1"/>
          </p:nvPr>
        </p:nvSpPr>
        <p:spPr>
          <a:xfrm>
            <a:off x="0" y="4868976"/>
            <a:ext cx="9144000" cy="1668462"/>
          </a:xfrm>
          <a:prstGeom prst="rect">
            <a:avLst/>
          </a:prstGeom>
        </p:spPr>
        <p:txBody>
          <a:bodyPr>
            <a:normAutofit/>
          </a:bodyPr>
          <a:lstStyle>
            <a:lvl1pPr marL="939800" indent="-317500">
              <a:tabLst/>
              <a:defRPr sz="2000" b="0"/>
            </a:lvl1pPr>
          </a:lstStyle>
          <a:p>
            <a:pPr lvl="0"/>
            <a:r>
              <a:rPr lang="en-US" dirty="0"/>
              <a:t>Table of Content</a:t>
            </a:r>
          </a:p>
        </p:txBody>
      </p:sp>
      <p:sp>
        <p:nvSpPr>
          <p:cNvPr id="18" name="Picture Placeholder 17"/>
          <p:cNvSpPr>
            <a:spLocks noGrp="1"/>
          </p:cNvSpPr>
          <p:nvPr>
            <p:ph type="pic" sz="quarter" idx="12"/>
          </p:nvPr>
        </p:nvSpPr>
        <p:spPr>
          <a:xfrm>
            <a:off x="1039812" y="1805141"/>
            <a:ext cx="7064375" cy="2938463"/>
          </a:xfrm>
          <a:prstGeom prst="rect">
            <a:avLst/>
          </a:prstGeom>
        </p:spPr>
        <p:txBody>
          <a:bodyPr/>
          <a:lstStyle/>
          <a:p>
            <a:r>
              <a:rPr lang="en-US"/>
              <a:t>Click icon to add picture</a:t>
            </a:r>
            <a:endParaRPr lang="en-US" dirty="0"/>
          </a:p>
        </p:txBody>
      </p:sp>
      <p:grpSp>
        <p:nvGrpSpPr>
          <p:cNvPr id="24" name="Group 23"/>
          <p:cNvGrpSpPr/>
          <p:nvPr userDrawn="1"/>
        </p:nvGrpSpPr>
        <p:grpSpPr>
          <a:xfrm>
            <a:off x="6934201" y="-66389"/>
            <a:ext cx="2209799" cy="740171"/>
            <a:chOff x="6934201" y="-66389"/>
            <a:chExt cx="2209799" cy="740171"/>
          </a:xfrm>
        </p:grpSpPr>
        <p:sp>
          <p:nvSpPr>
            <p:cNvPr id="6" name="Rectangle 5"/>
            <p:cNvSpPr/>
            <p:nvPr userDrawn="1"/>
          </p:nvSpPr>
          <p:spPr bwMode="auto">
            <a:xfrm>
              <a:off x="6968918" y="-66389"/>
              <a:ext cx="2175082" cy="699435"/>
            </a:xfrm>
            <a:prstGeom prst="rect">
              <a:avLst/>
            </a:prstGeom>
            <a:solidFill>
              <a:schemeClr val="bg1"/>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Garamond" pitchFamily="-65" charset="0"/>
              </a:endParaRPr>
            </a:p>
          </p:txBody>
        </p:sp>
        <p:pic>
          <p:nvPicPr>
            <p:cNvPr id="9" name="Picture 8"/>
            <p:cNvPicPr>
              <a:picLocks noChangeAspect="1"/>
            </p:cNvPicPr>
            <p:nvPr userDrawn="1"/>
          </p:nvPicPr>
          <p:blipFill>
            <a:blip r:embed="rId2"/>
            <a:stretch>
              <a:fillRect/>
            </a:stretch>
          </p:blipFill>
          <p:spPr>
            <a:xfrm>
              <a:off x="6934201" y="-66389"/>
              <a:ext cx="1356360" cy="740171"/>
            </a:xfrm>
            <a:prstGeom prst="rect">
              <a:avLst/>
            </a:prstGeom>
          </p:spPr>
        </p:pic>
        <p:pic>
          <p:nvPicPr>
            <p:cNvPr id="23" name="Picture 2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61348" y="35081"/>
              <a:ext cx="768985" cy="510054"/>
            </a:xfrm>
            <a:prstGeom prst="rect">
              <a:avLst/>
            </a:prstGeom>
          </p:spPr>
        </p:pic>
      </p:grpSp>
    </p:spTree>
    <p:extLst>
      <p:ext uri="{BB962C8B-B14F-4D97-AF65-F5344CB8AC3E}">
        <p14:creationId xmlns:p14="http://schemas.microsoft.com/office/powerpoint/2010/main" val="1618492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0" y="0"/>
            <a:ext cx="9144000" cy="740170"/>
          </a:xfrm>
          <a:prstGeom prst="rect">
            <a:avLst/>
          </a:prstGeom>
          <a:solidFill>
            <a:srgbClr val="083DAA"/>
          </a:solidFill>
          <a:ln w="9525">
            <a:noFill/>
            <a:miter lim="800000"/>
            <a:headEnd/>
            <a:tailEnd/>
          </a:ln>
        </p:spPr>
        <p:txBody>
          <a:bodyPr/>
          <a:lstStyle/>
          <a:p>
            <a:pPr algn="l" eaLnBrk="1" hangingPunct="1">
              <a:defRPr/>
            </a:pPr>
            <a:endParaRPr lang="en-GB" sz="2400" dirty="0">
              <a:latin typeface="Times New Roman" pitchFamily="19" charset="0"/>
              <a:ea typeface="+mn-ea"/>
            </a:endParaRPr>
          </a:p>
        </p:txBody>
      </p:sp>
      <p:sp>
        <p:nvSpPr>
          <p:cNvPr id="14" name="Slide Number Placeholder 2"/>
          <p:cNvSpPr>
            <a:spLocks noGrp="1"/>
          </p:cNvSpPr>
          <p:nvPr>
            <p:ph type="sldNum" sz="quarter" idx="4"/>
          </p:nvPr>
        </p:nvSpPr>
        <p:spPr>
          <a:xfrm>
            <a:off x="8473441" y="6578598"/>
            <a:ext cx="670560" cy="292102"/>
          </a:xfrm>
          <a:prstGeom prst="rect">
            <a:avLst/>
          </a:prstGeom>
        </p:spPr>
        <p:txBody>
          <a:bodyPr vert="horz" lIns="91440" tIns="45720" rIns="91440" bIns="45720" rtlCol="0" anchor="ctr"/>
          <a:lstStyle>
            <a:lvl1pPr algn="ctr">
              <a:defRPr sz="1200">
                <a:solidFill>
                  <a:srgbClr val="FFFF00"/>
                </a:solidFill>
              </a:defRPr>
            </a:lvl1pPr>
          </a:lstStyle>
          <a:p>
            <a:fld id="{60E0EBF0-ABEC-3E40-BDE2-0EBB43F8626D}" type="slidenum">
              <a:rPr lang="en-US" smtClean="0"/>
              <a:pPr/>
              <a:t>‹#›</a:t>
            </a:fld>
            <a:endParaRPr lang="en-US" dirty="0"/>
          </a:p>
        </p:txBody>
      </p:sp>
      <p:sp>
        <p:nvSpPr>
          <p:cNvPr id="15" name="Footer Placeholder 14"/>
          <p:cNvSpPr>
            <a:spLocks noGrp="1"/>
          </p:cNvSpPr>
          <p:nvPr>
            <p:ph type="ftr" sz="quarter" idx="10"/>
          </p:nvPr>
        </p:nvSpPr>
        <p:spPr/>
        <p:txBody>
          <a:bodyPr/>
          <a:lstStyle>
            <a:lvl1pPr algn="l">
              <a:defRPr/>
            </a:lvl1pPr>
          </a:lstStyle>
          <a:p>
            <a:pPr>
              <a:defRPr/>
            </a:pPr>
            <a:r>
              <a:rPr lang="en-US"/>
              <a:t>18th Jun 2021 - ELENA Source Status and Plans</a:t>
            </a:r>
            <a:endParaRPr lang="en-US" dirty="0"/>
          </a:p>
        </p:txBody>
      </p:sp>
      <p:sp>
        <p:nvSpPr>
          <p:cNvPr id="16" name="Title 15"/>
          <p:cNvSpPr>
            <a:spLocks noGrp="1"/>
          </p:cNvSpPr>
          <p:nvPr>
            <p:ph type="title"/>
          </p:nvPr>
        </p:nvSpPr>
        <p:spPr>
          <a:xfrm>
            <a:off x="0" y="1"/>
            <a:ext cx="6968918" cy="699434"/>
          </a:xfrm>
          <a:prstGeom prst="rect">
            <a:avLst/>
          </a:prstGeom>
        </p:spPr>
        <p:txBody>
          <a:bodyPr anchor="ctr">
            <a:normAutofit/>
          </a:bodyPr>
          <a:lstStyle>
            <a:lvl1pPr marL="136525" indent="0">
              <a:tabLst/>
              <a:defRPr sz="3600"/>
            </a:lvl1pPr>
          </a:lstStyle>
          <a:p>
            <a:r>
              <a:rPr lang="en-US"/>
              <a:t>Click to edit Master title style</a:t>
            </a:r>
            <a:endParaRPr lang="en-US" dirty="0"/>
          </a:p>
        </p:txBody>
      </p:sp>
      <p:sp>
        <p:nvSpPr>
          <p:cNvPr id="20" name="Content Placeholder 19"/>
          <p:cNvSpPr>
            <a:spLocks noGrp="1"/>
          </p:cNvSpPr>
          <p:nvPr>
            <p:ph sz="quarter" idx="11"/>
          </p:nvPr>
        </p:nvSpPr>
        <p:spPr>
          <a:xfrm>
            <a:off x="337582" y="968991"/>
            <a:ext cx="8471139" cy="5459616"/>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21" name="Group 20"/>
          <p:cNvGrpSpPr/>
          <p:nvPr userDrawn="1"/>
        </p:nvGrpSpPr>
        <p:grpSpPr>
          <a:xfrm>
            <a:off x="6934201" y="-1"/>
            <a:ext cx="2209799" cy="740171"/>
            <a:chOff x="6934201" y="-66389"/>
            <a:chExt cx="2209799" cy="740171"/>
          </a:xfrm>
        </p:grpSpPr>
        <p:sp>
          <p:nvSpPr>
            <p:cNvPr id="22" name="Rectangle 21"/>
            <p:cNvSpPr/>
            <p:nvPr userDrawn="1"/>
          </p:nvSpPr>
          <p:spPr bwMode="auto">
            <a:xfrm>
              <a:off x="6968918" y="-66389"/>
              <a:ext cx="2175082" cy="699435"/>
            </a:xfrm>
            <a:prstGeom prst="rect">
              <a:avLst/>
            </a:prstGeom>
            <a:solidFill>
              <a:schemeClr val="bg1"/>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Garamond" pitchFamily="-65" charset="0"/>
              </a:endParaRPr>
            </a:p>
          </p:txBody>
        </p:sp>
        <p:pic>
          <p:nvPicPr>
            <p:cNvPr id="23" name="Picture 22"/>
            <p:cNvPicPr>
              <a:picLocks noChangeAspect="1"/>
            </p:cNvPicPr>
            <p:nvPr userDrawn="1"/>
          </p:nvPicPr>
          <p:blipFill>
            <a:blip r:embed="rId2"/>
            <a:stretch>
              <a:fillRect/>
            </a:stretch>
          </p:blipFill>
          <p:spPr>
            <a:xfrm>
              <a:off x="6934201" y="-66389"/>
              <a:ext cx="1356360" cy="740171"/>
            </a:xfrm>
            <a:prstGeom prst="rect">
              <a:avLst/>
            </a:prstGeom>
          </p:spPr>
        </p:pic>
        <p:pic>
          <p:nvPicPr>
            <p:cNvPr id="24" name="Picture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61348" y="35081"/>
              <a:ext cx="768985" cy="510054"/>
            </a:xfrm>
            <a:prstGeom prst="rect">
              <a:avLst/>
            </a:prstGeom>
          </p:spPr>
        </p:pic>
      </p:grpSp>
    </p:spTree>
    <p:extLst>
      <p:ext uri="{BB962C8B-B14F-4D97-AF65-F5344CB8AC3E}">
        <p14:creationId xmlns:p14="http://schemas.microsoft.com/office/powerpoint/2010/main" val="1975726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rd no text">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0" y="0"/>
            <a:ext cx="9144000" cy="740170"/>
          </a:xfrm>
          <a:prstGeom prst="rect">
            <a:avLst/>
          </a:prstGeom>
          <a:solidFill>
            <a:srgbClr val="083DAA"/>
          </a:solidFill>
          <a:ln w="9525">
            <a:noFill/>
            <a:miter lim="800000"/>
            <a:headEnd/>
            <a:tailEnd/>
          </a:ln>
        </p:spPr>
        <p:txBody>
          <a:bodyPr/>
          <a:lstStyle/>
          <a:p>
            <a:pPr algn="l" eaLnBrk="1" hangingPunct="1">
              <a:defRPr/>
            </a:pPr>
            <a:endParaRPr lang="en-GB" sz="2400" dirty="0">
              <a:latin typeface="Times New Roman" pitchFamily="19" charset="0"/>
              <a:ea typeface="+mn-ea"/>
            </a:endParaRPr>
          </a:p>
        </p:txBody>
      </p:sp>
      <p:sp>
        <p:nvSpPr>
          <p:cNvPr id="14" name="Slide Number Placeholder 2"/>
          <p:cNvSpPr>
            <a:spLocks noGrp="1"/>
          </p:cNvSpPr>
          <p:nvPr>
            <p:ph type="sldNum" sz="quarter" idx="4"/>
          </p:nvPr>
        </p:nvSpPr>
        <p:spPr>
          <a:xfrm>
            <a:off x="8473441" y="6578598"/>
            <a:ext cx="670560" cy="292102"/>
          </a:xfrm>
          <a:prstGeom prst="rect">
            <a:avLst/>
          </a:prstGeom>
        </p:spPr>
        <p:txBody>
          <a:bodyPr vert="horz" lIns="91440" tIns="45720" rIns="91440" bIns="45720" rtlCol="0" anchor="ctr"/>
          <a:lstStyle>
            <a:lvl1pPr algn="ctr">
              <a:defRPr sz="1200">
                <a:solidFill>
                  <a:srgbClr val="FFFF00"/>
                </a:solidFill>
              </a:defRPr>
            </a:lvl1pPr>
          </a:lstStyle>
          <a:p>
            <a:fld id="{60E0EBF0-ABEC-3E40-BDE2-0EBB43F8626D}" type="slidenum">
              <a:rPr lang="en-US" smtClean="0"/>
              <a:pPr/>
              <a:t>‹#›</a:t>
            </a:fld>
            <a:endParaRPr lang="en-US" dirty="0"/>
          </a:p>
        </p:txBody>
      </p:sp>
      <p:sp>
        <p:nvSpPr>
          <p:cNvPr id="15" name="Footer Placeholder 14"/>
          <p:cNvSpPr>
            <a:spLocks noGrp="1"/>
          </p:cNvSpPr>
          <p:nvPr>
            <p:ph type="ftr" sz="quarter" idx="10"/>
          </p:nvPr>
        </p:nvSpPr>
        <p:spPr/>
        <p:txBody>
          <a:bodyPr/>
          <a:lstStyle/>
          <a:p>
            <a:pPr algn="l">
              <a:defRPr/>
            </a:pPr>
            <a:r>
              <a:rPr lang="en-US"/>
              <a:t>18th Jun 2021 - ELENA Source Status and Plans</a:t>
            </a:r>
            <a:endParaRPr lang="en-US" dirty="0"/>
          </a:p>
        </p:txBody>
      </p:sp>
      <p:sp>
        <p:nvSpPr>
          <p:cNvPr id="16" name="Title 15"/>
          <p:cNvSpPr>
            <a:spLocks noGrp="1"/>
          </p:cNvSpPr>
          <p:nvPr>
            <p:ph type="title"/>
          </p:nvPr>
        </p:nvSpPr>
        <p:spPr>
          <a:xfrm>
            <a:off x="0" y="1"/>
            <a:ext cx="6968918" cy="699434"/>
          </a:xfrm>
          <a:prstGeom prst="rect">
            <a:avLst/>
          </a:prstGeom>
        </p:spPr>
        <p:txBody>
          <a:bodyPr anchor="ctr">
            <a:normAutofit/>
          </a:bodyPr>
          <a:lstStyle>
            <a:lvl1pPr marL="136525" indent="0">
              <a:tabLst/>
              <a:defRPr sz="3600"/>
            </a:lvl1pPr>
          </a:lstStyle>
          <a:p>
            <a:r>
              <a:rPr lang="en-US"/>
              <a:t>Click to edit Master title style</a:t>
            </a:r>
            <a:endParaRPr lang="en-US" dirty="0"/>
          </a:p>
        </p:txBody>
      </p:sp>
      <p:grpSp>
        <p:nvGrpSpPr>
          <p:cNvPr id="21" name="Group 20"/>
          <p:cNvGrpSpPr/>
          <p:nvPr userDrawn="1"/>
        </p:nvGrpSpPr>
        <p:grpSpPr>
          <a:xfrm>
            <a:off x="6934201" y="-1"/>
            <a:ext cx="2209799" cy="740171"/>
            <a:chOff x="6934201" y="-66389"/>
            <a:chExt cx="2209799" cy="740171"/>
          </a:xfrm>
        </p:grpSpPr>
        <p:sp>
          <p:nvSpPr>
            <p:cNvPr id="22" name="Rectangle 21"/>
            <p:cNvSpPr/>
            <p:nvPr userDrawn="1"/>
          </p:nvSpPr>
          <p:spPr bwMode="auto">
            <a:xfrm>
              <a:off x="6968918" y="-66389"/>
              <a:ext cx="2175082" cy="699435"/>
            </a:xfrm>
            <a:prstGeom prst="rect">
              <a:avLst/>
            </a:prstGeom>
            <a:solidFill>
              <a:schemeClr val="bg1"/>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Garamond" pitchFamily="-65" charset="0"/>
              </a:endParaRPr>
            </a:p>
          </p:txBody>
        </p:sp>
        <p:pic>
          <p:nvPicPr>
            <p:cNvPr id="23" name="Picture 22"/>
            <p:cNvPicPr>
              <a:picLocks noChangeAspect="1"/>
            </p:cNvPicPr>
            <p:nvPr userDrawn="1"/>
          </p:nvPicPr>
          <p:blipFill>
            <a:blip r:embed="rId2"/>
            <a:stretch>
              <a:fillRect/>
            </a:stretch>
          </p:blipFill>
          <p:spPr>
            <a:xfrm>
              <a:off x="6934201" y="-66389"/>
              <a:ext cx="1356360" cy="740171"/>
            </a:xfrm>
            <a:prstGeom prst="rect">
              <a:avLst/>
            </a:prstGeom>
          </p:spPr>
        </p:pic>
        <p:pic>
          <p:nvPicPr>
            <p:cNvPr id="24" name="Picture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61348" y="35081"/>
              <a:ext cx="768985" cy="510054"/>
            </a:xfrm>
            <a:prstGeom prst="rect">
              <a:avLst/>
            </a:prstGeom>
          </p:spPr>
        </p:pic>
      </p:grpSp>
    </p:spTree>
    <p:extLst>
      <p:ext uri="{BB962C8B-B14F-4D97-AF65-F5344CB8AC3E}">
        <p14:creationId xmlns:p14="http://schemas.microsoft.com/office/powerpoint/2010/main" val="1252092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mallTitle">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0" y="0"/>
            <a:ext cx="9144000" cy="376518"/>
          </a:xfrm>
          <a:prstGeom prst="rect">
            <a:avLst/>
          </a:prstGeom>
          <a:solidFill>
            <a:srgbClr val="083DAA"/>
          </a:solidFill>
          <a:ln w="9525">
            <a:noFill/>
            <a:miter lim="800000"/>
            <a:headEnd/>
            <a:tailEnd/>
          </a:ln>
        </p:spPr>
        <p:txBody>
          <a:bodyPr/>
          <a:lstStyle/>
          <a:p>
            <a:pPr algn="l" eaLnBrk="1" hangingPunct="1">
              <a:defRPr/>
            </a:pPr>
            <a:endParaRPr lang="en-GB" sz="2400" dirty="0">
              <a:latin typeface="Times New Roman" pitchFamily="19" charset="0"/>
              <a:ea typeface="+mn-ea"/>
            </a:endParaRPr>
          </a:p>
        </p:txBody>
      </p:sp>
      <p:sp>
        <p:nvSpPr>
          <p:cNvPr id="14" name="Slide Number Placeholder 2"/>
          <p:cNvSpPr>
            <a:spLocks noGrp="1"/>
          </p:cNvSpPr>
          <p:nvPr>
            <p:ph type="sldNum" sz="quarter" idx="4"/>
          </p:nvPr>
        </p:nvSpPr>
        <p:spPr>
          <a:xfrm>
            <a:off x="8473441" y="6578598"/>
            <a:ext cx="670560" cy="292102"/>
          </a:xfrm>
          <a:prstGeom prst="rect">
            <a:avLst/>
          </a:prstGeom>
        </p:spPr>
        <p:txBody>
          <a:bodyPr vert="horz" lIns="91440" tIns="45720" rIns="91440" bIns="45720" rtlCol="0" anchor="ctr"/>
          <a:lstStyle>
            <a:lvl1pPr algn="ctr">
              <a:defRPr sz="1200">
                <a:solidFill>
                  <a:srgbClr val="FFFF00"/>
                </a:solidFill>
              </a:defRPr>
            </a:lvl1pPr>
          </a:lstStyle>
          <a:p>
            <a:fld id="{60E0EBF0-ABEC-3E40-BDE2-0EBB43F8626D}" type="slidenum">
              <a:rPr lang="en-US" smtClean="0"/>
              <a:pPr/>
              <a:t>‹#›</a:t>
            </a:fld>
            <a:endParaRPr lang="en-US" dirty="0"/>
          </a:p>
        </p:txBody>
      </p:sp>
      <p:sp>
        <p:nvSpPr>
          <p:cNvPr id="15" name="Footer Placeholder 14"/>
          <p:cNvSpPr>
            <a:spLocks noGrp="1"/>
          </p:cNvSpPr>
          <p:nvPr>
            <p:ph type="ftr" sz="quarter" idx="10"/>
          </p:nvPr>
        </p:nvSpPr>
        <p:spPr/>
        <p:txBody>
          <a:bodyPr/>
          <a:lstStyle>
            <a:lvl1pPr algn="l">
              <a:defRPr/>
            </a:lvl1pPr>
          </a:lstStyle>
          <a:p>
            <a:pPr>
              <a:defRPr/>
            </a:pPr>
            <a:r>
              <a:rPr lang="en-US"/>
              <a:t>18th Jun 2021 - ELENA Source Status and Plans</a:t>
            </a:r>
            <a:endParaRPr lang="en-US" dirty="0"/>
          </a:p>
        </p:txBody>
      </p:sp>
      <p:sp>
        <p:nvSpPr>
          <p:cNvPr id="11" name="Title 15"/>
          <p:cNvSpPr>
            <a:spLocks noGrp="1"/>
          </p:cNvSpPr>
          <p:nvPr>
            <p:ph type="title"/>
          </p:nvPr>
        </p:nvSpPr>
        <p:spPr>
          <a:xfrm>
            <a:off x="0" y="1"/>
            <a:ext cx="7903083" cy="345348"/>
          </a:xfrm>
          <a:prstGeom prst="rect">
            <a:avLst/>
          </a:prstGeom>
        </p:spPr>
        <p:txBody>
          <a:bodyPr anchor="ctr">
            <a:normAutofit/>
          </a:bodyPr>
          <a:lstStyle>
            <a:lvl1pPr marL="136525" indent="0">
              <a:tabLst/>
              <a:defRPr sz="2000"/>
            </a:lvl1pPr>
          </a:lstStyle>
          <a:p>
            <a:r>
              <a:rPr lang="en-US"/>
              <a:t>Click to edit Master title style</a:t>
            </a:r>
            <a:endParaRPr lang="en-US" dirty="0"/>
          </a:p>
        </p:txBody>
      </p:sp>
      <p:grpSp>
        <p:nvGrpSpPr>
          <p:cNvPr id="16" name="Group 15"/>
          <p:cNvGrpSpPr/>
          <p:nvPr userDrawn="1"/>
        </p:nvGrpSpPr>
        <p:grpSpPr>
          <a:xfrm>
            <a:off x="7941600" y="-8788"/>
            <a:ext cx="1202400" cy="402743"/>
            <a:chOff x="6934201" y="-66389"/>
            <a:chExt cx="2209799" cy="740171"/>
          </a:xfrm>
        </p:grpSpPr>
        <p:sp>
          <p:nvSpPr>
            <p:cNvPr id="17" name="Rectangle 16"/>
            <p:cNvSpPr/>
            <p:nvPr userDrawn="1"/>
          </p:nvSpPr>
          <p:spPr bwMode="auto">
            <a:xfrm>
              <a:off x="6968918" y="-66389"/>
              <a:ext cx="2175082" cy="699435"/>
            </a:xfrm>
            <a:prstGeom prst="rect">
              <a:avLst/>
            </a:prstGeom>
            <a:solidFill>
              <a:schemeClr val="bg1"/>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Garamond" pitchFamily="-65" charset="0"/>
              </a:endParaRPr>
            </a:p>
          </p:txBody>
        </p:sp>
        <p:pic>
          <p:nvPicPr>
            <p:cNvPr id="18" name="Picture 17"/>
            <p:cNvPicPr>
              <a:picLocks noChangeAspect="1"/>
            </p:cNvPicPr>
            <p:nvPr userDrawn="1"/>
          </p:nvPicPr>
          <p:blipFill>
            <a:blip r:embed="rId2"/>
            <a:stretch>
              <a:fillRect/>
            </a:stretch>
          </p:blipFill>
          <p:spPr>
            <a:xfrm>
              <a:off x="6934201" y="-66389"/>
              <a:ext cx="1356360" cy="740171"/>
            </a:xfrm>
            <a:prstGeom prst="rect">
              <a:avLst/>
            </a:prstGeom>
          </p:spPr>
        </p:pic>
        <p:pic>
          <p:nvPicPr>
            <p:cNvPr id="19" name="Picture 1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61348" y="35081"/>
              <a:ext cx="768985" cy="510054"/>
            </a:xfrm>
            <a:prstGeom prst="rect">
              <a:avLst/>
            </a:prstGeom>
          </p:spPr>
        </p:pic>
      </p:grpSp>
    </p:spTree>
    <p:extLst>
      <p:ext uri="{BB962C8B-B14F-4D97-AF65-F5344CB8AC3E}">
        <p14:creationId xmlns:p14="http://schemas.microsoft.com/office/powerpoint/2010/main" val="2026680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SmallTitle_dark">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0" y="-1"/>
            <a:ext cx="9144000" cy="6578597"/>
          </a:xfrm>
          <a:prstGeom prst="rect">
            <a:avLst/>
          </a:prstGeom>
          <a:solidFill>
            <a:srgbClr val="083DAA"/>
          </a:solidFill>
          <a:ln w="9525">
            <a:noFill/>
            <a:miter lim="800000"/>
            <a:headEnd/>
            <a:tailEnd/>
          </a:ln>
        </p:spPr>
        <p:txBody>
          <a:bodyPr/>
          <a:lstStyle/>
          <a:p>
            <a:pPr algn="l" eaLnBrk="1" hangingPunct="1">
              <a:defRPr/>
            </a:pPr>
            <a:endParaRPr lang="en-GB" sz="2400" dirty="0">
              <a:latin typeface="Times New Roman" pitchFamily="19" charset="0"/>
              <a:ea typeface="+mn-ea"/>
            </a:endParaRPr>
          </a:p>
        </p:txBody>
      </p:sp>
      <p:sp>
        <p:nvSpPr>
          <p:cNvPr id="14" name="Slide Number Placeholder 2"/>
          <p:cNvSpPr>
            <a:spLocks noGrp="1"/>
          </p:cNvSpPr>
          <p:nvPr>
            <p:ph type="sldNum" sz="quarter" idx="4"/>
          </p:nvPr>
        </p:nvSpPr>
        <p:spPr>
          <a:xfrm>
            <a:off x="8473441" y="6578598"/>
            <a:ext cx="670560" cy="292102"/>
          </a:xfrm>
          <a:prstGeom prst="rect">
            <a:avLst/>
          </a:prstGeom>
        </p:spPr>
        <p:txBody>
          <a:bodyPr vert="horz" lIns="91440" tIns="45720" rIns="91440" bIns="45720" rtlCol="0" anchor="ctr"/>
          <a:lstStyle>
            <a:lvl1pPr algn="ctr">
              <a:defRPr sz="1200">
                <a:solidFill>
                  <a:srgbClr val="FFFF00"/>
                </a:solidFill>
              </a:defRPr>
            </a:lvl1pPr>
          </a:lstStyle>
          <a:p>
            <a:fld id="{60E0EBF0-ABEC-3E40-BDE2-0EBB43F8626D}" type="slidenum">
              <a:rPr lang="en-US" smtClean="0"/>
              <a:pPr/>
              <a:t>‹#›</a:t>
            </a:fld>
            <a:endParaRPr lang="en-US" dirty="0"/>
          </a:p>
        </p:txBody>
      </p:sp>
      <p:sp>
        <p:nvSpPr>
          <p:cNvPr id="15" name="Footer Placeholder 14"/>
          <p:cNvSpPr>
            <a:spLocks noGrp="1"/>
          </p:cNvSpPr>
          <p:nvPr>
            <p:ph type="ftr" sz="quarter" idx="10"/>
          </p:nvPr>
        </p:nvSpPr>
        <p:spPr/>
        <p:txBody>
          <a:bodyPr/>
          <a:lstStyle>
            <a:lvl1pPr algn="l">
              <a:defRPr/>
            </a:lvl1pPr>
          </a:lstStyle>
          <a:p>
            <a:pPr>
              <a:defRPr/>
            </a:pPr>
            <a:r>
              <a:rPr lang="en-US"/>
              <a:t>18th Jun 2021 - ELENA Source Status and Plans</a:t>
            </a:r>
            <a:endParaRPr lang="en-US" dirty="0"/>
          </a:p>
        </p:txBody>
      </p:sp>
      <p:sp>
        <p:nvSpPr>
          <p:cNvPr id="9" name="Rectangle 8"/>
          <p:cNvSpPr>
            <a:spLocks noChangeArrowheads="1"/>
          </p:cNvSpPr>
          <p:nvPr userDrawn="1"/>
        </p:nvSpPr>
        <p:spPr bwMode="auto">
          <a:xfrm>
            <a:off x="0" y="0"/>
            <a:ext cx="9144000" cy="376518"/>
          </a:xfrm>
          <a:prstGeom prst="rect">
            <a:avLst/>
          </a:prstGeom>
          <a:solidFill>
            <a:srgbClr val="083DAA"/>
          </a:solidFill>
          <a:ln w="9525">
            <a:noFill/>
            <a:miter lim="800000"/>
            <a:headEnd/>
            <a:tailEnd/>
          </a:ln>
        </p:spPr>
        <p:txBody>
          <a:bodyPr/>
          <a:lstStyle/>
          <a:p>
            <a:pPr algn="l" eaLnBrk="1" hangingPunct="1">
              <a:defRPr/>
            </a:pPr>
            <a:endParaRPr lang="en-GB" sz="2400" dirty="0">
              <a:latin typeface="Times New Roman" pitchFamily="19" charset="0"/>
              <a:ea typeface="+mn-ea"/>
            </a:endParaRPr>
          </a:p>
        </p:txBody>
      </p:sp>
      <p:sp>
        <p:nvSpPr>
          <p:cNvPr id="12" name="Title 15"/>
          <p:cNvSpPr>
            <a:spLocks noGrp="1"/>
          </p:cNvSpPr>
          <p:nvPr>
            <p:ph type="title"/>
          </p:nvPr>
        </p:nvSpPr>
        <p:spPr>
          <a:xfrm>
            <a:off x="0" y="1"/>
            <a:ext cx="7903083" cy="345348"/>
          </a:xfrm>
          <a:prstGeom prst="rect">
            <a:avLst/>
          </a:prstGeom>
        </p:spPr>
        <p:txBody>
          <a:bodyPr anchor="ctr">
            <a:normAutofit/>
          </a:bodyPr>
          <a:lstStyle>
            <a:lvl1pPr marL="136525" indent="0">
              <a:tabLst/>
              <a:defRPr sz="2000"/>
            </a:lvl1pPr>
          </a:lstStyle>
          <a:p>
            <a:r>
              <a:rPr lang="en-US"/>
              <a:t>Click to edit Master title style</a:t>
            </a:r>
            <a:endParaRPr lang="en-US" dirty="0"/>
          </a:p>
        </p:txBody>
      </p:sp>
      <p:grpSp>
        <p:nvGrpSpPr>
          <p:cNvPr id="16" name="Group 15"/>
          <p:cNvGrpSpPr/>
          <p:nvPr userDrawn="1"/>
        </p:nvGrpSpPr>
        <p:grpSpPr>
          <a:xfrm>
            <a:off x="7941600" y="-8788"/>
            <a:ext cx="1202400" cy="402743"/>
            <a:chOff x="6934201" y="-66389"/>
            <a:chExt cx="2209799" cy="740171"/>
          </a:xfrm>
        </p:grpSpPr>
        <p:sp>
          <p:nvSpPr>
            <p:cNvPr id="17" name="Rectangle 16"/>
            <p:cNvSpPr/>
            <p:nvPr userDrawn="1"/>
          </p:nvSpPr>
          <p:spPr bwMode="auto">
            <a:xfrm>
              <a:off x="6968918" y="-66389"/>
              <a:ext cx="2175082" cy="699435"/>
            </a:xfrm>
            <a:prstGeom prst="rect">
              <a:avLst/>
            </a:prstGeom>
            <a:solidFill>
              <a:schemeClr val="bg1"/>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Garamond" pitchFamily="-65" charset="0"/>
              </a:endParaRPr>
            </a:p>
          </p:txBody>
        </p:sp>
        <p:pic>
          <p:nvPicPr>
            <p:cNvPr id="18" name="Picture 17"/>
            <p:cNvPicPr>
              <a:picLocks noChangeAspect="1"/>
            </p:cNvPicPr>
            <p:nvPr userDrawn="1"/>
          </p:nvPicPr>
          <p:blipFill>
            <a:blip r:embed="rId2"/>
            <a:stretch>
              <a:fillRect/>
            </a:stretch>
          </p:blipFill>
          <p:spPr>
            <a:xfrm>
              <a:off x="6934201" y="-66389"/>
              <a:ext cx="1356360" cy="740171"/>
            </a:xfrm>
            <a:prstGeom prst="rect">
              <a:avLst/>
            </a:prstGeom>
          </p:spPr>
        </p:pic>
        <p:pic>
          <p:nvPicPr>
            <p:cNvPr id="19" name="Picture 1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61348" y="35081"/>
              <a:ext cx="768985" cy="510054"/>
            </a:xfrm>
            <a:prstGeom prst="rect">
              <a:avLst/>
            </a:prstGeom>
          </p:spPr>
        </p:pic>
      </p:grpSp>
    </p:spTree>
    <p:extLst>
      <p:ext uri="{BB962C8B-B14F-4D97-AF65-F5344CB8AC3E}">
        <p14:creationId xmlns:p14="http://schemas.microsoft.com/office/powerpoint/2010/main" val="2077417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4" name="Slide Number Placeholder 2"/>
          <p:cNvSpPr>
            <a:spLocks noGrp="1"/>
          </p:cNvSpPr>
          <p:nvPr>
            <p:ph type="sldNum" sz="quarter" idx="4"/>
          </p:nvPr>
        </p:nvSpPr>
        <p:spPr>
          <a:xfrm>
            <a:off x="8473441" y="6578598"/>
            <a:ext cx="670560" cy="292102"/>
          </a:xfrm>
          <a:prstGeom prst="rect">
            <a:avLst/>
          </a:prstGeom>
        </p:spPr>
        <p:txBody>
          <a:bodyPr vert="horz" lIns="91440" tIns="45720" rIns="91440" bIns="45720" rtlCol="0" anchor="ctr"/>
          <a:lstStyle>
            <a:lvl1pPr algn="ctr">
              <a:defRPr sz="1200">
                <a:solidFill>
                  <a:srgbClr val="FFFF00"/>
                </a:solidFill>
              </a:defRPr>
            </a:lvl1pPr>
          </a:lstStyle>
          <a:p>
            <a:fld id="{60E0EBF0-ABEC-3E40-BDE2-0EBB43F8626D}" type="slidenum">
              <a:rPr lang="en-US" smtClean="0"/>
              <a:pPr/>
              <a:t>‹#›</a:t>
            </a:fld>
            <a:endParaRPr lang="en-US" dirty="0"/>
          </a:p>
        </p:txBody>
      </p:sp>
      <p:sp>
        <p:nvSpPr>
          <p:cNvPr id="15" name="Footer Placeholder 14"/>
          <p:cNvSpPr>
            <a:spLocks noGrp="1"/>
          </p:cNvSpPr>
          <p:nvPr>
            <p:ph type="ftr" sz="quarter" idx="10"/>
          </p:nvPr>
        </p:nvSpPr>
        <p:spPr/>
        <p:txBody>
          <a:bodyPr/>
          <a:lstStyle>
            <a:lvl1pPr algn="l">
              <a:defRPr/>
            </a:lvl1pPr>
          </a:lstStyle>
          <a:p>
            <a:pPr>
              <a:defRPr/>
            </a:pPr>
            <a:r>
              <a:rPr lang="en-US"/>
              <a:t>18th Jun 2021 - ELENA Source Status and Plans</a:t>
            </a:r>
            <a:endParaRPr lang="en-US" dirty="0"/>
          </a:p>
        </p:txBody>
      </p:sp>
    </p:spTree>
    <p:extLst>
      <p:ext uri="{BB962C8B-B14F-4D97-AF65-F5344CB8AC3E}">
        <p14:creationId xmlns:p14="http://schemas.microsoft.com/office/powerpoint/2010/main" val="37596711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tandard">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0" y="-1"/>
            <a:ext cx="9144000" cy="395785"/>
          </a:xfrm>
          <a:prstGeom prst="rect">
            <a:avLst/>
          </a:prstGeom>
          <a:solidFill>
            <a:srgbClr val="083DAA"/>
          </a:solidFill>
          <a:ln w="9525">
            <a:noFill/>
            <a:miter lim="800000"/>
            <a:headEnd/>
            <a:tailEnd/>
          </a:ln>
        </p:spPr>
        <p:txBody>
          <a:bodyPr/>
          <a:lstStyle/>
          <a:p>
            <a:pPr algn="l" eaLnBrk="1" hangingPunct="1">
              <a:defRPr/>
            </a:pPr>
            <a:endParaRPr lang="en-GB" sz="2400" dirty="0">
              <a:latin typeface="Times New Roman" pitchFamily="19" charset="0"/>
              <a:ea typeface="+mn-ea"/>
            </a:endParaRPr>
          </a:p>
        </p:txBody>
      </p:sp>
      <p:sp>
        <p:nvSpPr>
          <p:cNvPr id="14" name="Slide Number Placeholder 2"/>
          <p:cNvSpPr>
            <a:spLocks noGrp="1"/>
          </p:cNvSpPr>
          <p:nvPr>
            <p:ph type="sldNum" sz="quarter" idx="4"/>
          </p:nvPr>
        </p:nvSpPr>
        <p:spPr>
          <a:xfrm>
            <a:off x="8473441" y="6578598"/>
            <a:ext cx="670560" cy="292102"/>
          </a:xfrm>
          <a:prstGeom prst="rect">
            <a:avLst/>
          </a:prstGeom>
        </p:spPr>
        <p:txBody>
          <a:bodyPr vert="horz" lIns="91440" tIns="45720" rIns="91440" bIns="45720" rtlCol="0" anchor="ctr"/>
          <a:lstStyle>
            <a:lvl1pPr algn="ctr">
              <a:defRPr sz="1200">
                <a:solidFill>
                  <a:srgbClr val="FFFF00"/>
                </a:solidFill>
              </a:defRPr>
            </a:lvl1pPr>
          </a:lstStyle>
          <a:p>
            <a:fld id="{60E0EBF0-ABEC-3E40-BDE2-0EBB43F8626D}" type="slidenum">
              <a:rPr lang="en-US" smtClean="0"/>
              <a:pPr/>
              <a:t>‹#›</a:t>
            </a:fld>
            <a:endParaRPr lang="en-US" dirty="0"/>
          </a:p>
        </p:txBody>
      </p:sp>
      <p:sp>
        <p:nvSpPr>
          <p:cNvPr id="15" name="Footer Placeholder 14"/>
          <p:cNvSpPr>
            <a:spLocks noGrp="1"/>
          </p:cNvSpPr>
          <p:nvPr>
            <p:ph type="ftr" sz="quarter" idx="10"/>
          </p:nvPr>
        </p:nvSpPr>
        <p:spPr/>
        <p:txBody>
          <a:bodyPr/>
          <a:lstStyle>
            <a:lvl1pPr algn="l">
              <a:defRPr/>
            </a:lvl1pPr>
          </a:lstStyle>
          <a:p>
            <a:pPr>
              <a:defRPr/>
            </a:pPr>
            <a:r>
              <a:rPr lang="en-US"/>
              <a:t>18th Jun 2021 - ELENA Source Status and Plans</a:t>
            </a:r>
            <a:endParaRPr lang="en-US" dirty="0"/>
          </a:p>
        </p:txBody>
      </p:sp>
      <p:sp>
        <p:nvSpPr>
          <p:cNvPr id="11" name="Rectangle 10"/>
          <p:cNvSpPr>
            <a:spLocks noChangeArrowheads="1"/>
          </p:cNvSpPr>
          <p:nvPr userDrawn="1"/>
        </p:nvSpPr>
        <p:spPr bwMode="auto">
          <a:xfrm>
            <a:off x="0" y="2782631"/>
            <a:ext cx="9144000" cy="1008000"/>
          </a:xfrm>
          <a:prstGeom prst="rect">
            <a:avLst/>
          </a:prstGeom>
          <a:solidFill>
            <a:srgbClr val="083DAA"/>
          </a:solidFill>
          <a:ln w="9525">
            <a:noFill/>
            <a:miter lim="800000"/>
            <a:headEnd/>
            <a:tailEnd/>
          </a:ln>
        </p:spPr>
        <p:txBody>
          <a:bodyPr/>
          <a:lstStyle/>
          <a:p>
            <a:pPr algn="l" eaLnBrk="1" hangingPunct="1">
              <a:defRPr/>
            </a:pPr>
            <a:endParaRPr lang="en-GB" sz="2400" dirty="0">
              <a:latin typeface="Times New Roman" pitchFamily="19" charset="0"/>
              <a:ea typeface="+mn-ea"/>
            </a:endParaRPr>
          </a:p>
        </p:txBody>
      </p:sp>
      <p:sp>
        <p:nvSpPr>
          <p:cNvPr id="16" name="Title 15"/>
          <p:cNvSpPr>
            <a:spLocks noGrp="1"/>
          </p:cNvSpPr>
          <p:nvPr>
            <p:ph type="title"/>
          </p:nvPr>
        </p:nvSpPr>
        <p:spPr>
          <a:xfrm>
            <a:off x="0" y="2808202"/>
            <a:ext cx="9144000" cy="956857"/>
          </a:xfrm>
          <a:prstGeom prst="rect">
            <a:avLst/>
          </a:prstGeom>
        </p:spPr>
        <p:txBody>
          <a:bodyPr anchor="ctr">
            <a:normAutofit/>
          </a:bodyPr>
          <a:lstStyle>
            <a:lvl1pPr marL="136525" indent="0" algn="ctr">
              <a:tabLst/>
              <a:defRPr sz="3600"/>
            </a:lvl1pPr>
          </a:lstStyle>
          <a:p>
            <a:r>
              <a:rPr lang="en-US"/>
              <a:t>Click to edit Master title style</a:t>
            </a:r>
            <a:endParaRPr lang="en-US" dirty="0"/>
          </a:p>
        </p:txBody>
      </p:sp>
      <p:grpSp>
        <p:nvGrpSpPr>
          <p:cNvPr id="8" name="Group 7">
            <a:extLst>
              <a:ext uri="{FF2B5EF4-FFF2-40B4-BE49-F238E27FC236}">
                <a16:creationId xmlns:a16="http://schemas.microsoft.com/office/drawing/2014/main" id="{A3815742-91E2-9B42-AF73-6CC42C5D4773}"/>
              </a:ext>
            </a:extLst>
          </p:cNvPr>
          <p:cNvGrpSpPr/>
          <p:nvPr userDrawn="1"/>
        </p:nvGrpSpPr>
        <p:grpSpPr>
          <a:xfrm>
            <a:off x="7941600" y="-8788"/>
            <a:ext cx="1202400" cy="402743"/>
            <a:chOff x="6934201" y="-66389"/>
            <a:chExt cx="2209799" cy="740171"/>
          </a:xfrm>
        </p:grpSpPr>
        <p:sp>
          <p:nvSpPr>
            <p:cNvPr id="9" name="Rectangle 8">
              <a:extLst>
                <a:ext uri="{FF2B5EF4-FFF2-40B4-BE49-F238E27FC236}">
                  <a16:creationId xmlns:a16="http://schemas.microsoft.com/office/drawing/2014/main" id="{41919086-4CF4-D442-9C6E-CFAD9BE1DB13}"/>
                </a:ext>
              </a:extLst>
            </p:cNvPr>
            <p:cNvSpPr/>
            <p:nvPr userDrawn="1"/>
          </p:nvSpPr>
          <p:spPr bwMode="auto">
            <a:xfrm>
              <a:off x="6968918" y="-66389"/>
              <a:ext cx="2175082" cy="699435"/>
            </a:xfrm>
            <a:prstGeom prst="rect">
              <a:avLst/>
            </a:prstGeom>
            <a:solidFill>
              <a:schemeClr val="bg1"/>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Garamond" pitchFamily="-65" charset="0"/>
              </a:endParaRPr>
            </a:p>
          </p:txBody>
        </p:sp>
        <p:pic>
          <p:nvPicPr>
            <p:cNvPr id="10" name="Picture 9">
              <a:extLst>
                <a:ext uri="{FF2B5EF4-FFF2-40B4-BE49-F238E27FC236}">
                  <a16:creationId xmlns:a16="http://schemas.microsoft.com/office/drawing/2014/main" id="{3785A10F-7CFC-FC4A-B5E8-46745D2CA026}"/>
                </a:ext>
              </a:extLst>
            </p:cNvPr>
            <p:cNvPicPr>
              <a:picLocks noChangeAspect="1"/>
            </p:cNvPicPr>
            <p:nvPr userDrawn="1"/>
          </p:nvPicPr>
          <p:blipFill>
            <a:blip r:embed="rId2"/>
            <a:stretch>
              <a:fillRect/>
            </a:stretch>
          </p:blipFill>
          <p:spPr>
            <a:xfrm>
              <a:off x="6934201" y="-66389"/>
              <a:ext cx="1356360" cy="740171"/>
            </a:xfrm>
            <a:prstGeom prst="rect">
              <a:avLst/>
            </a:prstGeom>
          </p:spPr>
        </p:pic>
        <p:pic>
          <p:nvPicPr>
            <p:cNvPr id="12" name="Picture 11">
              <a:extLst>
                <a:ext uri="{FF2B5EF4-FFF2-40B4-BE49-F238E27FC236}">
                  <a16:creationId xmlns:a16="http://schemas.microsoft.com/office/drawing/2014/main" id="{2BEFB9BD-739D-EC4B-97DE-24E1D82FC83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61348" y="35081"/>
              <a:ext cx="768985" cy="510054"/>
            </a:xfrm>
            <a:prstGeom prst="rect">
              <a:avLst/>
            </a:prstGeom>
          </p:spPr>
        </p:pic>
      </p:grpSp>
    </p:spTree>
    <p:extLst>
      <p:ext uri="{BB962C8B-B14F-4D97-AF65-F5344CB8AC3E}">
        <p14:creationId xmlns:p14="http://schemas.microsoft.com/office/powerpoint/2010/main" val="3155490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Rectangle 6"/>
          <p:cNvSpPr>
            <a:spLocks noChangeArrowheads="1"/>
          </p:cNvSpPr>
          <p:nvPr userDrawn="1"/>
        </p:nvSpPr>
        <p:spPr bwMode="auto">
          <a:xfrm>
            <a:off x="0" y="6578600"/>
            <a:ext cx="9144000" cy="292100"/>
          </a:xfrm>
          <a:prstGeom prst="rect">
            <a:avLst/>
          </a:prstGeom>
          <a:solidFill>
            <a:srgbClr val="083DAA"/>
          </a:solidFill>
          <a:ln w="9525">
            <a:noFill/>
            <a:miter lim="800000"/>
            <a:headEnd/>
            <a:tailEnd/>
          </a:ln>
        </p:spPr>
        <p:txBody>
          <a:bodyPr/>
          <a:lstStyle/>
          <a:p>
            <a:pPr algn="l" eaLnBrk="1" hangingPunct="1">
              <a:defRPr/>
            </a:pPr>
            <a:endParaRPr lang="en-GB" sz="2400" dirty="0">
              <a:latin typeface="Times New Roman" pitchFamily="19" charset="0"/>
              <a:ea typeface="+mn-ea"/>
            </a:endParaRPr>
          </a:p>
        </p:txBody>
      </p:sp>
      <p:sp>
        <p:nvSpPr>
          <p:cNvPr id="733186" name="Rectangle 2"/>
          <p:cNvSpPr>
            <a:spLocks noGrp="1" noChangeArrowheads="1"/>
          </p:cNvSpPr>
          <p:nvPr>
            <p:ph type="ftr" sz="quarter" idx="3"/>
          </p:nvPr>
        </p:nvSpPr>
        <p:spPr bwMode="auto">
          <a:xfrm>
            <a:off x="0" y="6578599"/>
            <a:ext cx="8473440" cy="2921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eaLnBrk="1" hangingPunct="1">
              <a:defRPr sz="1400">
                <a:solidFill>
                  <a:srgbClr val="FFF101"/>
                </a:solidFill>
                <a:ea typeface="+mn-ea"/>
              </a:defRPr>
            </a:lvl1pPr>
          </a:lstStyle>
          <a:p>
            <a:pPr>
              <a:defRPr/>
            </a:pPr>
            <a:r>
              <a:rPr lang="en-US"/>
              <a:t>18th Jun 2021 - ELENA Source Status and Plans</a:t>
            </a:r>
            <a:endParaRPr lang="en-US" dirty="0"/>
          </a:p>
        </p:txBody>
      </p:sp>
      <p:sp>
        <p:nvSpPr>
          <p:cNvPr id="733201" name="Rectangle 17"/>
          <p:cNvSpPr>
            <a:spLocks noChangeArrowheads="1"/>
          </p:cNvSpPr>
          <p:nvPr/>
        </p:nvSpPr>
        <p:spPr bwMode="auto">
          <a:xfrm>
            <a:off x="4060825" y="2971800"/>
            <a:ext cx="9144000" cy="366713"/>
          </a:xfrm>
          <a:prstGeom prst="rect">
            <a:avLst/>
          </a:prstGeom>
          <a:noFill/>
          <a:ln w="9525">
            <a:noFill/>
            <a:miter lim="800000"/>
            <a:headEnd/>
            <a:tailEnd/>
          </a:ln>
          <a:effectLst/>
        </p:spPr>
        <p:txBody>
          <a:bodyPr>
            <a:spAutoFit/>
          </a:bodyPr>
          <a:lstStyle/>
          <a:p>
            <a:pPr>
              <a:defRPr/>
            </a:pPr>
            <a:endParaRPr lang="en-US" dirty="0">
              <a:ea typeface="+mn-ea"/>
            </a:endParaRPr>
          </a:p>
        </p:txBody>
      </p:sp>
      <p:sp>
        <p:nvSpPr>
          <p:cNvPr id="733202" name="Rectangle 18"/>
          <p:cNvSpPr>
            <a:spLocks noChangeArrowheads="1"/>
          </p:cNvSpPr>
          <p:nvPr/>
        </p:nvSpPr>
        <p:spPr bwMode="auto">
          <a:xfrm>
            <a:off x="3678238" y="2584450"/>
            <a:ext cx="9144000" cy="366713"/>
          </a:xfrm>
          <a:prstGeom prst="rect">
            <a:avLst/>
          </a:prstGeom>
          <a:noFill/>
          <a:ln w="9525">
            <a:noFill/>
            <a:miter lim="800000"/>
            <a:headEnd/>
            <a:tailEnd/>
          </a:ln>
          <a:effectLst/>
        </p:spPr>
        <p:txBody>
          <a:bodyPr>
            <a:spAutoFit/>
          </a:bodyPr>
          <a:lstStyle/>
          <a:p>
            <a:pPr>
              <a:defRPr/>
            </a:pPr>
            <a:endParaRPr lang="en-US" dirty="0">
              <a:ea typeface="+mn-ea"/>
            </a:endParaRPr>
          </a:p>
        </p:txBody>
      </p:sp>
      <p:sp>
        <p:nvSpPr>
          <p:cNvPr id="3" name="Slide Number Placeholder 2"/>
          <p:cNvSpPr>
            <a:spLocks noGrp="1"/>
          </p:cNvSpPr>
          <p:nvPr>
            <p:ph type="sldNum" sz="quarter" idx="4"/>
          </p:nvPr>
        </p:nvSpPr>
        <p:spPr>
          <a:xfrm>
            <a:off x="8473441" y="6578598"/>
            <a:ext cx="670560" cy="292102"/>
          </a:xfrm>
          <a:prstGeom prst="rect">
            <a:avLst/>
          </a:prstGeom>
        </p:spPr>
        <p:txBody>
          <a:bodyPr vert="horz" lIns="91440" tIns="45720" rIns="91440" bIns="45720" rtlCol="0" anchor="ctr"/>
          <a:lstStyle>
            <a:lvl1pPr algn="ctr">
              <a:defRPr sz="1200">
                <a:solidFill>
                  <a:srgbClr val="FFFF00"/>
                </a:solidFill>
              </a:defRPr>
            </a:lvl1pPr>
          </a:lstStyle>
          <a:p>
            <a:fld id="{60E0EBF0-ABEC-3E40-BDE2-0EBB43F8626D}" type="slidenum">
              <a:rPr lang="en-US" smtClean="0"/>
              <a:pPr/>
              <a:t>‹#›</a:t>
            </a:fld>
            <a:endParaRPr lang="en-US" dirty="0"/>
          </a:p>
        </p:txBody>
      </p:sp>
    </p:spTree>
    <p:extLst>
      <p:ext uri="{BB962C8B-B14F-4D97-AF65-F5344CB8AC3E}">
        <p14:creationId xmlns:p14="http://schemas.microsoft.com/office/powerpoint/2010/main" val="16757977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Lst>
  <p:hf hdr="0" dt="0"/>
  <p:txStyles>
    <p:titleStyle>
      <a:lvl1pPr algn="l" rtl="0" eaLnBrk="1" fontAlgn="base" hangingPunct="1">
        <a:spcBef>
          <a:spcPct val="0"/>
        </a:spcBef>
        <a:spcAft>
          <a:spcPct val="0"/>
        </a:spcAft>
        <a:defRPr sz="4400" b="1">
          <a:solidFill>
            <a:srgbClr val="FFF101"/>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4400" b="1">
          <a:solidFill>
            <a:srgbClr val="FFFF00"/>
          </a:solidFill>
          <a:latin typeface="Garamond" pitchFamily="-65" charset="0"/>
          <a:ea typeface="ＭＳ Ｐゴシック" pitchFamily="-65" charset="-128"/>
          <a:cs typeface="ＭＳ Ｐゴシック" pitchFamily="-65" charset="-128"/>
        </a:defRPr>
      </a:lvl2pPr>
      <a:lvl3pPr algn="l" rtl="0" eaLnBrk="1" fontAlgn="base" hangingPunct="1">
        <a:spcBef>
          <a:spcPct val="0"/>
        </a:spcBef>
        <a:spcAft>
          <a:spcPct val="0"/>
        </a:spcAft>
        <a:defRPr sz="4400" b="1">
          <a:solidFill>
            <a:srgbClr val="FFFF00"/>
          </a:solidFill>
          <a:latin typeface="Garamond" pitchFamily="-65" charset="0"/>
          <a:ea typeface="ＭＳ Ｐゴシック" pitchFamily="-65" charset="-128"/>
          <a:cs typeface="ＭＳ Ｐゴシック" pitchFamily="-65" charset="-128"/>
        </a:defRPr>
      </a:lvl3pPr>
      <a:lvl4pPr algn="l" rtl="0" eaLnBrk="1" fontAlgn="base" hangingPunct="1">
        <a:spcBef>
          <a:spcPct val="0"/>
        </a:spcBef>
        <a:spcAft>
          <a:spcPct val="0"/>
        </a:spcAft>
        <a:defRPr sz="4400" b="1">
          <a:solidFill>
            <a:srgbClr val="FFFF00"/>
          </a:solidFill>
          <a:latin typeface="Garamond" pitchFamily="-65" charset="0"/>
          <a:ea typeface="ＭＳ Ｐゴシック" pitchFamily="-65" charset="-128"/>
          <a:cs typeface="ＭＳ Ｐゴシック" pitchFamily="-65" charset="-128"/>
        </a:defRPr>
      </a:lvl4pPr>
      <a:lvl5pPr algn="l" rtl="0" eaLnBrk="1" fontAlgn="base" hangingPunct="1">
        <a:spcBef>
          <a:spcPct val="0"/>
        </a:spcBef>
        <a:spcAft>
          <a:spcPct val="0"/>
        </a:spcAft>
        <a:defRPr sz="4400" b="1">
          <a:solidFill>
            <a:srgbClr val="FFFF00"/>
          </a:solidFill>
          <a:latin typeface="Garamond" pitchFamily="-65"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4400" b="1">
          <a:solidFill>
            <a:srgbClr val="FFFF00"/>
          </a:solidFill>
          <a:latin typeface="Garamond" pitchFamily="-65" charset="0"/>
        </a:defRPr>
      </a:lvl6pPr>
      <a:lvl7pPr marL="914400" algn="l" rtl="0" eaLnBrk="1" fontAlgn="base" hangingPunct="1">
        <a:spcBef>
          <a:spcPct val="0"/>
        </a:spcBef>
        <a:spcAft>
          <a:spcPct val="0"/>
        </a:spcAft>
        <a:defRPr sz="4400" b="1">
          <a:solidFill>
            <a:srgbClr val="FFFF00"/>
          </a:solidFill>
          <a:latin typeface="Garamond" pitchFamily="-65" charset="0"/>
        </a:defRPr>
      </a:lvl7pPr>
      <a:lvl8pPr marL="1371600" algn="l" rtl="0" eaLnBrk="1" fontAlgn="base" hangingPunct="1">
        <a:spcBef>
          <a:spcPct val="0"/>
        </a:spcBef>
        <a:spcAft>
          <a:spcPct val="0"/>
        </a:spcAft>
        <a:defRPr sz="4400" b="1">
          <a:solidFill>
            <a:srgbClr val="FFFF00"/>
          </a:solidFill>
          <a:latin typeface="Garamond" pitchFamily="-65" charset="0"/>
        </a:defRPr>
      </a:lvl8pPr>
      <a:lvl9pPr marL="1828800" algn="l" rtl="0" eaLnBrk="1" fontAlgn="base" hangingPunct="1">
        <a:spcBef>
          <a:spcPct val="0"/>
        </a:spcBef>
        <a:spcAft>
          <a:spcPct val="0"/>
        </a:spcAft>
        <a:defRPr sz="4400" b="1">
          <a:solidFill>
            <a:srgbClr val="FFFF00"/>
          </a:solidFill>
          <a:latin typeface="Garamond" pitchFamily="-65" charset="0"/>
        </a:defRPr>
      </a:lvl9pPr>
    </p:titleStyle>
    <p:bodyStyle>
      <a:lvl1pPr marL="342900" indent="-342900" algn="l" rtl="0" eaLnBrk="1" fontAlgn="base" hangingPunct="1">
        <a:spcBef>
          <a:spcPct val="20000"/>
        </a:spcBef>
        <a:spcAft>
          <a:spcPct val="0"/>
        </a:spcAft>
        <a:buClr>
          <a:schemeClr val="bg2"/>
        </a:buClr>
        <a:buSzPct val="75000"/>
        <a:buFont typeface="Wingdings" pitchFamily="19" charset="2"/>
        <a:buChar char="n"/>
        <a:defRPr sz="3200">
          <a:solidFill>
            <a:schemeClr val="bg2"/>
          </a:solidFill>
          <a:latin typeface="+mn-lt"/>
          <a:ea typeface="ＭＳ Ｐゴシック" pitchFamily="-65" charset="-128"/>
          <a:cs typeface="ＭＳ Ｐゴシック" pitchFamily="-65" charset="-128"/>
        </a:defRPr>
      </a:lvl1pPr>
      <a:lvl2pPr marL="742950" indent="-285750" algn="l" rtl="0" eaLnBrk="1" fontAlgn="base" hangingPunct="1">
        <a:spcBef>
          <a:spcPct val="20000"/>
        </a:spcBef>
        <a:spcAft>
          <a:spcPct val="0"/>
        </a:spcAft>
        <a:buClr>
          <a:schemeClr val="accent2"/>
        </a:buClr>
        <a:buSzPct val="80000"/>
        <a:buFont typeface="Wingdings" pitchFamily="19" charset="2"/>
        <a:buChar char="¨"/>
        <a:defRPr sz="2800">
          <a:solidFill>
            <a:schemeClr val="bg2"/>
          </a:solidFill>
          <a:latin typeface="+mn-lt"/>
          <a:ea typeface="ＭＳ Ｐゴシック" pitchFamily="-65" charset="-128"/>
        </a:defRPr>
      </a:lvl2pPr>
      <a:lvl3pPr marL="1143000" indent="-228600" algn="l" rtl="0" eaLnBrk="1" fontAlgn="base" hangingPunct="1">
        <a:spcBef>
          <a:spcPct val="20000"/>
        </a:spcBef>
        <a:spcAft>
          <a:spcPct val="0"/>
        </a:spcAft>
        <a:buClr>
          <a:schemeClr val="bg2"/>
        </a:buClr>
        <a:buSzPct val="65000"/>
        <a:buFont typeface="Wingdings" pitchFamily="19" charset="2"/>
        <a:buChar char="n"/>
        <a:defRPr sz="2400">
          <a:solidFill>
            <a:schemeClr val="bg2"/>
          </a:solidFill>
          <a:latin typeface="+mn-lt"/>
          <a:ea typeface="ＭＳ Ｐゴシック" pitchFamily="-65" charset="-128"/>
        </a:defRPr>
      </a:lvl3pPr>
      <a:lvl4pPr marL="1600200" indent="-228600" algn="l" rtl="0" eaLnBrk="1" fontAlgn="base" hangingPunct="1">
        <a:spcBef>
          <a:spcPct val="20000"/>
        </a:spcBef>
        <a:spcAft>
          <a:spcPct val="0"/>
        </a:spcAft>
        <a:buClr>
          <a:schemeClr val="accent2"/>
        </a:buClr>
        <a:buSzPct val="70000"/>
        <a:buFont typeface="Wingdings" pitchFamily="19" charset="2"/>
        <a:buChar char="¨"/>
        <a:defRPr sz="2000">
          <a:solidFill>
            <a:schemeClr val="bg2"/>
          </a:solidFill>
          <a:latin typeface="+mn-lt"/>
          <a:ea typeface="ＭＳ Ｐゴシック" pitchFamily="-65" charset="-128"/>
        </a:defRPr>
      </a:lvl4pPr>
      <a:lvl5pPr marL="2057400" indent="-228600" algn="l" rtl="0" eaLnBrk="1" fontAlgn="base" hangingPunct="1">
        <a:spcBef>
          <a:spcPct val="20000"/>
        </a:spcBef>
        <a:spcAft>
          <a:spcPct val="0"/>
        </a:spcAft>
        <a:buClr>
          <a:schemeClr val="bg2"/>
        </a:buClr>
        <a:buFont typeface="Wingdings" pitchFamily="19" charset="2"/>
        <a:buChar char="§"/>
        <a:defRPr sz="2000">
          <a:solidFill>
            <a:schemeClr val="bg2"/>
          </a:solidFill>
          <a:latin typeface="+mn-lt"/>
          <a:ea typeface="ＭＳ Ｐゴシック" pitchFamily="-65" charset="-128"/>
        </a:defRPr>
      </a:lvl5pPr>
      <a:lvl6pPr marL="25146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6pPr>
      <a:lvl7pPr marL="29718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7pPr>
      <a:lvl8pPr marL="34290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8pPr>
      <a:lvl9pPr marL="3886200" indent="-228600" algn="l" rtl="0" eaLnBrk="1" fontAlgn="base" hangingPunct="1">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C2161FC-6F32-C74A-A560-1BFA69F16FAC}"/>
              </a:ext>
            </a:extLst>
          </p:cNvPr>
          <p:cNvSpPr>
            <a:spLocks noGrp="1"/>
          </p:cNvSpPr>
          <p:nvPr>
            <p:ph type="title"/>
          </p:nvPr>
        </p:nvSpPr>
        <p:spPr/>
        <p:txBody>
          <a:bodyPr/>
          <a:lstStyle/>
          <a:p>
            <a:r>
              <a:rPr lang="en-US" dirty="0"/>
              <a:t>ELENA Source</a:t>
            </a:r>
            <a:br>
              <a:rPr lang="en-US" dirty="0"/>
            </a:br>
            <a:r>
              <a:rPr lang="en-US" dirty="0"/>
              <a:t>status and plans</a:t>
            </a:r>
          </a:p>
        </p:txBody>
      </p:sp>
      <p:sp>
        <p:nvSpPr>
          <p:cNvPr id="5" name="Text Placeholder 4">
            <a:extLst>
              <a:ext uri="{FF2B5EF4-FFF2-40B4-BE49-F238E27FC236}">
                <a16:creationId xmlns:a16="http://schemas.microsoft.com/office/drawing/2014/main" id="{67567D38-1A35-CF46-B79D-C7530E47AF0E}"/>
              </a:ext>
            </a:extLst>
          </p:cNvPr>
          <p:cNvSpPr>
            <a:spLocks noGrp="1"/>
          </p:cNvSpPr>
          <p:nvPr>
            <p:ph type="body" sz="quarter" idx="10"/>
          </p:nvPr>
        </p:nvSpPr>
        <p:spPr/>
        <p:txBody>
          <a:bodyPr>
            <a:normAutofit/>
          </a:bodyPr>
          <a:lstStyle/>
          <a:p>
            <a:r>
              <a:rPr lang="en-US" dirty="0"/>
              <a:t>D. Gamba, R. Gebel, B. </a:t>
            </a:r>
            <a:r>
              <a:rPr lang="en-US" dirty="0" err="1"/>
              <a:t>Lefort</a:t>
            </a:r>
            <a:r>
              <a:rPr lang="en-US" dirty="0"/>
              <a:t>, F. </a:t>
            </a:r>
            <a:r>
              <a:rPr lang="en-US" dirty="0" err="1"/>
              <a:t>Wenander</a:t>
            </a:r>
            <a:r>
              <a:rPr lang="en-US" dirty="0"/>
              <a:t>			         18</a:t>
            </a:r>
            <a:r>
              <a:rPr lang="en-US" baseline="30000" dirty="0"/>
              <a:t>th</a:t>
            </a:r>
            <a:r>
              <a:rPr lang="en-US" dirty="0"/>
              <a:t> of Jun. 2021</a:t>
            </a:r>
          </a:p>
        </p:txBody>
      </p:sp>
      <p:sp>
        <p:nvSpPr>
          <p:cNvPr id="6" name="Text Placeholder 5">
            <a:extLst>
              <a:ext uri="{FF2B5EF4-FFF2-40B4-BE49-F238E27FC236}">
                <a16:creationId xmlns:a16="http://schemas.microsoft.com/office/drawing/2014/main" id="{1AD3217A-E53F-584C-946F-0FDF255BCEBC}"/>
              </a:ext>
            </a:extLst>
          </p:cNvPr>
          <p:cNvSpPr>
            <a:spLocks noGrp="1"/>
          </p:cNvSpPr>
          <p:nvPr>
            <p:ph type="body" sz="quarter" idx="11"/>
          </p:nvPr>
        </p:nvSpPr>
        <p:spPr/>
        <p:txBody>
          <a:bodyPr>
            <a:normAutofit/>
          </a:bodyPr>
          <a:lstStyle/>
          <a:p>
            <a:r>
              <a:rPr lang="en-US" dirty="0"/>
              <a:t>Just a few slides with pictures and previous observations</a:t>
            </a:r>
          </a:p>
        </p:txBody>
      </p:sp>
      <p:pic>
        <p:nvPicPr>
          <p:cNvPr id="3" name="Picture Placeholder 2">
            <a:extLst>
              <a:ext uri="{FF2B5EF4-FFF2-40B4-BE49-F238E27FC236}">
                <a16:creationId xmlns:a16="http://schemas.microsoft.com/office/drawing/2014/main" id="{65778EFF-D5CC-C849-806C-D36E09E07D29}"/>
              </a:ext>
            </a:extLst>
          </p:cNvPr>
          <p:cNvPicPr>
            <a:picLocks noGrp="1" noChangeAspect="1"/>
          </p:cNvPicPr>
          <p:nvPr>
            <p:ph type="pic" sz="quarter" idx="12"/>
          </p:nvPr>
        </p:nvPicPr>
        <p:blipFill rotWithShape="1">
          <a:blip r:embed="rId2">
            <a:extLst>
              <a:ext uri="{BEBA8EAE-BF5A-486C-A8C5-ECC9F3942E4B}">
                <a14:imgProps xmlns:a14="http://schemas.microsoft.com/office/drawing/2010/main">
                  <a14:imgLayer>
                    <a14:imgEffect>
                      <a14:colorTemperature colorTemp="11200"/>
                    </a14:imgEffect>
                  </a14:imgLayer>
                </a14:imgProps>
              </a:ext>
            </a:extLst>
          </a:blip>
          <a:srcRect t="24980" r="2656" b="21033"/>
          <a:stretch/>
        </p:blipFill>
        <p:spPr>
          <a:xfrm>
            <a:off x="1039812" y="1805141"/>
            <a:ext cx="7064375" cy="2938463"/>
          </a:xfrm>
        </p:spPr>
      </p:pic>
    </p:spTree>
    <p:extLst>
      <p:ext uri="{BB962C8B-B14F-4D97-AF65-F5344CB8AC3E}">
        <p14:creationId xmlns:p14="http://schemas.microsoft.com/office/powerpoint/2010/main" val="2032281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2BEBFC4-55BA-304A-9426-1F9BCD9001DE}"/>
              </a:ext>
            </a:extLst>
          </p:cNvPr>
          <p:cNvSpPr>
            <a:spLocks noGrp="1"/>
          </p:cNvSpPr>
          <p:nvPr>
            <p:ph type="sldNum" sz="quarter" idx="4"/>
          </p:nvPr>
        </p:nvSpPr>
        <p:spPr/>
        <p:txBody>
          <a:bodyPr/>
          <a:lstStyle/>
          <a:p>
            <a:fld id="{60E0EBF0-ABEC-3E40-BDE2-0EBB43F8626D}" type="slidenum">
              <a:rPr lang="en-US" smtClean="0"/>
              <a:pPr/>
              <a:t>2</a:t>
            </a:fld>
            <a:endParaRPr lang="en-US" dirty="0"/>
          </a:p>
        </p:txBody>
      </p:sp>
      <p:sp>
        <p:nvSpPr>
          <p:cNvPr id="3" name="Footer Placeholder 2">
            <a:extLst>
              <a:ext uri="{FF2B5EF4-FFF2-40B4-BE49-F238E27FC236}">
                <a16:creationId xmlns:a16="http://schemas.microsoft.com/office/drawing/2014/main" id="{3978BF93-94BC-5547-BFDE-59D1DEA4E4ED}"/>
              </a:ext>
            </a:extLst>
          </p:cNvPr>
          <p:cNvSpPr>
            <a:spLocks noGrp="1"/>
          </p:cNvSpPr>
          <p:nvPr>
            <p:ph type="ftr" sz="quarter" idx="10"/>
          </p:nvPr>
        </p:nvSpPr>
        <p:spPr/>
        <p:txBody>
          <a:bodyPr/>
          <a:lstStyle/>
          <a:p>
            <a:pPr>
              <a:defRPr/>
            </a:pPr>
            <a:r>
              <a:rPr lang="en-US"/>
              <a:t>18th Jun 2021 - ELENA Source Status and Plans</a:t>
            </a:r>
            <a:endParaRPr lang="en-US" dirty="0"/>
          </a:p>
        </p:txBody>
      </p:sp>
      <p:sp>
        <p:nvSpPr>
          <p:cNvPr id="4" name="Title 3">
            <a:extLst>
              <a:ext uri="{FF2B5EF4-FFF2-40B4-BE49-F238E27FC236}">
                <a16:creationId xmlns:a16="http://schemas.microsoft.com/office/drawing/2014/main" id="{643482AB-28B4-4241-B032-FD86E8EBF28F}"/>
              </a:ext>
            </a:extLst>
          </p:cNvPr>
          <p:cNvSpPr>
            <a:spLocks noGrp="1"/>
          </p:cNvSpPr>
          <p:nvPr>
            <p:ph type="title"/>
          </p:nvPr>
        </p:nvSpPr>
        <p:spPr/>
        <p:txBody>
          <a:bodyPr/>
          <a:lstStyle/>
          <a:p>
            <a:r>
              <a:rPr lang="en-US" dirty="0"/>
              <a:t>Camera setup</a:t>
            </a:r>
          </a:p>
        </p:txBody>
      </p:sp>
      <p:sp>
        <p:nvSpPr>
          <p:cNvPr id="8" name="Content Placeholder 7">
            <a:extLst>
              <a:ext uri="{FF2B5EF4-FFF2-40B4-BE49-F238E27FC236}">
                <a16:creationId xmlns:a16="http://schemas.microsoft.com/office/drawing/2014/main" id="{0E91A71C-6119-CD43-8D09-5AC240A00249}"/>
              </a:ext>
            </a:extLst>
          </p:cNvPr>
          <p:cNvSpPr>
            <a:spLocks noGrp="1"/>
          </p:cNvSpPr>
          <p:nvPr>
            <p:ph sz="quarter" idx="11"/>
          </p:nvPr>
        </p:nvSpPr>
        <p:spPr>
          <a:xfrm>
            <a:off x="337582" y="827260"/>
            <a:ext cx="8471139" cy="5459616"/>
          </a:xfrm>
        </p:spPr>
        <p:txBody>
          <a:bodyPr/>
          <a:lstStyle/>
          <a:p>
            <a:r>
              <a:rPr lang="en-US" sz="2400" dirty="0"/>
              <a:t>New digital camera that can be triggered</a:t>
            </a:r>
          </a:p>
          <a:p>
            <a:r>
              <a:rPr lang="en-US" sz="2400" dirty="0"/>
              <a:t>694 nm (10 nm FWHM) filter </a:t>
            </a:r>
            <a:r>
              <a:rPr lang="en-US" sz="2400" b="1" dirty="0"/>
              <a:t>installed</a:t>
            </a:r>
          </a:p>
          <a:p>
            <a:r>
              <a:rPr lang="en-US" sz="2400" dirty="0"/>
              <a:t>Screen with hole (10 mm diam) </a:t>
            </a:r>
            <a:r>
              <a:rPr lang="en-US" sz="2400" b="1" dirty="0"/>
              <a:t>installed</a:t>
            </a:r>
          </a:p>
        </p:txBody>
      </p:sp>
      <p:pic>
        <p:nvPicPr>
          <p:cNvPr id="9" name="Content Placeholder 6">
            <a:extLst>
              <a:ext uri="{FF2B5EF4-FFF2-40B4-BE49-F238E27FC236}">
                <a16:creationId xmlns:a16="http://schemas.microsoft.com/office/drawing/2014/main" id="{985CE360-1D38-0945-A8B7-D860A1E642D9}"/>
              </a:ext>
            </a:extLst>
          </p:cNvPr>
          <p:cNvPicPr>
            <a:picLocks noChangeAspect="1"/>
          </p:cNvPicPr>
          <p:nvPr/>
        </p:nvPicPr>
        <p:blipFill>
          <a:blip r:embed="rId2">
            <a:extLst>
              <a:ext uri="{BEBA8EAE-BF5A-486C-A8C5-ECC9F3942E4B}">
                <a14:imgProps xmlns:a14="http://schemas.microsoft.com/office/drawing/2010/main">
                  <a14:imgLayer>
                    <a14:imgEffect>
                      <a14:brightnessContrast bright="40000"/>
                    </a14:imgEffect>
                  </a14:imgLayer>
                </a14:imgProps>
              </a:ext>
            </a:extLst>
          </a:blip>
          <a:stretch>
            <a:fillRect/>
          </a:stretch>
        </p:blipFill>
        <p:spPr>
          <a:xfrm>
            <a:off x="121164" y="2291508"/>
            <a:ext cx="2949766" cy="3933022"/>
          </a:xfrm>
          <a:prstGeom prst="rect">
            <a:avLst/>
          </a:prstGeom>
        </p:spPr>
      </p:pic>
      <p:pic>
        <p:nvPicPr>
          <p:cNvPr id="6" name="Picture 5">
            <a:extLst>
              <a:ext uri="{FF2B5EF4-FFF2-40B4-BE49-F238E27FC236}">
                <a16:creationId xmlns:a16="http://schemas.microsoft.com/office/drawing/2014/main" id="{B92FC4DE-BB88-5041-B7A1-ED3B599E5F9B}"/>
              </a:ext>
            </a:extLst>
          </p:cNvPr>
          <p:cNvPicPr>
            <a:picLocks noChangeAspect="1"/>
          </p:cNvPicPr>
          <p:nvPr/>
        </p:nvPicPr>
        <p:blipFill>
          <a:blip r:embed="rId3"/>
          <a:stretch>
            <a:fillRect/>
          </a:stretch>
        </p:blipFill>
        <p:spPr>
          <a:xfrm>
            <a:off x="3121330" y="2291508"/>
            <a:ext cx="2949766" cy="3933022"/>
          </a:xfrm>
          <a:prstGeom prst="rect">
            <a:avLst/>
          </a:prstGeom>
        </p:spPr>
      </p:pic>
      <p:pic>
        <p:nvPicPr>
          <p:cNvPr id="12" name="Picture 11" descr="A picture containing indoor&#10;&#10;Description automatically generated">
            <a:extLst>
              <a:ext uri="{FF2B5EF4-FFF2-40B4-BE49-F238E27FC236}">
                <a16:creationId xmlns:a16="http://schemas.microsoft.com/office/drawing/2014/main" id="{39BAA1CE-9F9E-D546-9814-71A0DC1BBC73}"/>
              </a:ext>
            </a:extLst>
          </p:cNvPr>
          <p:cNvPicPr>
            <a:picLocks noChangeAspect="1"/>
          </p:cNvPicPr>
          <p:nvPr/>
        </p:nvPicPr>
        <p:blipFill>
          <a:blip r:embed="rId4"/>
          <a:stretch>
            <a:fillRect/>
          </a:stretch>
        </p:blipFill>
        <p:spPr>
          <a:xfrm>
            <a:off x="6121496" y="2291507"/>
            <a:ext cx="2949767" cy="3933023"/>
          </a:xfrm>
          <a:prstGeom prst="rect">
            <a:avLst/>
          </a:prstGeom>
        </p:spPr>
      </p:pic>
    </p:spTree>
    <p:extLst>
      <p:ext uri="{BB962C8B-B14F-4D97-AF65-F5344CB8AC3E}">
        <p14:creationId xmlns:p14="http://schemas.microsoft.com/office/powerpoint/2010/main" val="1475515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5582B57-970B-4B40-9FD3-682EDD59C36A}"/>
              </a:ext>
            </a:extLst>
          </p:cNvPr>
          <p:cNvPicPr>
            <a:picLocks noChangeAspect="1"/>
          </p:cNvPicPr>
          <p:nvPr/>
        </p:nvPicPr>
        <p:blipFill>
          <a:blip r:embed="rId3"/>
          <a:stretch>
            <a:fillRect/>
          </a:stretch>
        </p:blipFill>
        <p:spPr>
          <a:xfrm>
            <a:off x="244773" y="1360797"/>
            <a:ext cx="8899227" cy="4697875"/>
          </a:xfrm>
          <a:prstGeom prst="rect">
            <a:avLst/>
          </a:prstGeom>
        </p:spPr>
      </p:pic>
      <p:sp>
        <p:nvSpPr>
          <p:cNvPr id="2" name="Slide Number Placeholder 1">
            <a:extLst>
              <a:ext uri="{FF2B5EF4-FFF2-40B4-BE49-F238E27FC236}">
                <a16:creationId xmlns:a16="http://schemas.microsoft.com/office/drawing/2014/main" id="{A0948BC5-6B8B-0746-83A2-4905887FC828}"/>
              </a:ext>
            </a:extLst>
          </p:cNvPr>
          <p:cNvSpPr>
            <a:spLocks noGrp="1"/>
          </p:cNvSpPr>
          <p:nvPr>
            <p:ph type="sldNum" sz="quarter" idx="4"/>
          </p:nvPr>
        </p:nvSpPr>
        <p:spPr/>
        <p:txBody>
          <a:bodyPr/>
          <a:lstStyle/>
          <a:p>
            <a:fld id="{60E0EBF0-ABEC-3E40-BDE2-0EBB43F8626D}" type="slidenum">
              <a:rPr lang="en-US" smtClean="0"/>
              <a:pPr/>
              <a:t>3</a:t>
            </a:fld>
            <a:endParaRPr lang="en-US" dirty="0"/>
          </a:p>
        </p:txBody>
      </p:sp>
      <p:sp>
        <p:nvSpPr>
          <p:cNvPr id="3" name="Title 2">
            <a:extLst>
              <a:ext uri="{FF2B5EF4-FFF2-40B4-BE49-F238E27FC236}">
                <a16:creationId xmlns:a16="http://schemas.microsoft.com/office/drawing/2014/main" id="{80CBF0FB-4DAC-C64F-A040-D0C19F553491}"/>
              </a:ext>
            </a:extLst>
          </p:cNvPr>
          <p:cNvSpPr>
            <a:spLocks noGrp="1"/>
          </p:cNvSpPr>
          <p:nvPr>
            <p:ph type="title"/>
          </p:nvPr>
        </p:nvSpPr>
        <p:spPr/>
        <p:txBody>
          <a:bodyPr/>
          <a:lstStyle/>
          <a:p>
            <a:r>
              <a:rPr lang="en-US" dirty="0"/>
              <a:t>Source view</a:t>
            </a:r>
          </a:p>
        </p:txBody>
      </p:sp>
      <p:sp>
        <p:nvSpPr>
          <p:cNvPr id="5" name="Footer Placeholder 4">
            <a:extLst>
              <a:ext uri="{FF2B5EF4-FFF2-40B4-BE49-F238E27FC236}">
                <a16:creationId xmlns:a16="http://schemas.microsoft.com/office/drawing/2014/main" id="{3F1A31B7-0BFD-7F4A-AD46-7DCB9F8667FB}"/>
              </a:ext>
            </a:extLst>
          </p:cNvPr>
          <p:cNvSpPr>
            <a:spLocks noGrp="1"/>
          </p:cNvSpPr>
          <p:nvPr>
            <p:ph type="ftr" sz="quarter" idx="10"/>
          </p:nvPr>
        </p:nvSpPr>
        <p:spPr/>
        <p:txBody>
          <a:bodyPr/>
          <a:lstStyle/>
          <a:p>
            <a:pPr algn="l">
              <a:defRPr/>
            </a:pPr>
            <a:r>
              <a:rPr lang="en-US"/>
              <a:t>18th Jun 2021 - ELENA Source Status and Plans</a:t>
            </a:r>
            <a:endParaRPr lang="en-US" dirty="0"/>
          </a:p>
        </p:txBody>
      </p:sp>
      <p:sp>
        <p:nvSpPr>
          <p:cNvPr id="4" name="TextBox 3">
            <a:extLst>
              <a:ext uri="{FF2B5EF4-FFF2-40B4-BE49-F238E27FC236}">
                <a16:creationId xmlns:a16="http://schemas.microsoft.com/office/drawing/2014/main" id="{739D5C0B-E34F-5C4A-85AC-D99C6D5231A3}"/>
              </a:ext>
            </a:extLst>
          </p:cNvPr>
          <p:cNvSpPr txBox="1"/>
          <p:nvPr/>
        </p:nvSpPr>
        <p:spPr>
          <a:xfrm>
            <a:off x="1870364" y="1206908"/>
            <a:ext cx="2969403" cy="307777"/>
          </a:xfrm>
          <a:prstGeom prst="rect">
            <a:avLst/>
          </a:prstGeom>
        </p:spPr>
        <p:txBody>
          <a:bodyPr wrap="none" rtlCol="0">
            <a:spAutoFit/>
          </a:bodyPr>
          <a:lstStyle/>
          <a:p>
            <a:pPr marL="14288" algn="l"/>
            <a:r>
              <a:rPr lang="en-CH" sz="1400" b="1" kern="0" dirty="0">
                <a:solidFill>
                  <a:srgbClr val="FF0000"/>
                </a:solidFill>
              </a:rPr>
              <a:t>Still missing drawings of those areas</a:t>
            </a:r>
          </a:p>
        </p:txBody>
      </p:sp>
      <p:cxnSp>
        <p:nvCxnSpPr>
          <p:cNvPr id="8" name="Straight Arrow Connector 7">
            <a:extLst>
              <a:ext uri="{FF2B5EF4-FFF2-40B4-BE49-F238E27FC236}">
                <a16:creationId xmlns:a16="http://schemas.microsoft.com/office/drawing/2014/main" id="{45D23C18-DBC2-7344-AAF3-E7150CCC5B80}"/>
              </a:ext>
            </a:extLst>
          </p:cNvPr>
          <p:cNvCxnSpPr>
            <a:cxnSpLocks/>
            <a:endCxn id="11" idx="1"/>
          </p:cNvCxnSpPr>
          <p:nvPr/>
        </p:nvCxnSpPr>
        <p:spPr bwMode="auto">
          <a:xfrm>
            <a:off x="3355065" y="1514685"/>
            <a:ext cx="584962" cy="1494382"/>
          </a:xfrm>
          <a:prstGeom prst="straightConnector1">
            <a:avLst/>
          </a:prstGeom>
          <a:solidFill>
            <a:schemeClr val="accent1"/>
          </a:solidFill>
          <a:ln w="19050" cap="flat" cmpd="sng" algn="ctr">
            <a:solidFill>
              <a:srgbClr val="FF0000"/>
            </a:solidFill>
            <a:prstDash val="solid"/>
            <a:round/>
            <a:headEnd type="none" w="sm" len="sm"/>
            <a:tailEnd type="triangle"/>
          </a:ln>
          <a:effectLst/>
        </p:spPr>
      </p:cxnSp>
      <p:sp>
        <p:nvSpPr>
          <p:cNvPr id="11" name="Oval 10">
            <a:extLst>
              <a:ext uri="{FF2B5EF4-FFF2-40B4-BE49-F238E27FC236}">
                <a16:creationId xmlns:a16="http://schemas.microsoft.com/office/drawing/2014/main" id="{04AC8A39-563B-7B48-A573-07B2498216B2}"/>
              </a:ext>
            </a:extLst>
          </p:cNvPr>
          <p:cNvSpPr/>
          <p:nvPr/>
        </p:nvSpPr>
        <p:spPr bwMode="auto">
          <a:xfrm>
            <a:off x="3803073" y="2639291"/>
            <a:ext cx="935182" cy="2524991"/>
          </a:xfrm>
          <a:prstGeom prst="ellipse">
            <a:avLst/>
          </a:prstGeom>
          <a:noFill/>
          <a:ln w="28575" cap="flat" cmpd="sng" algn="ctr">
            <a:solidFill>
              <a:srgbClr val="FF00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13" name="Oval 12">
            <a:extLst>
              <a:ext uri="{FF2B5EF4-FFF2-40B4-BE49-F238E27FC236}">
                <a16:creationId xmlns:a16="http://schemas.microsoft.com/office/drawing/2014/main" id="{BCF37A4D-3BED-3143-B718-F52DBC1407CA}"/>
              </a:ext>
            </a:extLst>
          </p:cNvPr>
          <p:cNvSpPr/>
          <p:nvPr/>
        </p:nvSpPr>
        <p:spPr bwMode="auto">
          <a:xfrm>
            <a:off x="5538354" y="2501213"/>
            <a:ext cx="935182" cy="761532"/>
          </a:xfrm>
          <a:prstGeom prst="ellipse">
            <a:avLst/>
          </a:prstGeom>
          <a:noFill/>
          <a:ln w="28575" cap="flat" cmpd="sng" algn="ctr">
            <a:solidFill>
              <a:srgbClr val="FF00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cxnSp>
        <p:nvCxnSpPr>
          <p:cNvPr id="14" name="Straight Arrow Connector 13">
            <a:extLst>
              <a:ext uri="{FF2B5EF4-FFF2-40B4-BE49-F238E27FC236}">
                <a16:creationId xmlns:a16="http://schemas.microsoft.com/office/drawing/2014/main" id="{092B022A-DAE6-614E-9051-831F6E7FA5F3}"/>
              </a:ext>
            </a:extLst>
          </p:cNvPr>
          <p:cNvCxnSpPr>
            <a:cxnSpLocks/>
          </p:cNvCxnSpPr>
          <p:nvPr/>
        </p:nvCxnSpPr>
        <p:spPr bwMode="auto">
          <a:xfrm>
            <a:off x="3355065" y="1514685"/>
            <a:ext cx="2183289" cy="1291107"/>
          </a:xfrm>
          <a:prstGeom prst="straightConnector1">
            <a:avLst/>
          </a:prstGeom>
          <a:solidFill>
            <a:schemeClr val="accent1"/>
          </a:solidFill>
          <a:ln w="19050" cap="flat" cmpd="sng" algn="ctr">
            <a:solidFill>
              <a:srgbClr val="FF0000"/>
            </a:solidFill>
            <a:prstDash val="solid"/>
            <a:round/>
            <a:headEnd type="none" w="sm" len="sm"/>
            <a:tailEnd type="triangle"/>
          </a:ln>
          <a:effectLst/>
        </p:spPr>
      </p:cxnSp>
      <p:sp>
        <p:nvSpPr>
          <p:cNvPr id="18" name="Rectangle 17">
            <a:extLst>
              <a:ext uri="{FF2B5EF4-FFF2-40B4-BE49-F238E27FC236}">
                <a16:creationId xmlns:a16="http://schemas.microsoft.com/office/drawing/2014/main" id="{61C5F9BE-FDDF-894F-B495-15AFB2823BA2}"/>
              </a:ext>
            </a:extLst>
          </p:cNvPr>
          <p:cNvSpPr/>
          <p:nvPr/>
        </p:nvSpPr>
        <p:spPr bwMode="auto">
          <a:xfrm>
            <a:off x="5291419" y="3047393"/>
            <a:ext cx="862138" cy="130540"/>
          </a:xfrm>
          <a:prstGeom prst="rect">
            <a:avLst/>
          </a:prstGeom>
          <a:solidFill>
            <a:schemeClr val="accent1">
              <a:lumMod val="50000"/>
            </a:schemeClr>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19" name="Rectangle 18">
            <a:extLst>
              <a:ext uri="{FF2B5EF4-FFF2-40B4-BE49-F238E27FC236}">
                <a16:creationId xmlns:a16="http://schemas.microsoft.com/office/drawing/2014/main" id="{A4C3FB40-C209-B248-828A-0C2F64D784DD}"/>
              </a:ext>
            </a:extLst>
          </p:cNvPr>
          <p:cNvSpPr/>
          <p:nvPr/>
        </p:nvSpPr>
        <p:spPr bwMode="auto">
          <a:xfrm>
            <a:off x="4221461" y="4676896"/>
            <a:ext cx="1230405" cy="137545"/>
          </a:xfrm>
          <a:prstGeom prst="rect">
            <a:avLst/>
          </a:prstGeom>
          <a:solidFill>
            <a:schemeClr val="accent1">
              <a:lumMod val="50000"/>
            </a:schemeClr>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dirty="0">
              <a:ln>
                <a:noFill/>
              </a:ln>
              <a:solidFill>
                <a:schemeClr val="tx1"/>
              </a:solidFill>
              <a:effectLst/>
              <a:latin typeface="Garamond" pitchFamily="-65" charset="0"/>
            </a:endParaRPr>
          </a:p>
        </p:txBody>
      </p:sp>
      <p:sp>
        <p:nvSpPr>
          <p:cNvPr id="20" name="Rectangle 19">
            <a:extLst>
              <a:ext uri="{FF2B5EF4-FFF2-40B4-BE49-F238E27FC236}">
                <a16:creationId xmlns:a16="http://schemas.microsoft.com/office/drawing/2014/main" id="{061B053E-D080-1840-A52D-B4A465583E46}"/>
              </a:ext>
            </a:extLst>
          </p:cNvPr>
          <p:cNvSpPr/>
          <p:nvPr/>
        </p:nvSpPr>
        <p:spPr bwMode="auto">
          <a:xfrm rot="5400000">
            <a:off x="3954245" y="3828584"/>
            <a:ext cx="776487" cy="143650"/>
          </a:xfrm>
          <a:prstGeom prst="rect">
            <a:avLst/>
          </a:prstGeom>
          <a:solidFill>
            <a:schemeClr val="accent1">
              <a:lumMod val="50000"/>
            </a:schemeClr>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21" name="Rectangle 20">
            <a:extLst>
              <a:ext uri="{FF2B5EF4-FFF2-40B4-BE49-F238E27FC236}">
                <a16:creationId xmlns:a16="http://schemas.microsoft.com/office/drawing/2014/main" id="{7D2CE1C0-82E3-AB4D-BF8D-ECB347EDFEB7}"/>
              </a:ext>
            </a:extLst>
          </p:cNvPr>
          <p:cNvSpPr/>
          <p:nvPr/>
        </p:nvSpPr>
        <p:spPr bwMode="auto">
          <a:xfrm rot="5400000">
            <a:off x="4835694" y="3276479"/>
            <a:ext cx="387644" cy="1230406"/>
          </a:xfrm>
          <a:prstGeom prst="rect">
            <a:avLst/>
          </a:prstGeom>
          <a:solidFill>
            <a:schemeClr val="accent1">
              <a:lumMod val="50000"/>
            </a:schemeClr>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22" name="Rectangle 21">
            <a:extLst>
              <a:ext uri="{FF2B5EF4-FFF2-40B4-BE49-F238E27FC236}">
                <a16:creationId xmlns:a16="http://schemas.microsoft.com/office/drawing/2014/main" id="{E2CCD3DD-7764-E146-BE8B-66CD2996E43E}"/>
              </a:ext>
            </a:extLst>
          </p:cNvPr>
          <p:cNvSpPr/>
          <p:nvPr/>
        </p:nvSpPr>
        <p:spPr bwMode="auto">
          <a:xfrm rot="5400000">
            <a:off x="4976604" y="3278094"/>
            <a:ext cx="114573" cy="12216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23" name="Oval 22">
            <a:extLst>
              <a:ext uri="{FF2B5EF4-FFF2-40B4-BE49-F238E27FC236}">
                <a16:creationId xmlns:a16="http://schemas.microsoft.com/office/drawing/2014/main" id="{872AEAF1-B19A-1742-BAE2-A484B430F9D1}"/>
              </a:ext>
            </a:extLst>
          </p:cNvPr>
          <p:cNvSpPr/>
          <p:nvPr/>
        </p:nvSpPr>
        <p:spPr bwMode="auto">
          <a:xfrm>
            <a:off x="7751884" y="3106270"/>
            <a:ext cx="787570" cy="1506071"/>
          </a:xfrm>
          <a:prstGeom prst="ellipse">
            <a:avLst/>
          </a:prstGeom>
          <a:noFill/>
          <a:ln w="28575" cap="flat" cmpd="sng" algn="ctr">
            <a:solidFill>
              <a:srgbClr val="FF00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
        <p:nvSpPr>
          <p:cNvPr id="24" name="TextBox 23">
            <a:extLst>
              <a:ext uri="{FF2B5EF4-FFF2-40B4-BE49-F238E27FC236}">
                <a16:creationId xmlns:a16="http://schemas.microsoft.com/office/drawing/2014/main" id="{95B24108-2176-D44C-953C-B5B5E915960D}"/>
              </a:ext>
            </a:extLst>
          </p:cNvPr>
          <p:cNvSpPr txBox="1"/>
          <p:nvPr/>
        </p:nvSpPr>
        <p:spPr>
          <a:xfrm>
            <a:off x="7154730" y="2436460"/>
            <a:ext cx="1789038" cy="738664"/>
          </a:xfrm>
          <a:prstGeom prst="rect">
            <a:avLst/>
          </a:prstGeom>
        </p:spPr>
        <p:txBody>
          <a:bodyPr wrap="square" rtlCol="0">
            <a:spAutoFit/>
          </a:bodyPr>
          <a:lstStyle/>
          <a:p>
            <a:pPr marL="14288" algn="l"/>
            <a:r>
              <a:rPr lang="en-CH" sz="1400" b="1" kern="0" dirty="0">
                <a:solidFill>
                  <a:srgbClr val="FF0000"/>
                </a:solidFill>
              </a:rPr>
              <a:t>Holder to be changed (already in preparation by Ralf)</a:t>
            </a:r>
          </a:p>
        </p:txBody>
      </p:sp>
      <p:sp>
        <p:nvSpPr>
          <p:cNvPr id="25" name="TextBox 24">
            <a:extLst>
              <a:ext uri="{FF2B5EF4-FFF2-40B4-BE49-F238E27FC236}">
                <a16:creationId xmlns:a16="http://schemas.microsoft.com/office/drawing/2014/main" id="{322C5ECB-E25C-8B4E-A89C-8E373627269D}"/>
              </a:ext>
            </a:extLst>
          </p:cNvPr>
          <p:cNvSpPr txBox="1"/>
          <p:nvPr/>
        </p:nvSpPr>
        <p:spPr>
          <a:xfrm>
            <a:off x="5538353" y="1293871"/>
            <a:ext cx="2411706" cy="523220"/>
          </a:xfrm>
          <a:prstGeom prst="rect">
            <a:avLst/>
          </a:prstGeom>
          <a:ln>
            <a:noFill/>
          </a:ln>
        </p:spPr>
        <p:txBody>
          <a:bodyPr wrap="square" rtlCol="0">
            <a:spAutoFit/>
          </a:bodyPr>
          <a:lstStyle/>
          <a:p>
            <a:pPr marL="14288" algn="l"/>
            <a:r>
              <a:rPr lang="en-CH" sz="1400" b="1" kern="0" dirty="0">
                <a:solidFill>
                  <a:schemeClr val="bg2"/>
                </a:solidFill>
              </a:rPr>
              <a:t>Being simulated by Ralf to see which solution is best</a:t>
            </a:r>
          </a:p>
        </p:txBody>
      </p:sp>
      <p:cxnSp>
        <p:nvCxnSpPr>
          <p:cNvPr id="26" name="Straight Arrow Connector 25">
            <a:extLst>
              <a:ext uri="{FF2B5EF4-FFF2-40B4-BE49-F238E27FC236}">
                <a16:creationId xmlns:a16="http://schemas.microsoft.com/office/drawing/2014/main" id="{CD512864-32D5-2A44-A4C5-5CC67D7E1DAE}"/>
              </a:ext>
            </a:extLst>
          </p:cNvPr>
          <p:cNvCxnSpPr>
            <a:cxnSpLocks/>
          </p:cNvCxnSpPr>
          <p:nvPr/>
        </p:nvCxnSpPr>
        <p:spPr bwMode="auto">
          <a:xfrm flipH="1">
            <a:off x="5986362" y="1817091"/>
            <a:ext cx="608820" cy="1191976"/>
          </a:xfrm>
          <a:prstGeom prst="straightConnector1">
            <a:avLst/>
          </a:prstGeom>
          <a:solidFill>
            <a:schemeClr val="accent1"/>
          </a:solidFill>
          <a:ln w="19050" cap="flat" cmpd="sng" algn="ctr">
            <a:solidFill>
              <a:schemeClr val="bg2">
                <a:lumMod val="75000"/>
              </a:schemeClr>
            </a:solidFill>
            <a:prstDash val="solid"/>
            <a:round/>
            <a:headEnd type="none" w="sm" len="sm"/>
            <a:tailEnd type="triangle"/>
          </a:ln>
          <a:effectLst/>
        </p:spPr>
      </p:cxnSp>
      <p:cxnSp>
        <p:nvCxnSpPr>
          <p:cNvPr id="29" name="Straight Arrow Connector 28">
            <a:extLst>
              <a:ext uri="{FF2B5EF4-FFF2-40B4-BE49-F238E27FC236}">
                <a16:creationId xmlns:a16="http://schemas.microsoft.com/office/drawing/2014/main" id="{9C8EBF9C-5442-2C49-AB97-44205830157A}"/>
              </a:ext>
            </a:extLst>
          </p:cNvPr>
          <p:cNvCxnSpPr>
            <a:cxnSpLocks/>
          </p:cNvCxnSpPr>
          <p:nvPr/>
        </p:nvCxnSpPr>
        <p:spPr bwMode="auto">
          <a:xfrm flipH="1">
            <a:off x="4985190" y="1817091"/>
            <a:ext cx="1616376" cy="1862977"/>
          </a:xfrm>
          <a:prstGeom prst="straightConnector1">
            <a:avLst/>
          </a:prstGeom>
          <a:solidFill>
            <a:schemeClr val="accent1"/>
          </a:solidFill>
          <a:ln w="19050" cap="flat" cmpd="sng" algn="ctr">
            <a:solidFill>
              <a:schemeClr val="bg2">
                <a:lumMod val="75000"/>
              </a:schemeClr>
            </a:solidFill>
            <a:prstDash val="solid"/>
            <a:round/>
            <a:headEnd type="none" w="sm" len="sm"/>
            <a:tailEnd type="triangle"/>
          </a:ln>
          <a:effectLst/>
        </p:spPr>
      </p:cxnSp>
      <p:cxnSp>
        <p:nvCxnSpPr>
          <p:cNvPr id="32" name="Straight Arrow Connector 31">
            <a:extLst>
              <a:ext uri="{FF2B5EF4-FFF2-40B4-BE49-F238E27FC236}">
                <a16:creationId xmlns:a16="http://schemas.microsoft.com/office/drawing/2014/main" id="{C6970634-7AE0-B94C-A023-A325B706E0B1}"/>
              </a:ext>
            </a:extLst>
          </p:cNvPr>
          <p:cNvCxnSpPr>
            <a:cxnSpLocks/>
          </p:cNvCxnSpPr>
          <p:nvPr/>
        </p:nvCxnSpPr>
        <p:spPr bwMode="auto">
          <a:xfrm flipH="1">
            <a:off x="4839767" y="1817091"/>
            <a:ext cx="1755415" cy="2859805"/>
          </a:xfrm>
          <a:prstGeom prst="straightConnector1">
            <a:avLst/>
          </a:prstGeom>
          <a:solidFill>
            <a:schemeClr val="accent1"/>
          </a:solidFill>
          <a:ln w="19050" cap="flat" cmpd="sng" algn="ctr">
            <a:solidFill>
              <a:schemeClr val="bg2">
                <a:lumMod val="75000"/>
              </a:schemeClr>
            </a:solidFill>
            <a:prstDash val="solid"/>
            <a:round/>
            <a:headEnd type="none" w="sm" len="sm"/>
            <a:tailEnd type="triangle"/>
          </a:ln>
          <a:effectLst/>
        </p:spPr>
      </p:cxnSp>
      <p:sp>
        <p:nvSpPr>
          <p:cNvPr id="7" name="TextBox 6">
            <a:extLst>
              <a:ext uri="{FF2B5EF4-FFF2-40B4-BE49-F238E27FC236}">
                <a16:creationId xmlns:a16="http://schemas.microsoft.com/office/drawing/2014/main" id="{89439D32-D4B7-1640-9A57-1D6982F5FD62}"/>
              </a:ext>
            </a:extLst>
          </p:cNvPr>
          <p:cNvSpPr txBox="1"/>
          <p:nvPr/>
        </p:nvSpPr>
        <p:spPr>
          <a:xfrm>
            <a:off x="4221461" y="5862140"/>
            <a:ext cx="3480761" cy="584775"/>
          </a:xfrm>
          <a:prstGeom prst="rect">
            <a:avLst/>
          </a:prstGeom>
        </p:spPr>
        <p:txBody>
          <a:bodyPr wrap="none" rtlCol="0">
            <a:spAutoFit/>
          </a:bodyPr>
          <a:lstStyle/>
          <a:p>
            <a:pPr marL="14288" algn="l"/>
            <a:r>
              <a:rPr lang="en-CH" sz="1600" b="1" kern="0" dirty="0">
                <a:solidFill>
                  <a:srgbClr val="005426"/>
                </a:solidFill>
              </a:rPr>
              <a:t>Presently measured to be about 21 cm</a:t>
            </a:r>
          </a:p>
          <a:p>
            <a:pPr marL="14288" algn="l"/>
            <a:r>
              <a:rPr lang="en-CH" sz="1600" b="1" kern="0" dirty="0">
                <a:solidFill>
                  <a:srgbClr val="005426"/>
                </a:solidFill>
              </a:rPr>
              <a:t>(from ground electrode to puller)</a:t>
            </a:r>
          </a:p>
        </p:txBody>
      </p:sp>
      <p:cxnSp>
        <p:nvCxnSpPr>
          <p:cNvPr id="27" name="Straight Arrow Connector 26">
            <a:extLst>
              <a:ext uri="{FF2B5EF4-FFF2-40B4-BE49-F238E27FC236}">
                <a16:creationId xmlns:a16="http://schemas.microsoft.com/office/drawing/2014/main" id="{6ADA4AA1-140D-5F4B-B79A-FCF4BA5BEB5D}"/>
              </a:ext>
            </a:extLst>
          </p:cNvPr>
          <p:cNvCxnSpPr>
            <a:cxnSpLocks/>
          </p:cNvCxnSpPr>
          <p:nvPr/>
        </p:nvCxnSpPr>
        <p:spPr bwMode="auto">
          <a:xfrm flipH="1">
            <a:off x="4432027" y="4224373"/>
            <a:ext cx="1765855" cy="0"/>
          </a:xfrm>
          <a:prstGeom prst="straightConnector1">
            <a:avLst/>
          </a:prstGeom>
          <a:solidFill>
            <a:schemeClr val="accent1"/>
          </a:solidFill>
          <a:ln w="19050" cap="flat" cmpd="sng" algn="ctr">
            <a:solidFill>
              <a:srgbClr val="7030A0"/>
            </a:solidFill>
            <a:prstDash val="solid"/>
            <a:round/>
            <a:headEnd type="triangle" w="med" len="med"/>
            <a:tailEnd type="triangle" w="med" len="med"/>
          </a:ln>
          <a:effectLst/>
        </p:spPr>
      </p:cxnSp>
      <p:cxnSp>
        <p:nvCxnSpPr>
          <p:cNvPr id="15" name="Straight Arrow Connector 14">
            <a:extLst>
              <a:ext uri="{FF2B5EF4-FFF2-40B4-BE49-F238E27FC236}">
                <a16:creationId xmlns:a16="http://schemas.microsoft.com/office/drawing/2014/main" id="{16C2C861-7658-A74B-84FF-DF6BEB89D23A}"/>
              </a:ext>
            </a:extLst>
          </p:cNvPr>
          <p:cNvCxnSpPr>
            <a:cxnSpLocks/>
          </p:cNvCxnSpPr>
          <p:nvPr/>
        </p:nvCxnSpPr>
        <p:spPr bwMode="auto">
          <a:xfrm>
            <a:off x="5376372" y="4249882"/>
            <a:ext cx="543084" cy="1647286"/>
          </a:xfrm>
          <a:prstGeom prst="straightConnector1">
            <a:avLst/>
          </a:prstGeom>
          <a:solidFill>
            <a:schemeClr val="accent1"/>
          </a:solidFill>
          <a:ln w="12700" cap="flat" cmpd="sng" algn="ctr">
            <a:solidFill>
              <a:srgbClr val="7030A0"/>
            </a:solidFill>
            <a:prstDash val="solid"/>
            <a:round/>
            <a:headEnd type="triangle" w="med" len="med"/>
            <a:tailEnd type="none" w="med" len="med"/>
          </a:ln>
          <a:effectLst/>
        </p:spPr>
      </p:cxnSp>
    </p:spTree>
    <p:extLst>
      <p:ext uri="{BB962C8B-B14F-4D97-AF65-F5344CB8AC3E}">
        <p14:creationId xmlns:p14="http://schemas.microsoft.com/office/powerpoint/2010/main" val="1550428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B19B247-44D0-1D4D-BDF2-78AA5F08769D}"/>
              </a:ext>
            </a:extLst>
          </p:cNvPr>
          <p:cNvSpPr>
            <a:spLocks noGrp="1"/>
          </p:cNvSpPr>
          <p:nvPr>
            <p:ph type="sldNum" sz="quarter" idx="4"/>
          </p:nvPr>
        </p:nvSpPr>
        <p:spPr/>
        <p:txBody>
          <a:bodyPr/>
          <a:lstStyle/>
          <a:p>
            <a:fld id="{60E0EBF0-ABEC-3E40-BDE2-0EBB43F8626D}" type="slidenum">
              <a:rPr lang="en-US" smtClean="0"/>
              <a:pPr/>
              <a:t>4</a:t>
            </a:fld>
            <a:endParaRPr lang="en-US" dirty="0"/>
          </a:p>
        </p:txBody>
      </p:sp>
      <p:sp>
        <p:nvSpPr>
          <p:cNvPr id="3" name="Footer Placeholder 2">
            <a:extLst>
              <a:ext uri="{FF2B5EF4-FFF2-40B4-BE49-F238E27FC236}">
                <a16:creationId xmlns:a16="http://schemas.microsoft.com/office/drawing/2014/main" id="{612FDA5D-2048-B44E-A4D5-4B1EF1FDE7BA}"/>
              </a:ext>
            </a:extLst>
          </p:cNvPr>
          <p:cNvSpPr>
            <a:spLocks noGrp="1"/>
          </p:cNvSpPr>
          <p:nvPr>
            <p:ph type="ftr" sz="quarter" idx="10"/>
          </p:nvPr>
        </p:nvSpPr>
        <p:spPr/>
        <p:txBody>
          <a:bodyPr/>
          <a:lstStyle/>
          <a:p>
            <a:pPr>
              <a:defRPr/>
            </a:pPr>
            <a:r>
              <a:rPr lang="en-US"/>
              <a:t>18th Jun 2021 - ELENA Source Status and Plans</a:t>
            </a:r>
            <a:endParaRPr lang="en-US" dirty="0"/>
          </a:p>
        </p:txBody>
      </p:sp>
      <p:sp>
        <p:nvSpPr>
          <p:cNvPr id="4" name="Title 3">
            <a:extLst>
              <a:ext uri="{FF2B5EF4-FFF2-40B4-BE49-F238E27FC236}">
                <a16:creationId xmlns:a16="http://schemas.microsoft.com/office/drawing/2014/main" id="{3FD12172-896A-1F4E-8239-AAE0825CA4C1}"/>
              </a:ext>
            </a:extLst>
          </p:cNvPr>
          <p:cNvSpPr>
            <a:spLocks noGrp="1"/>
          </p:cNvSpPr>
          <p:nvPr>
            <p:ph type="title"/>
          </p:nvPr>
        </p:nvSpPr>
        <p:spPr/>
        <p:txBody>
          <a:bodyPr/>
          <a:lstStyle/>
          <a:p>
            <a:r>
              <a:rPr lang="en-CH" dirty="0"/>
              <a:t>Two recent pictures</a:t>
            </a:r>
          </a:p>
        </p:txBody>
      </p:sp>
      <p:pic>
        <p:nvPicPr>
          <p:cNvPr id="7" name="Picture 6" descr="A picture containing indoor&#10;&#10;Description automatically generated">
            <a:extLst>
              <a:ext uri="{FF2B5EF4-FFF2-40B4-BE49-F238E27FC236}">
                <a16:creationId xmlns:a16="http://schemas.microsoft.com/office/drawing/2014/main" id="{50C73357-195E-7E40-8F0B-E9E4934DCD4F}"/>
              </a:ext>
            </a:extLst>
          </p:cNvPr>
          <p:cNvPicPr>
            <a:picLocks noChangeAspect="1"/>
          </p:cNvPicPr>
          <p:nvPr/>
        </p:nvPicPr>
        <p:blipFill>
          <a:blip r:embed="rId2"/>
          <a:stretch>
            <a:fillRect/>
          </a:stretch>
        </p:blipFill>
        <p:spPr>
          <a:xfrm>
            <a:off x="4743450" y="1946714"/>
            <a:ext cx="3431559" cy="4575412"/>
          </a:xfrm>
          <a:prstGeom prst="rect">
            <a:avLst/>
          </a:prstGeom>
        </p:spPr>
      </p:pic>
      <p:pic>
        <p:nvPicPr>
          <p:cNvPr id="9" name="Picture 8" descr="A picture containing indoor&#10;&#10;Description automatically generated">
            <a:extLst>
              <a:ext uri="{FF2B5EF4-FFF2-40B4-BE49-F238E27FC236}">
                <a16:creationId xmlns:a16="http://schemas.microsoft.com/office/drawing/2014/main" id="{CEB1924D-21D2-4D4E-8539-3E25FEB1D0C7}"/>
              </a:ext>
            </a:extLst>
          </p:cNvPr>
          <p:cNvPicPr>
            <a:picLocks noChangeAspect="1"/>
          </p:cNvPicPr>
          <p:nvPr/>
        </p:nvPicPr>
        <p:blipFill>
          <a:blip r:embed="rId3"/>
          <a:stretch>
            <a:fillRect/>
          </a:stretch>
        </p:blipFill>
        <p:spPr>
          <a:xfrm>
            <a:off x="813222" y="1946714"/>
            <a:ext cx="3296516" cy="4395355"/>
          </a:xfrm>
          <a:prstGeom prst="rect">
            <a:avLst/>
          </a:prstGeom>
        </p:spPr>
      </p:pic>
      <p:sp>
        <p:nvSpPr>
          <p:cNvPr id="11" name="Content Placeholder 10">
            <a:extLst>
              <a:ext uri="{FF2B5EF4-FFF2-40B4-BE49-F238E27FC236}">
                <a16:creationId xmlns:a16="http://schemas.microsoft.com/office/drawing/2014/main" id="{0AC65BBD-169D-024E-886F-3B6993E38C9F}"/>
              </a:ext>
            </a:extLst>
          </p:cNvPr>
          <p:cNvSpPr>
            <a:spLocks noGrp="1"/>
          </p:cNvSpPr>
          <p:nvPr>
            <p:ph sz="quarter" idx="11"/>
          </p:nvPr>
        </p:nvSpPr>
        <p:spPr>
          <a:xfrm>
            <a:off x="337582" y="968991"/>
            <a:ext cx="8471139" cy="3343236"/>
          </a:xfrm>
        </p:spPr>
        <p:txBody>
          <a:bodyPr/>
          <a:lstStyle/>
          <a:p>
            <a:r>
              <a:rPr lang="en-CH" sz="1600" dirty="0"/>
              <a:t>Marks on the screen due to “dark current”</a:t>
            </a:r>
          </a:p>
          <a:p>
            <a:r>
              <a:rPr lang="en-CH" sz="1600" dirty="0"/>
              <a:t>Marks on cables (no picture here), probably in front of the “windows” from the quad holder</a:t>
            </a:r>
          </a:p>
          <a:p>
            <a:r>
              <a:rPr lang="en-CH" sz="1600" dirty="0"/>
              <a:t>Feedthrow maybe not in best shape, why?</a:t>
            </a:r>
          </a:p>
        </p:txBody>
      </p:sp>
      <p:sp>
        <p:nvSpPr>
          <p:cNvPr id="12" name="Oval 11">
            <a:extLst>
              <a:ext uri="{FF2B5EF4-FFF2-40B4-BE49-F238E27FC236}">
                <a16:creationId xmlns:a16="http://schemas.microsoft.com/office/drawing/2014/main" id="{D30D9B39-AA76-BD42-9AAF-9F598A53AC23}"/>
              </a:ext>
            </a:extLst>
          </p:cNvPr>
          <p:cNvSpPr/>
          <p:nvPr/>
        </p:nvSpPr>
        <p:spPr bwMode="auto">
          <a:xfrm>
            <a:off x="968991" y="2130138"/>
            <a:ext cx="2764076" cy="955964"/>
          </a:xfrm>
          <a:prstGeom prst="ellipse">
            <a:avLst/>
          </a:prstGeom>
          <a:noFill/>
          <a:ln w="28575" cap="flat" cmpd="sng" algn="ctr">
            <a:solidFill>
              <a:srgbClr val="FF00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800" b="0" i="0" u="none" strike="noStrike" cap="none" normalizeH="0" baseline="0">
              <a:ln>
                <a:noFill/>
              </a:ln>
              <a:solidFill>
                <a:schemeClr val="tx1"/>
              </a:solidFill>
              <a:effectLst/>
              <a:latin typeface="Garamond" pitchFamily="-65" charset="0"/>
            </a:endParaRPr>
          </a:p>
        </p:txBody>
      </p:sp>
    </p:spTree>
    <p:extLst>
      <p:ext uri="{BB962C8B-B14F-4D97-AF65-F5344CB8AC3E}">
        <p14:creationId xmlns:p14="http://schemas.microsoft.com/office/powerpoint/2010/main" val="26615296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D00CD77-2B39-5C49-A0AA-C6E19538F589}"/>
              </a:ext>
            </a:extLst>
          </p:cNvPr>
          <p:cNvSpPr>
            <a:spLocks noGrp="1"/>
          </p:cNvSpPr>
          <p:nvPr>
            <p:ph type="sldNum" sz="quarter" idx="4"/>
          </p:nvPr>
        </p:nvSpPr>
        <p:spPr/>
        <p:txBody>
          <a:bodyPr/>
          <a:lstStyle/>
          <a:p>
            <a:fld id="{60E0EBF0-ABEC-3E40-BDE2-0EBB43F8626D}" type="slidenum">
              <a:rPr lang="en-US" smtClean="0"/>
              <a:pPr/>
              <a:t>5</a:t>
            </a:fld>
            <a:endParaRPr lang="en-US" dirty="0"/>
          </a:p>
        </p:txBody>
      </p:sp>
      <p:sp>
        <p:nvSpPr>
          <p:cNvPr id="3" name="Footer Placeholder 2">
            <a:extLst>
              <a:ext uri="{FF2B5EF4-FFF2-40B4-BE49-F238E27FC236}">
                <a16:creationId xmlns:a16="http://schemas.microsoft.com/office/drawing/2014/main" id="{722B309F-D880-EF46-8A1C-B239CF15416E}"/>
              </a:ext>
            </a:extLst>
          </p:cNvPr>
          <p:cNvSpPr>
            <a:spLocks noGrp="1"/>
          </p:cNvSpPr>
          <p:nvPr>
            <p:ph type="ftr" sz="quarter" idx="10"/>
          </p:nvPr>
        </p:nvSpPr>
        <p:spPr/>
        <p:txBody>
          <a:bodyPr/>
          <a:lstStyle/>
          <a:p>
            <a:pPr>
              <a:defRPr/>
            </a:pPr>
            <a:r>
              <a:rPr lang="en-US"/>
              <a:t>18th Jun 2021 - ELENA Source Status and Plans</a:t>
            </a:r>
            <a:endParaRPr lang="en-US" dirty="0"/>
          </a:p>
        </p:txBody>
      </p:sp>
      <p:sp>
        <p:nvSpPr>
          <p:cNvPr id="4" name="Title 3">
            <a:extLst>
              <a:ext uri="{FF2B5EF4-FFF2-40B4-BE49-F238E27FC236}">
                <a16:creationId xmlns:a16="http://schemas.microsoft.com/office/drawing/2014/main" id="{29DF0D48-46F2-AD4E-B775-6859D717D5AA}"/>
              </a:ext>
            </a:extLst>
          </p:cNvPr>
          <p:cNvSpPr>
            <a:spLocks noGrp="1"/>
          </p:cNvSpPr>
          <p:nvPr>
            <p:ph type="title"/>
          </p:nvPr>
        </p:nvSpPr>
        <p:spPr/>
        <p:txBody>
          <a:bodyPr/>
          <a:lstStyle/>
          <a:p>
            <a:r>
              <a:rPr lang="en-US" dirty="0"/>
              <a:t>Quadrupoles chamber</a:t>
            </a:r>
          </a:p>
        </p:txBody>
      </p:sp>
      <p:pic>
        <p:nvPicPr>
          <p:cNvPr id="13" name="Content Placeholder 12">
            <a:extLst>
              <a:ext uri="{FF2B5EF4-FFF2-40B4-BE49-F238E27FC236}">
                <a16:creationId xmlns:a16="http://schemas.microsoft.com/office/drawing/2014/main" id="{6AAE97F8-AD4D-5B44-AEE8-B9E1ADCBAFBF}"/>
              </a:ext>
            </a:extLst>
          </p:cNvPr>
          <p:cNvPicPr>
            <a:picLocks noGrp="1" noChangeAspect="1"/>
          </p:cNvPicPr>
          <p:nvPr>
            <p:ph sz="quarter" idx="11"/>
          </p:nvPr>
        </p:nvPicPr>
        <p:blipFill>
          <a:blip r:embed="rId2"/>
          <a:stretch>
            <a:fillRect/>
          </a:stretch>
        </p:blipFill>
        <p:spPr>
          <a:xfrm>
            <a:off x="1328945" y="736827"/>
            <a:ext cx="6663209" cy="3748055"/>
          </a:xfrm>
        </p:spPr>
      </p:pic>
      <p:sp>
        <p:nvSpPr>
          <p:cNvPr id="14" name="TextBox 13">
            <a:extLst>
              <a:ext uri="{FF2B5EF4-FFF2-40B4-BE49-F238E27FC236}">
                <a16:creationId xmlns:a16="http://schemas.microsoft.com/office/drawing/2014/main" id="{E8BAB94C-869C-5743-B67E-BF9BB389D9BF}"/>
              </a:ext>
            </a:extLst>
          </p:cNvPr>
          <p:cNvSpPr txBox="1"/>
          <p:nvPr/>
        </p:nvSpPr>
        <p:spPr>
          <a:xfrm>
            <a:off x="217478" y="4547272"/>
            <a:ext cx="8709043" cy="1446550"/>
          </a:xfrm>
          <a:prstGeom prst="rect">
            <a:avLst/>
          </a:prstGeom>
        </p:spPr>
        <p:txBody>
          <a:bodyPr wrap="square" rtlCol="0">
            <a:spAutoFit/>
          </a:bodyPr>
          <a:lstStyle/>
          <a:p>
            <a:pPr marL="185738" indent="-171450" algn="l">
              <a:buFont typeface="Arial" panose="020B0604020202020204" pitchFamily="34" charset="0"/>
              <a:buChar char="•"/>
            </a:pPr>
            <a:r>
              <a:rPr lang="en-US" sz="1100" kern="0" dirty="0">
                <a:solidFill>
                  <a:schemeClr val="bg2"/>
                </a:solidFill>
              </a:rPr>
              <a:t>Marks probably due to ionization of residual charge -&gt; all positive charges go back to puller.</a:t>
            </a:r>
          </a:p>
          <a:p>
            <a:pPr marL="757238" lvl="1" indent="-285750">
              <a:buFont typeface="Arial" panose="020B0604020202020204" pitchFamily="34" charset="0"/>
              <a:buChar char="•"/>
            </a:pPr>
            <a:r>
              <a:rPr lang="en-US" sz="1100" kern="0" dirty="0">
                <a:solidFill>
                  <a:schemeClr val="bg2"/>
                </a:solidFill>
              </a:rPr>
              <a:t>Need to make simulations to see where charges goes if generated on the ground electrode or in the vacuum in front of the puller.</a:t>
            </a:r>
          </a:p>
          <a:p>
            <a:pPr marL="757238" lvl="1" indent="-285750">
              <a:buFont typeface="Arial" panose="020B0604020202020204" pitchFamily="34" charset="0"/>
              <a:buChar char="•"/>
            </a:pPr>
            <a:r>
              <a:rPr lang="en-US" sz="1100" b="1" kern="0" dirty="0">
                <a:solidFill>
                  <a:srgbClr val="005426"/>
                </a:solidFill>
              </a:rPr>
              <a:t>New warning: p on puller -&gt; e- dumped on ground electrode -&gt; secondaries -&gt; can only go the ceramic</a:t>
            </a:r>
          </a:p>
          <a:p>
            <a:pPr marL="757238" lvl="1" indent="-285750">
              <a:buFont typeface="Arial" panose="020B0604020202020204" pitchFamily="34" charset="0"/>
              <a:buChar char="•"/>
            </a:pPr>
            <a:r>
              <a:rPr lang="en-US" sz="1100" b="1" kern="0" dirty="0">
                <a:solidFill>
                  <a:srgbClr val="005426"/>
                </a:solidFill>
              </a:rPr>
              <a:t>Also, complex set of charges going back and forth between ground electrode and puller…. </a:t>
            </a:r>
          </a:p>
          <a:p>
            <a:pPr marL="300038" indent="-285750">
              <a:buFont typeface="Arial" panose="020B0604020202020204" pitchFamily="34" charset="0"/>
              <a:buChar char="•"/>
            </a:pPr>
            <a:r>
              <a:rPr lang="en-US" sz="1100" b="1" kern="0" dirty="0">
                <a:solidFill>
                  <a:schemeClr val="bg2"/>
                </a:solidFill>
              </a:rPr>
              <a:t>Simulations </a:t>
            </a:r>
            <a:r>
              <a:rPr lang="en-US" sz="1100" kern="0" dirty="0">
                <a:solidFill>
                  <a:schemeClr val="bg2"/>
                </a:solidFill>
              </a:rPr>
              <a:t>(</a:t>
            </a:r>
            <a:r>
              <a:rPr lang="en-US" sz="1100" b="1" kern="0" dirty="0">
                <a:solidFill>
                  <a:schemeClr val="bg2"/>
                </a:solidFill>
              </a:rPr>
              <a:t>Ralf</a:t>
            </a:r>
            <a:r>
              <a:rPr lang="en-US" sz="1100" kern="0" dirty="0">
                <a:solidFill>
                  <a:schemeClr val="bg2"/>
                </a:solidFill>
              </a:rPr>
              <a:t> might be able to do some, but not in the short term) also needed to: </a:t>
            </a:r>
          </a:p>
          <a:p>
            <a:pPr marL="757238" lvl="1" indent="-285750">
              <a:buFont typeface="Arial" panose="020B0604020202020204" pitchFamily="34" charset="0"/>
              <a:buChar char="•"/>
            </a:pPr>
            <a:r>
              <a:rPr lang="en-US" sz="1100" kern="0" dirty="0">
                <a:solidFill>
                  <a:schemeClr val="bg2"/>
                </a:solidFill>
              </a:rPr>
              <a:t>improve ground electrode shape (i.e. maybe bringing quad assembly closer to puller. This is possible to do even now.)</a:t>
            </a:r>
          </a:p>
          <a:p>
            <a:pPr marL="757238" lvl="1" indent="-285750">
              <a:buFont typeface="Arial" panose="020B0604020202020204" pitchFamily="34" charset="0"/>
              <a:buChar char="•"/>
            </a:pPr>
            <a:r>
              <a:rPr lang="en-US" sz="1100" kern="0" dirty="0">
                <a:solidFill>
                  <a:schemeClr val="bg2"/>
                </a:solidFill>
              </a:rPr>
              <a:t>Implement some shielding of isolator</a:t>
            </a:r>
          </a:p>
          <a:p>
            <a:pPr marL="757238" lvl="1" indent="-285750">
              <a:buFont typeface="Arial" panose="020B0604020202020204" pitchFamily="34" charset="0"/>
              <a:buChar char="•"/>
            </a:pPr>
            <a:r>
              <a:rPr lang="en-US" sz="1100" b="1" kern="0" dirty="0">
                <a:solidFill>
                  <a:srgbClr val="FF0000"/>
                </a:solidFill>
              </a:rPr>
              <a:t>Warning</a:t>
            </a:r>
            <a:r>
              <a:rPr lang="en-US" sz="1100" kern="0" dirty="0">
                <a:solidFill>
                  <a:schemeClr val="bg2"/>
                </a:solidFill>
              </a:rPr>
              <a:t>: </a:t>
            </a:r>
            <a:r>
              <a:rPr lang="en-US" sz="1100" b="1" kern="0" dirty="0">
                <a:solidFill>
                  <a:schemeClr val="bg2"/>
                </a:solidFill>
              </a:rPr>
              <a:t>dark current increases </a:t>
            </a:r>
            <a:r>
              <a:rPr lang="en-US" sz="1100" kern="0" dirty="0">
                <a:solidFill>
                  <a:schemeClr val="bg2"/>
                </a:solidFill>
              </a:rPr>
              <a:t>quickly if one goes too close with ground electrode.</a:t>
            </a:r>
          </a:p>
        </p:txBody>
      </p:sp>
    </p:spTree>
    <p:extLst>
      <p:ext uri="{BB962C8B-B14F-4D97-AF65-F5344CB8AC3E}">
        <p14:creationId xmlns:p14="http://schemas.microsoft.com/office/powerpoint/2010/main" val="4065491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96AA89-8846-B445-B379-4FE836B56E40}"/>
              </a:ext>
            </a:extLst>
          </p:cNvPr>
          <p:cNvSpPr>
            <a:spLocks noGrp="1"/>
          </p:cNvSpPr>
          <p:nvPr>
            <p:ph type="sldNum" sz="quarter" idx="4"/>
          </p:nvPr>
        </p:nvSpPr>
        <p:spPr/>
        <p:txBody>
          <a:bodyPr/>
          <a:lstStyle/>
          <a:p>
            <a:fld id="{60E0EBF0-ABEC-3E40-BDE2-0EBB43F8626D}" type="slidenum">
              <a:rPr lang="en-US" smtClean="0"/>
              <a:pPr/>
              <a:t>6</a:t>
            </a:fld>
            <a:endParaRPr lang="en-US" dirty="0"/>
          </a:p>
        </p:txBody>
      </p:sp>
      <p:sp>
        <p:nvSpPr>
          <p:cNvPr id="3" name="Footer Placeholder 2">
            <a:extLst>
              <a:ext uri="{FF2B5EF4-FFF2-40B4-BE49-F238E27FC236}">
                <a16:creationId xmlns:a16="http://schemas.microsoft.com/office/drawing/2014/main" id="{22E0549B-44BF-124A-BCA0-C1B5E1B6D0ED}"/>
              </a:ext>
            </a:extLst>
          </p:cNvPr>
          <p:cNvSpPr>
            <a:spLocks noGrp="1"/>
          </p:cNvSpPr>
          <p:nvPr>
            <p:ph type="ftr" sz="quarter" idx="10"/>
          </p:nvPr>
        </p:nvSpPr>
        <p:spPr/>
        <p:txBody>
          <a:bodyPr/>
          <a:lstStyle/>
          <a:p>
            <a:pPr>
              <a:defRPr/>
            </a:pPr>
            <a:r>
              <a:rPr lang="en-US"/>
              <a:t>18th Jun 2021 - ELENA Source Status and Plans</a:t>
            </a:r>
            <a:endParaRPr lang="en-US" dirty="0"/>
          </a:p>
        </p:txBody>
      </p:sp>
      <p:sp>
        <p:nvSpPr>
          <p:cNvPr id="4" name="Title 3">
            <a:extLst>
              <a:ext uri="{FF2B5EF4-FFF2-40B4-BE49-F238E27FC236}">
                <a16:creationId xmlns:a16="http://schemas.microsoft.com/office/drawing/2014/main" id="{6B92FB22-492C-0340-A7D3-57044BFE35BB}"/>
              </a:ext>
            </a:extLst>
          </p:cNvPr>
          <p:cNvSpPr>
            <a:spLocks noGrp="1"/>
          </p:cNvSpPr>
          <p:nvPr>
            <p:ph type="title"/>
          </p:nvPr>
        </p:nvSpPr>
        <p:spPr/>
        <p:txBody>
          <a:bodyPr/>
          <a:lstStyle/>
          <a:p>
            <a:r>
              <a:rPr lang="en-US" dirty="0"/>
              <a:t>Conclusions</a:t>
            </a:r>
          </a:p>
        </p:txBody>
      </p:sp>
      <p:sp>
        <p:nvSpPr>
          <p:cNvPr id="5" name="Content Placeholder 4">
            <a:extLst>
              <a:ext uri="{FF2B5EF4-FFF2-40B4-BE49-F238E27FC236}">
                <a16:creationId xmlns:a16="http://schemas.microsoft.com/office/drawing/2014/main" id="{5F1B1864-E618-E446-B150-047A609F6272}"/>
              </a:ext>
            </a:extLst>
          </p:cNvPr>
          <p:cNvSpPr>
            <a:spLocks noGrp="1"/>
          </p:cNvSpPr>
          <p:nvPr>
            <p:ph sz="quarter" idx="11"/>
          </p:nvPr>
        </p:nvSpPr>
        <p:spPr/>
        <p:txBody>
          <a:bodyPr/>
          <a:lstStyle/>
          <a:p>
            <a:r>
              <a:rPr lang="en-US" sz="2400" b="1" dirty="0"/>
              <a:t>We need to </a:t>
            </a:r>
            <a:r>
              <a:rPr lang="en-US" sz="2400" b="1" dirty="0" err="1"/>
              <a:t>organise</a:t>
            </a:r>
            <a:r>
              <a:rPr lang="en-US" sz="2400" b="1" dirty="0"/>
              <a:t> the dismantling </a:t>
            </a:r>
            <a:r>
              <a:rPr lang="en-US" sz="2400" dirty="0"/>
              <a:t>of the source end of 2021</a:t>
            </a:r>
          </a:p>
          <a:p>
            <a:r>
              <a:rPr lang="en-US" sz="2400" b="1" dirty="0"/>
              <a:t>Ralf</a:t>
            </a:r>
            <a:r>
              <a:rPr lang="en-US" sz="2400" dirty="0"/>
              <a:t> will send soon some new filament holder to allow for going back to thicker filament and higher filament current.</a:t>
            </a:r>
          </a:p>
          <a:p>
            <a:r>
              <a:rPr lang="en-US" sz="2400" b="1" dirty="0"/>
              <a:t>Ralf</a:t>
            </a:r>
            <a:r>
              <a:rPr lang="en-US" sz="2400" dirty="0"/>
              <a:t> is planning to study/design new ground electrodes/shielding of ceramic. Aim to have this installed/tested end of 2021. </a:t>
            </a:r>
          </a:p>
          <a:p>
            <a:r>
              <a:rPr lang="en-US" sz="2400" dirty="0"/>
              <a:t>Think about </a:t>
            </a:r>
            <a:r>
              <a:rPr lang="en-US" sz="2400" b="1" dirty="0"/>
              <a:t>spare parts</a:t>
            </a:r>
            <a:r>
              <a:rPr lang="en-US" sz="2400" dirty="0"/>
              <a:t>: Ralf is thinking of sending here the spare 100 keV power supply</a:t>
            </a:r>
          </a:p>
          <a:p>
            <a:r>
              <a:rPr lang="en-US" sz="2400" dirty="0"/>
              <a:t>In ~3 years time, we might have also other sources that could be spare for us… to think about it…</a:t>
            </a:r>
          </a:p>
        </p:txBody>
      </p:sp>
    </p:spTree>
    <p:extLst>
      <p:ext uri="{BB962C8B-B14F-4D97-AF65-F5344CB8AC3E}">
        <p14:creationId xmlns:p14="http://schemas.microsoft.com/office/powerpoint/2010/main" val="1819040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249489-14D9-3E4B-ABC6-3B7371861938}"/>
              </a:ext>
            </a:extLst>
          </p:cNvPr>
          <p:cNvSpPr>
            <a:spLocks noGrp="1"/>
          </p:cNvSpPr>
          <p:nvPr>
            <p:ph type="sldNum" sz="quarter" idx="4"/>
          </p:nvPr>
        </p:nvSpPr>
        <p:spPr/>
        <p:txBody>
          <a:bodyPr/>
          <a:lstStyle/>
          <a:p>
            <a:fld id="{60E0EBF0-ABEC-3E40-BDE2-0EBB43F8626D}" type="slidenum">
              <a:rPr lang="en-US" smtClean="0"/>
              <a:pPr/>
              <a:t>7</a:t>
            </a:fld>
            <a:endParaRPr lang="en-US" dirty="0"/>
          </a:p>
        </p:txBody>
      </p:sp>
      <p:sp>
        <p:nvSpPr>
          <p:cNvPr id="3" name="Footer Placeholder 2">
            <a:extLst>
              <a:ext uri="{FF2B5EF4-FFF2-40B4-BE49-F238E27FC236}">
                <a16:creationId xmlns:a16="http://schemas.microsoft.com/office/drawing/2014/main" id="{54F8DC65-E55A-234B-9936-3CFDFE15E1A6}"/>
              </a:ext>
            </a:extLst>
          </p:cNvPr>
          <p:cNvSpPr>
            <a:spLocks noGrp="1"/>
          </p:cNvSpPr>
          <p:nvPr>
            <p:ph type="ftr" sz="quarter" idx="10"/>
          </p:nvPr>
        </p:nvSpPr>
        <p:spPr/>
        <p:txBody>
          <a:bodyPr/>
          <a:lstStyle/>
          <a:p>
            <a:pPr>
              <a:defRPr/>
            </a:pPr>
            <a:r>
              <a:rPr lang="en-US"/>
              <a:t>18th Jun 2021 - ELENA Source Status and Plans</a:t>
            </a:r>
            <a:endParaRPr lang="en-US" dirty="0"/>
          </a:p>
        </p:txBody>
      </p:sp>
      <p:sp>
        <p:nvSpPr>
          <p:cNvPr id="4" name="Title 3">
            <a:extLst>
              <a:ext uri="{FF2B5EF4-FFF2-40B4-BE49-F238E27FC236}">
                <a16:creationId xmlns:a16="http://schemas.microsoft.com/office/drawing/2014/main" id="{1F7AFD5F-5B44-E540-A788-9DEDDB6BF4F8}"/>
              </a:ext>
            </a:extLst>
          </p:cNvPr>
          <p:cNvSpPr>
            <a:spLocks noGrp="1"/>
          </p:cNvSpPr>
          <p:nvPr>
            <p:ph type="title"/>
          </p:nvPr>
        </p:nvSpPr>
        <p:spPr/>
        <p:txBody>
          <a:bodyPr/>
          <a:lstStyle/>
          <a:p>
            <a:r>
              <a:rPr lang="en-CH" dirty="0"/>
              <a:t>Some notes by Fredrik:</a:t>
            </a:r>
          </a:p>
        </p:txBody>
      </p:sp>
      <p:sp>
        <p:nvSpPr>
          <p:cNvPr id="5" name="Content Placeholder 4">
            <a:extLst>
              <a:ext uri="{FF2B5EF4-FFF2-40B4-BE49-F238E27FC236}">
                <a16:creationId xmlns:a16="http://schemas.microsoft.com/office/drawing/2014/main" id="{8D10FF9E-B76F-3242-8025-7F9694E4B39D}"/>
              </a:ext>
            </a:extLst>
          </p:cNvPr>
          <p:cNvSpPr>
            <a:spLocks noGrp="1"/>
          </p:cNvSpPr>
          <p:nvPr>
            <p:ph sz="quarter" idx="11"/>
          </p:nvPr>
        </p:nvSpPr>
        <p:spPr/>
        <p:txBody>
          <a:bodyPr/>
          <a:lstStyle/>
          <a:p>
            <a:r>
              <a:rPr lang="en-GB" sz="1400" dirty="0"/>
              <a:t>Missing correct drawing of the </a:t>
            </a:r>
            <a:r>
              <a:rPr lang="en-GB" sz="1400" dirty="0" err="1"/>
              <a:t>gnd</a:t>
            </a:r>
            <a:r>
              <a:rPr lang="en-GB" sz="1400" dirty="0"/>
              <a:t> shield (triple point) on the HV side of insulator. Ralf has access to the correct drawing.</a:t>
            </a:r>
          </a:p>
          <a:p>
            <a:r>
              <a:rPr lang="en-GB" sz="1400" dirty="0"/>
              <a:t>Ralf prefers to shield the insulator by extending the triple point shield, either from </a:t>
            </a:r>
            <a:r>
              <a:rPr lang="en-GB" sz="1400" dirty="0" err="1"/>
              <a:t>gnd</a:t>
            </a:r>
            <a:r>
              <a:rPr lang="en-GB" sz="1400" dirty="0"/>
              <a:t> or HV side</a:t>
            </a:r>
          </a:p>
          <a:p>
            <a:r>
              <a:rPr lang="en-GB" sz="1400" dirty="0"/>
              <a:t>Ralf agrees to perform:</a:t>
            </a:r>
          </a:p>
          <a:p>
            <a:r>
              <a:rPr lang="en-GB" sz="1400" dirty="0"/>
              <a:t>                Ion simulations</a:t>
            </a:r>
          </a:p>
          <a:p>
            <a:r>
              <a:rPr lang="en-GB" sz="1400" dirty="0"/>
              <a:t>                Study design of HV insulator shielding</a:t>
            </a:r>
          </a:p>
          <a:p>
            <a:r>
              <a:rPr lang="en-GB" sz="1400" dirty="0"/>
              <a:t>                Probably produce the parts</a:t>
            </a:r>
          </a:p>
          <a:p>
            <a:r>
              <a:rPr lang="en-GB" sz="1400" dirty="0"/>
              <a:t>Not sure one can move the quad assembly closer to the source due to field emission (dark current)</a:t>
            </a:r>
          </a:p>
          <a:p>
            <a:r>
              <a:rPr lang="en-GB" sz="1400" dirty="0"/>
              <a:t>Spare HV converters should be shipped to CERN before the end of the year</a:t>
            </a:r>
          </a:p>
          <a:p>
            <a:r>
              <a:rPr lang="en-GB" sz="1400" dirty="0"/>
              <a:t>Ralf wants to:</a:t>
            </a:r>
          </a:p>
          <a:p>
            <a:r>
              <a:rPr lang="en-GB" sz="1400" dirty="0"/>
              <a:t>·         Come to CERN end of the year</a:t>
            </a:r>
          </a:p>
          <a:p>
            <a:r>
              <a:rPr lang="en-GB" sz="1400" dirty="0"/>
              <a:t>·         Exchange the plasma electrode orifice from 4 to 6 mm diameter</a:t>
            </a:r>
          </a:p>
          <a:p>
            <a:r>
              <a:rPr lang="en-GB" sz="1400" dirty="0"/>
              <a:t>·         Exchange the filament holder and back flange to allow for hotter operation of the filament</a:t>
            </a:r>
          </a:p>
          <a:p>
            <a:r>
              <a:rPr lang="en-GB" sz="1400" dirty="0"/>
              <a:t>·         Go back to original (single) magnet dump configuration</a:t>
            </a:r>
          </a:p>
          <a:p>
            <a:r>
              <a:rPr lang="en-GB" sz="1400" dirty="0"/>
              <a:t>·         Exchange the </a:t>
            </a:r>
            <a:r>
              <a:rPr lang="en-GB" sz="1400" dirty="0" err="1"/>
              <a:t>o-rings</a:t>
            </a:r>
            <a:r>
              <a:rPr lang="en-GB" sz="1400" dirty="0"/>
              <a:t> in the source; should revise the source every 4-5 years</a:t>
            </a:r>
          </a:p>
          <a:p>
            <a:r>
              <a:rPr lang="en-GB" sz="1400" dirty="0"/>
              <a:t>Ralf is concerned about the state of the Teflon piece insulating the filament from the source body</a:t>
            </a:r>
          </a:p>
          <a:p>
            <a:r>
              <a:rPr lang="en-GB" sz="1400" dirty="0"/>
              <a:t>Ralf is concerned that there are local hotspots from the dumped electrons affecting the dump magnets</a:t>
            </a:r>
          </a:p>
          <a:p>
            <a:r>
              <a:rPr lang="en-GB" sz="1400" dirty="0"/>
              <a:t>Ralf will receive a 400 Hz HT transformer from Hungary which can possibly operate in air. It is very compact with a footprint of ~220 x 220 mm2</a:t>
            </a:r>
          </a:p>
          <a:p>
            <a:r>
              <a:rPr lang="en-GB" sz="1400" dirty="0"/>
              <a:t>As Julich is shutting down the lab, there might be other types of H- sources available from 2024</a:t>
            </a:r>
          </a:p>
          <a:p>
            <a:r>
              <a:rPr lang="en-GB" sz="1400" dirty="0"/>
              <a:t>CERN should inform Laurette about the need for a ‘longer’ source shutdown</a:t>
            </a:r>
            <a:endParaRPr lang="en-CH" sz="1400" dirty="0"/>
          </a:p>
        </p:txBody>
      </p:sp>
    </p:spTree>
    <p:extLst>
      <p:ext uri="{BB962C8B-B14F-4D97-AF65-F5344CB8AC3E}">
        <p14:creationId xmlns:p14="http://schemas.microsoft.com/office/powerpoint/2010/main" val="17328220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620A5B5-3263-E54C-AE51-EAF805708C4C}"/>
              </a:ext>
            </a:extLst>
          </p:cNvPr>
          <p:cNvSpPr>
            <a:spLocks noGrp="1"/>
          </p:cNvSpPr>
          <p:nvPr>
            <p:ph type="sldNum" sz="quarter" idx="4"/>
          </p:nvPr>
        </p:nvSpPr>
        <p:spPr/>
        <p:txBody>
          <a:bodyPr/>
          <a:lstStyle/>
          <a:p>
            <a:fld id="{60E0EBF0-ABEC-3E40-BDE2-0EBB43F8626D}" type="slidenum">
              <a:rPr lang="en-US" smtClean="0"/>
              <a:pPr/>
              <a:t>8</a:t>
            </a:fld>
            <a:endParaRPr lang="en-US" dirty="0"/>
          </a:p>
        </p:txBody>
      </p:sp>
      <p:sp>
        <p:nvSpPr>
          <p:cNvPr id="3" name="Footer Placeholder 2">
            <a:extLst>
              <a:ext uri="{FF2B5EF4-FFF2-40B4-BE49-F238E27FC236}">
                <a16:creationId xmlns:a16="http://schemas.microsoft.com/office/drawing/2014/main" id="{51B9E97D-CB1E-7847-B85D-1E0572BF63FD}"/>
              </a:ext>
            </a:extLst>
          </p:cNvPr>
          <p:cNvSpPr>
            <a:spLocks noGrp="1"/>
          </p:cNvSpPr>
          <p:nvPr>
            <p:ph type="ftr" sz="quarter" idx="10"/>
          </p:nvPr>
        </p:nvSpPr>
        <p:spPr/>
        <p:txBody>
          <a:bodyPr/>
          <a:lstStyle/>
          <a:p>
            <a:pPr>
              <a:defRPr/>
            </a:pPr>
            <a:r>
              <a:rPr lang="en-US"/>
              <a:t>18th Jun 2021 - ELENA Source Status and Plans</a:t>
            </a:r>
            <a:endParaRPr lang="en-US" dirty="0"/>
          </a:p>
        </p:txBody>
      </p:sp>
      <p:sp>
        <p:nvSpPr>
          <p:cNvPr id="4" name="Title 3">
            <a:extLst>
              <a:ext uri="{FF2B5EF4-FFF2-40B4-BE49-F238E27FC236}">
                <a16:creationId xmlns:a16="http://schemas.microsoft.com/office/drawing/2014/main" id="{1FEFF554-685B-854A-B531-3ABF639D7254}"/>
              </a:ext>
            </a:extLst>
          </p:cNvPr>
          <p:cNvSpPr>
            <a:spLocks noGrp="1"/>
          </p:cNvSpPr>
          <p:nvPr>
            <p:ph type="title"/>
          </p:nvPr>
        </p:nvSpPr>
        <p:spPr/>
        <p:txBody>
          <a:bodyPr/>
          <a:lstStyle/>
          <a:p>
            <a:r>
              <a:rPr lang="en-US" dirty="0"/>
              <a:t>Puller drawing</a:t>
            </a:r>
          </a:p>
        </p:txBody>
      </p:sp>
      <p:pic>
        <p:nvPicPr>
          <p:cNvPr id="7" name="Content Placeholder 6">
            <a:extLst>
              <a:ext uri="{FF2B5EF4-FFF2-40B4-BE49-F238E27FC236}">
                <a16:creationId xmlns:a16="http://schemas.microsoft.com/office/drawing/2014/main" id="{4B558CA2-E328-7740-A850-E28422045B6C}"/>
              </a:ext>
            </a:extLst>
          </p:cNvPr>
          <p:cNvPicPr>
            <a:picLocks noGrp="1" noChangeAspect="1"/>
          </p:cNvPicPr>
          <p:nvPr>
            <p:ph sz="quarter" idx="11"/>
          </p:nvPr>
        </p:nvPicPr>
        <p:blipFill>
          <a:blip r:embed="rId2"/>
          <a:stretch>
            <a:fillRect/>
          </a:stretch>
        </p:blipFill>
        <p:spPr>
          <a:xfrm>
            <a:off x="504165" y="968375"/>
            <a:ext cx="8138845" cy="5461000"/>
          </a:xfrm>
        </p:spPr>
      </p:pic>
    </p:spTree>
    <p:extLst>
      <p:ext uri="{BB962C8B-B14F-4D97-AF65-F5344CB8AC3E}">
        <p14:creationId xmlns:p14="http://schemas.microsoft.com/office/powerpoint/2010/main" val="476634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2611234-A671-244A-88C4-433F6396712B}"/>
              </a:ext>
            </a:extLst>
          </p:cNvPr>
          <p:cNvSpPr>
            <a:spLocks noGrp="1"/>
          </p:cNvSpPr>
          <p:nvPr>
            <p:ph type="sldNum" sz="quarter" idx="4"/>
          </p:nvPr>
        </p:nvSpPr>
        <p:spPr/>
        <p:txBody>
          <a:bodyPr/>
          <a:lstStyle/>
          <a:p>
            <a:fld id="{60E0EBF0-ABEC-3E40-BDE2-0EBB43F8626D}" type="slidenum">
              <a:rPr lang="en-US" smtClean="0"/>
              <a:pPr/>
              <a:t>9</a:t>
            </a:fld>
            <a:endParaRPr lang="en-US" dirty="0"/>
          </a:p>
        </p:txBody>
      </p:sp>
      <p:sp>
        <p:nvSpPr>
          <p:cNvPr id="3" name="Footer Placeholder 2">
            <a:extLst>
              <a:ext uri="{FF2B5EF4-FFF2-40B4-BE49-F238E27FC236}">
                <a16:creationId xmlns:a16="http://schemas.microsoft.com/office/drawing/2014/main" id="{BE02EFFA-BEAC-A94F-8CC7-986D98AF256B}"/>
              </a:ext>
            </a:extLst>
          </p:cNvPr>
          <p:cNvSpPr>
            <a:spLocks noGrp="1"/>
          </p:cNvSpPr>
          <p:nvPr>
            <p:ph type="ftr" sz="quarter" idx="10"/>
          </p:nvPr>
        </p:nvSpPr>
        <p:spPr/>
        <p:txBody>
          <a:bodyPr/>
          <a:lstStyle/>
          <a:p>
            <a:pPr>
              <a:defRPr/>
            </a:pPr>
            <a:r>
              <a:rPr lang="en-US"/>
              <a:t>18th Jun 2021 - ELENA Source Status and Plans</a:t>
            </a:r>
            <a:endParaRPr lang="en-US" dirty="0"/>
          </a:p>
        </p:txBody>
      </p:sp>
      <p:sp>
        <p:nvSpPr>
          <p:cNvPr id="4" name="Title 3">
            <a:extLst>
              <a:ext uri="{FF2B5EF4-FFF2-40B4-BE49-F238E27FC236}">
                <a16:creationId xmlns:a16="http://schemas.microsoft.com/office/drawing/2014/main" id="{0BF8DCF7-2E93-6A40-8DDB-7C730BF401E3}"/>
              </a:ext>
            </a:extLst>
          </p:cNvPr>
          <p:cNvSpPr>
            <a:spLocks noGrp="1"/>
          </p:cNvSpPr>
          <p:nvPr>
            <p:ph type="title"/>
          </p:nvPr>
        </p:nvSpPr>
        <p:spPr/>
        <p:txBody>
          <a:bodyPr/>
          <a:lstStyle/>
          <a:p>
            <a:r>
              <a:rPr lang="en-US" dirty="0"/>
              <a:t>Source assembly drawing</a:t>
            </a:r>
          </a:p>
        </p:txBody>
      </p:sp>
      <p:pic>
        <p:nvPicPr>
          <p:cNvPr id="7" name="Content Placeholder 6">
            <a:extLst>
              <a:ext uri="{FF2B5EF4-FFF2-40B4-BE49-F238E27FC236}">
                <a16:creationId xmlns:a16="http://schemas.microsoft.com/office/drawing/2014/main" id="{BAF318C2-0BCF-8A49-8129-E23CA9CADE78}"/>
              </a:ext>
            </a:extLst>
          </p:cNvPr>
          <p:cNvPicPr>
            <a:picLocks noGrp="1" noChangeAspect="1"/>
          </p:cNvPicPr>
          <p:nvPr>
            <p:ph sz="quarter" idx="11"/>
          </p:nvPr>
        </p:nvPicPr>
        <p:blipFill>
          <a:blip r:embed="rId2"/>
          <a:stretch>
            <a:fillRect/>
          </a:stretch>
        </p:blipFill>
        <p:spPr>
          <a:xfrm>
            <a:off x="1439340" y="968375"/>
            <a:ext cx="6268495" cy="5461000"/>
          </a:xfrm>
        </p:spPr>
      </p:pic>
    </p:spTree>
    <p:extLst>
      <p:ext uri="{BB962C8B-B14F-4D97-AF65-F5344CB8AC3E}">
        <p14:creationId xmlns:p14="http://schemas.microsoft.com/office/powerpoint/2010/main" val="303750146"/>
      </p:ext>
    </p:extLst>
  </p:cSld>
  <p:clrMapOvr>
    <a:masterClrMapping/>
  </p:clrMapOvr>
</p:sld>
</file>

<file path=ppt/theme/theme1.xml><?xml version="1.0" encoding="utf-8"?>
<a:theme xmlns:a="http://schemas.openxmlformats.org/drawingml/2006/main" name="ELENA master">
  <a:themeElements>
    <a:clrScheme name="1_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1_Pixel">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Garamond" pitchFamily="-65"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Garamond" pitchFamily="-65" charset="0"/>
          </a:defRPr>
        </a:defPPr>
      </a:lstStyle>
    </a:lnDef>
    <a:txDef>
      <a:spPr/>
      <a:bodyPr wrap="square" rtlCol="0">
        <a:spAutoFit/>
      </a:bodyPr>
      <a:lstStyle>
        <a:defPPr marL="14288" algn="l">
          <a:defRPr sz="2000" kern="0" dirty="0" err="1" smtClean="0">
            <a:solidFill>
              <a:schemeClr val="bg2"/>
            </a:solidFill>
          </a:defRPr>
        </a:defPPr>
      </a:lstStyle>
    </a:txDef>
  </a:objectDefaults>
  <a:extraClrSchemeLst>
    <a:extraClrScheme>
      <a:clrScheme name="1_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1_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1_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1_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1_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1_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1_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1_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1_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1_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1_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1_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Template_2019" id="{2B88AB6B-30E1-D843-B89C-3B29E6A930CC}" vid="{5F636783-FB16-BB46-91B4-FA4348008CA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ELENA master</Template>
  <TotalTime>14555</TotalTime>
  <Words>1831</Words>
  <Application>Microsoft Macintosh PowerPoint</Application>
  <PresentationFormat>On-screen Show (4:3)</PresentationFormat>
  <Paragraphs>159</Paragraphs>
  <Slides>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Garamond</vt:lpstr>
      <vt:lpstr>Times New Roman</vt:lpstr>
      <vt:lpstr>Wingdings</vt:lpstr>
      <vt:lpstr>ELENA master</vt:lpstr>
      <vt:lpstr>ELENA Source status and plans</vt:lpstr>
      <vt:lpstr>Camera setup</vt:lpstr>
      <vt:lpstr>Source view</vt:lpstr>
      <vt:lpstr>Two recent pictures</vt:lpstr>
      <vt:lpstr>Quadrupoles chamber</vt:lpstr>
      <vt:lpstr>Conclusions</vt:lpstr>
      <vt:lpstr>Some notes by Fredrik:</vt:lpstr>
      <vt:lpstr>Puller drawing</vt:lpstr>
      <vt:lpstr>Source assembly drawing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Davide Gamba</dc:creator>
  <cp:lastModifiedBy>Davide Gamba</cp:lastModifiedBy>
  <cp:revision>144</cp:revision>
  <cp:lastPrinted>2020-09-03T09:13:00Z</cp:lastPrinted>
  <dcterms:created xsi:type="dcterms:W3CDTF">2020-02-12T08:33:09Z</dcterms:created>
  <dcterms:modified xsi:type="dcterms:W3CDTF">2021-06-21T21:47:50Z</dcterms:modified>
</cp:coreProperties>
</file>