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49" r:id="rId2"/>
    <p:sldId id="445" r:id="rId3"/>
    <p:sldId id="446" r:id="rId4"/>
    <p:sldId id="447" r:id="rId5"/>
    <p:sldId id="448" r:id="rId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frameSlides="1"/>
  <p:clrMru>
    <a:srgbClr val="006600"/>
    <a:srgbClr val="F85208"/>
    <a:srgbClr val="FFCCFF"/>
    <a:srgbClr val="800000"/>
    <a:srgbClr val="FFFF66"/>
    <a:srgbClr val="660066"/>
    <a:srgbClr val="6633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9138" autoAdjust="0"/>
  </p:normalViewPr>
  <p:slideViewPr>
    <p:cSldViewPr>
      <p:cViewPr varScale="1">
        <p:scale>
          <a:sx n="108" d="100"/>
          <a:sy n="108" d="100"/>
        </p:scale>
        <p:origin x="-17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FA41CCD-9B1A-0449-AC93-ADB6CCB247FC}" type="datetime1">
              <a:rPr lang="en-US"/>
              <a:pPr>
                <a:defRPr/>
              </a:pPr>
              <a:t>11/1/10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3AACAE-37FC-CD44-86A1-06C0D3F062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b" anchorCtr="0" compatLnSpc="1">
            <a:prstTxWarp prst="textNoShape">
              <a:avLst/>
            </a:prstTxWarp>
          </a:bodyPr>
          <a:lstStyle>
            <a:lvl1pPr defTabSz="94773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51" tIns="47425" rIns="94851" bIns="474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/>
            </a:lvl1pPr>
          </a:lstStyle>
          <a:p>
            <a:pPr>
              <a:defRPr/>
            </a:pPr>
            <a:fld id="{39370421-5988-494E-92C7-5DE68CF0BA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BE3C9-801C-5E43-B785-9DCFE6B7A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0CFB3-63A2-664A-9533-70A044DDCD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F55F4-6611-8840-88F4-746E179E3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40138E-5440-B742-B0FE-BF77CBC87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A0EB8-3692-084C-A2AC-5598575374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590A33-9DDF-D041-A6E4-2FCA1E763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01D40-2F14-9745-B4FA-4B6C1D733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9C6DE-A735-8743-9D22-9309D4632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1BAA0-0419-8645-B722-DE8A87FC6E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A5265-3D5F-AE43-BCDA-AA848D193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C82043-3DE8-344F-83A5-2B1707CC73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6A7E21-C534-CA4B-BA8A-4F42059835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5AD24-C2D6-1748-A8EB-05D18AC35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600"/>
                </a:solidFill>
                <a:latin typeface="Arial Narrow" charset="0"/>
              </a:defRPr>
            </a:lvl1pPr>
          </a:lstStyle>
          <a:p>
            <a:pPr>
              <a:defRPr/>
            </a:pPr>
            <a:r>
              <a:rPr lang="en-US" smtClean="0"/>
              <a:t>Nov. 5, 2010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CC0000"/>
                </a:solidFill>
                <a:latin typeface="Arial Narrow" charset="0"/>
              </a:defRPr>
            </a:lvl1pPr>
          </a:lstStyle>
          <a:p>
            <a:pPr>
              <a:defRPr/>
            </a:pPr>
            <a:r>
              <a:rPr lang="en-US" smtClean="0"/>
              <a:t>Two What For Q's, J. Yu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CC"/>
                </a:solidFill>
                <a:latin typeface="Arial Narrow" charset="0"/>
              </a:defRPr>
            </a:lvl1pPr>
          </a:lstStyle>
          <a:p>
            <a:pPr>
              <a:defRPr/>
            </a:pPr>
            <a:fld id="{7452ABAD-524E-9545-BF2D-180C6C4F8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CC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6600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80000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30375"/>
            <a:ext cx="7772400" cy="1470025"/>
          </a:xfrm>
        </p:spPr>
        <p:txBody>
          <a:bodyPr/>
          <a:lstStyle/>
          <a:p>
            <a:r>
              <a:rPr lang="en-US" dirty="0" smtClean="0"/>
              <a:t>The TWO “What For?” Questions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62400"/>
            <a:ext cx="6400800" cy="1676400"/>
          </a:xfrm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Nov. 5, 2010</a:t>
            </a:r>
            <a:endParaRPr lang="en-US" smtClean="0"/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Two What For Q's, J. Yu</a:t>
            </a:r>
            <a:endParaRPr lang="en-US" smtClean="0"/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65E0AD-DBF8-3242-96F2-FCD8447873D4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What </a:t>
            </a:r>
            <a:r>
              <a:rPr lang="en-US" dirty="0" smtClean="0"/>
              <a:t>For</a:t>
            </a:r>
            <a:endParaRPr lang="en-US" dirty="0"/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609600"/>
            <a:ext cx="8839200" cy="5562600"/>
          </a:xfrm>
        </p:spPr>
        <p:txBody>
          <a:bodyPr/>
          <a:lstStyle/>
          <a:p>
            <a:pPr marL="609600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What do we need differential K-Factors for?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Need higher order differential </a:t>
            </a:r>
            <a:r>
              <a:rPr lang="en-US" dirty="0" err="1" smtClean="0">
                <a:latin typeface="Arial Narrow"/>
                <a:ea typeface="ＭＳ Ｐゴシック" pitchFamily="34" charset="-128"/>
                <a:cs typeface="Arial Narrow"/>
              </a:rPr>
              <a:t>x-secs</a:t>
            </a:r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 to obtain these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Then why not just use the higher order calculations?</a:t>
            </a:r>
          </a:p>
          <a:p>
            <a:pPr marL="609600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A theorist’s answer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To learn how large the higher order correction is!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Do we believe lower order more?   </a:t>
            </a:r>
          </a:p>
          <a:p>
            <a:pPr marL="1409700" lvl="2" indent="-609600" eaLnBrk="1" hangingPunct="1"/>
            <a:r>
              <a:rPr lang="en-US" smtClean="0">
                <a:latin typeface="Arial Narrow"/>
                <a:ea typeface="ＭＳ Ｐゴシック" pitchFamily="34" charset="-128"/>
                <a:cs typeface="Arial Narrow"/>
              </a:rPr>
              <a:t>No!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Aren’t we going to use the higher order calculation even if the correction is large?   </a:t>
            </a:r>
          </a:p>
          <a:p>
            <a:pPr marL="1409700" lvl="2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Yes, we will!</a:t>
            </a:r>
          </a:p>
          <a:p>
            <a:pPr marL="609600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So then what do we need differential K-factors for?</a:t>
            </a:r>
          </a:p>
          <a:p>
            <a:pPr marL="1009650" lvl="1" indent="-609600" eaLnBrk="1" hangingPunct="1"/>
            <a:endParaRPr lang="en-US" dirty="0" smtClean="0">
              <a:latin typeface="Arial Narrow"/>
              <a:ea typeface="ＭＳ Ｐゴシック" pitchFamily="34" charset="-128"/>
              <a:cs typeface="Arial Narrow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7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7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79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379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Nov. 5, 2010</a:t>
            </a:r>
            <a:endParaRPr lang="en-US" smtClean="0"/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Two What For Q's, J. Yu</a:t>
            </a:r>
            <a:endParaRPr lang="en-US" smtClean="0"/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B65E0AD-DBF8-3242-96F2-FCD8447873D4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What </a:t>
            </a:r>
            <a:r>
              <a:rPr lang="en-US" dirty="0" smtClean="0"/>
              <a:t>For cont’d</a:t>
            </a:r>
            <a:endParaRPr lang="en-US" dirty="0"/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609600"/>
            <a:ext cx="8839200" cy="5562600"/>
          </a:xfrm>
        </p:spPr>
        <p:txBody>
          <a:bodyPr/>
          <a:lstStyle/>
          <a:p>
            <a:pPr marL="609600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An experimentalist’s answer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We only have event generators at lower order to reflect detector effects!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To bootstrap the lower order event generator calculations to higher order corrections</a:t>
            </a:r>
          </a:p>
          <a:p>
            <a:pPr marL="609600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Do we still need differential K-factors if we have the higher order event generator for full detector simulations?</a:t>
            </a:r>
          </a:p>
          <a:p>
            <a:pPr marL="1009650" lvl="1" indent="-609600" eaLnBrk="1" hangingPunct="1"/>
            <a:r>
              <a:rPr lang="en-US" dirty="0" smtClean="0">
                <a:solidFill>
                  <a:srgbClr val="FF0000"/>
                </a:solidFill>
                <a:latin typeface="Arial Narrow"/>
                <a:ea typeface="ＭＳ Ｐゴシック" pitchFamily="34" charset="-128"/>
                <a:cs typeface="Arial Narrow"/>
              </a:rPr>
              <a:t>I doubt it!</a:t>
            </a:r>
          </a:p>
          <a:p>
            <a:pPr marL="609600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So should we focus on getting higher order calculators to event generators?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Nov. 5, 2010</a:t>
            </a:r>
            <a:endParaRPr lang="en-US" smtClean="0"/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7950"/>
            <a:ext cx="2895600" cy="476250"/>
          </a:xfrm>
          <a:noFill/>
        </p:spPr>
        <p:txBody>
          <a:bodyPr/>
          <a:lstStyle/>
          <a:p>
            <a:r>
              <a:rPr lang="en-US" smtClean="0"/>
              <a:t>Two What For Q's, J. Yu</a:t>
            </a:r>
            <a:endParaRPr lang="en-US" smtClean="0"/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57950"/>
            <a:ext cx="2133600" cy="476250"/>
          </a:xfrm>
          <a:noFill/>
        </p:spPr>
        <p:txBody>
          <a:bodyPr/>
          <a:lstStyle/>
          <a:p>
            <a:fld id="{DB65E0AD-DBF8-3242-96F2-FCD8447873D4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What </a:t>
            </a:r>
            <a:r>
              <a:rPr lang="en-US" dirty="0" smtClean="0"/>
              <a:t>For</a:t>
            </a:r>
            <a:endParaRPr lang="en-US" dirty="0"/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533400"/>
            <a:ext cx="8839200" cy="5943600"/>
          </a:xfrm>
        </p:spPr>
        <p:txBody>
          <a:bodyPr/>
          <a:lstStyle/>
          <a:p>
            <a:pPr marL="609600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What do we need the common cuts for?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T</a:t>
            </a:r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o help theorists to provide calculations with realistic phase space limitations to reflect experiments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But we cannot implement full experimental cuts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Nor do we want to</a:t>
            </a:r>
          </a:p>
          <a:p>
            <a:pPr marL="609600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Then what are the common cuts for again?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To provide targets for both the experiment and the theory to meet in the middle ground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Experimental results will have to be corrected for efficiencies, acceptances and any other effects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Theory calculations will reflect some basic phase space effects that the experimental results can be compared to  </a:t>
            </a:r>
          </a:p>
          <a:p>
            <a:pPr marL="1009650" lvl="1" indent="-609600" eaLnBrk="1" hangingPunct="1"/>
            <a:endParaRPr lang="en-US" dirty="0" smtClean="0">
              <a:latin typeface="Arial Narrow"/>
              <a:ea typeface="ＭＳ Ｐゴシック" pitchFamily="34" charset="-128"/>
              <a:cs typeface="Arial Narrow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7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37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457950"/>
            <a:ext cx="2133600" cy="476250"/>
          </a:xfrm>
          <a:noFill/>
        </p:spPr>
        <p:txBody>
          <a:bodyPr/>
          <a:lstStyle/>
          <a:p>
            <a:r>
              <a:rPr lang="en-US" smtClean="0"/>
              <a:t>Nov. 5, 2010</a:t>
            </a:r>
            <a:endParaRPr lang="en-US" smtClean="0"/>
          </a:p>
        </p:txBody>
      </p:sp>
      <p:sp>
        <p:nvSpPr>
          <p:cNvPr id="3379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57950"/>
            <a:ext cx="2895600" cy="476250"/>
          </a:xfrm>
          <a:noFill/>
        </p:spPr>
        <p:txBody>
          <a:bodyPr/>
          <a:lstStyle/>
          <a:p>
            <a:r>
              <a:rPr lang="en-US" smtClean="0"/>
              <a:t>Two What For Q's, J. Yu</a:t>
            </a:r>
            <a:endParaRPr lang="en-US" smtClean="0"/>
          </a:p>
        </p:txBody>
      </p:sp>
      <p:sp>
        <p:nvSpPr>
          <p:cNvPr id="3379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57950"/>
            <a:ext cx="2133600" cy="476250"/>
          </a:xfrm>
          <a:noFill/>
        </p:spPr>
        <p:txBody>
          <a:bodyPr/>
          <a:lstStyle/>
          <a:p>
            <a:fld id="{DB65E0AD-DBF8-3242-96F2-FCD8447873D4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37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76200"/>
            <a:ext cx="82296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What </a:t>
            </a:r>
            <a:r>
              <a:rPr lang="en-US" dirty="0" smtClean="0"/>
              <a:t>For cont’d</a:t>
            </a:r>
            <a:endParaRPr lang="en-US" dirty="0"/>
          </a:p>
        </p:txBody>
      </p:sp>
      <p:sp>
        <p:nvSpPr>
          <p:cNvPr id="337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685800"/>
            <a:ext cx="8839200" cy="5638800"/>
          </a:xfrm>
        </p:spPr>
        <p:txBody>
          <a:bodyPr/>
          <a:lstStyle/>
          <a:p>
            <a:pPr marL="609600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So when deciding on the common cuts, perhaps the following should be kept in mind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What would be the reasonable basic cuts that experiments can obtain correction factors?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Can theoretical calculations be done with these cuts?</a:t>
            </a:r>
          </a:p>
          <a:p>
            <a:pPr marL="1009650" lvl="1" indent="-609600" eaLnBrk="1" hangingPunct="1"/>
            <a:r>
              <a:rPr lang="en-US" dirty="0" smtClean="0">
                <a:latin typeface="Arial Narrow"/>
                <a:ea typeface="ＭＳ Ｐゴシック" pitchFamily="34" charset="-128"/>
                <a:cs typeface="Arial Narrow"/>
              </a:rPr>
              <a:t>Are the comparisons with such basic cuts meaningful?</a:t>
            </a:r>
          </a:p>
          <a:p>
            <a:pPr marL="1409700" lvl="2" indent="-609600" eaLnBrk="1" hangingPunct="1"/>
            <a:r>
              <a:rPr lang="en-US" dirty="0" smtClean="0">
                <a:ea typeface="ＭＳ Ｐゴシック" pitchFamily="34" charset="-128"/>
                <a:cs typeface="Arial Narrow"/>
              </a:rPr>
              <a:t>Can</a:t>
            </a:r>
            <a:r>
              <a:rPr lang="en-US" dirty="0" smtClean="0">
                <a:ea typeface="ＭＳ Ｐゴシック" pitchFamily="34" charset="-128"/>
                <a:cs typeface="Arial Narrow"/>
              </a:rPr>
              <a:t> experimental </a:t>
            </a:r>
            <a:r>
              <a:rPr lang="en-US" dirty="0" smtClean="0">
                <a:ea typeface="ＭＳ Ｐゴシック" pitchFamily="34" charset="-128"/>
                <a:cs typeface="Arial Narrow"/>
              </a:rPr>
              <a:t>results be comparable </a:t>
            </a:r>
            <a:r>
              <a:rPr lang="en-US" dirty="0" smtClean="0">
                <a:ea typeface="ＭＳ Ｐゴシック" pitchFamily="34" charset="-128"/>
                <a:cs typeface="Arial Narrow"/>
              </a:rPr>
              <a:t>directly to each other?</a:t>
            </a:r>
          </a:p>
          <a:p>
            <a:pPr marL="1409700" lvl="2" indent="-609600" eaLnBrk="1" hangingPunct="1"/>
            <a:r>
              <a:rPr lang="en-US" dirty="0" smtClean="0">
                <a:ea typeface="ＭＳ Ｐゴシック" pitchFamily="34" charset="-128"/>
                <a:cs typeface="Arial Narrow"/>
              </a:rPr>
              <a:t>Can the experimental </a:t>
            </a:r>
            <a:r>
              <a:rPr lang="en-US" dirty="0" smtClean="0">
                <a:ea typeface="ＭＳ Ｐゴシック" pitchFamily="34" charset="-128"/>
                <a:cs typeface="Arial Narrow"/>
              </a:rPr>
              <a:t>results </a:t>
            </a:r>
            <a:r>
              <a:rPr lang="en-US" dirty="0" smtClean="0">
                <a:ea typeface="ＭＳ Ｐゴシック" pitchFamily="34" charset="-128"/>
                <a:cs typeface="Arial Narrow"/>
              </a:rPr>
              <a:t>and the theoretical predictions directly comparable</a:t>
            </a:r>
            <a:r>
              <a:rPr lang="en-US" dirty="0" smtClean="0">
                <a:ea typeface="ＭＳ Ｐゴシック" pitchFamily="34" charset="-128"/>
                <a:cs typeface="Arial Narrow"/>
              </a:rPr>
              <a:t>?</a:t>
            </a:r>
            <a:endParaRPr lang="en-US" dirty="0" smtClean="0">
              <a:ea typeface="ＭＳ Ｐゴシック" pitchFamily="34" charset="-128"/>
              <a:cs typeface="Arial Narrow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37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37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7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21376</TotalTime>
  <Words>394</Words>
  <Application>Microsoft Macintosh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Design</vt:lpstr>
      <vt:lpstr>The TWO “What For?” Questions</vt:lpstr>
      <vt:lpstr>The 1st What For</vt:lpstr>
      <vt:lpstr>The 1st What For cont’d</vt:lpstr>
      <vt:lpstr>The 2nd What For</vt:lpstr>
      <vt:lpstr>The 2nd What For cont’d</vt:lpstr>
    </vt:vector>
  </TitlesOfParts>
  <Manager/>
  <Company>University of Texas at Arlington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IEEE NSS2009 GEM Presentation</dc:title>
  <dc:subject/>
  <dc:creator>Jae Yu</dc:creator>
  <cp:keywords/>
  <dc:description/>
  <cp:lastModifiedBy>Jaehoon Yu</cp:lastModifiedBy>
  <cp:revision>1191</cp:revision>
  <cp:lastPrinted>2009-10-07T15:09:31Z</cp:lastPrinted>
  <dcterms:created xsi:type="dcterms:W3CDTF">2010-11-01T20:33:54Z</dcterms:created>
  <dcterms:modified xsi:type="dcterms:W3CDTF">2010-11-05T08:22:26Z</dcterms:modified>
  <cp:category/>
</cp:coreProperties>
</file>