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1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0"/>
    <p:restoredTop sz="94675"/>
  </p:normalViewPr>
  <p:slideViewPr>
    <p:cSldViewPr snapToGrid="0" snapToObjects="1">
      <p:cViewPr varScale="1">
        <p:scale>
          <a:sx n="111" d="100"/>
          <a:sy n="111" d="100"/>
        </p:scale>
        <p:origin x="9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54391-72AC-4042-A6A4-B7E09D23821B}" type="datetimeFigureOut">
              <a:rPr lang="fr-FR" smtClean="0"/>
              <a:t>13/09/2021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4FA98-838B-F74F-AD77-6E1D99EA10B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84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4FA98-838B-F74F-AD77-6E1D99EA10B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36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56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0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33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7736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348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572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8697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47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22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488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53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Michel Maire (G4 collaboration meeting)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A09F3-CC32-2249-BFFE-B04F1C36C31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56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Hadr05 :  </a:t>
            </a:r>
            <a:r>
              <a:rPr lang="fr-FR" sz="3600" dirty="0" smtClean="0"/>
              <a:t>longitudinal </a:t>
            </a:r>
            <a:r>
              <a:rPr lang="fr-FR" sz="3600" dirty="0" err="1" smtClean="0"/>
              <a:t>sampling</a:t>
            </a:r>
            <a:r>
              <a:rPr lang="fr-FR" sz="3600" dirty="0" smtClean="0"/>
              <a:t> </a:t>
            </a:r>
            <a:r>
              <a:rPr lang="fr-FR" sz="3600" dirty="0" err="1" smtClean="0"/>
              <a:t>calorimeter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 It </a:t>
            </a:r>
            <a:r>
              <a:rPr lang="fr-FR" sz="2000" dirty="0" err="1" smtClean="0"/>
              <a:t>is</a:t>
            </a:r>
            <a:r>
              <a:rPr lang="fr-FR" sz="2000" dirty="0" smtClean="0"/>
              <a:t> the </a:t>
            </a:r>
            <a:r>
              <a:rPr lang="fr-FR" sz="2000" dirty="0" err="1" smtClean="0"/>
              <a:t>hadronic</a:t>
            </a:r>
            <a:r>
              <a:rPr lang="fr-FR" sz="2000" dirty="0" smtClean="0"/>
              <a:t> </a:t>
            </a:r>
            <a:r>
              <a:rPr lang="fr-FR" sz="2000" dirty="0" err="1" smtClean="0"/>
              <a:t>equivalent</a:t>
            </a:r>
            <a:r>
              <a:rPr lang="fr-FR" sz="2000" dirty="0" smtClean="0"/>
              <a:t> of TestEm3. </a:t>
            </a:r>
            <a:r>
              <a:rPr lang="fr-FR" sz="2000" dirty="0" smtClean="0"/>
              <a:t> It </a:t>
            </a:r>
            <a:r>
              <a:rPr lang="fr-FR" sz="2000" dirty="0" err="1" smtClean="0"/>
              <a:t>demonstrates</a:t>
            </a:r>
            <a:endParaRPr lang="fr-FR" sz="2000" dirty="0" smtClean="0"/>
          </a:p>
          <a:p>
            <a:pPr marL="457200" lvl="1" indent="0">
              <a:buNone/>
            </a:pPr>
            <a:r>
              <a:rPr lang="fr-FR" sz="1600" dirty="0" smtClean="0"/>
              <a:t>    - how to </a:t>
            </a:r>
            <a:r>
              <a:rPr lang="fr-FR" sz="1600" dirty="0" err="1" smtClean="0"/>
              <a:t>collect</a:t>
            </a:r>
            <a:r>
              <a:rPr lang="fr-FR" sz="1600" dirty="0" smtClean="0"/>
              <a:t> </a:t>
            </a:r>
            <a:r>
              <a:rPr lang="fr-FR" sz="1600" dirty="0" err="1" smtClean="0"/>
              <a:t>energy</a:t>
            </a:r>
            <a:r>
              <a:rPr lang="fr-FR" sz="1600" dirty="0" smtClean="0"/>
              <a:t> </a:t>
            </a:r>
            <a:r>
              <a:rPr lang="fr-FR" sz="1600" dirty="0" err="1" smtClean="0"/>
              <a:t>deposition</a:t>
            </a:r>
            <a:endParaRPr lang="fr-FR" sz="1600" dirty="0" smtClean="0"/>
          </a:p>
          <a:p>
            <a:pPr marL="457200" lvl="1" indent="0">
              <a:buNone/>
            </a:pPr>
            <a:r>
              <a:rPr lang="fr-FR" sz="1600" dirty="0" smtClean="0"/>
              <a:t>    - how to </a:t>
            </a:r>
            <a:r>
              <a:rPr lang="fr-FR" sz="1600" dirty="0" err="1" smtClean="0"/>
              <a:t>survey</a:t>
            </a:r>
            <a:r>
              <a:rPr lang="fr-FR" sz="1600" dirty="0" smtClean="0"/>
              <a:t> </a:t>
            </a:r>
            <a:r>
              <a:rPr lang="fr-FR" sz="1600" dirty="0" err="1" smtClean="0"/>
              <a:t>energy</a:t>
            </a:r>
            <a:r>
              <a:rPr lang="fr-FR" sz="1600" dirty="0" smtClean="0"/>
              <a:t> flow</a:t>
            </a:r>
            <a:endParaRPr lang="fr-FR" sz="1600" dirty="0" smtClean="0"/>
          </a:p>
          <a:p>
            <a:pPr lvl="1"/>
            <a:r>
              <a:rPr lang="fr-FR" sz="2000" dirty="0" smtClean="0"/>
              <a:t>Basic </a:t>
            </a:r>
            <a:r>
              <a:rPr lang="fr-FR" sz="2000" dirty="0" err="1" smtClean="0"/>
              <a:t>features</a:t>
            </a:r>
            <a:r>
              <a:rPr lang="fr-FR" sz="2000" dirty="0"/>
              <a:t>.</a:t>
            </a:r>
            <a:r>
              <a:rPr lang="fr-FR" sz="2000" dirty="0" smtClean="0"/>
              <a:t> </a:t>
            </a:r>
            <a:r>
              <a:rPr lang="fr-FR" sz="2000" dirty="0" err="1"/>
              <a:t>S</a:t>
            </a:r>
            <a:r>
              <a:rPr lang="fr-FR" sz="2000" dirty="0" err="1" smtClean="0"/>
              <a:t>hould</a:t>
            </a:r>
            <a:r>
              <a:rPr lang="fr-FR" sz="2000" dirty="0" smtClean="0"/>
              <a:t> have been </a:t>
            </a:r>
            <a:r>
              <a:rPr lang="fr-FR" sz="2000" dirty="0" err="1" smtClean="0"/>
              <a:t>present</a:t>
            </a:r>
            <a:r>
              <a:rPr lang="fr-FR" sz="2000" dirty="0" smtClean="0"/>
              <a:t> </a:t>
            </a:r>
            <a:r>
              <a:rPr lang="fr-FR" sz="2000" dirty="0" err="1" smtClean="0"/>
              <a:t>since</a:t>
            </a:r>
            <a:r>
              <a:rPr lang="fr-FR" sz="2000" dirty="0" smtClean="0"/>
              <a:t> a long time </a:t>
            </a:r>
            <a:r>
              <a:rPr lang="mr-IN" sz="2000" dirty="0" smtClean="0"/>
              <a:t>…</a:t>
            </a:r>
            <a:endParaRPr lang="fr-FR" sz="2000" dirty="0" smtClean="0"/>
          </a:p>
          <a:p>
            <a:r>
              <a:rPr lang="fr-FR" sz="2000" dirty="0" err="1" smtClean="0">
                <a:solidFill>
                  <a:srgbClr val="0070C0"/>
                </a:solidFill>
              </a:rPr>
              <a:t>Geometry</a:t>
            </a:r>
            <a:r>
              <a:rPr lang="fr-FR" sz="2000" dirty="0" smtClean="0"/>
              <a:t> as </a:t>
            </a:r>
            <a:r>
              <a:rPr lang="fr-FR" sz="2000" dirty="0" err="1" smtClean="0">
                <a:solidFill>
                  <a:srgbClr val="0070C0"/>
                </a:solidFill>
              </a:rPr>
              <a:t>generic</a:t>
            </a:r>
            <a:r>
              <a:rPr lang="fr-FR" sz="2000" dirty="0" smtClean="0"/>
              <a:t> as possible (</a:t>
            </a:r>
            <a:r>
              <a:rPr lang="fr-FR" sz="2000" dirty="0" err="1" smtClean="0"/>
              <a:t>same</a:t>
            </a:r>
            <a:r>
              <a:rPr lang="fr-FR" sz="2000" dirty="0" smtClean="0"/>
              <a:t> as TestEm3)</a:t>
            </a:r>
          </a:p>
          <a:p>
            <a:r>
              <a:rPr lang="fr-FR" sz="2000" dirty="0" err="1" smtClean="0"/>
              <a:t>Physics</a:t>
            </a:r>
            <a:r>
              <a:rPr lang="fr-FR" sz="2000" dirty="0" smtClean="0"/>
              <a:t> via </a:t>
            </a:r>
            <a:r>
              <a:rPr lang="fr-FR" sz="2000" dirty="0" err="1" smtClean="0">
                <a:solidFill>
                  <a:srgbClr val="0070C0"/>
                </a:solidFill>
              </a:rPr>
              <a:t>Physics</a:t>
            </a:r>
            <a:r>
              <a:rPr lang="fr-FR" sz="2000" dirty="0" smtClean="0">
                <a:solidFill>
                  <a:srgbClr val="0070C0"/>
                </a:solidFill>
              </a:rPr>
              <a:t> </a:t>
            </a:r>
            <a:r>
              <a:rPr lang="fr-FR" sz="2000" dirty="0" err="1" smtClean="0">
                <a:solidFill>
                  <a:srgbClr val="0070C0"/>
                </a:solidFill>
              </a:rPr>
              <a:t>Constructors</a:t>
            </a:r>
            <a:endParaRPr lang="fr-FR" sz="2000" dirty="0" smtClean="0">
              <a:solidFill>
                <a:srgbClr val="0070C0"/>
              </a:solidFill>
            </a:endParaRPr>
          </a:p>
          <a:p>
            <a:r>
              <a:rPr lang="fr-FR" sz="2000" dirty="0" smtClean="0"/>
              <a:t>G4particleGun</a:t>
            </a:r>
          </a:p>
          <a:p>
            <a:r>
              <a:rPr lang="fr-FR" sz="2000" dirty="0" err="1" smtClean="0"/>
              <a:t>Scoring</a:t>
            </a:r>
            <a:r>
              <a:rPr lang="fr-FR" sz="2000" dirty="0" smtClean="0"/>
              <a:t> via user </a:t>
            </a:r>
            <a:r>
              <a:rPr lang="fr-FR" sz="2000" dirty="0" err="1" smtClean="0"/>
              <a:t>hooks</a:t>
            </a:r>
            <a:r>
              <a:rPr lang="fr-FR" sz="2000" dirty="0" smtClean="0"/>
              <a:t> (</a:t>
            </a:r>
            <a:r>
              <a:rPr lang="fr-FR" sz="2000" dirty="0" err="1" smtClean="0"/>
              <a:t>eg</a:t>
            </a:r>
            <a:r>
              <a:rPr lang="fr-FR" sz="2000" dirty="0" smtClean="0"/>
              <a:t>. </a:t>
            </a:r>
            <a:r>
              <a:rPr lang="fr-FR" sz="2000" dirty="0" err="1" smtClean="0">
                <a:solidFill>
                  <a:srgbClr val="0070C0"/>
                </a:solidFill>
              </a:rPr>
              <a:t>UserAction</a:t>
            </a:r>
            <a:r>
              <a:rPr lang="fr-FR" sz="2000" dirty="0" smtClean="0">
                <a:solidFill>
                  <a:srgbClr val="0070C0"/>
                </a:solidFill>
              </a:rPr>
              <a:t> classes</a:t>
            </a:r>
            <a:r>
              <a:rPr lang="fr-FR" sz="2000" dirty="0" smtClean="0"/>
              <a:t>) and </a:t>
            </a:r>
            <a:r>
              <a:rPr lang="fr-FR" sz="2000" dirty="0" err="1" smtClean="0"/>
              <a:t>histograms</a:t>
            </a:r>
            <a:endParaRPr lang="fr-FR" sz="2000" dirty="0" smtClean="0"/>
          </a:p>
          <a:p>
            <a:r>
              <a:rPr lang="fr-FR" sz="2000" dirty="0" err="1" smtClean="0"/>
              <a:t>Interactivity</a:t>
            </a:r>
            <a:r>
              <a:rPr lang="fr-FR" sz="2000" dirty="0" smtClean="0"/>
              <a:t> and </a:t>
            </a:r>
            <a:r>
              <a:rPr lang="fr-FR" sz="2000" dirty="0" err="1" smtClean="0"/>
              <a:t>visualization</a:t>
            </a:r>
            <a:endParaRPr lang="fr-FR" sz="20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Michel Maire : </a:t>
            </a:r>
            <a:r>
              <a:rPr lang="fr-FR" dirty="0" err="1" smtClean="0"/>
              <a:t>example</a:t>
            </a:r>
            <a:r>
              <a:rPr lang="fr-FR" dirty="0" smtClean="0"/>
              <a:t> Hadr05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033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flipH="1">
            <a:off x="11353798" y="365126"/>
            <a:ext cx="45719" cy="74712"/>
          </a:xfrm>
        </p:spPr>
        <p:txBody>
          <a:bodyPr>
            <a:normAutofit fontScale="90000"/>
          </a:bodyPr>
          <a:lstStyle/>
          <a:p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2354" y="365125"/>
            <a:ext cx="10647163" cy="588520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## Macro file for "</a:t>
            </a:r>
            <a:r>
              <a:rPr lang="fr-FR" sz="1400" dirty="0" smtClean="0"/>
              <a:t>Hadr05.cc  :  Copper-</a:t>
            </a:r>
            <a:r>
              <a:rPr lang="fr-FR" sz="1400" dirty="0" err="1" smtClean="0"/>
              <a:t>liquidArgon</a:t>
            </a:r>
            <a:r>
              <a:rPr lang="fr-FR" sz="1400" dirty="0" smtClean="0"/>
              <a:t> </a:t>
            </a:r>
            <a:r>
              <a:rPr lang="fr-FR" sz="1400" dirty="0"/>
              <a:t>50 </a:t>
            </a:r>
            <a:r>
              <a:rPr lang="fr-FR" sz="1400" dirty="0" err="1" smtClean="0"/>
              <a:t>layers</a:t>
            </a:r>
            <a:endParaRPr lang="fr-FR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#</a:t>
            </a:r>
            <a:endParaRPr lang="fr-FR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/>
              <a:t>control/</a:t>
            </a:r>
            <a:r>
              <a:rPr lang="fr-FR" sz="1400" dirty="0" err="1"/>
              <a:t>verbose</a:t>
            </a:r>
            <a:r>
              <a:rPr lang="fr-FR" sz="1400" dirty="0"/>
              <a:t> </a:t>
            </a:r>
            <a:r>
              <a:rPr lang="fr-FR" sz="1400" dirty="0" smtClean="0"/>
              <a:t>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/>
              <a:t>run</a:t>
            </a:r>
            <a:r>
              <a:rPr lang="fr-FR" sz="1400" dirty="0"/>
              <a:t>/</a:t>
            </a:r>
            <a:r>
              <a:rPr lang="fr-FR" sz="1400" dirty="0" err="1"/>
              <a:t>verbose</a:t>
            </a:r>
            <a:r>
              <a:rPr lang="fr-FR" sz="1400" dirty="0"/>
              <a:t> </a:t>
            </a:r>
            <a:r>
              <a:rPr lang="fr-FR" sz="1400" dirty="0" smtClean="0"/>
              <a:t>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/>
              <a:t>process</a:t>
            </a:r>
            <a:r>
              <a:rPr lang="fr-FR" sz="1400" dirty="0"/>
              <a:t>/</a:t>
            </a:r>
            <a:r>
              <a:rPr lang="fr-FR" sz="1400" dirty="0" err="1"/>
              <a:t>em</a:t>
            </a:r>
            <a:r>
              <a:rPr lang="fr-FR" sz="1400" dirty="0"/>
              <a:t>/</a:t>
            </a:r>
            <a:r>
              <a:rPr lang="fr-FR" sz="1400" dirty="0" err="1"/>
              <a:t>verbose</a:t>
            </a:r>
            <a:r>
              <a:rPr lang="fr-FR" sz="1400" dirty="0"/>
              <a:t> </a:t>
            </a:r>
            <a:r>
              <a:rPr lang="fr-FR" sz="1400" dirty="0" smtClean="0"/>
              <a:t>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/>
              <a:t>process</a:t>
            </a:r>
            <a:r>
              <a:rPr lang="fr-FR" sz="1400" dirty="0"/>
              <a:t>/</a:t>
            </a:r>
            <a:r>
              <a:rPr lang="fr-FR" sz="1400" dirty="0" err="1"/>
              <a:t>had</a:t>
            </a:r>
            <a:r>
              <a:rPr lang="fr-FR" sz="1400" dirty="0"/>
              <a:t>/</a:t>
            </a:r>
            <a:r>
              <a:rPr lang="fr-FR" sz="1400" dirty="0" err="1"/>
              <a:t>verbose</a:t>
            </a:r>
            <a:r>
              <a:rPr lang="fr-FR" sz="1400" dirty="0"/>
              <a:t> </a:t>
            </a:r>
            <a:r>
              <a:rPr lang="fr-FR" sz="1400" dirty="0" smtClean="0"/>
              <a:t>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#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testhadr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det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setNbOfLayers</a:t>
            </a:r>
            <a:r>
              <a:rPr lang="fr-FR" sz="1400" dirty="0">
                <a:solidFill>
                  <a:srgbClr val="0070C0"/>
                </a:solidFill>
              </a:rPr>
              <a:t> </a:t>
            </a:r>
            <a:r>
              <a:rPr lang="fr-FR" sz="1400" dirty="0" smtClean="0">
                <a:solidFill>
                  <a:srgbClr val="0070C0"/>
                </a:solidFill>
              </a:rPr>
              <a:t>50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testhadr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det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setNbOfAbsor</a:t>
            </a:r>
            <a:r>
              <a:rPr lang="fr-FR" sz="1400" dirty="0">
                <a:solidFill>
                  <a:srgbClr val="0070C0"/>
                </a:solidFill>
              </a:rPr>
              <a:t>  </a:t>
            </a:r>
            <a:r>
              <a:rPr lang="fr-FR" sz="1400" dirty="0" smtClean="0">
                <a:solidFill>
                  <a:srgbClr val="0070C0"/>
                </a:solidFill>
              </a:rPr>
              <a:t>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testhadr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det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setAbsor</a:t>
            </a:r>
            <a:r>
              <a:rPr lang="fr-FR" sz="1400" dirty="0">
                <a:solidFill>
                  <a:srgbClr val="0070C0"/>
                </a:solidFill>
              </a:rPr>
              <a:t> 1 Copper 31 </a:t>
            </a:r>
            <a:r>
              <a:rPr lang="fr-FR" sz="1400" dirty="0" smtClean="0">
                <a:solidFill>
                  <a:srgbClr val="0070C0"/>
                </a:solidFill>
              </a:rPr>
              <a:t>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testhadr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det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setAbsor</a:t>
            </a:r>
            <a:r>
              <a:rPr lang="fr-FR" sz="1400" dirty="0">
                <a:solidFill>
                  <a:srgbClr val="0070C0"/>
                </a:solidFill>
              </a:rPr>
              <a:t> 2 </a:t>
            </a:r>
            <a:r>
              <a:rPr lang="fr-FR" sz="1400" dirty="0" err="1">
                <a:solidFill>
                  <a:srgbClr val="0070C0"/>
                </a:solidFill>
              </a:rPr>
              <a:t>liquidArgon</a:t>
            </a:r>
            <a:r>
              <a:rPr lang="fr-FR" sz="1400" dirty="0">
                <a:solidFill>
                  <a:srgbClr val="0070C0"/>
                </a:solidFill>
              </a:rPr>
              <a:t> 4 </a:t>
            </a:r>
            <a:r>
              <a:rPr lang="fr-FR" sz="1400" dirty="0" smtClean="0">
                <a:solidFill>
                  <a:srgbClr val="0070C0"/>
                </a:solidFill>
              </a:rPr>
              <a:t>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testhadr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det</a:t>
            </a:r>
            <a:r>
              <a:rPr lang="fr-FR" sz="1400" dirty="0">
                <a:solidFill>
                  <a:srgbClr val="0070C0"/>
                </a:solidFill>
              </a:rPr>
              <a:t>/</a:t>
            </a:r>
            <a:r>
              <a:rPr lang="fr-FR" sz="1400" dirty="0" err="1">
                <a:solidFill>
                  <a:srgbClr val="0070C0"/>
                </a:solidFill>
              </a:rPr>
              <a:t>setSizeYZ</a:t>
            </a:r>
            <a:r>
              <a:rPr lang="fr-FR" sz="1400" dirty="0">
                <a:solidFill>
                  <a:srgbClr val="0070C0"/>
                </a:solidFill>
              </a:rPr>
              <a:t> 1.5 </a:t>
            </a:r>
            <a:r>
              <a:rPr lang="fr-FR" sz="1400" dirty="0" smtClean="0">
                <a:solidFill>
                  <a:srgbClr val="0070C0"/>
                </a:solidFill>
              </a:rPr>
              <a:t>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#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 smtClean="0"/>
              <a:t>run</a:t>
            </a:r>
            <a:r>
              <a:rPr lang="fr-FR" sz="1400" dirty="0" smtClean="0"/>
              <a:t>/</a:t>
            </a:r>
            <a:r>
              <a:rPr lang="fr-FR" sz="1400" dirty="0" err="1" smtClean="0"/>
              <a:t>initialize</a:t>
            </a:r>
            <a:endParaRPr lang="fr-FR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#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 smtClean="0"/>
              <a:t>testhadr</a:t>
            </a:r>
            <a:r>
              <a:rPr lang="fr-FR" sz="1400" dirty="0" smtClean="0"/>
              <a:t>/gun/</a:t>
            </a:r>
            <a:r>
              <a:rPr lang="fr-FR" sz="1400" dirty="0" err="1" smtClean="0"/>
              <a:t>setDefault</a:t>
            </a:r>
            <a:endParaRPr lang="fr-FR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/>
              <a:t>gun/</a:t>
            </a:r>
            <a:r>
              <a:rPr lang="fr-FR" sz="1400" dirty="0" err="1"/>
              <a:t>particle</a:t>
            </a:r>
            <a:r>
              <a:rPr lang="fr-FR" sz="1400" dirty="0"/>
              <a:t> </a:t>
            </a:r>
            <a:r>
              <a:rPr lang="fr-FR" sz="1400" dirty="0" smtClean="0"/>
              <a:t>proton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/>
              <a:t>gun/</a:t>
            </a:r>
            <a:r>
              <a:rPr lang="fr-FR" sz="1400" dirty="0" err="1"/>
              <a:t>energy</a:t>
            </a:r>
            <a:r>
              <a:rPr lang="fr-FR" sz="1400" dirty="0"/>
              <a:t> 5 </a:t>
            </a:r>
            <a:r>
              <a:rPr lang="fr-FR" sz="1400" dirty="0" err="1" smtClean="0"/>
              <a:t>GeV</a:t>
            </a:r>
            <a:endParaRPr lang="fr-FR" sz="14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#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setFileName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smtClean="0">
                <a:solidFill>
                  <a:srgbClr val="C00000"/>
                </a:solidFill>
              </a:rPr>
              <a:t>Cu-</a:t>
            </a:r>
            <a:r>
              <a:rPr lang="fr-FR" sz="1400" dirty="0" err="1" smtClean="0">
                <a:solidFill>
                  <a:srgbClr val="C00000"/>
                </a:solidFill>
              </a:rPr>
              <a:t>lAr</a:t>
            </a:r>
            <a:endParaRPr lang="fr-FR" sz="14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/h1/set 1 100   3.    5. </a:t>
            </a:r>
            <a:r>
              <a:rPr lang="fr-FR" sz="1400" dirty="0" err="1" smtClean="0">
                <a:solidFill>
                  <a:srgbClr val="C00000"/>
                </a:solidFill>
              </a:rPr>
              <a:t>GeV</a:t>
            </a:r>
            <a:r>
              <a:rPr lang="fr-FR" sz="1400" dirty="0" smtClean="0">
                <a:solidFill>
                  <a:srgbClr val="C00000"/>
                </a:solidFill>
              </a:rPr>
              <a:t> </a:t>
            </a:r>
            <a:r>
              <a:rPr lang="fr-FR" sz="1400" dirty="0">
                <a:solidFill>
                  <a:srgbClr val="C00000"/>
                </a:solidFill>
              </a:rPr>
              <a:t>	</a:t>
            </a:r>
            <a:r>
              <a:rPr lang="fr-FR" sz="1400" dirty="0" smtClean="0">
                <a:solidFill>
                  <a:srgbClr val="C00000"/>
                </a:solidFill>
              </a:rPr>
              <a:t>    #</a:t>
            </a:r>
            <a:r>
              <a:rPr lang="fr-FR" sz="1400" dirty="0" err="1">
                <a:solidFill>
                  <a:srgbClr val="C00000"/>
                </a:solidFill>
              </a:rPr>
              <a:t>edep</a:t>
            </a:r>
            <a:r>
              <a:rPr lang="fr-FR" sz="1400" dirty="0">
                <a:solidFill>
                  <a:srgbClr val="C00000"/>
                </a:solidFill>
              </a:rPr>
              <a:t> in </a:t>
            </a:r>
            <a:r>
              <a:rPr lang="fr-FR" sz="1400" dirty="0" smtClean="0">
                <a:solidFill>
                  <a:srgbClr val="C00000"/>
                </a:solidFill>
              </a:rPr>
              <a:t>absor1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/h1/set 2 100   0.  500. MeV	</a:t>
            </a:r>
            <a:r>
              <a:rPr lang="fr-FR" sz="1400" dirty="0" smtClean="0">
                <a:solidFill>
                  <a:srgbClr val="C00000"/>
                </a:solidFill>
              </a:rPr>
              <a:t>    #</a:t>
            </a:r>
            <a:r>
              <a:rPr lang="fr-FR" sz="1400" dirty="0" err="1">
                <a:solidFill>
                  <a:srgbClr val="C00000"/>
                </a:solidFill>
              </a:rPr>
              <a:t>edep</a:t>
            </a:r>
            <a:r>
              <a:rPr lang="fr-FR" sz="1400" dirty="0">
                <a:solidFill>
                  <a:srgbClr val="C00000"/>
                </a:solidFill>
              </a:rPr>
              <a:t> in </a:t>
            </a:r>
            <a:r>
              <a:rPr lang="fr-FR" sz="1400" dirty="0" smtClean="0">
                <a:solidFill>
                  <a:srgbClr val="C00000"/>
                </a:solidFill>
              </a:rPr>
              <a:t>absor2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/h1/set 11 52   0.   52.  </a:t>
            </a:r>
            <a:r>
              <a:rPr lang="fr-FR" sz="1400" dirty="0" smtClean="0">
                <a:solidFill>
                  <a:srgbClr val="C00000"/>
                </a:solidFill>
              </a:rPr>
              <a:t>none   </a:t>
            </a:r>
            <a:r>
              <a:rPr lang="fr-FR" sz="1400" dirty="0">
                <a:solidFill>
                  <a:srgbClr val="C00000"/>
                </a:solidFill>
              </a:rPr>
              <a:t> </a:t>
            </a:r>
            <a:r>
              <a:rPr lang="fr-FR" sz="1400" dirty="0" smtClean="0">
                <a:solidFill>
                  <a:srgbClr val="C00000"/>
                </a:solidFill>
              </a:rPr>
              <a:t>  #</a:t>
            </a:r>
            <a:r>
              <a:rPr lang="fr-FR" sz="1400" dirty="0">
                <a:solidFill>
                  <a:srgbClr val="C00000"/>
                </a:solidFill>
              </a:rPr>
              <a:t>long. profile in </a:t>
            </a:r>
            <a:r>
              <a:rPr lang="fr-FR" sz="1400" dirty="0" smtClean="0">
                <a:solidFill>
                  <a:srgbClr val="C00000"/>
                </a:solidFill>
              </a:rPr>
              <a:t>absor1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/h1/set 12 52   0.   52.  none	</a:t>
            </a:r>
            <a:r>
              <a:rPr lang="fr-FR" sz="1400" dirty="0" smtClean="0">
                <a:solidFill>
                  <a:srgbClr val="C00000"/>
                </a:solidFill>
              </a:rPr>
              <a:t>    #</a:t>
            </a:r>
            <a:r>
              <a:rPr lang="fr-FR" sz="1400" dirty="0">
                <a:solidFill>
                  <a:srgbClr val="C00000"/>
                </a:solidFill>
              </a:rPr>
              <a:t>long. profile in </a:t>
            </a:r>
            <a:r>
              <a:rPr lang="fr-FR" sz="1400" dirty="0" smtClean="0">
                <a:solidFill>
                  <a:srgbClr val="C00000"/>
                </a:solidFill>
              </a:rPr>
              <a:t>absor2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>
                <a:solidFill>
                  <a:srgbClr val="C00000"/>
                </a:solidFill>
              </a:rPr>
              <a:t>/</a:t>
            </a:r>
            <a:r>
              <a:rPr lang="fr-FR" sz="1400" dirty="0" err="1">
                <a:solidFill>
                  <a:srgbClr val="C00000"/>
                </a:solidFill>
              </a:rPr>
              <a:t>analysis</a:t>
            </a:r>
            <a:r>
              <a:rPr lang="fr-FR" sz="1400" dirty="0">
                <a:solidFill>
                  <a:srgbClr val="C00000"/>
                </a:solidFill>
              </a:rPr>
              <a:t>/h1/set 21 102  0.   102. </a:t>
            </a:r>
            <a:r>
              <a:rPr lang="fr-FR" sz="1400" dirty="0" smtClean="0">
                <a:solidFill>
                  <a:srgbClr val="C00000"/>
                </a:solidFill>
              </a:rPr>
              <a:t>none    #</a:t>
            </a:r>
            <a:r>
              <a:rPr lang="fr-FR" sz="1400" dirty="0" err="1" smtClean="0">
                <a:solidFill>
                  <a:srgbClr val="C00000"/>
                </a:solidFill>
              </a:rPr>
              <a:t>energy</a:t>
            </a:r>
            <a:r>
              <a:rPr lang="fr-FR" sz="1400" dirty="0" smtClean="0">
                <a:solidFill>
                  <a:srgbClr val="C00000"/>
                </a:solidFill>
              </a:rPr>
              <a:t> flow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#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/>
              <a:t>run</a:t>
            </a:r>
            <a:r>
              <a:rPr lang="fr-FR" sz="1400" dirty="0"/>
              <a:t>/</a:t>
            </a:r>
            <a:r>
              <a:rPr lang="fr-FR" sz="1400" dirty="0" err="1"/>
              <a:t>printProgress</a:t>
            </a:r>
            <a:r>
              <a:rPr lang="fr-FR" sz="1400" dirty="0"/>
              <a:t> </a:t>
            </a:r>
            <a:r>
              <a:rPr lang="fr-FR" sz="1400" dirty="0" smtClean="0"/>
              <a:t>100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 smtClean="0"/>
              <a:t>/</a:t>
            </a:r>
            <a:r>
              <a:rPr lang="fr-FR" sz="1400" dirty="0" err="1"/>
              <a:t>run</a:t>
            </a:r>
            <a:r>
              <a:rPr lang="fr-FR" sz="1400" dirty="0"/>
              <a:t>/</a:t>
            </a:r>
            <a:r>
              <a:rPr lang="fr-FR" sz="1400" dirty="0" err="1"/>
              <a:t>beamOn</a:t>
            </a:r>
            <a:r>
              <a:rPr lang="fr-FR" sz="1400" dirty="0"/>
              <a:t> 1000</a:t>
            </a:r>
            <a:endParaRPr lang="fr-FR" sz="14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Michel Maire : </a:t>
            </a:r>
            <a:r>
              <a:rPr lang="fr-FR" dirty="0" err="1" smtClean="0"/>
              <a:t>example</a:t>
            </a:r>
            <a:r>
              <a:rPr lang="fr-FR" dirty="0" smtClean="0"/>
              <a:t> Hadr05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60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50800"/>
            <a:ext cx="6921500" cy="6743700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16/09/2021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Michel Maire : </a:t>
            </a:r>
            <a:r>
              <a:rPr lang="fr-FR" dirty="0" err="1" smtClean="0"/>
              <a:t>example</a:t>
            </a:r>
            <a:r>
              <a:rPr lang="fr-FR" dirty="0" smtClean="0"/>
              <a:t> Hadr05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3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648181" y="2882096"/>
            <a:ext cx="1747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Proton ( 1 </a:t>
            </a:r>
            <a:r>
              <a:rPr lang="fr-FR" dirty="0" err="1" smtClean="0"/>
              <a:t>GeV</a:t>
            </a:r>
            <a:r>
              <a:rPr lang="fr-FR" dirty="0" smtClean="0"/>
              <a:t>)</a:t>
            </a:r>
          </a:p>
          <a:p>
            <a:r>
              <a:rPr lang="fr-FR" dirty="0" smtClean="0"/>
              <a:t>In Cu-</a:t>
            </a:r>
            <a:r>
              <a:rPr lang="fr-FR" dirty="0" err="1" smtClean="0"/>
              <a:t>lAr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9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8154" y="0"/>
            <a:ext cx="11427472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70C0"/>
                </a:solidFill>
              </a:rPr>
              <a:t>------------------------------------------------------------- </a:t>
            </a:r>
            <a:r>
              <a:rPr lang="fr-FR" sz="1600" dirty="0">
                <a:solidFill>
                  <a:srgbClr val="0070C0"/>
                </a:solidFill>
              </a:rPr>
              <a:t>---&gt; The </a:t>
            </a:r>
            <a:r>
              <a:rPr lang="fr-FR" sz="1600" dirty="0" err="1">
                <a:solidFill>
                  <a:srgbClr val="0070C0"/>
                </a:solidFill>
              </a:rPr>
              <a:t>calorimeter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fr-FR" sz="1600" dirty="0" err="1">
                <a:solidFill>
                  <a:srgbClr val="0070C0"/>
                </a:solidFill>
              </a:rPr>
              <a:t>is</a:t>
            </a:r>
            <a:r>
              <a:rPr lang="fr-FR" sz="1600" dirty="0">
                <a:solidFill>
                  <a:srgbClr val="0070C0"/>
                </a:solidFill>
              </a:rPr>
              <a:t> 50 </a:t>
            </a:r>
            <a:r>
              <a:rPr lang="fr-FR" sz="1600" dirty="0" err="1">
                <a:solidFill>
                  <a:srgbClr val="0070C0"/>
                </a:solidFill>
              </a:rPr>
              <a:t>layers</a:t>
            </a:r>
            <a:r>
              <a:rPr lang="fr-FR" sz="1600" dirty="0">
                <a:solidFill>
                  <a:srgbClr val="0070C0"/>
                </a:solidFill>
              </a:rPr>
              <a:t> of: 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600" dirty="0" smtClean="0">
                <a:solidFill>
                  <a:srgbClr val="0070C0"/>
                </a:solidFill>
              </a:rPr>
              <a:t>        </a:t>
            </a:r>
            <a:r>
              <a:rPr lang="fr-FR" sz="1600" dirty="0">
                <a:solidFill>
                  <a:srgbClr val="0070C0"/>
                </a:solidFill>
              </a:rPr>
              <a:t>Copper:    3.1 cm   ---&gt;  </a:t>
            </a:r>
            <a:r>
              <a:rPr lang="fr-FR" sz="1600" dirty="0" err="1">
                <a:solidFill>
                  <a:srgbClr val="0070C0"/>
                </a:solidFill>
              </a:rPr>
              <a:t>sum</a:t>
            </a:r>
            <a:r>
              <a:rPr lang="fr-FR" sz="1600" dirty="0">
                <a:solidFill>
                  <a:srgbClr val="0070C0"/>
                </a:solidFill>
              </a:rPr>
              <a:t> =   1.55 m   </a:t>
            </a:r>
            <a:r>
              <a:rPr lang="fr-FR" sz="1600" dirty="0" smtClean="0">
                <a:solidFill>
                  <a:srgbClr val="0070C0"/>
                </a:solidFill>
              </a:rPr>
              <a:t>   =    </a:t>
            </a:r>
            <a:r>
              <a:rPr lang="fr-FR" sz="1600" dirty="0">
                <a:solidFill>
                  <a:srgbClr val="0070C0"/>
                </a:solidFill>
              </a:rPr>
              <a:t>108 </a:t>
            </a:r>
            <a:r>
              <a:rPr lang="fr-FR" sz="1600" dirty="0" err="1">
                <a:solidFill>
                  <a:srgbClr val="0070C0"/>
                </a:solidFill>
              </a:rPr>
              <a:t>Radl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fr-FR" sz="1600" dirty="0" smtClean="0">
                <a:solidFill>
                  <a:srgbClr val="0070C0"/>
                </a:solidFill>
              </a:rPr>
              <a:t>      =  </a:t>
            </a:r>
            <a:r>
              <a:rPr lang="fr-FR" sz="1600" dirty="0">
                <a:solidFill>
                  <a:srgbClr val="0070C0"/>
                </a:solidFill>
              </a:rPr>
              <a:t>9.944 </a:t>
            </a:r>
            <a:r>
              <a:rPr lang="fr-FR" sz="1600" dirty="0" err="1">
                <a:solidFill>
                  <a:srgbClr val="0070C0"/>
                </a:solidFill>
              </a:rPr>
              <a:t>NuclearInteractionLength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600" dirty="0" err="1" smtClean="0">
                <a:solidFill>
                  <a:srgbClr val="0070C0"/>
                </a:solidFill>
              </a:rPr>
              <a:t>liquidArgon</a:t>
            </a:r>
            <a:r>
              <a:rPr lang="fr-FR" sz="1600" dirty="0">
                <a:solidFill>
                  <a:srgbClr val="0070C0"/>
                </a:solidFill>
              </a:rPr>
              <a:t>:      4 mm   ---&gt;  </a:t>
            </a:r>
            <a:r>
              <a:rPr lang="fr-FR" sz="1600" dirty="0" err="1">
                <a:solidFill>
                  <a:srgbClr val="0070C0"/>
                </a:solidFill>
              </a:rPr>
              <a:t>sum</a:t>
            </a:r>
            <a:r>
              <a:rPr lang="fr-FR" sz="1600" dirty="0">
                <a:solidFill>
                  <a:srgbClr val="0070C0"/>
                </a:solidFill>
              </a:rPr>
              <a:t> =     20 cm  </a:t>
            </a:r>
            <a:r>
              <a:rPr lang="fr-FR" sz="1600" dirty="0" smtClean="0">
                <a:solidFill>
                  <a:srgbClr val="0070C0"/>
                </a:solidFill>
              </a:rPr>
              <a:t>   =  </a:t>
            </a:r>
            <a:r>
              <a:rPr lang="fr-FR" sz="1600" dirty="0">
                <a:solidFill>
                  <a:srgbClr val="0070C0"/>
                </a:solidFill>
              </a:rPr>
              <a:t>1.428 </a:t>
            </a:r>
            <a:r>
              <a:rPr lang="fr-FR" sz="1600" dirty="0" err="1">
                <a:solidFill>
                  <a:srgbClr val="0070C0"/>
                </a:solidFill>
              </a:rPr>
              <a:t>Radl</a:t>
            </a:r>
            <a:r>
              <a:rPr lang="fr-FR" sz="1600" dirty="0">
                <a:solidFill>
                  <a:srgbClr val="0070C0"/>
                </a:solidFill>
              </a:rPr>
              <a:t>  </a:t>
            </a:r>
            <a:r>
              <a:rPr lang="fr-FR" sz="1600" dirty="0" smtClean="0">
                <a:solidFill>
                  <a:srgbClr val="0070C0"/>
                </a:solidFill>
              </a:rPr>
              <a:t>    = </a:t>
            </a:r>
            <a:r>
              <a:rPr lang="fr-FR" sz="1600" dirty="0">
                <a:solidFill>
                  <a:srgbClr val="0070C0"/>
                </a:solidFill>
              </a:rPr>
              <a:t>0.2334 </a:t>
            </a:r>
            <a:r>
              <a:rPr lang="fr-FR" sz="1600" dirty="0" err="1">
                <a:solidFill>
                  <a:srgbClr val="0070C0"/>
                </a:solidFill>
              </a:rPr>
              <a:t>NuclearInteractionLength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600" dirty="0" smtClean="0">
                <a:solidFill>
                  <a:srgbClr val="0070C0"/>
                </a:solidFill>
              </a:rPr>
              <a:t>                              total </a:t>
            </a:r>
            <a:r>
              <a:rPr lang="fr-FR" sz="1600" dirty="0" err="1">
                <a:solidFill>
                  <a:srgbClr val="0070C0"/>
                </a:solidFill>
              </a:rPr>
              <a:t>thickness</a:t>
            </a:r>
            <a:r>
              <a:rPr lang="fr-FR" sz="1600" dirty="0">
                <a:solidFill>
                  <a:srgbClr val="0070C0"/>
                </a:solidFill>
              </a:rPr>
              <a:t> =   1.75 m   </a:t>
            </a:r>
            <a:r>
              <a:rPr lang="fr-FR" sz="1600" dirty="0" smtClean="0">
                <a:solidFill>
                  <a:srgbClr val="0070C0"/>
                </a:solidFill>
              </a:rPr>
              <a:t>   =  </a:t>
            </a:r>
            <a:r>
              <a:rPr lang="fr-FR" sz="1600" dirty="0">
                <a:solidFill>
                  <a:srgbClr val="0070C0"/>
                </a:solidFill>
              </a:rPr>
              <a:t>109.4 </a:t>
            </a:r>
            <a:r>
              <a:rPr lang="fr-FR" sz="1600" dirty="0" err="1">
                <a:solidFill>
                  <a:srgbClr val="0070C0"/>
                </a:solidFill>
              </a:rPr>
              <a:t>Radl</a:t>
            </a:r>
            <a:r>
              <a:rPr lang="fr-FR" sz="1600" dirty="0">
                <a:solidFill>
                  <a:srgbClr val="0070C0"/>
                </a:solidFill>
              </a:rPr>
              <a:t>  </a:t>
            </a:r>
            <a:r>
              <a:rPr lang="fr-FR" sz="1600" dirty="0" smtClean="0">
                <a:solidFill>
                  <a:srgbClr val="0070C0"/>
                </a:solidFill>
              </a:rPr>
              <a:t>     =  </a:t>
            </a:r>
            <a:r>
              <a:rPr lang="fr-FR" sz="1600" dirty="0">
                <a:solidFill>
                  <a:srgbClr val="0070C0"/>
                </a:solidFill>
              </a:rPr>
              <a:t>10.18 </a:t>
            </a:r>
            <a:r>
              <a:rPr lang="fr-FR" sz="1600" dirty="0" err="1">
                <a:solidFill>
                  <a:srgbClr val="0070C0"/>
                </a:solidFill>
              </a:rPr>
              <a:t>NuclearInteractionLength</a:t>
            </a:r>
            <a:r>
              <a:rPr lang="fr-FR" sz="1600" dirty="0">
                <a:solidFill>
                  <a:srgbClr val="0070C0"/>
                </a:solidFill>
              </a:rPr>
              <a:t> 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600" dirty="0">
                <a:solidFill>
                  <a:srgbClr val="0070C0"/>
                </a:solidFill>
              </a:rPr>
              <a:t> </a:t>
            </a:r>
            <a:r>
              <a:rPr lang="fr-FR" sz="1600" dirty="0" smtClean="0">
                <a:solidFill>
                  <a:srgbClr val="0070C0"/>
                </a:solidFill>
              </a:rPr>
              <a:t>                         </a:t>
            </a:r>
            <a:r>
              <a:rPr lang="fr-FR" sz="1600" dirty="0">
                <a:solidFill>
                  <a:srgbClr val="0070C0"/>
                </a:solidFill>
              </a:rPr>
              <a:t>transverse </a:t>
            </a:r>
            <a:r>
              <a:rPr lang="fr-FR" sz="1600" dirty="0" err="1">
                <a:solidFill>
                  <a:srgbClr val="0070C0"/>
                </a:solidFill>
              </a:rPr>
              <a:t>sizeYZ</a:t>
            </a:r>
            <a:r>
              <a:rPr lang="fr-FR" sz="1600" dirty="0">
                <a:solidFill>
                  <a:srgbClr val="0070C0"/>
                </a:solidFill>
              </a:rPr>
              <a:t> =    1.5 m  </a:t>
            </a:r>
            <a:endParaRPr lang="fr-FR" sz="1600" dirty="0" smtClean="0">
              <a:solidFill>
                <a:srgbClr val="0070C0"/>
              </a:solidFill>
            </a:endParaRPr>
          </a:p>
          <a:p>
            <a:r>
              <a:rPr lang="fr-FR" sz="1600" dirty="0" smtClean="0"/>
              <a:t>-------------------------------------------------------------</a:t>
            </a:r>
          </a:p>
          <a:p>
            <a:r>
              <a:rPr lang="fr-FR" sz="1600" dirty="0" err="1" smtClean="0"/>
              <a:t>Run</a:t>
            </a:r>
            <a:r>
              <a:rPr lang="fr-FR" sz="1600" dirty="0" smtClean="0"/>
              <a:t> </a:t>
            </a:r>
            <a:r>
              <a:rPr lang="fr-FR" sz="1600" dirty="0" err="1"/>
              <a:t>Summary</a:t>
            </a:r>
            <a:r>
              <a:rPr lang="fr-FR" sz="1600" dirty="0"/>
              <a:t> ---&gt; The </a:t>
            </a:r>
            <a:r>
              <a:rPr lang="fr-FR" sz="1600" dirty="0" err="1"/>
              <a:t>run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1000 proton of 5 </a:t>
            </a:r>
            <a:r>
              <a:rPr lang="fr-FR" sz="1600" dirty="0" err="1"/>
              <a:t>GeV</a:t>
            </a:r>
            <a:r>
              <a:rPr lang="fr-FR" sz="1600" dirty="0"/>
              <a:t> </a:t>
            </a:r>
            <a:r>
              <a:rPr lang="fr-FR" sz="1600" dirty="0" err="1"/>
              <a:t>through</a:t>
            </a:r>
            <a:r>
              <a:rPr lang="fr-FR" sz="1600" dirty="0"/>
              <a:t> </a:t>
            </a:r>
            <a:r>
              <a:rPr lang="fr-FR" sz="1600" dirty="0" err="1" smtClean="0"/>
              <a:t>calorimeter</a:t>
            </a:r>
            <a:endParaRPr lang="fr-FR" sz="1600" dirty="0" smtClean="0"/>
          </a:p>
          <a:p>
            <a:endParaRPr lang="fr-FR" sz="1200" dirty="0"/>
          </a:p>
          <a:p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>
                <a:solidFill>
                  <a:srgbClr val="00B050"/>
                </a:solidFill>
              </a:rPr>
              <a:t>Process</a:t>
            </a:r>
            <a:r>
              <a:rPr lang="fr-FR" sz="1600" dirty="0">
                <a:solidFill>
                  <a:srgbClr val="00B050"/>
                </a:solidFill>
              </a:rPr>
              <a:t> calls </a:t>
            </a:r>
            <a:r>
              <a:rPr lang="fr-FR" sz="1600" dirty="0" err="1">
                <a:solidFill>
                  <a:srgbClr val="00B050"/>
                </a:solidFill>
              </a:rPr>
              <a:t>frequency</a:t>
            </a:r>
            <a:r>
              <a:rPr lang="fr-FR" sz="1600" dirty="0">
                <a:solidFill>
                  <a:srgbClr val="00B050"/>
                </a:solidFill>
              </a:rPr>
              <a:t> : </a:t>
            </a:r>
            <a:endParaRPr lang="fr-FR" sz="1600" dirty="0" smtClean="0">
              <a:solidFill>
                <a:srgbClr val="00B050"/>
              </a:solidFill>
            </a:endParaRP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Decay</a:t>
            </a:r>
            <a:r>
              <a:rPr lang="fr-FR" sz="1600" dirty="0">
                <a:solidFill>
                  <a:srgbClr val="00B050"/>
                </a:solidFill>
              </a:rPr>
              <a:t>=      5221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Radioactivation</a:t>
            </a:r>
            <a:r>
              <a:rPr lang="fr-FR" sz="1600" dirty="0">
                <a:solidFill>
                  <a:srgbClr val="00B050"/>
                </a:solidFill>
              </a:rPr>
              <a:t>=   4220183  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Rayl</a:t>
            </a:r>
            <a:r>
              <a:rPr lang="fr-FR" sz="1600" dirty="0">
                <a:solidFill>
                  <a:srgbClr val="00B050"/>
                </a:solidFill>
              </a:rPr>
              <a:t>=    </a:t>
            </a:r>
            <a:r>
              <a:rPr lang="fr-FR" sz="1600" dirty="0" smtClean="0">
                <a:solidFill>
                  <a:srgbClr val="00B050"/>
                </a:solidFill>
              </a:rPr>
              <a:t>217355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</a:t>
            </a:r>
            <a:r>
              <a:rPr lang="fr-FR" sz="1600" dirty="0">
                <a:solidFill>
                  <a:srgbClr val="00B050"/>
                </a:solidFill>
              </a:rPr>
              <a:t>Transportation=   5579758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annihil</a:t>
            </a:r>
            <a:r>
              <a:rPr lang="fr-FR" sz="1600" dirty="0">
                <a:solidFill>
                  <a:srgbClr val="00B050"/>
                </a:solidFill>
              </a:rPr>
              <a:t>=     76920 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</a:t>
            </a:r>
            <a:r>
              <a:rPr lang="fr-FR" sz="1600" dirty="0" err="1">
                <a:solidFill>
                  <a:srgbClr val="00B050"/>
                </a:solidFill>
              </a:rPr>
              <a:t>compt</a:t>
            </a:r>
            <a:r>
              <a:rPr lang="fr-FR" sz="1600" dirty="0">
                <a:solidFill>
                  <a:srgbClr val="00B050"/>
                </a:solidFill>
              </a:rPr>
              <a:t>=   </a:t>
            </a:r>
            <a:r>
              <a:rPr lang="fr-FR" sz="1600" dirty="0" smtClean="0">
                <a:solidFill>
                  <a:srgbClr val="00B050"/>
                </a:solidFill>
              </a:rPr>
              <a:t>2651326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conv</a:t>
            </a:r>
            <a:r>
              <a:rPr lang="fr-FR" sz="1600" dirty="0">
                <a:solidFill>
                  <a:srgbClr val="00B050"/>
                </a:solidFill>
              </a:rPr>
              <a:t>=     62997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dInelastic</a:t>
            </a:r>
            <a:r>
              <a:rPr lang="fr-FR" sz="1600" dirty="0">
                <a:solidFill>
                  <a:srgbClr val="00B050"/>
                </a:solidFill>
              </a:rPr>
              <a:t>=        63   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eBrem</a:t>
            </a:r>
            <a:r>
              <a:rPr lang="fr-FR" sz="1600" dirty="0">
                <a:solidFill>
                  <a:srgbClr val="00B050"/>
                </a:solidFill>
              </a:rPr>
              <a:t>=    </a:t>
            </a:r>
            <a:r>
              <a:rPr lang="fr-FR" sz="1600" dirty="0" smtClean="0">
                <a:solidFill>
                  <a:srgbClr val="00B050"/>
                </a:solidFill>
              </a:rPr>
              <a:t>455629</a:t>
            </a:r>
          </a:p>
          <a:p>
            <a:r>
              <a:rPr lang="fr-FR" sz="1600" dirty="0">
                <a:solidFill>
                  <a:srgbClr val="00B050"/>
                </a:solidFill>
              </a:rPr>
              <a:t>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eIoni</a:t>
            </a:r>
            <a:r>
              <a:rPr lang="fr-FR" sz="1600" dirty="0">
                <a:solidFill>
                  <a:srgbClr val="00B050"/>
                </a:solidFill>
              </a:rPr>
              <a:t>=   6352756  </a:t>
            </a:r>
            <a:r>
              <a:rPr lang="fr-FR" sz="1600" dirty="0" smtClean="0">
                <a:solidFill>
                  <a:srgbClr val="00B050"/>
                </a:solidFill>
              </a:rPr>
              <a:t>     </a:t>
            </a:r>
            <a:r>
              <a:rPr lang="fr-FR" sz="1600" dirty="0" err="1">
                <a:solidFill>
                  <a:srgbClr val="00B050"/>
                </a:solidFill>
              </a:rPr>
              <a:t>hBertiniCaptureAtRest</a:t>
            </a:r>
            <a:r>
              <a:rPr lang="fr-FR" sz="1600" dirty="0">
                <a:solidFill>
                  <a:srgbClr val="00B050"/>
                </a:solidFill>
              </a:rPr>
              <a:t>=       840  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hIoni</a:t>
            </a:r>
            <a:r>
              <a:rPr lang="fr-FR" sz="1600" dirty="0">
                <a:solidFill>
                  <a:srgbClr val="00B050"/>
                </a:solidFill>
              </a:rPr>
              <a:t>=    </a:t>
            </a:r>
            <a:r>
              <a:rPr lang="fr-FR" sz="1600" dirty="0" smtClean="0">
                <a:solidFill>
                  <a:srgbClr val="00B050"/>
                </a:solidFill>
              </a:rPr>
              <a:t>827460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 </a:t>
            </a:r>
            <a:r>
              <a:rPr lang="fr-FR" sz="1600" dirty="0" err="1">
                <a:solidFill>
                  <a:srgbClr val="00B050"/>
                </a:solidFill>
              </a:rPr>
              <a:t>hadElastic</a:t>
            </a:r>
            <a:r>
              <a:rPr lang="fr-FR" sz="1600" dirty="0">
                <a:solidFill>
                  <a:srgbClr val="00B050"/>
                </a:solidFill>
              </a:rPr>
              <a:t>=   3897307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</a:t>
            </a:r>
            <a:r>
              <a:rPr lang="fr-FR" sz="1600" dirty="0" err="1">
                <a:solidFill>
                  <a:srgbClr val="00B050"/>
                </a:solidFill>
              </a:rPr>
              <a:t>ionIoni</a:t>
            </a:r>
            <a:r>
              <a:rPr lang="fr-FR" sz="1600" dirty="0">
                <a:solidFill>
                  <a:srgbClr val="00B050"/>
                </a:solidFill>
              </a:rPr>
              <a:t>=   4191922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</a:t>
            </a:r>
            <a:r>
              <a:rPr lang="fr-FR" sz="1600" dirty="0" err="1">
                <a:solidFill>
                  <a:srgbClr val="00B050"/>
                </a:solidFill>
              </a:rPr>
              <a:t>kaon+Inelastic</a:t>
            </a:r>
            <a:r>
              <a:rPr lang="fr-FR" sz="1600" dirty="0">
                <a:solidFill>
                  <a:srgbClr val="00B050"/>
                </a:solidFill>
              </a:rPr>
              <a:t>=         </a:t>
            </a:r>
            <a:r>
              <a:rPr lang="fr-FR" sz="1600" dirty="0" smtClean="0">
                <a:solidFill>
                  <a:srgbClr val="00B050"/>
                </a:solidFill>
              </a:rPr>
              <a:t>3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</a:t>
            </a:r>
            <a:r>
              <a:rPr lang="fr-FR" sz="1600" dirty="0">
                <a:solidFill>
                  <a:srgbClr val="00B050"/>
                </a:solidFill>
              </a:rPr>
              <a:t>kaon0LInelastic=        10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</a:t>
            </a:r>
            <a:r>
              <a:rPr lang="fr-FR" sz="1600" dirty="0">
                <a:solidFill>
                  <a:srgbClr val="00B050"/>
                </a:solidFill>
              </a:rPr>
              <a:t>kaon0SInelastic=         3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lambdaInelastic</a:t>
            </a:r>
            <a:r>
              <a:rPr lang="fr-FR" sz="1600" dirty="0">
                <a:solidFill>
                  <a:srgbClr val="00B050"/>
                </a:solidFill>
              </a:rPr>
              <a:t>=         8 </a:t>
            </a:r>
            <a:endParaRPr lang="fr-FR" sz="1600" dirty="0" smtClean="0">
              <a:solidFill>
                <a:srgbClr val="00B050"/>
              </a:solidFill>
            </a:endParaRP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msc</a:t>
            </a:r>
            <a:r>
              <a:rPr lang="fr-FR" sz="1600" dirty="0">
                <a:solidFill>
                  <a:srgbClr val="00B050"/>
                </a:solidFill>
              </a:rPr>
              <a:t>=    397230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</a:t>
            </a:r>
            <a:r>
              <a:rPr lang="fr-FR" sz="1600" dirty="0" err="1">
                <a:solidFill>
                  <a:srgbClr val="00B050"/>
                </a:solidFill>
              </a:rPr>
              <a:t>muIoni</a:t>
            </a:r>
            <a:r>
              <a:rPr lang="fr-FR" sz="1600" dirty="0">
                <a:solidFill>
                  <a:srgbClr val="00B050"/>
                </a:solidFill>
              </a:rPr>
              <a:t>=     10468   </a:t>
            </a:r>
            <a:r>
              <a:rPr lang="fr-FR" sz="1600" dirty="0" smtClean="0">
                <a:solidFill>
                  <a:srgbClr val="00B050"/>
                </a:solidFill>
              </a:rPr>
              <a:t>       </a:t>
            </a:r>
            <a:r>
              <a:rPr lang="fr-FR" sz="1600" dirty="0" err="1">
                <a:solidFill>
                  <a:srgbClr val="00B050"/>
                </a:solidFill>
              </a:rPr>
              <a:t>muMinusCaptureAtRest</a:t>
            </a:r>
            <a:r>
              <a:rPr lang="fr-FR" sz="1600" dirty="0">
                <a:solidFill>
                  <a:srgbClr val="00B050"/>
                </a:solidFill>
              </a:rPr>
              <a:t>=        </a:t>
            </a:r>
            <a:r>
              <a:rPr lang="fr-FR" sz="1600" dirty="0" smtClean="0">
                <a:solidFill>
                  <a:srgbClr val="00B050"/>
                </a:solidFill>
              </a:rPr>
              <a:t>11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   </a:t>
            </a:r>
            <a:r>
              <a:rPr lang="fr-FR" sz="1600" dirty="0" err="1">
                <a:solidFill>
                  <a:srgbClr val="00B050"/>
                </a:solidFill>
              </a:rPr>
              <a:t>nCapture</a:t>
            </a:r>
            <a:r>
              <a:rPr lang="fr-FR" sz="1600" dirty="0">
                <a:solidFill>
                  <a:srgbClr val="00B050"/>
                </a:solidFill>
              </a:rPr>
              <a:t>=     31886        </a:t>
            </a:r>
            <a:r>
              <a:rPr lang="fr-FR" sz="1600" dirty="0" smtClean="0">
                <a:solidFill>
                  <a:srgbClr val="00B050"/>
                </a:solidFill>
              </a:rPr>
              <a:t>            </a:t>
            </a:r>
            <a:r>
              <a:rPr lang="fr-FR" sz="1600" dirty="0" err="1" smtClean="0">
                <a:solidFill>
                  <a:srgbClr val="00B050"/>
                </a:solidFill>
              </a:rPr>
              <a:t>neutronInelastic</a:t>
            </a:r>
            <a:r>
              <a:rPr lang="fr-FR" sz="1600" dirty="0">
                <a:solidFill>
                  <a:srgbClr val="00B050"/>
                </a:solidFill>
              </a:rPr>
              <a:t>=     81713    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    </a:t>
            </a:r>
            <a:r>
              <a:rPr lang="fr-FR" sz="1600" dirty="0">
                <a:solidFill>
                  <a:srgbClr val="00B050"/>
                </a:solidFill>
              </a:rPr>
              <a:t>phot=    </a:t>
            </a:r>
            <a:r>
              <a:rPr lang="fr-FR" sz="1600" dirty="0" smtClean="0">
                <a:solidFill>
                  <a:srgbClr val="00B050"/>
                </a:solidFill>
              </a:rPr>
              <a:t>932748</a:t>
            </a: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       </a:t>
            </a:r>
            <a:r>
              <a:rPr lang="fr-FR" sz="1600" dirty="0" err="1">
                <a:solidFill>
                  <a:srgbClr val="00B050"/>
                </a:solidFill>
              </a:rPr>
              <a:t>pi+Inelastic</a:t>
            </a:r>
            <a:r>
              <a:rPr lang="fr-FR" sz="1600" dirty="0">
                <a:solidFill>
                  <a:srgbClr val="00B050"/>
                </a:solidFill>
              </a:rPr>
              <a:t>=      1048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</a:t>
            </a:r>
            <a:r>
              <a:rPr lang="fr-FR" sz="1600" dirty="0">
                <a:solidFill>
                  <a:srgbClr val="00B050"/>
                </a:solidFill>
              </a:rPr>
              <a:t>pi-</a:t>
            </a:r>
            <a:r>
              <a:rPr lang="fr-FR" sz="1600" dirty="0" err="1">
                <a:solidFill>
                  <a:srgbClr val="00B050"/>
                </a:solidFill>
              </a:rPr>
              <a:t>Inelastic</a:t>
            </a:r>
            <a:r>
              <a:rPr lang="fr-FR" sz="1600" dirty="0">
                <a:solidFill>
                  <a:srgbClr val="00B050"/>
                </a:solidFill>
              </a:rPr>
              <a:t>=      1018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protonInelastic</a:t>
            </a:r>
            <a:r>
              <a:rPr lang="fr-FR" sz="1600" dirty="0">
                <a:solidFill>
                  <a:srgbClr val="00B050"/>
                </a:solidFill>
              </a:rPr>
              <a:t>=      3908 </a:t>
            </a:r>
            <a:endParaRPr lang="fr-FR" sz="1600" dirty="0" smtClean="0">
              <a:solidFill>
                <a:srgbClr val="00B050"/>
              </a:solidFill>
            </a:endParaRPr>
          </a:p>
          <a:p>
            <a:r>
              <a:rPr lang="fr-FR" sz="1600" dirty="0" smtClean="0">
                <a:solidFill>
                  <a:srgbClr val="00B050"/>
                </a:solidFill>
              </a:rPr>
              <a:t>               </a:t>
            </a:r>
            <a:r>
              <a:rPr lang="fr-FR" sz="1600" dirty="0" err="1" smtClean="0">
                <a:solidFill>
                  <a:srgbClr val="00B050"/>
                </a:solidFill>
              </a:rPr>
              <a:t>sigma+Inelastic</a:t>
            </a:r>
            <a:r>
              <a:rPr lang="fr-FR" sz="1600" dirty="0">
                <a:solidFill>
                  <a:srgbClr val="00B050"/>
                </a:solidFill>
              </a:rPr>
              <a:t>=         1             </a:t>
            </a:r>
            <a:r>
              <a:rPr lang="fr-FR" sz="1600" dirty="0" smtClean="0">
                <a:solidFill>
                  <a:srgbClr val="00B050"/>
                </a:solidFill>
              </a:rPr>
              <a:t>                        </a:t>
            </a:r>
            <a:r>
              <a:rPr lang="fr-FR" sz="1600" dirty="0" err="1">
                <a:solidFill>
                  <a:srgbClr val="00B050"/>
                </a:solidFill>
              </a:rPr>
              <a:t>tInelastic</a:t>
            </a:r>
            <a:r>
              <a:rPr lang="fr-FR" sz="1600" dirty="0">
                <a:solidFill>
                  <a:srgbClr val="00B050"/>
                </a:solidFill>
              </a:rPr>
              <a:t>=        11 </a:t>
            </a:r>
            <a:endParaRPr lang="fr-FR" sz="1600" dirty="0" smtClean="0">
              <a:solidFill>
                <a:srgbClr val="00B050"/>
              </a:solidFill>
            </a:endParaRPr>
          </a:p>
          <a:p>
            <a:r>
              <a:rPr lang="fr-FR" dirty="0" smtClean="0"/>
              <a:t>------------------------------------------------------------ </a:t>
            </a:r>
            <a:endParaRPr lang="fr-FR" sz="1200" dirty="0"/>
          </a:p>
          <a:p>
            <a:r>
              <a:rPr lang="fr-FR" dirty="0" smtClean="0">
                <a:solidFill>
                  <a:srgbClr val="C00000"/>
                </a:solidFill>
              </a:rPr>
              <a:t>           </a:t>
            </a:r>
            <a:r>
              <a:rPr lang="fr-FR" dirty="0" err="1">
                <a:solidFill>
                  <a:srgbClr val="C00000"/>
                </a:solidFill>
              </a:rPr>
              <a:t>material</a:t>
            </a:r>
            <a:r>
              <a:rPr lang="fr-FR" dirty="0">
                <a:solidFill>
                  <a:srgbClr val="C00000"/>
                </a:solidFill>
              </a:rPr>
              <a:t>     </a:t>
            </a:r>
            <a:r>
              <a:rPr lang="fr-FR" dirty="0" smtClean="0">
                <a:solidFill>
                  <a:srgbClr val="C00000"/>
                </a:solidFill>
              </a:rPr>
              <a:t>          </a:t>
            </a:r>
            <a:r>
              <a:rPr lang="fr-FR" dirty="0" err="1">
                <a:solidFill>
                  <a:srgbClr val="C00000"/>
                </a:solidFill>
              </a:rPr>
              <a:t>Edep</a:t>
            </a:r>
            <a:r>
              <a:rPr lang="fr-FR" dirty="0">
                <a:solidFill>
                  <a:srgbClr val="C00000"/>
                </a:solidFill>
              </a:rPr>
              <a:t>      </a:t>
            </a:r>
            <a:r>
              <a:rPr lang="fr-FR" dirty="0" smtClean="0">
                <a:solidFill>
                  <a:srgbClr val="C00000"/>
                </a:solidFill>
              </a:rPr>
              <a:t>          </a:t>
            </a:r>
            <a:r>
              <a:rPr lang="fr-FR" dirty="0" err="1">
                <a:solidFill>
                  <a:srgbClr val="C00000"/>
                </a:solidFill>
              </a:rPr>
              <a:t>rmsE</a:t>
            </a:r>
            <a:r>
              <a:rPr lang="fr-FR" dirty="0">
                <a:solidFill>
                  <a:srgbClr val="C00000"/>
                </a:solidFill>
              </a:rPr>
              <a:t>       </a:t>
            </a:r>
            <a:r>
              <a:rPr lang="fr-FR" dirty="0" smtClean="0">
                <a:solidFill>
                  <a:srgbClr val="C00000"/>
                </a:solidFill>
              </a:rPr>
              <a:t>     </a:t>
            </a:r>
            <a:r>
              <a:rPr lang="fr-FR" dirty="0" err="1">
                <a:solidFill>
                  <a:srgbClr val="C00000"/>
                </a:solidFill>
              </a:rPr>
              <a:t>sqrt</a:t>
            </a:r>
            <a:r>
              <a:rPr lang="fr-FR" dirty="0">
                <a:solidFill>
                  <a:srgbClr val="C00000"/>
                </a:solidFill>
              </a:rPr>
              <a:t>(E0(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>
                <a:solidFill>
                  <a:srgbClr val="C00000"/>
                </a:solidFill>
              </a:rPr>
              <a:t>))*</a:t>
            </a:r>
            <a:r>
              <a:rPr lang="fr-FR" dirty="0" err="1">
                <a:solidFill>
                  <a:srgbClr val="C00000"/>
                </a:solidFill>
              </a:rPr>
              <a:t>rmsE</a:t>
            </a:r>
            <a:r>
              <a:rPr lang="fr-FR" dirty="0">
                <a:solidFill>
                  <a:srgbClr val="C00000"/>
                </a:solidFill>
              </a:rPr>
              <a:t>/</a:t>
            </a:r>
            <a:r>
              <a:rPr lang="fr-FR" dirty="0" err="1">
                <a:solidFill>
                  <a:srgbClr val="C00000"/>
                </a:solidFill>
              </a:rPr>
              <a:t>Edep</a:t>
            </a:r>
            <a:r>
              <a:rPr lang="fr-FR" dirty="0">
                <a:solidFill>
                  <a:srgbClr val="C00000"/>
                </a:solidFill>
              </a:rPr>
              <a:t>    </a:t>
            </a:r>
            <a:r>
              <a:rPr lang="fr-FR" dirty="0" smtClean="0">
                <a:solidFill>
                  <a:srgbClr val="C00000"/>
                </a:solidFill>
              </a:rPr>
              <a:t>     </a:t>
            </a:r>
            <a:r>
              <a:rPr lang="fr-FR" dirty="0">
                <a:solidFill>
                  <a:srgbClr val="C00000"/>
                </a:solidFill>
              </a:rPr>
              <a:t>total </a:t>
            </a:r>
            <a:r>
              <a:rPr lang="fr-FR" dirty="0" err="1" smtClean="0">
                <a:solidFill>
                  <a:srgbClr val="C00000"/>
                </a:solidFill>
              </a:rPr>
              <a:t>tracklen</a:t>
            </a:r>
            <a:endParaRPr lang="fr-FR" dirty="0" smtClean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   </a:t>
            </a:r>
            <a:r>
              <a:rPr lang="fr-FR" dirty="0">
                <a:solidFill>
                  <a:srgbClr val="C00000"/>
                </a:solidFill>
              </a:rPr>
              <a:t>1     </a:t>
            </a:r>
            <a:r>
              <a:rPr lang="fr-FR" dirty="0" smtClean="0">
                <a:solidFill>
                  <a:srgbClr val="C00000"/>
                </a:solidFill>
              </a:rPr>
              <a:t>     </a:t>
            </a:r>
            <a:r>
              <a:rPr lang="fr-FR" dirty="0">
                <a:solidFill>
                  <a:srgbClr val="C00000"/>
                </a:solidFill>
              </a:rPr>
              <a:t>Copper  </a:t>
            </a:r>
            <a:r>
              <a:rPr lang="fr-FR" dirty="0" smtClean="0">
                <a:solidFill>
                  <a:srgbClr val="C00000"/>
                </a:solidFill>
              </a:rPr>
              <a:t>      </a:t>
            </a:r>
            <a:r>
              <a:rPr lang="fr-FR" dirty="0">
                <a:solidFill>
                  <a:srgbClr val="C00000"/>
                </a:solidFill>
              </a:rPr>
              <a:t>4.178 </a:t>
            </a:r>
            <a:r>
              <a:rPr lang="fr-FR" dirty="0" err="1">
                <a:solidFill>
                  <a:srgbClr val="C00000"/>
                </a:solidFill>
              </a:rPr>
              <a:t>GeV</a:t>
            </a:r>
            <a:r>
              <a:rPr lang="fr-FR" dirty="0">
                <a:solidFill>
                  <a:srgbClr val="C00000"/>
                </a:solidFill>
              </a:rPr>
              <a:t>  </a:t>
            </a:r>
            <a:r>
              <a:rPr lang="fr-FR" dirty="0" smtClean="0">
                <a:solidFill>
                  <a:srgbClr val="C00000"/>
                </a:solidFill>
              </a:rPr>
              <a:t>      </a:t>
            </a:r>
            <a:r>
              <a:rPr lang="fr-FR" dirty="0">
                <a:solidFill>
                  <a:srgbClr val="C00000"/>
                </a:solidFill>
              </a:rPr>
              <a:t>271.2 MeV   </a:t>
            </a:r>
            <a:r>
              <a:rPr lang="fr-FR" dirty="0" smtClean="0">
                <a:solidFill>
                  <a:srgbClr val="C00000"/>
                </a:solidFill>
              </a:rPr>
              <a:t>        </a:t>
            </a:r>
            <a:r>
              <a:rPr lang="fr-FR" dirty="0">
                <a:solidFill>
                  <a:srgbClr val="C00000"/>
                </a:solidFill>
              </a:rPr>
              <a:t>14.51 +- 0.459 %   </a:t>
            </a:r>
            <a:r>
              <a:rPr lang="fr-FR" dirty="0" smtClean="0">
                <a:solidFill>
                  <a:srgbClr val="C00000"/>
                </a:solidFill>
              </a:rPr>
              <a:t>            </a:t>
            </a:r>
            <a:r>
              <a:rPr lang="fr-FR" dirty="0">
                <a:solidFill>
                  <a:srgbClr val="C00000"/>
                </a:solidFill>
              </a:rPr>
              <a:t>2.06 m   +-  42.8 </a:t>
            </a:r>
            <a:r>
              <a:rPr lang="fr-FR" dirty="0" smtClean="0">
                <a:solidFill>
                  <a:srgbClr val="C00000"/>
                </a:solidFill>
              </a:rPr>
              <a:t>cm</a:t>
            </a:r>
          </a:p>
          <a:p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smtClean="0">
                <a:solidFill>
                  <a:srgbClr val="C00000"/>
                </a:solidFill>
              </a:rPr>
              <a:t>  </a:t>
            </a:r>
            <a:r>
              <a:rPr lang="fr-FR" dirty="0">
                <a:solidFill>
                  <a:srgbClr val="C00000"/>
                </a:solidFill>
              </a:rPr>
              <a:t>2   </a:t>
            </a:r>
            <a:r>
              <a:rPr lang="fr-FR" dirty="0" err="1">
                <a:solidFill>
                  <a:srgbClr val="C00000"/>
                </a:solidFill>
              </a:rPr>
              <a:t>liquidArgon</a:t>
            </a:r>
            <a:r>
              <a:rPr lang="fr-FR" dirty="0">
                <a:solidFill>
                  <a:srgbClr val="C00000"/>
                </a:solidFill>
              </a:rPr>
              <a:t>  </a:t>
            </a:r>
            <a:r>
              <a:rPr lang="fr-FR" dirty="0" smtClean="0">
                <a:solidFill>
                  <a:srgbClr val="C00000"/>
                </a:solidFill>
              </a:rPr>
              <a:t>    </a:t>
            </a:r>
            <a:r>
              <a:rPr lang="fr-FR" dirty="0">
                <a:solidFill>
                  <a:srgbClr val="C00000"/>
                </a:solidFill>
              </a:rPr>
              <a:t>84.903 </a:t>
            </a:r>
            <a:r>
              <a:rPr lang="fr-FR" dirty="0" smtClean="0">
                <a:solidFill>
                  <a:srgbClr val="C00000"/>
                </a:solidFill>
              </a:rPr>
              <a:t>MeV       </a:t>
            </a:r>
            <a:r>
              <a:rPr lang="fr-FR" dirty="0">
                <a:solidFill>
                  <a:srgbClr val="C00000"/>
                </a:solidFill>
              </a:rPr>
              <a:t>30.78 MeV    </a:t>
            </a:r>
            <a:r>
              <a:rPr lang="fr-FR" dirty="0" smtClean="0">
                <a:solidFill>
                  <a:srgbClr val="C00000"/>
                </a:solidFill>
              </a:rPr>
              <a:t>       </a:t>
            </a:r>
            <a:r>
              <a:rPr lang="fr-FR" dirty="0">
                <a:solidFill>
                  <a:srgbClr val="C00000"/>
                </a:solidFill>
              </a:rPr>
              <a:t>81.08 +-  2.56 %    </a:t>
            </a:r>
            <a:r>
              <a:rPr lang="fr-FR" dirty="0" smtClean="0">
                <a:solidFill>
                  <a:srgbClr val="C00000"/>
                </a:solidFill>
              </a:rPr>
              <a:t>         25.78 </a:t>
            </a:r>
            <a:r>
              <a:rPr lang="fr-FR" dirty="0">
                <a:solidFill>
                  <a:srgbClr val="C00000"/>
                </a:solidFill>
              </a:rPr>
              <a:t>cm  +-  7.59 </a:t>
            </a:r>
            <a:r>
              <a:rPr lang="fr-FR" dirty="0" smtClean="0">
                <a:solidFill>
                  <a:srgbClr val="C00000"/>
                </a:solidFill>
              </a:rPr>
              <a:t>cm</a:t>
            </a:r>
          </a:p>
          <a:p>
            <a:endParaRPr lang="fr-FR" sz="1000" dirty="0" smtClean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002060"/>
                </a:solidFill>
              </a:rPr>
              <a:t>       </a:t>
            </a:r>
            <a:r>
              <a:rPr lang="fr-FR" dirty="0">
                <a:solidFill>
                  <a:srgbClr val="002060"/>
                </a:solidFill>
              </a:rPr>
              <a:t>total </a:t>
            </a:r>
            <a:r>
              <a:rPr lang="fr-FR" dirty="0" err="1">
                <a:solidFill>
                  <a:srgbClr val="002060"/>
                </a:solidFill>
              </a:rPr>
              <a:t>Edep</a:t>
            </a:r>
            <a:r>
              <a:rPr lang="fr-FR" dirty="0">
                <a:solidFill>
                  <a:srgbClr val="002060"/>
                </a:solidFill>
              </a:rPr>
              <a:t> = 4.263 </a:t>
            </a:r>
            <a:r>
              <a:rPr lang="fr-FR" dirty="0" err="1" smtClean="0">
                <a:solidFill>
                  <a:srgbClr val="002060"/>
                </a:solidFill>
              </a:rPr>
              <a:t>GeV</a:t>
            </a:r>
            <a:endParaRPr lang="fr-FR" dirty="0" smtClean="0">
              <a:solidFill>
                <a:srgbClr val="002060"/>
              </a:solidFill>
            </a:endParaRPr>
          </a:p>
          <a:p>
            <a:r>
              <a:rPr lang="fr-FR" dirty="0" smtClean="0">
                <a:solidFill>
                  <a:srgbClr val="002060"/>
                </a:solidFill>
              </a:rPr>
              <a:t>       </a:t>
            </a:r>
            <a:r>
              <a:rPr lang="fr-FR" dirty="0" err="1">
                <a:solidFill>
                  <a:srgbClr val="002060"/>
                </a:solidFill>
              </a:rPr>
              <a:t>leakage</a:t>
            </a:r>
            <a:r>
              <a:rPr lang="fr-FR" dirty="0">
                <a:solidFill>
                  <a:srgbClr val="002060"/>
                </a:solidFill>
              </a:rPr>
              <a:t> :  </a:t>
            </a:r>
            <a:r>
              <a:rPr lang="fr-FR" dirty="0" err="1">
                <a:solidFill>
                  <a:srgbClr val="002060"/>
                </a:solidFill>
              </a:rPr>
              <a:t>primary</a:t>
            </a:r>
            <a:r>
              <a:rPr lang="fr-FR" dirty="0">
                <a:solidFill>
                  <a:srgbClr val="002060"/>
                </a:solidFill>
              </a:rPr>
              <a:t> = 0 eV  +- 0 eV    </a:t>
            </a:r>
            <a:r>
              <a:rPr lang="fr-FR" dirty="0" err="1">
                <a:solidFill>
                  <a:srgbClr val="002060"/>
                </a:solidFill>
              </a:rPr>
              <a:t>secondaries</a:t>
            </a:r>
            <a:r>
              <a:rPr lang="fr-FR" dirty="0">
                <a:solidFill>
                  <a:srgbClr val="002060"/>
                </a:solidFill>
              </a:rPr>
              <a:t> = 269.7 MeV +- 0 eV   ---&gt; total = 269.7 MeV </a:t>
            </a:r>
            <a:endParaRPr lang="fr-FR" dirty="0" smtClean="0">
              <a:solidFill>
                <a:srgbClr val="002060"/>
              </a:solidFill>
            </a:endParaRPr>
          </a:p>
          <a:p>
            <a:r>
              <a:rPr lang="fr-FR" dirty="0" smtClean="0">
                <a:solidFill>
                  <a:srgbClr val="002060"/>
                </a:solidFill>
              </a:rPr>
              <a:t>       total </a:t>
            </a:r>
            <a:r>
              <a:rPr lang="fr-FR" dirty="0" err="1">
                <a:solidFill>
                  <a:srgbClr val="002060"/>
                </a:solidFill>
              </a:rPr>
              <a:t>energy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err="1">
                <a:solidFill>
                  <a:srgbClr val="002060"/>
                </a:solidFill>
              </a:rPr>
              <a:t>released</a:t>
            </a:r>
            <a:r>
              <a:rPr lang="fr-FR" dirty="0">
                <a:solidFill>
                  <a:srgbClr val="002060"/>
                </a:solidFill>
              </a:rPr>
              <a:t> :  </a:t>
            </a:r>
            <a:r>
              <a:rPr lang="fr-FR" dirty="0" err="1">
                <a:solidFill>
                  <a:srgbClr val="002060"/>
                </a:solidFill>
              </a:rPr>
              <a:t>edep</a:t>
            </a:r>
            <a:r>
              <a:rPr lang="fr-FR" dirty="0">
                <a:solidFill>
                  <a:srgbClr val="002060"/>
                </a:solidFill>
              </a:rPr>
              <a:t> + </a:t>
            </a:r>
            <a:r>
              <a:rPr lang="fr-FR" dirty="0" err="1">
                <a:solidFill>
                  <a:srgbClr val="002060"/>
                </a:solidFill>
              </a:rPr>
              <a:t>eleak</a:t>
            </a:r>
            <a:r>
              <a:rPr lang="fr-FR" dirty="0">
                <a:solidFill>
                  <a:srgbClr val="002060"/>
                </a:solidFill>
              </a:rPr>
              <a:t> = 4.533 </a:t>
            </a:r>
            <a:r>
              <a:rPr lang="fr-FR" dirty="0" err="1">
                <a:solidFill>
                  <a:srgbClr val="002060"/>
                </a:solidFill>
              </a:rPr>
              <a:t>GeV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A09F3-CC32-2249-BFFE-B04F1C36C31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51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363</Words>
  <Application>Microsoft Macintosh PowerPoint</Application>
  <PresentationFormat>Grand écran</PresentationFormat>
  <Paragraphs>78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Calibri</vt:lpstr>
      <vt:lpstr>Calibri Light</vt:lpstr>
      <vt:lpstr>Mangal</vt:lpstr>
      <vt:lpstr>Arial</vt:lpstr>
      <vt:lpstr>Thème Office</vt:lpstr>
      <vt:lpstr>Hadr05 :  longitudinal sampling calorimeter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</dc:title>
  <dc:creator>Utilisateur de Microsoft Office</dc:creator>
  <cp:lastModifiedBy>Utilisateur de Microsoft Office</cp:lastModifiedBy>
  <cp:revision>54</cp:revision>
  <dcterms:created xsi:type="dcterms:W3CDTF">2021-04-17T13:03:31Z</dcterms:created>
  <dcterms:modified xsi:type="dcterms:W3CDTF">2021-09-13T21:01:14Z</dcterms:modified>
</cp:coreProperties>
</file>