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7" r:id="rId5"/>
    <p:sldId id="279" r:id="rId6"/>
    <p:sldId id="260" r:id="rId7"/>
    <p:sldId id="281" r:id="rId8"/>
    <p:sldId id="280" r:id="rId9"/>
    <p:sldId id="274" r:id="rId10"/>
    <p:sldId id="258" r:id="rId11"/>
    <p:sldId id="277" r:id="rId12"/>
    <p:sldId id="27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06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4" d="100"/>
          <a:sy n="34" d="100"/>
        </p:scale>
        <p:origin x="81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D58D1-B173-4DA4-BE3C-4791E4970B47}" type="datetimeFigureOut">
              <a:rPr lang="en-AU" smtClean="0"/>
              <a:t>17/09/2021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2385B3-EF36-47A7-93C7-B87F6F4F193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12738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159D-1F25-4886-9877-85430515CEB3}" type="datetimeFigureOut">
              <a:rPr lang="en-AU" smtClean="0"/>
              <a:t>17/09/2021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8A09-1B78-4A5D-B433-D87A17D97EF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7671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159D-1F25-4886-9877-85430515CEB3}" type="datetimeFigureOut">
              <a:rPr lang="en-AU" smtClean="0"/>
              <a:t>17/09/2021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8A09-1B78-4A5D-B433-D87A17D97EF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3579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159D-1F25-4886-9877-85430515CEB3}" type="datetimeFigureOut">
              <a:rPr lang="en-AU" smtClean="0"/>
              <a:t>17/09/2021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8A09-1B78-4A5D-B433-D87A17D97EF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9123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olo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</a:t>
            </a:r>
          </a:p>
        </p:txBody>
      </p:sp>
      <p:sp>
        <p:nvSpPr>
          <p:cNvPr id="43" name="Sottotitolo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1186481"/>
            <a:ext cx="10985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Sottotitolo diapositiva</a:t>
            </a:r>
          </a:p>
        </p:txBody>
      </p:sp>
      <p:sp>
        <p:nvSpPr>
          <p:cNvPr id="44" name="Corpo livello uno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Testo elenco puntato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77878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159D-1F25-4886-9877-85430515CEB3}" type="datetimeFigureOut">
              <a:rPr lang="en-AU" smtClean="0"/>
              <a:t>17/09/2021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8A09-1B78-4A5D-B433-D87A17D97EF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47314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159D-1F25-4886-9877-85430515CEB3}" type="datetimeFigureOut">
              <a:rPr lang="en-AU" smtClean="0"/>
              <a:t>17/09/2021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8A09-1B78-4A5D-B433-D87A17D97EF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7505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159D-1F25-4886-9877-85430515CEB3}" type="datetimeFigureOut">
              <a:rPr lang="en-AU" smtClean="0"/>
              <a:t>17/09/2021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8A09-1B78-4A5D-B433-D87A17D97EF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8659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159D-1F25-4886-9877-85430515CEB3}" type="datetimeFigureOut">
              <a:rPr lang="en-AU" smtClean="0"/>
              <a:t>17/09/2021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8A09-1B78-4A5D-B433-D87A17D97EF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4691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159D-1F25-4886-9877-85430515CEB3}" type="datetimeFigureOut">
              <a:rPr lang="en-AU" smtClean="0"/>
              <a:t>17/09/2021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8A09-1B78-4A5D-B433-D87A17D97EF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9090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159D-1F25-4886-9877-85430515CEB3}" type="datetimeFigureOut">
              <a:rPr lang="en-AU" smtClean="0"/>
              <a:t>17/09/2021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8A09-1B78-4A5D-B433-D87A17D97EF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2223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159D-1F25-4886-9877-85430515CEB3}" type="datetimeFigureOut">
              <a:rPr lang="en-AU" smtClean="0"/>
              <a:t>17/09/2021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8A09-1B78-4A5D-B433-D87A17D97EF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02659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159D-1F25-4886-9877-85430515CEB3}" type="datetimeFigureOut">
              <a:rPr lang="en-AU" smtClean="0"/>
              <a:t>17/09/2021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48A09-1B78-4A5D-B433-D87A17D97EF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0199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1159D-1F25-4886-9877-85430515CEB3}" type="datetimeFigureOut">
              <a:rPr lang="en-AU" smtClean="0"/>
              <a:t>17/09/2021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48A09-1B78-4A5D-B433-D87A17D97EF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39580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hyperlink" Target="https://www.researchgate.net/deref/http%3A%2F%2Fdx.doi.org%2F10.1088%2F1361-6560%2Fabaeb9?_sg%5B0%5D=zKcfZEmkpqRMTTXRjvyfEZzxjxNNuDAUvAqS9KxeHQkOvaU8fIreAH-7Tkcncf2dX5xfRJENQqxFQtMVrjjUQBfAiA.5i0aY_6aV-e9YwB9owV4U3tGCBQmTWHJonms4aU_bj_djor-Ff2SBk_RWQV1Z8JVkJ9uKiHARa0KjHhlDOMGKw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921080"/>
            <a:ext cx="9144000" cy="2387600"/>
          </a:xfrm>
        </p:spPr>
        <p:txBody>
          <a:bodyPr>
            <a:norm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Update on Advanced </a:t>
            </a:r>
            <a:r>
              <a:rPr lang="en-AU" dirty="0">
                <a:solidFill>
                  <a:srgbClr val="FF0000"/>
                </a:solidFill>
              </a:rPr>
              <a:t>Examples: summary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AU" sz="3200" dirty="0" smtClean="0"/>
              <a:t>S. Guatelli and F. Romano</a:t>
            </a:r>
            <a:endParaRPr lang="en-AU" sz="3200" dirty="0"/>
          </a:p>
        </p:txBody>
      </p:sp>
      <p:sp>
        <p:nvSpPr>
          <p:cNvPr id="4" name="Rectangle 3"/>
          <p:cNvSpPr/>
          <p:nvPr/>
        </p:nvSpPr>
        <p:spPr>
          <a:xfrm>
            <a:off x="3182766" y="5320325"/>
            <a:ext cx="64091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2400" b="1" dirty="0">
                <a:solidFill>
                  <a:srgbClr val="002060"/>
                </a:solidFill>
              </a:rPr>
              <a:t>On behalf of the Geant4 Advanced Examples WG</a:t>
            </a:r>
          </a:p>
        </p:txBody>
      </p:sp>
    </p:spTree>
    <p:extLst>
      <p:ext uri="{BB962C8B-B14F-4D97-AF65-F5344CB8AC3E}">
        <p14:creationId xmlns:p14="http://schemas.microsoft.com/office/powerpoint/2010/main" val="338788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448">
            <a:extLst>
              <a:ext uri="{FF2B5EF4-FFF2-40B4-BE49-F238E27FC236}">
                <a16:creationId xmlns:a16="http://schemas.microsoft.com/office/drawing/2014/main" id="{4DBA7825-5940-554E-81F6-71D333C828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699026"/>
              </p:ext>
            </p:extLst>
          </p:nvPr>
        </p:nvGraphicFramePr>
        <p:xfrm>
          <a:off x="95250" y="602236"/>
          <a:ext cx="11976100" cy="6171948"/>
        </p:xfrm>
        <a:graphic>
          <a:graphicData uri="http://schemas.openxmlformats.org/drawingml/2006/table">
            <a:tbl>
              <a:tblPr/>
              <a:tblGrid>
                <a:gridCol w="3154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79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0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air_shower</a:t>
                      </a: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 </a:t>
                      </a:r>
                    </a:p>
                  </a:txBody>
                  <a:tcPr marL="91437" marR="91437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B. </a:t>
                      </a: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Tomè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Detection system for cosmic ray shower simulation</a:t>
                      </a:r>
                    </a:p>
                  </a:txBody>
                  <a:tcPr marL="91437" marR="91437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ams_Ecal</a:t>
                      </a: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 </a:t>
                      </a:r>
                    </a:p>
                  </a:txBody>
                  <a:tcPr marL="91437" marR="91437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M. Maire</a:t>
                      </a:r>
                    </a:p>
                  </a:txBody>
                  <a:tcPr marL="91437" marR="91437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Simulation of an Electromagnetic calorimeter</a:t>
                      </a:r>
                    </a:p>
                  </a:txBody>
                  <a:tcPr marL="91437" marR="91437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brachytherapy </a:t>
                      </a:r>
                    </a:p>
                  </a:txBody>
                  <a:tcPr marL="91437" marR="91437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S. </a:t>
                      </a: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Guatelli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Dosimetry for </a:t>
                      </a:r>
                      <a:r>
                        <a:rPr kumimoji="0" lang="en-GB" altLang="en-US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endocavitary</a:t>
                      </a:r>
                      <a:r>
                        <a:rPr kumimoji="0" lang="en-GB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, interstitial and superficial brachytherapy</a:t>
                      </a:r>
                    </a:p>
                  </a:txBody>
                  <a:tcPr marL="91437" marR="91437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composite_calorimeter</a:t>
                      </a: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 </a:t>
                      </a:r>
                    </a:p>
                  </a:txBody>
                  <a:tcPr marL="91437" marR="91437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A. </a:t>
                      </a: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Ribon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A composite electromagnetic and hadronic calorimeter</a:t>
                      </a:r>
                    </a:p>
                  </a:txBody>
                  <a:tcPr marL="91437" marR="91437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ChargeExchangeMC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A. </a:t>
                      </a:r>
                      <a:r>
                        <a:rPr kumimoji="0" lang="it-IT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Radkov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Simulation</a:t>
                      </a:r>
                      <a:r>
                        <a:rPr kumimoji="0" lang="it-IT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 of </a:t>
                      </a:r>
                      <a:r>
                        <a:rPr kumimoji="0" lang="it-IT" altLang="en-US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charge</a:t>
                      </a:r>
                      <a:r>
                        <a:rPr kumimoji="0" lang="it-IT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 </a:t>
                      </a:r>
                      <a:r>
                        <a:rPr kumimoji="0" lang="it-IT" altLang="en-US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exchange</a:t>
                      </a:r>
                      <a:r>
                        <a:rPr kumimoji="0" lang="it-IT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 </a:t>
                      </a:r>
                      <a:r>
                        <a:rPr kumimoji="0" lang="it-IT" altLang="en-US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real</a:t>
                      </a:r>
                      <a:r>
                        <a:rPr kumimoji="0" lang="it-IT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 </a:t>
                      </a:r>
                      <a:r>
                        <a:rPr kumimoji="0" lang="it-IT" altLang="en-US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experiment</a:t>
                      </a:r>
                      <a:endParaRPr kumimoji="0" lang="en-GB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doiPET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A. Ahmed , S. </a:t>
                      </a: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Guatelli</a:t>
                      </a: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 , M. </a:t>
                      </a: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Safavi</a:t>
                      </a: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91437" marR="91437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Simulation of a detector system for PET</a:t>
                      </a:r>
                      <a:endParaRPr kumimoji="0" lang="en-GB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1590"/>
                  </a:ext>
                </a:extLst>
              </a:tr>
              <a:tr h="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eRosita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F</a:t>
                      </a:r>
                      <a:r>
                        <a:rPr kumimoji="0" lang="it-IT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. Longo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PIXE simulation with Geant4</a:t>
                      </a:r>
                      <a:endParaRPr kumimoji="0" lang="en-GB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fastAerosol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A. </a:t>
                      </a: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Knaian</a:t>
                      </a: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, N. </a:t>
                      </a: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MacFadden</a:t>
                      </a: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91437" marR="91437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Modelling of particle interactions with </a:t>
                      </a:r>
                      <a:endParaRPr kumimoji="0" lang="en-GB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1783222"/>
                  </a:ext>
                </a:extLst>
              </a:tr>
              <a:tr h="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gammaknife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F. Romano</a:t>
                      </a:r>
                    </a:p>
                  </a:txBody>
                  <a:tcPr marL="91437" marR="91437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A device for Stereotactic Radiosurgery with Co60 sources for treatment of cerebral diseases</a:t>
                      </a:r>
                      <a:endParaRPr kumimoji="0" lang="en-GB" altLang="en-US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gammaray_telescope</a:t>
                      </a: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 </a:t>
                      </a:r>
                    </a:p>
                  </a:txBody>
                  <a:tcPr marL="91437" marR="91437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F.Longo</a:t>
                      </a:r>
                    </a:p>
                  </a:txBody>
                  <a:tcPr marL="91437" marR="91437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A simplified typical gamma-ray telescope with advanced description of the detector response</a:t>
                      </a:r>
                    </a:p>
                  </a:txBody>
                  <a:tcPr marL="91437" marR="91437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gorad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M. </a:t>
                      </a: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Asai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Model of a NASA space mission</a:t>
                      </a:r>
                      <a:endParaRPr kumimoji="0" lang="en-GB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7951572"/>
                  </a:ext>
                </a:extLst>
              </a:tr>
              <a:tr h="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hadrontherapy</a:t>
                      </a: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 </a:t>
                      </a:r>
                    </a:p>
                  </a:txBody>
                  <a:tcPr marL="91437" marR="91437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G.A.P.Cirrone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Simulation of a transport beam line for proton and ion therapy</a:t>
                      </a:r>
                    </a:p>
                  </a:txBody>
                  <a:tcPr marL="91437" marR="91437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HGCal_testbeam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A. </a:t>
                      </a: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Zaborowska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9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High-end High Energy Physics test beam setup, for the endcap electromagnetic calorimeter of the CMS detector [CERN-LHCC-2017-023]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5695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human_phantom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S: </a:t>
                      </a: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Guatelli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Dosimetry in analytical anthropomorphic phantoms</a:t>
                      </a:r>
                      <a:endParaRPr kumimoji="0" lang="en-GB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75394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ICRP110_HumanPhantoms</a:t>
                      </a:r>
                    </a:p>
                  </a:txBody>
                  <a:tcPr marL="91437" marR="91437" marT="45718" marB="4571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S. </a:t>
                      </a: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Guatelli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Dosimetry in the ICRP110 Phantom</a:t>
                      </a:r>
                      <a:endParaRPr kumimoji="0" lang="en-GB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6702643"/>
                  </a:ext>
                </a:extLst>
              </a:tr>
              <a:tr h="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Iort_therapy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2" marB="4571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F</a:t>
                      </a:r>
                      <a:r>
                        <a:rPr kumimoji="0" lang="it-IT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. Romano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Simulation of a IORT device</a:t>
                      </a:r>
                    </a:p>
                  </a:txBody>
                  <a:tcPr marL="91437" marR="91437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lAr_Calorimeter</a:t>
                      </a: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 </a:t>
                      </a:r>
                    </a:p>
                  </a:txBody>
                  <a:tcPr marL="91437" marR="91437" marT="45712" marB="4571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A. Dotti </a:t>
                      </a:r>
                    </a:p>
                  </a:txBody>
                  <a:tcPr marL="91437" marR="91437"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Simulation of the Forward Liquid Argon Calorimeter of the ATLAS Detector at LHC</a:t>
                      </a:r>
                    </a:p>
                  </a:txBody>
                  <a:tcPr marL="91437" marR="91437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4134443"/>
                  </a:ext>
                </a:extLst>
              </a:tr>
              <a:tr h="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medical_linac</a:t>
                      </a: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 </a:t>
                      </a:r>
                    </a:p>
                  </a:txBody>
                  <a:tcPr marL="91437" marR="91437" marT="45712" marB="4571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B. Caccia, G.A.P. </a:t>
                      </a: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Cirrone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A typical LINAC accelerator for IMRT, </a:t>
                      </a:r>
                    </a:p>
                  </a:txBody>
                  <a:tcPr marL="91437" marR="91437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4333062"/>
                  </a:ext>
                </a:extLst>
              </a:tr>
              <a:tr h="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microbeam</a:t>
                      </a: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 </a:t>
                      </a:r>
                    </a:p>
                  </a:txBody>
                  <a:tcPr marL="91437" marR="91437" marT="45712" marB="4571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S. </a:t>
                      </a: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Incerti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Simulation of a cellular irradiation microbeam line using a high resolution cellular phantom</a:t>
                      </a:r>
                    </a:p>
                  </a:txBody>
                  <a:tcPr marL="91437" marR="91437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203243"/>
                  </a:ext>
                </a:extLst>
              </a:tr>
              <a:tr h="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microelectronics</a:t>
                      </a:r>
                    </a:p>
                  </a:txBody>
                  <a:tcPr marL="91437" marR="91437" marT="45712" marB="4571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M. Raine</a:t>
                      </a:r>
                    </a:p>
                  </a:txBody>
                  <a:tcPr marL="91437" marR="91437"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Simulation of tracks of few MeV protons in silicon</a:t>
                      </a:r>
                    </a:p>
                  </a:txBody>
                  <a:tcPr marL="91437" marR="91437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1897664"/>
                  </a:ext>
                </a:extLst>
              </a:tr>
              <a:tr h="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nanobeam </a:t>
                      </a:r>
                    </a:p>
                  </a:txBody>
                  <a:tcPr marL="91437" marR="91437" marT="45712" marB="4571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S. </a:t>
                      </a: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Incerti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Simulation of a nanobeam line facility</a:t>
                      </a:r>
                    </a:p>
                  </a:txBody>
                  <a:tcPr marL="91437" marR="91437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7920162"/>
                  </a:ext>
                </a:extLst>
              </a:tr>
              <a:tr h="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purging_magnet</a:t>
                      </a: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 </a:t>
                      </a:r>
                    </a:p>
                  </a:txBody>
                  <a:tcPr marL="91437" marR="91437" marT="45712" marB="4571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J. </a:t>
                      </a: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Apostolakis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Electrons travelling through the magnetic field of a purging magnet in a radiotherapy treatment head</a:t>
                      </a:r>
                    </a:p>
                  </a:txBody>
                  <a:tcPr marL="91437" marR="91437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3780523"/>
                  </a:ext>
                </a:extLst>
              </a:tr>
              <a:tr h="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radioprotection </a:t>
                      </a:r>
                    </a:p>
                  </a:txBody>
                  <a:tcPr marL="91437" marR="91437" marT="45712" marB="4571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S. </a:t>
                      </a: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Guatelli</a:t>
                      </a: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, F. Romano</a:t>
                      </a:r>
                    </a:p>
                  </a:txBody>
                  <a:tcPr marL="91437" marR="91437"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Microdosimetry</a:t>
                      </a:r>
                      <a:r>
                        <a:rPr kumimoji="0" lang="en-GB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 with diamonds and </a:t>
                      </a:r>
                      <a:r>
                        <a:rPr kumimoji="0" lang="en-GB" altLang="en-US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silicum</a:t>
                      </a:r>
                      <a:r>
                        <a:rPr kumimoji="0" lang="en-GB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 detectors for radioprotection in space missions</a:t>
                      </a:r>
                    </a:p>
                  </a:txBody>
                  <a:tcPr marL="91437" marR="91437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0241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STCyclotron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2" marB="4571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F. Poignant, S. </a:t>
                      </a: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Guatelli</a:t>
                      </a: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91437" marR="91437"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Modelling the production of radio-isotopes </a:t>
                      </a:r>
                      <a:endParaRPr kumimoji="0" lang="en-GB" alt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4049802"/>
                  </a:ext>
                </a:extLst>
              </a:tr>
              <a:tr h="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underground_physics</a:t>
                      </a: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 </a:t>
                      </a:r>
                    </a:p>
                  </a:txBody>
                  <a:tcPr marL="91437" marR="91437" marT="45712" marB="4571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A. Howard</a:t>
                      </a:r>
                    </a:p>
                  </a:txBody>
                  <a:tcPr marL="91437" marR="91437"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A simplified typical dark matter detector (such as the </a:t>
                      </a:r>
                      <a:r>
                        <a:rPr kumimoji="0" lang="en-GB" altLang="en-US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Boulby</a:t>
                      </a:r>
                      <a:r>
                        <a:rPr kumimoji="0" lang="en-GB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 Mine experiment)</a:t>
                      </a:r>
                    </a:p>
                  </a:txBody>
                  <a:tcPr marL="91437" marR="91437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2301853"/>
                  </a:ext>
                </a:extLst>
              </a:tr>
              <a:tr h="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xray_fluerescence</a:t>
                      </a: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 </a:t>
                      </a:r>
                    </a:p>
                  </a:txBody>
                  <a:tcPr marL="91437" marR="91437" marT="45712" marB="4571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A. </a:t>
                      </a: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Mantero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Elemental composition of material samples through X-ray fluorescence spectra</a:t>
                      </a:r>
                    </a:p>
                  </a:txBody>
                  <a:tcPr marL="91437" marR="91437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6661701"/>
                  </a:ext>
                </a:extLst>
              </a:tr>
              <a:tr h="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xray_telescope</a:t>
                      </a: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 </a:t>
                      </a:r>
                    </a:p>
                  </a:txBody>
                  <a:tcPr marL="91437" marR="91437" marT="45712" marB="4571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G. </a:t>
                      </a:r>
                      <a:r>
                        <a:rPr kumimoji="0" lang="en-GB" altLang="en-US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Santin</a:t>
                      </a:r>
                      <a:endParaRPr kumimoji="0" lang="en-GB" altLang="en-US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pitchFamily="34" charset="-128"/>
                      </a:endParaRPr>
                    </a:p>
                  </a:txBody>
                  <a:tcPr marL="91437" marR="91437"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37931725" indent="-37474525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pitchFamily="34" charset="-128"/>
                        </a:rPr>
                        <a:t>A simplified typical X-ray telescope (such as XMM-Newton or Chandra)</a:t>
                      </a:r>
                    </a:p>
                  </a:txBody>
                  <a:tcPr marL="91437" marR="91437"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1284719"/>
                  </a:ext>
                </a:extLst>
              </a:tr>
            </a:tbl>
          </a:graphicData>
        </a:graphic>
      </p:graphicFrame>
      <p:sp>
        <p:nvSpPr>
          <p:cNvPr id="5" name="Titolo 1">
            <a:extLst>
              <a:ext uri="{FF2B5EF4-FFF2-40B4-BE49-F238E27FC236}">
                <a16:creationId xmlns:a16="http://schemas.microsoft.com/office/drawing/2014/main" id="{33EF615B-BABF-7F4F-85E4-055EEC339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" y="71116"/>
            <a:ext cx="11950700" cy="594876"/>
          </a:xfrm>
        </p:spPr>
        <p:txBody>
          <a:bodyPr>
            <a:normAutofit fontScale="90000"/>
          </a:bodyPr>
          <a:lstStyle/>
          <a:p>
            <a:r>
              <a:rPr lang="it-IT" sz="3000" b="1" dirty="0">
                <a:solidFill>
                  <a:srgbClr val="002060"/>
                </a:solidFill>
                <a:cs typeface="Calibri Light"/>
              </a:rPr>
              <a:t>27 Advanced </a:t>
            </a:r>
            <a:r>
              <a:rPr lang="it-IT" sz="3000" b="1" dirty="0" err="1">
                <a:solidFill>
                  <a:srgbClr val="002060"/>
                </a:solidFill>
                <a:cs typeface="Calibri Light"/>
              </a:rPr>
              <a:t>Examples</a:t>
            </a:r>
            <a:r>
              <a:rPr lang="it-IT" sz="3000" b="1" dirty="0">
                <a:solidFill>
                  <a:srgbClr val="002060"/>
                </a:solidFill>
                <a:cs typeface="Calibri Light"/>
              </a:rPr>
              <a:t> </a:t>
            </a:r>
            <a:r>
              <a:rPr lang="it-IT" sz="2000" b="1" dirty="0">
                <a:solidFill>
                  <a:srgbClr val="002060"/>
                </a:solidFill>
                <a:cs typeface="Calibri Light"/>
              </a:rPr>
              <a:t>					</a:t>
            </a:r>
            <a:r>
              <a:rPr lang="it-IT" sz="1800" b="1" dirty="0" err="1">
                <a:solidFill>
                  <a:srgbClr val="002060"/>
                </a:solidFill>
                <a:cs typeface="Calibri Light"/>
              </a:rPr>
              <a:t>Coord</a:t>
            </a:r>
            <a:r>
              <a:rPr lang="it-IT" sz="1800" b="1" dirty="0">
                <a:solidFill>
                  <a:srgbClr val="002060"/>
                </a:solidFill>
                <a:cs typeface="Calibri Light"/>
              </a:rPr>
              <a:t>.: S. </a:t>
            </a:r>
            <a:r>
              <a:rPr lang="it-IT" sz="1800" b="1" dirty="0" err="1">
                <a:solidFill>
                  <a:srgbClr val="002060"/>
                </a:solidFill>
                <a:cs typeface="Calibri Light"/>
              </a:rPr>
              <a:t>Guatelli</a:t>
            </a:r>
            <a:r>
              <a:rPr lang="it-IT" sz="1800" b="1" dirty="0">
                <a:solidFill>
                  <a:srgbClr val="002060"/>
                </a:solidFill>
                <a:cs typeface="Calibri Light"/>
              </a:rPr>
              <a:t> (UOW), </a:t>
            </a:r>
            <a:r>
              <a:rPr lang="it-IT" sz="1800" b="1" dirty="0" err="1">
                <a:solidFill>
                  <a:srgbClr val="002060"/>
                </a:solidFill>
                <a:cs typeface="Calibri Light"/>
              </a:rPr>
              <a:t>Dep</a:t>
            </a:r>
            <a:r>
              <a:rPr lang="it-IT" sz="1800" b="1" dirty="0">
                <a:solidFill>
                  <a:srgbClr val="002060"/>
                </a:solidFill>
                <a:cs typeface="Calibri Light"/>
              </a:rPr>
              <a:t>.: </a:t>
            </a:r>
            <a:r>
              <a:rPr lang="it-IT" sz="1800" b="1" dirty="0" err="1">
                <a:solidFill>
                  <a:srgbClr val="002060"/>
                </a:solidFill>
                <a:cs typeface="Calibri Light"/>
              </a:rPr>
              <a:t>F</a:t>
            </a:r>
            <a:r>
              <a:rPr lang="it-IT" sz="1800" b="1" dirty="0">
                <a:solidFill>
                  <a:srgbClr val="002060"/>
                </a:solidFill>
                <a:cs typeface="Calibri Light"/>
              </a:rPr>
              <a:t>. Romano (INFN)</a:t>
            </a:r>
            <a:endParaRPr lang="it-IT" sz="1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31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08" y="330619"/>
            <a:ext cx="10515600" cy="1325563"/>
          </a:xfrm>
        </p:spPr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Plan for 2021 (1)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525" y="1825625"/>
            <a:ext cx="11697418" cy="4351338"/>
          </a:xfrm>
        </p:spPr>
        <p:txBody>
          <a:bodyPr>
            <a:normAutofit fontScale="85000" lnSpcReduction="20000"/>
          </a:bodyPr>
          <a:lstStyle/>
          <a:p>
            <a:r>
              <a:rPr lang="en-AU" dirty="0">
                <a:solidFill>
                  <a:srgbClr val="0070C0"/>
                </a:solidFill>
              </a:rPr>
              <a:t>Maintenance and bug fixes (1,2) </a:t>
            </a:r>
            <a:endParaRPr lang="en-AU" dirty="0" smtClean="0">
              <a:solidFill>
                <a:srgbClr val="0070C0"/>
              </a:solidFill>
            </a:endParaRPr>
          </a:p>
          <a:p>
            <a:pPr lvl="1"/>
            <a:r>
              <a:rPr lang="en-AU" dirty="0" smtClean="0"/>
              <a:t> </a:t>
            </a:r>
            <a:r>
              <a:rPr lang="en-AU" dirty="0"/>
              <a:t>Ongoing </a:t>
            </a:r>
            <a:endParaRPr lang="en-AU" dirty="0" smtClean="0"/>
          </a:p>
          <a:p>
            <a:pPr marL="457200" lvl="1" indent="0">
              <a:buNone/>
            </a:pPr>
            <a:endParaRPr lang="en-AU" dirty="0"/>
          </a:p>
          <a:p>
            <a:r>
              <a:rPr lang="en-AU" dirty="0" smtClean="0">
                <a:solidFill>
                  <a:srgbClr val="0070C0"/>
                </a:solidFill>
              </a:rPr>
              <a:t>Code </a:t>
            </a:r>
            <a:r>
              <a:rPr lang="en-AU" dirty="0">
                <a:solidFill>
                  <a:srgbClr val="0070C0"/>
                </a:solidFill>
              </a:rPr>
              <a:t>review </a:t>
            </a:r>
            <a:r>
              <a:rPr lang="en-AU" dirty="0" smtClean="0">
                <a:solidFill>
                  <a:srgbClr val="0070C0"/>
                </a:solidFill>
              </a:rPr>
              <a:t>in </a:t>
            </a:r>
            <a:r>
              <a:rPr lang="en-AU" dirty="0">
                <a:solidFill>
                  <a:srgbClr val="0070C0"/>
                </a:solidFill>
              </a:rPr>
              <a:t>selected examples (1,2) </a:t>
            </a:r>
            <a:endParaRPr lang="en-AU" dirty="0" smtClean="0">
              <a:solidFill>
                <a:srgbClr val="0070C0"/>
              </a:solidFill>
            </a:endParaRPr>
          </a:p>
          <a:p>
            <a:pPr lvl="1"/>
            <a:r>
              <a:rPr lang="en-AU" dirty="0" smtClean="0"/>
              <a:t>Ongoing</a:t>
            </a:r>
          </a:p>
          <a:p>
            <a:pPr lvl="1"/>
            <a:r>
              <a:rPr lang="en-AU" dirty="0" smtClean="0"/>
              <a:t>Done in </a:t>
            </a:r>
            <a:r>
              <a:rPr lang="en-AU" i="1" dirty="0" smtClean="0"/>
              <a:t>microbeam</a:t>
            </a:r>
            <a:r>
              <a:rPr lang="en-AU" dirty="0" smtClean="0"/>
              <a:t>, </a:t>
            </a:r>
            <a:r>
              <a:rPr lang="en-AU" i="1" dirty="0" smtClean="0"/>
              <a:t>ICRP110Phantom, brachytherapy</a:t>
            </a:r>
          </a:p>
          <a:p>
            <a:pPr lvl="1"/>
            <a:r>
              <a:rPr lang="en-AU" dirty="0" smtClean="0"/>
              <a:t>On-going in </a:t>
            </a:r>
            <a:r>
              <a:rPr lang="en-AU" i="1" dirty="0" smtClean="0"/>
              <a:t>radioprotection, </a:t>
            </a:r>
            <a:r>
              <a:rPr lang="en-AU" i="1" dirty="0" err="1" smtClean="0"/>
              <a:t>eRosita</a:t>
            </a:r>
            <a:endParaRPr lang="en-AU" i="1" dirty="0" smtClean="0"/>
          </a:p>
          <a:p>
            <a:pPr lvl="1"/>
            <a:endParaRPr lang="en-AU" i="1" dirty="0" smtClean="0"/>
          </a:p>
          <a:p>
            <a:r>
              <a:rPr lang="en-AU" dirty="0" smtClean="0">
                <a:solidFill>
                  <a:srgbClr val="0070C0"/>
                </a:solidFill>
              </a:rPr>
              <a:t>Migration to C++11/14/17 (1,2)</a:t>
            </a:r>
          </a:p>
          <a:p>
            <a:pPr lvl="1"/>
            <a:r>
              <a:rPr lang="en-AU" dirty="0" smtClean="0"/>
              <a:t>In the initial phase</a:t>
            </a:r>
            <a:endParaRPr lang="en-AU" dirty="0"/>
          </a:p>
          <a:p>
            <a:pPr>
              <a:lnSpc>
                <a:spcPct val="120000"/>
              </a:lnSpc>
            </a:pPr>
            <a:r>
              <a:rPr lang="en-AU" dirty="0">
                <a:solidFill>
                  <a:srgbClr val="0070C0"/>
                </a:solidFill>
              </a:rPr>
              <a:t>Release of a new example for </a:t>
            </a:r>
            <a:r>
              <a:rPr lang="en-AU" dirty="0" err="1">
                <a:solidFill>
                  <a:srgbClr val="0070C0"/>
                </a:solidFill>
              </a:rPr>
              <a:t>nanomedicine</a:t>
            </a:r>
            <a:r>
              <a:rPr lang="en-AU" dirty="0">
                <a:solidFill>
                  <a:srgbClr val="0070C0"/>
                </a:solidFill>
              </a:rPr>
              <a:t> (gold nanoparticles in X-ray radiotherapy) (2)[*]</a:t>
            </a:r>
            <a:r>
              <a:rPr lang="en-AU" dirty="0"/>
              <a:t> </a:t>
            </a:r>
          </a:p>
          <a:p>
            <a:pPr lvl="1">
              <a:lnSpc>
                <a:spcPct val="120000"/>
              </a:lnSpc>
            </a:pPr>
            <a:r>
              <a:rPr lang="en-AU" dirty="0"/>
              <a:t>The example will be </a:t>
            </a:r>
            <a:r>
              <a:rPr lang="en-AU" dirty="0" smtClean="0"/>
              <a:t>released </a:t>
            </a:r>
            <a:r>
              <a:rPr lang="en-AU" dirty="0"/>
              <a:t>as an Extended Example of Geant4 in the next public release (</a:t>
            </a:r>
            <a:r>
              <a:rPr lang="en-AU" i="1" dirty="0" err="1"/>
              <a:t>AuNP</a:t>
            </a:r>
            <a:r>
              <a:rPr lang="en-AU" dirty="0"/>
              <a:t>)</a:t>
            </a:r>
            <a:endParaRPr lang="en-AU" i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4894998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2732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5AF8A346-D5DA-0547-8779-850329973E95}"/>
              </a:ext>
            </a:extLst>
          </p:cNvPr>
          <p:cNvSpPr/>
          <p:nvPr/>
        </p:nvSpPr>
        <p:spPr>
          <a:xfrm>
            <a:off x="6000287" y="1173886"/>
            <a:ext cx="6109651" cy="56346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custGeom>
                    <a:avLst/>
                    <a:gdLst>
                      <a:gd name="connsiteX0" fmla="*/ 0 w 6019690"/>
                      <a:gd name="connsiteY0" fmla="*/ 0 h 5634674"/>
                      <a:gd name="connsiteX1" fmla="*/ 6019690 w 6019690"/>
                      <a:gd name="connsiteY1" fmla="*/ 0 h 5634674"/>
                      <a:gd name="connsiteX2" fmla="*/ 6019690 w 6019690"/>
                      <a:gd name="connsiteY2" fmla="*/ 5634674 h 5634674"/>
                      <a:gd name="connsiteX3" fmla="*/ 0 w 6019690"/>
                      <a:gd name="connsiteY3" fmla="*/ 5634674 h 5634674"/>
                      <a:gd name="connsiteX4" fmla="*/ 0 w 6019690"/>
                      <a:gd name="connsiteY4" fmla="*/ 0 h 5634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9690" h="5634674" fill="none" extrusionOk="0">
                        <a:moveTo>
                          <a:pt x="0" y="0"/>
                        </a:moveTo>
                        <a:cubicBezTo>
                          <a:pt x="2154262" y="-49533"/>
                          <a:pt x="3019058" y="-14809"/>
                          <a:pt x="6019690" y="0"/>
                        </a:cubicBezTo>
                        <a:cubicBezTo>
                          <a:pt x="6107329" y="2769980"/>
                          <a:pt x="5947011" y="4550358"/>
                          <a:pt x="6019690" y="5634674"/>
                        </a:cubicBezTo>
                        <a:cubicBezTo>
                          <a:pt x="5113381" y="5586443"/>
                          <a:pt x="2886690" y="5719129"/>
                          <a:pt x="0" y="5634674"/>
                        </a:cubicBezTo>
                        <a:cubicBezTo>
                          <a:pt x="-38581" y="4415763"/>
                          <a:pt x="63341" y="2453144"/>
                          <a:pt x="0" y="0"/>
                        </a:cubicBezTo>
                        <a:close/>
                      </a:path>
                      <a:path w="6019690" h="5634674" stroke="0" extrusionOk="0">
                        <a:moveTo>
                          <a:pt x="0" y="0"/>
                        </a:moveTo>
                        <a:cubicBezTo>
                          <a:pt x="2279434" y="118645"/>
                          <a:pt x="3442554" y="116012"/>
                          <a:pt x="6019690" y="0"/>
                        </a:cubicBezTo>
                        <a:cubicBezTo>
                          <a:pt x="5886808" y="1108055"/>
                          <a:pt x="6104641" y="3184628"/>
                          <a:pt x="6019690" y="5634674"/>
                        </a:cubicBezTo>
                        <a:cubicBezTo>
                          <a:pt x="5308855" y="5769274"/>
                          <a:pt x="748117" y="5477478"/>
                          <a:pt x="0" y="5634674"/>
                        </a:cubicBezTo>
                        <a:cubicBezTo>
                          <a:pt x="-20187" y="2849907"/>
                          <a:pt x="-152480" y="260064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1" name="Hadrontherapy"/>
          <p:cNvSpPr txBox="1">
            <a:spLocks noGrp="1"/>
          </p:cNvSpPr>
          <p:nvPr>
            <p:ph type="title"/>
          </p:nvPr>
        </p:nvSpPr>
        <p:spPr>
          <a:xfrm>
            <a:off x="76310" y="49440"/>
            <a:ext cx="12033628" cy="1325563"/>
          </a:xfrm>
          <a:prstGeom prst="rect">
            <a:avLst/>
          </a:prstGeom>
        </p:spPr>
        <p:txBody>
          <a:bodyPr/>
          <a:lstStyle/>
          <a:p>
            <a:r>
              <a:rPr lang="en-AU" dirty="0">
                <a:solidFill>
                  <a:srgbClr val="FF0000"/>
                </a:solidFill>
              </a:rPr>
              <a:t>Plan for 2021: </a:t>
            </a:r>
            <a:r>
              <a:rPr dirty="0">
                <a:solidFill>
                  <a:srgbClr val="FF0000"/>
                </a:solidFill>
              </a:rPr>
              <a:t>Hadrontherapy</a:t>
            </a:r>
          </a:p>
        </p:txBody>
      </p:sp>
      <p:sp>
        <p:nvSpPr>
          <p:cNvPr id="152" name="New developed and validated algorithms to compute the LET"/>
          <p:cNvSpPr txBox="1">
            <a:spLocks noGrp="1"/>
          </p:cNvSpPr>
          <p:nvPr>
            <p:ph type="body" idx="21"/>
          </p:nvPr>
        </p:nvSpPr>
        <p:spPr>
          <a:xfrm>
            <a:off x="6204643" y="1293449"/>
            <a:ext cx="5738949" cy="66726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it-IT" sz="3100" dirty="0"/>
              <a:t>A new  </a:t>
            </a:r>
            <a:r>
              <a:rPr lang="it-IT" sz="3100" dirty="0" err="1"/>
              <a:t>geometry</a:t>
            </a:r>
            <a:r>
              <a:rPr lang="it-IT" sz="3100" dirty="0"/>
              <a:t> : Best-</a:t>
            </a:r>
            <a:r>
              <a:rPr lang="it-IT" sz="3100" dirty="0" err="1"/>
              <a:t>Cyclotron</a:t>
            </a:r>
            <a:r>
              <a:rPr lang="it-IT" sz="3100" dirty="0"/>
              <a:t> </a:t>
            </a:r>
            <a:r>
              <a:rPr lang="it-IT" sz="3100" dirty="0" err="1"/>
              <a:t>beam</a:t>
            </a:r>
            <a:r>
              <a:rPr lang="it-IT" sz="3100" dirty="0"/>
              <a:t> line</a:t>
            </a:r>
            <a:endParaRPr lang="en-AU" sz="3100" dirty="0"/>
          </a:p>
          <a:p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8521124" y="297389"/>
            <a:ext cx="34224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AU" dirty="0">
                <a:solidFill>
                  <a:srgbClr val="0070C0"/>
                </a:solidFill>
              </a:rPr>
              <a:t>G. Petringa, P. Cirrone, L. Pandola, G. </a:t>
            </a:r>
            <a:r>
              <a:rPr lang="en-AU" dirty="0" err="1">
                <a:solidFill>
                  <a:srgbClr val="0070C0"/>
                </a:solidFill>
              </a:rPr>
              <a:t>Miluzzo</a:t>
            </a:r>
            <a:r>
              <a:rPr lang="en-AU" dirty="0">
                <a:solidFill>
                  <a:srgbClr val="0070C0"/>
                </a:solidFill>
              </a:rPr>
              <a:t>, S. </a:t>
            </a:r>
            <a:r>
              <a:rPr lang="en-AU" dirty="0" err="1">
                <a:solidFill>
                  <a:srgbClr val="0070C0"/>
                </a:solidFill>
              </a:rPr>
              <a:t>Fattori</a:t>
            </a:r>
            <a:endParaRPr lang="en-AU" dirty="0">
              <a:solidFill>
                <a:srgbClr val="0070C0"/>
              </a:solidFill>
            </a:endParaRPr>
          </a:p>
          <a:p>
            <a:endParaRPr lang="en-AU" dirty="0">
              <a:solidFill>
                <a:srgbClr val="0070C0"/>
              </a:solidFill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8E81CD8-C011-8748-BBD3-ADD57E5AFD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81" b="14496"/>
          <a:stretch/>
        </p:blipFill>
        <p:spPr bwMode="auto">
          <a:xfrm>
            <a:off x="6345232" y="1960125"/>
            <a:ext cx="5310601" cy="2424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40701A4F-88E8-BE4A-8C42-AACB42DD8FC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204643" y="4600418"/>
          <a:ext cx="3038529" cy="2059873"/>
        </p:xfrm>
        <a:graphic>
          <a:graphicData uri="http://schemas.openxmlformats.org/drawingml/2006/table">
            <a:tbl>
              <a:tblPr/>
              <a:tblGrid>
                <a:gridCol w="1552752">
                  <a:extLst>
                    <a:ext uri="{9D8B030D-6E8A-4147-A177-3AD203B41FA5}">
                      <a16:colId xmlns:a16="http://schemas.microsoft.com/office/drawing/2014/main" val="48485647"/>
                    </a:ext>
                  </a:extLst>
                </a:gridCol>
                <a:gridCol w="1485777">
                  <a:extLst>
                    <a:ext uri="{9D8B030D-6E8A-4147-A177-3AD203B41FA5}">
                      <a16:colId xmlns:a16="http://schemas.microsoft.com/office/drawing/2014/main" val="822301104"/>
                    </a:ext>
                  </a:extLst>
                </a:gridCol>
              </a:tblGrid>
              <a:tr h="368190">
                <a:tc>
                  <a:txBody>
                    <a:bodyPr/>
                    <a:lstStyle/>
                    <a:p>
                      <a:pPr algn="ctr" fontAlgn="ctr"/>
                      <a:r>
                        <a:rPr lang="it-IT" dirty="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86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Best Cyclotron source parameters</a:t>
                      </a:r>
                      <a:endParaRPr lang="it-IT">
                        <a:effectLst/>
                      </a:endParaRPr>
                    </a:p>
                  </a:txBody>
                  <a:tcPr marL="28575" marR="28575" marT="19050" marB="19050" anchor="ctr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86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6211763"/>
                  </a:ext>
                </a:extLst>
              </a:tr>
              <a:tr h="208973"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Energy</a:t>
                      </a:r>
                      <a:endParaRPr lang="it-IT" dirty="0">
                        <a:effectLst/>
                      </a:endParaRPr>
                    </a:p>
                  </a:txBody>
                  <a:tcPr marL="28575" marR="28575" marT="19050" marB="19050" anchor="ctr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86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900" b="1" i="0" u="none" strike="noStrike" dirty="0">
                          <a:solidFill>
                            <a:srgbClr val="5C5C5C"/>
                          </a:solidFill>
                          <a:effectLst/>
                          <a:latin typeface="Arial" panose="020B0604020202020204" pitchFamily="34" charset="0"/>
                        </a:rPr>
                        <a:t>70MeV</a:t>
                      </a:r>
                      <a:endParaRPr lang="it-IT" dirty="0">
                        <a:effectLst/>
                      </a:endParaRPr>
                    </a:p>
                  </a:txBody>
                  <a:tcPr marL="28575" marR="28575" marT="19050" marB="19050" anchor="ctr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D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340018"/>
                  </a:ext>
                </a:extLst>
              </a:tr>
              <a:tr h="248777"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Energy spread (sigma)</a:t>
                      </a:r>
                      <a:endParaRPr lang="it-IT" dirty="0">
                        <a:effectLst/>
                      </a:endParaRPr>
                    </a:p>
                  </a:txBody>
                  <a:tcPr marL="28575" marR="28575" marT="19050" marB="19050" anchor="ctr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86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900" b="1" i="0" u="none" strike="noStrike" dirty="0">
                          <a:solidFill>
                            <a:srgbClr val="5C5C5C"/>
                          </a:solidFill>
                          <a:effectLst/>
                          <a:latin typeface="Arial" panose="020B0604020202020204" pitchFamily="34" charset="0"/>
                        </a:rPr>
                        <a:t>300keV</a:t>
                      </a:r>
                      <a:endParaRPr lang="it-IT" dirty="0">
                        <a:effectLst/>
                      </a:endParaRPr>
                    </a:p>
                  </a:txBody>
                  <a:tcPr marL="28575" marR="28575" marT="19050" marB="19050" anchor="ctr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D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2104833"/>
                  </a:ext>
                </a:extLst>
              </a:tr>
              <a:tr h="368190"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Spot </a:t>
                      </a:r>
                      <a:r>
                        <a:rPr lang="it-IT" sz="9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dimension</a:t>
                      </a:r>
                      <a:r>
                        <a:rPr lang="it-IT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(FWHM of a </a:t>
                      </a:r>
                      <a:r>
                        <a:rPr lang="it-IT" sz="9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gaussian</a:t>
                      </a:r>
                      <a:r>
                        <a:rPr lang="it-IT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it-IT" sz="9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distribution</a:t>
                      </a:r>
                      <a:r>
                        <a:rPr lang="it-IT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it-IT" dirty="0">
                        <a:effectLst/>
                      </a:endParaRPr>
                    </a:p>
                  </a:txBody>
                  <a:tcPr marL="28575" marR="28575" marT="19050" marB="19050" anchor="ctr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86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900" b="1" i="0" u="none" strike="noStrike" dirty="0">
                          <a:solidFill>
                            <a:srgbClr val="5C5C5C"/>
                          </a:solidFill>
                          <a:effectLst/>
                          <a:latin typeface="Arial" panose="020B0604020202020204" pitchFamily="34" charset="0"/>
                        </a:rPr>
                        <a:t>3mm-</a:t>
                      </a:r>
                      <a:r>
                        <a:rPr lang="it-IT" sz="900" b="0" i="0" u="none" strike="noStrike" dirty="0">
                          <a:solidFill>
                            <a:srgbClr val="5C5C5C"/>
                          </a:solidFill>
                          <a:effectLst/>
                          <a:latin typeface="Arial" panose="020B0604020202020204" pitchFamily="34" charset="0"/>
                        </a:rPr>
                        <a:t>5mm </a:t>
                      </a:r>
                      <a:r>
                        <a:rPr lang="it-IT" sz="900" b="1" i="0" u="none" strike="noStrike" dirty="0">
                          <a:solidFill>
                            <a:srgbClr val="5C5C5C"/>
                          </a:solidFill>
                          <a:effectLst/>
                          <a:latin typeface="Arial" panose="020B0604020202020204" pitchFamily="34" charset="0"/>
                        </a:rPr>
                        <a:t>(sigma)</a:t>
                      </a:r>
                      <a:endParaRPr lang="it-IT" dirty="0">
                        <a:effectLst/>
                      </a:endParaRPr>
                    </a:p>
                  </a:txBody>
                  <a:tcPr marL="28575" marR="28575" marT="19050" marB="19050" anchor="ctr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D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9404085"/>
                  </a:ext>
                </a:extLst>
              </a:tr>
              <a:tr h="288581"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Spatial distribution type</a:t>
                      </a:r>
                      <a:endParaRPr lang="it-IT">
                        <a:effectLst/>
                      </a:endParaRPr>
                    </a:p>
                  </a:txBody>
                  <a:tcPr marL="28575" marR="28575" marT="19050" marB="19050" anchor="ctr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86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900" b="1" i="0" u="none" strike="noStrike" dirty="0" err="1">
                          <a:solidFill>
                            <a:srgbClr val="5C5C5C"/>
                          </a:solidFill>
                          <a:effectLst/>
                          <a:latin typeface="Arial" panose="020B0604020202020204" pitchFamily="34" charset="0"/>
                        </a:rPr>
                        <a:t>Circular</a:t>
                      </a:r>
                      <a:endParaRPr lang="it-IT" dirty="0">
                        <a:effectLst/>
                      </a:endParaRPr>
                    </a:p>
                  </a:txBody>
                  <a:tcPr marL="28575" marR="28575" marT="19050" marB="19050" anchor="ctr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D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7878612"/>
                  </a:ext>
                </a:extLst>
              </a:tr>
              <a:tr h="288581"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Angular distribution type</a:t>
                      </a:r>
                      <a:endParaRPr lang="it-IT">
                        <a:effectLst/>
                      </a:endParaRPr>
                    </a:p>
                  </a:txBody>
                  <a:tcPr marL="28575" marR="28575" marT="19050" marB="19050" anchor="ctr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86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900" b="1" i="0" u="none" strike="noStrike" dirty="0" err="1">
                          <a:solidFill>
                            <a:srgbClr val="5C5C5C"/>
                          </a:solidFill>
                          <a:effectLst/>
                          <a:latin typeface="Arial" panose="020B0604020202020204" pitchFamily="34" charset="0"/>
                        </a:rPr>
                        <a:t>Gaussian</a:t>
                      </a:r>
                      <a:endParaRPr lang="it-IT" dirty="0">
                        <a:effectLst/>
                      </a:endParaRPr>
                    </a:p>
                  </a:txBody>
                  <a:tcPr marL="28575" marR="28575" marT="19050" marB="19050" anchor="ctr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D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347613"/>
                  </a:ext>
                </a:extLst>
              </a:tr>
              <a:tr h="288581"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9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Angular divergency</a:t>
                      </a:r>
                      <a:endParaRPr lang="it-IT">
                        <a:effectLst/>
                      </a:endParaRPr>
                    </a:p>
                  </a:txBody>
                  <a:tcPr marL="28575" marR="28575" marT="19050" marB="19050" anchor="ctr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869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900" b="1" i="0" u="none" strike="noStrike" dirty="0">
                          <a:solidFill>
                            <a:srgbClr val="5C5C5C"/>
                          </a:solidFill>
                          <a:effectLst/>
                          <a:latin typeface="Arial" panose="020B0604020202020204" pitchFamily="34" charset="0"/>
                        </a:rPr>
                        <a:t>~ 0.16 ° (sigma)</a:t>
                      </a:r>
                      <a:endParaRPr lang="it-IT" dirty="0">
                        <a:effectLst/>
                      </a:endParaRPr>
                    </a:p>
                  </a:txBody>
                  <a:tcPr marL="28575" marR="28575" marT="19050" marB="19050" anchor="ctr">
                    <a:lnL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D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424098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0E826AEF-1DA0-B144-8553-1AD7E3E805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7704" y="4774358"/>
            <a:ext cx="1092200" cy="109220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735BB8D3-E807-714A-9B08-15E7236C34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51747" y="5678089"/>
            <a:ext cx="1465354" cy="997809"/>
          </a:xfrm>
          <a:prstGeom prst="rect">
            <a:avLst/>
          </a:prstGeom>
        </p:spPr>
      </p:pic>
      <p:sp>
        <p:nvSpPr>
          <p:cNvPr id="18" name="New developed and validated algorithms to compute the LET">
            <a:extLst>
              <a:ext uri="{FF2B5EF4-FFF2-40B4-BE49-F238E27FC236}">
                <a16:creationId xmlns:a16="http://schemas.microsoft.com/office/drawing/2014/main" id="{EDB877BF-488F-0543-A163-407C7FD5B88A}"/>
              </a:ext>
            </a:extLst>
          </p:cNvPr>
          <p:cNvSpPr txBox="1">
            <a:spLocks/>
          </p:cNvSpPr>
          <p:nvPr/>
        </p:nvSpPr>
        <p:spPr>
          <a:xfrm>
            <a:off x="205444" y="1220719"/>
            <a:ext cx="5340738" cy="298341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lIns="45719" tIns="45719" rIns="45719" bIns="45719" rtlCol="0">
            <a:normAutofit fontScale="62500" lnSpcReduction="20000"/>
          </a:bodyPr>
          <a:lstStyle>
            <a:lvl1pPr marL="0" indent="0" algn="l" defTabSz="412750" rtl="0" eaLnBrk="1" latinLnBrk="0" hangingPunct="1">
              <a:lnSpc>
                <a:spcPct val="100000"/>
              </a:lnSpc>
              <a:spcBef>
                <a:spcPts val="0"/>
              </a:spcBef>
              <a:buSzTx/>
              <a:buFont typeface="Arial" panose="020B0604020202020204" pitchFamily="34" charset="0"/>
              <a:buNone/>
              <a:defRPr sz="27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it-IT" sz="3100" dirty="0"/>
              <a:t>New </a:t>
            </a:r>
            <a:r>
              <a:rPr lang="it-IT" sz="3100" dirty="0" err="1"/>
              <a:t>developed</a:t>
            </a:r>
            <a:r>
              <a:rPr lang="it-IT" sz="3100" dirty="0"/>
              <a:t> </a:t>
            </a:r>
            <a:r>
              <a:rPr lang="it-IT" sz="3100" dirty="0" err="1"/>
              <a:t>algorithms</a:t>
            </a:r>
            <a:r>
              <a:rPr lang="it-IT" sz="3100" dirty="0"/>
              <a:t> to compute the LET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it-IT" sz="3100" dirty="0"/>
          </a:p>
          <a:p>
            <a:pPr marL="457200" indent="-457200" algn="just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it-IT" sz="2600" dirty="0" err="1"/>
              <a:t>Validation</a:t>
            </a:r>
            <a:r>
              <a:rPr lang="it-IT" sz="2600" dirty="0"/>
              <a:t> </a:t>
            </a:r>
            <a:r>
              <a:rPr lang="it-IT" sz="2600" dirty="0" err="1"/>
              <a:t>done</a:t>
            </a:r>
            <a:r>
              <a:rPr lang="it-IT" sz="2600" dirty="0"/>
              <a:t> with </a:t>
            </a:r>
            <a:r>
              <a:rPr lang="it-IT" sz="2600" dirty="0" err="1"/>
              <a:t>clinical</a:t>
            </a:r>
            <a:r>
              <a:rPr lang="it-IT" sz="2600" dirty="0"/>
              <a:t> </a:t>
            </a:r>
            <a:r>
              <a:rPr lang="it-IT" sz="2600" dirty="0" err="1"/>
              <a:t>proton</a:t>
            </a:r>
            <a:r>
              <a:rPr lang="it-IT" sz="2600" dirty="0"/>
              <a:t> </a:t>
            </a:r>
            <a:r>
              <a:rPr lang="it-IT" sz="2600" dirty="0" err="1"/>
              <a:t>beams</a:t>
            </a:r>
            <a:r>
              <a:rPr lang="it-IT" sz="2600" dirty="0"/>
              <a:t>: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it-IT" sz="2600" b="0" dirty="0"/>
              <a:t>G. </a:t>
            </a:r>
            <a:r>
              <a:rPr lang="it-IT" sz="2600" b="0" dirty="0" err="1"/>
              <a:t>Petringa</a:t>
            </a:r>
            <a:r>
              <a:rPr lang="it-IT" sz="2600" b="0" dirty="0"/>
              <a:t> et al. “</a:t>
            </a:r>
            <a:r>
              <a:rPr lang="it-IT" sz="2600" b="0" dirty="0" err="1"/>
              <a:t>Study</a:t>
            </a:r>
            <a:r>
              <a:rPr lang="it-IT" sz="2600" b="0" dirty="0"/>
              <a:t> and </a:t>
            </a:r>
            <a:r>
              <a:rPr lang="it-IT" sz="2600" b="0" dirty="0" err="1"/>
              <a:t>validation</a:t>
            </a:r>
            <a:r>
              <a:rPr lang="it-IT" sz="2600" b="0" dirty="0"/>
              <a:t> of Monte Carlo </a:t>
            </a:r>
            <a:r>
              <a:rPr lang="it-IT" sz="2600" b="0" dirty="0" err="1"/>
              <a:t>methods</a:t>
            </a:r>
            <a:r>
              <a:rPr lang="it-IT" sz="2600" b="0" dirty="0"/>
              <a:t> for linear </a:t>
            </a:r>
            <a:r>
              <a:rPr lang="it-IT" sz="2600" b="0" dirty="0" err="1"/>
              <a:t>energy</a:t>
            </a:r>
            <a:r>
              <a:rPr lang="it-IT" sz="2600" b="0" dirty="0"/>
              <a:t> transfer </a:t>
            </a:r>
            <a:r>
              <a:rPr lang="it-IT" sz="2600" b="0" dirty="0" err="1"/>
              <a:t>calculation</a:t>
            </a:r>
            <a:r>
              <a:rPr lang="it-IT" sz="2600" b="0" dirty="0"/>
              <a:t> in </a:t>
            </a:r>
            <a:r>
              <a:rPr lang="it-IT" sz="2600" b="0" dirty="0" err="1"/>
              <a:t>voxelized</a:t>
            </a:r>
            <a:r>
              <a:rPr lang="it-IT" sz="2600" b="0" dirty="0"/>
              <a:t> </a:t>
            </a:r>
            <a:r>
              <a:rPr lang="it-IT" sz="2600" b="0" dirty="0" err="1"/>
              <a:t>geometries</a:t>
            </a:r>
            <a:r>
              <a:rPr lang="it-IT" sz="2600" b="0" dirty="0"/>
              <a:t> with </a:t>
            </a:r>
            <a:r>
              <a:rPr lang="it-IT" sz="2600" b="0" dirty="0" err="1"/>
              <a:t>clinical</a:t>
            </a:r>
            <a:r>
              <a:rPr lang="it-IT" sz="2600" b="0" dirty="0"/>
              <a:t> </a:t>
            </a:r>
            <a:r>
              <a:rPr lang="it-IT" sz="2600" b="0" dirty="0" err="1"/>
              <a:t>proton</a:t>
            </a:r>
            <a:r>
              <a:rPr lang="it-IT" sz="2600" b="0" dirty="0"/>
              <a:t> </a:t>
            </a:r>
            <a:r>
              <a:rPr lang="it-IT" sz="2600" b="0" dirty="0" err="1"/>
              <a:t>beams</a:t>
            </a:r>
            <a:r>
              <a:rPr lang="it-IT" sz="2600" b="0" dirty="0"/>
              <a:t>”, PMB,  DOI: </a:t>
            </a:r>
            <a:r>
              <a:rPr lang="it-IT" sz="2600" b="0" u="sng" dirty="0">
                <a:hlinkClick r:id="rId5"/>
              </a:rPr>
              <a:t>10.1088/1361-6560/abaeb9</a:t>
            </a:r>
            <a:r>
              <a:rPr lang="it-IT" sz="2600" b="0" dirty="0"/>
              <a:t> (2020)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endParaRPr lang="it-IT" sz="2600" b="0" dirty="0"/>
          </a:p>
          <a:p>
            <a:pPr marL="457200" indent="-457200" algn="just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it-IT" sz="2600" dirty="0"/>
              <a:t>On </a:t>
            </a:r>
            <a:r>
              <a:rPr lang="it-IT" sz="2600" dirty="0" err="1"/>
              <a:t>going</a:t>
            </a:r>
            <a:r>
              <a:rPr lang="it-IT" sz="2600" dirty="0"/>
              <a:t> </a:t>
            </a:r>
            <a:r>
              <a:rPr lang="it-IT" sz="2600" dirty="0" err="1"/>
              <a:t>validation</a:t>
            </a:r>
            <a:r>
              <a:rPr lang="it-IT" sz="2600" dirty="0"/>
              <a:t> with </a:t>
            </a:r>
            <a:r>
              <a:rPr lang="it-IT" sz="2600" dirty="0" err="1"/>
              <a:t>ions</a:t>
            </a:r>
            <a:r>
              <a:rPr lang="it-IT" sz="2600" dirty="0"/>
              <a:t>: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it-IT" sz="2800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it-IT" sz="2800" dirty="0"/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endParaRPr lang="it-IT" dirty="0"/>
          </a:p>
        </p:txBody>
      </p:sp>
      <p:sp>
        <p:nvSpPr>
          <p:cNvPr id="20" name="G. Petringa et al. “Study and validation of Monte Carlo methods for linear energy transfer calculation in voxelized geometries with clinical proton beams”, PMB,  DOI: 10.1088/1361-6560/abaeb9 (2020)">
            <a:extLst>
              <a:ext uri="{FF2B5EF4-FFF2-40B4-BE49-F238E27FC236}">
                <a16:creationId xmlns:a16="http://schemas.microsoft.com/office/drawing/2014/main" id="{2BBC695D-F383-8941-B85B-1EBD72130904}"/>
              </a:ext>
            </a:extLst>
          </p:cNvPr>
          <p:cNvSpPr txBox="1"/>
          <p:nvPr/>
        </p:nvSpPr>
        <p:spPr>
          <a:xfrm>
            <a:off x="205444" y="2296849"/>
            <a:ext cx="5340738" cy="246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68580" indent="-68580" algn="just" defTabSz="224790">
              <a:lnSpc>
                <a:spcPts val="1650"/>
              </a:lnSpc>
              <a:spcBef>
                <a:spcPts val="100"/>
              </a:spcBef>
              <a:buClr>
                <a:srgbClr val="504B48"/>
              </a:buClr>
              <a:buFont typeface="Helvetica"/>
              <a:tabLst>
                <a:tab pos="63500" algn="l"/>
              </a:tabLst>
              <a:defRPr spc="-80">
                <a:solidFill>
                  <a:srgbClr val="504B48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9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09BCA40-D60A-B54F-9E10-F35552D3CE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32" r="3881"/>
          <a:stretch/>
        </p:blipFill>
        <p:spPr bwMode="auto">
          <a:xfrm>
            <a:off x="480443" y="4127268"/>
            <a:ext cx="4790739" cy="2548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82110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>
            <a:extLst>
              <a:ext uri="{FF2B5EF4-FFF2-40B4-BE49-F238E27FC236}">
                <a16:creationId xmlns:a16="http://schemas.microsoft.com/office/drawing/2014/main" id="{E088DC16-514B-4AE7-921E-E60FE7E03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060"/>
            <a:ext cx="10515600" cy="958146"/>
          </a:xfrm>
        </p:spPr>
        <p:txBody>
          <a:bodyPr>
            <a:normAutofit/>
          </a:bodyPr>
          <a:lstStyle/>
          <a:p>
            <a:r>
              <a:rPr lang="it-IT" sz="3600" b="1" dirty="0" err="1">
                <a:solidFill>
                  <a:srgbClr val="FF0000"/>
                </a:solidFill>
                <a:cs typeface="Calibri Light"/>
              </a:rPr>
              <a:t>Radioprotection</a:t>
            </a:r>
            <a:r>
              <a:rPr lang="it-IT" sz="3600" dirty="0">
                <a:solidFill>
                  <a:srgbClr val="FF0000"/>
                </a:solidFill>
                <a:cs typeface="Calibri Light"/>
              </a:rPr>
              <a:t> advanced example</a:t>
            </a:r>
            <a:endParaRPr lang="it-IT" sz="3600" dirty="0">
              <a:solidFill>
                <a:srgbClr val="FF0000"/>
              </a:solidFill>
            </a:endParaRPr>
          </a:p>
        </p:txBody>
      </p:sp>
      <p:sp>
        <p:nvSpPr>
          <p:cNvPr id="13" name="Segnaposto contenuto 2">
            <a:extLst>
              <a:ext uri="{FF2B5EF4-FFF2-40B4-BE49-F238E27FC236}">
                <a16:creationId xmlns:a16="http://schemas.microsoft.com/office/drawing/2014/main" id="{EC2328EC-8614-4F76-A5CC-303B50A62812}"/>
              </a:ext>
            </a:extLst>
          </p:cNvPr>
          <p:cNvSpPr txBox="1">
            <a:spLocks/>
          </p:cNvSpPr>
          <p:nvPr/>
        </p:nvSpPr>
        <p:spPr>
          <a:xfrm>
            <a:off x="838200" y="484559"/>
            <a:ext cx="10898688" cy="27887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Responsible developers: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</a:b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S.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Guatelli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 (University of Wollongong, Australia) and F. Romano (INFN - Catania Division, Italy)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New implementation of diamond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microdosimeters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 (produced by University of Rome “Tor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Vergata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”):</a:t>
            </a:r>
            <a:r>
              <a:rPr lang="en-GB" sz="1800" dirty="0">
                <a:solidFill>
                  <a:prstClr val="black"/>
                </a:solidFill>
                <a:latin typeface="Calibri" panose="020F0502020204030204"/>
                <a:cs typeface="Calibri"/>
              </a:rPr>
              <a:t>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itchFamily="2" charset="2"/>
              </a:rPr>
              <a:t>collaboration between INFN-Catania and University of Surrey (J.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itchFamily="2" charset="2"/>
              </a:rPr>
              <a:t>Magini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itchFamily="2" charset="2"/>
              </a:rPr>
              <a:t>, G.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itchFamily="2" charset="2"/>
              </a:rPr>
              <a:t>Parisi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itchFamily="2" charset="2"/>
              </a:rPr>
              <a:t>, G. Schettino and F. Romano)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 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</a:b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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33CC33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completed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Implementation of simple macro commands for easy management of the geometrical configuration from Users: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Possibility of changing the different simulated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microdosimeters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 (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Silcon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 vs microdiamond) via 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33CC33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completed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33CC33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70AA7D4-A14C-4539-86B4-BDF0C066CD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524" y="4232646"/>
            <a:ext cx="4181948" cy="2302234"/>
          </a:xfrm>
          <a:prstGeom prst="rect">
            <a:avLst/>
          </a:prstGeom>
        </p:spPr>
      </p:pic>
      <p:sp>
        <p:nvSpPr>
          <p:cNvPr id="15" name="Segnaposto contenuto 2">
            <a:extLst>
              <a:ext uri="{FF2B5EF4-FFF2-40B4-BE49-F238E27FC236}">
                <a16:creationId xmlns:a16="http://schemas.microsoft.com/office/drawing/2014/main" id="{89E70962-C78C-4906-8C77-2853E8F8164B}"/>
              </a:ext>
            </a:extLst>
          </p:cNvPr>
          <p:cNvSpPr txBox="1">
            <a:spLocks/>
          </p:cNvSpPr>
          <p:nvPr/>
        </p:nvSpPr>
        <p:spPr>
          <a:xfrm>
            <a:off x="838199" y="2663418"/>
            <a:ext cx="11036644" cy="253381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Cross-comparison with experimental data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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33CC33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completed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/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CCCC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in progress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(data acquired with low energy ion beams)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Simulation of double-stage microdiamond for particle identification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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CCCC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in progress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Python scripts for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microdosimetric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 spectra and data analysis (first version)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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CCCC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in progress</a:t>
            </a: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rgbClr val="CCCC00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</p:txBody>
      </p:sp>
      <p:sp>
        <p:nvSpPr>
          <p:cNvPr id="16" name="Titolo 1">
            <a:extLst>
              <a:ext uri="{FF2B5EF4-FFF2-40B4-BE49-F238E27FC236}">
                <a16:creationId xmlns:a16="http://schemas.microsoft.com/office/drawing/2014/main" id="{7175A82D-5821-4025-8E07-98B03F712860}"/>
              </a:ext>
            </a:extLst>
          </p:cNvPr>
          <p:cNvSpPr txBox="1">
            <a:spLocks/>
          </p:cNvSpPr>
          <p:nvPr/>
        </p:nvSpPr>
        <p:spPr>
          <a:xfrm>
            <a:off x="190545" y="6421398"/>
            <a:ext cx="3296613" cy="436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Diamond microdosimeters</a:t>
            </a:r>
          </a:p>
        </p:txBody>
      </p:sp>
      <p:sp>
        <p:nvSpPr>
          <p:cNvPr id="17" name="Titolo 1">
            <a:extLst>
              <a:ext uri="{FF2B5EF4-FFF2-40B4-BE49-F238E27FC236}">
                <a16:creationId xmlns:a16="http://schemas.microsoft.com/office/drawing/2014/main" id="{CDCB3445-00E5-4A76-940E-F214E448D66B}"/>
              </a:ext>
            </a:extLst>
          </p:cNvPr>
          <p:cNvSpPr txBox="1">
            <a:spLocks/>
          </p:cNvSpPr>
          <p:nvPr/>
        </p:nvSpPr>
        <p:spPr>
          <a:xfrm>
            <a:off x="2417884" y="6441839"/>
            <a:ext cx="3296613" cy="436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Silicon microdosimeters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89869949-87E4-2A41-9FAE-1787876DCE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642" y="4098334"/>
            <a:ext cx="3456873" cy="2592654"/>
          </a:xfrm>
          <a:prstGeom prst="rect">
            <a:avLst/>
          </a:prstGeom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974751AF-4181-914F-BD21-04A6E4A31322}"/>
              </a:ext>
            </a:extLst>
          </p:cNvPr>
          <p:cNvSpPr txBox="1">
            <a:spLocks/>
          </p:cNvSpPr>
          <p:nvPr/>
        </p:nvSpPr>
        <p:spPr>
          <a:xfrm>
            <a:off x="7148055" y="4612792"/>
            <a:ext cx="2072145" cy="436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1200" dirty="0">
                <a:cs typeface="Calibri"/>
              </a:rPr>
              <a:t>10 </a:t>
            </a:r>
            <a:r>
              <a:rPr lang="en-GB" sz="1200" dirty="0" err="1">
                <a:cs typeface="Calibri"/>
              </a:rPr>
              <a:t>μm</a:t>
            </a:r>
            <a:r>
              <a:rPr lang="it-IT" sz="1200" dirty="0">
                <a:cs typeface="Calibri"/>
              </a:rPr>
              <a:t> thick microdiamond</a:t>
            </a:r>
            <a:endParaRPr lang="it-IT" sz="1200" dirty="0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5272BB04-3DF5-7B4D-A389-92B61D91DEAD}"/>
              </a:ext>
            </a:extLst>
          </p:cNvPr>
          <p:cNvSpPr txBox="1">
            <a:spLocks/>
          </p:cNvSpPr>
          <p:nvPr/>
        </p:nvSpPr>
        <p:spPr>
          <a:xfrm>
            <a:off x="9696393" y="5977340"/>
            <a:ext cx="2072145" cy="436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1400" i="1" dirty="0">
                <a:cs typeface="Calibri"/>
              </a:rPr>
              <a:t>see talk on the </a:t>
            </a:r>
            <a:r>
              <a:rPr lang="it-IT" sz="1400" i="1" dirty="0" smtClean="0">
                <a:cs typeface="Calibri"/>
              </a:rPr>
              <a:t>«Radioprotection example»</a:t>
            </a:r>
            <a:endParaRPr lang="it-IT" sz="1400" i="1" dirty="0"/>
          </a:p>
        </p:txBody>
      </p:sp>
    </p:spTree>
    <p:extLst>
      <p:ext uri="{BB962C8B-B14F-4D97-AF65-F5344CB8AC3E}">
        <p14:creationId xmlns:p14="http://schemas.microsoft.com/office/powerpoint/2010/main" val="568959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501" y="0"/>
            <a:ext cx="3550777" cy="685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2904" y="0"/>
            <a:ext cx="2649096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7B4246-FDFA-7E4C-A54D-095A75DA82FF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905"/>
          <a:stretch/>
        </p:blipFill>
        <p:spPr>
          <a:xfrm>
            <a:off x="4082812" y="0"/>
            <a:ext cx="2463745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127" y="0"/>
            <a:ext cx="1916303" cy="6858000"/>
          </a:xfrm>
          <a:prstGeom prst="rect">
            <a:avLst/>
          </a:prstGeom>
        </p:spPr>
      </p:pic>
      <p:sp>
        <p:nvSpPr>
          <p:cNvPr id="12" name="Footer Placeholder 3"/>
          <p:cNvSpPr txBox="1">
            <a:spLocks/>
          </p:cNvSpPr>
          <p:nvPr/>
        </p:nvSpPr>
        <p:spPr>
          <a:xfrm>
            <a:off x="791549" y="6459548"/>
            <a:ext cx="3860800" cy="198475"/>
          </a:xfrm>
          <a:prstGeom prst="rect">
            <a:avLst/>
          </a:prstGeom>
        </p:spPr>
        <p:txBody>
          <a:bodyPr vert="horz" lIns="0" tIns="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sz="6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867" dirty="0"/>
              <a:t>S. Guatelli – 2021 AIP Women in Physics Lecturer</a:t>
            </a:r>
            <a:endParaRPr lang="en-US" sz="867" dirty="0"/>
          </a:p>
        </p:txBody>
      </p:sp>
      <p:sp>
        <p:nvSpPr>
          <p:cNvPr id="2" name="Rectangle 1"/>
          <p:cNvSpPr/>
          <p:nvPr/>
        </p:nvSpPr>
        <p:spPr>
          <a:xfrm>
            <a:off x="119910" y="2257574"/>
            <a:ext cx="3601520" cy="4258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867" dirty="0"/>
              <a:t>ICRP Publication 145 on Adult Mesh-type Reference Computational Phantoms</a:t>
            </a:r>
          </a:p>
          <a:p>
            <a:endParaRPr lang="en-AU" sz="1400" dirty="0"/>
          </a:p>
          <a:p>
            <a:r>
              <a:rPr lang="en-AU" sz="1400" dirty="0"/>
              <a:t>Ann ICRP . 2020 Oct;49(3):13-201. </a:t>
            </a:r>
            <a:r>
              <a:rPr lang="en-AU" sz="1400" dirty="0" err="1"/>
              <a:t>doi</a:t>
            </a:r>
            <a:r>
              <a:rPr lang="en-AU" sz="1400" dirty="0"/>
              <a:t>: 10.1177/0146645319893605</a:t>
            </a:r>
            <a:r>
              <a:rPr lang="en-AU" sz="1867" dirty="0"/>
              <a:t>.</a:t>
            </a:r>
          </a:p>
          <a:p>
            <a:endParaRPr lang="en-AU" sz="1867" dirty="0" smtClean="0"/>
          </a:p>
          <a:p>
            <a:r>
              <a:rPr lang="en-AU" sz="1867" dirty="0" smtClean="0"/>
              <a:t>Calculation of the dose in the organs of the phantoms</a:t>
            </a:r>
          </a:p>
          <a:p>
            <a:endParaRPr lang="en-AU" sz="1867" dirty="0" smtClean="0"/>
          </a:p>
          <a:p>
            <a:r>
              <a:rPr lang="en-AU" sz="1867" dirty="0"/>
              <a:t>T</a:t>
            </a:r>
            <a:r>
              <a:rPr lang="en-AU" sz="1867" dirty="0" smtClean="0"/>
              <a:t>o be released in Geant4 11, in agreement with the original developers of the models. </a:t>
            </a:r>
          </a:p>
          <a:p>
            <a:endParaRPr lang="en-AU" sz="1867" dirty="0"/>
          </a:p>
          <a:p>
            <a:endParaRPr lang="en-AU" sz="1867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" y="-123109"/>
            <a:ext cx="65" cy="24622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endParaRPr lang="en-US" altLang="en-US" sz="1600" dirty="0">
              <a:solidFill>
                <a:srgbClr val="5B616B"/>
              </a:solidFill>
              <a:latin typeface="BlinkMacSystemFont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52385" y="451389"/>
            <a:ext cx="3712250" cy="1325563"/>
          </a:xfrm>
          <a:prstGeom prst="rect">
            <a:avLst/>
          </a:prstGeom>
        </p:spPr>
        <p:txBody>
          <a:bodyPr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AU" dirty="0" smtClean="0">
                <a:solidFill>
                  <a:srgbClr val="FF0000"/>
                </a:solidFill>
              </a:rPr>
              <a:t>New Advanced example: ICRP145Phantom</a:t>
            </a:r>
            <a:endParaRPr lang="en-A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7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038" y="162902"/>
            <a:ext cx="10515600" cy="1325563"/>
          </a:xfrm>
        </p:spPr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Plan for 2021: Other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038" y="1167473"/>
            <a:ext cx="10515600" cy="510271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AU" sz="2400" dirty="0" smtClean="0">
                <a:solidFill>
                  <a:srgbClr val="0070C0"/>
                </a:solidFill>
              </a:rPr>
              <a:t>Current status: MT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AU" sz="2000" dirty="0" smtClean="0"/>
              <a:t>Examples that need to be migrated to MT : 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en-AU" sz="1800" i="1" dirty="0" err="1" smtClean="0"/>
              <a:t>ChargeExchangeMC</a:t>
            </a:r>
            <a:r>
              <a:rPr lang="en-AU" sz="1800" i="1" dirty="0" smtClean="0"/>
              <a:t> 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en-AU" sz="1800" i="1" dirty="0" err="1" smtClean="0"/>
              <a:t>iort_therapy</a:t>
            </a:r>
            <a:endParaRPr lang="en-AU" sz="1800" i="1" dirty="0" smtClean="0"/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en-AU" sz="1800" i="1" dirty="0" err="1"/>
              <a:t>m</a:t>
            </a:r>
            <a:r>
              <a:rPr lang="en-AU" sz="1800" i="1" dirty="0" err="1" smtClean="0"/>
              <a:t>edical_linac</a:t>
            </a:r>
            <a:r>
              <a:rPr lang="en-AU" sz="1800" i="1" dirty="0"/>
              <a:t>	</a:t>
            </a:r>
            <a:endParaRPr lang="en-AU" sz="1800" i="1" dirty="0" smtClean="0"/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AU" sz="2400" dirty="0" smtClean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AU" sz="2400" dirty="0" smtClean="0">
                <a:solidFill>
                  <a:srgbClr val="0070C0"/>
                </a:solidFill>
              </a:rPr>
              <a:t>Migration </a:t>
            </a:r>
            <a:r>
              <a:rPr lang="en-AU" sz="2400" dirty="0">
                <a:solidFill>
                  <a:srgbClr val="0070C0"/>
                </a:solidFill>
              </a:rPr>
              <a:t>to </a:t>
            </a:r>
            <a:r>
              <a:rPr lang="en-AU" sz="2400" dirty="0" smtClean="0">
                <a:solidFill>
                  <a:srgbClr val="0070C0"/>
                </a:solidFill>
              </a:rPr>
              <a:t>G4RunManagerFactory</a:t>
            </a:r>
            <a:endParaRPr lang="en-AU" sz="2400" dirty="0">
              <a:solidFill>
                <a:srgbClr val="0070C0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AU" sz="2000" b="1" dirty="0"/>
              <a:t>Migrated examples</a:t>
            </a:r>
            <a:r>
              <a:rPr lang="en-AU" sz="2000" dirty="0"/>
              <a:t>: in </a:t>
            </a:r>
            <a:r>
              <a:rPr lang="en-AU" sz="2000" i="1" dirty="0" err="1"/>
              <a:t>air_shower</a:t>
            </a:r>
            <a:r>
              <a:rPr lang="en-AU" sz="2000" dirty="0"/>
              <a:t>, </a:t>
            </a:r>
            <a:r>
              <a:rPr lang="en-AU" sz="2000" i="1" dirty="0" err="1"/>
              <a:t>amsEcal</a:t>
            </a:r>
            <a:r>
              <a:rPr lang="en-AU" sz="2000" dirty="0"/>
              <a:t>, </a:t>
            </a:r>
            <a:r>
              <a:rPr lang="en-AU" sz="2000" i="1" dirty="0" err="1"/>
              <a:t>composite_calorimeter</a:t>
            </a:r>
            <a:r>
              <a:rPr lang="en-AU" sz="2000" dirty="0"/>
              <a:t>, </a:t>
            </a:r>
            <a:r>
              <a:rPr lang="en-AU" sz="2000" dirty="0" err="1"/>
              <a:t>eRosita</a:t>
            </a:r>
            <a:r>
              <a:rPr lang="en-AU" sz="2000" dirty="0"/>
              <a:t>, </a:t>
            </a:r>
            <a:r>
              <a:rPr lang="en-AU" sz="2000" dirty="0" err="1"/>
              <a:t>fastAerosol</a:t>
            </a:r>
            <a:r>
              <a:rPr lang="en-AU" sz="2000" dirty="0"/>
              <a:t>, </a:t>
            </a:r>
            <a:r>
              <a:rPr lang="en-AU" sz="2000" dirty="0" err="1"/>
              <a:t>gammaknife</a:t>
            </a:r>
            <a:r>
              <a:rPr lang="en-AU" sz="2000" dirty="0"/>
              <a:t>, </a:t>
            </a:r>
            <a:r>
              <a:rPr lang="en-AU" sz="2000" dirty="0" err="1"/>
              <a:t>gammaray_telescope</a:t>
            </a:r>
            <a:r>
              <a:rPr lang="en-AU" sz="2000" dirty="0"/>
              <a:t>, </a:t>
            </a:r>
            <a:r>
              <a:rPr lang="en-AU" sz="2000" dirty="0" err="1"/>
              <a:t>gorad</a:t>
            </a:r>
            <a:r>
              <a:rPr lang="en-AU" sz="2000" dirty="0"/>
              <a:t>, </a:t>
            </a:r>
            <a:r>
              <a:rPr lang="en-AU" sz="2000" i="1" dirty="0"/>
              <a:t>hadrontherapy, </a:t>
            </a:r>
            <a:r>
              <a:rPr lang="en-AU" sz="2000" i="1" dirty="0" err="1"/>
              <a:t>HGCal_testbeam</a:t>
            </a:r>
            <a:r>
              <a:rPr lang="en-AU" sz="2000" i="1" dirty="0"/>
              <a:t>, </a:t>
            </a:r>
            <a:r>
              <a:rPr lang="en-AU" sz="2000" i="1" dirty="0" err="1"/>
              <a:t>human_phantom</a:t>
            </a:r>
            <a:r>
              <a:rPr lang="en-AU" sz="2000" i="1" dirty="0"/>
              <a:t>, ICRP110Phantoms, microbeam, microelectronics, </a:t>
            </a:r>
            <a:r>
              <a:rPr lang="en-AU" sz="2000" i="1" dirty="0" err="1"/>
              <a:t>nanobeam</a:t>
            </a:r>
            <a:r>
              <a:rPr lang="en-AU" sz="2000" i="1" dirty="0"/>
              <a:t>, radioprotection</a:t>
            </a:r>
            <a:endParaRPr lang="en-AU" sz="2000" dirty="0"/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AU" sz="2000" b="1" dirty="0"/>
              <a:t>To migrate</a:t>
            </a:r>
            <a:r>
              <a:rPr lang="en-AU" sz="2000" dirty="0"/>
              <a:t>: </a:t>
            </a:r>
            <a:r>
              <a:rPr lang="en-AU" sz="2000" i="1" dirty="0" err="1"/>
              <a:t>ChargeExchangeMC</a:t>
            </a:r>
            <a:r>
              <a:rPr lang="en-AU" sz="2000" dirty="0"/>
              <a:t>, </a:t>
            </a:r>
            <a:r>
              <a:rPr lang="en-AU" sz="2000" i="1" dirty="0" err="1"/>
              <a:t>doiPET</a:t>
            </a:r>
            <a:r>
              <a:rPr lang="en-AU" sz="2000" dirty="0"/>
              <a:t>, </a:t>
            </a:r>
            <a:r>
              <a:rPr lang="en-AU" sz="2000" i="1" dirty="0" err="1"/>
              <a:t>iort_therapy</a:t>
            </a:r>
            <a:r>
              <a:rPr lang="en-AU" sz="2000" i="1" dirty="0"/>
              <a:t>, </a:t>
            </a:r>
            <a:r>
              <a:rPr lang="en-AU" sz="2000" i="1" dirty="0" err="1"/>
              <a:t>lAr_calorimeter</a:t>
            </a:r>
            <a:r>
              <a:rPr lang="en-AU" sz="2000" i="1" dirty="0"/>
              <a:t>, </a:t>
            </a:r>
            <a:r>
              <a:rPr lang="en-AU" sz="2000" i="1" dirty="0" err="1"/>
              <a:t>medical_linac</a:t>
            </a:r>
            <a:r>
              <a:rPr lang="en-AU" sz="2000" i="1" dirty="0"/>
              <a:t>, </a:t>
            </a:r>
            <a:r>
              <a:rPr lang="en-AU" sz="2000" i="1" dirty="0" err="1"/>
              <a:t>purging_magnet</a:t>
            </a:r>
            <a:r>
              <a:rPr lang="en-AU" sz="2000" i="1" dirty="0"/>
              <a:t>, </a:t>
            </a:r>
            <a:r>
              <a:rPr lang="en-AU" sz="2000" i="1" dirty="0" err="1" smtClean="0"/>
              <a:t>x_rayfluorescence</a:t>
            </a:r>
            <a:r>
              <a:rPr lang="en-AU" sz="2000" i="1" dirty="0" smtClean="0"/>
              <a:t>  </a:t>
            </a:r>
            <a:endParaRPr lang="en-AU" sz="2000" i="1" dirty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70252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135" y="1825625"/>
            <a:ext cx="11068665" cy="435133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AU" dirty="0">
                <a:solidFill>
                  <a:srgbClr val="0070C0"/>
                </a:solidFill>
              </a:rPr>
              <a:t>Remove </a:t>
            </a:r>
            <a:r>
              <a:rPr lang="en-AU" dirty="0" err="1">
                <a:solidFill>
                  <a:srgbClr val="0070C0"/>
                </a:solidFill>
              </a:rPr>
              <a:t>eRosita</a:t>
            </a:r>
            <a:r>
              <a:rPr lang="en-AU" dirty="0">
                <a:solidFill>
                  <a:srgbClr val="0070C0"/>
                </a:solidFill>
              </a:rPr>
              <a:t>, which is no longer maintained, with no Geant4 Collaborator responsible for it (2</a:t>
            </a:r>
            <a:r>
              <a:rPr lang="en-AU" dirty="0" smtClean="0">
                <a:solidFill>
                  <a:srgbClr val="0070C0"/>
                </a:solidFill>
              </a:rPr>
              <a:t>)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AU" sz="2600" dirty="0" smtClean="0"/>
              <a:t>F. Longo kindly agreed to maintain the example</a:t>
            </a:r>
            <a:endParaRPr lang="en-AU" sz="2600" dirty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en-AU" sz="2400" dirty="0" smtClean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AU" dirty="0" smtClean="0">
                <a:solidFill>
                  <a:schemeClr val="accent5"/>
                </a:solidFill>
              </a:rPr>
              <a:t>Release </a:t>
            </a:r>
            <a:r>
              <a:rPr lang="en-AU" dirty="0">
                <a:solidFill>
                  <a:schemeClr val="accent5"/>
                </a:solidFill>
              </a:rPr>
              <a:t>of a new example showing how to import in Geant4 simulations IAEA Phase Space Files (2</a:t>
            </a:r>
            <a:r>
              <a:rPr lang="en-AU" dirty="0" smtClean="0">
                <a:solidFill>
                  <a:schemeClr val="accent5"/>
                </a:solidFill>
              </a:rPr>
              <a:t>)[*]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AU" sz="2600" dirty="0"/>
              <a:t>Ongoing by M. Cortes-Giraldo and </a:t>
            </a:r>
            <a:r>
              <a:rPr lang="en-AU" sz="2600" dirty="0" smtClean="0"/>
              <a:t>collaborators</a:t>
            </a:r>
            <a:endParaRPr lang="en-AU" sz="2600" dirty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en-AU" sz="2400" dirty="0" smtClean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AU" dirty="0" smtClean="0">
                <a:solidFill>
                  <a:schemeClr val="accent5"/>
                </a:solidFill>
              </a:rPr>
              <a:t>Measurements </a:t>
            </a:r>
            <a:r>
              <a:rPr lang="en-AU" dirty="0">
                <a:solidFill>
                  <a:schemeClr val="accent5"/>
                </a:solidFill>
              </a:rPr>
              <a:t>and statistical analysis of size, McCabe, Halstead, </a:t>
            </a:r>
            <a:r>
              <a:rPr lang="en-AU" dirty="0" err="1">
                <a:solidFill>
                  <a:schemeClr val="accent5"/>
                </a:solidFill>
              </a:rPr>
              <a:t>Chidamber</a:t>
            </a:r>
            <a:r>
              <a:rPr lang="en-AU" dirty="0">
                <a:solidFill>
                  <a:schemeClr val="accent5"/>
                </a:solidFill>
              </a:rPr>
              <a:t> and </a:t>
            </a:r>
            <a:r>
              <a:rPr lang="en-AU" dirty="0" err="1">
                <a:solidFill>
                  <a:schemeClr val="accent5"/>
                </a:solidFill>
              </a:rPr>
              <a:t>Kemerer</a:t>
            </a:r>
            <a:r>
              <a:rPr lang="en-AU" dirty="0">
                <a:solidFill>
                  <a:schemeClr val="accent5"/>
                </a:solidFill>
              </a:rPr>
              <a:t> software metrics over at least 50% of the advanced examples; explication of the results in relation to ISO/IEC 9126 and ISO/IEC 25000 (1,2</a:t>
            </a:r>
            <a:r>
              <a:rPr lang="en-AU" dirty="0" smtClean="0">
                <a:solidFill>
                  <a:schemeClr val="accent5"/>
                </a:solidFill>
              </a:rPr>
              <a:t>)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AU" dirty="0" smtClean="0"/>
              <a:t>No update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AU" sz="2400" dirty="0">
              <a:solidFill>
                <a:schemeClr val="accent5"/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AU" dirty="0">
                <a:solidFill>
                  <a:schemeClr val="accent5"/>
                </a:solidFill>
              </a:rPr>
              <a:t>Improvement of the webpage and documentation (1,2</a:t>
            </a:r>
            <a:r>
              <a:rPr lang="en-AU" dirty="0" smtClean="0">
                <a:solidFill>
                  <a:schemeClr val="accent5"/>
                </a:solidFill>
              </a:rPr>
              <a:t>)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AU" sz="2600" dirty="0" smtClean="0"/>
              <a:t>Started but in stand-by to see how the Geant4 webpage will evolve</a:t>
            </a:r>
            <a:endParaRPr lang="en-AU" sz="2600" dirty="0"/>
          </a:p>
          <a:p>
            <a:endParaRPr lang="en-AU" sz="2400" dirty="0"/>
          </a:p>
          <a:p>
            <a:endParaRPr lang="en-AU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5135" y="404454"/>
            <a:ext cx="10515600" cy="1325563"/>
          </a:xfrm>
        </p:spPr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Plan for 2021: Other</a:t>
            </a:r>
            <a:endParaRPr lang="en-A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191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That’s all, thank you</a:t>
            </a:r>
            <a:endParaRPr lang="en-A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540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DA597CBE66E324DA5EC3DF98AF7DB79" ma:contentTypeVersion="14" ma:contentTypeDescription="Create a new document." ma:contentTypeScope="" ma:versionID="6e6ea7532fa27fc1dce07e398c21fc3d">
  <xsd:schema xmlns:xsd="http://www.w3.org/2001/XMLSchema" xmlns:xs="http://www.w3.org/2001/XMLSchema" xmlns:p="http://schemas.microsoft.com/office/2006/metadata/properties" xmlns:ns3="7a16784a-1825-41e7-b2bc-193ce8334176" xmlns:ns4="8533188a-ca79-475c-be12-6fb878c7bfd0" targetNamespace="http://schemas.microsoft.com/office/2006/metadata/properties" ma:root="true" ma:fieldsID="637c517dd2cc90ea72fa075414814ffb" ns3:_="" ns4:_="">
    <xsd:import namespace="7a16784a-1825-41e7-b2bc-193ce8334176"/>
    <xsd:import namespace="8533188a-ca79-475c-be12-6fb878c7bfd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16784a-1825-41e7-b2bc-193ce83341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33188a-ca79-475c-be12-6fb878c7bfd0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16CC57-1C81-4F46-B3F2-57E07A9716DB}">
  <ds:schemaRefs>
    <ds:schemaRef ds:uri="http://www.w3.org/XML/1998/namespace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7a16784a-1825-41e7-b2bc-193ce8334176"/>
    <ds:schemaRef ds:uri="http://schemas.microsoft.com/office/infopath/2007/PartnerControls"/>
    <ds:schemaRef ds:uri="8533188a-ca79-475c-be12-6fb878c7bfd0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BED05C6-0023-4A51-B364-AC5C2F6150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16784a-1825-41e7-b2bc-193ce8334176"/>
    <ds:schemaRef ds:uri="8533188a-ca79-475c-be12-6fb878c7bf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4DA8ACF-8BDA-4C54-B654-8CA8784A29E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1060</Words>
  <Application>Microsoft Office PowerPoint</Application>
  <PresentationFormat>Widescreen</PresentationFormat>
  <Paragraphs>170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ＭＳ Ｐゴシック</vt:lpstr>
      <vt:lpstr>Arial</vt:lpstr>
      <vt:lpstr>BlinkMacSystemFont</vt:lpstr>
      <vt:lpstr>Calibri</vt:lpstr>
      <vt:lpstr>Calibri Light</vt:lpstr>
      <vt:lpstr>Helvetica</vt:lpstr>
      <vt:lpstr>Wingdings</vt:lpstr>
      <vt:lpstr>Office Theme</vt:lpstr>
      <vt:lpstr>Update on Advanced Examples: summary</vt:lpstr>
      <vt:lpstr>27 Advanced Examples      Coord.: S. Guatelli (UOW), Dep.: F. Romano (INFN)</vt:lpstr>
      <vt:lpstr>Plan for 2021 (1)</vt:lpstr>
      <vt:lpstr>Plan for 2021: Hadrontherapy</vt:lpstr>
      <vt:lpstr>Radioprotection advanced example</vt:lpstr>
      <vt:lpstr>PowerPoint Presentation</vt:lpstr>
      <vt:lpstr>Plan for 2021: Other</vt:lpstr>
      <vt:lpstr>Plan for 2021: Other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Susanna Guatelli</dc:creator>
  <cp:lastModifiedBy>Susanna Guatelli</cp:lastModifiedBy>
  <cp:revision>81</cp:revision>
  <dcterms:created xsi:type="dcterms:W3CDTF">2020-08-06T07:02:38Z</dcterms:created>
  <dcterms:modified xsi:type="dcterms:W3CDTF">2021-09-16T21:19:40Z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0x0101001DA597CBE66E324DA5EC3DF98AF7DB79</vt:lpwstr>
  </property>
</Properties>
</file>