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22"/>
  </p:notesMasterIdLst>
  <p:handoutMasterIdLst>
    <p:handoutMasterId r:id="rId23"/>
  </p:handoutMasterIdLst>
  <p:sldIdLst>
    <p:sldId id="333" r:id="rId2"/>
    <p:sldId id="316" r:id="rId3"/>
    <p:sldId id="327" r:id="rId4"/>
    <p:sldId id="318" r:id="rId5"/>
    <p:sldId id="315" r:id="rId6"/>
    <p:sldId id="328" r:id="rId7"/>
    <p:sldId id="312" r:id="rId8"/>
    <p:sldId id="320" r:id="rId9"/>
    <p:sldId id="308" r:id="rId10"/>
    <p:sldId id="309" r:id="rId11"/>
    <p:sldId id="330" r:id="rId12"/>
    <p:sldId id="310" r:id="rId13"/>
    <p:sldId id="332" r:id="rId14"/>
    <p:sldId id="321" r:id="rId15"/>
    <p:sldId id="322" r:id="rId16"/>
    <p:sldId id="325" r:id="rId17"/>
    <p:sldId id="326" r:id="rId18"/>
    <p:sldId id="329" r:id="rId19"/>
    <p:sldId id="331" r:id="rId20"/>
    <p:sldId id="335" r:id="rId21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107">
          <p15:clr>
            <a:srgbClr val="A4A3A4"/>
          </p15:clr>
        </p15:guide>
        <p15:guide id="2" orient="horz" pos="1274">
          <p15:clr>
            <a:srgbClr val="A4A3A4"/>
          </p15:clr>
        </p15:guide>
        <p15:guide id="3" orient="horz" pos="114">
          <p15:clr>
            <a:srgbClr val="A4A3A4"/>
          </p15:clr>
        </p15:guide>
        <p15:guide id="4" orient="horz" pos="2093">
          <p15:clr>
            <a:srgbClr val="A4A3A4"/>
          </p15:clr>
        </p15:guide>
        <p15:guide id="5" orient="horz" pos="453">
          <p15:clr>
            <a:srgbClr val="A4A3A4"/>
          </p15:clr>
        </p15:guide>
        <p15:guide id="6" orient="horz" pos="3001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0504E"/>
    <a:srgbClr val="4E4E4E"/>
    <a:srgbClr val="404040"/>
    <a:srgbClr val="004C97"/>
    <a:srgbClr val="63666A"/>
    <a:srgbClr val="99D6EA"/>
    <a:srgbClr val="505050"/>
    <a:srgbClr val="A7A8AA"/>
    <a:srgbClr val="003087"/>
    <a:srgbClr val="0F2D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2965"/>
  </p:normalViewPr>
  <p:slideViewPr>
    <p:cSldViewPr snapToGrid="0">
      <p:cViewPr varScale="1">
        <p:scale>
          <a:sx n="120" d="100"/>
          <a:sy n="120" d="100"/>
        </p:scale>
        <p:origin x="200" y="520"/>
      </p:cViewPr>
      <p:guideLst>
        <p:guide orient="horz" pos="3107"/>
        <p:guide orient="horz" pos="1274"/>
        <p:guide orient="horz" pos="114"/>
        <p:guide orient="horz" pos="2093"/>
        <p:guide orient="horz" pos="453"/>
        <p:guide orient="horz" pos="3001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9/15/21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9/15/21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704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5253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803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775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6139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083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24" b="29524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3" y="728664"/>
            <a:ext cx="8672513" cy="3794522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3275" indent="-230188">
              <a:defRPr sz="1500">
                <a:solidFill>
                  <a:srgbClr val="505050"/>
                </a:solidFill>
              </a:defRPr>
            </a:lvl3pPr>
            <a:lvl4pPr marL="1085850" indent="-228600">
              <a:defRPr sz="1400">
                <a:solidFill>
                  <a:srgbClr val="505050"/>
                </a:solidFill>
              </a:defRPr>
            </a:lvl4pPr>
            <a:lvl5pPr marL="1370013" indent="-230188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9/16/2021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01624" y="4878161"/>
            <a:ext cx="6499492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 		    26</a:t>
            </a:r>
            <a:r>
              <a:rPr lang="en-US" spc="-1" baseline="3000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en-US" spc="-1">
                <a:uFill>
                  <a:solidFill>
                    <a:srgbClr val="FFFFFF"/>
                  </a:solidFill>
                </a:uFill>
                <a:ea typeface="ＭＳ Ｐゴシック"/>
                <a:cs typeface="Helvetica"/>
              </a:rPr>
              <a:t>Geant4 Collaboration Meeting                                                                   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September  16</a:t>
            </a:r>
            <a:r>
              <a:rPr lang="en-US" spc="-1" baseline="3000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2021</a:t>
            </a:r>
            <a:endParaRPr lang="en-US" b="1">
              <a:solidFill>
                <a:schemeClr val="tx2"/>
              </a:solidFill>
            </a:endParaRPr>
          </a:p>
          <a:p>
            <a:pPr>
              <a:defRPr/>
            </a:pPr>
            <a:endParaRPr lang="en-US" b="1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719138"/>
            <a:ext cx="3027894" cy="376700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5" y="719139"/>
            <a:ext cx="5347605" cy="3767006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4350" indent="-230188">
              <a:defRPr sz="1600">
                <a:solidFill>
                  <a:srgbClr val="505050"/>
                </a:solidFill>
              </a:defRPr>
            </a:lvl2pPr>
            <a:lvl3pPr marL="806450" indent="-228600">
              <a:defRPr sz="1500">
                <a:solidFill>
                  <a:srgbClr val="505050"/>
                </a:solidFill>
              </a:defRPr>
            </a:lvl3pPr>
            <a:lvl4pPr marL="1087438" indent="-228600">
              <a:defRPr sz="1400">
                <a:solidFill>
                  <a:srgbClr val="505050"/>
                </a:solidFill>
              </a:defRPr>
            </a:lvl4pPr>
            <a:lvl5pPr marL="1370013" indent="-228600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4878161"/>
            <a:ext cx="675368" cy="18097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r>
              <a:rPr lang="en-US"/>
              <a:t>9/8/21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4" y="4878161"/>
            <a:ext cx="6262119" cy="187523"/>
          </a:xfrm>
        </p:spPr>
        <p:txBody>
          <a:bodyPr/>
          <a:lstStyle>
            <a:lvl1pPr>
              <a:defRPr sz="900" dirty="0" smtClean="0"/>
            </a:lvl1pPr>
          </a:lstStyle>
          <a:p>
            <a:pPr>
              <a:defRPr/>
            </a:pP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     </a:t>
            </a:r>
            <a:r>
              <a:rPr lang="en-US" spc="-1">
                <a:uFill>
                  <a:solidFill>
                    <a:srgbClr val="FFFFFF"/>
                  </a:solidFill>
                </a:uFill>
                <a:ea typeface="ＭＳ Ｐゴシック"/>
                <a:cs typeface="Helvetica"/>
              </a:rPr>
              <a:t>PDS Group Geant4 Retreat                                                                                       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September  8</a:t>
            </a:r>
            <a:r>
              <a:rPr lang="en-US" spc="-1" baseline="3000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2021</a:t>
            </a:r>
            <a:endParaRPr lang="en-US" b="1">
              <a:solidFill>
                <a:schemeClr val="tx2"/>
              </a:solidFill>
            </a:endParaRPr>
          </a:p>
          <a:p>
            <a:pPr>
              <a:defRPr/>
            </a:pP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190520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4/12/2021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    			HSF </a:t>
            </a:r>
            <a:r>
              <a:rPr lang="en-US" spc="-1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Detector Simulation WG September  16</a:t>
            </a:r>
            <a:r>
              <a:rPr lang="en-US" spc="-1" baseline="3000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2021</a:t>
            </a:r>
            <a:endParaRPr lang="en-US" b="1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6" y="3358114"/>
            <a:ext cx="1076325" cy="1809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/>
          </a:p>
        </p:txBody>
      </p:sp>
      <p:grpSp>
        <p:nvGrpSpPr>
          <p:cNvPr id="25" name="Group 24"/>
          <p:cNvGrpSpPr>
            <a:grpSpLocks noChangeAspect="1"/>
          </p:cNvGrpSpPr>
          <p:nvPr userDrawn="1"/>
        </p:nvGrpSpPr>
        <p:grpSpPr>
          <a:xfrm>
            <a:off x="215900" y="4670857"/>
            <a:ext cx="8699500" cy="202387"/>
            <a:chOff x="600217" y="6229673"/>
            <a:chExt cx="8297721" cy="257386"/>
          </a:xfrm>
        </p:grpSpPr>
        <p:cxnSp>
          <p:nvCxnSpPr>
            <p:cNvPr id="26" name="Straight Connector 25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Picture 6" descr="FermiLogo_RGB_NALBlue.png"/>
            <p:cNvPicPr>
              <a:picLocks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29673"/>
              <a:ext cx="1044157" cy="257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20" r:id="rId3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hanswenzel/CaTS/blob/master/README.md" TargetMode="External"/><Relationship Id="rId2" Type="http://schemas.openxmlformats.org/officeDocument/2006/relationships/hyperlink" Target="https://github.com/hanswenzel/CaT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lab.cern.ch/wenzel/geant4-dev/-/tree/CaTSv1_0/examples/advanced/CaTS" TargetMode="External"/><Relationship Id="rId5" Type="http://schemas.openxmlformats.org/officeDocument/2006/relationships/hyperlink" Target="https://github.com/hanswenzel/CaTS/blob/master/Examples.md" TargetMode="External"/><Relationship Id="rId4" Type="http://schemas.openxmlformats.org/officeDocument/2006/relationships/hyperlink" Target="https://github.com/hanswenzel/CaTS/blob/master/Instructions.md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51/epjconf/201921402027" TargetMode="External"/><Relationship Id="rId7" Type="http://schemas.openxmlformats.org/officeDocument/2006/relationships/hyperlink" Target="https://urldefense.proofpoint.com/v2/url?u=https-3A__github.com_simoncblyth_opticks_releases_tag_v0.1.1&amp;d=DwMFaQ&amp;c=gRgGjJ3BkIsb5y6s49QqsA&amp;r=bIL908M-35QimpL2FpB7Bw&amp;m=HyWiYOI6iy0MSpnSrUdiSl5c6nNO3Miqh-5Qk83YuFk&amp;s=4YRWbl3NHwOO46Va69OMZvDYmayNYl6MwjQazDdPX60&amp;e=" TargetMode="External"/><Relationship Id="rId2" Type="http://schemas.openxmlformats.org/officeDocument/2006/relationships/hyperlink" Target="https://simoncblyth.bitbucket.io/env/presentation/opticks_may2020_hsf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simoncblyth/opticks" TargetMode="External"/><Relationship Id="rId5" Type="http://schemas.openxmlformats.org/officeDocument/2006/relationships/hyperlink" Target="https://simoncblyth.bitbucket.io/opticks/index.html" TargetMode="External"/><Relationship Id="rId4" Type="http://schemas.openxmlformats.org/officeDocument/2006/relationships/hyperlink" Target="https://bitbucket.org/simoncblyth/opticks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hanswenzel/G4OpticksTest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7A8F265-AAA8-3341-AB28-1C1A580A8A0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4611" y="3669097"/>
            <a:ext cx="2526978" cy="935794"/>
          </a:xfrm>
        </p:spPr>
        <p:txBody>
          <a:bodyPr/>
          <a:lstStyle/>
          <a:p>
            <a:r>
              <a:rPr lang="en-US" sz="1200" u="sng" dirty="0"/>
              <a:t>Hans Wenzel</a:t>
            </a:r>
            <a:endParaRPr lang="en-US" sz="1200" u="sng" baseline="30000" dirty="0"/>
          </a:p>
          <a:p>
            <a:r>
              <a:rPr lang="en-US" sz="1200" dirty="0"/>
              <a:t>Krzysztof </a:t>
            </a:r>
            <a:r>
              <a:rPr lang="en-US" sz="1200" dirty="0" err="1"/>
              <a:t>Genser</a:t>
            </a:r>
            <a:endParaRPr lang="en-US" sz="1200" baseline="30000" dirty="0"/>
          </a:p>
          <a:p>
            <a:r>
              <a:rPr lang="en-US" sz="1200" dirty="0"/>
              <a:t>Soon Yung Jun</a:t>
            </a:r>
          </a:p>
          <a:p>
            <a:r>
              <a:rPr lang="en-US" sz="1200" dirty="0"/>
              <a:t>Alexei </a:t>
            </a:r>
            <a:r>
              <a:rPr lang="en-US" sz="1200" dirty="0" err="1"/>
              <a:t>Strelchenko</a:t>
            </a:r>
            <a:endParaRPr lang="en-US" sz="1200" dirty="0"/>
          </a:p>
          <a:p>
            <a:endParaRPr lang="en-US" baseline="30000" dirty="0"/>
          </a:p>
          <a:p>
            <a:r>
              <a:rPr lang="en-US" sz="1200" b="1" dirty="0"/>
              <a:t>Fermilab-SLIDES-21-106-SCD</a:t>
            </a:r>
          </a:p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7AD7DCF-9962-844C-9325-5AFBE6C442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4611" y="3190307"/>
            <a:ext cx="8633989" cy="752287"/>
          </a:xfrm>
        </p:spPr>
        <p:txBody>
          <a:bodyPr vert="horz" wrap="square" lIns="0" tIns="45720" rIns="91440" bIns="45720" anchor="ctr" anchorCtr="0">
            <a:normAutofit/>
          </a:bodyPr>
          <a:lstStyle/>
          <a:p>
            <a:r>
              <a:rPr lang="en-US" sz="2000"/>
              <a:t>Integration of Opticks</a:t>
            </a:r>
            <a:r>
              <a:rPr lang="en-US" sz="2000" baseline="30000"/>
              <a:t>1</a:t>
            </a:r>
            <a:r>
              <a:rPr lang="en-US" sz="2000"/>
              <a:t> and Geant4 (an advanced example: </a:t>
            </a:r>
            <a:r>
              <a:rPr lang="en-US" sz="2000" err="1"/>
              <a:t>CaTS</a:t>
            </a:r>
            <a:r>
              <a:rPr lang="en-US" sz="2000"/>
              <a:t>)</a:t>
            </a:r>
          </a:p>
          <a:p>
            <a:endParaRPr lang="en-US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77892380-A697-8842-879F-2E8D89683DC9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5747703" y="3336714"/>
            <a:ext cx="3644280" cy="1211760"/>
          </a:xfrm>
          <a:prstGeom prst="rect">
            <a:avLst/>
          </a:prstGeom>
          <a:ln>
            <a:noFill/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6B62AE4-0F8E-6543-B589-554685747CAE}"/>
              </a:ext>
            </a:extLst>
          </p:cNvPr>
          <p:cNvSpPr/>
          <p:nvPr/>
        </p:nvSpPr>
        <p:spPr>
          <a:xfrm>
            <a:off x="5013239" y="4604891"/>
            <a:ext cx="416697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aseline="30000"/>
              <a:t>1</a:t>
            </a:r>
            <a:r>
              <a:rPr lang="en-US" sz="1400"/>
              <a:t>developed by Simon Blyth</a:t>
            </a:r>
          </a:p>
          <a:p>
            <a:r>
              <a:rPr lang="en-US" sz="1200"/>
              <a:t>(Institute of High Energy Physics, Chinese Academy of Sciences) </a:t>
            </a:r>
          </a:p>
          <a:p>
            <a:br>
              <a:rPr lang="en-US" sz="1200"/>
            </a:br>
            <a:endParaRPr lang="en-US" sz="1200"/>
          </a:p>
          <a:p>
            <a:endParaRPr lang="en-US" sz="140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6874698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EB26D6B2-7365-FF46-AC90-BF38B872338A}"/>
              </a:ext>
            </a:extLst>
          </p:cNvPr>
          <p:cNvSpPr/>
          <p:nvPr/>
        </p:nvSpPr>
        <p:spPr>
          <a:xfrm>
            <a:off x="874488" y="435213"/>
            <a:ext cx="5464332" cy="313588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1D35E371-2D44-1441-AB5F-983AA6618B72}"/>
              </a:ext>
            </a:extLst>
          </p:cNvPr>
          <p:cNvSpPr/>
          <p:nvPr/>
        </p:nvSpPr>
        <p:spPr>
          <a:xfrm>
            <a:off x="7067593" y="2798741"/>
            <a:ext cx="2088400" cy="72799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F20881-E7D2-0842-8356-6D9A9E264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761" y="32474"/>
            <a:ext cx="8686800" cy="320908"/>
          </a:xfrm>
        </p:spPr>
        <p:txBody>
          <a:bodyPr/>
          <a:lstStyle/>
          <a:p>
            <a:r>
              <a:rPr lang="en-US" err="1"/>
              <a:t>CaTS</a:t>
            </a:r>
            <a:r>
              <a:rPr lang="en-US"/>
              <a:t> workflow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024467-6542-1B44-A7F3-886F13AC00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DD71A9-D160-9849-ACF0-E02C4CF9A7B5}"/>
              </a:ext>
            </a:extLst>
          </p:cNvPr>
          <p:cNvSpPr/>
          <p:nvPr/>
        </p:nvSpPr>
        <p:spPr>
          <a:xfrm>
            <a:off x="2226878" y="3780868"/>
            <a:ext cx="4276536" cy="8892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74582B-B900-FC49-941A-BA6DE327B05A}"/>
              </a:ext>
            </a:extLst>
          </p:cNvPr>
          <p:cNvSpPr txBox="1"/>
          <p:nvPr/>
        </p:nvSpPr>
        <p:spPr>
          <a:xfrm>
            <a:off x="2190593" y="3715567"/>
            <a:ext cx="936890" cy="2558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err="1"/>
              <a:t>TTree</a:t>
            </a:r>
            <a:r>
              <a:rPr lang="en-US"/>
              <a:t>: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202C5EF-161A-114C-8473-E88786B77896}"/>
              </a:ext>
            </a:extLst>
          </p:cNvPr>
          <p:cNvGrpSpPr/>
          <p:nvPr/>
        </p:nvGrpSpPr>
        <p:grpSpPr>
          <a:xfrm>
            <a:off x="2490739" y="3988765"/>
            <a:ext cx="3594473" cy="369332"/>
            <a:chOff x="1682149" y="3261310"/>
            <a:chExt cx="3677465" cy="655261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335D6247-5EED-784B-BCFE-193745A70516}"/>
                </a:ext>
              </a:extLst>
            </p:cNvPr>
            <p:cNvSpPr/>
            <p:nvPr/>
          </p:nvSpPr>
          <p:spPr>
            <a:xfrm>
              <a:off x="1682949" y="3418953"/>
              <a:ext cx="3676665" cy="36474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22E7223-A21F-BF44-A67A-9DA5FCB24489}"/>
                </a:ext>
              </a:extLst>
            </p:cNvPr>
            <p:cNvGrpSpPr/>
            <p:nvPr/>
          </p:nvGrpSpPr>
          <p:grpSpPr>
            <a:xfrm>
              <a:off x="1682149" y="3261310"/>
              <a:ext cx="2890099" cy="655261"/>
              <a:chOff x="3823974" y="947789"/>
              <a:chExt cx="2890099" cy="655261"/>
            </a:xfrm>
          </p:grpSpPr>
          <p:sp>
            <p:nvSpPr>
              <p:cNvPr id="21" name="Rounded Rectangle 20">
                <a:extLst>
                  <a:ext uri="{FF2B5EF4-FFF2-40B4-BE49-F238E27FC236}">
                    <a16:creationId xmlns:a16="http://schemas.microsoft.com/office/drawing/2014/main" id="{ED5DE310-447D-5841-A080-2F3F021D20DA}"/>
                  </a:ext>
                </a:extLst>
              </p:cNvPr>
              <p:cNvSpPr/>
              <p:nvPr/>
            </p:nvSpPr>
            <p:spPr>
              <a:xfrm>
                <a:off x="5380553" y="1082939"/>
                <a:ext cx="814810" cy="349945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ounded Rectangle 21">
                <a:extLst>
                  <a:ext uri="{FF2B5EF4-FFF2-40B4-BE49-F238E27FC236}">
                    <a16:creationId xmlns:a16="http://schemas.microsoft.com/office/drawing/2014/main" id="{6F468605-D0CE-AF44-9E4F-DBA7760D9E96}"/>
                  </a:ext>
                </a:extLst>
              </p:cNvPr>
              <p:cNvSpPr/>
              <p:nvPr/>
            </p:nvSpPr>
            <p:spPr>
              <a:xfrm>
                <a:off x="4499780" y="1116795"/>
                <a:ext cx="814810" cy="314536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A5755CF-724D-514A-A572-564599146E13}"/>
                  </a:ext>
                </a:extLst>
              </p:cNvPr>
              <p:cNvSpPr txBox="1"/>
              <p:nvPr/>
            </p:nvSpPr>
            <p:spPr>
              <a:xfrm>
                <a:off x="3823974" y="947789"/>
                <a:ext cx="2890099" cy="655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/>
                  <a:t>Event 1:   </a:t>
                </a:r>
                <a:r>
                  <a:rPr lang="en-US" sz="1200" err="1"/>
                  <a:t>lArTPCHits</a:t>
                </a:r>
                <a:r>
                  <a:rPr lang="en-US" sz="1200"/>
                  <a:t>.    </a:t>
                </a:r>
                <a:r>
                  <a:rPr lang="en-US" sz="1200" err="1"/>
                  <a:t>PhotonHits</a:t>
                </a:r>
                <a:r>
                  <a:rPr lang="en-US" sz="1200"/>
                  <a:t>.    </a:t>
                </a:r>
                <a:r>
                  <a:rPr lang="en-US" sz="1800"/>
                  <a:t>……</a:t>
                </a:r>
              </a:p>
            </p:txBody>
          </p:sp>
        </p:grp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D9FD8B66-A86A-994E-B629-1C61EC0DCD01}"/>
              </a:ext>
            </a:extLst>
          </p:cNvPr>
          <p:cNvSpPr txBox="1"/>
          <p:nvPr/>
        </p:nvSpPr>
        <p:spPr>
          <a:xfrm>
            <a:off x="190761" y="4137124"/>
            <a:ext cx="948307" cy="2081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/>
              <a:t>Root file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D63C8AE9-4741-6740-8E4B-3FC5705EDE67}"/>
              </a:ext>
            </a:extLst>
          </p:cNvPr>
          <p:cNvSpPr/>
          <p:nvPr/>
        </p:nvSpPr>
        <p:spPr>
          <a:xfrm>
            <a:off x="891550" y="1042369"/>
            <a:ext cx="4275722" cy="174837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70C9C28-386F-6B4D-8229-EC3EB9B4F8CE}"/>
              </a:ext>
            </a:extLst>
          </p:cNvPr>
          <p:cNvSpPr txBox="1"/>
          <p:nvPr/>
        </p:nvSpPr>
        <p:spPr>
          <a:xfrm>
            <a:off x="4837009" y="-20860"/>
            <a:ext cx="19255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Geant4 (Host)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77A3D52-8056-4847-883D-7704BA1F5F3B}"/>
              </a:ext>
            </a:extLst>
          </p:cNvPr>
          <p:cNvSpPr txBox="1"/>
          <p:nvPr/>
        </p:nvSpPr>
        <p:spPr>
          <a:xfrm>
            <a:off x="6683379" y="0"/>
            <a:ext cx="2479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G4Opticks(Device)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A8F9942-03D9-2040-81B0-3137F020B5A8}"/>
              </a:ext>
            </a:extLst>
          </p:cNvPr>
          <p:cNvCxnSpPr>
            <a:cxnSpLocks/>
          </p:cNvCxnSpPr>
          <p:nvPr/>
        </p:nvCxnSpPr>
        <p:spPr>
          <a:xfrm>
            <a:off x="6670990" y="55261"/>
            <a:ext cx="0" cy="4672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105335E4-BC55-D448-A64F-7879F50FD477}"/>
              </a:ext>
            </a:extLst>
          </p:cNvPr>
          <p:cNvSpPr txBox="1"/>
          <p:nvPr/>
        </p:nvSpPr>
        <p:spPr>
          <a:xfrm>
            <a:off x="7076821" y="2861331"/>
            <a:ext cx="2088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Generate and propagate Cerenkov and Scintillation photons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C8B688E-1C12-E24B-91FE-532654725152}"/>
              </a:ext>
            </a:extLst>
          </p:cNvPr>
          <p:cNvSpPr txBox="1"/>
          <p:nvPr/>
        </p:nvSpPr>
        <p:spPr>
          <a:xfrm>
            <a:off x="1905288" y="1006736"/>
            <a:ext cx="32253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err="1"/>
              <a:t>lArTPCSD</a:t>
            </a:r>
            <a:r>
              <a:rPr lang="en-US" sz="1600"/>
              <a:t> </a:t>
            </a:r>
            <a:r>
              <a:rPr lang="en-US" sz="1600" err="1"/>
              <a:t>ProcessHits</a:t>
            </a:r>
            <a:r>
              <a:rPr lang="en-US" sz="1600"/>
              <a:t>:</a:t>
            </a:r>
          </a:p>
          <a:p>
            <a:r>
              <a:rPr lang="en-US" sz="1600"/>
              <a:t>	collect electrons </a:t>
            </a:r>
            <a:r>
              <a:rPr lang="en-US" sz="1600">
                <a:sym typeface="Wingdings" pitchFamily="2" charset="2"/>
              </a:rPr>
              <a:t> </a:t>
            </a:r>
            <a:r>
              <a:rPr lang="en-US" sz="1600" err="1">
                <a:sym typeface="Wingdings" pitchFamily="2" charset="2"/>
              </a:rPr>
              <a:t>lArTPCHits</a:t>
            </a:r>
            <a:r>
              <a:rPr lang="en-US" sz="1600"/>
              <a:t> </a:t>
            </a:r>
          </a:p>
          <a:p>
            <a:r>
              <a:rPr lang="en-US" sz="1600"/>
              <a:t>          collect </a:t>
            </a:r>
            <a:r>
              <a:rPr lang="en-US" sz="1600" err="1"/>
              <a:t>gensteps</a:t>
            </a:r>
            <a:r>
              <a:rPr lang="en-US" sz="1600"/>
              <a:t> (C/S),</a:t>
            </a:r>
          </a:p>
          <a:p>
            <a:r>
              <a:rPr lang="en-US"/>
              <a:t>	</a:t>
            </a:r>
            <a:endParaRPr lang="en-US" sz="2000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216687C-FFAB-9347-B1AA-565F2B1740C9}"/>
              </a:ext>
            </a:extLst>
          </p:cNvPr>
          <p:cNvCxnSpPr/>
          <p:nvPr/>
        </p:nvCxnSpPr>
        <p:spPr>
          <a:xfrm>
            <a:off x="4892266" y="2963214"/>
            <a:ext cx="215617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3835425E-0750-D541-9636-2F53EA35770C}"/>
              </a:ext>
            </a:extLst>
          </p:cNvPr>
          <p:cNvSpPr txBox="1"/>
          <p:nvPr/>
        </p:nvSpPr>
        <p:spPr>
          <a:xfrm>
            <a:off x="6051431" y="2672470"/>
            <a:ext cx="864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Gensteps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28FE273-BDF9-9144-842D-89DAD2B20E12}"/>
              </a:ext>
            </a:extLst>
          </p:cNvPr>
          <p:cNvSpPr txBox="1"/>
          <p:nvPr/>
        </p:nvSpPr>
        <p:spPr>
          <a:xfrm>
            <a:off x="5984635" y="3132418"/>
            <a:ext cx="10405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Photon Hits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5C1DA0E-E4D1-5C46-BA56-4561C0842172}"/>
              </a:ext>
            </a:extLst>
          </p:cNvPr>
          <p:cNvSpPr txBox="1"/>
          <p:nvPr/>
        </p:nvSpPr>
        <p:spPr>
          <a:xfrm>
            <a:off x="1017208" y="422084"/>
            <a:ext cx="1246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/>
              <a:t>event loop: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A0A9639-1C57-4C4F-B39D-5C7CA2C260F6}"/>
              </a:ext>
            </a:extLst>
          </p:cNvPr>
          <p:cNvSpPr txBox="1"/>
          <p:nvPr/>
        </p:nvSpPr>
        <p:spPr>
          <a:xfrm>
            <a:off x="4406200" y="994370"/>
            <a:ext cx="664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/>
              <a:t>Step: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AF368E9-F69A-5347-904E-178FAEB4A661}"/>
              </a:ext>
            </a:extLst>
          </p:cNvPr>
          <p:cNvSpPr/>
          <p:nvPr/>
        </p:nvSpPr>
        <p:spPr>
          <a:xfrm>
            <a:off x="798528" y="2805121"/>
            <a:ext cx="15635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/>
              <a:t>End of event: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04C5F1A-C9B8-5247-899C-B74EE0CE8F63}"/>
              </a:ext>
            </a:extLst>
          </p:cNvPr>
          <p:cNvSpPr/>
          <p:nvPr/>
        </p:nvSpPr>
        <p:spPr>
          <a:xfrm>
            <a:off x="1012796" y="687777"/>
            <a:ext cx="17510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/>
              <a:t>Begin of event:</a:t>
            </a:r>
          </a:p>
        </p:txBody>
      </p: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A2A1360F-97AF-904A-8B49-5E748CD0780A}"/>
              </a:ext>
            </a:extLst>
          </p:cNvPr>
          <p:cNvSpPr/>
          <p:nvPr/>
        </p:nvSpPr>
        <p:spPr>
          <a:xfrm>
            <a:off x="2336037" y="3236432"/>
            <a:ext cx="1144068" cy="25599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CA842B01-FF03-5C42-BF20-F954FC27CD8D}"/>
              </a:ext>
            </a:extLst>
          </p:cNvPr>
          <p:cNvSpPr/>
          <p:nvPr/>
        </p:nvSpPr>
        <p:spPr>
          <a:xfrm>
            <a:off x="2336037" y="3217443"/>
            <a:ext cx="9557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err="1"/>
              <a:t>lArTPCHits</a:t>
            </a:r>
            <a:endParaRPr lang="en-US" sz="1400"/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19ECC47B-37A2-684B-8BB7-E82F9DDB6E63}"/>
              </a:ext>
            </a:extLst>
          </p:cNvPr>
          <p:cNvSpPr/>
          <p:nvPr/>
        </p:nvSpPr>
        <p:spPr>
          <a:xfrm>
            <a:off x="3620857" y="2844004"/>
            <a:ext cx="1561855" cy="32051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2AE55D74-FA12-934E-B8C4-8D2AC3EA398A}"/>
              </a:ext>
            </a:extLst>
          </p:cNvPr>
          <p:cNvSpPr/>
          <p:nvPr/>
        </p:nvSpPr>
        <p:spPr>
          <a:xfrm>
            <a:off x="3620102" y="2808628"/>
            <a:ext cx="12843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/>
              <a:t>Gensteps (C/S</a:t>
            </a:r>
            <a:r>
              <a:rPr lang="en-US" sz="2000"/>
              <a:t>)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CE34E828-661F-0144-9828-1788AFFA05EB}"/>
              </a:ext>
            </a:extLst>
          </p:cNvPr>
          <p:cNvSpPr/>
          <p:nvPr/>
        </p:nvSpPr>
        <p:spPr>
          <a:xfrm>
            <a:off x="3608671" y="3207656"/>
            <a:ext cx="1561855" cy="2756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FB4CCD1-25B3-804B-87D0-57C98352F7D2}"/>
              </a:ext>
            </a:extLst>
          </p:cNvPr>
          <p:cNvSpPr/>
          <p:nvPr/>
        </p:nvSpPr>
        <p:spPr>
          <a:xfrm>
            <a:off x="3666060" y="3178901"/>
            <a:ext cx="10004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err="1"/>
              <a:t>PhotonHits</a:t>
            </a:r>
            <a:endParaRPr lang="en-US" sz="1400"/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33F6AD32-24CB-CC48-9575-2C2CDD2027A2}"/>
              </a:ext>
            </a:extLst>
          </p:cNvPr>
          <p:cNvCxnSpPr>
            <a:cxnSpLocks/>
            <a:stCxn id="75" idx="2"/>
          </p:cNvCxnSpPr>
          <p:nvPr/>
        </p:nvCxnSpPr>
        <p:spPr>
          <a:xfrm>
            <a:off x="2908071" y="3492428"/>
            <a:ext cx="0" cy="329627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50553B0E-EDEC-414C-BB71-2C0157355DE3}"/>
              </a:ext>
            </a:extLst>
          </p:cNvPr>
          <p:cNvCxnSpPr>
            <a:cxnSpLocks/>
          </p:cNvCxnSpPr>
          <p:nvPr/>
        </p:nvCxnSpPr>
        <p:spPr>
          <a:xfrm>
            <a:off x="4368000" y="3513342"/>
            <a:ext cx="0" cy="35375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4070A926-C814-154E-85D5-D4B31EEAE338}"/>
              </a:ext>
            </a:extLst>
          </p:cNvPr>
          <p:cNvSpPr txBox="1"/>
          <p:nvPr/>
        </p:nvSpPr>
        <p:spPr>
          <a:xfrm>
            <a:off x="21643" y="808643"/>
            <a:ext cx="650627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/>
              <a:t>gdml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205B1A3-21D5-2F4D-AE77-B1A3AD465B9E}"/>
              </a:ext>
            </a:extLst>
          </p:cNvPr>
          <p:cNvSpPr txBox="1"/>
          <p:nvPr/>
        </p:nvSpPr>
        <p:spPr>
          <a:xfrm>
            <a:off x="9302" y="1298701"/>
            <a:ext cx="650627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en-US" sz="1800"/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DE45BA2E-5801-CD47-908E-1C68BA1D6E0A}"/>
              </a:ext>
            </a:extLst>
          </p:cNvPr>
          <p:cNvCxnSpPr>
            <a:cxnSpLocks/>
          </p:cNvCxnSpPr>
          <p:nvPr/>
        </p:nvCxnSpPr>
        <p:spPr>
          <a:xfrm>
            <a:off x="655208" y="993309"/>
            <a:ext cx="210571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1EC7188C-2B53-E647-84E3-B4D4E5583465}"/>
              </a:ext>
            </a:extLst>
          </p:cNvPr>
          <p:cNvCxnSpPr>
            <a:cxnSpLocks/>
          </p:cNvCxnSpPr>
          <p:nvPr/>
        </p:nvCxnSpPr>
        <p:spPr>
          <a:xfrm>
            <a:off x="672270" y="1483367"/>
            <a:ext cx="210571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82F00D6A-7F6B-BC4C-9C5E-4038EE7B57CA}"/>
              </a:ext>
            </a:extLst>
          </p:cNvPr>
          <p:cNvSpPr txBox="1"/>
          <p:nvPr/>
        </p:nvSpPr>
        <p:spPr>
          <a:xfrm>
            <a:off x="-50158" y="1298701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/>
              <a:t>.mac</a:t>
            </a:r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F48F105D-C918-B644-8994-2D83F3395D43}"/>
              </a:ext>
            </a:extLst>
          </p:cNvPr>
          <p:cNvCxnSpPr>
            <a:cxnSpLocks/>
          </p:cNvCxnSpPr>
          <p:nvPr/>
        </p:nvCxnSpPr>
        <p:spPr>
          <a:xfrm flipH="1" flipV="1">
            <a:off x="9303" y="3669246"/>
            <a:ext cx="9057579" cy="356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D42E68AD-32E1-954A-9942-9C99716B2D82}"/>
              </a:ext>
            </a:extLst>
          </p:cNvPr>
          <p:cNvSpPr txBox="1"/>
          <p:nvPr/>
        </p:nvSpPr>
        <p:spPr>
          <a:xfrm>
            <a:off x="-26362" y="3305173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/>
              <a:t>input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8AD8340-330F-0446-8F18-A8C8BF798549}"/>
              </a:ext>
            </a:extLst>
          </p:cNvPr>
          <p:cNvSpPr txBox="1"/>
          <p:nvPr/>
        </p:nvSpPr>
        <p:spPr>
          <a:xfrm>
            <a:off x="-14344" y="3608769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/>
              <a:t>output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F87948BC-0944-9644-8D5E-D1212823BC22}"/>
              </a:ext>
            </a:extLst>
          </p:cNvPr>
          <p:cNvCxnSpPr>
            <a:cxnSpLocks/>
          </p:cNvCxnSpPr>
          <p:nvPr/>
        </p:nvCxnSpPr>
        <p:spPr>
          <a:xfrm flipH="1">
            <a:off x="5170526" y="3413993"/>
            <a:ext cx="187791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5AC7D91C-BD0B-5943-B13B-D73EFFD9EADF}"/>
              </a:ext>
            </a:extLst>
          </p:cNvPr>
          <p:cNvSpPr/>
          <p:nvPr/>
        </p:nvSpPr>
        <p:spPr>
          <a:xfrm>
            <a:off x="7075166" y="1948414"/>
            <a:ext cx="2088400" cy="72799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D4B3D65-DB05-2040-9102-910F46795A65}"/>
              </a:ext>
            </a:extLst>
          </p:cNvPr>
          <p:cNvSpPr txBox="1"/>
          <p:nvPr/>
        </p:nvSpPr>
        <p:spPr>
          <a:xfrm>
            <a:off x="7084394" y="2011004"/>
            <a:ext cx="2088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Generate and propagate Cerenkov and Scintillation photons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46A512DB-5B34-2740-8100-83035B67F3D8}"/>
              </a:ext>
            </a:extLst>
          </p:cNvPr>
          <p:cNvCxnSpPr>
            <a:cxnSpLocks/>
            <a:stCxn id="84" idx="3"/>
          </p:cNvCxnSpPr>
          <p:nvPr/>
        </p:nvCxnSpPr>
        <p:spPr>
          <a:xfrm flipV="1">
            <a:off x="4012190" y="2104624"/>
            <a:ext cx="3072204" cy="1644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4F369160-576D-BF47-B74D-FDB18EAAEAD8}"/>
              </a:ext>
            </a:extLst>
          </p:cNvPr>
          <p:cNvSpPr txBox="1"/>
          <p:nvPr/>
        </p:nvSpPr>
        <p:spPr>
          <a:xfrm>
            <a:off x="5878656" y="1776603"/>
            <a:ext cx="864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Gensteps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D35E1545-72A3-EC48-9686-71B3E61F0182}"/>
              </a:ext>
            </a:extLst>
          </p:cNvPr>
          <p:cNvSpPr txBox="1"/>
          <p:nvPr/>
        </p:nvSpPr>
        <p:spPr>
          <a:xfrm>
            <a:off x="5798022" y="2256795"/>
            <a:ext cx="10405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Photon Hits</a:t>
            </a: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2DD22052-D3BF-4B4D-9ECB-A230B08B6637}"/>
              </a:ext>
            </a:extLst>
          </p:cNvPr>
          <p:cNvSpPr/>
          <p:nvPr/>
        </p:nvSpPr>
        <p:spPr>
          <a:xfrm>
            <a:off x="2450335" y="1960810"/>
            <a:ext cx="1561855" cy="32051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81D2C75-12F3-8945-B9C0-ED19E4B6595E}"/>
              </a:ext>
            </a:extLst>
          </p:cNvPr>
          <p:cNvSpPr/>
          <p:nvPr/>
        </p:nvSpPr>
        <p:spPr>
          <a:xfrm>
            <a:off x="2547630" y="1902609"/>
            <a:ext cx="12843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/>
              <a:t>Gensteps (C/S</a:t>
            </a:r>
            <a:r>
              <a:rPr lang="en-US" sz="2000"/>
              <a:t>)</a:t>
            </a:r>
          </a:p>
        </p:txBody>
      </p:sp>
      <p:sp>
        <p:nvSpPr>
          <p:cNvPr id="87" name="Rounded Rectangle 86">
            <a:extLst>
              <a:ext uri="{FF2B5EF4-FFF2-40B4-BE49-F238E27FC236}">
                <a16:creationId xmlns:a16="http://schemas.microsoft.com/office/drawing/2014/main" id="{BA8C93FB-1927-7046-BA6F-F4CFA069962B}"/>
              </a:ext>
            </a:extLst>
          </p:cNvPr>
          <p:cNvSpPr/>
          <p:nvPr/>
        </p:nvSpPr>
        <p:spPr>
          <a:xfrm>
            <a:off x="2459230" y="2400863"/>
            <a:ext cx="1561855" cy="2756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0E688AE6-ED4F-D245-8E44-E2B88D46313E}"/>
              </a:ext>
            </a:extLst>
          </p:cNvPr>
          <p:cNvSpPr/>
          <p:nvPr/>
        </p:nvSpPr>
        <p:spPr>
          <a:xfrm>
            <a:off x="2517474" y="2372135"/>
            <a:ext cx="10004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err="1"/>
              <a:t>PhotonHits</a:t>
            </a:r>
            <a:endParaRPr lang="en-US" sz="1400"/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FF84D8D8-F9E8-AE43-B795-02145E8E9BE7}"/>
              </a:ext>
            </a:extLst>
          </p:cNvPr>
          <p:cNvCxnSpPr>
            <a:cxnSpLocks/>
          </p:cNvCxnSpPr>
          <p:nvPr/>
        </p:nvCxnSpPr>
        <p:spPr>
          <a:xfrm flipH="1">
            <a:off x="4021085" y="2526023"/>
            <a:ext cx="3054081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49815D1-B4C7-7142-8861-E4337169372C}"/>
              </a:ext>
            </a:extLst>
          </p:cNvPr>
          <p:cNvSpPr txBox="1"/>
          <p:nvPr/>
        </p:nvSpPr>
        <p:spPr>
          <a:xfrm>
            <a:off x="821793" y="2000321"/>
            <a:ext cx="1725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No. Photons&gt;NMAX:</a:t>
            </a: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B800167B-DECE-3849-A2E3-EA88E6BD0B63}"/>
              </a:ext>
            </a:extLst>
          </p:cNvPr>
          <p:cNvGrpSpPr/>
          <p:nvPr/>
        </p:nvGrpSpPr>
        <p:grpSpPr>
          <a:xfrm>
            <a:off x="2638101" y="4152631"/>
            <a:ext cx="3594473" cy="369332"/>
            <a:chOff x="1682149" y="3261310"/>
            <a:chExt cx="3677465" cy="655261"/>
          </a:xfrm>
        </p:grpSpPr>
        <p:sp>
          <p:nvSpPr>
            <p:cNvPr id="93" name="Rounded Rectangle 92">
              <a:extLst>
                <a:ext uri="{FF2B5EF4-FFF2-40B4-BE49-F238E27FC236}">
                  <a16:creationId xmlns:a16="http://schemas.microsoft.com/office/drawing/2014/main" id="{248E241E-CA6C-A946-82F3-FBA4A6C4FCED}"/>
                </a:ext>
              </a:extLst>
            </p:cNvPr>
            <p:cNvSpPr/>
            <p:nvPr/>
          </p:nvSpPr>
          <p:spPr>
            <a:xfrm>
              <a:off x="1682949" y="3418953"/>
              <a:ext cx="3676665" cy="36474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86332111-33B3-8E47-A996-C3A7D0C3E6A9}"/>
                </a:ext>
              </a:extLst>
            </p:cNvPr>
            <p:cNvGrpSpPr/>
            <p:nvPr/>
          </p:nvGrpSpPr>
          <p:grpSpPr>
            <a:xfrm>
              <a:off x="1682149" y="3261310"/>
              <a:ext cx="2890099" cy="655261"/>
              <a:chOff x="3823974" y="947789"/>
              <a:chExt cx="2890099" cy="655261"/>
            </a:xfrm>
          </p:grpSpPr>
          <p:sp>
            <p:nvSpPr>
              <p:cNvPr id="97" name="Rounded Rectangle 96">
                <a:extLst>
                  <a:ext uri="{FF2B5EF4-FFF2-40B4-BE49-F238E27FC236}">
                    <a16:creationId xmlns:a16="http://schemas.microsoft.com/office/drawing/2014/main" id="{24A71EA4-FD03-5147-AB7E-06C819EE88F9}"/>
                  </a:ext>
                </a:extLst>
              </p:cNvPr>
              <p:cNvSpPr/>
              <p:nvPr/>
            </p:nvSpPr>
            <p:spPr>
              <a:xfrm>
                <a:off x="5380553" y="1082939"/>
                <a:ext cx="814810" cy="349945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Rounded Rectangle 97">
                <a:extLst>
                  <a:ext uri="{FF2B5EF4-FFF2-40B4-BE49-F238E27FC236}">
                    <a16:creationId xmlns:a16="http://schemas.microsoft.com/office/drawing/2014/main" id="{77286652-148F-CD41-952D-1662A212DBD8}"/>
                  </a:ext>
                </a:extLst>
              </p:cNvPr>
              <p:cNvSpPr/>
              <p:nvPr/>
            </p:nvSpPr>
            <p:spPr>
              <a:xfrm>
                <a:off x="4499780" y="1116795"/>
                <a:ext cx="814810" cy="314536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B7C1D5BA-8215-8C40-9E62-5848D427CC69}"/>
                  </a:ext>
                </a:extLst>
              </p:cNvPr>
              <p:cNvSpPr txBox="1"/>
              <p:nvPr/>
            </p:nvSpPr>
            <p:spPr>
              <a:xfrm>
                <a:off x="3823974" y="947789"/>
                <a:ext cx="2890099" cy="655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/>
                  <a:t>Event 2:   </a:t>
                </a:r>
                <a:r>
                  <a:rPr lang="en-US" sz="1200" err="1"/>
                  <a:t>lArTPCHits</a:t>
                </a:r>
                <a:r>
                  <a:rPr lang="en-US" sz="1200"/>
                  <a:t>.    </a:t>
                </a:r>
                <a:r>
                  <a:rPr lang="en-US" sz="1200" err="1"/>
                  <a:t>PhotonHits</a:t>
                </a:r>
                <a:r>
                  <a:rPr lang="en-US" sz="1200"/>
                  <a:t>.    </a:t>
                </a:r>
                <a:r>
                  <a:rPr lang="en-US" sz="1800"/>
                  <a:t>……</a:t>
                </a:r>
              </a:p>
            </p:txBody>
          </p:sp>
        </p:grp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857C752A-093E-5E44-8A95-9DC11A421279}"/>
              </a:ext>
            </a:extLst>
          </p:cNvPr>
          <p:cNvGrpSpPr/>
          <p:nvPr/>
        </p:nvGrpSpPr>
        <p:grpSpPr>
          <a:xfrm>
            <a:off x="2849398" y="4317560"/>
            <a:ext cx="3594473" cy="369332"/>
            <a:chOff x="1682149" y="3261310"/>
            <a:chExt cx="3677465" cy="655261"/>
          </a:xfrm>
        </p:grpSpPr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id="{1B40B3A4-B026-8B4A-9B77-6B3A8C5E7297}"/>
                </a:ext>
              </a:extLst>
            </p:cNvPr>
            <p:cNvSpPr/>
            <p:nvPr/>
          </p:nvSpPr>
          <p:spPr>
            <a:xfrm>
              <a:off x="1682949" y="3418953"/>
              <a:ext cx="3676665" cy="36474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7F0A9ABD-C15D-0647-8D2A-2917A410796F}"/>
                </a:ext>
              </a:extLst>
            </p:cNvPr>
            <p:cNvGrpSpPr/>
            <p:nvPr/>
          </p:nvGrpSpPr>
          <p:grpSpPr>
            <a:xfrm>
              <a:off x="1682149" y="3261310"/>
              <a:ext cx="2890099" cy="655261"/>
              <a:chOff x="3823974" y="947789"/>
              <a:chExt cx="2890099" cy="655261"/>
            </a:xfrm>
          </p:grpSpPr>
          <p:sp>
            <p:nvSpPr>
              <p:cNvPr id="105" name="Rounded Rectangle 104">
                <a:extLst>
                  <a:ext uri="{FF2B5EF4-FFF2-40B4-BE49-F238E27FC236}">
                    <a16:creationId xmlns:a16="http://schemas.microsoft.com/office/drawing/2014/main" id="{416254D1-0630-844A-8427-45528EC3FBB6}"/>
                  </a:ext>
                </a:extLst>
              </p:cNvPr>
              <p:cNvSpPr/>
              <p:nvPr/>
            </p:nvSpPr>
            <p:spPr>
              <a:xfrm>
                <a:off x="5380553" y="1082939"/>
                <a:ext cx="814810" cy="349945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ounded Rectangle 105">
                <a:extLst>
                  <a:ext uri="{FF2B5EF4-FFF2-40B4-BE49-F238E27FC236}">
                    <a16:creationId xmlns:a16="http://schemas.microsoft.com/office/drawing/2014/main" id="{2A8AB0A1-66B6-7549-8743-7A6FC6BB1673}"/>
                  </a:ext>
                </a:extLst>
              </p:cNvPr>
              <p:cNvSpPr/>
              <p:nvPr/>
            </p:nvSpPr>
            <p:spPr>
              <a:xfrm>
                <a:off x="4499780" y="1116795"/>
                <a:ext cx="814810" cy="314536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D98A35E1-C8E5-1749-90AC-2D4C080F082E}"/>
                  </a:ext>
                </a:extLst>
              </p:cNvPr>
              <p:cNvSpPr txBox="1"/>
              <p:nvPr/>
            </p:nvSpPr>
            <p:spPr>
              <a:xfrm>
                <a:off x="3823974" y="947789"/>
                <a:ext cx="2890099" cy="655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/>
                  <a:t>Event 3:   </a:t>
                </a:r>
                <a:r>
                  <a:rPr lang="en-US" sz="1200" err="1"/>
                  <a:t>lArTPCHits</a:t>
                </a:r>
                <a:r>
                  <a:rPr lang="en-US" sz="1200"/>
                  <a:t>.    </a:t>
                </a:r>
                <a:r>
                  <a:rPr lang="en-US" sz="1200" err="1"/>
                  <a:t>PhotonHits</a:t>
                </a:r>
                <a:r>
                  <a:rPr lang="en-US" sz="1200"/>
                  <a:t>.    </a:t>
                </a:r>
                <a:r>
                  <a:rPr lang="en-US" sz="1800"/>
                  <a:t>……</a:t>
                </a:r>
              </a:p>
            </p:txBody>
          </p:sp>
        </p:grpSp>
      </p:grp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F8180633-749E-A645-A324-70FEB4816FE4}"/>
              </a:ext>
            </a:extLst>
          </p:cNvPr>
          <p:cNvCxnSpPr>
            <a:cxnSpLocks/>
          </p:cNvCxnSpPr>
          <p:nvPr/>
        </p:nvCxnSpPr>
        <p:spPr>
          <a:xfrm>
            <a:off x="6740072" y="55261"/>
            <a:ext cx="0" cy="4672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Footer Placeholder 4">
            <a:extLst>
              <a:ext uri="{FF2B5EF4-FFF2-40B4-BE49-F238E27FC236}">
                <a16:creationId xmlns:a16="http://schemas.microsoft.com/office/drawing/2014/main" id="{3C977ED0-9393-444A-BC1E-2E69193D01AB}"/>
              </a:ext>
            </a:extLst>
          </p:cNvPr>
          <p:cNvSpPr txBox="1">
            <a:spLocks/>
          </p:cNvSpPr>
          <p:nvPr/>
        </p:nvSpPr>
        <p:spPr>
          <a:xfrm>
            <a:off x="498204" y="4878161"/>
            <a:ext cx="8372388" cy="177964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 		                                                26</a:t>
            </a:r>
            <a:r>
              <a:rPr lang="en-US" spc="-1" baseline="3000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en-US" spc="-1">
                <a:uFill>
                  <a:solidFill>
                    <a:srgbClr val="FFFFFF"/>
                  </a:solidFill>
                </a:uFill>
                <a:ea typeface="ＭＳ Ｐゴシック"/>
                <a:cs typeface="Helvetica"/>
              </a:rPr>
              <a:t>Geant4 Collaboration Meeting                                                                                 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September  16</a:t>
            </a:r>
            <a:r>
              <a:rPr lang="en-US" spc="-1" baseline="3000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2021</a:t>
            </a:r>
            <a:endParaRPr lang="en-US" b="1">
              <a:solidFill>
                <a:schemeClr val="tx2"/>
              </a:solidFill>
            </a:endParaRPr>
          </a:p>
          <a:p>
            <a:pPr>
              <a:defRPr/>
            </a:pP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42949166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84BEA6-C4A2-A241-881F-B722A43E81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250" y="835885"/>
            <a:ext cx="8826057" cy="3794522"/>
          </a:xfrm>
        </p:spPr>
        <p:txBody>
          <a:bodyPr/>
          <a:lstStyle/>
          <a:p>
            <a:r>
              <a:rPr lang="en-US" dirty="0"/>
              <a:t>Main git repository: </a:t>
            </a:r>
            <a:r>
              <a:rPr lang="en-US" dirty="0">
                <a:hlinkClick r:id="rId2"/>
              </a:rPr>
              <a:t>https://github.com/hanswenzel/CaTS/</a:t>
            </a:r>
            <a:r>
              <a:rPr lang="en-US" dirty="0"/>
              <a:t>: used for development.</a:t>
            </a:r>
          </a:p>
          <a:p>
            <a:r>
              <a:rPr lang="en-US" dirty="0"/>
              <a:t>Instructions how to build and run </a:t>
            </a:r>
            <a:r>
              <a:rPr lang="en-US" dirty="0" err="1"/>
              <a:t>CaTS</a:t>
            </a:r>
            <a:r>
              <a:rPr lang="en-US" dirty="0"/>
              <a:t>: </a:t>
            </a:r>
            <a:r>
              <a:rPr lang="en-US" dirty="0">
                <a:hlinkClick r:id="rId3"/>
              </a:rPr>
              <a:t>https://github.com/hanswenzel/CaTS/blob/master/README.md</a:t>
            </a:r>
            <a:endParaRPr lang="en-US" dirty="0"/>
          </a:p>
          <a:p>
            <a:r>
              <a:rPr lang="en-US" dirty="0"/>
              <a:t>Instructions how to build Opticks and how to install all necessary software: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>
                <a:hlinkClick r:id="rId4"/>
              </a:rPr>
              <a:t>https://github.com/hanswenzel/CaTS/blob/master/Instructions.md</a:t>
            </a:r>
            <a:endParaRPr lang="en-US" dirty="0"/>
          </a:p>
          <a:p>
            <a:r>
              <a:rPr lang="en-US" dirty="0" err="1"/>
              <a:t>CaTS</a:t>
            </a:r>
            <a:r>
              <a:rPr lang="en-US" dirty="0"/>
              <a:t> examples (examples consist of: gdml file, Geant4 macro and an application that makes histograms from the hits collections): </a:t>
            </a:r>
            <a:r>
              <a:rPr lang="en-US" dirty="0">
                <a:hlinkClick r:id="rId5"/>
              </a:rPr>
              <a:t>https://github.com/hanswenzel/CaTS/blob/master/Examples.md</a:t>
            </a:r>
            <a:endParaRPr lang="en-US" dirty="0"/>
          </a:p>
          <a:p>
            <a:r>
              <a:rPr lang="en-US" dirty="0" err="1"/>
              <a:t>CaTS</a:t>
            </a:r>
            <a:r>
              <a:rPr lang="en-US" dirty="0"/>
              <a:t> is also available in fork of the Geant4 GitLab repository (as advanced example), used for snapshots and tagged releases. 							</a:t>
            </a:r>
          </a:p>
          <a:p>
            <a:pPr marL="0" indent="0">
              <a:buNone/>
            </a:pPr>
            <a:r>
              <a:rPr lang="en-US" dirty="0">
                <a:hlinkClick r:id="rId6"/>
              </a:rPr>
              <a:t>https://gitlab.cern.ch/wenzel/geant4-dev/-/tree/CaTSv1_0/examples/advanced/CaTS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1D0051-D57E-E748-911F-2EAE08564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CaTS</a:t>
            </a:r>
            <a:r>
              <a:rPr lang="en-US"/>
              <a:t> resources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64CFB2-FEEA-134C-88E2-15E3EA8527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909CF6E-C4FC-4546-A510-8845659E352E}"/>
              </a:ext>
            </a:extLst>
          </p:cNvPr>
          <p:cNvSpPr txBox="1">
            <a:spLocks/>
          </p:cNvSpPr>
          <p:nvPr/>
        </p:nvSpPr>
        <p:spPr>
          <a:xfrm>
            <a:off x="498204" y="4878161"/>
            <a:ext cx="8372388" cy="177964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 		                                                26</a:t>
            </a:r>
            <a:r>
              <a:rPr lang="en-US" spc="-1" baseline="3000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en-US" spc="-1">
                <a:uFill>
                  <a:solidFill>
                    <a:srgbClr val="FFFFFF"/>
                  </a:solidFill>
                </a:uFill>
                <a:ea typeface="ＭＳ Ｐゴシック"/>
                <a:cs typeface="Helvetica"/>
              </a:rPr>
              <a:t>Geant4 Collaboration Meeting                                                                                 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September  16</a:t>
            </a:r>
            <a:r>
              <a:rPr lang="en-US" spc="-1" baseline="3000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2021</a:t>
            </a:r>
            <a:endParaRPr lang="en-US" b="1">
              <a:solidFill>
                <a:schemeClr val="tx2"/>
              </a:solidFill>
            </a:endParaRPr>
          </a:p>
          <a:p>
            <a:pPr>
              <a:defRPr/>
            </a:pP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0722335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CBDB00-FFBD-414F-932C-E4968FA6F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815" y="93993"/>
            <a:ext cx="1885682" cy="320908"/>
          </a:xfrm>
        </p:spPr>
        <p:txBody>
          <a:bodyPr/>
          <a:lstStyle/>
          <a:p>
            <a:r>
              <a:rPr lang="en-US" sz="2000">
                <a:solidFill>
                  <a:schemeClr val="tx1"/>
                </a:solidFill>
              </a:rPr>
              <a:t>Performance:</a:t>
            </a: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BFAE3B-8B2D-A84F-8C4A-360B9510EC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F9FDBE2F-D06B-D24C-9ABE-AD49CD9EBD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5649732"/>
              </p:ext>
            </p:extLst>
          </p:nvPr>
        </p:nvGraphicFramePr>
        <p:xfrm>
          <a:off x="109803" y="489880"/>
          <a:ext cx="3021034" cy="173736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23678">
                  <a:extLst>
                    <a:ext uri="{9D8B030D-6E8A-4147-A177-3AD203B41FA5}">
                      <a16:colId xmlns:a16="http://schemas.microsoft.com/office/drawing/2014/main" val="3344715819"/>
                    </a:ext>
                  </a:extLst>
                </a:gridCol>
                <a:gridCol w="2497356">
                  <a:extLst>
                    <a:ext uri="{9D8B030D-6E8A-4147-A177-3AD203B41FA5}">
                      <a16:colId xmlns:a16="http://schemas.microsoft.com/office/drawing/2014/main" val="1516510619"/>
                    </a:ext>
                  </a:extLst>
                </a:gridCol>
              </a:tblGrid>
              <a:tr h="249635"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/>
                        <a:t>Hardware: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b="0" i="0" baseline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6723721"/>
                  </a:ext>
                </a:extLst>
              </a:tr>
              <a:tr h="249635">
                <a:tc>
                  <a:txBody>
                    <a:bodyPr/>
                    <a:lstStyle/>
                    <a:p>
                      <a:r>
                        <a:rPr lang="en-US" sz="1200" b="0" i="0" baseline="0"/>
                        <a:t>CPU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baseline="0"/>
                        <a:t>Intel(R) Core i7-9700K 3.6GHz</a:t>
                      </a:r>
                    </a:p>
                    <a:p>
                      <a:r>
                        <a:rPr lang="en-US" sz="1200" b="0" i="0" baseline="0"/>
                        <a:t>32 GB memory.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7659212"/>
                  </a:ext>
                </a:extLst>
              </a:tr>
              <a:tr h="996244">
                <a:tc>
                  <a:txBody>
                    <a:bodyPr/>
                    <a:lstStyle/>
                    <a:p>
                      <a:r>
                        <a:rPr lang="en-US" sz="1200" baseline="0"/>
                        <a:t>GPU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/>
                        <a:t>GeForce RTX 2070  </a:t>
                      </a:r>
                    </a:p>
                    <a:p>
                      <a:r>
                        <a:rPr lang="en-US" sz="1200" baseline="0"/>
                        <a:t>CUDA Driver Version /11.3</a:t>
                      </a:r>
                    </a:p>
                    <a:p>
                      <a:r>
                        <a:rPr lang="en-US" sz="1200" baseline="0"/>
                        <a:t>CUDA Capability: 7.5</a:t>
                      </a:r>
                    </a:p>
                    <a:p>
                      <a:r>
                        <a:rPr lang="en-US" sz="1200" baseline="0"/>
                        <a:t>VRAM: 7981 Mbytes</a:t>
                      </a:r>
                    </a:p>
                    <a:p>
                      <a:r>
                        <a:rPr lang="en-US" sz="1200" baseline="0"/>
                        <a:t>Cores: 2304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0653419"/>
                  </a:ext>
                </a:extLst>
              </a:tr>
            </a:tbl>
          </a:graphicData>
        </a:graphic>
      </p:graphicFrame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F754246C-1F94-3D48-819C-054527D330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0697" y="1434196"/>
            <a:ext cx="2453303" cy="1874520"/>
          </a:xfrm>
          <a:prstGeom prst="rect">
            <a:avLst/>
          </a:prstGeom>
        </p:spPr>
      </p:pic>
      <p:graphicFrame>
        <p:nvGraphicFramePr>
          <p:cNvPr id="13" name="Table 9">
            <a:extLst>
              <a:ext uri="{FF2B5EF4-FFF2-40B4-BE49-F238E27FC236}">
                <a16:creationId xmlns:a16="http://schemas.microsoft.com/office/drawing/2014/main" id="{9DD2E2EB-64C4-A149-B748-B7132036E5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0651005"/>
              </p:ext>
            </p:extLst>
          </p:nvPr>
        </p:nvGraphicFramePr>
        <p:xfrm>
          <a:off x="109802" y="2352839"/>
          <a:ext cx="4194931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8713">
                  <a:extLst>
                    <a:ext uri="{9D8B030D-6E8A-4147-A177-3AD203B41FA5}">
                      <a16:colId xmlns:a16="http://schemas.microsoft.com/office/drawing/2014/main" val="1790639798"/>
                    </a:ext>
                  </a:extLst>
                </a:gridCol>
                <a:gridCol w="1236218">
                  <a:extLst>
                    <a:ext uri="{9D8B030D-6E8A-4147-A177-3AD203B41FA5}">
                      <a16:colId xmlns:a16="http://schemas.microsoft.com/office/drawing/2014/main" val="1805772023"/>
                    </a:ext>
                  </a:extLst>
                </a:gridCol>
              </a:tblGrid>
              <a:tr h="256289"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Timing results (Geant4 10.7.p01):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816792"/>
                  </a:ext>
                </a:extLst>
              </a:tr>
              <a:tr h="25628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>
                          <a:solidFill>
                            <a:schemeClr val="tx2"/>
                          </a:solidFill>
                        </a:rPr>
                        <a:t>Geant4 optical physics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>
                          <a:solidFill>
                            <a:schemeClr val="tx2"/>
                          </a:solidFill>
                        </a:rPr>
                        <a:t>2438 sec/event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1362710"/>
                  </a:ext>
                </a:extLst>
              </a:tr>
              <a:tr h="256289">
                <a:tc>
                  <a:txBody>
                    <a:bodyPr/>
                    <a:lstStyle/>
                    <a:p>
                      <a:r>
                        <a:rPr lang="en-US" sz="1200" b="0">
                          <a:solidFill>
                            <a:schemeClr val="tx2"/>
                          </a:solidFill>
                        </a:rPr>
                        <a:t>G4Opticks, RNGmax</a:t>
                      </a:r>
                      <a:r>
                        <a:rPr lang="en-US" sz="1200" b="0" baseline="30000">
                          <a:solidFill>
                            <a:schemeClr val="tx2"/>
                          </a:solidFill>
                        </a:rPr>
                        <a:t>1</a:t>
                      </a:r>
                      <a:r>
                        <a:rPr lang="en-US" sz="1200" b="0">
                          <a:solidFill>
                            <a:schemeClr val="tx2"/>
                          </a:solidFill>
                        </a:rPr>
                        <a:t> 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/>
                        <a:t>6.45 sec/event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0176082"/>
                  </a:ext>
                </a:extLst>
              </a:tr>
              <a:tr h="25628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>
                          <a:solidFill>
                            <a:schemeClr val="tx2"/>
                          </a:solidFill>
                        </a:rPr>
                        <a:t>G4Opticks RTX enabled, RNGmax</a:t>
                      </a:r>
                      <a:r>
                        <a:rPr lang="en-US" sz="1200" b="0" baseline="30000">
                          <a:solidFill>
                            <a:schemeClr val="tx2"/>
                          </a:solidFill>
                        </a:rPr>
                        <a:t>1</a:t>
                      </a:r>
                      <a:r>
                        <a:rPr lang="en-US" sz="1200" b="0">
                          <a:solidFill>
                            <a:schemeClr val="tx2"/>
                          </a:solidFill>
                        </a:rPr>
                        <a:t> 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2.72 sec/event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9840609"/>
                  </a:ext>
                </a:extLst>
              </a:tr>
              <a:tr h="42714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>
                          <a:solidFill>
                            <a:schemeClr val="tx2"/>
                          </a:solidFill>
                        </a:rPr>
                        <a:t>G4Opticks, RNGmax</a:t>
                      </a:r>
                      <a:r>
                        <a:rPr lang="en-US" sz="1200" b="0" baseline="30000">
                          <a:solidFill>
                            <a:schemeClr val="tx2"/>
                          </a:solidFill>
                        </a:rPr>
                        <a:t>1</a:t>
                      </a:r>
                      <a:r>
                        <a:rPr lang="en-US" sz="1200" b="0">
                          <a:solidFill>
                            <a:schemeClr val="tx2"/>
                          </a:solidFill>
                        </a:rPr>
                        <a:t> 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/>
                        <a:t>6.86 sec/event</a:t>
                      </a:r>
                    </a:p>
                    <a:p>
                      <a:endParaRPr lang="en-US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131964"/>
                  </a:ext>
                </a:extLst>
              </a:tr>
              <a:tr h="42714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>
                          <a:solidFill>
                            <a:schemeClr val="tx2"/>
                          </a:solidFill>
                        </a:rPr>
                        <a:t>G4Opticks RTX enabled, RNGmax</a:t>
                      </a:r>
                      <a:r>
                        <a:rPr lang="en-US" sz="1200" b="0" baseline="30000">
                          <a:solidFill>
                            <a:schemeClr val="tx2"/>
                          </a:solidFill>
                        </a:rPr>
                        <a:t>1</a:t>
                      </a:r>
                      <a:r>
                        <a:rPr lang="en-US" sz="1200" b="0">
                          <a:solidFill>
                            <a:schemeClr val="tx2"/>
                          </a:solidFill>
                        </a:rPr>
                        <a:t> 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2.87 sec/event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7631771"/>
                  </a:ext>
                </a:extLst>
              </a:tr>
            </a:tbl>
          </a:graphicData>
        </a:graphic>
      </p:graphicFrame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EA44703-BD16-764C-86C5-F9BEFD5A5D6F}"/>
              </a:ext>
            </a:extLst>
          </p:cNvPr>
          <p:cNvSpPr/>
          <p:nvPr/>
        </p:nvSpPr>
        <p:spPr>
          <a:xfrm>
            <a:off x="4399984" y="3255614"/>
            <a:ext cx="4634214" cy="13376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D062CD2-42F7-144F-A964-90E26E5907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3911" y="220931"/>
            <a:ext cx="2832518" cy="2071089"/>
          </a:xfrm>
          <a:prstGeom prst="rect">
            <a:avLst/>
          </a:prstGeom>
        </p:spPr>
      </p:pic>
      <p:pic>
        <p:nvPicPr>
          <p:cNvPr id="24" name="Picture 23" descr="Icon&#10;&#10;Description automatically generated">
            <a:extLst>
              <a:ext uri="{FF2B5EF4-FFF2-40B4-BE49-F238E27FC236}">
                <a16:creationId xmlns:a16="http://schemas.microsoft.com/office/drawing/2014/main" id="{984DAB78-06A6-8642-8B6E-E3E9537BAE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599" y="33516"/>
            <a:ext cx="440990" cy="3955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C783874-4B35-F34D-B1C1-6E8EADBC89E3}"/>
              </a:ext>
            </a:extLst>
          </p:cNvPr>
          <p:cNvSpPr txBox="1"/>
          <p:nvPr/>
        </p:nvSpPr>
        <p:spPr>
          <a:xfrm>
            <a:off x="109802" y="4337638"/>
            <a:ext cx="3784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arenR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Memory pre allocated for </a:t>
            </a:r>
            <a:r>
              <a:rPr lang="en-US" sz="1200" dirty="0"/>
              <a:t>pre-initialized (at installation) </a:t>
            </a:r>
            <a:r>
              <a:rPr lang="en-US" sz="1200" dirty="0" err="1"/>
              <a:t>curandState</a:t>
            </a:r>
            <a:r>
              <a:rPr lang="en-US" sz="1200" dirty="0"/>
              <a:t> files to load.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26039E-AA83-DB42-B3D6-2CD6F1679A2A}"/>
              </a:ext>
            </a:extLst>
          </p:cNvPr>
          <p:cNvSpPr txBox="1"/>
          <p:nvPr/>
        </p:nvSpPr>
        <p:spPr>
          <a:xfrm>
            <a:off x="4399984" y="3308716"/>
            <a:ext cx="4976681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Geant4/(Geant4 + Opticks) comparison: </a:t>
            </a:r>
          </a:p>
          <a:p>
            <a:r>
              <a:rPr lang="en-US" sz="1600" b="1" dirty="0"/>
              <a:t>2438/6.45 = 378 (x 2.4 ~ 900 with RTX) x speed up </a:t>
            </a:r>
          </a:p>
          <a:p>
            <a:r>
              <a:rPr lang="en-US" sz="1800" dirty="0"/>
              <a:t>RTX Ray tracing hardware acceleration is usually not available on HPC platforms</a:t>
            </a:r>
          </a:p>
          <a:p>
            <a:endParaRPr lang="en-US" sz="1600" b="1" dirty="0"/>
          </a:p>
          <a:p>
            <a:endParaRPr lang="en-US" sz="1400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E541A8C1-A090-F641-A8ED-87F3EA825C38}"/>
              </a:ext>
            </a:extLst>
          </p:cNvPr>
          <p:cNvSpPr txBox="1">
            <a:spLocks/>
          </p:cNvSpPr>
          <p:nvPr/>
        </p:nvSpPr>
        <p:spPr>
          <a:xfrm>
            <a:off x="498204" y="4878161"/>
            <a:ext cx="8372388" cy="177964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 		                                                26</a:t>
            </a:r>
            <a:r>
              <a:rPr lang="en-US" spc="-1" baseline="3000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en-US" spc="-1">
                <a:uFill>
                  <a:solidFill>
                    <a:srgbClr val="FFFFFF"/>
                  </a:solidFill>
                </a:uFill>
                <a:ea typeface="ＭＳ Ｐゴシック"/>
                <a:cs typeface="Helvetica"/>
              </a:rPr>
              <a:t>Geant4 Collaboration Meeting                                                                                 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September  16</a:t>
            </a:r>
            <a:r>
              <a:rPr lang="en-US" spc="-1" baseline="3000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2021</a:t>
            </a:r>
            <a:endParaRPr lang="en-US" b="1">
              <a:solidFill>
                <a:schemeClr val="tx2"/>
              </a:solidFill>
            </a:endParaRPr>
          </a:p>
          <a:p>
            <a:pPr>
              <a:defRPr/>
            </a:pP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368673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CD9EC64B-CD0D-BB4B-B98F-8476A7FA6BF2}"/>
              </a:ext>
            </a:extLst>
          </p:cNvPr>
          <p:cNvSpPr/>
          <p:nvPr/>
        </p:nvSpPr>
        <p:spPr>
          <a:xfrm>
            <a:off x="222250" y="1001674"/>
            <a:ext cx="4856744" cy="345263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30538C-0711-DF4B-9500-5F179CFEB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251" y="2290538"/>
            <a:ext cx="4720942" cy="2100392"/>
          </a:xfrm>
        </p:spPr>
        <p:txBody>
          <a:bodyPr/>
          <a:lstStyle/>
          <a:p>
            <a:pPr marL="0" indent="0">
              <a:buNone/>
            </a:pPr>
            <a:r>
              <a:rPr lang="en-US" sz="1600"/>
              <a:t>    unsigned id{0};                    // id of Photo Detector</a:t>
            </a:r>
          </a:p>
          <a:p>
            <a:pPr marL="0" indent="0">
              <a:buNone/>
            </a:pPr>
            <a:r>
              <a:rPr lang="en-US" sz="1600"/>
              <a:t>    unsigned </a:t>
            </a:r>
            <a:r>
              <a:rPr lang="en-US" sz="1600" err="1"/>
              <a:t>pid</a:t>
            </a:r>
            <a:r>
              <a:rPr lang="en-US" sz="1600"/>
              <a:t>{0};                  // Process ID </a:t>
            </a:r>
          </a:p>
          <a:p>
            <a:pPr marL="0" indent="0">
              <a:buNone/>
            </a:pPr>
            <a:r>
              <a:rPr lang="en-US" sz="1600"/>
              <a:t>    G4double wavelength{0};</a:t>
            </a:r>
          </a:p>
          <a:p>
            <a:pPr marL="0" indent="0">
              <a:buNone/>
            </a:pPr>
            <a:r>
              <a:rPr lang="en-US" sz="1600"/>
              <a:t>    G4double time{0};</a:t>
            </a:r>
          </a:p>
          <a:p>
            <a:pPr marL="0" indent="0">
              <a:buNone/>
            </a:pPr>
            <a:r>
              <a:rPr lang="en-US" sz="1600"/>
              <a:t>    G4ThreeVector position{0};</a:t>
            </a:r>
          </a:p>
          <a:p>
            <a:pPr marL="0" indent="0">
              <a:buNone/>
            </a:pPr>
            <a:r>
              <a:rPr lang="en-US" sz="1600"/>
              <a:t>    G4ThreeVector direction{0};</a:t>
            </a:r>
          </a:p>
          <a:p>
            <a:pPr marL="0" indent="0">
              <a:buNone/>
            </a:pPr>
            <a:r>
              <a:rPr lang="en-US" sz="1600"/>
              <a:t>    G4ThreeVector polarization{0};</a:t>
            </a:r>
            <a:br>
              <a:rPr lang="en-US"/>
            </a:br>
            <a:endParaRPr lang="en-US"/>
          </a:p>
          <a:p>
            <a:pPr marL="0" indent="0">
              <a:buNone/>
            </a:pPr>
            <a:br>
              <a:rPr lang="en-US"/>
            </a:br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63050D-77E5-EA43-8885-B92164D76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998" y="544408"/>
            <a:ext cx="8686800" cy="320908"/>
          </a:xfrm>
        </p:spPr>
        <p:txBody>
          <a:bodyPr/>
          <a:lstStyle/>
          <a:p>
            <a:r>
              <a:rPr lang="en-US" sz="2400"/>
              <a:t>Validation: Comparison of Geant4 and Opticks</a:t>
            </a:r>
            <a:br>
              <a:rPr lang="en-US" sz="2400"/>
            </a:b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7A2DE9-39AC-384C-A95D-A7C2CD86F8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A1A3B0A-8598-F642-8EEE-CDAAAC63D041}"/>
              </a:ext>
            </a:extLst>
          </p:cNvPr>
          <p:cNvSpPr txBox="1">
            <a:spLocks/>
          </p:cNvSpPr>
          <p:nvPr/>
        </p:nvSpPr>
        <p:spPr>
          <a:xfrm>
            <a:off x="498204" y="4878161"/>
            <a:ext cx="8372388" cy="177964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 		                                                26</a:t>
            </a:r>
            <a:r>
              <a:rPr lang="en-US" spc="-1" baseline="3000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en-US" spc="-1">
                <a:uFill>
                  <a:solidFill>
                    <a:srgbClr val="FFFFFF"/>
                  </a:solidFill>
                </a:uFill>
                <a:ea typeface="ＭＳ Ｐゴシック"/>
                <a:cs typeface="Helvetica"/>
              </a:rPr>
              <a:t>Geant4 Collaboration Meeting                                                                                 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September  16</a:t>
            </a:r>
            <a:r>
              <a:rPr lang="en-US" spc="-1" baseline="3000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2021</a:t>
            </a:r>
            <a:endParaRPr lang="en-US" b="1">
              <a:solidFill>
                <a:schemeClr val="tx2"/>
              </a:solidFill>
            </a:endParaRPr>
          </a:p>
          <a:p>
            <a:pPr>
              <a:defRPr/>
            </a:pPr>
            <a:endParaRPr lang="en-US" b="1"/>
          </a:p>
        </p:txBody>
      </p:sp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238B3731-B278-0540-9527-1F8FECC315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0682" y="809513"/>
            <a:ext cx="3581067" cy="244210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5E2BDB4-FA62-4F4A-9F95-579565D4C2C2}"/>
              </a:ext>
            </a:extLst>
          </p:cNvPr>
          <p:cNvSpPr txBox="1"/>
          <p:nvPr/>
        </p:nvSpPr>
        <p:spPr>
          <a:xfrm>
            <a:off x="362403" y="1143407"/>
            <a:ext cx="458079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err="1">
                <a:solidFill>
                  <a:schemeClr val="accent6"/>
                </a:solidFill>
              </a:rPr>
              <a:t>PhotonHit</a:t>
            </a:r>
            <a:r>
              <a:rPr lang="en-US">
                <a:solidFill>
                  <a:schemeClr val="accent6"/>
                </a:solidFill>
              </a:rPr>
              <a:t>: </a:t>
            </a:r>
            <a:br>
              <a:rPr lang="en-US" sz="2000">
                <a:solidFill>
                  <a:schemeClr val="accent6"/>
                </a:solidFill>
              </a:rPr>
            </a:br>
            <a:r>
              <a:rPr lang="en-US" sz="2000">
                <a:solidFill>
                  <a:schemeClr val="accent6"/>
                </a:solidFill>
              </a:rPr>
              <a:t>register property of every photon that hits a Photo detector surface:</a:t>
            </a:r>
          </a:p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D7785D-3DA4-8A46-BD0D-3C618E37F751}"/>
              </a:ext>
            </a:extLst>
          </p:cNvPr>
          <p:cNvSpPr txBox="1"/>
          <p:nvPr/>
        </p:nvSpPr>
        <p:spPr>
          <a:xfrm>
            <a:off x="5630190" y="3162778"/>
            <a:ext cx="33445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Point like light source, Photons at sensors-&gt; still need </a:t>
            </a:r>
          </a:p>
          <a:p>
            <a:r>
              <a:rPr lang="en-US" sz="2000" dirty="0"/>
              <a:t>To compare Geant4/Opticks scintillation implementation in detail</a:t>
            </a:r>
          </a:p>
        </p:txBody>
      </p:sp>
    </p:spTree>
    <p:extLst>
      <p:ext uri="{BB962C8B-B14F-4D97-AF65-F5344CB8AC3E}">
        <p14:creationId xmlns:p14="http://schemas.microsoft.com/office/powerpoint/2010/main" val="36104095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1FFAD7-C8E7-A649-BD75-4A6868F22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06324"/>
            <a:ext cx="8686800" cy="320908"/>
          </a:xfrm>
        </p:spPr>
        <p:txBody>
          <a:bodyPr/>
          <a:lstStyle/>
          <a:p>
            <a:r>
              <a:rPr lang="en-US"/>
              <a:t>Summary and Outlook: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825EB8-6C53-204C-95E1-41347BF75A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600720-5C0D-5D45-A7AF-DBA1B2F05E7F}"/>
              </a:ext>
            </a:extLst>
          </p:cNvPr>
          <p:cNvSpPr txBox="1"/>
          <p:nvPr/>
        </p:nvSpPr>
        <p:spPr>
          <a:xfrm>
            <a:off x="137827" y="619072"/>
            <a:ext cx="18473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/>
          </a:p>
          <a:p>
            <a:endParaRPr lang="en-US" sz="1200" b="1"/>
          </a:p>
          <a:p>
            <a:endParaRPr lang="en-US" sz="1200" b="1"/>
          </a:p>
          <a:p>
            <a:endParaRPr lang="en-US" sz="1200" b="1"/>
          </a:p>
          <a:p>
            <a:endParaRPr lang="en-US" sz="1200" b="1"/>
          </a:p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1B10D7-55A9-DD42-915D-4E8C5A3C586D}"/>
              </a:ext>
            </a:extLst>
          </p:cNvPr>
          <p:cNvSpPr txBox="1"/>
          <p:nvPr/>
        </p:nvSpPr>
        <p:spPr>
          <a:xfrm>
            <a:off x="273408" y="496074"/>
            <a:ext cx="8686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work was performed as part of the Geant4 R&amp;D Activity.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We integrated Opticks with Geant4 (&gt;10.7.p01). Small changes to Geant4 interfaces were introduced when needed.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Provided timing/memory usage results. For our test case we observe an overall speedup by a factor of 390/900 (without/with RTX) compared to running Geant4 optical simulation on the CPU.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example </a:t>
            </a:r>
            <a:r>
              <a:rPr lang="en-US" sz="1600" dirty="0" err="1"/>
              <a:t>CaTS</a:t>
            </a:r>
            <a:r>
              <a:rPr lang="en-US" sz="1600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Provides ROOT persistency for Hit collections.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Provides Sensitive detector plugins for different detector types.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Provides various detector geometries and configurations as gdml.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Gensteps</a:t>
            </a:r>
            <a:r>
              <a:rPr lang="en-US" sz="1600" dirty="0"/>
              <a:t> chunks are collected in-situ during the stepping loop, once  a predetermined chunk size, that can be set via a Geant4 messenger class, is reached the optical photon propagation is offloaded to the GPU (device).  The rest of simulation and </a:t>
            </a:r>
            <a:r>
              <a:rPr lang="en-US" sz="1600" dirty="0" err="1"/>
              <a:t>Gensteps</a:t>
            </a:r>
            <a:r>
              <a:rPr lang="en-US" sz="1600" dirty="0"/>
              <a:t> collection is done on  the CPU (host). The remaining Photons are processed at the end of Event.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GPU Hardware is developing fast (accelerating). All results here are based on GeForce RTX 20 Series Turing platforms with first generation RTX.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Expect performance boost from moving to OptiX</a:t>
            </a:r>
            <a:r>
              <a:rPr lang="en-US" sz="1600" baseline="30000" dirty="0"/>
              <a:t>TM </a:t>
            </a:r>
            <a:r>
              <a:rPr lang="en-US" sz="1600" dirty="0"/>
              <a:t> 7  (Simon Blyth is working on it). </a:t>
            </a:r>
          </a:p>
          <a:p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65057B0-367F-DB4F-B2B0-C3507356ADB3}"/>
              </a:ext>
            </a:extLst>
          </p:cNvPr>
          <p:cNvSpPr txBox="1">
            <a:spLocks/>
          </p:cNvSpPr>
          <p:nvPr/>
        </p:nvSpPr>
        <p:spPr>
          <a:xfrm>
            <a:off x="498204" y="4878161"/>
            <a:ext cx="8372388" cy="177964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 		                                                26</a:t>
            </a:r>
            <a:r>
              <a:rPr lang="en-US" spc="-1" baseline="3000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en-US" spc="-1">
                <a:uFill>
                  <a:solidFill>
                    <a:srgbClr val="FFFFFF"/>
                  </a:solidFill>
                </a:uFill>
                <a:ea typeface="ＭＳ Ｐゴシック"/>
                <a:cs typeface="Helvetica"/>
              </a:rPr>
              <a:t>Geant4 Collaboration Meeting                                                                                 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September  16</a:t>
            </a:r>
            <a:r>
              <a:rPr lang="en-US" spc="-1" baseline="3000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2021</a:t>
            </a:r>
            <a:endParaRPr lang="en-US" b="1">
              <a:solidFill>
                <a:schemeClr val="tx2"/>
              </a:solidFill>
            </a:endParaRPr>
          </a:p>
          <a:p>
            <a:pPr>
              <a:defRPr/>
            </a:pP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31237148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6985E7D-2232-D145-9065-40A3A8A14E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250" y="-106325"/>
            <a:ext cx="8672513" cy="3794522"/>
          </a:xfrm>
        </p:spPr>
        <p:txBody>
          <a:bodyPr/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460375" indent="-285750"/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 it an advanced Geant4 example. Available in GitLab for review, create pull request once ready.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 use of modern C++ (11, 17) features. 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Allocate resources at CERN where Opticks and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CaTS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 be installed and added to automated testing (Ben Morgan).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singularity container to run on HPC resources. 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Identify the best workflow depending on application to best utilize modern hardware (GPU and CPU) making use of event-based multithreading as well as G4Tasking.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 wavelength shifting (WLS) process on GPU and update Opticks optical processes so that they correspond to the current Geant4 optical processes and uses the same material properties.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 treatment of random numbers on GPU.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Keep up with Opticks (e.g., move to </a:t>
            </a:r>
            <a:r>
              <a:rPr lang="en-US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Optix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7) development.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7A14B50-7EEA-D840-ADF3-38947650B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B6807-7CEF-D04A-B7EB-877AC03DEC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F587D0E-E475-B04F-A0FF-CD4F26B602A4}"/>
              </a:ext>
            </a:extLst>
          </p:cNvPr>
          <p:cNvSpPr txBox="1">
            <a:spLocks/>
          </p:cNvSpPr>
          <p:nvPr/>
        </p:nvSpPr>
        <p:spPr>
          <a:xfrm>
            <a:off x="498204" y="4878161"/>
            <a:ext cx="8372388" cy="177964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 		                                                26</a:t>
            </a:r>
            <a:r>
              <a:rPr lang="en-US" spc="-1" baseline="3000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en-US" spc="-1">
                <a:uFill>
                  <a:solidFill>
                    <a:srgbClr val="FFFFFF"/>
                  </a:solidFill>
                </a:uFill>
                <a:ea typeface="ＭＳ Ｐゴシック"/>
                <a:cs typeface="Helvetica"/>
              </a:rPr>
              <a:t>Geant4 Collaboration Meeting                                                                                 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September  16</a:t>
            </a:r>
            <a:r>
              <a:rPr lang="en-US" spc="-1" baseline="3000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2021</a:t>
            </a:r>
            <a:endParaRPr lang="en-US" b="1">
              <a:solidFill>
                <a:schemeClr val="tx2"/>
              </a:solidFill>
            </a:endParaRPr>
          </a:p>
          <a:p>
            <a:pPr>
              <a:defRPr/>
            </a:pP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8345563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BD3A45-335A-7049-BB38-62C5F64275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DEB41D-DAFC-BF4A-8A12-A847E9EB2D34}"/>
              </a:ext>
            </a:extLst>
          </p:cNvPr>
          <p:cNvSpPr txBox="1"/>
          <p:nvPr/>
        </p:nvSpPr>
        <p:spPr>
          <a:xfrm>
            <a:off x="2352502" y="1886989"/>
            <a:ext cx="18542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29580815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6EFF4F-B70E-7442-9EBD-46766BA98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Profiling using NVIDIA’s </a:t>
            </a:r>
            <a:r>
              <a:rPr lang="en-US" err="1"/>
              <a:t>nvprof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AD4FB6-A165-9940-9EC5-FC786BFCCC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57C8A4-1DE8-214A-9FDB-8885ED354E9C}"/>
              </a:ext>
            </a:extLst>
          </p:cNvPr>
          <p:cNvSpPr txBox="1"/>
          <p:nvPr/>
        </p:nvSpPr>
        <p:spPr>
          <a:xfrm>
            <a:off x="110170" y="627961"/>
            <a:ext cx="20584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Besides at the beginning there is very little data transfer between device and host. </a:t>
            </a:r>
          </a:p>
          <a:p>
            <a:r>
              <a:rPr lang="en-US" sz="1400"/>
              <a:t>(Gensteps-&gt; Device, </a:t>
            </a:r>
            <a:r>
              <a:rPr lang="en-US" sz="1400" err="1"/>
              <a:t>PhotonHits</a:t>
            </a:r>
            <a:r>
              <a:rPr lang="en-US" sz="1400"/>
              <a:t> -&gt; Host)</a:t>
            </a:r>
          </a:p>
          <a:p>
            <a:endParaRPr lang="en-US" sz="1400"/>
          </a:p>
          <a:p>
            <a:r>
              <a:rPr lang="en-US" sz="1400"/>
              <a:t> </a:t>
            </a:r>
          </a:p>
        </p:txBody>
      </p:sp>
      <p:pic>
        <p:nvPicPr>
          <p:cNvPr id="7" name="Picture 6" descr="Graphical user interface, application, table, Excel&#10;&#10;Description automatically generated">
            <a:extLst>
              <a:ext uri="{FF2B5EF4-FFF2-40B4-BE49-F238E27FC236}">
                <a16:creationId xmlns:a16="http://schemas.microsoft.com/office/drawing/2014/main" id="{5C499CBA-A741-B741-9B63-235E96C1B6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9467" y="652584"/>
            <a:ext cx="7064363" cy="3862955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E5D9D1E-D994-254E-A1BD-19EDB4E87099}"/>
              </a:ext>
            </a:extLst>
          </p:cNvPr>
          <p:cNvSpPr txBox="1">
            <a:spLocks/>
          </p:cNvSpPr>
          <p:nvPr/>
        </p:nvSpPr>
        <p:spPr>
          <a:xfrm>
            <a:off x="498204" y="4878161"/>
            <a:ext cx="8372388" cy="177964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 		                                                26</a:t>
            </a:r>
            <a:r>
              <a:rPr lang="en-US" spc="-1" baseline="3000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en-US" spc="-1">
                <a:uFill>
                  <a:solidFill>
                    <a:srgbClr val="FFFFFF"/>
                  </a:solidFill>
                </a:uFill>
                <a:ea typeface="ＭＳ Ｐゴシック"/>
                <a:cs typeface="Helvetica"/>
              </a:rPr>
              <a:t>Geant4 Collaboration Meeting                                                                                 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September  16</a:t>
            </a:r>
            <a:r>
              <a:rPr lang="en-US" spc="-1" baseline="3000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2021</a:t>
            </a:r>
            <a:endParaRPr lang="en-US" b="1">
              <a:solidFill>
                <a:schemeClr val="tx2"/>
              </a:solidFill>
            </a:endParaRPr>
          </a:p>
          <a:p>
            <a:pPr>
              <a:defRPr/>
            </a:pP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097445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D06DCE-AFAC-DB44-8B2B-3648F70A7E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8" name="Picture 7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11CEF2D7-1004-F341-8947-7AF2A06957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588" y="218777"/>
            <a:ext cx="7055427" cy="396629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F42B69-66BC-5146-BE35-692DEAA33D15}"/>
              </a:ext>
            </a:extLst>
          </p:cNvPr>
          <p:cNvSpPr/>
          <p:nvPr/>
        </p:nvSpPr>
        <p:spPr>
          <a:xfrm>
            <a:off x="636588" y="4300783"/>
            <a:ext cx="70554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https://</a:t>
            </a:r>
            <a:r>
              <a:rPr lang="en-US" err="1"/>
              <a:t>wccftech.com</a:t>
            </a:r>
            <a:r>
              <a:rPr lang="en-US"/>
              <a:t>/</a:t>
            </a:r>
            <a:r>
              <a:rPr lang="en-US" err="1"/>
              <a:t>nvidia</a:t>
            </a:r>
            <a:r>
              <a:rPr lang="en-US"/>
              <a:t>-pascal-</a:t>
            </a:r>
            <a:r>
              <a:rPr lang="en-US" err="1"/>
              <a:t>gpu</a:t>
            </a:r>
            <a:r>
              <a:rPr lang="en-US"/>
              <a:t>-analysis/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46527DF-A0FA-764A-88A1-9775090FCAD1}"/>
              </a:ext>
            </a:extLst>
          </p:cNvPr>
          <p:cNvSpPr txBox="1">
            <a:spLocks/>
          </p:cNvSpPr>
          <p:nvPr/>
        </p:nvSpPr>
        <p:spPr>
          <a:xfrm>
            <a:off x="498204" y="4878161"/>
            <a:ext cx="8372388" cy="177964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 		                                                26</a:t>
            </a:r>
            <a:r>
              <a:rPr lang="en-US" spc="-1" baseline="3000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en-US" spc="-1">
                <a:uFill>
                  <a:solidFill>
                    <a:srgbClr val="FFFFFF"/>
                  </a:solidFill>
                </a:uFill>
                <a:ea typeface="ＭＳ Ｐゴシック"/>
                <a:cs typeface="Helvetica"/>
              </a:rPr>
              <a:t>Geant4 Collaboration Meeting                                                                                 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September  16</a:t>
            </a:r>
            <a:r>
              <a:rPr lang="en-US" spc="-1" baseline="3000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2021</a:t>
            </a:r>
            <a:endParaRPr lang="en-US" b="1">
              <a:solidFill>
                <a:schemeClr val="tx2"/>
              </a:solidFill>
            </a:endParaRPr>
          </a:p>
          <a:p>
            <a:pPr>
              <a:defRPr/>
            </a:pP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36778663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CBC607F-B0F7-104E-A910-F1C05AD7C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06B5AE-F3CB-A447-B388-8E98604472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7" name="Content Placeholder 6" descr="A picture containing indoor, sitting, food&#10;&#10;Description automatically generated">
            <a:extLst>
              <a:ext uri="{FF2B5EF4-FFF2-40B4-BE49-F238E27FC236}">
                <a16:creationId xmlns:a16="http://schemas.microsoft.com/office/drawing/2014/main" id="{09055A3E-B096-E648-82C6-791CB489AB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300" y="728663"/>
            <a:ext cx="6275113" cy="3794125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65CA8B0-D08D-584E-AEC0-306A2DD3B57F}"/>
              </a:ext>
            </a:extLst>
          </p:cNvPr>
          <p:cNvSpPr txBox="1">
            <a:spLocks/>
          </p:cNvSpPr>
          <p:nvPr/>
        </p:nvSpPr>
        <p:spPr>
          <a:xfrm>
            <a:off x="498204" y="4878161"/>
            <a:ext cx="8372388" cy="177964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 		                                                26</a:t>
            </a:r>
            <a:r>
              <a:rPr lang="en-US" spc="-1" baseline="3000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en-US" spc="-1">
                <a:uFill>
                  <a:solidFill>
                    <a:srgbClr val="FFFFFF"/>
                  </a:solidFill>
                </a:uFill>
                <a:ea typeface="ＭＳ Ｐゴシック"/>
                <a:cs typeface="Helvetica"/>
              </a:rPr>
              <a:t>Geant4 Collaboration Meeting                                                                                 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September  16</a:t>
            </a:r>
            <a:r>
              <a:rPr lang="en-US" spc="-1" baseline="3000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2021</a:t>
            </a:r>
            <a:endParaRPr lang="en-US" b="1">
              <a:solidFill>
                <a:schemeClr val="tx2"/>
              </a:solidFill>
            </a:endParaRPr>
          </a:p>
          <a:p>
            <a:pPr>
              <a:defRPr/>
            </a:pP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422426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8653E3-A889-4140-A765-81342CF10E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7" name="CustomShape 2">
            <a:extLst>
              <a:ext uri="{FF2B5EF4-FFF2-40B4-BE49-F238E27FC236}">
                <a16:creationId xmlns:a16="http://schemas.microsoft.com/office/drawing/2014/main" id="{77323969-E7E0-874A-957A-4D1D396BE443}"/>
              </a:ext>
            </a:extLst>
          </p:cNvPr>
          <p:cNvSpPr/>
          <p:nvPr/>
        </p:nvSpPr>
        <p:spPr>
          <a:xfrm>
            <a:off x="429419" y="612001"/>
            <a:ext cx="8229240" cy="3137761"/>
          </a:xfrm>
          <a:prstGeom prst="roundRect">
            <a:avLst>
              <a:gd name="adj" fmla="val 16667"/>
            </a:avLst>
          </a:prstGeom>
          <a:solidFill>
            <a:srgbClr val="E7E6E6"/>
          </a:solidFill>
          <a:ln w="25560">
            <a:solidFill>
              <a:srgbClr val="43729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CustomShape 4">
            <a:extLst>
              <a:ext uri="{FF2B5EF4-FFF2-40B4-BE49-F238E27FC236}">
                <a16:creationId xmlns:a16="http://schemas.microsoft.com/office/drawing/2014/main" id="{353067B3-C2D7-834D-BC0F-D900A8763FF3}"/>
              </a:ext>
            </a:extLst>
          </p:cNvPr>
          <p:cNvSpPr/>
          <p:nvPr/>
        </p:nvSpPr>
        <p:spPr>
          <a:xfrm>
            <a:off x="970310" y="646402"/>
            <a:ext cx="7880040" cy="2831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b="1" u="heavy" spc="-1">
                <a:solidFill>
                  <a:srgbClr val="2A6099"/>
                </a:solidFill>
                <a:uFill>
                  <a:solidFill>
                    <a:srgbClr val="FFFFFF"/>
                  </a:solidFill>
                </a:uFill>
              </a:rPr>
              <a:t>Outline</a:t>
            </a:r>
            <a:endParaRPr lang="en-US" b="1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lnSpc>
                <a:spcPct val="100000"/>
              </a:lnSpc>
            </a:pP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Motivation:</a:t>
            </a:r>
          </a:p>
          <a:p>
            <a:pPr marL="6732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spc="-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Liquid Argon TPC’s,</a:t>
            </a:r>
            <a:endParaRPr lang="en-US" sz="1800" strike="noStrike" spc="-1">
              <a:uFill>
                <a:solidFill>
                  <a:srgbClr val="FFFFFF"/>
                </a:solidFill>
              </a:uFill>
              <a:latin typeface="Arial" panose="020B0604020202020204" pitchFamily="34" charset="0"/>
              <a:ea typeface="DejaVu Sans"/>
              <a:cs typeface="Arial" panose="020B0604020202020204" pitchFamily="34" charset="0"/>
            </a:endParaRPr>
          </a:p>
          <a:p>
            <a:pPr marL="6732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spc="-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Scintillation/Ionization properties in liquid Argon,</a:t>
            </a:r>
          </a:p>
          <a:p>
            <a:pPr marL="673200" lvl="1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spc="-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The computational challenge.</a:t>
            </a:r>
            <a:endParaRPr lang="en-US" sz="1800" b="0" strike="noStrike" spc="-1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spc="-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Opticks/G4Opticks.</a:t>
            </a:r>
            <a:endParaRPr lang="en-US" sz="1800" b="0" strike="noStrike" spc="-1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6000" indent="-214200">
              <a:lnSpc>
                <a:spcPct val="100000"/>
              </a:lnSpc>
              <a:buClr>
                <a:srgbClr val="2A6099"/>
              </a:buClr>
              <a:buSzPct val="45000"/>
              <a:buFont typeface="Wingdings" charset="2"/>
              <a:buChar char=""/>
            </a:pPr>
            <a:r>
              <a:rPr lang="en-US" sz="1800" spc="-1" err="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CaTS</a:t>
            </a:r>
            <a:r>
              <a:rPr lang="en-US" sz="1800" spc="-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16000" indent="-214200">
              <a:lnSpc>
                <a:spcPct val="100000"/>
              </a:lnSpc>
              <a:buClr>
                <a:srgbClr val="2A6099"/>
              </a:buClr>
              <a:buSzPct val="45000"/>
              <a:buFont typeface="Wingdings" charset="2"/>
              <a:buChar char=""/>
            </a:pPr>
            <a:r>
              <a:rPr lang="en-US" sz="1800" spc="-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Timing and Validation.</a:t>
            </a:r>
          </a:p>
          <a:p>
            <a:pPr marL="216000" indent="-214200">
              <a:lnSpc>
                <a:spcPct val="100000"/>
              </a:lnSpc>
              <a:buClr>
                <a:srgbClr val="2A6099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Summary and Outlook.</a:t>
            </a:r>
          </a:p>
          <a:p>
            <a:pPr marL="216000" indent="-214200">
              <a:lnSpc>
                <a:spcPct val="100000"/>
              </a:lnSpc>
              <a:buClr>
                <a:srgbClr val="2A6099"/>
              </a:buClr>
              <a:buSzPct val="45000"/>
              <a:buFont typeface="Wingdings" charset="2"/>
              <a:buChar char=""/>
            </a:pPr>
            <a:r>
              <a:rPr lang="en-US" sz="1800" spc="-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Next Steps.</a:t>
            </a:r>
            <a:endParaRPr lang="en-US" sz="1800" b="0" strike="noStrike" spc="-1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stomShape 5">
            <a:extLst>
              <a:ext uri="{FF2B5EF4-FFF2-40B4-BE49-F238E27FC236}">
                <a16:creationId xmlns:a16="http://schemas.microsoft.com/office/drawing/2014/main" id="{DC5DE5E6-97C7-664B-AA7E-BC844A3BD2DC}"/>
              </a:ext>
            </a:extLst>
          </p:cNvPr>
          <p:cNvSpPr/>
          <p:nvPr/>
        </p:nvSpPr>
        <p:spPr>
          <a:xfrm>
            <a:off x="0" y="0"/>
            <a:ext cx="302040" cy="302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2BD39A91-690A-A74D-B2DD-7893FBF35FBA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5679720" y="3543101"/>
            <a:ext cx="3644280" cy="1211760"/>
          </a:xfrm>
          <a:prstGeom prst="rect">
            <a:avLst/>
          </a:prstGeom>
          <a:ln>
            <a:noFill/>
          </a:ln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2445ADB1-F3EF-254B-89C7-9E749EEBB2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73" y="3947184"/>
            <a:ext cx="817837" cy="73355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092EDB8-549A-4443-BBD4-AE8E955FD03A}"/>
              </a:ext>
            </a:extLst>
          </p:cNvPr>
          <p:cNvSpPr txBox="1"/>
          <p:nvPr/>
        </p:nvSpPr>
        <p:spPr>
          <a:xfrm>
            <a:off x="970310" y="4364957"/>
            <a:ext cx="37168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err="1"/>
              <a:t>CaTS</a:t>
            </a:r>
            <a:r>
              <a:rPr lang="en-US" sz="1600" b="1"/>
              <a:t>: C</a:t>
            </a:r>
            <a:r>
              <a:rPr lang="en-US" sz="1600"/>
              <a:t>alorimetry </a:t>
            </a:r>
            <a:r>
              <a:rPr lang="en-US" sz="1600" b="1"/>
              <a:t>a</a:t>
            </a:r>
            <a:r>
              <a:rPr lang="en-US" sz="1600"/>
              <a:t>nd </a:t>
            </a:r>
            <a:r>
              <a:rPr lang="en-US" sz="1600" b="1"/>
              <a:t>T</a:t>
            </a:r>
            <a:r>
              <a:rPr lang="en-US" sz="1600"/>
              <a:t>racking </a:t>
            </a:r>
            <a:r>
              <a:rPr lang="en-US" sz="1600" b="1"/>
              <a:t>S</a:t>
            </a:r>
            <a:r>
              <a:rPr lang="en-US" sz="1600"/>
              <a:t>imulation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31C98527-4D19-3740-B16D-B50276AF8D84}"/>
              </a:ext>
            </a:extLst>
          </p:cNvPr>
          <p:cNvSpPr txBox="1">
            <a:spLocks/>
          </p:cNvSpPr>
          <p:nvPr/>
        </p:nvSpPr>
        <p:spPr>
          <a:xfrm>
            <a:off x="498204" y="4878161"/>
            <a:ext cx="8372388" cy="177964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 		                                                26</a:t>
            </a:r>
            <a:r>
              <a:rPr lang="en-US" spc="-1" baseline="3000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en-US" spc="-1">
                <a:uFill>
                  <a:solidFill>
                    <a:srgbClr val="FFFFFF"/>
                  </a:solidFill>
                </a:uFill>
                <a:ea typeface="ＭＳ Ｐゴシック"/>
                <a:cs typeface="Helvetica"/>
              </a:rPr>
              <a:t>Geant4 Collaboration Meeting                                                                                 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September  16</a:t>
            </a:r>
            <a:r>
              <a:rPr lang="en-US" spc="-1" baseline="3000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2021</a:t>
            </a:r>
            <a:endParaRPr lang="en-US" b="1">
              <a:solidFill>
                <a:schemeClr val="tx2"/>
              </a:solidFill>
            </a:endParaRPr>
          </a:p>
          <a:p>
            <a:pPr>
              <a:defRPr/>
            </a:pP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7073777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06B5AE-F3CB-A447-B388-8E98604472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8" name="Title 5">
            <a:extLst>
              <a:ext uri="{FF2B5EF4-FFF2-40B4-BE49-F238E27FC236}">
                <a16:creationId xmlns:a16="http://schemas.microsoft.com/office/drawing/2014/main" id="{7FF2C677-37F2-A04E-82C9-BBC0BF1415AD}"/>
              </a:ext>
            </a:extLst>
          </p:cNvPr>
          <p:cNvSpPr txBox="1">
            <a:spLocks/>
          </p:cNvSpPr>
          <p:nvPr/>
        </p:nvSpPr>
        <p:spPr>
          <a:xfrm>
            <a:off x="516245" y="133792"/>
            <a:ext cx="6171930" cy="858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700" err="1">
                <a:solidFill>
                  <a:schemeClr val="tx2"/>
                </a:solidFill>
              </a:rPr>
              <a:t>Gensteps</a:t>
            </a:r>
            <a:endParaRPr lang="en-US" sz="2700">
              <a:solidFill>
                <a:schemeClr val="tx2"/>
              </a:solidFill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402AD238-678A-FF42-90B0-8E9BE4FD6E27}"/>
              </a:ext>
            </a:extLst>
          </p:cNvPr>
          <p:cNvSpPr/>
          <p:nvPr/>
        </p:nvSpPr>
        <p:spPr>
          <a:xfrm>
            <a:off x="222250" y="1302708"/>
            <a:ext cx="2683298" cy="141333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FDAFFD-778E-C14E-BA89-C8E42C486F22}"/>
              </a:ext>
            </a:extLst>
          </p:cNvPr>
          <p:cNvSpPr txBox="1"/>
          <p:nvPr/>
        </p:nvSpPr>
        <p:spPr>
          <a:xfrm>
            <a:off x="294073" y="1302708"/>
            <a:ext cx="26114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/>
              <a:t>A Genstep collects all information necessary to generate Scintillation and Cerenkov photons on the GPU.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2A79475-7063-A846-93A2-D713CA2628C7}"/>
              </a:ext>
            </a:extLst>
          </p:cNvPr>
          <p:cNvSpPr/>
          <p:nvPr/>
        </p:nvSpPr>
        <p:spPr>
          <a:xfrm>
            <a:off x="4974439" y="133792"/>
            <a:ext cx="4074059" cy="451968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8544C1-AD23-5040-BDE6-61FBD47D346C}"/>
              </a:ext>
            </a:extLst>
          </p:cNvPr>
          <p:cNvSpPr txBox="1"/>
          <p:nvPr/>
        </p:nvSpPr>
        <p:spPr>
          <a:xfrm>
            <a:off x="5221698" y="576893"/>
            <a:ext cx="3700052" cy="5324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/>
              <a:t>        OpticksGenstep_G4Cerenkov_1042,                // (int)</a:t>
            </a:r>
            <a:r>
              <a:rPr lang="en-US" sz="900" err="1"/>
              <a:t>gentype</a:t>
            </a:r>
            <a:r>
              <a:rPr lang="en-US" sz="900"/>
              <a:t>       (0)        </a:t>
            </a:r>
          </a:p>
          <a:p>
            <a:r>
              <a:rPr lang="en-US" sz="900"/>
              <a:t>        </a:t>
            </a:r>
            <a:r>
              <a:rPr lang="en-US" sz="900" err="1"/>
              <a:t>aTrack</a:t>
            </a:r>
            <a:r>
              <a:rPr lang="en-US" sz="900"/>
              <a:t>-&gt;</a:t>
            </a:r>
            <a:r>
              <a:rPr lang="en-US" sz="900" err="1"/>
              <a:t>GetTrackID</a:t>
            </a:r>
            <a:r>
              <a:rPr lang="en-US" sz="900"/>
              <a:t>(),                                          // (int)</a:t>
            </a:r>
            <a:r>
              <a:rPr lang="en-US" sz="900" err="1"/>
              <a:t>ParenttId</a:t>
            </a:r>
            <a:r>
              <a:rPr lang="en-US" sz="900"/>
              <a:t>     </a:t>
            </a:r>
          </a:p>
          <a:p>
            <a:r>
              <a:rPr lang="en-US" sz="900"/>
              <a:t>         </a:t>
            </a:r>
            <a:r>
              <a:rPr lang="en-US" sz="900" err="1"/>
              <a:t>aMaterial</a:t>
            </a:r>
            <a:r>
              <a:rPr lang="en-US" sz="900"/>
              <a:t>-&gt;</a:t>
            </a:r>
            <a:r>
              <a:rPr lang="en-US" sz="900" err="1"/>
              <a:t>GetIndex</a:t>
            </a:r>
            <a:r>
              <a:rPr lang="en-US" sz="900"/>
              <a:t>(),                                       // (int)</a:t>
            </a:r>
            <a:r>
              <a:rPr lang="en-US" sz="900" err="1"/>
              <a:t>MaterialIndex</a:t>
            </a:r>
            <a:endParaRPr lang="en-US" sz="900"/>
          </a:p>
          <a:p>
            <a:r>
              <a:rPr lang="en-US" sz="900"/>
              <a:t>         </a:t>
            </a:r>
            <a:r>
              <a:rPr lang="en-US" sz="900" err="1"/>
              <a:t>numPhotons</a:t>
            </a:r>
            <a:r>
              <a:rPr lang="en-US" sz="900"/>
              <a:t>,                                                        // (int)</a:t>
            </a:r>
            <a:r>
              <a:rPr lang="en-US" sz="900" err="1"/>
              <a:t>NumPhotons</a:t>
            </a:r>
            <a:endParaRPr lang="en-US" sz="900"/>
          </a:p>
          <a:p>
            <a:endParaRPr lang="en-US" sz="900"/>
          </a:p>
          <a:p>
            <a:r>
              <a:rPr lang="en-US" sz="900"/>
              <a:t>         x0.x(),                                        // x0.x               (1)</a:t>
            </a:r>
          </a:p>
          <a:p>
            <a:r>
              <a:rPr lang="en-US" sz="900"/>
              <a:t>         x0.y(),                                        // x0.y</a:t>
            </a:r>
          </a:p>
          <a:p>
            <a:r>
              <a:rPr lang="en-US" sz="900"/>
              <a:t>         x0.z(),                                        // x0.z</a:t>
            </a:r>
          </a:p>
          <a:p>
            <a:r>
              <a:rPr lang="en-US" sz="900"/>
              <a:t>         t0,                                              // t0 </a:t>
            </a:r>
          </a:p>
          <a:p>
            <a:endParaRPr lang="en-US" sz="900"/>
          </a:p>
          <a:p>
            <a:r>
              <a:rPr lang="en-US" sz="900"/>
              <a:t>         </a:t>
            </a:r>
            <a:r>
              <a:rPr lang="en-US" sz="900" err="1"/>
              <a:t>deltaPosition.x</a:t>
            </a:r>
            <a:r>
              <a:rPr lang="en-US" sz="900"/>
              <a:t>(),                                      // </a:t>
            </a:r>
            <a:r>
              <a:rPr lang="en-US" sz="900" err="1"/>
              <a:t>DeltaPosition.x</a:t>
            </a:r>
            <a:r>
              <a:rPr lang="en-US" sz="900"/>
              <a:t>    (2)</a:t>
            </a:r>
          </a:p>
          <a:p>
            <a:r>
              <a:rPr lang="en-US" sz="900"/>
              <a:t>         </a:t>
            </a:r>
            <a:r>
              <a:rPr lang="en-US" sz="900" err="1"/>
              <a:t>deltaPosition.y</a:t>
            </a:r>
            <a:r>
              <a:rPr lang="en-US" sz="900"/>
              <a:t>(),                                      // </a:t>
            </a:r>
            <a:r>
              <a:rPr lang="en-US" sz="900" err="1"/>
              <a:t>DeltaPosition.y</a:t>
            </a:r>
            <a:r>
              <a:rPr lang="en-US" sz="900"/>
              <a:t>    </a:t>
            </a:r>
          </a:p>
          <a:p>
            <a:r>
              <a:rPr lang="en-US" sz="900"/>
              <a:t>         </a:t>
            </a:r>
            <a:r>
              <a:rPr lang="en-US" sz="900" err="1"/>
              <a:t>deltaPosition.z</a:t>
            </a:r>
            <a:r>
              <a:rPr lang="en-US" sz="900"/>
              <a:t>(),                                      // </a:t>
            </a:r>
            <a:r>
              <a:rPr lang="en-US" sz="900" err="1"/>
              <a:t>DeltaPosition.z</a:t>
            </a:r>
            <a:r>
              <a:rPr lang="en-US" sz="900"/>
              <a:t>    </a:t>
            </a:r>
          </a:p>
          <a:p>
            <a:r>
              <a:rPr lang="en-US" sz="900"/>
              <a:t>         </a:t>
            </a:r>
            <a:r>
              <a:rPr lang="en-US" sz="900" err="1"/>
              <a:t>aStep</a:t>
            </a:r>
            <a:r>
              <a:rPr lang="en-US" sz="900"/>
              <a:t>-&gt;</a:t>
            </a:r>
            <a:r>
              <a:rPr lang="en-US" sz="900" err="1"/>
              <a:t>GetStepLength</a:t>
            </a:r>
            <a:r>
              <a:rPr lang="en-US" sz="900"/>
              <a:t>(),                        // </a:t>
            </a:r>
            <a:r>
              <a:rPr lang="en-US" sz="900" err="1"/>
              <a:t>step_length</a:t>
            </a:r>
            <a:r>
              <a:rPr lang="en-US" sz="900"/>
              <a:t> </a:t>
            </a:r>
          </a:p>
          <a:p>
            <a:endParaRPr lang="en-US" sz="900"/>
          </a:p>
          <a:p>
            <a:r>
              <a:rPr lang="en-US" sz="900"/>
              <a:t>         </a:t>
            </a:r>
            <a:r>
              <a:rPr lang="en-US" sz="900" err="1"/>
              <a:t>aParticle</a:t>
            </a:r>
            <a:r>
              <a:rPr lang="en-US" sz="900"/>
              <a:t>-&gt;</a:t>
            </a:r>
            <a:r>
              <a:rPr lang="en-US" sz="900" err="1"/>
              <a:t>GetDefinition</a:t>
            </a:r>
            <a:r>
              <a:rPr lang="en-US" sz="900"/>
              <a:t>()-&gt;</a:t>
            </a:r>
            <a:r>
              <a:rPr lang="en-US" sz="900" err="1"/>
              <a:t>GetPDGEncoding</a:t>
            </a:r>
            <a:r>
              <a:rPr lang="en-US" sz="900"/>
              <a:t>(),  // (int)code          (3) </a:t>
            </a:r>
          </a:p>
          <a:p>
            <a:r>
              <a:rPr lang="en-US" sz="900"/>
              <a:t>         </a:t>
            </a:r>
            <a:r>
              <a:rPr lang="en-US" sz="900" err="1"/>
              <a:t>aParticle</a:t>
            </a:r>
            <a:r>
              <a:rPr lang="en-US" sz="900"/>
              <a:t>-&gt;</a:t>
            </a:r>
            <a:r>
              <a:rPr lang="en-US" sz="900" err="1"/>
              <a:t>GetDefinition</a:t>
            </a:r>
            <a:r>
              <a:rPr lang="en-US" sz="900"/>
              <a:t>()-&gt;</a:t>
            </a:r>
            <a:r>
              <a:rPr lang="en-US" sz="900" err="1"/>
              <a:t>GetPDGCharge</a:t>
            </a:r>
            <a:r>
              <a:rPr lang="en-US" sz="900"/>
              <a:t>(),     // charge</a:t>
            </a:r>
          </a:p>
          <a:p>
            <a:r>
              <a:rPr lang="en-US" sz="900"/>
              <a:t>         </a:t>
            </a:r>
            <a:r>
              <a:rPr lang="en-US" sz="900" err="1"/>
              <a:t>aTrack</a:t>
            </a:r>
            <a:r>
              <a:rPr lang="en-US" sz="900"/>
              <a:t>-&gt;</a:t>
            </a:r>
            <a:r>
              <a:rPr lang="en-US" sz="900" err="1"/>
              <a:t>GetWeight</a:t>
            </a:r>
            <a:r>
              <a:rPr lang="en-US" sz="900"/>
              <a:t>(),                                                // weight </a:t>
            </a:r>
          </a:p>
          <a:p>
            <a:r>
              <a:rPr lang="en-US" sz="900"/>
              <a:t>         </a:t>
            </a:r>
            <a:r>
              <a:rPr lang="en-US" sz="900" err="1"/>
              <a:t>preVelocity</a:t>
            </a:r>
            <a:r>
              <a:rPr lang="en-US" sz="900"/>
              <a:t>,                                                                 // </a:t>
            </a:r>
            <a:r>
              <a:rPr lang="en-US" sz="900" err="1"/>
              <a:t>preVelocity</a:t>
            </a:r>
            <a:r>
              <a:rPr lang="en-US" sz="900"/>
              <a:t> </a:t>
            </a:r>
          </a:p>
          <a:p>
            <a:endParaRPr lang="en-US" sz="900"/>
          </a:p>
          <a:p>
            <a:r>
              <a:rPr lang="en-US" sz="900"/>
              <a:t>         </a:t>
            </a:r>
            <a:r>
              <a:rPr lang="en-US" sz="900" err="1"/>
              <a:t>betaInverse</a:t>
            </a:r>
            <a:r>
              <a:rPr lang="en-US" sz="900"/>
              <a:t>,                                   //                    (4) </a:t>
            </a:r>
          </a:p>
          <a:p>
            <a:r>
              <a:rPr lang="en-US" sz="900"/>
              <a:t>         </a:t>
            </a:r>
            <a:r>
              <a:rPr lang="en-US" sz="900" err="1"/>
              <a:t>wl_minmax</a:t>
            </a:r>
            <a:r>
              <a:rPr lang="en-US" sz="900"/>
              <a:t> ? </a:t>
            </a:r>
            <a:r>
              <a:rPr lang="en-US" sz="900" err="1"/>
              <a:t>wmin_nm</a:t>
            </a:r>
            <a:r>
              <a:rPr lang="en-US" sz="900"/>
              <a:t> : </a:t>
            </a:r>
            <a:r>
              <a:rPr lang="en-US" sz="900" err="1"/>
              <a:t>pmin</a:t>
            </a:r>
            <a:r>
              <a:rPr lang="en-US" sz="900"/>
              <a:t>,</a:t>
            </a:r>
          </a:p>
          <a:p>
            <a:r>
              <a:rPr lang="en-US" sz="900"/>
              <a:t>         </a:t>
            </a:r>
            <a:r>
              <a:rPr lang="en-US" sz="900" err="1"/>
              <a:t>wl_minmax</a:t>
            </a:r>
            <a:r>
              <a:rPr lang="en-US" sz="900"/>
              <a:t> ? </a:t>
            </a:r>
            <a:r>
              <a:rPr lang="en-US" sz="900" err="1"/>
              <a:t>wmax_nm</a:t>
            </a:r>
            <a:r>
              <a:rPr lang="en-US" sz="900"/>
              <a:t> : </a:t>
            </a:r>
            <a:r>
              <a:rPr lang="en-US" sz="900" err="1"/>
              <a:t>pmax</a:t>
            </a:r>
            <a:r>
              <a:rPr lang="en-US" sz="900"/>
              <a:t>,</a:t>
            </a:r>
          </a:p>
          <a:p>
            <a:r>
              <a:rPr lang="en-US" sz="900"/>
              <a:t>         </a:t>
            </a:r>
            <a:r>
              <a:rPr lang="en-US" sz="900" err="1"/>
              <a:t>maxCos</a:t>
            </a:r>
            <a:r>
              <a:rPr lang="en-US" sz="900"/>
              <a:t>,</a:t>
            </a:r>
          </a:p>
          <a:p>
            <a:endParaRPr lang="en-US" sz="900"/>
          </a:p>
          <a:p>
            <a:r>
              <a:rPr lang="en-US" sz="900"/>
              <a:t>         maxSin2,                                       //                    (5)</a:t>
            </a:r>
          </a:p>
          <a:p>
            <a:r>
              <a:rPr lang="en-US" sz="900"/>
              <a:t>         meanNumberOfPhotons1,</a:t>
            </a:r>
          </a:p>
          <a:p>
            <a:r>
              <a:rPr lang="en-US" sz="900"/>
              <a:t>         meanNumberOfPhotons2,</a:t>
            </a:r>
          </a:p>
          <a:p>
            <a:r>
              <a:rPr lang="en-US" sz="900"/>
              <a:t>         </a:t>
            </a:r>
            <a:r>
              <a:rPr lang="en-US" sz="900" err="1"/>
              <a:t>postVelocity</a:t>
            </a:r>
            <a:br>
              <a:rPr lang="en-US" sz="800"/>
            </a:br>
            <a:endParaRPr lang="en-US" sz="800"/>
          </a:p>
          <a:p>
            <a:br>
              <a:rPr lang="en-US"/>
            </a:br>
            <a:endParaRPr lang="en-US"/>
          </a:p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C28651-B830-4E47-BF1B-4D955F3194C2}"/>
              </a:ext>
            </a:extLst>
          </p:cNvPr>
          <p:cNvSpPr txBox="1"/>
          <p:nvPr/>
        </p:nvSpPr>
        <p:spPr>
          <a:xfrm>
            <a:off x="5298038" y="133792"/>
            <a:ext cx="25425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Cerenkov </a:t>
            </a:r>
            <a:r>
              <a:rPr lang="en-US" err="1"/>
              <a:t>Genstep</a:t>
            </a:r>
            <a:r>
              <a:rPr lang="en-US"/>
              <a:t>:</a:t>
            </a:r>
          </a:p>
          <a:p>
            <a:endParaRPr lang="en-US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3D0D061C-358E-C842-AFA8-D706CED6B667}"/>
              </a:ext>
            </a:extLst>
          </p:cNvPr>
          <p:cNvSpPr txBox="1">
            <a:spLocks/>
          </p:cNvSpPr>
          <p:nvPr/>
        </p:nvSpPr>
        <p:spPr>
          <a:xfrm>
            <a:off x="498204" y="4878161"/>
            <a:ext cx="8372388" cy="177964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 		                                                26</a:t>
            </a:r>
            <a:r>
              <a:rPr lang="en-US" spc="-1" baseline="3000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en-US" spc="-1">
                <a:uFill>
                  <a:solidFill>
                    <a:srgbClr val="FFFFFF"/>
                  </a:solidFill>
                </a:uFill>
                <a:ea typeface="ＭＳ Ｐゴシック"/>
                <a:cs typeface="Helvetica"/>
              </a:rPr>
              <a:t>Geant4 Collaboration Meeting                                                                                 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September  16</a:t>
            </a:r>
            <a:r>
              <a:rPr lang="en-US" spc="-1" baseline="3000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2021</a:t>
            </a:r>
            <a:endParaRPr lang="en-US" b="1">
              <a:solidFill>
                <a:schemeClr val="tx2"/>
              </a:solidFill>
            </a:endParaRPr>
          </a:p>
          <a:p>
            <a:pPr>
              <a:defRPr/>
            </a:pP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194015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DC74CC7-5489-1B48-92C2-163FE08F5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792" y="25366"/>
            <a:ext cx="8686800" cy="320908"/>
          </a:xfrm>
        </p:spPr>
        <p:txBody>
          <a:bodyPr/>
          <a:lstStyle/>
          <a:p>
            <a:r>
              <a:rPr lang="en-US"/>
              <a:t>Motivation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F193C9-5F27-3645-9002-F98FA97B5B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8" name="Content Placeholder 6" descr="A picture containing sitting, computer, holding, screen&#10;&#10;Description automatically generated">
            <a:extLst>
              <a:ext uri="{FF2B5EF4-FFF2-40B4-BE49-F238E27FC236}">
                <a16:creationId xmlns:a16="http://schemas.microsoft.com/office/drawing/2014/main" id="{3960486C-11BB-E246-8E51-DE5CA351F8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01" y="1154660"/>
            <a:ext cx="5185270" cy="3135896"/>
          </a:xfrm>
          <a:prstGeom prst="rect">
            <a:avLst/>
          </a:prstGeom>
        </p:spPr>
      </p:pic>
      <p:pic>
        <p:nvPicPr>
          <p:cNvPr id="9" name="Picture 8" descr="A close up of a blue wall&#10;&#10;Description automatically generated">
            <a:extLst>
              <a:ext uri="{FF2B5EF4-FFF2-40B4-BE49-F238E27FC236}">
                <a16:creationId xmlns:a16="http://schemas.microsoft.com/office/drawing/2014/main" id="{16A90E61-F913-2746-B7A5-C44C96B95E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792" y="2669910"/>
            <a:ext cx="3406907" cy="191638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DF1A439-C4DE-814D-A4FF-0822BC02D433}"/>
              </a:ext>
            </a:extLst>
          </p:cNvPr>
          <p:cNvSpPr txBox="1"/>
          <p:nvPr/>
        </p:nvSpPr>
        <p:spPr>
          <a:xfrm>
            <a:off x="5619792" y="1152214"/>
            <a:ext cx="328397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The image below shows a display of the  ionization signal: time + stereo wires or pixels allows for 3D reconstruction </a:t>
            </a:r>
          </a:p>
          <a:p>
            <a:r>
              <a:rPr lang="en-US" sz="1600"/>
              <a:t>dEdx for PID</a:t>
            </a:r>
          </a:p>
          <a:p>
            <a:r>
              <a:rPr lang="en-US" sz="1600"/>
              <a:t>track length for energy/momentum ….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31072F1-E7E5-5C4C-BB1B-EEF252122B6B}"/>
              </a:ext>
            </a:extLst>
          </p:cNvPr>
          <p:cNvSpPr/>
          <p:nvPr/>
        </p:nvSpPr>
        <p:spPr>
          <a:xfrm>
            <a:off x="0" y="4345360"/>
            <a:ext cx="6512847" cy="423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/>
              <a:t>See e.g.,:  Dorota Stefan:</a:t>
            </a:r>
          </a:p>
          <a:p>
            <a:r>
              <a:rPr lang="en-US" sz="1050"/>
              <a:t>https://</a:t>
            </a:r>
            <a:r>
              <a:rPr lang="en-US" sz="1050" err="1"/>
              <a:t>indico.cern.ch</a:t>
            </a:r>
            <a:r>
              <a:rPr lang="en-US" sz="1050"/>
              <a:t>/event/575069/contributions/2326563/attachments/1363382/2064171/</a:t>
            </a:r>
            <a:r>
              <a:rPr lang="en-US" sz="1050" err="1"/>
              <a:t>LArPrinicipals.pdf</a:t>
            </a:r>
            <a:endParaRPr lang="en-US" sz="10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5B5641-617B-5F44-AEA5-7D4D990BC504}"/>
              </a:ext>
            </a:extLst>
          </p:cNvPr>
          <p:cNvSpPr txBox="1"/>
          <p:nvPr/>
        </p:nvSpPr>
        <p:spPr>
          <a:xfrm>
            <a:off x="117301" y="286356"/>
            <a:ext cx="8909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/>
              <a:t>Liquid Argon TPC’s are the technology of choice for many neutrino experiments: DUNE, </a:t>
            </a:r>
            <a:r>
              <a:rPr lang="en-US" sz="1800" err="1"/>
              <a:t>protoDUNE</a:t>
            </a:r>
            <a:r>
              <a:rPr lang="en-US" sz="1800"/>
              <a:t>, </a:t>
            </a:r>
            <a:r>
              <a:rPr lang="en-US" sz="1800" err="1">
                <a:latin typeface="Symbol" pitchFamily="2" charset="2"/>
              </a:rPr>
              <a:t>m</a:t>
            </a:r>
            <a:r>
              <a:rPr lang="en-US" sz="1800" err="1"/>
              <a:t>Boone</a:t>
            </a:r>
            <a:r>
              <a:rPr lang="en-US" sz="1800"/>
              <a:t>, </a:t>
            </a:r>
            <a:r>
              <a:rPr lang="en-US" sz="1800" err="1"/>
              <a:t>LArIAT</a:t>
            </a:r>
            <a:r>
              <a:rPr lang="en-US" sz="1800"/>
              <a:t>, ICARUS, SBND… as well as dark matter searches: </a:t>
            </a:r>
            <a:r>
              <a:rPr lang="en-US" sz="1800" err="1"/>
              <a:t>DarkSide</a:t>
            </a:r>
            <a:r>
              <a:rPr lang="en-US" sz="1800"/>
              <a:t>, ARGO, …  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2CE07736-6159-F243-8E71-4F148F3607C9}"/>
              </a:ext>
            </a:extLst>
          </p:cNvPr>
          <p:cNvSpPr txBox="1">
            <a:spLocks/>
          </p:cNvSpPr>
          <p:nvPr/>
        </p:nvSpPr>
        <p:spPr>
          <a:xfrm>
            <a:off x="498204" y="4878161"/>
            <a:ext cx="8372388" cy="177964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 		                                                26</a:t>
            </a:r>
            <a:r>
              <a:rPr lang="en-US" spc="-1" baseline="3000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en-US" spc="-1">
                <a:uFill>
                  <a:solidFill>
                    <a:srgbClr val="FFFFFF"/>
                  </a:solidFill>
                </a:uFill>
                <a:ea typeface="ＭＳ Ｐゴシック"/>
                <a:cs typeface="Helvetica"/>
              </a:rPr>
              <a:t>Geant4 Collaboration Meeting                                                                                 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September  16</a:t>
            </a:r>
            <a:r>
              <a:rPr lang="en-US" spc="-1" baseline="3000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2021</a:t>
            </a:r>
            <a:endParaRPr lang="en-US" b="1">
              <a:solidFill>
                <a:schemeClr val="tx2"/>
              </a:solidFill>
            </a:endParaRPr>
          </a:p>
          <a:p>
            <a:pPr>
              <a:defRPr/>
            </a:pP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452118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8653E3-A889-4140-A765-81342CF10E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10" name="CustomShape 5">
            <a:extLst>
              <a:ext uri="{FF2B5EF4-FFF2-40B4-BE49-F238E27FC236}">
                <a16:creationId xmlns:a16="http://schemas.microsoft.com/office/drawing/2014/main" id="{DC5DE5E6-97C7-664B-AA7E-BC844A3BD2DC}"/>
              </a:ext>
            </a:extLst>
          </p:cNvPr>
          <p:cNvSpPr/>
          <p:nvPr/>
        </p:nvSpPr>
        <p:spPr>
          <a:xfrm>
            <a:off x="0" y="0"/>
            <a:ext cx="302040" cy="302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" name="CustomShape 2">
            <a:extLst>
              <a:ext uri="{FF2B5EF4-FFF2-40B4-BE49-F238E27FC236}">
                <a16:creationId xmlns:a16="http://schemas.microsoft.com/office/drawing/2014/main" id="{5E129718-E3F6-A249-8C5F-071EE4286241}"/>
              </a:ext>
            </a:extLst>
          </p:cNvPr>
          <p:cNvSpPr/>
          <p:nvPr/>
        </p:nvSpPr>
        <p:spPr>
          <a:xfrm>
            <a:off x="2051050" y="70269"/>
            <a:ext cx="6323872" cy="425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en-US" sz="2200" spc="-1">
                <a:uFill>
                  <a:solidFill>
                    <a:srgbClr val="FFFFFF"/>
                  </a:solidFill>
                </a:uFill>
                <a:latin typeface="Arial"/>
              </a:rPr>
              <a:t>Scintillation/Ionization properties in liquid Argon</a:t>
            </a:r>
            <a:r>
              <a:rPr lang="en-US" sz="2200" spc="-1" baseline="30000">
                <a:uFill>
                  <a:solidFill>
                    <a:srgbClr val="FFFFFF"/>
                  </a:solidFill>
                </a:uFill>
                <a:latin typeface="Arial"/>
              </a:rPr>
              <a:t>1</a:t>
            </a:r>
            <a:endParaRPr lang="en-US" sz="2200" b="0" strike="noStrike" spc="-1" baseline="30000"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3CA217A2-9BBD-514F-A7D9-9F46281FD2C5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60959" y="-31287"/>
            <a:ext cx="1679171" cy="724082"/>
          </a:xfrm>
          <a:prstGeom prst="rect">
            <a:avLst/>
          </a:prstGeom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7D1651A-810A-0C46-9A03-FF8D61AACA9B}"/>
              </a:ext>
            </a:extLst>
          </p:cNvPr>
          <p:cNvSpPr/>
          <p:nvPr/>
        </p:nvSpPr>
        <p:spPr>
          <a:xfrm>
            <a:off x="151149" y="656315"/>
            <a:ext cx="893189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Liquid Argon is a very efficient scintillator with a very high light yield that depends on E-field and purity (Scintillation and e</a:t>
            </a:r>
            <a:r>
              <a:rPr lang="en-US" sz="1600" baseline="30000"/>
              <a:t>-</a:t>
            </a:r>
            <a:r>
              <a:rPr lang="en-US" sz="1600"/>
              <a:t>-I</a:t>
            </a:r>
            <a:r>
              <a:rPr lang="en-US" sz="1600" baseline="30000"/>
              <a:t>+</a:t>
            </a:r>
            <a:r>
              <a:rPr lang="en-US" sz="1600"/>
              <a:t> pair production are competing effects.). For the simulation here we assume no E-field (Scintillation only)  and a yield of 50,000 photons/MeV.  A minimum ionization particle deposits 2.105 MeV/cm.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Liquid argon scintillation photons are emitted in a narrow band of 10 nm centered around 128 nm.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To match the photon wavelength to the quantum efficiency of the photodetector wavelength shifters (WLS)  are used. A typical material is TPB with an emission spectrum peaked at 430 nm.  WLS is “not” yet included in the simulation presented here.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The time profile consist of  two components (slow 1500 ns and fast 6 ns)  originated by the decay of the lowest lying singlet, </a:t>
            </a:r>
            <a:r>
              <a:rPr lang="el-GR" sz="1600"/>
              <a:t>Σ1</a:t>
            </a:r>
            <a:r>
              <a:rPr lang="en-US" sz="1600"/>
              <a:t>u+, and triplet states, </a:t>
            </a:r>
            <a:r>
              <a:rPr lang="el-GR" sz="1600"/>
              <a:t>Σ3</a:t>
            </a:r>
            <a:r>
              <a:rPr lang="en-US" sz="1600"/>
              <a:t>u+, of the excimer Ar2* to the dissociative ground state.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Liquid Argon is highly transparent to its own scintillation light (absorption length in the 10s of meters).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Rayleigh scattering length ~ 50-60cm.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5C66B2-D860-6442-BEE3-3D35A73FE398}"/>
              </a:ext>
            </a:extLst>
          </p:cNvPr>
          <p:cNvSpPr txBox="1"/>
          <p:nvPr/>
        </p:nvSpPr>
        <p:spPr>
          <a:xfrm>
            <a:off x="6631588" y="4278195"/>
            <a:ext cx="22710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aseline="30000"/>
              <a:t>1</a:t>
            </a:r>
            <a:r>
              <a:rPr lang="en-US" sz="1600"/>
              <a:t>) Input to the simulation</a:t>
            </a:r>
          </a:p>
          <a:p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C097AFA-6D32-0541-93A0-94DB6D3178BC}"/>
              </a:ext>
            </a:extLst>
          </p:cNvPr>
          <p:cNvSpPr txBox="1">
            <a:spLocks/>
          </p:cNvSpPr>
          <p:nvPr/>
        </p:nvSpPr>
        <p:spPr>
          <a:xfrm>
            <a:off x="498204" y="4878161"/>
            <a:ext cx="8372388" cy="177964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 		                                                26</a:t>
            </a:r>
            <a:r>
              <a:rPr lang="en-US" spc="-1" baseline="3000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en-US" spc="-1">
                <a:uFill>
                  <a:solidFill>
                    <a:srgbClr val="FFFFFF"/>
                  </a:solidFill>
                </a:uFill>
                <a:ea typeface="ＭＳ Ｐゴシック"/>
                <a:cs typeface="Helvetica"/>
              </a:rPr>
              <a:t>Geant4 Collaboration Meeting                                                                                 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September  16</a:t>
            </a:r>
            <a:r>
              <a:rPr lang="en-US" spc="-1" baseline="3000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2021</a:t>
            </a:r>
            <a:endParaRPr lang="en-US" b="1">
              <a:solidFill>
                <a:schemeClr val="tx2"/>
              </a:solidFill>
            </a:endParaRPr>
          </a:p>
          <a:p>
            <a:pPr>
              <a:defRPr/>
            </a:pP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127939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7E9A907-707D-4E4C-B5B7-76A43EFAA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4985" y="364456"/>
            <a:ext cx="8686800" cy="320908"/>
          </a:xfrm>
        </p:spPr>
        <p:txBody>
          <a:bodyPr/>
          <a:lstStyle/>
          <a:p>
            <a:r>
              <a:rPr lang="en-US" sz="2000" spc="-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The computational challenge</a:t>
            </a:r>
            <a:r>
              <a:rPr lang="en-US" sz="2000" b="0" spc="-1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ea typeface="DejaVu Sans"/>
                <a:cs typeface="Arial" panose="020B0604020202020204" pitchFamily="34" charset="0"/>
              </a:rPr>
              <a:t>: </a:t>
            </a:r>
            <a:r>
              <a:rPr lang="en-US" sz="2000"/>
              <a:t>Simulating a single 2GeV </a:t>
            </a:r>
            <a:br>
              <a:rPr lang="en-US" sz="2000"/>
            </a:br>
            <a:r>
              <a:rPr lang="en-US" sz="2000"/>
              <a:t>electron shower  results in about 70 million VUV photons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672BE9-E1D6-C546-9363-30C0932DB3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83D10FB0-77CC-3B48-AD4B-ED199D4078B5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60959" y="-31287"/>
            <a:ext cx="1679171" cy="724082"/>
          </a:xfrm>
          <a:prstGeom prst="rect">
            <a:avLst/>
          </a:prstGeom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CCA131C-5C66-AF4B-AFDA-A9B0B72CE8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1005" y="860334"/>
            <a:ext cx="5191159" cy="379568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C0DA826-84B3-5941-9A40-2AD84B9188CF}"/>
              </a:ext>
            </a:extLst>
          </p:cNvPr>
          <p:cNvSpPr txBox="1"/>
          <p:nvPr/>
        </p:nvSpPr>
        <p:spPr>
          <a:xfrm>
            <a:off x="281836" y="889105"/>
            <a:ext cx="3094410" cy="36009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tx2"/>
                </a:solidFill>
              </a:rPr>
              <a:t>Simple Geometry: </a:t>
            </a:r>
          </a:p>
          <a:p>
            <a:r>
              <a:rPr lang="en-US" sz="1400">
                <a:solidFill>
                  <a:schemeClr val="tx2"/>
                </a:solidFill>
              </a:rPr>
              <a:t>Liquid Argon: x y z: 1 x 1 x 2 m (blue) </a:t>
            </a:r>
            <a:endParaRPr lang="en-US" sz="1400" baseline="30000">
              <a:solidFill>
                <a:schemeClr val="tx2"/>
              </a:solidFill>
            </a:endParaRPr>
          </a:p>
          <a:p>
            <a:r>
              <a:rPr lang="en-US" sz="1400">
                <a:solidFill>
                  <a:schemeClr val="tx2"/>
                </a:solidFill>
              </a:rPr>
              <a:t>5 photo detectors (red)</a:t>
            </a:r>
          </a:p>
          <a:p>
            <a:r>
              <a:rPr lang="en-US" sz="1400">
                <a:solidFill>
                  <a:schemeClr val="tx2"/>
                </a:solidFill>
              </a:rPr>
              <a:t>photon yield (no E-field): 50000 </a:t>
            </a:r>
            <a:r>
              <a:rPr lang="en-US" sz="1400">
                <a:solidFill>
                  <a:schemeClr val="tx2"/>
                </a:solidFill>
                <a:latin typeface="Symbol" pitchFamily="2" charset="2"/>
              </a:rPr>
              <a:t>g</a:t>
            </a:r>
            <a:r>
              <a:rPr lang="en-US" sz="1400">
                <a:solidFill>
                  <a:schemeClr val="tx2"/>
                </a:solidFill>
              </a:rPr>
              <a:t>/MeV single 2GeV electron (shower not fully contained)</a:t>
            </a:r>
          </a:p>
          <a:p>
            <a:r>
              <a:rPr lang="en-US" sz="1400">
                <a:solidFill>
                  <a:schemeClr val="tx2"/>
                </a:solidFill>
              </a:rPr>
              <a:t>(low Z=18,  low  </a:t>
            </a:r>
            <a:r>
              <a:rPr lang="en-US" sz="1400">
                <a:solidFill>
                  <a:schemeClr val="tx2"/>
                </a:solidFill>
                <a:latin typeface="Symbol" pitchFamily="2" charset="2"/>
              </a:rPr>
              <a:t>r</a:t>
            </a:r>
            <a:r>
              <a:rPr lang="en-US" sz="1400">
                <a:latin typeface="Symbol" pitchFamily="2" charset="2"/>
              </a:rPr>
              <a:t> = </a:t>
            </a:r>
            <a:r>
              <a:rPr lang="en-US" sz="1400"/>
              <a:t>1.78 g/cm</a:t>
            </a:r>
            <a:r>
              <a:rPr lang="en-US" sz="1400" baseline="30000"/>
              <a:t>3</a:t>
            </a:r>
            <a:r>
              <a:rPr lang="en-US" sz="1400"/>
              <a:t>).</a:t>
            </a:r>
          </a:p>
          <a:p>
            <a:endParaRPr lang="en-US" sz="1400">
              <a:solidFill>
                <a:schemeClr val="tx2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>
                <a:solidFill>
                  <a:schemeClr val="tx2"/>
                </a:solidFill>
              </a:rPr>
              <a:t>70 000 000 scintillation photons are produced.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400">
                <a:solidFill>
                  <a:schemeClr val="tx2"/>
                </a:solidFill>
              </a:rPr>
              <a:t>Using Geant4 to simulate photon generation and propagation on the CPU takes:</a:t>
            </a:r>
          </a:p>
          <a:p>
            <a:r>
              <a:rPr lang="en-US" sz="1800" b="1">
                <a:solidFill>
                  <a:schemeClr val="tx2"/>
                </a:solidFill>
              </a:rPr>
              <a:t>       ~41 minutes/event</a:t>
            </a:r>
          </a:p>
          <a:p>
            <a:r>
              <a:rPr lang="en-US" sz="1400">
                <a:solidFill>
                  <a:schemeClr val="tx2"/>
                </a:solidFill>
              </a:rPr>
              <a:t>(Compared to 0.056 sec/event when no optical photon simulation)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886A7E0-DCE3-9D45-AB11-CF7CDA58EFD0}"/>
              </a:ext>
            </a:extLst>
          </p:cNvPr>
          <p:cNvSpPr txBox="1"/>
          <p:nvPr/>
        </p:nvSpPr>
        <p:spPr>
          <a:xfrm>
            <a:off x="3671005" y="860334"/>
            <a:ext cx="3944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bg2"/>
                </a:solidFill>
              </a:rPr>
              <a:t>Shown are only steps and particle tracks handled by Geant4,</a:t>
            </a:r>
          </a:p>
          <a:p>
            <a:r>
              <a:rPr lang="en-US" sz="1200">
                <a:solidFill>
                  <a:schemeClr val="bg2"/>
                </a:solidFill>
              </a:rPr>
              <a:t>no optical photons.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43262ED-B89D-2F43-9073-6F0C0C7D70BF}"/>
              </a:ext>
            </a:extLst>
          </p:cNvPr>
          <p:cNvSpPr txBox="1">
            <a:spLocks/>
          </p:cNvSpPr>
          <p:nvPr/>
        </p:nvSpPr>
        <p:spPr>
          <a:xfrm>
            <a:off x="498204" y="4878161"/>
            <a:ext cx="8372388" cy="177964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 		                                                26</a:t>
            </a:r>
            <a:r>
              <a:rPr lang="en-US" spc="-1" baseline="3000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en-US" spc="-1">
                <a:uFill>
                  <a:solidFill>
                    <a:srgbClr val="FFFFFF"/>
                  </a:solidFill>
                </a:uFill>
                <a:ea typeface="ＭＳ Ｐゴシック"/>
                <a:cs typeface="Helvetica"/>
              </a:rPr>
              <a:t>Geant4 Collaboration Meeting                                                                                 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September  16</a:t>
            </a:r>
            <a:r>
              <a:rPr lang="en-US" spc="-1" baseline="3000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2021</a:t>
            </a:r>
            <a:endParaRPr lang="en-US" b="1">
              <a:solidFill>
                <a:schemeClr val="tx2"/>
              </a:solidFill>
            </a:endParaRPr>
          </a:p>
          <a:p>
            <a:pPr>
              <a:defRPr/>
            </a:pP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325843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41C2C1D-EC1F-9F40-9DCD-4183809CA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819" y="170300"/>
            <a:ext cx="8686800" cy="320908"/>
          </a:xfrm>
        </p:spPr>
        <p:txBody>
          <a:bodyPr/>
          <a:lstStyle/>
          <a:p>
            <a:r>
              <a:rPr lang="en-US" sz="2400"/>
              <a:t>Opticks</a:t>
            </a:r>
            <a:r>
              <a:rPr lang="en-US" sz="2400" baseline="30000"/>
              <a:t>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785E66-0ADC-644E-8789-E12E95036E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891034-D0AA-A640-896C-D5ACBAAE40D8}"/>
              </a:ext>
            </a:extLst>
          </p:cNvPr>
          <p:cNvSpPr txBox="1"/>
          <p:nvPr/>
        </p:nvSpPr>
        <p:spPr>
          <a:xfrm>
            <a:off x="121918" y="557629"/>
            <a:ext cx="9107142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Opticks is an open source project. It translates Geant4 optical physics to NVIDIA® CUDA, OptiX</a:t>
            </a:r>
            <a:r>
              <a:rPr lang="en-US" sz="1600" baseline="30000" dirty="0"/>
              <a:t>TM</a:t>
            </a:r>
            <a:r>
              <a:rPr lang="en-US" sz="1600" dirty="0"/>
              <a:t>. Generation and tracing of optical photons is the ideal application to be ported to GPU’s: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Only one particle involved (optical photon), but many of them  (10s of millions)</a:t>
            </a:r>
            <a:r>
              <a:rPr lang="en-US" sz="1600" dirty="0">
                <a:sym typeface="Wingdings" pitchFamily="2" charset="2"/>
              </a:rPr>
              <a:t> allows for massive parallelism (low latency, no big fluctuations in computing time.).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Only a few simple physics processes need to be implemented on the GPU. The processes are :</a:t>
            </a:r>
            <a:endParaRPr lang="en-US" sz="16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G4Cerenkov (generate),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G4Scintillation (generate),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G4OpAbsorption,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G4OpRayleigh,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G4OpBoundaryProcess (only a few surface types),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G4OpWLS (not yet implemented),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G4OpMieHG, Reemission (not needed).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These processes don’t need a lot of input data (the so called </a:t>
            </a:r>
            <a:r>
              <a:rPr lang="en-US" sz="1600" dirty="0" err="1">
                <a:sym typeface="Wingdings" pitchFamily="2" charset="2"/>
              </a:rPr>
              <a:t>Gensteps</a:t>
            </a:r>
            <a:r>
              <a:rPr lang="en-US" sz="1600" dirty="0">
                <a:sym typeface="Wingdings" pitchFamily="2" charset="2"/>
              </a:rPr>
              <a:t> for the Cerenkov (C) and Scintillation (S) processes).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Only few photons reach the Photodetectors and produce a Hit. So very little data to transfer between host and device. (</a:t>
            </a:r>
            <a:r>
              <a:rPr lang="en-US" sz="1600" dirty="0" err="1">
                <a:sym typeface="Wingdings" pitchFamily="2" charset="2"/>
              </a:rPr>
              <a:t>Gensteps</a:t>
            </a:r>
            <a:r>
              <a:rPr lang="en-US" sz="1600" dirty="0">
                <a:sym typeface="Wingdings" pitchFamily="2" charset="2"/>
              </a:rPr>
              <a:t> Device, </a:t>
            </a:r>
            <a:r>
              <a:rPr lang="en-US" sz="1600" dirty="0" err="1">
                <a:sym typeface="Wingdings" pitchFamily="2" charset="2"/>
              </a:rPr>
              <a:t>PhotonHits</a:t>
            </a:r>
            <a:r>
              <a:rPr lang="en-US" sz="1600" dirty="0">
                <a:sym typeface="Wingdings" pitchFamily="2" charset="2"/>
              </a:rPr>
              <a:t>  Host).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Optical ray tracing is a well established field  benefit from available efficient algorithms (e.g., </a:t>
            </a:r>
            <a:r>
              <a:rPr lang="en-US" sz="1600" dirty="0"/>
              <a:t>OptiX</a:t>
            </a:r>
            <a:r>
              <a:rPr lang="en-US" sz="1600" baseline="30000" dirty="0"/>
              <a:t>TM</a:t>
            </a:r>
            <a:r>
              <a:rPr lang="en-US" sz="1600" dirty="0"/>
              <a:t>)</a:t>
            </a:r>
            <a:r>
              <a:rPr lang="en-US" sz="1600" dirty="0">
                <a:sym typeface="Wingdings" pitchFamily="2" charset="2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use NVIDIA® hardware (some with RTX: raytracing hardware acceleration) and software (CUDA, </a:t>
            </a:r>
            <a:r>
              <a:rPr lang="en-US" sz="1600" dirty="0" err="1"/>
              <a:t>OptiX</a:t>
            </a:r>
            <a:r>
              <a:rPr lang="en-US" sz="1600" dirty="0"/>
              <a:t>). </a:t>
            </a:r>
          </a:p>
          <a:p>
            <a:endParaRPr lang="en-US" sz="1600" dirty="0">
              <a:sym typeface="Wingdings" pitchFamily="2" charset="2"/>
            </a:endParaRPr>
          </a:p>
          <a:p>
            <a:endParaRPr lang="en-US" sz="1600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79A347AE-E4AC-3949-8FAF-03DBA77564E8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60959" y="-31287"/>
            <a:ext cx="1679171" cy="724082"/>
          </a:xfrm>
          <a:prstGeom prst="rect">
            <a:avLst/>
          </a:prstGeom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B3F5563-F4A5-AB43-8503-EBBB6D0D5B4C}"/>
              </a:ext>
            </a:extLst>
          </p:cNvPr>
          <p:cNvSpPr/>
          <p:nvPr/>
        </p:nvSpPr>
        <p:spPr>
          <a:xfrm>
            <a:off x="7227084" y="252377"/>
            <a:ext cx="18559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aseline="30000"/>
              <a:t>1</a:t>
            </a:r>
            <a:r>
              <a:rPr lang="en-US" sz="1200"/>
              <a:t>developed by Simon Blyth</a:t>
            </a:r>
            <a:endParaRPr lang="en-US" sz="120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8A151357-5ADF-BE4C-9365-1C49FEE27F67}"/>
              </a:ext>
            </a:extLst>
          </p:cNvPr>
          <p:cNvSpPr txBox="1">
            <a:spLocks/>
          </p:cNvSpPr>
          <p:nvPr/>
        </p:nvSpPr>
        <p:spPr>
          <a:xfrm>
            <a:off x="498204" y="4878161"/>
            <a:ext cx="8372388" cy="177964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 		                                                26</a:t>
            </a:r>
            <a:r>
              <a:rPr lang="en-US" spc="-1" baseline="3000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en-US" spc="-1">
                <a:uFill>
                  <a:solidFill>
                    <a:srgbClr val="FFFFFF"/>
                  </a:solidFill>
                </a:uFill>
                <a:ea typeface="ＭＳ Ｐゴシック"/>
                <a:cs typeface="Helvetica"/>
              </a:rPr>
              <a:t>Geant4 Collaboration Meeting                                                                                 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September  16</a:t>
            </a:r>
            <a:r>
              <a:rPr lang="en-US" spc="-1" baseline="3000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2021</a:t>
            </a:r>
            <a:endParaRPr lang="en-US" b="1">
              <a:solidFill>
                <a:schemeClr val="tx2"/>
              </a:solidFill>
            </a:endParaRPr>
          </a:p>
          <a:p>
            <a:pPr>
              <a:defRPr/>
            </a:pP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968137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">
            <a:extLst>
              <a:ext uri="{FF2B5EF4-FFF2-40B4-BE49-F238E27FC236}">
                <a16:creationId xmlns:a16="http://schemas.microsoft.com/office/drawing/2014/main" id="{9390D297-5A00-4D09-AFD9-30C374F052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5082" y="559181"/>
            <a:ext cx="3526231" cy="3767007"/>
          </a:xfrm>
        </p:spPr>
        <p:txBody>
          <a:bodyPr/>
          <a:lstStyle/>
          <a:p>
            <a:r>
              <a:rPr lang="en-US" sz="1400" b="0">
                <a:solidFill>
                  <a:schemeClr val="tx2"/>
                </a:solidFill>
              </a:rPr>
              <a:t> </a:t>
            </a:r>
            <a:r>
              <a:rPr lang="en-US" sz="1400">
                <a:solidFill>
                  <a:schemeClr val="tx1"/>
                </a:solidFill>
              </a:rPr>
              <a:t>G4Opticks </a:t>
            </a:r>
            <a:r>
              <a:rPr lang="en-US" sz="1400" b="0">
                <a:solidFill>
                  <a:schemeClr val="tx1"/>
                </a:solidFill>
              </a:rPr>
              <a:t>(part of Opticks): interfaces Geant4 user code with Opticks. It defines a hybrid workflow where generation and tracing of optical photons is offloaded to Opticks (GPU/device) at stepping level when a certain amount photons is reached.  Geant4 (CPU/host) handles all other particles.  </a:t>
            </a:r>
          </a:p>
          <a:p>
            <a:r>
              <a:rPr lang="en-US" sz="1400" b="0">
                <a:solidFill>
                  <a:schemeClr val="tx1"/>
                </a:solidFill>
              </a:rPr>
              <a:t>The Geant4 Cerenkov and Scintillation (C/S) processes are only used to calculate the number of optical photons to be generated at a given step and to provide all necessary quantities to generate the photons on the GPU. The information collected is the so called </a:t>
            </a:r>
            <a:r>
              <a:rPr lang="en-US" sz="1400" b="0" err="1">
                <a:solidFill>
                  <a:schemeClr val="tx1"/>
                </a:solidFill>
              </a:rPr>
              <a:t>GenStep</a:t>
            </a:r>
            <a:r>
              <a:rPr lang="en-US" sz="1400" b="0">
                <a:solidFill>
                  <a:schemeClr val="tx1"/>
                </a:solidFill>
              </a:rPr>
              <a:t> which is different for Cerenkov and Scintillation (C/S).</a:t>
            </a:r>
          </a:p>
          <a:p>
            <a:r>
              <a:rPr lang="en-US" sz="1400" b="0">
                <a:solidFill>
                  <a:schemeClr val="tx1"/>
                </a:solidFill>
              </a:rPr>
              <a:t>Photon Hits are collected at the end of the G4Opticks call and added to the event hits collection. </a:t>
            </a:r>
          </a:p>
          <a:p>
            <a:endParaRPr lang="en-US" sz="1400" b="0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9" name="Picture Placeholder 8" descr="Diagram&#10;&#10;Description automatically generated">
            <a:extLst>
              <a:ext uri="{FF2B5EF4-FFF2-40B4-BE49-F238E27FC236}">
                <a16:creationId xmlns:a16="http://schemas.microsoft.com/office/drawing/2014/main" id="{46E26BA7-1CE6-FC44-88A2-6A6D1F8BDAAB}"/>
              </a:ext>
            </a:extLst>
          </p:cNvPr>
          <p:cNvPicPr>
            <a:picLocks noGrp="1" noChangeAspect="1"/>
          </p:cNvPicPr>
          <p:nvPr>
            <p:ph sz="half" idx="15"/>
          </p:nvPr>
        </p:nvPicPr>
        <p:blipFill>
          <a:blip r:embed="rId2"/>
          <a:stretch>
            <a:fillRect/>
          </a:stretch>
        </p:blipFill>
        <p:spPr>
          <a:xfrm>
            <a:off x="3661313" y="688246"/>
            <a:ext cx="5347605" cy="2754015"/>
          </a:xfrm>
          <a:prstGeom prst="rect">
            <a:avLst/>
          </a:prstGeom>
          <a:noFill/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39B7E8-57C5-5547-AE90-8564AD330296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222250" y="4878161"/>
            <a:ext cx="414338" cy="177964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  <a:defRPr/>
            </a:pPr>
            <a:fld id="{148C009B-CB69-E04A-B9B3-34B26D69E9CF}" type="slidenum">
              <a:rPr lang="en-US" smtClean="0"/>
              <a:pPr>
                <a:spcAft>
                  <a:spcPts val="600"/>
                </a:spcAft>
                <a:defRPr/>
              </a:pPr>
              <a:t>7</a:t>
            </a:fld>
            <a:endParaRPr lang="en-US"/>
          </a:p>
        </p:txBody>
      </p:sp>
      <p:sp>
        <p:nvSpPr>
          <p:cNvPr id="16" name="Title 6">
            <a:extLst>
              <a:ext uri="{FF2B5EF4-FFF2-40B4-BE49-F238E27FC236}">
                <a16:creationId xmlns:a16="http://schemas.microsoft.com/office/drawing/2014/main" id="{75E0E8D9-D257-4906-981B-011C4498D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641" y="84364"/>
            <a:ext cx="8686800" cy="320908"/>
          </a:xfrm>
        </p:spPr>
        <p:txBody>
          <a:bodyPr/>
          <a:lstStyle/>
          <a:p>
            <a:r>
              <a:rPr lang="en-US"/>
              <a:t>G4Opticks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460E4B-D8D2-FE4F-B586-58A4BDBD90A5}"/>
              </a:ext>
            </a:extLst>
          </p:cNvPr>
          <p:cNvSpPr txBox="1"/>
          <p:nvPr/>
        </p:nvSpPr>
        <p:spPr>
          <a:xfrm>
            <a:off x="-598516" y="-1163782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29A42BF9-33D5-E149-8325-D804E5A47360}"/>
              </a:ext>
            </a:extLst>
          </p:cNvPr>
          <p:cNvSpPr txBox="1">
            <a:spLocks/>
          </p:cNvSpPr>
          <p:nvPr/>
        </p:nvSpPr>
        <p:spPr>
          <a:xfrm>
            <a:off x="498204" y="4878161"/>
            <a:ext cx="8372388" cy="177964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 		                                                26</a:t>
            </a:r>
            <a:r>
              <a:rPr lang="en-US" spc="-1" baseline="3000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en-US" spc="-1">
                <a:uFill>
                  <a:solidFill>
                    <a:srgbClr val="FFFFFF"/>
                  </a:solidFill>
                </a:uFill>
                <a:ea typeface="ＭＳ Ｐゴシック"/>
                <a:cs typeface="Helvetica"/>
              </a:rPr>
              <a:t>Geant4 Collaboration Meeting                                                                                 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September  16</a:t>
            </a:r>
            <a:r>
              <a:rPr lang="en-US" spc="-1" baseline="3000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2021</a:t>
            </a:r>
            <a:endParaRPr lang="en-US" b="1">
              <a:solidFill>
                <a:schemeClr val="tx2"/>
              </a:solidFill>
            </a:endParaRPr>
          </a:p>
          <a:p>
            <a:pPr>
              <a:defRPr/>
            </a:pP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780062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1FFAD7-C8E7-A649-BD75-4A6868F22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06324"/>
            <a:ext cx="8686800" cy="320908"/>
          </a:xfrm>
        </p:spPr>
        <p:txBody>
          <a:bodyPr/>
          <a:lstStyle/>
          <a:p>
            <a:r>
              <a:rPr lang="en-US"/>
              <a:t>Opticks Resources: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825EB8-6C53-204C-95E1-41347BF75A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600720-5C0D-5D45-A7AF-DBA1B2F05E7F}"/>
              </a:ext>
            </a:extLst>
          </p:cNvPr>
          <p:cNvSpPr txBox="1"/>
          <p:nvPr/>
        </p:nvSpPr>
        <p:spPr>
          <a:xfrm>
            <a:off x="228600" y="316366"/>
            <a:ext cx="8752717" cy="47397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000" u="sng" dirty="0">
              <a:hlinkClick r:id="rId2" tooltip="https://urldefense.proofpoint.com/v2/url?u=https-3A__simoncblyth.bitbucket.io_env_presentation_opticks-5Fmay2020-5Fhsf.html&amp;d=DwMFaQ&amp;c=gRgGjJ3BkIsb5y6s49QqsA&amp;r=bIL908M-35QimpL2FpB7Bw&amp;m=qsJheWpOdBynooh5Qtj1focBVL_rplwXQJR0u8MT_Ks&amp;s=aBVzDq0NCEjxd-vo_RhtdN2B4jm1wT0NLwphnMiW05Q&amp;e=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2" tooltip="https://urldefense.proofpoint.com/v2/url?u=https-3A__simoncblyth.bitbucket.io_env_presentation_opticks-5Fmay2020-5Fhsf.html&amp;d=DwMFaQ&amp;c=gRgGjJ3BkIsb5y6s49QqsA&amp;r=bIL908M-35QimpL2FpB7Bw&amp;m=qsJheWpOdBynooh5Qtj1focBVL_rplwXQJR0u8MT_Ks&amp;s=aBVzDq0NCEjxd-vo_RhtdN2B4jm1wT0NLwphnMiW05Q&amp;e=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https://simoncblyth.bitbucket.io/env/presentation/opticks_may2020_hsf.html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EPJ Web of Conferences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214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02027 (2019), </a:t>
            </a:r>
            <a:r>
              <a:rPr lang="en-US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https://doi.org/10.1051/epjconf/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20192140202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Simon Blyth: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“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Opticks : GPU Optical Photon Simulation for Particle Physics using NVIDIA® OptiX</a:t>
            </a:r>
            <a:r>
              <a:rPr lang="en-US" sz="16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TM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“</a:t>
            </a:r>
          </a:p>
          <a:p>
            <a:endParaRPr lang="en-US" sz="1600" dirty="0"/>
          </a:p>
          <a:p>
            <a:r>
              <a:rPr lang="en-US" sz="1600" dirty="0"/>
              <a:t>Detector geometry in Opticks: </a:t>
            </a:r>
            <a:r>
              <a:rPr lang="en-US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https://indico.cern.ch/event/975008/</a:t>
            </a:r>
          </a:p>
          <a:p>
            <a:r>
              <a:rPr lang="en-US" sz="1600" dirty="0"/>
              <a:t>Documentation: </a:t>
            </a:r>
            <a:r>
              <a:rPr lang="en-US" sz="1600" dirty="0">
                <a:hlinkClick r:id="rId5"/>
              </a:rPr>
              <a:t>https://simoncblyth.bitbucket.io/opticks/index.html</a:t>
            </a:r>
            <a:endParaRPr lang="en-US" sz="1600" dirty="0"/>
          </a:p>
          <a:p>
            <a:endParaRPr lang="en-US" sz="16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Code repositories:</a:t>
            </a:r>
            <a:endParaRPr lang="en-US" sz="16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US" sz="16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https://bitbucket.org/simoncblyth/opticks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: main development repository</a:t>
            </a: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https://github.com/simoncblyth/opticks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  : used for snapshots and tagged releases. 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most recent tag is </a:t>
            </a:r>
            <a:r>
              <a:rPr lang="en-US" sz="1800" dirty="0">
                <a:hlinkClick r:id="rId7"/>
              </a:rPr>
              <a:t>https://github.com/simoncblyth/opticks/releases/tag/v0.1.</a:t>
            </a:r>
            <a:r>
              <a:rPr lang="en-US" sz="1800" dirty="0"/>
              <a:t>2</a:t>
            </a:r>
            <a:endParaRPr lang="en-US" sz="1050" dirty="0"/>
          </a:p>
          <a:p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B6501DE-84DF-8441-A794-C95195EC2E54}"/>
              </a:ext>
            </a:extLst>
          </p:cNvPr>
          <p:cNvSpPr txBox="1">
            <a:spLocks/>
          </p:cNvSpPr>
          <p:nvPr/>
        </p:nvSpPr>
        <p:spPr>
          <a:xfrm>
            <a:off x="498204" y="4878161"/>
            <a:ext cx="8372388" cy="177964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 		                                                26</a:t>
            </a:r>
            <a:r>
              <a:rPr lang="en-US" spc="-1" baseline="3000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en-US" spc="-1">
                <a:uFill>
                  <a:solidFill>
                    <a:srgbClr val="FFFFFF"/>
                  </a:solidFill>
                </a:uFill>
                <a:ea typeface="ＭＳ Ｐゴシック"/>
                <a:cs typeface="Helvetica"/>
              </a:rPr>
              <a:t>Geant4 Collaboration Meeting                                                                                 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September  16</a:t>
            </a:r>
            <a:r>
              <a:rPr lang="en-US" spc="-1" baseline="3000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2021</a:t>
            </a:r>
            <a:endParaRPr lang="en-US" b="1">
              <a:solidFill>
                <a:schemeClr val="tx2"/>
              </a:solidFill>
            </a:endParaRPr>
          </a:p>
          <a:p>
            <a:pPr>
              <a:defRPr/>
            </a:pP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4156339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8F60C2-07E9-234D-978C-74D81FDB3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4511" y="114936"/>
            <a:ext cx="8686800" cy="339866"/>
          </a:xfrm>
        </p:spPr>
        <p:txBody>
          <a:bodyPr/>
          <a:lstStyle/>
          <a:p>
            <a:br>
              <a:rPr lang="en-US" sz="1800" b="0">
                <a:solidFill>
                  <a:schemeClr val="tx2"/>
                </a:solidFill>
              </a:rPr>
            </a:br>
            <a:br>
              <a:rPr lang="en-US" sz="1800" b="0">
                <a:solidFill>
                  <a:schemeClr val="tx2"/>
                </a:solidFill>
              </a:rPr>
            </a:br>
            <a:r>
              <a:rPr lang="en-US" sz="2000" err="1">
                <a:solidFill>
                  <a:schemeClr val="tx2"/>
                </a:solidFill>
              </a:rPr>
              <a:t>CaTS</a:t>
            </a:r>
            <a:r>
              <a:rPr lang="en-US" sz="2000">
                <a:solidFill>
                  <a:schemeClr val="tx2"/>
                </a:solidFill>
              </a:rPr>
              <a:t>: C</a:t>
            </a:r>
            <a:r>
              <a:rPr lang="en-US" sz="2000" b="0">
                <a:solidFill>
                  <a:schemeClr val="tx2"/>
                </a:solidFill>
              </a:rPr>
              <a:t>alorimeter</a:t>
            </a:r>
            <a:r>
              <a:rPr lang="en-US" sz="2000">
                <a:solidFill>
                  <a:schemeClr val="tx2"/>
                </a:solidFill>
              </a:rPr>
              <a:t> a</a:t>
            </a:r>
            <a:r>
              <a:rPr lang="en-US" sz="2000" b="0">
                <a:solidFill>
                  <a:schemeClr val="tx2"/>
                </a:solidFill>
              </a:rPr>
              <a:t>nd</a:t>
            </a:r>
            <a:r>
              <a:rPr lang="en-US" sz="2000">
                <a:solidFill>
                  <a:schemeClr val="tx2"/>
                </a:solidFill>
              </a:rPr>
              <a:t> T</a:t>
            </a:r>
            <a:r>
              <a:rPr lang="en-US" sz="2000" b="0">
                <a:solidFill>
                  <a:schemeClr val="tx2"/>
                </a:solidFill>
              </a:rPr>
              <a:t>racker</a:t>
            </a:r>
            <a:r>
              <a:rPr lang="en-US" sz="2000">
                <a:solidFill>
                  <a:schemeClr val="tx2"/>
                </a:solidFill>
              </a:rPr>
              <a:t> </a:t>
            </a:r>
            <a:r>
              <a:rPr lang="en-US" sz="2000" b="0">
                <a:solidFill>
                  <a:schemeClr val="tx2"/>
                </a:solidFill>
              </a:rPr>
              <a:t>Simulation</a:t>
            </a:r>
            <a:endParaRPr lang="en-US" sz="1800" b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E619B-2003-E44A-BA21-2BA030D865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6495354B-3F72-0942-B096-D9C40642493A}"/>
              </a:ext>
            </a:extLst>
          </p:cNvPr>
          <p:cNvSpPr/>
          <p:nvPr/>
        </p:nvSpPr>
        <p:spPr>
          <a:xfrm>
            <a:off x="636588" y="3005750"/>
            <a:ext cx="6651452" cy="66995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17FB1A-15B9-1F42-B48E-35F31FCC8D75}"/>
              </a:ext>
            </a:extLst>
          </p:cNvPr>
          <p:cNvSpPr txBox="1"/>
          <p:nvPr/>
        </p:nvSpPr>
        <p:spPr>
          <a:xfrm>
            <a:off x="180036" y="566858"/>
            <a:ext cx="896396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tx2"/>
                </a:solidFill>
              </a:rPr>
              <a:t>Geant4 Application that allows to simulate Detector setups ranging from a single Detector (e.g. single crystal) to complex setups (e.g. test beam experiment consisting of many detector elements).  It is used to demonstrate the  G4Opticks hybrid workflow,  works with  Geant4 &gt; 10.7.01.  Main Code repository: </a:t>
            </a:r>
            <a:r>
              <a:rPr lang="en-US" sz="1200">
                <a:solidFill>
                  <a:schemeClr val="tx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https://github.com/hanswenzel/</a:t>
            </a:r>
            <a:r>
              <a:rPr lang="en-US" sz="1200" err="1">
                <a:solidFill>
                  <a:schemeClr val="tx2"/>
                </a:solidFill>
              </a:rPr>
              <a:t>CaTS</a:t>
            </a:r>
            <a:endParaRPr lang="en-US" sz="1200">
              <a:solidFill>
                <a:schemeClr val="tx2"/>
              </a:solidFill>
            </a:endParaRPr>
          </a:p>
          <a:p>
            <a:r>
              <a:rPr lang="en-US" sz="1200" b="1">
                <a:solidFill>
                  <a:schemeClr val="tx2"/>
                </a:solidFill>
              </a:rPr>
              <a:t>Its features are: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>
                <a:solidFill>
                  <a:schemeClr val="tx2"/>
                </a:solidFill>
              </a:rPr>
              <a:t>No changes to Geant4! Only make use of provided interfaces: </a:t>
            </a:r>
            <a:r>
              <a:rPr lang="en-US" sz="1200" err="1">
                <a:solidFill>
                  <a:schemeClr val="tx2"/>
                </a:solidFill>
              </a:rPr>
              <a:t>UserActions</a:t>
            </a:r>
            <a:r>
              <a:rPr lang="en-US" sz="1200">
                <a:solidFill>
                  <a:schemeClr val="tx2"/>
                </a:solidFill>
              </a:rPr>
              <a:t>, Sensitive Detectors...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>
                <a:solidFill>
                  <a:schemeClr val="tx2"/>
                </a:solidFill>
              </a:rPr>
              <a:t>G4Opticks is a runtime/build time option.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>
                <a:solidFill>
                  <a:schemeClr val="tx2"/>
                </a:solidFill>
              </a:rPr>
              <a:t>Uses gdml with extensions for flexible Detector construction and to provide optical properties at runtime. The gdml extensions include: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>
                <a:solidFill>
                  <a:schemeClr val="tx2"/>
                </a:solidFill>
              </a:rPr>
              <a:t>Assigning sensitive detectors to logical Volumes. Available: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200" u="sng" err="1">
                <a:solidFill>
                  <a:schemeClr val="tx2"/>
                </a:solidFill>
              </a:rPr>
              <a:t>RadiatorSD</a:t>
            </a:r>
            <a:r>
              <a:rPr lang="en-US" sz="1200">
                <a:solidFill>
                  <a:schemeClr val="tx2"/>
                </a:solidFill>
              </a:rPr>
              <a:t>, </a:t>
            </a:r>
            <a:r>
              <a:rPr lang="en-US" sz="1200" u="sng" err="1">
                <a:solidFill>
                  <a:schemeClr val="tx2"/>
                </a:solidFill>
              </a:rPr>
              <a:t>lArTPCSD</a:t>
            </a:r>
            <a:r>
              <a:rPr lang="en-US" sz="1200">
                <a:solidFill>
                  <a:schemeClr val="tx2"/>
                </a:solidFill>
              </a:rPr>
              <a:t>, </a:t>
            </a:r>
            <a:r>
              <a:rPr lang="en-US" sz="1200" err="1">
                <a:solidFill>
                  <a:schemeClr val="tx2"/>
                </a:solidFill>
              </a:rPr>
              <a:t>TrackerSD</a:t>
            </a:r>
            <a:r>
              <a:rPr lang="en-US" sz="1200">
                <a:solidFill>
                  <a:schemeClr val="tx2"/>
                </a:solidFill>
              </a:rPr>
              <a:t>, </a:t>
            </a:r>
            <a:r>
              <a:rPr lang="en-US" sz="1200" err="1">
                <a:solidFill>
                  <a:schemeClr val="tx2"/>
                </a:solidFill>
              </a:rPr>
              <a:t>PhotondetectorSD</a:t>
            </a:r>
            <a:r>
              <a:rPr lang="en-US" sz="1200">
                <a:solidFill>
                  <a:schemeClr val="tx2"/>
                </a:solidFill>
              </a:rPr>
              <a:t>, </a:t>
            </a:r>
            <a:r>
              <a:rPr lang="en-US" sz="1200" err="1">
                <a:solidFill>
                  <a:schemeClr val="tx2"/>
                </a:solidFill>
              </a:rPr>
              <a:t>MscSD</a:t>
            </a:r>
            <a:r>
              <a:rPr lang="en-US" sz="1200">
                <a:solidFill>
                  <a:schemeClr val="tx2"/>
                </a:solidFill>
              </a:rPr>
              <a:t>, </a:t>
            </a:r>
            <a:r>
              <a:rPr lang="en-US" sz="1200" err="1">
                <a:solidFill>
                  <a:schemeClr val="tx2"/>
                </a:solidFill>
              </a:rPr>
              <a:t>CalorimeterSD</a:t>
            </a:r>
            <a:r>
              <a:rPr lang="en-US" sz="1200">
                <a:solidFill>
                  <a:schemeClr val="tx2"/>
                </a:solidFill>
              </a:rPr>
              <a:t>, </a:t>
            </a:r>
            <a:r>
              <a:rPr lang="en-US" sz="1200" err="1">
                <a:solidFill>
                  <a:schemeClr val="tx2"/>
                </a:solidFill>
              </a:rPr>
              <a:t>DRCalorimeterSD</a:t>
            </a:r>
            <a:r>
              <a:rPr lang="en-US" sz="1200">
                <a:solidFill>
                  <a:schemeClr val="tx2"/>
                </a:solidFill>
              </a:rPr>
              <a:t>,….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>
                <a:solidFill>
                  <a:schemeClr val="tx2"/>
                </a:solidFill>
              </a:rPr>
              <a:t>Assigning step-limits to logical Volume.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>
                <a:solidFill>
                  <a:schemeClr val="tx2"/>
                </a:solidFill>
              </a:rPr>
              <a:t>Assigning visualization attributes.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>
                <a:solidFill>
                  <a:schemeClr val="tx2"/>
                </a:solidFill>
              </a:rPr>
              <a:t>Uses G4PhysListFactoryAlt to define and configure physics  at runtime via command line option: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>
              <a:solidFill>
                <a:schemeClr val="tx2"/>
              </a:solidFill>
            </a:endParaRPr>
          </a:p>
          <a:p>
            <a:r>
              <a:rPr lang="en-US" sz="1400"/>
              <a:t>	</a:t>
            </a:r>
            <a:r>
              <a:rPr lang="en-US" sz="1400">
                <a:solidFill>
                  <a:schemeClr val="accent3">
                    <a:lumMod val="75000"/>
                  </a:schemeClr>
                </a:solidFill>
              </a:rPr>
              <a:t>time ./</a:t>
            </a:r>
            <a:r>
              <a:rPr lang="en-US" sz="1400" err="1">
                <a:solidFill>
                  <a:schemeClr val="accent3">
                    <a:lumMod val="75000"/>
                  </a:schemeClr>
                </a:solidFill>
              </a:rPr>
              <a:t>CaTS</a:t>
            </a:r>
            <a:r>
              <a:rPr lang="en-US" sz="1400">
                <a:solidFill>
                  <a:schemeClr val="accent3">
                    <a:lumMod val="75000"/>
                  </a:schemeClr>
                </a:solidFill>
              </a:rPr>
              <a:t> -g </a:t>
            </a:r>
            <a:r>
              <a:rPr lang="en-US" sz="1400" err="1">
                <a:solidFill>
                  <a:schemeClr val="accent3">
                    <a:lumMod val="75000"/>
                  </a:schemeClr>
                </a:solidFill>
              </a:rPr>
              <a:t>simpleLArTPC.gdml</a:t>
            </a:r>
            <a:r>
              <a:rPr lang="en-US" sz="1400">
                <a:solidFill>
                  <a:schemeClr val="accent3">
                    <a:lumMod val="75000"/>
                  </a:schemeClr>
                </a:solidFill>
              </a:rPr>
              <a:t> -pl 'FTFP_BERT+OPTICAL+STEPLIMIT' -m </a:t>
            </a:r>
            <a:r>
              <a:rPr lang="en-US" sz="1400" err="1">
                <a:solidFill>
                  <a:schemeClr val="accent3">
                    <a:lumMod val="75000"/>
                  </a:schemeClr>
                </a:solidFill>
              </a:rPr>
              <a:t>time.mac</a:t>
            </a:r>
            <a:endParaRPr lang="en-US" sz="140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1400"/>
          </a:p>
          <a:p>
            <a:r>
              <a:rPr lang="en-US" sz="1400"/>
              <a:t>	</a:t>
            </a:r>
            <a:r>
              <a:rPr lang="en-US" sz="1400">
                <a:solidFill>
                  <a:schemeClr val="accent3">
                    <a:lumMod val="75000"/>
                  </a:schemeClr>
                </a:solidFill>
              </a:rPr>
              <a:t>time ./</a:t>
            </a:r>
            <a:r>
              <a:rPr lang="en-US" sz="1400" err="1">
                <a:solidFill>
                  <a:schemeClr val="accent3">
                    <a:lumMod val="75000"/>
                  </a:schemeClr>
                </a:solidFill>
              </a:rPr>
              <a:t>CaTS</a:t>
            </a:r>
            <a:r>
              <a:rPr lang="en-US" sz="1400">
                <a:solidFill>
                  <a:schemeClr val="accent3">
                    <a:lumMod val="75000"/>
                  </a:schemeClr>
                </a:solidFill>
              </a:rPr>
              <a:t> -g </a:t>
            </a:r>
            <a:r>
              <a:rPr lang="en-US" sz="1400" err="1">
                <a:solidFill>
                  <a:schemeClr val="accent3">
                    <a:lumMod val="75000"/>
                  </a:schemeClr>
                </a:solidFill>
              </a:rPr>
              <a:t>simpleLArTPC.gdml</a:t>
            </a:r>
            <a:r>
              <a:rPr lang="en-US" sz="1400">
                <a:solidFill>
                  <a:schemeClr val="accent3">
                    <a:lumMod val="75000"/>
                  </a:schemeClr>
                </a:solidFill>
              </a:rPr>
              <a:t> -pl 'FTFP_BERT+OPTICAL+STEPLIMIT' -m time_G4.mac</a:t>
            </a:r>
            <a:endParaRPr lang="en-US" sz="1400" i="1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>
                <a:solidFill>
                  <a:schemeClr val="tx2"/>
                </a:solidFill>
              </a:rPr>
              <a:t>Uses Root IO to provide persistency for Hits.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>
                <a:solidFill>
                  <a:schemeClr val="tx2"/>
                </a:solidFill>
              </a:rPr>
              <a:t>G4opticks: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>
                <a:solidFill>
                  <a:schemeClr val="tx2"/>
                </a:solidFill>
              </a:rPr>
              <a:t>Uses Geant4 to collect Scintillation and Cerenkov </a:t>
            </a:r>
            <a:r>
              <a:rPr lang="en-US" sz="1200" err="1">
                <a:solidFill>
                  <a:schemeClr val="tx2"/>
                </a:solidFill>
              </a:rPr>
              <a:t>Gensteps</a:t>
            </a:r>
            <a:r>
              <a:rPr lang="en-US" sz="1200">
                <a:solidFill>
                  <a:schemeClr val="tx2"/>
                </a:solidFill>
              </a:rPr>
              <a:t>. The harvesting is done in sensitive Detectors(SD) (</a:t>
            </a:r>
            <a:r>
              <a:rPr lang="en-US" sz="1200" err="1">
                <a:solidFill>
                  <a:schemeClr val="tx2"/>
                </a:solidFill>
              </a:rPr>
              <a:t>RadiatorSD</a:t>
            </a:r>
            <a:r>
              <a:rPr lang="en-US" sz="1200">
                <a:solidFill>
                  <a:schemeClr val="tx2"/>
                </a:solidFill>
              </a:rPr>
              <a:t>/</a:t>
            </a:r>
            <a:r>
              <a:rPr lang="en-US" sz="1200" err="1">
                <a:solidFill>
                  <a:schemeClr val="tx2"/>
                </a:solidFill>
              </a:rPr>
              <a:t>lArTPCSD</a:t>
            </a:r>
            <a:r>
              <a:rPr lang="en-US" sz="1200">
                <a:solidFill>
                  <a:schemeClr val="tx2"/>
                </a:solidFill>
              </a:rPr>
              <a:t>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err="1">
                <a:solidFill>
                  <a:schemeClr val="tx2"/>
                </a:solidFill>
              </a:rPr>
              <a:t>PhotonHits</a:t>
            </a:r>
            <a:r>
              <a:rPr lang="en-US" sz="1200">
                <a:solidFill>
                  <a:schemeClr val="tx2"/>
                </a:solidFill>
              </a:rPr>
              <a:t> are collected in </a:t>
            </a:r>
            <a:r>
              <a:rPr lang="en-US" sz="1200" err="1">
                <a:solidFill>
                  <a:schemeClr val="tx2"/>
                </a:solidFill>
              </a:rPr>
              <a:t>PhotonSD</a:t>
            </a:r>
            <a:r>
              <a:rPr lang="en-US" sz="1200">
                <a:solidFill>
                  <a:schemeClr val="tx2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>
              <a:solidFill>
                <a:schemeClr val="tx2"/>
              </a:solidFill>
            </a:endParaRPr>
          </a:p>
          <a:p>
            <a:endParaRPr lang="en-US"/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42777567-9769-7543-A94C-33B861A961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598" y="33516"/>
            <a:ext cx="675369" cy="605770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D86FA57-ADFA-0D4D-B558-A53FAB290315}"/>
              </a:ext>
            </a:extLst>
          </p:cNvPr>
          <p:cNvSpPr txBox="1">
            <a:spLocks/>
          </p:cNvSpPr>
          <p:nvPr/>
        </p:nvSpPr>
        <p:spPr>
          <a:xfrm>
            <a:off x="498204" y="4878161"/>
            <a:ext cx="8372388" cy="177964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Hans Wenzel 		                                                26</a:t>
            </a:r>
            <a:r>
              <a:rPr lang="en-US" spc="-1" baseline="30000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en-US" spc="-1">
                <a:uFill>
                  <a:solidFill>
                    <a:srgbClr val="FFFFFF"/>
                  </a:solidFill>
                </a:uFill>
                <a:ea typeface="ＭＳ Ｐゴシック"/>
                <a:cs typeface="Helvetica"/>
              </a:rPr>
              <a:t>Geant4 Collaboration Meeting                                                                                 </a:t>
            </a:r>
            <a:r>
              <a:rPr lang="en-US" spc="-1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September  16</a:t>
            </a:r>
            <a:r>
              <a:rPr lang="en-US" spc="-1" baseline="3000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th</a:t>
            </a:r>
            <a:r>
              <a:rPr lang="en-US" spc="-1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2021</a:t>
            </a:r>
            <a:endParaRPr lang="en-US" b="1">
              <a:solidFill>
                <a:schemeClr val="tx2"/>
              </a:solidFill>
            </a:endParaRPr>
          </a:p>
          <a:p>
            <a:pPr>
              <a:defRPr/>
            </a:pP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295904972"/>
      </p:ext>
    </p:extLst>
  </p:cSld>
  <p:clrMapOvr>
    <a:masterClrMapping/>
  </p:clrMapOvr>
</p:sld>
</file>

<file path=ppt/theme/theme1.xml><?xml version="1.0" encoding="utf-8"?>
<a:theme xmlns:a="http://schemas.openxmlformats.org/drawingml/2006/main" name="Fermilab_PPT_0909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8B3DDA71-5AF3-8C43-B5A7-4B9A7CF5DEC8}" vid="{9DA037C8-8B92-CC4D-B805-9CCC47F9BCA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4774</TotalTime>
  <Words>2668</Words>
  <Application>Microsoft Macintosh PowerPoint</Application>
  <PresentationFormat>On-screen Show (16:9)</PresentationFormat>
  <Paragraphs>295</Paragraphs>
  <Slides>20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Helvetica</vt:lpstr>
      <vt:lpstr>Symbol</vt:lpstr>
      <vt:lpstr>Wingdings</vt:lpstr>
      <vt:lpstr>Fermilab_PPT_090915</vt:lpstr>
      <vt:lpstr>PowerPoint Presentation</vt:lpstr>
      <vt:lpstr>PowerPoint Presentation</vt:lpstr>
      <vt:lpstr>Motivation</vt:lpstr>
      <vt:lpstr>PowerPoint Presentation</vt:lpstr>
      <vt:lpstr>The computational challenge: Simulating a single 2GeV  electron shower  results in about 70 million VUV photons</vt:lpstr>
      <vt:lpstr>Opticks1</vt:lpstr>
      <vt:lpstr>G4Opticks</vt:lpstr>
      <vt:lpstr>Opticks Resources:</vt:lpstr>
      <vt:lpstr>  CaTS: Calorimeter and Tracker Simulation</vt:lpstr>
      <vt:lpstr>CaTS workflow</vt:lpstr>
      <vt:lpstr>CaTS resources</vt:lpstr>
      <vt:lpstr>Performance:</vt:lpstr>
      <vt:lpstr>Validation: Comparison of Geant4 and Opticks </vt:lpstr>
      <vt:lpstr>Summary and Outlook:</vt:lpstr>
      <vt:lpstr>Next Steps</vt:lpstr>
      <vt:lpstr>PowerPoint Presentation</vt:lpstr>
      <vt:lpstr>Profiling using NVIDIA’s nvprof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Hans-Joachim Wenzel</dc:creator>
  <cp:lastModifiedBy>Hans-Joachim Wenzel</cp:lastModifiedBy>
  <cp:revision>31</cp:revision>
  <cp:lastPrinted>2021-04-11T16:08:47Z</cp:lastPrinted>
  <dcterms:created xsi:type="dcterms:W3CDTF">2021-03-03T16:45:40Z</dcterms:created>
  <dcterms:modified xsi:type="dcterms:W3CDTF">2021-09-16T13:40:41Z</dcterms:modified>
</cp:coreProperties>
</file>