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9"/>
  </p:notesMasterIdLst>
  <p:sldIdLst>
    <p:sldId id="256" r:id="rId2"/>
    <p:sldId id="1272" r:id="rId3"/>
    <p:sldId id="1343" r:id="rId4"/>
    <p:sldId id="1269" r:id="rId5"/>
    <p:sldId id="1276" r:id="rId6"/>
    <p:sldId id="1287" r:id="rId7"/>
    <p:sldId id="1286" r:id="rId8"/>
    <p:sldId id="1290" r:id="rId9"/>
    <p:sldId id="1288" r:id="rId10"/>
    <p:sldId id="1291" r:id="rId11"/>
    <p:sldId id="1293" r:id="rId12"/>
    <p:sldId id="1268" r:id="rId13"/>
    <p:sldId id="1278" r:id="rId14"/>
    <p:sldId id="1274" r:id="rId15"/>
    <p:sldId id="1294" r:id="rId16"/>
    <p:sldId id="1342" r:id="rId17"/>
    <p:sldId id="1344" r:id="rId1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/>
    <p:restoredTop sz="93254"/>
  </p:normalViewPr>
  <p:slideViewPr>
    <p:cSldViewPr>
      <p:cViewPr varScale="1">
        <p:scale>
          <a:sx n="109" d="100"/>
          <a:sy n="109" d="100"/>
        </p:scale>
        <p:origin x="216" y="6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7" d="100"/>
          <a:sy n="97" d="100"/>
        </p:scale>
        <p:origin x="467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73B27B-3374-CC41-85B1-203BC4EF31E4}" type="datetimeFigureOut">
              <a:rPr lang="fr-FR" smtClean="0"/>
              <a:t>15/09/2021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AE416-79B7-2242-83C0-FC92AE8902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938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AE416-79B7-2242-83C0-FC92AE89020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093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524496" y="2500306"/>
            <a:ext cx="5905541" cy="3000396"/>
          </a:xfrm>
        </p:spPr>
        <p:txBody>
          <a:bodyPr anchor="t"/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/>
              <a:t>Cliquez pour modifier le style du titre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510400" y="1710000"/>
            <a:ext cx="6000000" cy="568800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CH" dirty="0"/>
          </a:p>
        </p:txBody>
      </p:sp>
      <p:pic>
        <p:nvPicPr>
          <p:cNvPr id="4" name="Image 3" descr="Vaud_blan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0000" y="5644801"/>
            <a:ext cx="223520" cy="539497"/>
          </a:xfrm>
          <a:prstGeom prst="rect">
            <a:avLst/>
          </a:prstGeom>
        </p:spPr>
      </p:pic>
      <p:pic>
        <p:nvPicPr>
          <p:cNvPr id="5" name="Image 4" descr="Vaud_blan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0000" y="5644801"/>
            <a:ext cx="223520" cy="5394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9/15/21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500043"/>
            <a:ext cx="2743200" cy="5626121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500043"/>
            <a:ext cx="8026400" cy="5626121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9/15/21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 2">
    <p:bg>
      <p:bgPr>
        <a:solidFill>
          <a:srgbClr val="009933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800"/>
          </a:p>
        </p:txBody>
      </p:sp>
      <p:sp>
        <p:nvSpPr>
          <p:cNvPr id="7" name="Rectangle 6"/>
          <p:cNvSpPr/>
          <p:nvPr/>
        </p:nvSpPr>
        <p:spPr>
          <a:xfrm>
            <a:off x="3566808" y="432000"/>
            <a:ext cx="8016000" cy="601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sx="101000" sy="101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>
              <a:latin typeface="Arial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854401" y="1639747"/>
            <a:ext cx="7412044" cy="1470025"/>
          </a:xfrm>
        </p:spPr>
        <p:txBody>
          <a:bodyPr lIns="0" anchor="t">
            <a:no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854400" y="648000"/>
            <a:ext cx="7418845" cy="868680"/>
          </a:xfrm>
        </p:spPr>
        <p:txBody>
          <a:bodyPr lIns="0" t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FR" dirty="0"/>
          </a:p>
        </p:txBody>
      </p:sp>
      <p:pic>
        <p:nvPicPr>
          <p:cNvPr id="13" name="Image 12" descr="CHUV_Simple_Blanc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9839" y="5683459"/>
            <a:ext cx="1104000" cy="426655"/>
          </a:xfrm>
          <a:prstGeom prst="rect">
            <a:avLst/>
          </a:prstGeom>
        </p:spPr>
      </p:pic>
      <p:sp>
        <p:nvSpPr>
          <p:cNvPr id="10" name="Espace réservé du texte vertical 2"/>
          <p:cNvSpPr>
            <a:spLocks noGrp="1"/>
          </p:cNvSpPr>
          <p:nvPr>
            <p:ph type="body" orient="vert" idx="14"/>
          </p:nvPr>
        </p:nvSpPr>
        <p:spPr>
          <a:xfrm>
            <a:off x="576001" y="432000"/>
            <a:ext cx="2960916" cy="5972196"/>
          </a:xfrm>
        </p:spPr>
        <p:txBody>
          <a:bodyPr vert="horz" lIns="0" tIns="0"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9" name="Image 8" descr="Vaud_blan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200" y="5533201"/>
            <a:ext cx="223520" cy="539497"/>
          </a:xfrm>
          <a:prstGeom prst="rect">
            <a:avLst/>
          </a:prstGeom>
        </p:spPr>
      </p:pic>
      <p:pic>
        <p:nvPicPr>
          <p:cNvPr id="11" name="Image 10" descr="Vaud_blan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200" y="5533201"/>
            <a:ext cx="223520" cy="539497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D763724C-E7A2-4A6D-A4BD-CDB6C1C03172}" type="datetimeFigureOut">
              <a:rPr lang="en-US" smtClean="0"/>
              <a:pPr/>
              <a:t>9/15/21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9/15/21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9/15/21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59405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299167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66828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30804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9/15/21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9/15/21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9/15/21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500042"/>
            <a:ext cx="4011084" cy="93505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500043"/>
            <a:ext cx="6815667" cy="56261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9/15/21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9/15/21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8878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sx="1000" sy="1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1200" y="428400"/>
            <a:ext cx="11049600" cy="6001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80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443320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pour modifier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35712"/>
            <a:ext cx="10972800" cy="4745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39768" y="6545638"/>
            <a:ext cx="2844800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D763724C-E7A2-4A6D-A4BD-CDB6C1C03172}" type="datetimeFigureOut">
              <a:rPr lang="en-US" smtClean="0"/>
              <a:pPr/>
              <a:t>9/15/21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95768" y="6545638"/>
            <a:ext cx="3860800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67768" y="6545638"/>
            <a:ext cx="666755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4A3A10D-7D5E-4932-A76F-CD1632FD3D96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0" name="Image 9" descr="CHUV_Simple_RVB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1061885" y="6534000"/>
            <a:ext cx="558915" cy="216000"/>
          </a:xfrm>
          <a:prstGeom prst="rect">
            <a:avLst/>
          </a:prstGeom>
        </p:spPr>
      </p:pic>
      <p:pic>
        <p:nvPicPr>
          <p:cNvPr id="11" name="Image 10" descr="Vaud_noir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192000" y="6213601"/>
            <a:ext cx="223520" cy="539497"/>
          </a:xfrm>
          <a:prstGeom prst="rect">
            <a:avLst/>
          </a:prstGeom>
        </p:spPr>
      </p:pic>
      <p:pic>
        <p:nvPicPr>
          <p:cNvPr id="12" name="Image 11" descr="Vaud_noir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192000" y="6213601"/>
            <a:ext cx="223520" cy="5394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7372" y="2500306"/>
            <a:ext cx="4749108" cy="3000396"/>
          </a:xfrm>
        </p:spPr>
        <p:txBody>
          <a:bodyPr>
            <a:normAutofit/>
          </a:bodyPr>
          <a:lstStyle/>
          <a:p>
            <a:r>
              <a:rPr lang="en-US" sz="2400" dirty="0"/>
              <a:t>Geant4 Reverse MC status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3AA257-176C-C342-AC80-2F3889FB84BC}"/>
              </a:ext>
            </a:extLst>
          </p:cNvPr>
          <p:cNvSpPr/>
          <p:nvPr/>
        </p:nvSpPr>
        <p:spPr>
          <a:xfrm>
            <a:off x="5922395" y="3228945"/>
            <a:ext cx="52096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L. </a:t>
            </a:r>
            <a:r>
              <a:rPr lang="en-US" sz="2000" dirty="0" err="1"/>
              <a:t>Desorgher</a:t>
            </a:r>
            <a:endParaRPr lang="en-US" sz="2000" dirty="0"/>
          </a:p>
          <a:p>
            <a:r>
              <a:rPr lang="en-US" sz="2000" dirty="0"/>
              <a:t>Radiation Physics Institute, IRA-CHUV, Lausanne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871DB59-8EBD-7648-B6C8-17182D17D94C}"/>
              </a:ext>
            </a:extLst>
          </p:cNvPr>
          <p:cNvSpPr txBox="1">
            <a:spLocks noChangeAspect="1"/>
          </p:cNvSpPr>
          <p:nvPr/>
        </p:nvSpPr>
        <p:spPr>
          <a:xfrm>
            <a:off x="-384720" y="-168232"/>
            <a:ext cx="12113418" cy="12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>
              <a:buFont typeface="Times New Roman" charset="0"/>
              <a:buNone/>
              <a:defRPr/>
            </a:pPr>
            <a:r>
              <a:rPr lang="en-US" sz="3600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EEEA26-F702-F747-AF62-D2365FE77C73}"/>
              </a:ext>
            </a:extLst>
          </p:cNvPr>
          <p:cNvSpPr txBox="1"/>
          <p:nvPr/>
        </p:nvSpPr>
        <p:spPr>
          <a:xfrm>
            <a:off x="1415480" y="1412776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E482F1-C60F-924B-AAC9-51AB201B3BA3}"/>
              </a:ext>
            </a:extLst>
          </p:cNvPr>
          <p:cNvSpPr txBox="1"/>
          <p:nvPr/>
        </p:nvSpPr>
        <p:spPr>
          <a:xfrm>
            <a:off x="1019029" y="223296"/>
            <a:ext cx="95778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/>
              <a:t>Electron dose with ESA </a:t>
            </a:r>
            <a:r>
              <a:rPr lang="en-US" sz="3600" b="1" dirty="0" err="1"/>
              <a:t>Spacecraft_test</a:t>
            </a:r>
            <a:r>
              <a:rPr lang="en-US" sz="3600" b="1" dirty="0"/>
              <a:t> geometry</a:t>
            </a:r>
          </a:p>
          <a:p>
            <a:pPr algn="ctr"/>
            <a:r>
              <a:rPr lang="en-US" sz="3600" b="1" dirty="0"/>
              <a:t>Middle Erath Orbit  spectrum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664BB7-814C-9B46-BC0F-E695FB3BFF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112" y="1597442"/>
            <a:ext cx="4346587" cy="3888000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27B0D07-944A-1644-BF33-57CC5CF71DF2}"/>
              </a:ext>
            </a:extLst>
          </p:cNvPr>
          <p:cNvGraphicFramePr>
            <a:graphicFrameLocks noGrp="1"/>
          </p:cNvGraphicFramePr>
          <p:nvPr/>
        </p:nvGraphicFramePr>
        <p:xfrm>
          <a:off x="191344" y="2139116"/>
          <a:ext cx="6552728" cy="1752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38182">
                  <a:extLst>
                    <a:ext uri="{9D8B030D-6E8A-4147-A177-3AD203B41FA5}">
                      <a16:colId xmlns:a16="http://schemas.microsoft.com/office/drawing/2014/main" val="319814012"/>
                    </a:ext>
                  </a:extLst>
                </a:gridCol>
                <a:gridCol w="1638182">
                  <a:extLst>
                    <a:ext uri="{9D8B030D-6E8A-4147-A177-3AD203B41FA5}">
                      <a16:colId xmlns:a16="http://schemas.microsoft.com/office/drawing/2014/main" val="3375934712"/>
                    </a:ext>
                  </a:extLst>
                </a:gridCol>
                <a:gridCol w="1638182">
                  <a:extLst>
                    <a:ext uri="{9D8B030D-6E8A-4147-A177-3AD203B41FA5}">
                      <a16:colId xmlns:a16="http://schemas.microsoft.com/office/drawing/2014/main" val="2374380113"/>
                    </a:ext>
                  </a:extLst>
                </a:gridCol>
                <a:gridCol w="1638182">
                  <a:extLst>
                    <a:ext uri="{9D8B030D-6E8A-4147-A177-3AD203B41FA5}">
                      <a16:colId xmlns:a16="http://schemas.microsoft.com/office/drawing/2014/main" val="4075343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Name </a:t>
                      </a:r>
                      <a:r>
                        <a:rPr lang="en-GB" dirty="0" err="1"/>
                        <a:t>Det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Shielding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Analog dose (MeVcm</a:t>
                      </a:r>
                      <a:r>
                        <a:rPr lang="en-GB" baseline="30000" dirty="0"/>
                        <a:t>2</a:t>
                      </a:r>
                      <a:r>
                        <a:rPr lang="en-GB" baseline="0" dirty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Reverse dose</a:t>
                      </a:r>
                    </a:p>
                    <a:p>
                      <a:r>
                        <a:rPr lang="en-GB" dirty="0"/>
                        <a:t>(MeVcm</a:t>
                      </a:r>
                      <a:r>
                        <a:rPr lang="en-GB" baseline="30000" dirty="0"/>
                        <a:t>2</a:t>
                      </a:r>
                      <a:r>
                        <a:rPr lang="en-GB" baseline="0" dirty="0"/>
                        <a:t>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73593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det_4_2_fwd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Al 7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3.88 10</a:t>
                      </a:r>
                      <a:r>
                        <a:rPr lang="en-GB" baseline="30000" dirty="0"/>
                        <a:t>-5</a:t>
                      </a:r>
                      <a:r>
                        <a:rPr lang="en-GB" baseline="0" dirty="0"/>
                        <a:t> (0.5)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4.15 10</a:t>
                      </a:r>
                      <a:r>
                        <a:rPr lang="en-GB" baseline="30000" dirty="0"/>
                        <a:t>-5</a:t>
                      </a:r>
                      <a:r>
                        <a:rPr lang="en-GB" baseline="0" dirty="0"/>
                        <a:t> (0.25)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2659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det_5_2_fwd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Al 1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3.58 10</a:t>
                      </a:r>
                      <a:r>
                        <a:rPr lang="en-GB" baseline="30000" dirty="0"/>
                        <a:t>-3</a:t>
                      </a:r>
                      <a:r>
                        <a:rPr lang="en-GB" baseline="0" dirty="0"/>
                        <a:t> (0.2)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4.03 10</a:t>
                      </a:r>
                      <a:r>
                        <a:rPr lang="en-GB" baseline="30000" dirty="0"/>
                        <a:t>-3</a:t>
                      </a:r>
                      <a:r>
                        <a:rPr lang="en-GB" baseline="0" dirty="0"/>
                        <a:t> (0.06)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0483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det_7_2_fwd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Pb</a:t>
                      </a:r>
                      <a:r>
                        <a:rPr lang="en-GB" dirty="0"/>
                        <a:t> 4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1.21 10</a:t>
                      </a:r>
                      <a:r>
                        <a:rPr lang="en-GB" baseline="30000" dirty="0"/>
                        <a:t>-5</a:t>
                      </a:r>
                      <a:r>
                        <a:rPr lang="en-GB" baseline="0" dirty="0"/>
                        <a:t> (0.2)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8.44 10</a:t>
                      </a:r>
                      <a:r>
                        <a:rPr lang="en-GB" baseline="30000" dirty="0"/>
                        <a:t>-6</a:t>
                      </a:r>
                      <a:r>
                        <a:rPr lang="en-GB" baseline="0" dirty="0"/>
                        <a:t> (0.6)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848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9412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871DB59-8EBD-7648-B6C8-17182D17D94C}"/>
              </a:ext>
            </a:extLst>
          </p:cNvPr>
          <p:cNvSpPr txBox="1">
            <a:spLocks noChangeAspect="1"/>
          </p:cNvSpPr>
          <p:nvPr/>
        </p:nvSpPr>
        <p:spPr>
          <a:xfrm>
            <a:off x="-384720" y="-168232"/>
            <a:ext cx="12113418" cy="12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>
              <a:buFont typeface="Times New Roman" charset="0"/>
              <a:buNone/>
              <a:defRPr/>
            </a:pPr>
            <a:r>
              <a:rPr lang="en-US" sz="3600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EEEA26-F702-F747-AF62-D2365FE77C73}"/>
              </a:ext>
            </a:extLst>
          </p:cNvPr>
          <p:cNvSpPr txBox="1"/>
          <p:nvPr/>
        </p:nvSpPr>
        <p:spPr>
          <a:xfrm>
            <a:off x="1415480" y="1412776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E482F1-C60F-924B-AAC9-51AB201B3BA3}"/>
              </a:ext>
            </a:extLst>
          </p:cNvPr>
          <p:cNvSpPr txBox="1"/>
          <p:nvPr/>
        </p:nvSpPr>
        <p:spPr>
          <a:xfrm>
            <a:off x="2379315" y="223296"/>
            <a:ext cx="6857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/>
              <a:t>Convergence of dose results – det7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AB0212-7172-834E-8973-95DB996F7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3259"/>
            <a:ext cx="121920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7165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871DB59-8EBD-7648-B6C8-17182D17D94C}"/>
              </a:ext>
            </a:extLst>
          </p:cNvPr>
          <p:cNvSpPr txBox="1">
            <a:spLocks noChangeAspect="1"/>
          </p:cNvSpPr>
          <p:nvPr/>
        </p:nvSpPr>
        <p:spPr>
          <a:xfrm>
            <a:off x="-384720" y="-168232"/>
            <a:ext cx="12113418" cy="12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>
              <a:buFont typeface="Times New Roman" charset="0"/>
              <a:buNone/>
              <a:defRPr/>
            </a:pPr>
            <a:r>
              <a:rPr lang="en-US" sz="3600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CF7832-3718-6D46-94F6-3C5CFF405587}"/>
              </a:ext>
            </a:extLst>
          </p:cNvPr>
          <p:cNvSpPr txBox="1"/>
          <p:nvPr/>
        </p:nvSpPr>
        <p:spPr>
          <a:xfrm>
            <a:off x="695400" y="120602"/>
            <a:ext cx="112878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Energy deposited in sensitive volume behind Al shielding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B723FD7-92B9-0845-AE6E-AFF218ADB3B5}"/>
                  </a:ext>
                </a:extLst>
              </p:cNvPr>
              <p:cNvSpPr txBox="1"/>
              <p:nvPr/>
            </p:nvSpPr>
            <p:spPr>
              <a:xfrm>
                <a:off x="3503712" y="6039377"/>
                <a:ext cx="5900911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2400" dirty="0"/>
                  <a:t>proton spectrum </a:t>
                </a:r>
                <a14:m>
                  <m:oMath xmlns:m="http://schemas.openxmlformats.org/officeDocument/2006/math">
                    <m:r>
                      <a:rPr lang="fr-CH" sz="2400" b="0" i="0" smtClean="0">
                        <a:latin typeface="Cambria Math" panose="02040503050406030204" pitchFamily="18" charset="0"/>
                      </a:rPr>
                      <m:t>1/</m:t>
                    </m:r>
                    <m:r>
                      <a:rPr lang="fr-CH" sz="240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en-GB" sz="2400" dirty="0"/>
              </a:p>
              <a:p>
                <a:pPr algn="ctr"/>
                <a:r>
                  <a:rPr lang="en-GB" sz="2400" dirty="0"/>
                  <a:t>dependence of the results on the cut in range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B723FD7-92B9-0845-AE6E-AFF218ADB3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3712" y="6039377"/>
                <a:ext cx="5900911" cy="830997"/>
              </a:xfrm>
              <a:prstGeom prst="rect">
                <a:avLst/>
              </a:prstGeom>
              <a:blipFill>
                <a:blip r:embed="rId2"/>
                <a:stretch>
                  <a:fillRect l="-1075" t="-4545" r="-645" b="-151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>
            <a:extLst>
              <a:ext uri="{FF2B5EF4-FFF2-40B4-BE49-F238E27FC236}">
                <a16:creationId xmlns:a16="http://schemas.microsoft.com/office/drawing/2014/main" id="{59CC0505-B792-984F-B4D3-9D5FB4F342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345" y="1043191"/>
            <a:ext cx="10615305" cy="46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100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871DB59-8EBD-7648-B6C8-17182D17D94C}"/>
              </a:ext>
            </a:extLst>
          </p:cNvPr>
          <p:cNvSpPr txBox="1">
            <a:spLocks noChangeAspect="1"/>
          </p:cNvSpPr>
          <p:nvPr/>
        </p:nvSpPr>
        <p:spPr>
          <a:xfrm>
            <a:off x="-384720" y="-168232"/>
            <a:ext cx="12113418" cy="12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>
              <a:buFont typeface="Times New Roman" charset="0"/>
              <a:buNone/>
              <a:defRPr/>
            </a:pPr>
            <a:r>
              <a:rPr lang="en-US" sz="3600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089098-98DC-B645-B7D3-30216C522E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8271"/>
            <a:ext cx="12192000" cy="5334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9CF7832-3718-6D46-94F6-3C5CFF405587}"/>
              </a:ext>
            </a:extLst>
          </p:cNvPr>
          <p:cNvSpPr txBox="1"/>
          <p:nvPr/>
        </p:nvSpPr>
        <p:spPr>
          <a:xfrm>
            <a:off x="654831" y="-64064"/>
            <a:ext cx="10882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Energy deposited in sensitive volume behind Al shielding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376445-6270-024A-97EC-0B9FDA2137FA}"/>
              </a:ext>
            </a:extLst>
          </p:cNvPr>
          <p:cNvSpPr txBox="1"/>
          <p:nvPr/>
        </p:nvSpPr>
        <p:spPr>
          <a:xfrm>
            <a:off x="3791744" y="576000"/>
            <a:ext cx="4940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Without post step weight correction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D2D4A5-EEFA-8D42-B8EF-B3F175A43D5F}"/>
              </a:ext>
            </a:extLst>
          </p:cNvPr>
          <p:cNvSpPr txBox="1"/>
          <p:nvPr/>
        </p:nvSpPr>
        <p:spPr>
          <a:xfrm>
            <a:off x="1703512" y="6066322"/>
            <a:ext cx="9366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Post step weight correction for reverse proton not necessary up to 0.01 mm cut in range </a:t>
            </a:r>
          </a:p>
          <a:p>
            <a:r>
              <a:rPr lang="en-GB" dirty="0"/>
              <a:t>At smaller cut in range more discrete ionisation occur and the weight correction should be applied</a:t>
            </a:r>
          </a:p>
        </p:txBody>
      </p:sp>
    </p:spTree>
    <p:extLst>
      <p:ext uri="{BB962C8B-B14F-4D97-AF65-F5344CB8AC3E}">
        <p14:creationId xmlns:p14="http://schemas.microsoft.com/office/powerpoint/2010/main" val="14449592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871DB59-8EBD-7648-B6C8-17182D17D94C}"/>
              </a:ext>
            </a:extLst>
          </p:cNvPr>
          <p:cNvSpPr txBox="1">
            <a:spLocks noChangeAspect="1"/>
          </p:cNvSpPr>
          <p:nvPr/>
        </p:nvSpPr>
        <p:spPr>
          <a:xfrm>
            <a:off x="-384720" y="-168232"/>
            <a:ext cx="12113418" cy="12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>
              <a:buFont typeface="Times New Roman" charset="0"/>
              <a:buNone/>
              <a:defRPr/>
            </a:pPr>
            <a:r>
              <a:rPr lang="en-US" sz="3600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CF7832-3718-6D46-94F6-3C5CFF405587}"/>
              </a:ext>
            </a:extLst>
          </p:cNvPr>
          <p:cNvSpPr txBox="1"/>
          <p:nvPr/>
        </p:nvSpPr>
        <p:spPr>
          <a:xfrm>
            <a:off x="1405040" y="291256"/>
            <a:ext cx="9100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Geant4 exampleRMC1 in multithreading  mode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EEEA26-F702-F747-AF62-D2365FE77C73}"/>
              </a:ext>
            </a:extLst>
          </p:cNvPr>
          <p:cNvSpPr txBox="1"/>
          <p:nvPr/>
        </p:nvSpPr>
        <p:spPr>
          <a:xfrm>
            <a:off x="1415480" y="1412776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F87B8D7-A158-FD46-9117-3DA48B991BC3}"/>
              </a:ext>
            </a:extLst>
          </p:cNvPr>
          <p:cNvSpPr txBox="1"/>
          <p:nvPr/>
        </p:nvSpPr>
        <p:spPr>
          <a:xfrm>
            <a:off x="1634146" y="1268760"/>
            <a:ext cx="100811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Add</a:t>
            </a:r>
            <a:r>
              <a:rPr lang="fr-FR" dirty="0"/>
              <a:t> the </a:t>
            </a:r>
            <a:r>
              <a:rPr lang="fr-FR" dirty="0" err="1"/>
              <a:t>capability</a:t>
            </a:r>
            <a:r>
              <a:rPr lang="fr-FR" dirty="0"/>
              <a:t> of </a:t>
            </a:r>
            <a:r>
              <a:rPr lang="fr-FR" dirty="0" err="1"/>
              <a:t>using</a:t>
            </a:r>
            <a:r>
              <a:rPr lang="fr-FR" dirty="0"/>
              <a:t> GDML file for the </a:t>
            </a:r>
            <a:r>
              <a:rPr lang="fr-FR" dirty="0" err="1"/>
              <a:t>geometry</a:t>
            </a:r>
            <a:r>
              <a:rPr lang="fr-FR" dirty="0"/>
              <a:t> </a:t>
            </a:r>
            <a:r>
              <a:rPr lang="fr-FR" dirty="0" err="1"/>
              <a:t>definition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Porting</a:t>
            </a:r>
            <a:r>
              <a:rPr lang="fr-FR" dirty="0"/>
              <a:t> of the G4RMC </a:t>
            </a:r>
            <a:r>
              <a:rPr lang="fr-FR" dirty="0" err="1"/>
              <a:t>example</a:t>
            </a:r>
            <a:r>
              <a:rPr lang="fr-FR" dirty="0"/>
              <a:t> in MT mode.  </a:t>
            </a:r>
            <a:r>
              <a:rPr lang="fr-FR" dirty="0" err="1"/>
              <a:t>Thanks</a:t>
            </a:r>
            <a:r>
              <a:rPr lang="fr-FR" dirty="0"/>
              <a:t> to  M. </a:t>
            </a:r>
            <a:r>
              <a:rPr lang="fr-FR" dirty="0" err="1"/>
              <a:t>Axiotis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Need</a:t>
            </a:r>
            <a:r>
              <a:rPr lang="fr-FR" dirty="0"/>
              <a:t> to use /</a:t>
            </a:r>
            <a:r>
              <a:rPr lang="fr-FR" dirty="0" err="1"/>
              <a:t>run</a:t>
            </a:r>
            <a:r>
              <a:rPr lang="fr-FR" dirty="0"/>
              <a:t>/</a:t>
            </a:r>
            <a:r>
              <a:rPr lang="fr-FR" dirty="0" err="1"/>
              <a:t>setCut</a:t>
            </a:r>
            <a:r>
              <a:rPr lang="fr-FR" dirty="0"/>
              <a:t> command </a:t>
            </a:r>
            <a:r>
              <a:rPr lang="fr-FR" dirty="0" err="1"/>
              <a:t>before</a:t>
            </a:r>
            <a:r>
              <a:rPr lang="fr-FR" dirty="0"/>
              <a:t> /</a:t>
            </a:r>
            <a:r>
              <a:rPr lang="fr-FR" dirty="0" err="1"/>
              <a:t>run</a:t>
            </a:r>
            <a:r>
              <a:rPr lang="fr-FR" dirty="0"/>
              <a:t>/</a:t>
            </a:r>
            <a:r>
              <a:rPr lang="fr-FR" dirty="0" err="1"/>
              <a:t>initialize</a:t>
            </a:r>
            <a:r>
              <a:rPr lang="fr-FR" dirty="0"/>
              <a:t> in MT mode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Convergence file and </a:t>
            </a:r>
            <a:r>
              <a:rPr lang="fr-FR" dirty="0" err="1"/>
              <a:t>precision</a:t>
            </a:r>
            <a:r>
              <a:rPr lang="fr-FR" dirty="0"/>
              <a:t> test in MT mode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One convergence file per </a:t>
            </a:r>
            <a:r>
              <a:rPr lang="fr-FR" dirty="0" err="1"/>
              <a:t>working</a:t>
            </a:r>
            <a:r>
              <a:rPr lang="fr-FR" dirty="0"/>
              <a:t> thread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/>
              <a:t>Precision</a:t>
            </a:r>
            <a:r>
              <a:rPr lang="fr-FR" dirty="0"/>
              <a:t> test at the </a:t>
            </a:r>
            <a:r>
              <a:rPr lang="fr-FR" dirty="0" err="1"/>
              <a:t>level</a:t>
            </a:r>
            <a:r>
              <a:rPr lang="fr-FR" dirty="0"/>
              <a:t> of </a:t>
            </a:r>
            <a:r>
              <a:rPr lang="fr-FR" dirty="0" err="1"/>
              <a:t>working</a:t>
            </a:r>
            <a:r>
              <a:rPr lang="fr-FR" dirty="0"/>
              <a:t> thread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/>
              <a:t>Merging</a:t>
            </a:r>
            <a:r>
              <a:rPr lang="fr-FR" dirty="0"/>
              <a:t> of the </a:t>
            </a:r>
            <a:r>
              <a:rPr lang="fr-FR" dirty="0" err="1"/>
              <a:t>results</a:t>
            </a:r>
            <a:r>
              <a:rPr lang="fr-FR" dirty="0"/>
              <a:t> by the master  at end of </a:t>
            </a:r>
            <a:r>
              <a:rPr lang="fr-FR" dirty="0" err="1"/>
              <a:t>run</a:t>
            </a:r>
            <a:endParaRPr lang="fr-FR" dirty="0"/>
          </a:p>
          <a:p>
            <a:r>
              <a:rPr lang="fr-FR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6742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871DB59-8EBD-7648-B6C8-17182D17D94C}"/>
              </a:ext>
            </a:extLst>
          </p:cNvPr>
          <p:cNvSpPr txBox="1">
            <a:spLocks noChangeAspect="1"/>
          </p:cNvSpPr>
          <p:nvPr/>
        </p:nvSpPr>
        <p:spPr>
          <a:xfrm>
            <a:off x="1396440" y="882108"/>
            <a:ext cx="12113418" cy="12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>
              <a:buFont typeface="Times New Roman" charset="0"/>
              <a:buNone/>
              <a:defRPr/>
            </a:pPr>
            <a:r>
              <a:rPr lang="en-US" sz="3600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CF7832-3718-6D46-94F6-3C5CFF405587}"/>
              </a:ext>
            </a:extLst>
          </p:cNvPr>
          <p:cNvSpPr txBox="1"/>
          <p:nvPr/>
        </p:nvSpPr>
        <p:spPr>
          <a:xfrm>
            <a:off x="3044598" y="447815"/>
            <a:ext cx="60565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G4RMC MT vs sequential mode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EEEA26-F702-F747-AF62-D2365FE77C73}"/>
              </a:ext>
            </a:extLst>
          </p:cNvPr>
          <p:cNvSpPr txBox="1"/>
          <p:nvPr/>
        </p:nvSpPr>
        <p:spPr>
          <a:xfrm>
            <a:off x="1415480" y="1412776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68C1149-8AD6-724E-AF8B-809935003D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" y="1524000"/>
            <a:ext cx="12132000" cy="5307750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8CFDAE7D-263C-C547-8C4E-0F8A6E59AE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399" y="-17892"/>
            <a:ext cx="193182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674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5A50CB3-2A9D-DE41-B9C6-A7B54BD5D3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29" y="1009602"/>
            <a:ext cx="11849141" cy="51840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6871DB59-8EBD-7648-B6C8-17182D17D94C}"/>
              </a:ext>
            </a:extLst>
          </p:cNvPr>
          <p:cNvSpPr txBox="1">
            <a:spLocks noChangeAspect="1"/>
          </p:cNvSpPr>
          <p:nvPr/>
        </p:nvSpPr>
        <p:spPr>
          <a:xfrm>
            <a:off x="-384720" y="-168232"/>
            <a:ext cx="12113418" cy="12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>
              <a:buFont typeface="Times New Roman" charset="0"/>
              <a:buNone/>
              <a:defRPr/>
            </a:pPr>
            <a:r>
              <a:rPr lang="en-US" sz="3600" dirty="0"/>
              <a:t>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51E337C-3525-6543-968D-DE5D394BD249}"/>
              </a:ext>
            </a:extLst>
          </p:cNvPr>
          <p:cNvSpPr txBox="1"/>
          <p:nvPr/>
        </p:nvSpPr>
        <p:spPr>
          <a:xfrm>
            <a:off x="1612822" y="101661"/>
            <a:ext cx="858901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dirty="0" err="1"/>
              <a:t>Verification</a:t>
            </a:r>
            <a:r>
              <a:rPr lang="fr-FR" sz="2800" dirty="0"/>
              <a:t> of </a:t>
            </a:r>
            <a:r>
              <a:rPr lang="fr-FR" sz="2800" dirty="0" err="1"/>
              <a:t>precision</a:t>
            </a:r>
            <a:r>
              <a:rPr lang="fr-FR" sz="2800" dirty="0"/>
              <a:t> computation in G4 RMC </a:t>
            </a:r>
            <a:r>
              <a:rPr lang="fr-FR" sz="2800" dirty="0" err="1"/>
              <a:t>example</a:t>
            </a:r>
            <a:r>
              <a:rPr lang="fr-FR" sz="2800" dirty="0"/>
              <a:t> </a:t>
            </a:r>
          </a:p>
          <a:p>
            <a:pPr algn="ctr"/>
            <a:endParaRPr lang="fr-FR" sz="2800" dirty="0">
              <a:solidFill>
                <a:srgbClr val="0070C0"/>
              </a:solidFill>
            </a:endParaRPr>
          </a:p>
          <a:p>
            <a:pPr algn="ctr"/>
            <a:r>
              <a:rPr lang="fr-FR" sz="2800" dirty="0">
                <a:solidFill>
                  <a:srgbClr val="0070C0"/>
                </a:solidFill>
              </a:rPr>
              <a:t>350 simulations </a:t>
            </a:r>
            <a:r>
              <a:rPr lang="fr-FR" sz="2800" dirty="0" err="1">
                <a:solidFill>
                  <a:srgbClr val="0070C0"/>
                </a:solidFill>
              </a:rPr>
              <a:t>with</a:t>
            </a:r>
            <a:r>
              <a:rPr lang="fr-FR" sz="2800" dirty="0">
                <a:solidFill>
                  <a:srgbClr val="0070C0"/>
                </a:solidFill>
              </a:rPr>
              <a:t> 5 10</a:t>
            </a:r>
            <a:r>
              <a:rPr lang="fr-FR" sz="2800" baseline="30000" dirty="0">
                <a:solidFill>
                  <a:srgbClr val="0070C0"/>
                </a:solidFill>
              </a:rPr>
              <a:t>4</a:t>
            </a:r>
            <a:r>
              <a:rPr lang="fr-FR" sz="2800" dirty="0">
                <a:solidFill>
                  <a:srgbClr val="0070C0"/>
                </a:solidFill>
              </a:rPr>
              <a:t> </a:t>
            </a:r>
            <a:r>
              <a:rPr lang="fr-FR" sz="2800" dirty="0" err="1">
                <a:solidFill>
                  <a:srgbClr val="0070C0"/>
                </a:solidFill>
              </a:rPr>
              <a:t>events</a:t>
            </a:r>
            <a:r>
              <a:rPr lang="fr-FR" sz="2800" dirty="0">
                <a:solidFill>
                  <a:srgbClr val="0070C0"/>
                </a:solidFill>
              </a:rPr>
              <a:t> - 5 mm  Al </a:t>
            </a:r>
            <a:r>
              <a:rPr lang="fr-FR" sz="2800" dirty="0" err="1">
                <a:solidFill>
                  <a:srgbClr val="0070C0"/>
                </a:solidFill>
              </a:rPr>
              <a:t>shielding</a:t>
            </a:r>
            <a:r>
              <a:rPr lang="fr-FR" sz="2800" baseline="30000" dirty="0"/>
              <a:t>  </a:t>
            </a:r>
            <a:r>
              <a:rPr lang="fr-FR" sz="2800" dirty="0"/>
              <a:t> </a:t>
            </a:r>
          </a:p>
          <a:p>
            <a:endParaRPr lang="fr-FR" sz="28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CC8C0C-DAD3-034A-9078-11A053A30917}"/>
              </a:ext>
            </a:extLst>
          </p:cNvPr>
          <p:cNvSpPr txBox="1"/>
          <p:nvPr/>
        </p:nvSpPr>
        <p:spPr>
          <a:xfrm>
            <a:off x="2639616" y="5782260"/>
            <a:ext cx="1863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dose / </a:t>
            </a:r>
            <a:r>
              <a:rPr lang="fr-FR" dirty="0" err="1"/>
              <a:t>mean</a:t>
            </a:r>
            <a:r>
              <a:rPr lang="fr-FR" dirty="0"/>
              <a:t> dose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4291DA8-C379-FB49-92A3-C29595FF5395}"/>
              </a:ext>
            </a:extLst>
          </p:cNvPr>
          <p:cNvSpPr txBox="1"/>
          <p:nvPr/>
        </p:nvSpPr>
        <p:spPr>
          <a:xfrm>
            <a:off x="8040216" y="5794309"/>
            <a:ext cx="2066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Precision</a:t>
            </a:r>
            <a:r>
              <a:rPr lang="fr-FR" dirty="0"/>
              <a:t> / 𝞂 (dose)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A4A45EB-B648-944B-92A0-7F0D76B8E145}"/>
              </a:ext>
            </a:extLst>
          </p:cNvPr>
          <p:cNvSpPr txBox="1"/>
          <p:nvPr/>
        </p:nvSpPr>
        <p:spPr>
          <a:xfrm>
            <a:off x="420636" y="6193602"/>
            <a:ext cx="9781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Computation of dose and dose </a:t>
            </a:r>
            <a:r>
              <a:rPr lang="fr-FR" sz="2400" dirty="0" err="1"/>
              <a:t>precision</a:t>
            </a:r>
            <a:r>
              <a:rPr lang="fr-FR" sz="2400" dirty="0"/>
              <a:t>  </a:t>
            </a:r>
            <a:r>
              <a:rPr lang="fr-FR" sz="2400" dirty="0" err="1"/>
              <a:t>follows</a:t>
            </a:r>
            <a:r>
              <a:rPr lang="fr-FR" sz="2400" dirty="0"/>
              <a:t>  the central </a:t>
            </a:r>
            <a:r>
              <a:rPr lang="fr-FR" sz="2400" dirty="0" err="1"/>
              <a:t>limit</a:t>
            </a:r>
            <a:r>
              <a:rPr lang="fr-FR" sz="2400" dirty="0"/>
              <a:t> </a:t>
            </a:r>
            <a:r>
              <a:rPr lang="fr-FR" sz="2400" dirty="0" err="1"/>
              <a:t>theorem</a:t>
            </a:r>
            <a:r>
              <a:rPr lang="fr-FR" sz="24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6519418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871DB59-8EBD-7648-B6C8-17182D17D94C}"/>
              </a:ext>
            </a:extLst>
          </p:cNvPr>
          <p:cNvSpPr txBox="1">
            <a:spLocks noChangeAspect="1"/>
          </p:cNvSpPr>
          <p:nvPr/>
        </p:nvSpPr>
        <p:spPr>
          <a:xfrm>
            <a:off x="-384720" y="-168232"/>
            <a:ext cx="12113418" cy="12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>
              <a:buFont typeface="Times New Roman" charset="0"/>
              <a:buNone/>
              <a:defRPr/>
            </a:pPr>
            <a:r>
              <a:rPr lang="en-US" sz="3600" dirty="0"/>
              <a:t>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51E337C-3525-6543-968D-DE5D394BD249}"/>
              </a:ext>
            </a:extLst>
          </p:cNvPr>
          <p:cNvSpPr txBox="1"/>
          <p:nvPr/>
        </p:nvSpPr>
        <p:spPr>
          <a:xfrm>
            <a:off x="3528741" y="101661"/>
            <a:ext cx="533671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dirty="0"/>
              <a:t>Conclusions </a:t>
            </a:r>
          </a:p>
          <a:p>
            <a:pPr algn="ctr"/>
            <a:endParaRPr lang="fr-FR" sz="2800" dirty="0">
              <a:solidFill>
                <a:srgbClr val="0070C0"/>
              </a:solidFill>
            </a:endParaRPr>
          </a:p>
          <a:p>
            <a:endParaRPr lang="fr-FR" sz="2800" dirty="0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F822C440-5A8E-9B4C-8C1B-C67E5AD765F3}"/>
              </a:ext>
            </a:extLst>
          </p:cNvPr>
          <p:cNvSpPr txBox="1"/>
          <p:nvPr/>
        </p:nvSpPr>
        <p:spPr>
          <a:xfrm>
            <a:off x="1271464" y="1486656"/>
            <a:ext cx="87129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Gamma Reverse tracking algorithm based on forced interaction has been modified  to improve the e- dose computation under thick shielding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Geant4 Reverse MC is now working in multithreading mode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Ongoing investigation on proton bug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Updated G4Adjoint classes   and exampleRMC1 will be  provided in Geant4.11 release  </a:t>
            </a:r>
          </a:p>
        </p:txBody>
      </p:sp>
    </p:spTree>
    <p:extLst>
      <p:ext uri="{BB962C8B-B14F-4D97-AF65-F5344CB8AC3E}">
        <p14:creationId xmlns:p14="http://schemas.microsoft.com/office/powerpoint/2010/main" val="2038418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871DB59-8EBD-7648-B6C8-17182D17D94C}"/>
              </a:ext>
            </a:extLst>
          </p:cNvPr>
          <p:cNvSpPr txBox="1">
            <a:spLocks noChangeAspect="1"/>
          </p:cNvSpPr>
          <p:nvPr/>
        </p:nvSpPr>
        <p:spPr>
          <a:xfrm>
            <a:off x="-384720" y="-168232"/>
            <a:ext cx="12113418" cy="12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>
              <a:buFont typeface="Times New Roman" charset="0"/>
              <a:buNone/>
              <a:defRPr/>
            </a:pPr>
            <a:r>
              <a:rPr lang="en-US" sz="3600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CF7832-3718-6D46-94F6-3C5CFF405587}"/>
              </a:ext>
            </a:extLst>
          </p:cNvPr>
          <p:cNvSpPr txBox="1"/>
          <p:nvPr/>
        </p:nvSpPr>
        <p:spPr>
          <a:xfrm>
            <a:off x="2656545" y="188640"/>
            <a:ext cx="41795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Geant4 Reverse MC   </a:t>
            </a:r>
          </a:p>
          <a:p>
            <a:endParaRPr lang="en-US" sz="3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B35364-4F3C-6944-848D-4F44DC033ABC}"/>
              </a:ext>
            </a:extLst>
          </p:cNvPr>
          <p:cNvSpPr txBox="1"/>
          <p:nvPr/>
        </p:nvSpPr>
        <p:spPr>
          <a:xfrm>
            <a:off x="821880" y="788804"/>
            <a:ext cx="78488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Introduction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Improvement electron dose computation  for thick shielding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Test with complex geometry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Problem on  proton dose computation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Test in multithreading mode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Verification of </a:t>
            </a:r>
            <a:r>
              <a:rPr lang="en-US" sz="2400"/>
              <a:t>precision computation</a:t>
            </a:r>
            <a:endParaRPr lang="en-US" sz="24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4C1F888-0E71-6D4D-B2D2-773C1231A9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4232" y="1055768"/>
            <a:ext cx="3677200" cy="36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340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871DB59-8EBD-7648-B6C8-17182D17D94C}"/>
              </a:ext>
            </a:extLst>
          </p:cNvPr>
          <p:cNvSpPr txBox="1">
            <a:spLocks noChangeAspect="1"/>
          </p:cNvSpPr>
          <p:nvPr/>
        </p:nvSpPr>
        <p:spPr>
          <a:xfrm>
            <a:off x="-384720" y="-168232"/>
            <a:ext cx="12113418" cy="12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>
              <a:buFont typeface="Times New Roman" charset="0"/>
              <a:buNone/>
              <a:defRPr/>
            </a:pPr>
            <a:r>
              <a:rPr lang="en-US" sz="3600" dirty="0"/>
              <a:t>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2CCC1EE-4FF7-AC41-A62C-7A8B7255B1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0"/>
            <a:ext cx="95580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62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871DB59-8EBD-7648-B6C8-17182D17D94C}"/>
              </a:ext>
            </a:extLst>
          </p:cNvPr>
          <p:cNvSpPr txBox="1">
            <a:spLocks noChangeAspect="1"/>
          </p:cNvSpPr>
          <p:nvPr/>
        </p:nvSpPr>
        <p:spPr>
          <a:xfrm>
            <a:off x="-384720" y="-168232"/>
            <a:ext cx="12113418" cy="12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>
              <a:buFont typeface="Times New Roman" charset="0"/>
              <a:buNone/>
              <a:defRPr/>
            </a:pPr>
            <a:r>
              <a:rPr lang="en-US" sz="3600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CF7832-3718-6D46-94F6-3C5CFF405587}"/>
              </a:ext>
            </a:extLst>
          </p:cNvPr>
          <p:cNvSpPr txBox="1"/>
          <p:nvPr/>
        </p:nvSpPr>
        <p:spPr>
          <a:xfrm>
            <a:off x="758303" y="68077"/>
            <a:ext cx="10882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Energy deposited in sensitive volume behind Al shielding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243FBB-AFE9-C24E-BAB3-F3BBA81938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42"/>
          <a:stretch/>
        </p:blipFill>
        <p:spPr>
          <a:xfrm>
            <a:off x="742417" y="692696"/>
            <a:ext cx="11296870" cy="5334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63A98D81-DE77-D349-9CFF-8B0B75DEC0C3}"/>
              </a:ext>
            </a:extLst>
          </p:cNvPr>
          <p:cNvSpPr txBox="1"/>
          <p:nvPr/>
        </p:nvSpPr>
        <p:spPr>
          <a:xfrm>
            <a:off x="1425575" y="6117749"/>
            <a:ext cx="9581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>
                <a:solidFill>
                  <a:schemeClr val="accent3"/>
                </a:solidFill>
              </a:rPr>
              <a:t>Discrepancy</a:t>
            </a:r>
            <a:r>
              <a:rPr lang="fr-FR" dirty="0">
                <a:solidFill>
                  <a:schemeClr val="accent3"/>
                </a:solidFill>
              </a:rPr>
              <a:t> </a:t>
            </a:r>
            <a:r>
              <a:rPr lang="fr-FR" dirty="0" err="1">
                <a:solidFill>
                  <a:schemeClr val="accent3"/>
                </a:solidFill>
              </a:rPr>
              <a:t>between</a:t>
            </a:r>
            <a:r>
              <a:rPr lang="fr-FR" dirty="0">
                <a:solidFill>
                  <a:schemeClr val="accent3"/>
                </a:solidFill>
              </a:rPr>
              <a:t> Geant4 Reverse MC and Geant4 </a:t>
            </a:r>
            <a:r>
              <a:rPr lang="fr-FR" dirty="0" err="1">
                <a:solidFill>
                  <a:schemeClr val="accent3"/>
                </a:solidFill>
              </a:rPr>
              <a:t>analog</a:t>
            </a:r>
            <a:r>
              <a:rPr lang="fr-FR" dirty="0">
                <a:solidFill>
                  <a:schemeClr val="accent3"/>
                </a:solidFill>
              </a:rPr>
              <a:t> at </a:t>
            </a:r>
            <a:r>
              <a:rPr lang="fr-FR" dirty="0" err="1">
                <a:solidFill>
                  <a:schemeClr val="accent3"/>
                </a:solidFill>
              </a:rPr>
              <a:t>thick</a:t>
            </a:r>
            <a:r>
              <a:rPr lang="fr-FR" dirty="0">
                <a:solidFill>
                  <a:schemeClr val="accent3"/>
                </a:solidFill>
              </a:rPr>
              <a:t> </a:t>
            </a:r>
            <a:r>
              <a:rPr lang="fr-FR" dirty="0" err="1">
                <a:solidFill>
                  <a:schemeClr val="accent3"/>
                </a:solidFill>
              </a:rPr>
              <a:t>shielding</a:t>
            </a:r>
            <a:r>
              <a:rPr lang="fr-FR" dirty="0">
                <a:solidFill>
                  <a:schemeClr val="accent3"/>
                </a:solidFill>
              </a:rPr>
              <a:t> </a:t>
            </a:r>
            <a:r>
              <a:rPr lang="fr-FR" dirty="0" err="1">
                <a:solidFill>
                  <a:schemeClr val="accent3"/>
                </a:solidFill>
              </a:rPr>
              <a:t>where</a:t>
            </a:r>
            <a:r>
              <a:rPr lang="fr-FR" dirty="0">
                <a:solidFill>
                  <a:schemeClr val="accent3"/>
                </a:solidFill>
              </a:rPr>
              <a:t> the dose </a:t>
            </a:r>
            <a:r>
              <a:rPr lang="fr-FR" dirty="0" err="1">
                <a:solidFill>
                  <a:schemeClr val="accent3"/>
                </a:solidFill>
              </a:rPr>
              <a:t>from</a:t>
            </a:r>
            <a:r>
              <a:rPr lang="fr-FR" dirty="0">
                <a:solidFill>
                  <a:schemeClr val="accent3"/>
                </a:solidFill>
              </a:rPr>
              <a:t> </a:t>
            </a:r>
          </a:p>
          <a:p>
            <a:pPr algn="ctr"/>
            <a:r>
              <a:rPr lang="fr-FR" dirty="0" err="1">
                <a:solidFill>
                  <a:schemeClr val="accent3"/>
                </a:solidFill>
              </a:rPr>
              <a:t>secondary</a:t>
            </a:r>
            <a:r>
              <a:rPr lang="fr-FR" dirty="0">
                <a:solidFill>
                  <a:schemeClr val="accent3"/>
                </a:solidFill>
              </a:rPr>
              <a:t> gamma </a:t>
            </a:r>
            <a:r>
              <a:rPr lang="fr-FR" dirty="0" err="1">
                <a:solidFill>
                  <a:schemeClr val="accent3"/>
                </a:solidFill>
              </a:rPr>
              <a:t>dominates</a:t>
            </a:r>
            <a:r>
              <a:rPr lang="fr-FR" dirty="0">
                <a:solidFill>
                  <a:schemeClr val="accent3"/>
                </a:solidFill>
              </a:rPr>
              <a:t>    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52E82B6-3E66-3E4A-BCC4-158EF3F5BC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" y="800792"/>
            <a:ext cx="1506821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759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871DB59-8EBD-7648-B6C8-17182D17D94C}"/>
              </a:ext>
            </a:extLst>
          </p:cNvPr>
          <p:cNvSpPr txBox="1">
            <a:spLocks noChangeAspect="1"/>
          </p:cNvSpPr>
          <p:nvPr/>
        </p:nvSpPr>
        <p:spPr>
          <a:xfrm>
            <a:off x="-384720" y="-168232"/>
            <a:ext cx="12113418" cy="12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>
              <a:buFont typeface="Times New Roman" charset="0"/>
              <a:buNone/>
              <a:defRPr/>
            </a:pPr>
            <a:r>
              <a:rPr lang="en-US" sz="3600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EEEA26-F702-F747-AF62-D2365FE77C73}"/>
              </a:ext>
            </a:extLst>
          </p:cNvPr>
          <p:cNvSpPr txBox="1"/>
          <p:nvPr/>
        </p:nvSpPr>
        <p:spPr>
          <a:xfrm>
            <a:off x="1415480" y="1412776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E482F1-C60F-924B-AAC9-51AB201B3BA3}"/>
              </a:ext>
            </a:extLst>
          </p:cNvPr>
          <p:cNvSpPr txBox="1"/>
          <p:nvPr/>
        </p:nvSpPr>
        <p:spPr>
          <a:xfrm>
            <a:off x="407368" y="226741"/>
            <a:ext cx="11582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 photon fluence at 2 cm thick shielding from photon source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80A0A9-CC85-C945-BC06-3B3B80F756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442" y="1051576"/>
            <a:ext cx="5760545" cy="504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53C1331-2EB5-FD44-83B4-E1465CAF952F}"/>
              </a:ext>
            </a:extLst>
          </p:cNvPr>
          <p:cNvSpPr txBox="1"/>
          <p:nvPr/>
        </p:nvSpPr>
        <p:spPr>
          <a:xfrm>
            <a:off x="6538379" y="2132856"/>
            <a:ext cx="51903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Discrepancy in photon fluence at low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Discrepancy disappears when the bremsstrahlung  is switched 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Seem to indicate that the Compton is not properly  sampled when the  bremsstrahlung  is switch on</a:t>
            </a:r>
          </a:p>
        </p:txBody>
      </p:sp>
    </p:spTree>
    <p:extLst>
      <p:ext uri="{BB962C8B-B14F-4D97-AF65-F5344CB8AC3E}">
        <p14:creationId xmlns:p14="http://schemas.microsoft.com/office/powerpoint/2010/main" val="2544543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871DB59-8EBD-7648-B6C8-17182D17D94C}"/>
              </a:ext>
            </a:extLst>
          </p:cNvPr>
          <p:cNvSpPr txBox="1">
            <a:spLocks noChangeAspect="1"/>
          </p:cNvSpPr>
          <p:nvPr/>
        </p:nvSpPr>
        <p:spPr>
          <a:xfrm>
            <a:off x="-384720" y="-168232"/>
            <a:ext cx="12113418" cy="12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>
              <a:buFont typeface="Times New Roman" charset="0"/>
              <a:buNone/>
              <a:defRPr/>
            </a:pPr>
            <a:r>
              <a:rPr lang="en-US" sz="3600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EEEA26-F702-F747-AF62-D2365FE77C73}"/>
              </a:ext>
            </a:extLst>
          </p:cNvPr>
          <p:cNvSpPr txBox="1"/>
          <p:nvPr/>
        </p:nvSpPr>
        <p:spPr>
          <a:xfrm>
            <a:off x="1415480" y="1412776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E482F1-C60F-924B-AAC9-51AB201B3BA3}"/>
              </a:ext>
            </a:extLst>
          </p:cNvPr>
          <p:cNvSpPr txBox="1"/>
          <p:nvPr/>
        </p:nvSpPr>
        <p:spPr>
          <a:xfrm>
            <a:off x="1341046" y="264776"/>
            <a:ext cx="10387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Modification in the reverse photon forced interaction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14782F-7444-174A-B6D2-72E899AD25C1}"/>
              </a:ext>
            </a:extLst>
          </p:cNvPr>
          <p:cNvSpPr txBox="1"/>
          <p:nvPr/>
        </p:nvSpPr>
        <p:spPr>
          <a:xfrm>
            <a:off x="479377" y="2139116"/>
            <a:ext cx="504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Reverse bremsstrahlung is sampled much more often during the reverse forced interaction compared to the reverse Compton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Reverse photon processes are sampled more often in the inner part of the shielding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87D1AD-8B02-FF49-B582-3371A6EEFE03}"/>
              </a:ext>
            </a:extLst>
          </p:cNvPr>
          <p:cNvSpPr txBox="1"/>
          <p:nvPr/>
        </p:nvSpPr>
        <p:spPr>
          <a:xfrm>
            <a:off x="695400" y="1344115"/>
            <a:ext cx="4266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Analysis Reverse photon forced interaction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B0C15D-57DF-F849-A1A1-10E17C7DCB82}"/>
              </a:ext>
            </a:extLst>
          </p:cNvPr>
          <p:cNvSpPr txBox="1"/>
          <p:nvPr/>
        </p:nvSpPr>
        <p:spPr>
          <a:xfrm>
            <a:off x="7536160" y="1304110"/>
            <a:ext cx="2276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Applied modifications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8A711E-DEEE-FF49-8DFA-559F85325E97}"/>
              </a:ext>
            </a:extLst>
          </p:cNvPr>
          <p:cNvSpPr txBox="1"/>
          <p:nvPr/>
        </p:nvSpPr>
        <p:spPr>
          <a:xfrm>
            <a:off x="6684994" y="2276872"/>
            <a:ext cx="5040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Sample reverse bremsstrahlung and Compton with a 50-50% probability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Sample linearly the occurrence of  reverse processes along the reverse tracking path </a:t>
            </a:r>
          </a:p>
          <a:p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3E2334E-10F7-3240-8F27-9CDECFBFFD0C}"/>
              </a:ext>
            </a:extLst>
          </p:cNvPr>
          <p:cNvCxnSpPr/>
          <p:nvPr/>
        </p:nvCxnSpPr>
        <p:spPr>
          <a:xfrm>
            <a:off x="6240016" y="1304110"/>
            <a:ext cx="0" cy="49332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3679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871DB59-8EBD-7648-B6C8-17182D17D94C}"/>
              </a:ext>
            </a:extLst>
          </p:cNvPr>
          <p:cNvSpPr txBox="1">
            <a:spLocks noChangeAspect="1"/>
          </p:cNvSpPr>
          <p:nvPr/>
        </p:nvSpPr>
        <p:spPr>
          <a:xfrm>
            <a:off x="-384720" y="-168232"/>
            <a:ext cx="12113418" cy="12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>
              <a:buFont typeface="Times New Roman" charset="0"/>
              <a:buNone/>
              <a:defRPr/>
            </a:pPr>
            <a:r>
              <a:rPr lang="en-US" sz="3600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EEEA26-F702-F747-AF62-D2365FE77C73}"/>
              </a:ext>
            </a:extLst>
          </p:cNvPr>
          <p:cNvSpPr txBox="1"/>
          <p:nvPr/>
        </p:nvSpPr>
        <p:spPr>
          <a:xfrm>
            <a:off x="1415480" y="1412776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E482F1-C60F-924B-AAC9-51AB201B3BA3}"/>
              </a:ext>
            </a:extLst>
          </p:cNvPr>
          <p:cNvSpPr txBox="1"/>
          <p:nvPr/>
        </p:nvSpPr>
        <p:spPr>
          <a:xfrm>
            <a:off x="1415480" y="222724"/>
            <a:ext cx="96098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Dose vs Al shielding thickness after modifications</a:t>
            </a:r>
          </a:p>
          <a:p>
            <a:pPr algn="ctr"/>
            <a:r>
              <a:rPr lang="en-US" sz="3600" b="1" dirty="0"/>
              <a:t>Spectrum </a:t>
            </a:r>
            <a:r>
              <a:rPr lang="en-US" sz="3600" b="1" dirty="0" err="1"/>
              <a:t>exp</a:t>
            </a:r>
            <a:r>
              <a:rPr lang="en-US" sz="3600" b="1" dirty="0"/>
              <a:t>(-E/0.4 MeV)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E5C6EE-7136-2B40-9DC3-6E4D3621CB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6" y="1782108"/>
            <a:ext cx="10697845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606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871DB59-8EBD-7648-B6C8-17182D17D94C}"/>
              </a:ext>
            </a:extLst>
          </p:cNvPr>
          <p:cNvSpPr txBox="1">
            <a:spLocks noChangeAspect="1"/>
          </p:cNvSpPr>
          <p:nvPr/>
        </p:nvSpPr>
        <p:spPr>
          <a:xfrm>
            <a:off x="-384720" y="-168232"/>
            <a:ext cx="12113418" cy="12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>
              <a:buFont typeface="Times New Roman" charset="0"/>
              <a:buNone/>
              <a:defRPr/>
            </a:pPr>
            <a:r>
              <a:rPr lang="en-US" sz="3600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EEEA26-F702-F747-AF62-D2365FE77C73}"/>
              </a:ext>
            </a:extLst>
          </p:cNvPr>
          <p:cNvSpPr txBox="1"/>
          <p:nvPr/>
        </p:nvSpPr>
        <p:spPr>
          <a:xfrm>
            <a:off x="1415480" y="1412776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E482F1-C60F-924B-AAC9-51AB201B3BA3}"/>
              </a:ext>
            </a:extLst>
          </p:cNvPr>
          <p:cNvSpPr txBox="1"/>
          <p:nvPr/>
        </p:nvSpPr>
        <p:spPr>
          <a:xfrm>
            <a:off x="1652083" y="264776"/>
            <a:ext cx="9145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Dose vs Al shielding thickness – MEO spectrum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3733F9-DD46-B04C-9BA5-809B8AC15C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744"/>
            <a:ext cx="121920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221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871DB59-8EBD-7648-B6C8-17182D17D94C}"/>
              </a:ext>
            </a:extLst>
          </p:cNvPr>
          <p:cNvSpPr txBox="1">
            <a:spLocks noChangeAspect="1"/>
          </p:cNvSpPr>
          <p:nvPr/>
        </p:nvSpPr>
        <p:spPr>
          <a:xfrm>
            <a:off x="-384720" y="-168232"/>
            <a:ext cx="12113418" cy="12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>
              <a:buFont typeface="Times New Roman" charset="0"/>
              <a:buNone/>
              <a:defRPr/>
            </a:pPr>
            <a:r>
              <a:rPr lang="en-US" sz="3600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EEEA26-F702-F747-AF62-D2365FE77C73}"/>
              </a:ext>
            </a:extLst>
          </p:cNvPr>
          <p:cNvSpPr txBox="1"/>
          <p:nvPr/>
        </p:nvSpPr>
        <p:spPr>
          <a:xfrm>
            <a:off x="1415480" y="1412776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2CC386-8C95-D749-AB6F-93D21BDA0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1196752"/>
            <a:ext cx="10944718" cy="478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25D5926-F357-4444-821B-495710D974D2}"/>
              </a:ext>
            </a:extLst>
          </p:cNvPr>
          <p:cNvSpPr txBox="1"/>
          <p:nvPr/>
        </p:nvSpPr>
        <p:spPr>
          <a:xfrm>
            <a:off x="623392" y="104435"/>
            <a:ext cx="98217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Dose vs Ta shielding thickness after modifications</a:t>
            </a:r>
          </a:p>
          <a:p>
            <a:pPr algn="ctr"/>
            <a:r>
              <a:rPr lang="en-US" sz="3600" b="1" dirty="0"/>
              <a:t>Spectrum </a:t>
            </a:r>
            <a:r>
              <a:rPr lang="en-US" sz="3600" b="1" dirty="0" err="1"/>
              <a:t>exp</a:t>
            </a:r>
            <a:r>
              <a:rPr lang="en-US" sz="3600" b="1" dirty="0"/>
              <a:t>(-E/0.4 MeV)</a:t>
            </a:r>
          </a:p>
        </p:txBody>
      </p:sp>
    </p:spTree>
    <p:extLst>
      <p:ext uri="{BB962C8B-B14F-4D97-AF65-F5344CB8AC3E}">
        <p14:creationId xmlns:p14="http://schemas.microsoft.com/office/powerpoint/2010/main" val="973707677"/>
      </p:ext>
    </p:extLst>
  </p:cSld>
  <p:clrMapOvr>
    <a:masterClrMapping/>
  </p:clrMapOvr>
</p:sld>
</file>

<file path=ppt/theme/theme1.xml><?xml version="1.0" encoding="utf-8"?>
<a:theme xmlns:a="http://schemas.openxmlformats.org/drawingml/2006/main" name="CHUV_DirLausanne1">
  <a:themeElements>
    <a:clrScheme name="CHUV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009933"/>
      </a:accent4>
      <a:accent5>
        <a:srgbClr val="604878"/>
      </a:accent5>
      <a:accent6>
        <a:srgbClr val="C19859"/>
      </a:accent6>
      <a:hlink>
        <a:srgbClr val="009933"/>
      </a:hlink>
      <a:folHlink>
        <a:srgbClr val="F07F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CHUV_DirLausanne1</Template>
  <TotalTime>378796</TotalTime>
  <Words>557</Words>
  <Application>Microsoft Macintosh PowerPoint</Application>
  <PresentationFormat>Grand écran</PresentationFormat>
  <Paragraphs>114</Paragraphs>
  <Slides>17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Cambria Math</vt:lpstr>
      <vt:lpstr>Times New Roman</vt:lpstr>
      <vt:lpstr>CHUV_DirLausanne1</vt:lpstr>
      <vt:lpstr>Geant4 Reverse MC status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CHUV | Centre hospitalier universitaire vaudois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Séance portique-tique  (en bonus, utilisation des couleurs les plus moches possibles)</dc:title>
  <dc:creator>Bailat Claude (HOS42668)</dc:creator>
  <cp:lastModifiedBy>Laurent Desorgher</cp:lastModifiedBy>
  <cp:revision>1798</cp:revision>
  <cp:lastPrinted>2019-04-08T09:23:40Z</cp:lastPrinted>
  <dcterms:created xsi:type="dcterms:W3CDTF">2015-01-29T08:28:14Z</dcterms:created>
  <dcterms:modified xsi:type="dcterms:W3CDTF">2021-09-15T13:11:06Z</dcterms:modified>
</cp:coreProperties>
</file>