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305" r:id="rId2"/>
    <p:sldId id="306" r:id="rId3"/>
    <p:sldId id="307" r:id="rId4"/>
    <p:sldId id="308" r:id="rId5"/>
    <p:sldId id="301" r:id="rId6"/>
    <p:sldId id="310" r:id="rId7"/>
    <p:sldId id="311" r:id="rId8"/>
    <p:sldId id="269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8637"/>
    <a:srgbClr val="393E91"/>
    <a:srgbClr val="3CAF74"/>
    <a:srgbClr val="CD2640"/>
    <a:srgbClr val="353A87"/>
    <a:srgbClr val="2B75B2"/>
    <a:srgbClr val="A36427"/>
    <a:srgbClr val="19A491"/>
    <a:srgbClr val="1D507A"/>
    <a:srgbClr val="2829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94595" autoAdjust="0"/>
  </p:normalViewPr>
  <p:slideViewPr>
    <p:cSldViewPr snapToGrid="0" snapToObjects="1">
      <p:cViewPr varScale="1">
        <p:scale>
          <a:sx n="81" d="100"/>
          <a:sy n="81" d="100"/>
        </p:scale>
        <p:origin x="422" y="62"/>
      </p:cViewPr>
      <p:guideLst/>
    </p:cSldViewPr>
  </p:slideViewPr>
  <p:outlineViewPr>
    <p:cViewPr>
      <p:scale>
        <a:sx n="33" d="100"/>
        <a:sy n="33" d="100"/>
      </p:scale>
      <p:origin x="0" y="-478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1" d="100"/>
          <a:sy n="101" d="100"/>
        </p:scale>
        <p:origin x="3533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A5DD6-A9B6-4773-9484-51DBED110E7F}" type="datetimeFigureOut">
              <a:rPr lang="en-GB" smtClean="0"/>
              <a:t>01/07/2021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6A666-DAFD-4346-9B29-712D4A7305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94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Subtitle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646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706879"/>
            <a:ext cx="10515600" cy="46494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01710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9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93252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3821206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4"/>
          </p:nvPr>
        </p:nvSpPr>
        <p:spPr>
          <a:xfrm>
            <a:off x="4948238" y="1735138"/>
            <a:ext cx="6405562" cy="442098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 dirty="0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8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19347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3"/>
            <a:ext cx="5157787" cy="45085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513512" y="1654549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  12"/>
          <p:cNvSpPr>
            <a:spLocks noGrp="1"/>
          </p:cNvSpPr>
          <p:nvPr>
            <p:ph type="pic" sz="quarter" idx="15"/>
          </p:nvPr>
        </p:nvSpPr>
        <p:spPr>
          <a:xfrm>
            <a:off x="6513512" y="4072310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8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1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2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61043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s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6612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6"/>
          </p:nvPr>
        </p:nvSpPr>
        <p:spPr>
          <a:xfrm>
            <a:off x="62499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7" name="Espace réservé pour une image  12"/>
          <p:cNvSpPr>
            <a:spLocks noGrp="1"/>
          </p:cNvSpPr>
          <p:nvPr>
            <p:ph type="pic" sz="quarter" idx="17"/>
          </p:nvPr>
        </p:nvSpPr>
        <p:spPr>
          <a:xfrm>
            <a:off x="6249988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2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3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4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89231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9806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CERN </a:t>
            </a:r>
            <a:r>
              <a:rPr lang="fr-FR" dirty="0" err="1"/>
              <a:t>openlab</a:t>
            </a:r>
            <a:r>
              <a:rPr lang="fr-FR" dirty="0"/>
              <a:t> </a:t>
            </a:r>
            <a:r>
              <a:rPr lang="fr-FR" dirty="0" err="1"/>
              <a:t>presentations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Below are slides that may be useful in creating your presentation. They can be used to give a brief overview CERN </a:t>
            </a:r>
            <a:r>
              <a:rPr lang="en-GB" noProof="0" dirty="0" err="1"/>
              <a:t>openlab</a:t>
            </a:r>
            <a:r>
              <a:rPr lang="en-GB" noProof="0" dirty="0"/>
              <a:t> and its work. Feel free to include as many or as few of these slides as you see fit.</a:t>
            </a:r>
          </a:p>
          <a:p>
            <a:pPr lvl="0"/>
            <a:r>
              <a:rPr lang="en-GB" noProof="0" dirty="0"/>
              <a:t>Add new slides (of various layouts, but all with the CERN </a:t>
            </a:r>
            <a:r>
              <a:rPr lang="en-GB" noProof="0" dirty="0" err="1"/>
              <a:t>openlab</a:t>
            </a:r>
            <a:r>
              <a:rPr lang="en-GB" noProof="0" dirty="0"/>
              <a:t> formatting), by clicking the drop-down arrow alongside ‘add new slide’.</a:t>
            </a:r>
          </a:p>
          <a:p>
            <a:pPr lvl="0"/>
            <a:r>
              <a:rPr lang="en-GB" noProof="0" dirty="0"/>
              <a:t>If you are unsure about how to use these slides, or would like any guidance about presenting CERN </a:t>
            </a:r>
            <a:r>
              <a:rPr lang="en-GB" noProof="0" dirty="0" err="1"/>
              <a:t>openlab’s</a:t>
            </a:r>
            <a:r>
              <a:rPr lang="en-GB" noProof="0" dirty="0"/>
              <a:t> work, please contact Andrew Purcell.</a:t>
            </a:r>
          </a:p>
          <a:p>
            <a:pPr lvl="0"/>
            <a:r>
              <a:rPr lang="en-GB" noProof="0" dirty="0"/>
              <a:t>These slides are continuously updated by the CERN </a:t>
            </a:r>
            <a:r>
              <a:rPr lang="en-GB" noProof="0" dirty="0" err="1"/>
              <a:t>openlab</a:t>
            </a:r>
            <a:r>
              <a:rPr lang="en-GB" noProof="0" dirty="0"/>
              <a:t> communications team. The latest versions (4:3 and 16:9) are available at http://www.cern.ch/openlab/templates.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10" name="Slide Number Placeholder 22"/>
          <p:cNvSpPr txBox="1">
            <a:spLocks/>
          </p:cNvSpPr>
          <p:nvPr userDrawn="1"/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2" r:id="rId3"/>
    <p:sldLayoutId id="2147483656" r:id="rId4"/>
    <p:sldLayoutId id="2147483653" r:id="rId5"/>
    <p:sldLayoutId id="2147483655" r:id="rId6"/>
    <p:sldLayoutId id="2147483659" r:id="rId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ebfest.cern/" TargetMode="External"/><Relationship Id="rId5" Type="http://schemas.openxmlformats.org/officeDocument/2006/relationships/image" Target="../media/image8.png"/><Relationship Id="rId4" Type="http://schemas.openxmlformats.org/officeDocument/2006/relationships/hyperlink" Target="https://indi.to/e-webfest202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BCD1B4-2F2E-4A0F-A037-99865A9381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02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</p:spPr>
        <p:txBody>
          <a:bodyPr>
            <a:noAutofit/>
          </a:bodyPr>
          <a:lstStyle/>
          <a:p>
            <a:pPr algn="just"/>
            <a:r>
              <a:rPr lang="fr-FR" sz="4000" dirty="0" err="1"/>
              <a:t>What</a:t>
            </a:r>
            <a:r>
              <a:rPr lang="fr-FR" sz="4000" dirty="0"/>
              <a:t> </a:t>
            </a:r>
            <a:r>
              <a:rPr lang="fr-FR" sz="4000" dirty="0" err="1"/>
              <a:t>is</a:t>
            </a:r>
            <a:r>
              <a:rPr lang="fr-FR" sz="4000" dirty="0"/>
              <a:t> the CERN Webfest?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4152" y="525026"/>
            <a:ext cx="1783937" cy="56621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CC4F7B9-79D2-46C9-B866-C023515FA1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4635" y="2748313"/>
            <a:ext cx="2399669" cy="2223693"/>
          </a:xfrm>
          <a:prstGeom prst="rect">
            <a:avLst/>
          </a:prstGeom>
        </p:spPr>
      </p:pic>
      <p:sp>
        <p:nvSpPr>
          <p:cNvPr id="17" name="Footer Placeholder 18">
            <a:extLst>
              <a:ext uri="{FF2B5EF4-FFF2-40B4-BE49-F238E27FC236}">
                <a16:creationId xmlns:a16="http://schemas.microsoft.com/office/drawing/2014/main" id="{EB5C8F6E-5AB9-415E-874F-5C67D456280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 dirty="0"/>
              <a:t>Andrew Purcell --- 1 July 2021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627AD3-F008-48E4-97BB-8D275B7C3E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Our annual hackathon since 2012</a:t>
            </a:r>
            <a:endParaRPr lang="en-US" dirty="0"/>
          </a:p>
        </p:txBody>
      </p:sp>
      <p:pic>
        <p:nvPicPr>
          <p:cNvPr id="20" name="Image 11">
            <a:extLst>
              <a:ext uri="{FF2B5EF4-FFF2-40B4-BE49-F238E27FC236}">
                <a16:creationId xmlns:a16="http://schemas.microsoft.com/office/drawing/2014/main" id="{AB6FE1D4-809E-4672-A47B-0FB524F6C7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49990" y="3525017"/>
            <a:ext cx="419796" cy="410031"/>
          </a:xfrm>
          <a:prstGeom prst="rect">
            <a:avLst/>
          </a:prstGeom>
        </p:spPr>
      </p:pic>
      <p:pic>
        <p:nvPicPr>
          <p:cNvPr id="26" name="Image 11">
            <a:extLst>
              <a:ext uri="{FF2B5EF4-FFF2-40B4-BE49-F238E27FC236}">
                <a16:creationId xmlns:a16="http://schemas.microsoft.com/office/drawing/2014/main" id="{2F25A1B8-332A-4C32-A9E2-400DCE10102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37286" y="4929118"/>
            <a:ext cx="419796" cy="41003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7AEA5A4-D74A-45F6-BC53-204D32D879EE}"/>
              </a:ext>
            </a:extLst>
          </p:cNvPr>
          <p:cNvSpPr txBox="1"/>
          <p:nvPr/>
        </p:nvSpPr>
        <p:spPr>
          <a:xfrm>
            <a:off x="6202518" y="3462365"/>
            <a:ext cx="483496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Design web and mobile applications that can be of benefit to society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32" name="Image 11">
            <a:extLst>
              <a:ext uri="{FF2B5EF4-FFF2-40B4-BE49-F238E27FC236}">
                <a16:creationId xmlns:a16="http://schemas.microsoft.com/office/drawing/2014/main" id="{E32A2625-933D-4F04-9D07-31FBF09F2C3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24582" y="5551663"/>
            <a:ext cx="419796" cy="410031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207AE55E-2248-458B-A17E-FE9C60BFC899}"/>
              </a:ext>
            </a:extLst>
          </p:cNvPr>
          <p:cNvSpPr txBox="1"/>
          <p:nvPr/>
        </p:nvSpPr>
        <p:spPr>
          <a:xfrm>
            <a:off x="6190342" y="2871090"/>
            <a:ext cx="48349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Based on open web technologies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34" name="Image 11">
            <a:extLst>
              <a:ext uri="{FF2B5EF4-FFF2-40B4-BE49-F238E27FC236}">
                <a16:creationId xmlns:a16="http://schemas.microsoft.com/office/drawing/2014/main" id="{CC7717AD-D906-46FF-9F30-0CE61882147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37286" y="1672589"/>
            <a:ext cx="419796" cy="41003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339D0E97-0A75-4010-8CA2-36D6EE565F9A}"/>
              </a:ext>
            </a:extLst>
          </p:cNvPr>
          <p:cNvSpPr txBox="1"/>
          <p:nvPr/>
        </p:nvSpPr>
        <p:spPr>
          <a:xfrm>
            <a:off x="6187166" y="2247446"/>
            <a:ext cx="52657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Participants work in small teams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36" name="Image 11">
            <a:extLst>
              <a:ext uri="{FF2B5EF4-FFF2-40B4-BE49-F238E27FC236}">
                <a16:creationId xmlns:a16="http://schemas.microsoft.com/office/drawing/2014/main" id="{6B98CA62-8638-441C-9ED8-4860BD42641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37814" y="2844277"/>
            <a:ext cx="419796" cy="410031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64663950-CAEC-486E-B68D-0C03E56AF2B9}"/>
              </a:ext>
            </a:extLst>
          </p:cNvPr>
          <p:cNvSpPr txBox="1"/>
          <p:nvPr/>
        </p:nvSpPr>
        <p:spPr>
          <a:xfrm>
            <a:off x="6193518" y="1653223"/>
            <a:ext cx="5265728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Weekend-long event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  <a:p>
            <a:endParaRPr lang="en-GB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38" name="Image 11">
            <a:extLst>
              <a:ext uri="{FF2B5EF4-FFF2-40B4-BE49-F238E27FC236}">
                <a16:creationId xmlns:a16="http://schemas.microsoft.com/office/drawing/2014/main" id="{2BACF32F-AC2D-494D-8CFF-A1F43F9289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37286" y="2266092"/>
            <a:ext cx="419796" cy="410031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8A9A757-FA2F-47F8-8079-C092DB05EE50}"/>
              </a:ext>
            </a:extLst>
          </p:cNvPr>
          <p:cNvSpPr txBox="1"/>
          <p:nvPr/>
        </p:nvSpPr>
        <p:spPr>
          <a:xfrm>
            <a:off x="6180814" y="4915019"/>
            <a:ext cx="52657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Competition with prizes for winners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3485E21-6D1C-453F-AE39-F7C76CD1BF2E}"/>
              </a:ext>
            </a:extLst>
          </p:cNvPr>
          <p:cNvSpPr txBox="1"/>
          <p:nvPr/>
        </p:nvSpPr>
        <p:spPr>
          <a:xfrm>
            <a:off x="6180814" y="5556623"/>
            <a:ext cx="52657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Focused on students, but open to all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41" name="Image 11">
            <a:extLst>
              <a:ext uri="{FF2B5EF4-FFF2-40B4-BE49-F238E27FC236}">
                <a16:creationId xmlns:a16="http://schemas.microsoft.com/office/drawing/2014/main" id="{57C64A9E-5978-4ADB-9B16-69E2FC18B3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49990" y="4292475"/>
            <a:ext cx="419796" cy="410031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EAF2D062-D6EC-4BBF-8BE0-30BDC3383C70}"/>
              </a:ext>
            </a:extLst>
          </p:cNvPr>
          <p:cNvSpPr txBox="1"/>
          <p:nvPr/>
        </p:nvSpPr>
        <p:spPr>
          <a:xfrm>
            <a:off x="6193518" y="4278376"/>
            <a:ext cx="52657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Mentorship, guidance and skills training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00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</p:spPr>
        <p:txBody>
          <a:bodyPr>
            <a:noAutofit/>
          </a:bodyPr>
          <a:lstStyle/>
          <a:p>
            <a:r>
              <a:rPr lang="fr-FR" sz="4000" dirty="0"/>
              <a:t>Webfest 2020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en-US" dirty="0"/>
              <a:t>Our first online hackathon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4152" y="525026"/>
            <a:ext cx="1783937" cy="566213"/>
          </a:xfrm>
          <a:prstGeom prst="rect">
            <a:avLst/>
          </a:prstGeom>
        </p:spPr>
      </p:pic>
      <p:pic>
        <p:nvPicPr>
          <p:cNvPr id="13" name="Image 11">
            <a:extLst>
              <a:ext uri="{FF2B5EF4-FFF2-40B4-BE49-F238E27FC236}">
                <a16:creationId xmlns:a16="http://schemas.microsoft.com/office/drawing/2014/main" id="{28300138-75B9-450A-8259-18017D827D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34506" y="3119331"/>
            <a:ext cx="419796" cy="41003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0C56C7C-D91C-4216-96F6-2CA9160A15B0}"/>
              </a:ext>
            </a:extLst>
          </p:cNvPr>
          <p:cNvSpPr txBox="1"/>
          <p:nvPr/>
        </p:nvSpPr>
        <p:spPr>
          <a:xfrm>
            <a:off x="6193914" y="3126573"/>
            <a:ext cx="483496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 err="1">
                <a:solidFill>
                  <a:srgbClr val="2B7DC0"/>
                </a:solidFill>
                <a:latin typeface="Arial" charset="0"/>
                <a:cs typeface="Arial" charset="0"/>
              </a:rPr>
              <a:t>Theme</a:t>
            </a:r>
            <a:r>
              <a:rPr lang="fr-FR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: ‘</a:t>
            </a:r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working together apart: accelerating collaboration’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19" name="Image 11">
            <a:extLst>
              <a:ext uri="{FF2B5EF4-FFF2-40B4-BE49-F238E27FC236}">
                <a16:creationId xmlns:a16="http://schemas.microsoft.com/office/drawing/2014/main" id="{3D0DED16-C728-4372-9744-74701ABC27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40858" y="3935668"/>
            <a:ext cx="419796" cy="41003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4C73E30-FE04-46BA-A47F-6A1CDBFA69DF}"/>
              </a:ext>
            </a:extLst>
          </p:cNvPr>
          <p:cNvSpPr txBox="1"/>
          <p:nvPr/>
        </p:nvSpPr>
        <p:spPr>
          <a:xfrm>
            <a:off x="6193913" y="2477619"/>
            <a:ext cx="53826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400 people signed up, from 75 countries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21" name="Image 11">
            <a:extLst>
              <a:ext uri="{FF2B5EF4-FFF2-40B4-BE49-F238E27FC236}">
                <a16:creationId xmlns:a16="http://schemas.microsoft.com/office/drawing/2014/main" id="{12F4AC92-3991-4265-ADA1-D7C29A542C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40858" y="1279118"/>
            <a:ext cx="419796" cy="41003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DD7580A-8794-4076-931E-561793BF84AE}"/>
              </a:ext>
            </a:extLst>
          </p:cNvPr>
          <p:cNvSpPr txBox="1"/>
          <p:nvPr/>
        </p:nvSpPr>
        <p:spPr>
          <a:xfrm>
            <a:off x="6190738" y="1853975"/>
            <a:ext cx="52657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Open to all aged 16 and above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23" name="Image 11">
            <a:extLst>
              <a:ext uri="{FF2B5EF4-FFF2-40B4-BE49-F238E27FC236}">
                <a16:creationId xmlns:a16="http://schemas.microsoft.com/office/drawing/2014/main" id="{F15B1913-D7F5-4EFA-8F69-5278D403C6C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34506" y="2450806"/>
            <a:ext cx="419796" cy="4100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756E6A0-19B8-4D38-A2EC-9DCCA3CFB216}"/>
              </a:ext>
            </a:extLst>
          </p:cNvPr>
          <p:cNvSpPr txBox="1"/>
          <p:nvPr/>
        </p:nvSpPr>
        <p:spPr>
          <a:xfrm>
            <a:off x="6197090" y="1259752"/>
            <a:ext cx="5265728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Held online due to pandemic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  <a:p>
            <a:endParaRPr lang="en-GB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33" name="Image 11">
            <a:extLst>
              <a:ext uri="{FF2B5EF4-FFF2-40B4-BE49-F238E27FC236}">
                <a16:creationId xmlns:a16="http://schemas.microsoft.com/office/drawing/2014/main" id="{C250FA0B-4C2D-443B-9266-70B7861CEC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40858" y="1845089"/>
            <a:ext cx="419796" cy="41003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CF5C9D7-553B-4933-890B-8CABA30BC777}"/>
              </a:ext>
            </a:extLst>
          </p:cNvPr>
          <p:cNvSpPr txBox="1"/>
          <p:nvPr/>
        </p:nvSpPr>
        <p:spPr>
          <a:xfrm>
            <a:off x="6197090" y="3941959"/>
            <a:ext cx="5265728" cy="2369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Example projects: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B7DC0"/>
                </a:solidFill>
                <a:latin typeface="Arial" charset="0"/>
                <a:cs typeface="Arial" charset="0"/>
              </a:rPr>
              <a:t>online detective-themed science show for school children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B7DC0"/>
                </a:solidFill>
                <a:latin typeface="Arial" charset="0"/>
                <a:cs typeface="Arial" charset="0"/>
              </a:rPr>
              <a:t>web library of LaTeX equations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B7DC0"/>
                </a:solidFill>
                <a:latin typeface="Arial" charset="0"/>
                <a:cs typeface="Arial" charset="0"/>
              </a:rPr>
              <a:t>app to assist with urban planning at large research centres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B7DC0"/>
                </a:solidFill>
                <a:latin typeface="Arial" charset="0"/>
                <a:cs typeface="Arial" charset="0"/>
              </a:rPr>
              <a:t>platform for sharing remote access to lab equipment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B7DC0"/>
                </a:solidFill>
                <a:latin typeface="Arial" charset="0"/>
                <a:cs typeface="Arial" charset="0"/>
              </a:rPr>
              <a:t>machine-learning program to help prevent social-media content from exacerbating depression.</a:t>
            </a:r>
          </a:p>
        </p:txBody>
      </p:sp>
      <p:sp>
        <p:nvSpPr>
          <p:cNvPr id="28" name="Footer Placeholder 22">
            <a:extLst>
              <a:ext uri="{FF2B5EF4-FFF2-40B4-BE49-F238E27FC236}">
                <a16:creationId xmlns:a16="http://schemas.microsoft.com/office/drawing/2014/main" id="{9F539AA6-5A82-4F9A-BB19-DC5ED41F1728}"/>
              </a:ext>
            </a:extLst>
          </p:cNvPr>
          <p:cNvSpPr txBox="1">
            <a:spLocks/>
          </p:cNvSpPr>
          <p:nvPr/>
        </p:nvSpPr>
        <p:spPr>
          <a:xfrm>
            <a:off x="4035135" y="6273958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dirty="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Andrew Purcell --- 1 July 2021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998F72-82B3-4105-A668-FD6214B3589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875" t="23399" r="35439" b="17355"/>
          <a:stretch/>
        </p:blipFill>
        <p:spPr>
          <a:xfrm>
            <a:off x="518147" y="2436839"/>
            <a:ext cx="4576747" cy="252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853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</p:spPr>
        <p:txBody>
          <a:bodyPr>
            <a:noAutofit/>
          </a:bodyPr>
          <a:lstStyle/>
          <a:p>
            <a:r>
              <a:rPr lang="fr-FR" sz="4000" dirty="0"/>
              <a:t>Webfest 2021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en-US" dirty="0"/>
              <a:t>A truly global hackathon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4152" y="525026"/>
            <a:ext cx="1783937" cy="566213"/>
          </a:xfrm>
          <a:prstGeom prst="rect">
            <a:avLst/>
          </a:prstGeom>
        </p:spPr>
      </p:pic>
      <p:pic>
        <p:nvPicPr>
          <p:cNvPr id="13" name="Image 11">
            <a:extLst>
              <a:ext uri="{FF2B5EF4-FFF2-40B4-BE49-F238E27FC236}">
                <a16:creationId xmlns:a16="http://schemas.microsoft.com/office/drawing/2014/main" id="{28300138-75B9-450A-8259-18017D827D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24582" y="3955511"/>
            <a:ext cx="419796" cy="41003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7CDC554-2CDC-40BC-97E8-DA1934A59A21}"/>
              </a:ext>
            </a:extLst>
          </p:cNvPr>
          <p:cNvSpPr txBox="1"/>
          <p:nvPr/>
        </p:nvSpPr>
        <p:spPr>
          <a:xfrm>
            <a:off x="6190342" y="2738980"/>
            <a:ext cx="61167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Location : </a:t>
            </a:r>
            <a:r>
              <a:rPr lang="fr-FR" sz="2000" dirty="0">
                <a:solidFill>
                  <a:srgbClr val="2B7DC0"/>
                </a:solidFill>
                <a:latin typeface="Arial" charset="0"/>
                <a:cs typeface="Arial" charset="0"/>
              </a:rPr>
              <a:t>Will </a:t>
            </a:r>
            <a:r>
              <a:rPr lang="fr-FR" sz="2000" dirty="0" err="1">
                <a:solidFill>
                  <a:srgbClr val="2B7DC0"/>
                </a:solidFill>
                <a:latin typeface="Arial" charset="0"/>
                <a:cs typeface="Arial" charset="0"/>
              </a:rPr>
              <a:t>be</a:t>
            </a:r>
            <a:r>
              <a:rPr lang="fr-FR" sz="2000" dirty="0">
                <a:solidFill>
                  <a:srgbClr val="2B7DC0"/>
                </a:solidFill>
                <a:latin typeface="Arial" charset="0"/>
                <a:cs typeface="Arial" charset="0"/>
              </a:rPr>
              <a:t> </a:t>
            </a:r>
            <a:r>
              <a:rPr lang="fr-FR" sz="2000" dirty="0" err="1">
                <a:solidFill>
                  <a:srgbClr val="2B7DC0"/>
                </a:solidFill>
                <a:latin typeface="Arial" charset="0"/>
                <a:cs typeface="Arial" charset="0"/>
              </a:rPr>
              <a:t>held</a:t>
            </a:r>
            <a:r>
              <a:rPr lang="fr-FR" sz="2000" dirty="0">
                <a:solidFill>
                  <a:srgbClr val="2B7DC0"/>
                </a:solidFill>
                <a:latin typeface="Arial" charset="0"/>
                <a:cs typeface="Arial" charset="0"/>
              </a:rPr>
              <a:t> online for the second </a:t>
            </a:r>
            <a:r>
              <a:rPr lang="fr-FR" sz="2000" dirty="0" err="1">
                <a:solidFill>
                  <a:srgbClr val="2B7DC0"/>
                </a:solidFill>
                <a:latin typeface="Arial" charset="0"/>
                <a:cs typeface="Arial" charset="0"/>
              </a:rPr>
              <a:t>year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16" name="Image 11">
            <a:extLst>
              <a:ext uri="{FF2B5EF4-FFF2-40B4-BE49-F238E27FC236}">
                <a16:creationId xmlns:a16="http://schemas.microsoft.com/office/drawing/2014/main" id="{12B6629D-2CE0-47FF-A459-41C611D49DD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24582" y="4624539"/>
            <a:ext cx="419796" cy="410031"/>
          </a:xfrm>
          <a:prstGeom prst="rect">
            <a:avLst/>
          </a:prstGeom>
        </p:spPr>
      </p:pic>
      <p:pic>
        <p:nvPicPr>
          <p:cNvPr id="19" name="Image 11">
            <a:extLst>
              <a:ext uri="{FF2B5EF4-FFF2-40B4-BE49-F238E27FC236}">
                <a16:creationId xmlns:a16="http://schemas.microsoft.com/office/drawing/2014/main" id="{3D0DED16-C728-4372-9744-74701ABC27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24582" y="5244019"/>
            <a:ext cx="419796" cy="41003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4C73E30-FE04-46BA-A47F-6A1CDBFA69DF}"/>
              </a:ext>
            </a:extLst>
          </p:cNvPr>
          <p:cNvSpPr txBox="1"/>
          <p:nvPr/>
        </p:nvSpPr>
        <p:spPr>
          <a:xfrm>
            <a:off x="6199870" y="3342736"/>
            <a:ext cx="48349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Platform/format: </a:t>
            </a:r>
            <a:r>
              <a:rPr lang="en-GB" sz="2000" dirty="0">
                <a:solidFill>
                  <a:srgbClr val="2B7DC0"/>
                </a:solidFill>
                <a:latin typeface="Arial" charset="0"/>
                <a:cs typeface="Arial" charset="0"/>
              </a:rPr>
              <a:t>same as last year</a:t>
            </a:r>
          </a:p>
        </p:txBody>
      </p:sp>
      <p:pic>
        <p:nvPicPr>
          <p:cNvPr id="21" name="Image 11">
            <a:extLst>
              <a:ext uri="{FF2B5EF4-FFF2-40B4-BE49-F238E27FC236}">
                <a16:creationId xmlns:a16="http://schemas.microsoft.com/office/drawing/2014/main" id="{12F4AC92-3991-4265-ADA1-D7C29A542C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30934" y="2188860"/>
            <a:ext cx="419796" cy="41003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DD7580A-8794-4076-931E-561793BF84AE}"/>
              </a:ext>
            </a:extLst>
          </p:cNvPr>
          <p:cNvSpPr txBox="1"/>
          <p:nvPr/>
        </p:nvSpPr>
        <p:spPr>
          <a:xfrm>
            <a:off x="6205273" y="5270650"/>
            <a:ext cx="52657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 err="1">
                <a:solidFill>
                  <a:srgbClr val="2B7DC0"/>
                </a:solidFill>
                <a:latin typeface="Arial" charset="0"/>
                <a:cs typeface="Arial" charset="0"/>
              </a:rPr>
              <a:t>Theme</a:t>
            </a:r>
            <a:r>
              <a:rPr lang="fr-FR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: </a:t>
            </a:r>
            <a:r>
              <a:rPr lang="fr-FR" sz="2000" dirty="0">
                <a:solidFill>
                  <a:srgbClr val="2B7DC0"/>
                </a:solidFill>
                <a:latin typeface="Arial" charset="0"/>
                <a:cs typeface="Arial" charset="0"/>
              </a:rPr>
              <a:t>S</a:t>
            </a:r>
            <a:r>
              <a:rPr lang="en-GB" sz="2000" dirty="0" err="1">
                <a:solidFill>
                  <a:srgbClr val="2B7DC0"/>
                </a:solidFill>
                <a:latin typeface="Arial" charset="0"/>
                <a:cs typeface="Arial" charset="0"/>
              </a:rPr>
              <a:t>cience</a:t>
            </a:r>
            <a:r>
              <a:rPr lang="en-GB" sz="2000" dirty="0">
                <a:solidFill>
                  <a:srgbClr val="2B7DC0"/>
                </a:solidFill>
                <a:latin typeface="Arial" charset="0"/>
                <a:cs typeface="Arial" charset="0"/>
              </a:rPr>
              <a:t>, society, sustainability</a:t>
            </a:r>
          </a:p>
        </p:txBody>
      </p:sp>
      <p:pic>
        <p:nvPicPr>
          <p:cNvPr id="23" name="Image 11">
            <a:extLst>
              <a:ext uri="{FF2B5EF4-FFF2-40B4-BE49-F238E27FC236}">
                <a16:creationId xmlns:a16="http://schemas.microsoft.com/office/drawing/2014/main" id="{F15B1913-D7F5-4EFA-8F69-5278D403C6C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24582" y="3360548"/>
            <a:ext cx="419796" cy="4100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756E6A0-19B8-4D38-A2EC-9DCCA3CFB216}"/>
              </a:ext>
            </a:extLst>
          </p:cNvPr>
          <p:cNvSpPr txBox="1"/>
          <p:nvPr/>
        </p:nvSpPr>
        <p:spPr>
          <a:xfrm>
            <a:off x="6187166" y="2169494"/>
            <a:ext cx="5265728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Dates: </a:t>
            </a:r>
            <a:r>
              <a:rPr lang="fr-FR" sz="2000" dirty="0">
                <a:solidFill>
                  <a:srgbClr val="2B7DC0"/>
                </a:solidFill>
                <a:latin typeface="Arial" charset="0"/>
                <a:cs typeface="Arial" charset="0"/>
              </a:rPr>
              <a:t>Weekend of </a:t>
            </a:r>
            <a:r>
              <a:rPr lang="en-GB" sz="2000" dirty="0">
                <a:solidFill>
                  <a:srgbClr val="2B7DC0"/>
                </a:solidFill>
                <a:latin typeface="Arial" charset="0"/>
                <a:cs typeface="Arial" charset="0"/>
              </a:rPr>
              <a:t>21-22 August</a:t>
            </a:r>
          </a:p>
          <a:p>
            <a:endParaRPr lang="en-GB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33" name="Image 11">
            <a:extLst>
              <a:ext uri="{FF2B5EF4-FFF2-40B4-BE49-F238E27FC236}">
                <a16:creationId xmlns:a16="http://schemas.microsoft.com/office/drawing/2014/main" id="{C250FA0B-4C2D-443B-9266-70B7861CEC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30934" y="2754831"/>
            <a:ext cx="419796" cy="41003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CF5C9D7-553B-4933-890B-8CABA30BC777}"/>
              </a:ext>
            </a:extLst>
          </p:cNvPr>
          <p:cNvSpPr txBox="1"/>
          <p:nvPr/>
        </p:nvSpPr>
        <p:spPr>
          <a:xfrm>
            <a:off x="6190342" y="4607666"/>
            <a:ext cx="52657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Sign up here: </a:t>
            </a:r>
            <a:r>
              <a:rPr lang="en-GB" sz="2000" dirty="0">
                <a:solidFill>
                  <a:srgbClr val="2B7DC0"/>
                </a:solidFill>
                <a:latin typeface="Arial" charset="0"/>
                <a:cs typeface="Arial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https://indi.to/e-webfest2021</a:t>
            </a:r>
            <a:r>
              <a:rPr lang="fr-FR" sz="2000" dirty="0">
                <a:solidFill>
                  <a:srgbClr val="2B7DC0"/>
                </a:solidFill>
                <a:latin typeface="Arial" charset="0"/>
                <a:cs typeface="Arial" charset="0"/>
              </a:rPr>
              <a:t> 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27" name="Picture 26" descr="Text&#10;&#10;Description automatically generated">
            <a:extLst>
              <a:ext uri="{FF2B5EF4-FFF2-40B4-BE49-F238E27FC236}">
                <a16:creationId xmlns:a16="http://schemas.microsoft.com/office/drawing/2014/main" id="{96E2C488-A3E2-4638-BCD6-E0881D1824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3048" y="1507463"/>
            <a:ext cx="3406905" cy="4804376"/>
          </a:xfrm>
          <a:prstGeom prst="rect">
            <a:avLst/>
          </a:prstGeom>
        </p:spPr>
      </p:pic>
      <p:sp>
        <p:nvSpPr>
          <p:cNvPr id="28" name="Footer Placeholder 22">
            <a:extLst>
              <a:ext uri="{FF2B5EF4-FFF2-40B4-BE49-F238E27FC236}">
                <a16:creationId xmlns:a16="http://schemas.microsoft.com/office/drawing/2014/main" id="{9F539AA6-5A82-4F9A-BB19-DC5ED41F1728}"/>
              </a:ext>
            </a:extLst>
          </p:cNvPr>
          <p:cNvSpPr txBox="1">
            <a:spLocks/>
          </p:cNvSpPr>
          <p:nvPr/>
        </p:nvSpPr>
        <p:spPr>
          <a:xfrm>
            <a:off x="4035135" y="6273958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dirty="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Andrew Purcell --- 1 July 2021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249AB57-5381-4B2D-AD59-7D52675193AD}"/>
              </a:ext>
            </a:extLst>
          </p:cNvPr>
          <p:cNvSpPr txBox="1"/>
          <p:nvPr/>
        </p:nvSpPr>
        <p:spPr>
          <a:xfrm>
            <a:off x="6205273" y="3943174"/>
            <a:ext cx="48349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 err="1">
                <a:solidFill>
                  <a:srgbClr val="2B7DC0"/>
                </a:solidFill>
                <a:latin typeface="Arial" charset="0"/>
                <a:cs typeface="Arial" charset="0"/>
              </a:rPr>
              <a:t>Website</a:t>
            </a:r>
            <a:r>
              <a:rPr lang="fr-FR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: </a:t>
            </a:r>
            <a:r>
              <a:rPr lang="en-US" sz="2000" dirty="0">
                <a:solidFill>
                  <a:srgbClr val="2B7DC0"/>
                </a:solidFill>
                <a:latin typeface="Arial" charset="0"/>
                <a:cs typeface="Arial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https://webfest.cern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86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</p:spPr>
        <p:txBody>
          <a:bodyPr>
            <a:noAutofit/>
          </a:bodyPr>
          <a:lstStyle/>
          <a:p>
            <a:r>
              <a:rPr lang="fr-FR" sz="4000" dirty="0"/>
              <a:t>Webfest 2021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en-US" dirty="0"/>
              <a:t>A truly global hackathon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4152" y="525026"/>
            <a:ext cx="1783937" cy="566213"/>
          </a:xfrm>
          <a:prstGeom prst="rect">
            <a:avLst/>
          </a:prstGeom>
        </p:spPr>
      </p:pic>
      <p:pic>
        <p:nvPicPr>
          <p:cNvPr id="13" name="Image 11">
            <a:extLst>
              <a:ext uri="{FF2B5EF4-FFF2-40B4-BE49-F238E27FC236}">
                <a16:creationId xmlns:a16="http://schemas.microsoft.com/office/drawing/2014/main" id="{28300138-75B9-450A-8259-18017D827D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24582" y="3955511"/>
            <a:ext cx="419796" cy="41003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7CDC554-2CDC-40BC-97E8-DA1934A59A21}"/>
              </a:ext>
            </a:extLst>
          </p:cNvPr>
          <p:cNvSpPr txBox="1"/>
          <p:nvPr/>
        </p:nvSpPr>
        <p:spPr>
          <a:xfrm>
            <a:off x="6190342" y="2738980"/>
            <a:ext cx="61167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4. </a:t>
            </a:r>
            <a:r>
              <a:rPr lang="fr-FR" sz="2000" b="1" dirty="0" err="1">
                <a:solidFill>
                  <a:srgbClr val="2B7DC0"/>
                </a:solidFill>
                <a:latin typeface="Arial" charset="0"/>
                <a:cs typeface="Arial" charset="0"/>
              </a:rPr>
              <a:t>Quality</a:t>
            </a:r>
            <a:r>
              <a:rPr lang="fr-FR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 </a:t>
            </a:r>
            <a:r>
              <a:rPr lang="fr-FR" sz="2000" b="1" dirty="0" err="1">
                <a:solidFill>
                  <a:srgbClr val="2B7DC0"/>
                </a:solidFill>
                <a:latin typeface="Arial" charset="0"/>
                <a:cs typeface="Arial" charset="0"/>
              </a:rPr>
              <a:t>education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16" name="Image 11">
            <a:extLst>
              <a:ext uri="{FF2B5EF4-FFF2-40B4-BE49-F238E27FC236}">
                <a16:creationId xmlns:a16="http://schemas.microsoft.com/office/drawing/2014/main" id="{12B6629D-2CE0-47FF-A459-41C611D49DD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24582" y="4624539"/>
            <a:ext cx="419796" cy="410031"/>
          </a:xfrm>
          <a:prstGeom prst="rect">
            <a:avLst/>
          </a:prstGeom>
        </p:spPr>
      </p:pic>
      <p:pic>
        <p:nvPicPr>
          <p:cNvPr id="19" name="Image 11">
            <a:extLst>
              <a:ext uri="{FF2B5EF4-FFF2-40B4-BE49-F238E27FC236}">
                <a16:creationId xmlns:a16="http://schemas.microsoft.com/office/drawing/2014/main" id="{3D0DED16-C728-4372-9744-74701ABC27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24582" y="5244019"/>
            <a:ext cx="419796" cy="41003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4C73E30-FE04-46BA-A47F-6A1CDBFA69DF}"/>
              </a:ext>
            </a:extLst>
          </p:cNvPr>
          <p:cNvSpPr txBox="1"/>
          <p:nvPr/>
        </p:nvSpPr>
        <p:spPr>
          <a:xfrm>
            <a:off x="6199870" y="3342736"/>
            <a:ext cx="56119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9. Industry, innovation, and infrastructure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21" name="Image 11">
            <a:extLst>
              <a:ext uri="{FF2B5EF4-FFF2-40B4-BE49-F238E27FC236}">
                <a16:creationId xmlns:a16="http://schemas.microsoft.com/office/drawing/2014/main" id="{12F4AC92-3991-4265-ADA1-D7C29A542C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30934" y="2188860"/>
            <a:ext cx="419796" cy="41003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DD7580A-8794-4076-931E-561793BF84AE}"/>
              </a:ext>
            </a:extLst>
          </p:cNvPr>
          <p:cNvSpPr txBox="1"/>
          <p:nvPr/>
        </p:nvSpPr>
        <p:spPr>
          <a:xfrm>
            <a:off x="6205273" y="5270650"/>
            <a:ext cx="52657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13. </a:t>
            </a:r>
            <a:r>
              <a:rPr lang="fr-FR" sz="2000" b="1" dirty="0" err="1">
                <a:solidFill>
                  <a:srgbClr val="2B7DC0"/>
                </a:solidFill>
                <a:latin typeface="Arial" charset="0"/>
                <a:cs typeface="Arial" charset="0"/>
              </a:rPr>
              <a:t>Climate</a:t>
            </a:r>
            <a:r>
              <a:rPr lang="fr-FR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 action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23" name="Image 11">
            <a:extLst>
              <a:ext uri="{FF2B5EF4-FFF2-40B4-BE49-F238E27FC236}">
                <a16:creationId xmlns:a16="http://schemas.microsoft.com/office/drawing/2014/main" id="{F15B1913-D7F5-4EFA-8F69-5278D403C6C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24582" y="3360548"/>
            <a:ext cx="419796" cy="4100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756E6A0-19B8-4D38-A2EC-9DCCA3CFB216}"/>
              </a:ext>
            </a:extLst>
          </p:cNvPr>
          <p:cNvSpPr txBox="1"/>
          <p:nvPr/>
        </p:nvSpPr>
        <p:spPr>
          <a:xfrm>
            <a:off x="6187166" y="2169494"/>
            <a:ext cx="52657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3. Good health and well-being</a:t>
            </a:r>
            <a:endParaRPr lang="en-GB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33" name="Image 11">
            <a:extLst>
              <a:ext uri="{FF2B5EF4-FFF2-40B4-BE49-F238E27FC236}">
                <a16:creationId xmlns:a16="http://schemas.microsoft.com/office/drawing/2014/main" id="{C250FA0B-4C2D-443B-9266-70B7861CEC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30934" y="2754831"/>
            <a:ext cx="419796" cy="41003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CF5C9D7-553B-4933-890B-8CABA30BC777}"/>
              </a:ext>
            </a:extLst>
          </p:cNvPr>
          <p:cNvSpPr txBox="1"/>
          <p:nvPr/>
        </p:nvSpPr>
        <p:spPr>
          <a:xfrm>
            <a:off x="6190342" y="4607666"/>
            <a:ext cx="52657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17. Partnerships for the goals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27" name="Picture 26" descr="Text&#10;&#10;Description automatically generated">
            <a:extLst>
              <a:ext uri="{FF2B5EF4-FFF2-40B4-BE49-F238E27FC236}">
                <a16:creationId xmlns:a16="http://schemas.microsoft.com/office/drawing/2014/main" id="{96E2C488-A3E2-4638-BCD6-E0881D1824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3048" y="1507463"/>
            <a:ext cx="3406905" cy="4804376"/>
          </a:xfrm>
          <a:prstGeom prst="rect">
            <a:avLst/>
          </a:prstGeom>
        </p:spPr>
      </p:pic>
      <p:sp>
        <p:nvSpPr>
          <p:cNvPr id="28" name="Footer Placeholder 22">
            <a:extLst>
              <a:ext uri="{FF2B5EF4-FFF2-40B4-BE49-F238E27FC236}">
                <a16:creationId xmlns:a16="http://schemas.microsoft.com/office/drawing/2014/main" id="{9F539AA6-5A82-4F9A-BB19-DC5ED41F1728}"/>
              </a:ext>
            </a:extLst>
          </p:cNvPr>
          <p:cNvSpPr txBox="1">
            <a:spLocks/>
          </p:cNvSpPr>
          <p:nvPr/>
        </p:nvSpPr>
        <p:spPr>
          <a:xfrm>
            <a:off x="4035135" y="6273958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dirty="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Andrew Purcell --- 1 July 2021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249AB57-5381-4B2D-AD59-7D52675193AD}"/>
              </a:ext>
            </a:extLst>
          </p:cNvPr>
          <p:cNvSpPr txBox="1"/>
          <p:nvPr/>
        </p:nvSpPr>
        <p:spPr>
          <a:xfrm>
            <a:off x="6205272" y="3943174"/>
            <a:ext cx="56065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16. Peace, justice and strong institutions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818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</p:spPr>
        <p:txBody>
          <a:bodyPr>
            <a:noAutofit/>
          </a:bodyPr>
          <a:lstStyle/>
          <a:p>
            <a:r>
              <a:rPr lang="fr-FR" sz="4000" dirty="0"/>
              <a:t>Webfest 2021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en-US" dirty="0"/>
              <a:t>A truly global hackathon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4152" y="525026"/>
            <a:ext cx="1783937" cy="566213"/>
          </a:xfrm>
          <a:prstGeom prst="rect">
            <a:avLst/>
          </a:prstGeom>
        </p:spPr>
      </p:pic>
      <p:pic>
        <p:nvPicPr>
          <p:cNvPr id="13" name="Image 11">
            <a:extLst>
              <a:ext uri="{FF2B5EF4-FFF2-40B4-BE49-F238E27FC236}">
                <a16:creationId xmlns:a16="http://schemas.microsoft.com/office/drawing/2014/main" id="{28300138-75B9-450A-8259-18017D827D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30932" y="4831956"/>
            <a:ext cx="419796" cy="41003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7CDC554-2CDC-40BC-97E8-DA1934A59A21}"/>
              </a:ext>
            </a:extLst>
          </p:cNvPr>
          <p:cNvSpPr txBox="1"/>
          <p:nvPr/>
        </p:nvSpPr>
        <p:spPr>
          <a:xfrm>
            <a:off x="6187164" y="3630578"/>
            <a:ext cx="61167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 err="1">
                <a:solidFill>
                  <a:srgbClr val="2B7DC0"/>
                </a:solidFill>
                <a:latin typeface="Arial" charset="0"/>
                <a:cs typeface="Arial" charset="0"/>
              </a:rPr>
              <a:t>Exercising</a:t>
            </a:r>
            <a:r>
              <a:rPr lang="fr-FR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 and relaxation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C73E30-FE04-46BA-A47F-6A1CDBFA69DF}"/>
              </a:ext>
            </a:extLst>
          </p:cNvPr>
          <p:cNvSpPr txBox="1"/>
          <p:nvPr/>
        </p:nvSpPr>
        <p:spPr>
          <a:xfrm>
            <a:off x="6206220" y="4219181"/>
            <a:ext cx="56119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Entertainment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21" name="Image 11">
            <a:extLst>
              <a:ext uri="{FF2B5EF4-FFF2-40B4-BE49-F238E27FC236}">
                <a16:creationId xmlns:a16="http://schemas.microsoft.com/office/drawing/2014/main" id="{12F4AC92-3991-4265-ADA1-D7C29A542C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30932" y="1645715"/>
            <a:ext cx="419796" cy="410031"/>
          </a:xfrm>
          <a:prstGeom prst="rect">
            <a:avLst/>
          </a:prstGeom>
        </p:spPr>
      </p:pic>
      <p:pic>
        <p:nvPicPr>
          <p:cNvPr id="23" name="Image 11">
            <a:extLst>
              <a:ext uri="{FF2B5EF4-FFF2-40B4-BE49-F238E27FC236}">
                <a16:creationId xmlns:a16="http://schemas.microsoft.com/office/drawing/2014/main" id="{F15B1913-D7F5-4EFA-8F69-5278D403C6C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30932" y="4236993"/>
            <a:ext cx="419796" cy="4100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756E6A0-19B8-4D38-A2EC-9DCCA3CFB216}"/>
              </a:ext>
            </a:extLst>
          </p:cNvPr>
          <p:cNvSpPr txBox="1"/>
          <p:nvPr/>
        </p:nvSpPr>
        <p:spPr>
          <a:xfrm>
            <a:off x="6187164" y="1626349"/>
            <a:ext cx="5265728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Skills sessions and talks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B7DC0"/>
                </a:solidFill>
                <a:latin typeface="Arial" charset="0"/>
                <a:cs typeface="Arial" charset="0"/>
              </a:rPr>
              <a:t>App security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B7DC0"/>
                </a:solidFill>
                <a:latin typeface="Arial" charset="0"/>
                <a:cs typeface="Arial" charset="0"/>
              </a:rPr>
              <a:t>Making video presentations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B7DC0"/>
                </a:solidFill>
                <a:latin typeface="Arial" charset="0"/>
                <a:cs typeface="Arial" charset="0"/>
              </a:rPr>
              <a:t>Communicating complexity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B7DC0"/>
                </a:solidFill>
                <a:latin typeface="Arial" charset="0"/>
                <a:cs typeface="Arial" charset="0"/>
              </a:rPr>
              <a:t>How to give </a:t>
            </a:r>
            <a:r>
              <a:rPr lang="en-GB" sz="2000" dirty="0" err="1">
                <a:solidFill>
                  <a:srgbClr val="2B7DC0"/>
                </a:solidFill>
                <a:latin typeface="Arial" charset="0"/>
                <a:cs typeface="Arial" charset="0"/>
              </a:rPr>
              <a:t>presentsations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  <a:p>
            <a:endParaRPr lang="en-GB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33" name="Image 11">
            <a:extLst>
              <a:ext uri="{FF2B5EF4-FFF2-40B4-BE49-F238E27FC236}">
                <a16:creationId xmlns:a16="http://schemas.microsoft.com/office/drawing/2014/main" id="{C250FA0B-4C2D-443B-9266-70B7861CEC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27756" y="3611546"/>
            <a:ext cx="419796" cy="410031"/>
          </a:xfrm>
          <a:prstGeom prst="rect">
            <a:avLst/>
          </a:prstGeom>
        </p:spPr>
      </p:pic>
      <p:pic>
        <p:nvPicPr>
          <p:cNvPr id="27" name="Picture 26" descr="Text&#10;&#10;Description automatically generated">
            <a:extLst>
              <a:ext uri="{FF2B5EF4-FFF2-40B4-BE49-F238E27FC236}">
                <a16:creationId xmlns:a16="http://schemas.microsoft.com/office/drawing/2014/main" id="{96E2C488-A3E2-4638-BCD6-E0881D1824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3048" y="1507463"/>
            <a:ext cx="3406905" cy="4804376"/>
          </a:xfrm>
          <a:prstGeom prst="rect">
            <a:avLst/>
          </a:prstGeom>
        </p:spPr>
      </p:pic>
      <p:sp>
        <p:nvSpPr>
          <p:cNvPr id="28" name="Footer Placeholder 22">
            <a:extLst>
              <a:ext uri="{FF2B5EF4-FFF2-40B4-BE49-F238E27FC236}">
                <a16:creationId xmlns:a16="http://schemas.microsoft.com/office/drawing/2014/main" id="{9F539AA6-5A82-4F9A-BB19-DC5ED41F1728}"/>
              </a:ext>
            </a:extLst>
          </p:cNvPr>
          <p:cNvSpPr txBox="1">
            <a:spLocks/>
          </p:cNvSpPr>
          <p:nvPr/>
        </p:nvSpPr>
        <p:spPr>
          <a:xfrm>
            <a:off x="4035135" y="6273958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dirty="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Andrew Purcell --- 1 July 2021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249AB57-5381-4B2D-AD59-7D52675193AD}"/>
              </a:ext>
            </a:extLst>
          </p:cNvPr>
          <p:cNvSpPr txBox="1"/>
          <p:nvPr/>
        </p:nvSpPr>
        <p:spPr>
          <a:xfrm>
            <a:off x="6211622" y="4819619"/>
            <a:ext cx="56065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Networking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16" name="Image 11">
            <a:extLst>
              <a:ext uri="{FF2B5EF4-FFF2-40B4-BE49-F238E27FC236}">
                <a16:creationId xmlns:a16="http://schemas.microsoft.com/office/drawing/2014/main" id="{EE1592E5-C17A-4335-A89A-151D77617F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425530" y="5469904"/>
            <a:ext cx="419796" cy="41003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1D17886-FF1F-41DF-A012-DD767ECA82A9}"/>
              </a:ext>
            </a:extLst>
          </p:cNvPr>
          <p:cNvSpPr txBox="1"/>
          <p:nvPr/>
        </p:nvSpPr>
        <p:spPr>
          <a:xfrm>
            <a:off x="6206220" y="5457567"/>
            <a:ext cx="56065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Chat discussion forum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455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</p:spPr>
        <p:txBody>
          <a:bodyPr>
            <a:noAutofit/>
          </a:bodyPr>
          <a:lstStyle/>
          <a:p>
            <a:r>
              <a:rPr lang="fr-FR" sz="4000" dirty="0"/>
              <a:t>Webfest 2021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en-US" dirty="0"/>
              <a:t>A truly global hackathon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4152" y="525026"/>
            <a:ext cx="1783937" cy="566213"/>
          </a:xfrm>
          <a:prstGeom prst="rect">
            <a:avLst/>
          </a:prstGeom>
        </p:spPr>
      </p:pic>
      <p:pic>
        <p:nvPicPr>
          <p:cNvPr id="13" name="Image 11">
            <a:extLst>
              <a:ext uri="{FF2B5EF4-FFF2-40B4-BE49-F238E27FC236}">
                <a16:creationId xmlns:a16="http://schemas.microsoft.com/office/drawing/2014/main" id="{28300138-75B9-450A-8259-18017D827D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525200" y="3498138"/>
            <a:ext cx="419796" cy="41003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7CDC554-2CDC-40BC-97E8-DA1934A59A21}"/>
              </a:ext>
            </a:extLst>
          </p:cNvPr>
          <p:cNvSpPr txBox="1"/>
          <p:nvPr/>
        </p:nvSpPr>
        <p:spPr>
          <a:xfrm>
            <a:off x="6281432" y="2296760"/>
            <a:ext cx="61167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Project/challenge </a:t>
            </a:r>
            <a:r>
              <a:rPr lang="fr-FR" sz="2000" b="1" dirty="0" err="1">
                <a:solidFill>
                  <a:srgbClr val="2B7DC0"/>
                </a:solidFill>
                <a:latin typeface="Arial" charset="0"/>
                <a:cs typeface="Arial" charset="0"/>
              </a:rPr>
              <a:t>proposals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C73E30-FE04-46BA-A47F-6A1CDBFA69DF}"/>
              </a:ext>
            </a:extLst>
          </p:cNvPr>
          <p:cNvSpPr txBox="1"/>
          <p:nvPr/>
        </p:nvSpPr>
        <p:spPr>
          <a:xfrm>
            <a:off x="6300488" y="2885363"/>
            <a:ext cx="56119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Mentorship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23" name="Image 11">
            <a:extLst>
              <a:ext uri="{FF2B5EF4-FFF2-40B4-BE49-F238E27FC236}">
                <a16:creationId xmlns:a16="http://schemas.microsoft.com/office/drawing/2014/main" id="{F15B1913-D7F5-4EFA-8F69-5278D403C6C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525200" y="2903175"/>
            <a:ext cx="419796" cy="4100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756E6A0-19B8-4D38-A2EC-9DCCA3CFB216}"/>
              </a:ext>
            </a:extLst>
          </p:cNvPr>
          <p:cNvSpPr txBox="1"/>
          <p:nvPr/>
        </p:nvSpPr>
        <p:spPr>
          <a:xfrm>
            <a:off x="5336182" y="1480544"/>
            <a:ext cx="61167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u="sng" dirty="0">
                <a:solidFill>
                  <a:srgbClr val="2B7DC0"/>
                </a:solidFill>
                <a:latin typeface="Arial" charset="0"/>
                <a:cs typeface="Arial" charset="0"/>
              </a:rPr>
              <a:t>Collaboration opportunities</a:t>
            </a:r>
          </a:p>
        </p:txBody>
      </p:sp>
      <p:pic>
        <p:nvPicPr>
          <p:cNvPr id="33" name="Image 11">
            <a:extLst>
              <a:ext uri="{FF2B5EF4-FFF2-40B4-BE49-F238E27FC236}">
                <a16:creationId xmlns:a16="http://schemas.microsoft.com/office/drawing/2014/main" id="{C250FA0B-4C2D-443B-9266-70B7861CEC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522024" y="2277728"/>
            <a:ext cx="419796" cy="410031"/>
          </a:xfrm>
          <a:prstGeom prst="rect">
            <a:avLst/>
          </a:prstGeom>
        </p:spPr>
      </p:pic>
      <p:pic>
        <p:nvPicPr>
          <p:cNvPr id="27" name="Picture 26" descr="Text&#10;&#10;Description automatically generated">
            <a:extLst>
              <a:ext uri="{FF2B5EF4-FFF2-40B4-BE49-F238E27FC236}">
                <a16:creationId xmlns:a16="http://schemas.microsoft.com/office/drawing/2014/main" id="{96E2C488-A3E2-4638-BCD6-E0881D1824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3048" y="1507463"/>
            <a:ext cx="3406905" cy="4804376"/>
          </a:xfrm>
          <a:prstGeom prst="rect">
            <a:avLst/>
          </a:prstGeom>
        </p:spPr>
      </p:pic>
      <p:sp>
        <p:nvSpPr>
          <p:cNvPr id="28" name="Footer Placeholder 22">
            <a:extLst>
              <a:ext uri="{FF2B5EF4-FFF2-40B4-BE49-F238E27FC236}">
                <a16:creationId xmlns:a16="http://schemas.microsoft.com/office/drawing/2014/main" id="{9F539AA6-5A82-4F9A-BB19-DC5ED41F1728}"/>
              </a:ext>
            </a:extLst>
          </p:cNvPr>
          <p:cNvSpPr txBox="1">
            <a:spLocks/>
          </p:cNvSpPr>
          <p:nvPr/>
        </p:nvSpPr>
        <p:spPr>
          <a:xfrm>
            <a:off x="4035135" y="6273958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dirty="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Andrew Purcell --- 1 July 2021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249AB57-5381-4B2D-AD59-7D52675193AD}"/>
              </a:ext>
            </a:extLst>
          </p:cNvPr>
          <p:cNvSpPr txBox="1"/>
          <p:nvPr/>
        </p:nvSpPr>
        <p:spPr>
          <a:xfrm>
            <a:off x="6305890" y="3485801"/>
            <a:ext cx="56065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Thematic talk(s)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16" name="Image 11">
            <a:extLst>
              <a:ext uri="{FF2B5EF4-FFF2-40B4-BE49-F238E27FC236}">
                <a16:creationId xmlns:a16="http://schemas.microsoft.com/office/drawing/2014/main" id="{EE1592E5-C17A-4335-A89A-151D77617F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519798" y="4136086"/>
            <a:ext cx="419796" cy="41003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1D17886-FF1F-41DF-A012-DD767ECA82A9}"/>
              </a:ext>
            </a:extLst>
          </p:cNvPr>
          <p:cNvSpPr txBox="1"/>
          <p:nvPr/>
        </p:nvSpPr>
        <p:spPr>
          <a:xfrm>
            <a:off x="6300488" y="4123749"/>
            <a:ext cx="56065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Skills workshops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18" name="Image 11">
            <a:extLst>
              <a:ext uri="{FF2B5EF4-FFF2-40B4-BE49-F238E27FC236}">
                <a16:creationId xmlns:a16="http://schemas.microsoft.com/office/drawing/2014/main" id="{CFBA0DCC-8754-47F3-87DA-9E49D441F3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525201" y="4797056"/>
            <a:ext cx="419796" cy="41003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BF53040-1785-4DF1-A70D-2A0994ED7BB2}"/>
              </a:ext>
            </a:extLst>
          </p:cNvPr>
          <p:cNvSpPr txBox="1"/>
          <p:nvPr/>
        </p:nvSpPr>
        <p:spPr>
          <a:xfrm>
            <a:off x="6305891" y="4784719"/>
            <a:ext cx="56065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Judge(s)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  <p:pic>
        <p:nvPicPr>
          <p:cNvPr id="29" name="Image 11">
            <a:extLst>
              <a:ext uri="{FF2B5EF4-FFF2-40B4-BE49-F238E27FC236}">
                <a16:creationId xmlns:a16="http://schemas.microsoft.com/office/drawing/2014/main" id="{8F3EFF13-8A9C-428B-9CFB-0DE087D89B4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5525201" y="5447528"/>
            <a:ext cx="419796" cy="41003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70D294DE-3C1A-4D2B-8DE6-09795EBAA43E}"/>
              </a:ext>
            </a:extLst>
          </p:cNvPr>
          <p:cNvSpPr txBox="1"/>
          <p:nvPr/>
        </p:nvSpPr>
        <p:spPr>
          <a:xfrm>
            <a:off x="6305891" y="5435191"/>
            <a:ext cx="56065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2B7DC0"/>
                </a:solidFill>
                <a:latin typeface="Arial" charset="0"/>
                <a:cs typeface="Arial" charset="0"/>
              </a:rPr>
              <a:t>Prizes/invitations/other?</a:t>
            </a:r>
            <a:endParaRPr lang="en-GB" sz="2000" dirty="0">
              <a:solidFill>
                <a:srgbClr val="2B7DC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236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23469" y="747282"/>
            <a:ext cx="6069881" cy="812968"/>
          </a:xfrm>
        </p:spPr>
        <p:txBody>
          <a:bodyPr>
            <a:noAutofit/>
          </a:bodyPr>
          <a:lstStyle/>
          <a:p>
            <a:r>
              <a:rPr lang="fr-FR" sz="6000" dirty="0"/>
              <a:t>QUESTIONS?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51957" y="2258707"/>
            <a:ext cx="12143508" cy="490538"/>
          </a:xfrm>
        </p:spPr>
        <p:txBody>
          <a:bodyPr>
            <a:noAutofit/>
          </a:bodyPr>
          <a:lstStyle/>
          <a:p>
            <a:pPr algn="ctr"/>
            <a:r>
              <a:rPr lang="fr-FR" sz="3600" dirty="0"/>
              <a:t>webfest-team@cern.ch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0" y="2830279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err="1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rPr>
              <a:t>webfest.cern</a:t>
            </a:r>
            <a:endParaRPr lang="fr-FR" sz="2800" dirty="0">
              <a:solidFill>
                <a:srgbClr val="18AF9B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Andrew Purcell --- 1 July 2021</a:t>
            </a:r>
          </a:p>
        </p:txBody>
      </p:sp>
      <p:sp>
        <p:nvSpPr>
          <p:cNvPr id="7" name="ZoneTexte 10">
            <a:extLst>
              <a:ext uri="{FF2B5EF4-FFF2-40B4-BE49-F238E27FC236}">
                <a16:creationId xmlns:a16="http://schemas.microsoft.com/office/drawing/2014/main" id="{8E34CC5F-9C47-465E-981F-506824F855E1}"/>
              </a:ext>
            </a:extLst>
          </p:cNvPr>
          <p:cNvSpPr txBox="1"/>
          <p:nvPr/>
        </p:nvSpPr>
        <p:spPr>
          <a:xfrm>
            <a:off x="3270782" y="3895934"/>
            <a:ext cx="5650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openlab.cern</a:t>
            </a:r>
            <a:endParaRPr lang="fr-FR" sz="3200" b="1" i="1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476864-C6CE-42D9-A110-A6D914B89D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687" y="4554459"/>
            <a:ext cx="1126625" cy="1115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9252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2A7DBF"/>
            </a:solidFill>
            <a:latin typeface="Arial" charset="0"/>
            <a:ea typeface="Arial" charset="0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3583</TotalTime>
  <Words>346</Words>
  <Application>Microsoft Office PowerPoint</Application>
  <PresentationFormat>Widescreen</PresentationFormat>
  <Paragraphs>68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Thème Office</vt:lpstr>
      <vt:lpstr>PowerPoint Presentation</vt:lpstr>
      <vt:lpstr>What is the CERN Webfest?</vt:lpstr>
      <vt:lpstr>Webfest 2020</vt:lpstr>
      <vt:lpstr>Webfest 2021</vt:lpstr>
      <vt:lpstr>Webfest 2021</vt:lpstr>
      <vt:lpstr>Webfest 2021</vt:lpstr>
      <vt:lpstr>Webfest 2021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Andrew Robert Purcell</cp:lastModifiedBy>
  <cp:revision>389</cp:revision>
  <dcterms:created xsi:type="dcterms:W3CDTF">2017-05-22T08:24:09Z</dcterms:created>
  <dcterms:modified xsi:type="dcterms:W3CDTF">2021-07-01T08:50:50Z</dcterms:modified>
</cp:coreProperties>
</file>