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308" r:id="rId3"/>
    <p:sldId id="310" r:id="rId4"/>
    <p:sldId id="311" r:id="rId5"/>
    <p:sldId id="314" r:id="rId6"/>
    <p:sldId id="315" r:id="rId7"/>
    <p:sldId id="273" r:id="rId8"/>
    <p:sldId id="317" r:id="rId9"/>
    <p:sldId id="316" r:id="rId10"/>
    <p:sldId id="312" r:id="rId11"/>
    <p:sldId id="313" r:id="rId12"/>
    <p:sldId id="318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490">
          <p15:clr>
            <a:srgbClr val="A4A3A4"/>
          </p15:clr>
        </p15:guide>
        <p15:guide id="4" pos="8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7807" autoAdjust="0"/>
  </p:normalViewPr>
  <p:slideViewPr>
    <p:cSldViewPr snapToGrid="0" showGuides="1">
      <p:cViewPr varScale="1">
        <p:scale>
          <a:sx n="107" d="100"/>
          <a:sy n="107" d="100"/>
        </p:scale>
        <p:origin x="108" y="114"/>
      </p:cViewPr>
      <p:guideLst>
        <p:guide orient="horz" pos="2160"/>
        <p:guide pos="3840"/>
        <p:guide orient="horz" pos="3490"/>
        <p:guide pos="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06/07/2021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8" y="1651248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9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021" y="-51247"/>
            <a:ext cx="2229955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805" y="5650940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5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06/07/2021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286605"/>
            <a:ext cx="11073409" cy="107076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475856"/>
            <a:ext cx="11073409" cy="4011689"/>
          </a:xfrm>
        </p:spPr>
        <p:txBody>
          <a:bodyPr>
            <a:norm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1132743" y="6435409"/>
            <a:ext cx="1921919" cy="389502"/>
          </a:xfrm>
        </p:spPr>
        <p:txBody>
          <a:bodyPr/>
          <a:lstStyle>
            <a:lvl1pPr>
              <a:defRPr sz="1050" b="1"/>
            </a:lvl1pPr>
          </a:lstStyle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016829" y="6459787"/>
            <a:ext cx="3831107" cy="398215"/>
          </a:xfrm>
        </p:spPr>
        <p:txBody>
          <a:bodyPr/>
          <a:lstStyle>
            <a:lvl1pPr algn="l">
              <a:defRPr sz="1100" b="1"/>
            </a:lvl1pPr>
          </a:lstStyle>
          <a:p>
            <a:r>
              <a:rPr lang="it-IT" dirty="0" err="1"/>
              <a:t>E.B</a:t>
            </a:r>
            <a:r>
              <a:rPr lang="it-IT" cap="none" dirty="0" err="1"/>
              <a:t>enedetto</a:t>
            </a:r>
            <a:r>
              <a:rPr lang="it-IT" cap="all" dirty="0"/>
              <a:t>:</a:t>
            </a:r>
            <a:r>
              <a:rPr lang="it-IT" dirty="0"/>
              <a:t> INJECTION </a:t>
            </a:r>
            <a:r>
              <a:rPr lang="it-IT" dirty="0" err="1"/>
              <a:t>inTO</a:t>
            </a:r>
            <a:r>
              <a:rPr lang="it-IT" dirty="0"/>
              <a:t> </a:t>
            </a:r>
            <a:r>
              <a:rPr lang="it-IT" dirty="0" err="1"/>
              <a:t>Synchrotrons</a:t>
            </a:r>
            <a:endParaRPr lang="it-IT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50905" y="645855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1100" b="1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280" y="638036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9" y="1544500"/>
            <a:ext cx="6431759" cy="4054227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9" y="1527338"/>
            <a:ext cx="4230487" cy="40713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06/07/2021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  <p:sp>
        <p:nvSpPr>
          <p:cNvPr id="11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286605"/>
            <a:ext cx="11073409" cy="107076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8" y="1651248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9" y="5718854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8" y="1651248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07659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9" y="5598727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3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83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82994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9643" y="1323087"/>
            <a:ext cx="10058400" cy="472783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2" y="6459787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E. Benedetto: </a:t>
            </a:r>
            <a:r>
              <a:rPr lang="it-IT" dirty="0" err="1"/>
              <a:t>Injection</a:t>
            </a:r>
            <a:r>
              <a:rPr lang="it-IT" dirty="0"/>
              <a:t> </a:t>
            </a:r>
            <a:r>
              <a:rPr lang="it-IT" dirty="0" err="1"/>
              <a:t>into</a:t>
            </a:r>
            <a:r>
              <a:rPr lang="it-IT" dirty="0"/>
              <a:t> </a:t>
            </a:r>
            <a:r>
              <a:rPr lang="it-IT" dirty="0" err="1"/>
              <a:t>synchrotrons</a:t>
            </a:r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212413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3" y="6459787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  <p:sldLayoutId id="2147483681" r:id="rId6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WG on Field </a:t>
            </a:r>
            <a:r>
              <a:rPr lang="it-IT" dirty="0" err="1"/>
              <a:t>Quality</a:t>
            </a:r>
            <a:r>
              <a:rPr lang="it-IT" dirty="0"/>
              <a:t> for </a:t>
            </a:r>
            <a:r>
              <a:rPr lang="it-IT" dirty="0" err="1"/>
              <a:t>Curved</a:t>
            </a:r>
            <a:r>
              <a:rPr lang="it-IT" dirty="0"/>
              <a:t> </a:t>
            </a:r>
            <a:r>
              <a:rPr lang="it-IT" dirty="0" err="1"/>
              <a:t>Magnets</a:t>
            </a:r>
            <a:r>
              <a:rPr lang="it-IT" dirty="0"/>
              <a:t> – </a:t>
            </a:r>
            <a:r>
              <a:rPr lang="it-IT" dirty="0" err="1"/>
              <a:t>HITRI</a:t>
            </a:r>
            <a:r>
              <a:rPr lang="it-IT" i="1" dirty="0" err="1"/>
              <a:t>plus</a:t>
            </a:r>
            <a:r>
              <a:rPr lang="it-IT" dirty="0"/>
              <a:t> WP7-WP8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Elena Benedetto, SEEIIST (WP7) &amp; DANIEL BARNA, </a:t>
            </a:r>
            <a:r>
              <a:rPr lang="it-IT" dirty="0" err="1"/>
              <a:t>Wigner</a:t>
            </a:r>
            <a:r>
              <a:rPr lang="it-IT" dirty="0"/>
              <a:t> U. (WP8)</a:t>
            </a:r>
          </a:p>
          <a:p>
            <a:r>
              <a:rPr lang="it-IT" dirty="0"/>
              <a:t>Joint SEEIIST-NIMMS meeting, 2/7/2021</a:t>
            </a:r>
          </a:p>
        </p:txBody>
      </p:sp>
      <p:pic>
        <p:nvPicPr>
          <p:cNvPr id="6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981265" y="5602807"/>
            <a:ext cx="1210735" cy="79736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08" y="286605"/>
            <a:ext cx="12083592" cy="1070767"/>
          </a:xfrm>
        </p:spPr>
        <p:txBody>
          <a:bodyPr/>
          <a:lstStyle/>
          <a:p>
            <a:r>
              <a:rPr lang="en-US" dirty="0"/>
              <a:t>1 or 2 SHORT TALKS (to learn what we do) + DISCUSSION SESSION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538" y="1382918"/>
            <a:ext cx="11650462" cy="4518601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000" dirty="0"/>
              <a:t>Magnetic field measurements in curved geometry (C. </a:t>
            </a:r>
            <a:r>
              <a:rPr lang="en-US" sz="2000" dirty="0" err="1"/>
              <a:t>Petroni</a:t>
            </a:r>
            <a:r>
              <a:rPr lang="en-US" sz="2000" dirty="0"/>
              <a:t> CERN, G .</a:t>
            </a:r>
            <a:r>
              <a:rPr lang="en-US" sz="2000" dirty="0" err="1"/>
              <a:t>Montenero</a:t>
            </a:r>
            <a:r>
              <a:rPr lang="en-US" sz="2000" dirty="0"/>
              <a:t> PSI, </a:t>
            </a:r>
            <a:r>
              <a:rPr lang="en-US" sz="2000" dirty="0" err="1"/>
              <a:t>E.DeMatteis</a:t>
            </a:r>
            <a:r>
              <a:rPr lang="en-US" sz="2000" dirty="0"/>
              <a:t> INFN) </a:t>
            </a:r>
          </a:p>
          <a:p>
            <a:pPr lvl="1"/>
            <a:r>
              <a:rPr lang="en-US" sz="2000" dirty="0"/>
              <a:t>Field characterization, common framework (D. </a:t>
            </a:r>
            <a:r>
              <a:rPr lang="en-US" sz="2000" dirty="0" err="1"/>
              <a:t>Barna</a:t>
            </a:r>
            <a:r>
              <a:rPr lang="en-US" sz="2000" dirty="0"/>
              <a:t>)</a:t>
            </a:r>
          </a:p>
          <a:p>
            <a:pPr lvl="1"/>
            <a:endParaRPr lang="en-US" sz="1000" dirty="0"/>
          </a:p>
          <a:p>
            <a:pPr lvl="1"/>
            <a:r>
              <a:rPr lang="en-US" sz="2000" dirty="0"/>
              <a:t>Gantry (E. </a:t>
            </a:r>
            <a:r>
              <a:rPr lang="en-US" sz="2000" dirty="0" err="1"/>
              <a:t>Felcini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Synchrotron (E. Benedetto)</a:t>
            </a:r>
          </a:p>
          <a:p>
            <a:pPr lvl="1"/>
            <a:r>
              <a:rPr lang="en-US" sz="2000" dirty="0"/>
              <a:t>Identifications of tasks (D. </a:t>
            </a:r>
            <a:r>
              <a:rPr lang="en-US" sz="2000" dirty="0" err="1"/>
              <a:t>Barna</a:t>
            </a:r>
            <a:r>
              <a:rPr lang="en-US" sz="2000" dirty="0"/>
              <a:t>)</a:t>
            </a:r>
          </a:p>
          <a:p>
            <a:pPr lvl="1"/>
            <a:endParaRPr lang="en-US" sz="800" dirty="0"/>
          </a:p>
          <a:p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Topics for future meetings</a:t>
            </a:r>
          </a:p>
          <a:p>
            <a:pPr lvl="1"/>
            <a:r>
              <a:rPr lang="en-US" sz="2000" dirty="0"/>
              <a:t>Tracking and optimization inside the PSI CCT gantry (</a:t>
            </a:r>
            <a:r>
              <a:rPr lang="en-US" sz="2000" dirty="0" err="1"/>
              <a:t>A.Gerbershagen</a:t>
            </a:r>
            <a:r>
              <a:rPr lang="en-US" sz="2000" dirty="0"/>
              <a:t> CERN, will be invited)</a:t>
            </a:r>
          </a:p>
          <a:p>
            <a:pPr lvl="1"/>
            <a:r>
              <a:rPr lang="en-US" sz="2000" dirty="0"/>
              <a:t>RAT code to generate CCT coils geometry (</a:t>
            </a:r>
            <a:r>
              <a:rPr lang="en-US" sz="2000" dirty="0" err="1"/>
              <a:t>J.Van</a:t>
            </a:r>
            <a:r>
              <a:rPr lang="en-US" sz="2000" dirty="0"/>
              <a:t> </a:t>
            </a:r>
            <a:r>
              <a:rPr lang="en-US" sz="2000" dirty="0" err="1"/>
              <a:t>Nugteren</a:t>
            </a:r>
            <a:r>
              <a:rPr lang="en-US" sz="2000" dirty="0"/>
              <a:t> will be invited)</a:t>
            </a:r>
          </a:p>
          <a:p>
            <a:pPr lvl="1"/>
            <a:r>
              <a:rPr lang="en-US" sz="2000" dirty="0"/>
              <a:t>ISOLDE synchrotron based on CCTs (Liverpool group, Glyn Kirby)</a:t>
            </a:r>
          </a:p>
          <a:p>
            <a:pPr lvl="1"/>
            <a:r>
              <a:rPr lang="en-US" sz="2000" dirty="0"/>
              <a:t>Analytical reconstruction of field from flux measurements (S. </a:t>
            </a:r>
            <a:r>
              <a:rPr lang="en-US" sz="2000" dirty="0" err="1"/>
              <a:t>Russenchuck</a:t>
            </a:r>
            <a:r>
              <a:rPr lang="en-US" sz="2000" dirty="0"/>
              <a:t> and collaborators…)</a:t>
            </a:r>
          </a:p>
          <a:p>
            <a:pPr lvl="1"/>
            <a:r>
              <a:rPr lang="en-US" sz="2000" dirty="0"/>
              <a:t>Results from tasks…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5141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- </a:t>
            </a:r>
            <a:r>
              <a:rPr lang="it-IT" dirty="0"/>
              <a:t>WG on Field </a:t>
            </a:r>
            <a:r>
              <a:rPr lang="it-IT" dirty="0" err="1"/>
              <a:t>Quality</a:t>
            </a:r>
            <a:r>
              <a:rPr lang="it-IT" dirty="0"/>
              <a:t> for </a:t>
            </a:r>
            <a:r>
              <a:rPr lang="it-IT" dirty="0" err="1"/>
              <a:t>Curved</a:t>
            </a:r>
            <a:r>
              <a:rPr lang="it-IT" dirty="0"/>
              <a:t> </a:t>
            </a:r>
            <a:r>
              <a:rPr lang="it-IT" dirty="0" err="1"/>
              <a:t>Magnets</a:t>
            </a:r>
            <a:r>
              <a:rPr lang="it-IT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 meeting per month (</a:t>
            </a:r>
            <a:r>
              <a:rPr lang="en-US" dirty="0" err="1"/>
              <a:t>approx</a:t>
            </a:r>
            <a:r>
              <a:rPr lang="en-US" dirty="0"/>
              <a:t>)</a:t>
            </a:r>
          </a:p>
          <a:p>
            <a:r>
              <a:rPr lang="en-US" dirty="0"/>
              <a:t>15 people present at the last meting </a:t>
            </a:r>
          </a:p>
          <a:p>
            <a:pPr lvl="1"/>
            <a:r>
              <a:rPr lang="en-US" dirty="0"/>
              <a:t>CERN (Magnets group &amp; NIMMS), PSI, INFN (MI, GE), CNAO, Wigner University, SEEIIST </a:t>
            </a:r>
          </a:p>
          <a:p>
            <a:r>
              <a:rPr lang="en-US" dirty="0"/>
              <a:t>3 communities represented, need to find a common ground:</a:t>
            </a:r>
          </a:p>
          <a:p>
            <a:pPr lvl="1"/>
            <a:r>
              <a:rPr lang="en-US" dirty="0"/>
              <a:t>beam dynamics, magnet design, magnet measurements</a:t>
            </a:r>
          </a:p>
          <a:p>
            <a:r>
              <a:rPr lang="en-US" dirty="0"/>
              <a:t>Program of work starts taking shape…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A1B83783-225F-4A73-9E00-9C8C1555595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34401" y="4162425"/>
            <a:ext cx="3357599" cy="15647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1773" r="21824" b="58860"/>
          <a:stretch/>
        </p:blipFill>
        <p:spPr>
          <a:xfrm>
            <a:off x="4844143" y="4807857"/>
            <a:ext cx="3974678" cy="145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99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AB84F-C0E9-415E-9722-E4BEBCDF2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2A83D-61AB-4B10-909B-564877329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475856"/>
            <a:ext cx="10996382" cy="4011689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Set up a regular scheme for meetings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Proposed a convention for coordinate systems and coordinate symbols, variables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Proposed common framework: field derivatives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Naïve “multipoles” discussed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Discussed measurement possibilities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Converged on </a:t>
            </a:r>
            <a:r>
              <a:rPr lang="en-US"/>
              <a:t>winding parametrization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D98CC0-ED43-43E2-AE10-1771F5FCD6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8A0EBB-4A60-46B5-AAB4-0226F9022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75149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HITRI</a:t>
            </a:r>
            <a:r>
              <a:rPr lang="en-US" i="1" dirty="0" err="1"/>
              <a:t>plus</a:t>
            </a:r>
            <a:r>
              <a:rPr lang="en-US" dirty="0"/>
              <a:t> MAGNETS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06/07/2021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pic>
        <p:nvPicPr>
          <p:cNvPr id="9" name="Google Shape;73;p15"/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l="4992" t="12663" r="4394"/>
          <a:stretch/>
        </p:blipFill>
        <p:spPr>
          <a:xfrm>
            <a:off x="2431431" y="1084270"/>
            <a:ext cx="9543754" cy="5174434"/>
          </a:xfrm>
          <a:prstGeom prst="rect">
            <a:avLst/>
          </a:prstGeom>
          <a:noFill/>
          <a:ln>
            <a:solidFill>
              <a:srgbClr val="005551"/>
            </a:solidFill>
          </a:ln>
        </p:spPr>
      </p:pic>
      <p:sp>
        <p:nvSpPr>
          <p:cNvPr id="10" name="Google Shape;74;p15"/>
          <p:cNvSpPr txBox="1">
            <a:spLocks/>
          </p:cNvSpPr>
          <p:nvPr/>
        </p:nvSpPr>
        <p:spPr>
          <a:xfrm>
            <a:off x="871777" y="4355383"/>
            <a:ext cx="4161440" cy="1789830"/>
          </a:xfrm>
          <a:prstGeom prst="rect">
            <a:avLst/>
          </a:prstGeom>
          <a:solidFill>
            <a:srgbClr val="EAF1DD"/>
          </a:solidFill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r>
              <a:rPr lang="en" sz="2000" dirty="0"/>
              <a:t>3-5 Tesla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r>
              <a:rPr lang="en" sz="2000" dirty="0"/>
              <a:t>Bending angle 90</a:t>
            </a:r>
            <a:r>
              <a:rPr lang="en" sz="2000" baseline="30000" dirty="0"/>
              <a:t>o</a:t>
            </a:r>
            <a:r>
              <a:rPr lang="en" sz="2000" dirty="0"/>
              <a:t> (up to)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r>
              <a:rPr lang="en" sz="2000" dirty="0"/>
              <a:t>Bending radius &lt; 2m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r>
              <a:rPr lang="en" sz="2000" dirty="0"/>
              <a:t>Aperture 100mm (up to)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SzPts val="1800"/>
              <a:buFont typeface="Calibri" panose="020F0502020204030204" pitchFamily="34" charset="0"/>
              <a:buChar char="●"/>
            </a:pPr>
            <a:r>
              <a:rPr lang="en" sz="2000" dirty="0"/>
              <a:t>Combined function or AG layers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97386" y="5867607"/>
            <a:ext cx="87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L. Rossi</a:t>
            </a:r>
          </a:p>
        </p:txBody>
      </p:sp>
    </p:spTree>
    <p:extLst>
      <p:ext uri="{BB962C8B-B14F-4D97-AF65-F5344CB8AC3E}">
        <p14:creationId xmlns:p14="http://schemas.microsoft.com/office/powerpoint/2010/main" val="47773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MANDATE - </a:t>
            </a:r>
            <a:r>
              <a:rPr lang="it-IT" dirty="0"/>
              <a:t>WG ON FIELD QUALITY FOR CURVED MAGNETS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1538" y="1475856"/>
            <a:ext cx="11073409" cy="2093650"/>
          </a:xfrm>
        </p:spPr>
        <p:txBody>
          <a:bodyPr>
            <a:noAutofit/>
          </a:bodyPr>
          <a:lstStyle/>
          <a:p>
            <a:r>
              <a:rPr lang="en-US" sz="2000" dirty="0"/>
              <a:t>The working group will study the problem of </a:t>
            </a:r>
            <a:r>
              <a:rPr lang="en-US" sz="2000" b="1" dirty="0"/>
              <a:t>the best way to </a:t>
            </a:r>
            <a:r>
              <a:rPr lang="en-US" sz="2000" b="1" dirty="0">
                <a:solidFill>
                  <a:srgbClr val="FF0000"/>
                </a:solidFill>
              </a:rPr>
              <a:t>define the field quality </a:t>
            </a:r>
            <a:r>
              <a:rPr lang="en-US" sz="2000" b="1" dirty="0"/>
              <a:t>for strongly curved magnets </a:t>
            </a:r>
            <a:r>
              <a:rPr lang="en-US" sz="2000" dirty="0"/>
              <a:t>used for ion therapy, both </a:t>
            </a:r>
            <a:r>
              <a:rPr lang="en-US" sz="2000" b="1" dirty="0"/>
              <a:t>for gantry and synchrotron</a:t>
            </a:r>
            <a:r>
              <a:rPr lang="en-US" sz="2000" dirty="0"/>
              <a:t>, where the field level of 3-5 T implies curvature radius of 1-3 m and large aperture. </a:t>
            </a:r>
          </a:p>
          <a:p>
            <a:r>
              <a:rPr lang="en-US" sz="2000" dirty="0"/>
              <a:t>The working group, beside </a:t>
            </a:r>
            <a:r>
              <a:rPr lang="en-US" sz="2000" b="1" dirty="0"/>
              <a:t>proposing useful operative </a:t>
            </a:r>
            <a:r>
              <a:rPr lang="en-US" sz="2000" dirty="0"/>
              <a:t>parameters to </a:t>
            </a:r>
            <a:r>
              <a:rPr lang="en-US" sz="2000" b="1" dirty="0">
                <a:solidFill>
                  <a:srgbClr val="FF0000"/>
                </a:solidFill>
              </a:rPr>
              <a:t>characterize</a:t>
            </a:r>
            <a:r>
              <a:rPr lang="en-US" sz="2000" dirty="0"/>
              <a:t> </a:t>
            </a:r>
            <a:r>
              <a:rPr lang="en-US" sz="2000" b="1" dirty="0"/>
              <a:t>and </a:t>
            </a:r>
            <a:r>
              <a:rPr lang="en-US" sz="2000" b="1" dirty="0">
                <a:solidFill>
                  <a:srgbClr val="FF0000"/>
                </a:solidFill>
              </a:rPr>
              <a:t>compare</a:t>
            </a:r>
            <a:r>
              <a:rPr lang="en-US" sz="2000" dirty="0"/>
              <a:t> the FQ content of various design, will also </a:t>
            </a:r>
            <a:r>
              <a:rPr lang="en-US" sz="2000" b="1" dirty="0"/>
              <a:t>examine the various methods to</a:t>
            </a:r>
            <a:r>
              <a:rPr lang="en-US" sz="2000" b="1" dirty="0">
                <a:solidFill>
                  <a:srgbClr val="FF0000"/>
                </a:solidFill>
              </a:rPr>
              <a:t> measure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b="1" dirty="0"/>
              <a:t>and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model</a:t>
            </a:r>
            <a:r>
              <a:rPr lang="en-US" sz="2000" dirty="0"/>
              <a:t> the FQ content and make practical recommendations.</a:t>
            </a:r>
            <a:endParaRPr lang="en-US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06/07/2021</a:t>
            </a:fld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7" name="Oval 6"/>
          <p:cNvSpPr/>
          <p:nvPr/>
        </p:nvSpPr>
        <p:spPr>
          <a:xfrm>
            <a:off x="3260926" y="3672473"/>
            <a:ext cx="3449716" cy="1218437"/>
          </a:xfrm>
          <a:prstGeom prst="ellipse">
            <a:avLst/>
          </a:prstGeom>
          <a:solidFill>
            <a:srgbClr val="FFFF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BEAM DYNAMICS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Synchrotron &amp; Gantry</a:t>
            </a:r>
          </a:p>
        </p:txBody>
      </p:sp>
      <p:sp>
        <p:nvSpPr>
          <p:cNvPr id="9" name="Oval 8"/>
          <p:cNvSpPr/>
          <p:nvPr/>
        </p:nvSpPr>
        <p:spPr>
          <a:xfrm>
            <a:off x="5867602" y="3670424"/>
            <a:ext cx="3449716" cy="1218437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MAGNET DESIGN</a:t>
            </a:r>
          </a:p>
        </p:txBody>
      </p:sp>
      <p:sp>
        <p:nvSpPr>
          <p:cNvPr id="10" name="Oval 9"/>
          <p:cNvSpPr/>
          <p:nvPr/>
        </p:nvSpPr>
        <p:spPr>
          <a:xfrm>
            <a:off x="4546071" y="4459833"/>
            <a:ext cx="3449716" cy="1218437"/>
          </a:xfrm>
          <a:prstGeom prst="ellips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MAGNET MEASUREMENT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47980" y="4307433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FQ</a:t>
            </a:r>
          </a:p>
        </p:txBody>
      </p:sp>
    </p:spTree>
    <p:extLst>
      <p:ext uri="{BB962C8B-B14F-4D97-AF65-F5344CB8AC3E}">
        <p14:creationId xmlns:p14="http://schemas.microsoft.com/office/powerpoint/2010/main" val="220931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6605"/>
            <a:ext cx="11971314" cy="1070767"/>
          </a:xfrm>
        </p:spPr>
        <p:txBody>
          <a:bodyPr/>
          <a:lstStyle/>
          <a:p>
            <a:r>
              <a:rPr lang="en-US" dirty="0"/>
              <a:t>STRONGLY CURVED, LARGE APERTURE MAGNET FIELD QUALITY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8" name="Google Shape;118;p20"/>
          <p:cNvPicPr preferRelativeResize="0"/>
          <p:nvPr/>
        </p:nvPicPr>
        <p:blipFill rotWithShape="1">
          <a:blip r:embed="rId2">
            <a:alphaModFix/>
          </a:blip>
          <a:srcRect t="25534"/>
          <a:stretch/>
        </p:blipFill>
        <p:spPr>
          <a:xfrm>
            <a:off x="4633081" y="1799776"/>
            <a:ext cx="3573538" cy="291061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19;p20"/>
          <p:cNvSpPr txBox="1"/>
          <p:nvPr/>
        </p:nvSpPr>
        <p:spPr>
          <a:xfrm>
            <a:off x="2037411" y="4571836"/>
            <a:ext cx="4451568" cy="141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/>
              <a:t>At least 2 or 3 communities, let’s try to </a:t>
            </a:r>
            <a:endParaRPr sz="20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✓"/>
            </a:pPr>
            <a:r>
              <a:rPr lang="en" sz="2000" dirty="0"/>
              <a:t>Understand how we do things…</a:t>
            </a:r>
            <a:endParaRPr sz="2000" dirty="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✓"/>
            </a:pPr>
            <a:r>
              <a:rPr lang="en" sz="2000" dirty="0"/>
              <a:t>And establish a common language (or at least a manual)</a:t>
            </a:r>
            <a:endParaRPr sz="2000" dirty="0"/>
          </a:p>
        </p:txBody>
      </p:sp>
      <p:sp>
        <p:nvSpPr>
          <p:cNvPr id="10" name="Google Shape;120;p20"/>
          <p:cNvSpPr txBox="1"/>
          <p:nvPr/>
        </p:nvSpPr>
        <p:spPr>
          <a:xfrm>
            <a:off x="3033218" y="2247376"/>
            <a:ext cx="1647300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FF00FF"/>
                </a:solidFill>
              </a:rPr>
              <a:t>BEAM PHYSICIST</a:t>
            </a:r>
          </a:p>
        </p:txBody>
      </p:sp>
      <p:sp>
        <p:nvSpPr>
          <p:cNvPr id="11" name="Google Shape;121;p20"/>
          <p:cNvSpPr txBox="1"/>
          <p:nvPr/>
        </p:nvSpPr>
        <p:spPr>
          <a:xfrm>
            <a:off x="8424830" y="2145801"/>
            <a:ext cx="1429087" cy="800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rgbClr val="0000FF"/>
                </a:solidFill>
              </a:rPr>
              <a:t>MAGNET EXPERT</a:t>
            </a:r>
          </a:p>
        </p:txBody>
      </p:sp>
      <p:sp>
        <p:nvSpPr>
          <p:cNvPr id="12" name="Google Shape;122;p20"/>
          <p:cNvSpPr txBox="1"/>
          <p:nvPr/>
        </p:nvSpPr>
        <p:spPr>
          <a:xfrm>
            <a:off x="7989468" y="4766251"/>
            <a:ext cx="3315911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/>
              <a:t>...there was an interesting workshop in 2013, btw:</a:t>
            </a:r>
            <a:endParaRPr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/>
              <a:t>Beam Dynamics meets Magnets https://indico.gsi.de/event/2352/</a:t>
            </a:r>
            <a:endParaRPr i="1" dirty="0"/>
          </a:p>
        </p:txBody>
      </p:sp>
    </p:spTree>
    <p:extLst>
      <p:ext uri="{BB962C8B-B14F-4D97-AF65-F5344CB8AC3E}">
        <p14:creationId xmlns:p14="http://schemas.microsoft.com/office/powerpoint/2010/main" val="1100213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538" y="286605"/>
            <a:ext cx="11650462" cy="1070767"/>
          </a:xfrm>
        </p:spPr>
        <p:txBody>
          <a:bodyPr/>
          <a:lstStyle/>
          <a:p>
            <a:r>
              <a:rPr lang="en-US" dirty="0"/>
              <a:t>BEAM DYNAMICS </a:t>
            </a:r>
            <a:r>
              <a:rPr lang="en-US" dirty="0">
                <a:solidFill>
                  <a:srgbClr val="FF0000"/>
                </a:solidFill>
              </a:rPr>
              <a:t>VS. </a:t>
            </a:r>
            <a:r>
              <a:rPr lang="en-US" dirty="0"/>
              <a:t>MAGNETS (DESIGN &amp; MEASUREMENTS)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8" y="1345467"/>
            <a:ext cx="5131994" cy="2635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28" y="4067887"/>
            <a:ext cx="4648200" cy="1714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2486" y="2788120"/>
            <a:ext cx="557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Vs.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5034" y="1109176"/>
            <a:ext cx="2464495" cy="21640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0683" y="1205625"/>
            <a:ext cx="2474017" cy="216409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9161" y="4485017"/>
            <a:ext cx="3935810" cy="166019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39425" y="3283786"/>
            <a:ext cx="4585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Multipole</a:t>
            </a:r>
            <a:r>
              <a:rPr lang="en-US" dirty="0"/>
              <a:t> expansion, FFT on a reference radius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60226" y="4166690"/>
            <a:ext cx="2148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Rotating coil method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73925" y="3593577"/>
            <a:ext cx="1672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Only in straight geometry the coefficients are the same…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223757" y="1308141"/>
            <a:ext cx="3506088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cds.cern.ch</a:t>
            </a:r>
            <a:r>
              <a:rPr lang="en-US" sz="1200" dirty="0"/>
              <a:t>/record/283218/files/SLAC-75.pdf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09462E-2E1A-4DE9-A109-2363131FDFFC}"/>
              </a:ext>
            </a:extLst>
          </p:cNvPr>
          <p:cNvSpPr txBox="1"/>
          <p:nvPr/>
        </p:nvSpPr>
        <p:spPr>
          <a:xfrm>
            <a:off x="340228" y="1039238"/>
            <a:ext cx="5522258" cy="3785652"/>
          </a:xfrm>
          <a:prstGeom prst="rect">
            <a:avLst/>
          </a:prstGeom>
          <a:solidFill>
            <a:schemeClr val="accent1"/>
          </a:solidFill>
          <a:ln w="635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In a curved magnet, a field</a:t>
            </a:r>
          </a:p>
          <a:p>
            <a:endParaRPr lang="en-US" sz="2400" dirty="0"/>
          </a:p>
          <a:p>
            <a:r>
              <a:rPr lang="en-US" sz="2400" dirty="0"/>
              <a:t>	</a:t>
            </a:r>
            <a:r>
              <a:rPr lang="en-US" sz="2400" dirty="0" err="1"/>
              <a:t>r</a:t>
            </a:r>
            <a:r>
              <a:rPr lang="en-US" sz="2400" baseline="30000" dirty="0" err="1"/>
              <a:t>n</a:t>
            </a:r>
            <a:r>
              <a:rPr lang="en-US" sz="2400" dirty="0"/>
              <a:t> cos(n ϑ)    (aka “multipole”)</a:t>
            </a:r>
          </a:p>
          <a:p>
            <a:endParaRPr lang="en-US" sz="2400" dirty="0"/>
          </a:p>
          <a:p>
            <a:r>
              <a:rPr lang="en-US" sz="2400" dirty="0"/>
              <a:t>is </a:t>
            </a:r>
            <a:r>
              <a:rPr lang="en-US" sz="2400" b="1" dirty="0"/>
              <a:t>non-Maxwellian!!</a:t>
            </a:r>
          </a:p>
          <a:p>
            <a:endParaRPr lang="en-US" sz="2400" dirty="0"/>
          </a:p>
          <a:p>
            <a:r>
              <a:rPr lang="en-US" sz="2400" dirty="0"/>
              <a:t>One can sample Br in a circle and Fourier-analyze it (</a:t>
            </a:r>
            <a:r>
              <a:rPr lang="en-US" sz="2400" dirty="0">
                <a:sym typeface="Wingdings" panose="05000000000000000000" pitchFamily="2" charset="2"/>
              </a:rPr>
              <a:t> “naïve” multipoles)</a:t>
            </a:r>
            <a:r>
              <a:rPr lang="en-US" sz="2400" dirty="0"/>
              <a:t>, but the meaning of the obtained coefficients is not intuitive, and not clear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79FFF-8165-4C02-818F-4990C2107428}"/>
                  </a:ext>
                </a:extLst>
              </p:cNvPr>
              <p:cNvSpPr txBox="1"/>
              <p:nvPr/>
            </p:nvSpPr>
            <p:spPr>
              <a:xfrm>
                <a:off x="6198951" y="1039584"/>
                <a:ext cx="5615749" cy="4137479"/>
              </a:xfrm>
              <a:prstGeom prst="rect">
                <a:avLst/>
              </a:prstGeom>
              <a:solidFill>
                <a:srgbClr val="FFFF00"/>
              </a:solidFill>
              <a:ln w="635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Beam optics code (PTC) uses </a:t>
                </a:r>
                <a:r>
                  <a:rPr lang="en-US" sz="2400" b="1" dirty="0"/>
                  <a:t>field derivatives:</a:t>
                </a:r>
                <a:endParaRPr lang="en-US" sz="2400" dirty="0"/>
              </a:p>
              <a:p>
                <a:endParaRPr lang="en-US" sz="2400" dirty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All other </a:t>
                </a:r>
                <a:r>
                  <a:rPr lang="en-US" sz="2400" b="1" dirty="0"/>
                  <a:t>Taylor expansion </a:t>
                </a:r>
                <a:r>
                  <a:rPr lang="en-US" sz="2400" dirty="0"/>
                  <a:t>coefficients can be recursively calculated, if these are given</a:t>
                </a:r>
              </a:p>
              <a:p>
                <a:endParaRPr lang="en-US" sz="2400" dirty="0"/>
              </a:p>
              <a:p>
                <a:r>
                  <a:rPr lang="en-US" sz="2400" dirty="0"/>
                  <a:t>This should be the common interface between optics, design and measurement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D779FFF-8165-4C02-818F-4990C21074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8951" y="1039584"/>
                <a:ext cx="5615749" cy="4137479"/>
              </a:xfrm>
              <a:prstGeom prst="rect">
                <a:avLst/>
              </a:prstGeom>
              <a:blipFill>
                <a:blip r:embed="rId7"/>
                <a:stretch>
                  <a:fillRect l="-1182" t="-436" b="-1744"/>
                </a:stretch>
              </a:blipFill>
              <a:ln w="635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593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TOROIDAL COORDINATES - MULTIPOLES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7763"/>
            <a:ext cx="4004676" cy="38364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754" y="1243190"/>
            <a:ext cx="8010558" cy="906112"/>
          </a:xfrm>
          <a:prstGeom prst="rect">
            <a:avLst/>
          </a:prstGeom>
        </p:spPr>
      </p:pic>
      <p:sp>
        <p:nvSpPr>
          <p:cNvPr id="11" name="Up Arrow 10"/>
          <p:cNvSpPr/>
          <p:nvPr/>
        </p:nvSpPr>
        <p:spPr>
          <a:xfrm>
            <a:off x="5465078" y="1811379"/>
            <a:ext cx="322454" cy="352312"/>
          </a:xfrm>
          <a:prstGeom prst="upArrow">
            <a:avLst/>
          </a:prstGeom>
          <a:solidFill>
            <a:srgbClr val="0000FF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15578" y="2292080"/>
            <a:ext cx="7186187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A. </a:t>
            </a:r>
            <a:r>
              <a:rPr lang="en-US" dirty="0" err="1"/>
              <a:t>Wolski</a:t>
            </a:r>
            <a:r>
              <a:rPr lang="en-US" dirty="0"/>
              <a:t>, A.T. </a:t>
            </a:r>
            <a:r>
              <a:rPr lang="en-US" dirty="0" err="1"/>
              <a:t>Herrod</a:t>
            </a:r>
            <a:r>
              <a:rPr lang="en-US" dirty="0"/>
              <a:t> “</a:t>
            </a:r>
            <a:r>
              <a:rPr lang="en-US" b="1" dirty="0"/>
              <a:t>Explicit </a:t>
            </a:r>
            <a:r>
              <a:rPr lang="en-US" b="1" dirty="0" err="1"/>
              <a:t>symplectic</a:t>
            </a:r>
            <a:r>
              <a:rPr lang="en-US" b="1" dirty="0"/>
              <a:t> integrator for particle tracking in s-dependent static electric and magnetic fields with curved reference trajectory”, </a:t>
            </a:r>
            <a:r>
              <a:rPr lang="en-US" dirty="0"/>
              <a:t>https://</a:t>
            </a:r>
            <a:r>
              <a:rPr lang="en-US" dirty="0" err="1"/>
              <a:t>doi.org</a:t>
            </a:r>
            <a:r>
              <a:rPr lang="en-US" dirty="0"/>
              <a:t>/10.1103/PhysRevAccelBeams.21.084001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9735" y="3166778"/>
            <a:ext cx="2237358" cy="13870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44191" y="3657497"/>
            <a:ext cx="54553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P. </a:t>
            </a:r>
            <a:r>
              <a:rPr lang="en-US" dirty="0" err="1"/>
              <a:t>Schnitzer</a:t>
            </a:r>
            <a:r>
              <a:rPr lang="en-US" dirty="0"/>
              <a:t>, GSI, “</a:t>
            </a:r>
            <a:r>
              <a:rPr lang="en-US" dirty="0" err="1"/>
              <a:t>Toroidal</a:t>
            </a:r>
            <a:r>
              <a:rPr lang="en-US" dirty="0"/>
              <a:t> elliptical multipoles” for FAIR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2391" y="4613526"/>
            <a:ext cx="1799872" cy="168184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258876" y="4925678"/>
            <a:ext cx="598112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L. </a:t>
            </a:r>
            <a:r>
              <a:rPr lang="en-US" dirty="0" err="1"/>
              <a:t>Brouwer</a:t>
            </a:r>
            <a:r>
              <a:rPr lang="en-US" dirty="0"/>
              <a:t>, </a:t>
            </a:r>
            <a:r>
              <a:rPr lang="en-US" dirty="0" err="1"/>
              <a:t>S.Caspi</a:t>
            </a:r>
            <a:r>
              <a:rPr lang="en-US" dirty="0"/>
              <a:t> et al., </a:t>
            </a:r>
            <a:r>
              <a:rPr lang="en-US" dirty="0" err="1"/>
              <a:t>Toroidal</a:t>
            </a:r>
            <a:r>
              <a:rPr lang="en-US" dirty="0"/>
              <a:t> multipoles for CCT magnets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46481" y="5775881"/>
            <a:ext cx="4138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(at which stage do we really need them?)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6DF8D6-51DA-4A86-A6C3-DAC25B610647}"/>
              </a:ext>
            </a:extLst>
          </p:cNvPr>
          <p:cNvSpPr txBox="1"/>
          <p:nvPr/>
        </p:nvSpPr>
        <p:spPr>
          <a:xfrm>
            <a:off x="4229828" y="2062077"/>
            <a:ext cx="5762981" cy="2677656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Pros: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For </a:t>
            </a:r>
            <a:r>
              <a:rPr lang="en-US" sz="2400" b="1" dirty="0"/>
              <a:t>analytical calculations</a:t>
            </a:r>
          </a:p>
          <a:p>
            <a:endParaRPr lang="en-US" sz="2400" dirty="0"/>
          </a:p>
          <a:p>
            <a:r>
              <a:rPr lang="en-US" sz="2400" dirty="0"/>
              <a:t>Cons: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Not intuitive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Evaluation of toroidal harmonics is said to be difficult</a:t>
            </a:r>
          </a:p>
        </p:txBody>
      </p:sp>
    </p:spTree>
    <p:extLst>
      <p:ext uri="{BB962C8B-B14F-4D97-AF65-F5344CB8AC3E}">
        <p14:creationId xmlns:p14="http://schemas.microsoft.com/office/powerpoint/2010/main" val="252772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5640E-3B72-4794-BA7E-BDC3F1B74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226" y="55215"/>
            <a:ext cx="11073409" cy="1070767"/>
          </a:xfrm>
        </p:spPr>
        <p:txBody>
          <a:bodyPr>
            <a:normAutofit/>
          </a:bodyPr>
          <a:lstStyle/>
          <a:p>
            <a:r>
              <a:rPr lang="en-US" dirty="0"/>
              <a:t>A practical parameterization with intuitive meaning of parameters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BAA37-58FC-4E24-BFAD-5C5B00DA22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065" y="1010057"/>
            <a:ext cx="5604752" cy="5604752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262A13C8-1EE1-4FAD-8AAF-7A15EC24FFF4}"/>
              </a:ext>
            </a:extLst>
          </p:cNvPr>
          <p:cNvGrpSpPr/>
          <p:nvPr/>
        </p:nvGrpSpPr>
        <p:grpSpPr>
          <a:xfrm>
            <a:off x="994532" y="2289475"/>
            <a:ext cx="5853404" cy="3161841"/>
            <a:chOff x="921177" y="1476597"/>
            <a:chExt cx="5853404" cy="316184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9A65A8C-D4DE-4E80-8817-C8876DD59178}"/>
                    </a:ext>
                  </a:extLst>
                </p:cNvPr>
                <p:cNvSpPr txBox="1"/>
                <p:nvPr/>
              </p:nvSpPr>
              <p:spPr>
                <a:xfrm>
                  <a:off x="921177" y="2425565"/>
                  <a:ext cx="4709602" cy="218162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b>
                          <m:sup/>
                          <m:e>
                            <m:f>
                              <m:f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den>
                            </m:f>
                            <m:func>
                              <m:func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lang="en-US" sz="22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𝜗</m:t>
                                    </m:r>
                                  </m:e>
                                </m:d>
                              </m:e>
                            </m:func>
                          </m:e>
                        </m:nary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f>
                          <m:f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  <m:f>
                          <m:f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</m:num>
                          <m:den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oMath>
                    </m:oMathPara>
                  </a14:m>
                  <a:endParaRPr lang="en-US" sz="2200" b="0" dirty="0"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2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⁡(</m:t>
                            </m:r>
                            <m:r>
                              <a:rPr lang="en-US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func>
                          <m:func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func>
                      </m:oMath>
                    </m:oMathPara>
                  </a14:m>
                  <a:endParaRPr lang="en-US" sz="2200" b="0" dirty="0"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𝑌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⁡(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𝜗</m:t>
                            </m:r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⁡(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2200" b="0" dirty="0"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𝑍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func>
                          <m:funcPr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2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2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𝜗</m:t>
                                </m:r>
                              </m:e>
                            </m:d>
                          </m:e>
                        </m:func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              </m:t>
                        </m:r>
                      </m:oMath>
                    </m:oMathPara>
                  </a14:m>
                  <a:endParaRPr lang="en-US" sz="2200" b="0" dirty="0">
                    <a:ea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=0 .. 2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N</m:t>
                        </m:r>
                        <m:r>
                          <a:rPr lang="en-US" sz="2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                       </m:t>
                        </m:r>
                      </m:oMath>
                    </m:oMathPara>
                  </a14:m>
                  <a:endParaRPr lang="en-US" sz="2200" b="0" dirty="0">
                    <a:ea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79A65A8C-D4DE-4E80-8817-C8876DD591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1177" y="2425565"/>
                  <a:ext cx="4709602" cy="218162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01590ACC-9308-486D-9A4F-6F8480EB681F}"/>
                </a:ext>
              </a:extLst>
            </p:cNvPr>
            <p:cNvSpPr/>
            <p:nvPr/>
          </p:nvSpPr>
          <p:spPr>
            <a:xfrm>
              <a:off x="2605023" y="2366189"/>
              <a:ext cx="433137" cy="46719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CCCE5A9-CED2-49E8-9DA9-4851AD2EA320}"/>
                </a:ext>
              </a:extLst>
            </p:cNvPr>
            <p:cNvSpPr/>
            <p:nvPr/>
          </p:nvSpPr>
          <p:spPr>
            <a:xfrm>
              <a:off x="4196481" y="2328419"/>
              <a:ext cx="433137" cy="467197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A8F0DD0-5D79-4B17-821D-803985CF2FE8}"/>
                </a:ext>
              </a:extLst>
            </p:cNvPr>
            <p:cNvSpPr txBox="1"/>
            <p:nvPr/>
          </p:nvSpPr>
          <p:spPr>
            <a:xfrm>
              <a:off x="921177" y="1607419"/>
              <a:ext cx="19664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Amplitude of swing at main radius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5654921-297D-4ECE-988A-92D625E7C169}"/>
                </a:ext>
              </a:extLst>
            </p:cNvPr>
            <p:cNvCxnSpPr>
              <a:cxnSpLocks/>
            </p:cNvCxnSpPr>
            <p:nvPr/>
          </p:nvCxnSpPr>
          <p:spPr>
            <a:xfrm>
              <a:off x="2088682" y="2184935"/>
              <a:ext cx="549743" cy="24063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682DB2B-653D-467F-B0F4-EA7CD84A704B}"/>
                </a:ext>
              </a:extLst>
            </p:cNvPr>
            <p:cNvSpPr txBox="1"/>
            <p:nvPr/>
          </p:nvSpPr>
          <p:spPr>
            <a:xfrm>
              <a:off x="4808179" y="1476597"/>
              <a:ext cx="19664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Pitch at main radius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FBEA99A1-B754-4C47-8ABA-506EF03DCB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7483" y="1934678"/>
              <a:ext cx="260697" cy="37057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AC8F5EB8-C64F-4126-BF11-35962B30D156}"/>
                </a:ext>
              </a:extLst>
            </p:cNvPr>
            <p:cNvSpPr/>
            <p:nvPr/>
          </p:nvSpPr>
          <p:spPr>
            <a:xfrm>
              <a:off x="2977462" y="4184289"/>
              <a:ext cx="346509" cy="422899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EC4E3E-05FA-46DD-ADE3-2D22697B479F}"/>
                </a:ext>
              </a:extLst>
            </p:cNvPr>
            <p:cNvSpPr txBox="1"/>
            <p:nvPr/>
          </p:nvSpPr>
          <p:spPr>
            <a:xfrm>
              <a:off x="4144991" y="4269106"/>
              <a:ext cx="19664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# of turns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1497F68-182C-4EB2-9004-C5918225A5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349011" y="4395738"/>
              <a:ext cx="804357" cy="80005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DCE7E883-17FD-493E-8931-4B85F999E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Barna, HITRI+ field quality meeting, 08 June 2021</a:t>
            </a:r>
            <a:endParaRPr lang="en-US" dirty="0"/>
          </a:p>
        </p:txBody>
      </p:sp>
      <p:sp>
        <p:nvSpPr>
          <p:cNvPr id="26" name="Slide Number Placeholder 25">
            <a:extLst>
              <a:ext uri="{FF2B5EF4-FFF2-40B4-BE49-F238E27FC236}">
                <a16:creationId xmlns:a16="http://schemas.microsoft.com/office/drawing/2014/main" id="{9B4111E7-2004-461E-8718-8B0AC580E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44AFB-C7FB-4581-84F3-4CD5EBFAE183}" type="slidenum">
              <a:rPr lang="en-US" smtClean="0"/>
              <a:t>7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E65A44-5F3B-4429-9F51-8F9B7DE019F3}"/>
              </a:ext>
            </a:extLst>
          </p:cNvPr>
          <p:cNvSpPr txBox="1"/>
          <p:nvPr/>
        </p:nvSpPr>
        <p:spPr>
          <a:xfrm>
            <a:off x="224118" y="1308847"/>
            <a:ext cx="6517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Analogous parameter of axial position: </a:t>
            </a:r>
            <a:r>
              <a:rPr lang="el-GR" dirty="0"/>
              <a:t>ϕ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↔ z</a:t>
            </a:r>
          </a:p>
          <a:p>
            <a:r>
              <a:rPr lang="en-US" dirty="0">
                <a:sym typeface="Wingdings" panose="05000000000000000000" pitchFamily="2" charset="2"/>
              </a:rPr>
              <a:t>So modulate </a:t>
            </a:r>
            <a:r>
              <a:rPr lang="el-GR" dirty="0"/>
              <a:t>ϕ</a:t>
            </a:r>
            <a:r>
              <a:rPr lang="en-US" dirty="0"/>
              <a:t> in the same way as for the straight magnet</a:t>
            </a:r>
          </a:p>
        </p:txBody>
      </p:sp>
    </p:spTree>
    <p:extLst>
      <p:ext uri="{BB962C8B-B14F-4D97-AF65-F5344CB8AC3E}">
        <p14:creationId xmlns:p14="http://schemas.microsoft.com/office/powerpoint/2010/main" val="229397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FRINGE FIELDS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538" y="1475856"/>
            <a:ext cx="11073409" cy="2686569"/>
          </a:xfrm>
        </p:spPr>
        <p:txBody>
          <a:bodyPr/>
          <a:lstStyle/>
          <a:p>
            <a:r>
              <a:rPr lang="en-US" dirty="0"/>
              <a:t>Large aperture, small bending radius</a:t>
            </a:r>
          </a:p>
          <a:p>
            <a:r>
              <a:rPr lang="en-US" dirty="0"/>
              <a:t>Fringe field are important:</a:t>
            </a:r>
          </a:p>
          <a:p>
            <a:pPr lvl="1"/>
            <a:r>
              <a:rPr lang="en-US" dirty="0"/>
              <a:t>model</a:t>
            </a:r>
          </a:p>
          <a:p>
            <a:pPr lvl="1"/>
            <a:r>
              <a:rPr lang="en-US" dirty="0"/>
              <a:t>measure</a:t>
            </a:r>
          </a:p>
          <a:p>
            <a:pPr lvl="1"/>
            <a:r>
              <a:rPr lang="en-US" dirty="0"/>
              <a:t>optimize coil ends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097" y="4504678"/>
            <a:ext cx="6527800" cy="1460500"/>
          </a:xfrm>
          <a:prstGeom prst="rect">
            <a:avLst/>
          </a:prstGeom>
          <a:ln w="38100" cmpd="sng">
            <a:solidFill>
              <a:srgbClr val="BD582C"/>
            </a:solidFill>
          </a:ln>
        </p:spPr>
      </p:pic>
      <p:cxnSp>
        <p:nvCxnSpPr>
          <p:cNvPr id="8" name="Straight Connector 7"/>
          <p:cNvCxnSpPr/>
          <p:nvPr/>
        </p:nvCxnSpPr>
        <p:spPr>
          <a:xfrm flipH="1">
            <a:off x="5962426" y="3825920"/>
            <a:ext cx="5451361" cy="2354412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6055348" y="3965326"/>
            <a:ext cx="5590742" cy="2369902"/>
          </a:xfrm>
          <a:prstGeom prst="line">
            <a:avLst/>
          </a:prstGeom>
          <a:ln w="3810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6493" y="2483506"/>
            <a:ext cx="6895507" cy="134286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137224" y="2027284"/>
            <a:ext cx="293030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E. </a:t>
            </a:r>
            <a:r>
              <a:rPr lang="en-US" dirty="0" err="1"/>
              <a:t>Todesco</a:t>
            </a:r>
            <a:r>
              <a:rPr lang="en-US" dirty="0"/>
              <a:t>, </a:t>
            </a:r>
            <a:r>
              <a:rPr lang="en-US" dirty="0" err="1"/>
              <a:t>Masterclass</a:t>
            </a:r>
            <a:r>
              <a:rPr lang="en-US" dirty="0"/>
              <a:t> 2020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57111" y="5402798"/>
            <a:ext cx="1576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BD582C"/>
                </a:solidFill>
              </a:rPr>
              <a:t>not any longer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5144" y="4162425"/>
            <a:ext cx="395514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B. </a:t>
            </a:r>
            <a:r>
              <a:rPr lang="en-US" dirty="0" err="1"/>
              <a:t>Muratori</a:t>
            </a:r>
            <a:r>
              <a:rPr lang="en-US" dirty="0"/>
              <a:t>, </a:t>
            </a:r>
            <a:r>
              <a:rPr lang="ro-RO" dirty="0"/>
              <a:t>http://dx.doi.org/10.1103/PhysRevSTAB.18.064001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08826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TOPICS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904" y="1285627"/>
            <a:ext cx="10995643" cy="4673705"/>
          </a:xfrm>
          <a:solidFill>
            <a:srgbClr val="FFFFFF"/>
          </a:solidFill>
        </p:spPr>
        <p:txBody>
          <a:bodyPr>
            <a:noAutofit/>
          </a:bodyPr>
          <a:lstStyle/>
          <a:p>
            <a:pPr lvl="1"/>
            <a:r>
              <a:rPr lang="en-US" sz="2000" dirty="0"/>
              <a:t>Gantry (single-pass) vs. synchrotron</a:t>
            </a:r>
          </a:p>
          <a:p>
            <a:pPr lvl="2"/>
            <a:r>
              <a:rPr lang="en-US" sz="1800" dirty="0">
                <a:solidFill>
                  <a:srgbClr val="8E4221"/>
                </a:solidFill>
              </a:rPr>
              <a:t>Is particle tracking through field maps enough? </a:t>
            </a:r>
          </a:p>
          <a:p>
            <a:pPr lvl="2"/>
            <a:r>
              <a:rPr lang="en-US" sz="1800" dirty="0">
                <a:solidFill>
                  <a:srgbClr val="8E4221"/>
                </a:solidFill>
              </a:rPr>
              <a:t>For synchrotrons it is out of question, too slow! Use codes like MADX/PTC</a:t>
            </a:r>
          </a:p>
          <a:p>
            <a:pPr lvl="1"/>
            <a:r>
              <a:rPr lang="en-US" sz="2000" dirty="0"/>
              <a:t>Integrated field or 3D map?</a:t>
            </a:r>
          </a:p>
          <a:p>
            <a:pPr lvl="2"/>
            <a:r>
              <a:rPr lang="en-US" sz="1800" dirty="0">
                <a:solidFill>
                  <a:srgbClr val="8E4221"/>
                </a:solidFill>
              </a:rPr>
              <a:t>Fringe fields are important </a:t>
            </a:r>
            <a:r>
              <a:rPr lang="en-US" sz="1800" dirty="0">
                <a:solidFill>
                  <a:srgbClr val="8E4221"/>
                </a:solidFill>
                <a:sym typeface="Wingdings"/>
              </a:rPr>
              <a:t> require modeling (integrated quantities still…)</a:t>
            </a:r>
          </a:p>
          <a:p>
            <a:pPr lvl="2"/>
            <a:r>
              <a:rPr lang="en-US" sz="1800" dirty="0">
                <a:solidFill>
                  <a:srgbClr val="8E4221"/>
                </a:solidFill>
                <a:sym typeface="Wingdings"/>
              </a:rPr>
              <a:t>also transitions in AG-CCTs</a:t>
            </a:r>
          </a:p>
          <a:p>
            <a:pPr lvl="1"/>
            <a:r>
              <a:rPr lang="en-US" sz="2000" dirty="0">
                <a:sym typeface="Wingdings"/>
              </a:rPr>
              <a:t>Magnet design: current pattern optimization to get required field coefficients </a:t>
            </a:r>
          </a:p>
          <a:p>
            <a:pPr lvl="1"/>
            <a:r>
              <a:rPr lang="en-US" sz="2000" dirty="0">
                <a:sym typeface="Wingdings"/>
              </a:rPr>
              <a:t>Effect of laminated joke on the field quality</a:t>
            </a:r>
          </a:p>
          <a:p>
            <a:pPr lvl="1"/>
            <a:r>
              <a:rPr lang="en-US" sz="2000" dirty="0"/>
              <a:t>Field quality, modeling, measurement…up to which detail?</a:t>
            </a:r>
          </a:p>
          <a:p>
            <a:pPr lvl="2"/>
            <a:r>
              <a:rPr lang="en-US" sz="1800" dirty="0">
                <a:solidFill>
                  <a:srgbClr val="8E4221"/>
                </a:solidFill>
              </a:rPr>
              <a:t>Characterizing quickly to compare and take decisions VS do the tracking !!!!</a:t>
            </a:r>
          </a:p>
          <a:p>
            <a:pPr lvl="2"/>
            <a:r>
              <a:rPr lang="en-US" sz="1800" dirty="0">
                <a:solidFill>
                  <a:srgbClr val="8E4221"/>
                </a:solidFill>
              </a:rPr>
              <a:t>Whatever the modeling (Fourier expansion or field derivatives) if the coefficients are small enough, the field quality is good enough! ;)  S. </a:t>
            </a:r>
            <a:r>
              <a:rPr lang="en-US" sz="1800" dirty="0" err="1">
                <a:solidFill>
                  <a:srgbClr val="8E4221"/>
                </a:solidFill>
              </a:rPr>
              <a:t>Russenchuck</a:t>
            </a:r>
            <a:r>
              <a:rPr lang="en-US" sz="1800" dirty="0">
                <a:solidFill>
                  <a:srgbClr val="8E4221"/>
                </a:solidFill>
              </a:rPr>
              <a:t> provocative</a:t>
            </a:r>
          </a:p>
          <a:p>
            <a:pPr lvl="2"/>
            <a:r>
              <a:rPr lang="en-US" sz="1800" dirty="0">
                <a:solidFill>
                  <a:srgbClr val="8E4221"/>
                </a:solidFill>
              </a:rPr>
              <a:t>Completely measure full 3D map Vs. qualify the magnet to validate the model? (for 90</a:t>
            </a:r>
            <a:r>
              <a:rPr lang="en-US" sz="1800" baseline="30000" dirty="0">
                <a:solidFill>
                  <a:srgbClr val="8E4221"/>
                </a:solidFill>
              </a:rPr>
              <a:t>0 </a:t>
            </a:r>
            <a:r>
              <a:rPr lang="en-US" sz="1800" dirty="0">
                <a:solidFill>
                  <a:srgbClr val="8E4221"/>
                </a:solidFill>
              </a:rPr>
              <a:t>magnet no access)</a:t>
            </a:r>
          </a:p>
          <a:p>
            <a:pPr lvl="1"/>
            <a:r>
              <a:rPr lang="en-US" sz="2000" dirty="0"/>
              <a:t>Trim coil to fine-tune independently </a:t>
            </a:r>
            <a:r>
              <a:rPr lang="en-US" sz="2000" dirty="0" err="1"/>
              <a:t>quadrupole</a:t>
            </a:r>
            <a:r>
              <a:rPr lang="en-US" sz="2000" dirty="0"/>
              <a:t> &amp;dipole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pPr/>
              <a:t>06/07/2021</a:t>
            </a:fld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21700" y="0"/>
            <a:ext cx="367030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666498"/>
      </p:ext>
    </p:extLst>
  </p:cSld>
  <p:clrMapOvr>
    <a:masterClrMapping/>
  </p:clrMapOvr>
</p:sld>
</file>

<file path=ppt/theme/theme1.xml><?xml version="1.0" encoding="utf-8"?>
<a:theme xmlns:a="http://schemas.openxmlformats.org/drawingml/2006/main" name="HITRIplus_school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HITRIplus_school.potx</Template>
  <TotalTime>2000</TotalTime>
  <Words>1023</Words>
  <Application>Microsoft Office PowerPoint</Application>
  <PresentationFormat>Widescreen</PresentationFormat>
  <Paragraphs>142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Wingdings</vt:lpstr>
      <vt:lpstr>HITRIplus_school</vt:lpstr>
      <vt:lpstr>WG on Field Quality for Curved Magnets – HITRIplus WP7-WP8</vt:lpstr>
      <vt:lpstr>HITRIplus MAGNETS</vt:lpstr>
      <vt:lpstr>MANDATE - WG ON FIELD QUALITY FOR CURVED MAGNETS</vt:lpstr>
      <vt:lpstr>STRONGLY CURVED, LARGE APERTURE MAGNET FIELD QUALITY</vt:lpstr>
      <vt:lpstr>BEAM DYNAMICS VS. MAGNETS (DESIGN &amp; MEASUREMENTS)</vt:lpstr>
      <vt:lpstr>TOROIDAL COORDINATES - MULTIPOLES</vt:lpstr>
      <vt:lpstr>A practical parameterization with intuitive meaning of parameters </vt:lpstr>
      <vt:lpstr>FRINGE FIELDS</vt:lpstr>
      <vt:lpstr>OTHER TOPICS</vt:lpstr>
      <vt:lpstr>1 or 2 SHORT TALKS (to learn what we do) + DISCUSSION SESSION</vt:lpstr>
      <vt:lpstr>SUMMARY - WG on Field Quality for Curved Magnets </vt:lpstr>
      <vt:lpstr>Progress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Gaglianone Maria Teresa</dc:creator>
  <cp:keywords/>
  <dc:description/>
  <cp:lastModifiedBy>Daniel Barna</cp:lastModifiedBy>
  <cp:revision>136</cp:revision>
  <dcterms:created xsi:type="dcterms:W3CDTF">2021-02-25T08:52:29Z</dcterms:created>
  <dcterms:modified xsi:type="dcterms:W3CDTF">2021-07-06T12:08:44Z</dcterms:modified>
  <cp:category/>
</cp:coreProperties>
</file>