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81" r:id="rId2"/>
    <p:sldId id="274" r:id="rId3"/>
    <p:sldId id="283" r:id="rId4"/>
    <p:sldId id="284" r:id="rId5"/>
    <p:sldId id="285" r:id="rId6"/>
    <p:sldId id="269" r:id="rId7"/>
    <p:sldId id="28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2964"/>
    <a:srgbClr val="84B3E1"/>
    <a:srgbClr val="3CAF74"/>
    <a:srgbClr val="CD2640"/>
    <a:srgbClr val="353A87"/>
    <a:srgbClr val="2B75B2"/>
    <a:srgbClr val="E08637"/>
    <a:srgbClr val="A36427"/>
    <a:srgbClr val="19A491"/>
    <a:srgbClr val="1D5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95" autoAdjust="0"/>
    <p:restoredTop sz="94579" autoAdjust="0"/>
  </p:normalViewPr>
  <p:slideViewPr>
    <p:cSldViewPr snapToGrid="0" snapToObjects="1">
      <p:cViewPr varScale="1">
        <p:scale>
          <a:sx n="100" d="100"/>
          <a:sy n="100" d="100"/>
        </p:scale>
        <p:origin x="624" y="176"/>
      </p:cViewPr>
      <p:guideLst/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07/09/2021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646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1710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3252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3821206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4"/>
          </p:nvPr>
        </p:nvSpPr>
        <p:spPr>
          <a:xfrm>
            <a:off x="4948238" y="1735138"/>
            <a:ext cx="6405562" cy="442098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8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19347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513512" y="1654549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6513512" y="4072310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8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1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1043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6612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6"/>
          </p:nvPr>
        </p:nvSpPr>
        <p:spPr>
          <a:xfrm>
            <a:off x="62499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7" name="Espace réservé pour une image  12"/>
          <p:cNvSpPr>
            <a:spLocks noGrp="1"/>
          </p:cNvSpPr>
          <p:nvPr>
            <p:ph type="pic" sz="quarter" idx="17"/>
          </p:nvPr>
        </p:nvSpPr>
        <p:spPr>
          <a:xfrm>
            <a:off x="6249988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3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4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923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2750127"/>
            <a:ext cx="9144000" cy="1351506"/>
          </a:xfrm>
        </p:spPr>
        <p:txBody>
          <a:bodyPr anchor="b"/>
          <a:lstStyle>
            <a:lvl1pPr algn="ctr">
              <a:defRPr sz="600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3708"/>
            <a:ext cx="9144000" cy="558401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CONFERENCE NAME / MEETING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033858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0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DD / MM / YYYY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067129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First and Last Name</a:t>
            </a:r>
          </a:p>
        </p:txBody>
      </p:sp>
      <p:pic>
        <p:nvPicPr>
          <p:cNvPr id="9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57" y="758650"/>
            <a:ext cx="6054912" cy="249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7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80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CERN </a:t>
            </a:r>
            <a:r>
              <a:rPr lang="fr-FR" dirty="0" err="1"/>
              <a:t>openlab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Below are slides that may be useful in creating your presentation. They can be used to give a brief overview CERN </a:t>
            </a:r>
            <a:r>
              <a:rPr lang="en-GB" noProof="0" dirty="0" err="1"/>
              <a:t>openlab</a:t>
            </a:r>
            <a:r>
              <a:rPr lang="en-GB" noProof="0" dirty="0"/>
              <a:t> and its work. Feel free to include as many or as few of these slides as you see fit.</a:t>
            </a:r>
          </a:p>
          <a:p>
            <a:pPr lvl="0"/>
            <a:r>
              <a:rPr lang="en-GB" noProof="0" dirty="0"/>
              <a:t>Add new slides (of various layouts, but all with the CERN </a:t>
            </a:r>
            <a:r>
              <a:rPr lang="en-GB" noProof="0" dirty="0" err="1"/>
              <a:t>openlab</a:t>
            </a:r>
            <a:r>
              <a:rPr lang="en-GB" noProof="0" dirty="0"/>
              <a:t> formatting), by clicking the drop-down arrow alongside ‘add new slide’.</a:t>
            </a:r>
          </a:p>
          <a:p>
            <a:pPr lvl="0"/>
            <a:r>
              <a:rPr lang="en-GB" noProof="0" dirty="0"/>
              <a:t>If you are unsure about how to use these slides, or would like any guidance about presenting CERN </a:t>
            </a:r>
            <a:r>
              <a:rPr lang="en-GB" noProof="0" dirty="0" err="1"/>
              <a:t>openlab’s</a:t>
            </a:r>
            <a:r>
              <a:rPr lang="en-GB" noProof="0" dirty="0"/>
              <a:t> work, please contact Andrew Purcell.</a:t>
            </a:r>
          </a:p>
          <a:p>
            <a:pPr lvl="0"/>
            <a:r>
              <a:rPr lang="en-GB" noProof="0" dirty="0"/>
              <a:t>These slides are continuously updated by the CERN </a:t>
            </a:r>
            <a:r>
              <a:rPr lang="en-GB" noProof="0" dirty="0" err="1"/>
              <a:t>openlab</a:t>
            </a:r>
            <a:r>
              <a:rPr lang="en-GB" noProof="0" dirty="0"/>
              <a:t> communications team. The latest versions (4:3 and 16:9) are available at http://www.cern.ch/openlab/templates.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2" r:id="rId3"/>
    <p:sldLayoutId id="2147483656" r:id="rId4"/>
    <p:sldLayoutId id="2147483653" r:id="rId5"/>
    <p:sldLayoutId id="2147483655" r:id="rId6"/>
    <p:sldLayoutId id="2147483657" r:id="rId7"/>
    <p:sldLayoutId id="2147483659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record/4501515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s://doi.org/10.1101/2020.06.08.139949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root.cern/" TargetMode="External"/><Relationship Id="rId5" Type="http://schemas.openxmlformats.org/officeDocument/2006/relationships/hyperlink" Target="https://grafana.com/grafana" TargetMode="External"/><Relationship Id="rId4" Type="http://schemas.openxmlformats.org/officeDocument/2006/relationships/hyperlink" Target="https://biodynamo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158619"/>
            <a:ext cx="9144000" cy="1351506"/>
          </a:xfrm>
        </p:spPr>
        <p:txBody>
          <a:bodyPr anchor="ctr" anchorCtr="0">
            <a:noAutofit/>
          </a:bodyPr>
          <a:lstStyle/>
          <a:p>
            <a:r>
              <a:rPr lang="en-GB" sz="4800" dirty="0" err="1">
                <a:latin typeface="+mn-lt"/>
              </a:rPr>
              <a:t>BioDynaMo</a:t>
            </a:r>
            <a:r>
              <a:rPr lang="en-GB" sz="4800" dirty="0">
                <a:latin typeface="+mn-lt"/>
              </a:rPr>
              <a:t> Benchmarking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10125"/>
            <a:ext cx="9144000" cy="766295"/>
          </a:xfrm>
        </p:spPr>
        <p:txBody>
          <a:bodyPr>
            <a:normAutofit/>
          </a:bodyPr>
          <a:lstStyle/>
          <a:p>
            <a:r>
              <a:rPr lang="en-GB" sz="1600" b="1" dirty="0" err="1">
                <a:latin typeface="+mn-lt"/>
              </a:rPr>
              <a:t>Damla</a:t>
            </a:r>
            <a:r>
              <a:rPr lang="en-GB" sz="1600" b="1" dirty="0">
                <a:latin typeface="+mn-lt"/>
              </a:rPr>
              <a:t> </a:t>
            </a:r>
            <a:r>
              <a:rPr lang="en-GB" sz="1600" b="1" dirty="0" err="1">
                <a:latin typeface="+mn-lt"/>
              </a:rPr>
              <a:t>Gözük</a:t>
            </a:r>
            <a:endParaRPr lang="en-GB" sz="1600" b="1" dirty="0">
              <a:latin typeface="+mn-lt"/>
            </a:endParaRPr>
          </a:p>
          <a:p>
            <a:r>
              <a:rPr lang="en-GB" sz="1600" dirty="0" err="1">
                <a:latin typeface="+mn-lt"/>
              </a:rPr>
              <a:t>damla.gozuk@cern.ch</a:t>
            </a:r>
            <a:endParaRPr lang="en-GB" sz="1600" dirty="0"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0" y="6491058"/>
            <a:ext cx="9144000" cy="222624"/>
          </a:xfrm>
        </p:spPr>
        <p:txBody>
          <a:bodyPr/>
          <a:lstStyle/>
          <a:p>
            <a:r>
              <a:rPr lang="en-GB" i="1" dirty="0">
                <a:latin typeface="+mj-lt"/>
              </a:rPr>
              <a:t>07/09/2021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501640" y="5440385"/>
            <a:ext cx="1779270" cy="1000713"/>
          </a:xfrm>
        </p:spPr>
        <p:txBody>
          <a:bodyPr/>
          <a:lstStyle/>
          <a:p>
            <a:pPr algn="just"/>
            <a:r>
              <a:rPr lang="en-GB" sz="1200" dirty="0">
                <a:latin typeface="+mn-lt"/>
              </a:rPr>
              <a:t>Supervisor(s):</a:t>
            </a:r>
          </a:p>
          <a:p>
            <a:pPr algn="just"/>
            <a:r>
              <a:rPr lang="en-GB" sz="1200" b="1" dirty="0" err="1">
                <a:latin typeface="+mn-lt"/>
              </a:rPr>
              <a:t>Fons</a:t>
            </a:r>
            <a:r>
              <a:rPr lang="en-GB" sz="1200" b="1" dirty="0">
                <a:latin typeface="+mn-lt"/>
              </a:rPr>
              <a:t> </a:t>
            </a:r>
            <a:r>
              <a:rPr lang="en-GB" sz="1200" b="1" dirty="0" err="1">
                <a:latin typeface="+mn-lt"/>
              </a:rPr>
              <a:t>Rademakers</a:t>
            </a:r>
            <a:endParaRPr lang="en-GB" sz="1200" b="1" dirty="0">
              <a:latin typeface="+mn-lt"/>
            </a:endParaRPr>
          </a:p>
          <a:p>
            <a:pPr algn="just"/>
            <a:r>
              <a:rPr lang="en-GB" sz="1200" b="1" dirty="0">
                <a:latin typeface="+mn-lt"/>
              </a:rPr>
              <a:t>Ahmad </a:t>
            </a:r>
            <a:r>
              <a:rPr lang="en-GB" sz="1200" b="1" dirty="0" err="1">
                <a:latin typeface="+mn-lt"/>
              </a:rPr>
              <a:t>Hesam</a:t>
            </a:r>
            <a:endParaRPr lang="en-GB" sz="1200" b="1" dirty="0">
              <a:latin typeface="+mn-lt"/>
            </a:endParaRPr>
          </a:p>
        </p:txBody>
      </p:sp>
      <p:pic>
        <p:nvPicPr>
          <p:cNvPr id="6" name="Picture 7" descr="BioDynaMo">
            <a:extLst>
              <a:ext uri="{FF2B5EF4-FFF2-40B4-BE49-F238E27FC236}">
                <a16:creationId xmlns:a16="http://schemas.microsoft.com/office/drawing/2014/main" id="{FD2C560D-C1B0-4B4B-8D55-8A06684A6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4" y="5876871"/>
            <a:ext cx="790575" cy="784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083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pPr algn="ctr"/>
            <a:r>
              <a:rPr lang="en-GB" sz="4000" dirty="0">
                <a:latin typeface="+mn-lt"/>
              </a:rPr>
              <a:t>What is </a:t>
            </a:r>
            <a:r>
              <a:rPr lang="en-GB" sz="4000" dirty="0" err="1">
                <a:latin typeface="+mn-lt"/>
              </a:rPr>
              <a:t>BioDynaMo</a:t>
            </a:r>
            <a:endParaRPr lang="fr-FR" sz="4000" dirty="0">
              <a:latin typeface="+mn-lt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836612" y="2719946"/>
            <a:ext cx="6752908" cy="3259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GB" sz="1500" u="sng" dirty="0">
                <a:ea typeface="Arial" charset="0"/>
                <a:cs typeface="Arial" charset="0"/>
              </a:rPr>
              <a:t>Open-source, high performance, and modular agent-based simulation platform.</a:t>
            </a:r>
          </a:p>
          <a:p>
            <a:pPr marL="342900" indent="-342900"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GB" sz="1500" dirty="0">
                <a:ea typeface="Arial" charset="0"/>
                <a:cs typeface="Arial" charset="0"/>
              </a:rPr>
              <a:t>Written in C++ .</a:t>
            </a:r>
          </a:p>
          <a:p>
            <a:pPr marL="342900" indent="-342900"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GB" sz="1500" dirty="0">
                <a:ea typeface="Arial" charset="0"/>
                <a:cs typeface="Arial" charset="0"/>
              </a:rPr>
              <a:t>Agent - Based.</a:t>
            </a:r>
          </a:p>
          <a:p>
            <a:pPr marL="342900" indent="-342900"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GB" sz="1500" dirty="0">
                <a:ea typeface="Arial" charset="0"/>
                <a:cs typeface="Arial" charset="0"/>
              </a:rPr>
              <a:t>General Purpose.</a:t>
            </a:r>
          </a:p>
          <a:p>
            <a:pPr marL="342900" indent="-342900"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GB" sz="1500" dirty="0">
                <a:ea typeface="Arial" charset="0"/>
                <a:cs typeface="Arial" charset="0"/>
              </a:rPr>
              <a:t>Large Scale.</a:t>
            </a:r>
          </a:p>
          <a:p>
            <a:pPr marL="342900" indent="-342900"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GB" sz="1500" dirty="0">
                <a:ea typeface="Arial" charset="0"/>
                <a:cs typeface="Arial" charset="0"/>
              </a:rPr>
              <a:t>Easily Programmable.</a:t>
            </a:r>
          </a:p>
          <a:p>
            <a:pPr marL="342900" indent="-342900"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GB" sz="1500" dirty="0">
                <a:ea typeface="Arial" charset="0"/>
                <a:cs typeface="Arial" charset="0"/>
              </a:rPr>
              <a:t>Quality Assured.</a:t>
            </a:r>
          </a:p>
        </p:txBody>
      </p:sp>
      <p:pic>
        <p:nvPicPr>
          <p:cNvPr id="1027" name="Picture 3" descr="page2image3041162656">
            <a:extLst>
              <a:ext uri="{FF2B5EF4-FFF2-40B4-BE49-F238E27FC236}">
                <a16:creationId xmlns:a16="http://schemas.microsoft.com/office/drawing/2014/main" id="{44D7F17F-460C-2947-96F9-24CB32DD2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91" y="1096387"/>
            <a:ext cx="4366419" cy="1402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B4025CCD-1EA3-564A-8252-0D2BC8E98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313" y="3250581"/>
            <a:ext cx="3360075" cy="2866414"/>
          </a:xfrm>
          <a:prstGeom prst="rect">
            <a:avLst/>
          </a:prstGeom>
          <a:noFill/>
          <a:ln>
            <a:solidFill>
              <a:srgbClr val="28296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BioDynaMo">
            <a:extLst>
              <a:ext uri="{FF2B5EF4-FFF2-40B4-BE49-F238E27FC236}">
                <a16:creationId xmlns:a16="http://schemas.microsoft.com/office/drawing/2014/main" id="{696BBFCD-BA03-0745-A1C6-CEC835C65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285" y="6198558"/>
            <a:ext cx="443292" cy="43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C823672-08E7-5047-9B4B-DC5457B8AA6D}"/>
              </a:ext>
            </a:extLst>
          </p:cNvPr>
          <p:cNvSpPr/>
          <p:nvPr/>
        </p:nvSpPr>
        <p:spPr>
          <a:xfrm>
            <a:off x="2400300" y="1952367"/>
            <a:ext cx="3520440" cy="354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8F258E-E20E-6E43-9716-7AFF7B676320}"/>
              </a:ext>
            </a:extLst>
          </p:cNvPr>
          <p:cNvSpPr/>
          <p:nvPr/>
        </p:nvSpPr>
        <p:spPr>
          <a:xfrm>
            <a:off x="0" y="0"/>
            <a:ext cx="1110294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TR" sz="1100" i="1" dirty="0"/>
              <a:t>Source: Breitwieser et al. 2021, https://doi.org/10.1101/2020.06.08.139949  https://zenodo.org/record/4501515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04EE92-3861-5C41-BB98-DEF0FCECA68F}"/>
              </a:ext>
            </a:extLst>
          </p:cNvPr>
          <p:cNvSpPr txBox="1"/>
          <p:nvPr/>
        </p:nvSpPr>
        <p:spPr>
          <a:xfrm>
            <a:off x="8323095" y="6164456"/>
            <a:ext cx="27045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sz="1050" i="1" dirty="0"/>
              <a:t>Figure 1: BioDynaMo core </a:t>
            </a:r>
            <a:r>
              <a:rPr lang="en-US" sz="1050" i="1" dirty="0"/>
              <a:t>simulation concepts</a:t>
            </a:r>
            <a:endParaRPr lang="en-TR" sz="1050" i="1" dirty="0"/>
          </a:p>
        </p:txBody>
      </p:sp>
    </p:spTree>
    <p:extLst>
      <p:ext uri="{BB962C8B-B14F-4D97-AF65-F5344CB8AC3E}">
        <p14:creationId xmlns:p14="http://schemas.microsoft.com/office/powerpoint/2010/main" val="1378631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pPr algn="ctr"/>
            <a:r>
              <a:rPr lang="en-GB" sz="4000" dirty="0">
                <a:latin typeface="+mn-lt"/>
              </a:rPr>
              <a:t>Use Cases</a:t>
            </a:r>
            <a:endParaRPr lang="fr-FR" sz="4000" dirty="0">
              <a:latin typeface="+mn-lt"/>
            </a:endParaRPr>
          </a:p>
        </p:txBody>
      </p:sp>
      <p:pic>
        <p:nvPicPr>
          <p:cNvPr id="1031" name="Picture 7" descr="BioDynaMo">
            <a:extLst>
              <a:ext uri="{FF2B5EF4-FFF2-40B4-BE49-F238E27FC236}">
                <a16:creationId xmlns:a16="http://schemas.microsoft.com/office/drawing/2014/main" id="{696BBFCD-BA03-0745-A1C6-CEC835C65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285" y="6198558"/>
            <a:ext cx="443292" cy="43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C823672-08E7-5047-9B4B-DC5457B8AA6D}"/>
              </a:ext>
            </a:extLst>
          </p:cNvPr>
          <p:cNvSpPr/>
          <p:nvPr/>
        </p:nvSpPr>
        <p:spPr>
          <a:xfrm>
            <a:off x="2983230" y="2160270"/>
            <a:ext cx="3520440" cy="354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52AE75-C37B-BD4C-8F20-E0FB6EE0C9CC}"/>
              </a:ext>
            </a:extLst>
          </p:cNvPr>
          <p:cNvSpPr/>
          <p:nvPr/>
        </p:nvSpPr>
        <p:spPr>
          <a:xfrm>
            <a:off x="0" y="0"/>
            <a:ext cx="1110294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TR" sz="1100" i="1" dirty="0"/>
              <a:t>Source: Breitwieser et al. 2021, https://doi.org/10.1101/2020.06.08.139949  https://zenodo.org/record/4501515</a:t>
            </a:r>
          </a:p>
        </p:txBody>
      </p:sp>
      <p:pic>
        <p:nvPicPr>
          <p:cNvPr id="12" name="Biodynamo movie.mp4" descr="Biodynamo movie">
            <a:hlinkClick r:id="" action="ppaction://media"/>
            <a:extLst>
              <a:ext uri="{FF2B5EF4-FFF2-40B4-BE49-F238E27FC236}">
                <a16:creationId xmlns:a16="http://schemas.microsoft.com/office/drawing/2014/main" id="{C710839F-BE20-204D-8176-B125A5D00E8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23371" y="2071637"/>
            <a:ext cx="5737087" cy="3228660"/>
          </a:xfrm>
          <a:prstGeom prst="rect">
            <a:avLst/>
          </a:prstGeom>
          <a:ln w="28575">
            <a:solidFill>
              <a:srgbClr val="282964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0FB4F20-F420-0942-A04B-13C0E9B7AF3F}"/>
              </a:ext>
            </a:extLst>
          </p:cNvPr>
          <p:cNvSpPr txBox="1"/>
          <p:nvPr/>
        </p:nvSpPr>
        <p:spPr>
          <a:xfrm>
            <a:off x="1405435" y="5368553"/>
            <a:ext cx="27045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sz="1050" i="1" dirty="0"/>
              <a:t>Figure 2: Pyramidal cell simulation</a:t>
            </a:r>
          </a:p>
        </p:txBody>
      </p:sp>
      <p:pic>
        <p:nvPicPr>
          <p:cNvPr id="11" name="Picture 10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36B9B46B-C9CC-C948-BCAD-A5FD998F57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878" y="2071637"/>
            <a:ext cx="4697624" cy="3228660"/>
          </a:xfrm>
          <a:prstGeom prst="rect">
            <a:avLst/>
          </a:prstGeom>
          <a:ln>
            <a:solidFill>
              <a:srgbClr val="282964"/>
            </a:solidFill>
          </a:ln>
        </p:spPr>
      </p:pic>
      <p:sp>
        <p:nvSpPr>
          <p:cNvPr id="14" name="ZoneTexte 17">
            <a:extLst>
              <a:ext uri="{FF2B5EF4-FFF2-40B4-BE49-F238E27FC236}">
                <a16:creationId xmlns:a16="http://schemas.microsoft.com/office/drawing/2014/main" id="{24B9C9C4-1895-3F4B-B8CD-AC0F3BD5DE4B}"/>
              </a:ext>
            </a:extLst>
          </p:cNvPr>
          <p:cNvSpPr txBox="1"/>
          <p:nvPr/>
        </p:nvSpPr>
        <p:spPr>
          <a:xfrm>
            <a:off x="178690" y="1082630"/>
            <a:ext cx="5608793" cy="48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GB" sz="1500" dirty="0">
                <a:ea typeface="Arial" charset="0"/>
                <a:cs typeface="Arial" charset="0"/>
              </a:rPr>
              <a:t>Simulate neurite growth of pyramidal cells using chemical cues.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1413FF-AFF2-7B40-950A-114E2F085401}"/>
              </a:ext>
            </a:extLst>
          </p:cNvPr>
          <p:cNvSpPr txBox="1"/>
          <p:nvPr/>
        </p:nvSpPr>
        <p:spPr>
          <a:xfrm>
            <a:off x="8235121" y="5368553"/>
            <a:ext cx="86427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sz="1050" i="1" dirty="0"/>
              <a:t>Video Demo</a:t>
            </a:r>
          </a:p>
        </p:txBody>
      </p:sp>
    </p:spTree>
    <p:extLst>
      <p:ext uri="{BB962C8B-B14F-4D97-AF65-F5344CB8AC3E}">
        <p14:creationId xmlns:p14="http://schemas.microsoft.com/office/powerpoint/2010/main" val="90749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page6image1648250160">
            <a:extLst>
              <a:ext uri="{FF2B5EF4-FFF2-40B4-BE49-F238E27FC236}">
                <a16:creationId xmlns:a16="http://schemas.microsoft.com/office/drawing/2014/main" id="{94BB1F08-C478-3C4D-ACE8-7B9A1C67E4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864" y="3498950"/>
            <a:ext cx="5988918" cy="2250835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Google Shape;185;p6_0">
            <a:extLst>
              <a:ext uri="{FF2B5EF4-FFF2-40B4-BE49-F238E27FC236}">
                <a16:creationId xmlns:a16="http://schemas.microsoft.com/office/drawing/2014/main" id="{A6DF6166-AC32-1549-84A3-0DD37EF19C17}"/>
              </a:ext>
            </a:extLst>
          </p:cNvPr>
          <p:cNvSpPr txBox="1"/>
          <p:nvPr/>
        </p:nvSpPr>
        <p:spPr>
          <a:xfrm>
            <a:off x="450945" y="1295530"/>
            <a:ext cx="9496964" cy="41270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285750" indent="-285750">
              <a:lnSpc>
                <a:spcPct val="200000"/>
              </a:lnSpc>
              <a:buFont typeface="Wingdings" pitchFamily="2" charset="2"/>
              <a:buChar char="q"/>
              <a:tabLst>
                <a:tab pos="0" algn="l"/>
              </a:tabLst>
            </a:pPr>
            <a:r>
              <a:rPr lang="en-US" sz="1600" dirty="0">
                <a:cs typeface="Arial" charset="0"/>
              </a:rPr>
              <a:t> Automated tests are important.</a:t>
            </a:r>
          </a:p>
          <a:p>
            <a:pPr marL="286110" indent="-285750">
              <a:lnSpc>
                <a:spcPct val="200000"/>
              </a:lnSpc>
              <a:spcBef>
                <a:spcPts val="1001"/>
              </a:spcBef>
              <a:buClr>
                <a:srgbClr val="455F51"/>
              </a:buClr>
              <a:buFont typeface="Wingdings" pitchFamily="2" charset="2"/>
              <a:buChar char="q"/>
              <a:tabLst>
                <a:tab pos="0" algn="l"/>
              </a:tabLst>
            </a:pPr>
            <a:r>
              <a:rPr lang="en-US" sz="1600" dirty="0">
                <a:cs typeface="Arial" charset="0"/>
              </a:rPr>
              <a:t>Code performance, Monitoring</a:t>
            </a:r>
          </a:p>
          <a:p>
            <a:pPr marL="286110" indent="-285750">
              <a:lnSpc>
                <a:spcPct val="200000"/>
              </a:lnSpc>
              <a:spcBef>
                <a:spcPts val="1001"/>
              </a:spcBef>
              <a:buClr>
                <a:srgbClr val="455F51"/>
              </a:buClr>
              <a:buFont typeface="Wingdings" pitchFamily="2" charset="2"/>
              <a:buChar char="q"/>
              <a:tabLst>
                <a:tab pos="0" algn="l"/>
              </a:tabLst>
            </a:pPr>
            <a:r>
              <a:rPr lang="en-US" sz="1600" dirty="0">
                <a:cs typeface="Arial" charset="0"/>
              </a:rPr>
              <a:t>Speed, Memory, hardware efficiency</a:t>
            </a:r>
          </a:p>
          <a:p>
            <a:pPr marL="286110" indent="-285750">
              <a:lnSpc>
                <a:spcPct val="200000"/>
              </a:lnSpc>
              <a:spcBef>
                <a:spcPts val="1001"/>
              </a:spcBef>
              <a:buClr>
                <a:srgbClr val="455F51"/>
              </a:buClr>
              <a:buFont typeface="Wingdings" pitchFamily="2" charset="2"/>
              <a:buChar char="q"/>
              <a:tabLst>
                <a:tab pos="0" algn="l"/>
              </a:tabLst>
            </a:pPr>
            <a:r>
              <a:rPr lang="en-US" sz="1600" dirty="0">
                <a:cs typeface="Arial" charset="0"/>
              </a:rPr>
              <a:t>ROOT System </a:t>
            </a:r>
          </a:p>
          <a:p>
            <a:pPr marL="286110" indent="-285750">
              <a:lnSpc>
                <a:spcPct val="200000"/>
              </a:lnSpc>
              <a:spcBef>
                <a:spcPts val="1001"/>
              </a:spcBef>
              <a:buClr>
                <a:srgbClr val="455F51"/>
              </a:buClr>
              <a:buFont typeface="Wingdings" pitchFamily="2" charset="2"/>
              <a:buChar char="q"/>
              <a:tabLst>
                <a:tab pos="0" algn="l"/>
              </a:tabLst>
            </a:pPr>
            <a:r>
              <a:rPr lang="en-US" sz="1600" dirty="0">
                <a:cs typeface="Arial" charset="0"/>
              </a:rPr>
              <a:t>Google Benchmark</a:t>
            </a:r>
          </a:p>
          <a:p>
            <a:pPr marL="286110" indent="-285750">
              <a:lnSpc>
                <a:spcPct val="200000"/>
              </a:lnSpc>
              <a:spcBef>
                <a:spcPts val="1001"/>
              </a:spcBef>
              <a:buClr>
                <a:srgbClr val="455F51"/>
              </a:buClr>
              <a:buFont typeface="Wingdings" pitchFamily="2" charset="2"/>
              <a:buChar char="q"/>
              <a:tabLst>
                <a:tab pos="0" algn="l"/>
              </a:tabLst>
            </a:pPr>
            <a:r>
              <a:rPr lang="en-US" sz="1600" dirty="0">
                <a:cs typeface="Arial" charset="0"/>
              </a:rPr>
              <a:t>Grafana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EEF94760-FA89-894D-BE42-F96CAB7FB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5119" y="1566700"/>
            <a:ext cx="2103491" cy="934885"/>
          </a:xfrm>
          <a:prstGeom prst="rect">
            <a:avLst/>
          </a:prstGeom>
          <a:noFill/>
          <a:ln>
            <a:solidFill>
              <a:srgbClr val="28296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Grafana - Wikipedia">
            <a:extLst>
              <a:ext uri="{FF2B5EF4-FFF2-40B4-BE49-F238E27FC236}">
                <a16:creationId xmlns:a16="http://schemas.microsoft.com/office/drawing/2014/main" id="{6DDD81EE-22D6-6A46-9853-CFB3D29C9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995" y="1411810"/>
            <a:ext cx="1342697" cy="136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01EB3BB-B688-4640-AB99-B701FFC0E581}"/>
              </a:ext>
            </a:extLst>
          </p:cNvPr>
          <p:cNvSpPr txBox="1"/>
          <p:nvPr/>
        </p:nvSpPr>
        <p:spPr>
          <a:xfrm>
            <a:off x="6854934" y="5815128"/>
            <a:ext cx="30929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sz="1050" i="1" dirty="0"/>
              <a:t>Figure 3: </a:t>
            </a:r>
            <a:r>
              <a:rPr lang="en-US" sz="1050" i="1" dirty="0"/>
              <a:t>Example benchmarking plot.</a:t>
            </a:r>
            <a:endParaRPr lang="en-TR" sz="1050" i="1" dirty="0"/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560C46E5-2A4F-6146-A201-1751AB013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pPr algn="ctr"/>
            <a:r>
              <a:rPr lang="en-GB" sz="4000" dirty="0">
                <a:latin typeface="+mn-lt"/>
              </a:rPr>
              <a:t>Benchmarking</a:t>
            </a:r>
            <a:endParaRPr lang="fr-FR" sz="4000" dirty="0">
              <a:latin typeface="+mn-lt"/>
            </a:endParaRPr>
          </a:p>
        </p:txBody>
      </p:sp>
      <p:pic>
        <p:nvPicPr>
          <p:cNvPr id="16" name="Picture 7" descr="BioDynaMo">
            <a:extLst>
              <a:ext uri="{FF2B5EF4-FFF2-40B4-BE49-F238E27FC236}">
                <a16:creationId xmlns:a16="http://schemas.microsoft.com/office/drawing/2014/main" id="{D9180B22-DA9C-E140-A984-504539C07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285" y="6198558"/>
            <a:ext cx="443292" cy="43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534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61DFDB3-5C0C-3840-A832-D97187C1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TR" dirty="0">
                <a:latin typeface="+mn-lt"/>
              </a:rPr>
              <a:t>Conclusions And Future Work</a:t>
            </a:r>
          </a:p>
        </p:txBody>
      </p:sp>
      <p:sp>
        <p:nvSpPr>
          <p:cNvPr id="7" name="ZoneTexte 17">
            <a:extLst>
              <a:ext uri="{FF2B5EF4-FFF2-40B4-BE49-F238E27FC236}">
                <a16:creationId xmlns:a16="http://schemas.microsoft.com/office/drawing/2014/main" id="{32687B93-7676-C647-A65B-C8F07CD6B50E}"/>
              </a:ext>
            </a:extLst>
          </p:cNvPr>
          <p:cNvSpPr txBox="1"/>
          <p:nvPr/>
        </p:nvSpPr>
        <p:spPr>
          <a:xfrm>
            <a:off x="346709" y="1494588"/>
            <a:ext cx="11007091" cy="248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GB" sz="1600" dirty="0">
                <a:cs typeface="Arial" charset="0"/>
              </a:rPr>
              <a:t>Management of setbacks related to new MacBook's M1 chip.</a:t>
            </a:r>
          </a:p>
          <a:p>
            <a:pPr marL="342900" indent="-342900"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sz="1600" dirty="0">
                <a:cs typeface="Arial" charset="0"/>
              </a:rPr>
              <a:t>Leveraging ROOT’s benchmarking environment based on same tools.</a:t>
            </a:r>
            <a:endParaRPr lang="en-GB" sz="1600" dirty="0">
              <a:cs typeface="Arial" charset="0"/>
            </a:endParaRPr>
          </a:p>
          <a:p>
            <a:pPr marL="342900" indent="-342900"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GB" sz="1600" dirty="0">
                <a:cs typeface="Arial" charset="0"/>
              </a:rPr>
              <a:t>Increased Performance.</a:t>
            </a:r>
          </a:p>
          <a:p>
            <a:pPr marL="342900" indent="-342900"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sz="1600" dirty="0">
                <a:cs typeface="Arial" charset="0"/>
              </a:rPr>
              <a:t>Track slowdowns/speedups/memory increase/decrease between versions.</a:t>
            </a:r>
          </a:p>
          <a:p>
            <a:pPr marL="342900" indent="-342900"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sz="1600" dirty="0">
                <a:cs typeface="Arial" charset="0"/>
              </a:rPr>
              <a:t>Assign performance numbers to a user's machine in the form of BDMMARKS. </a:t>
            </a:r>
            <a:endParaRPr lang="en-GB" sz="1600" dirty="0">
              <a:cs typeface="Arial" charset="0"/>
            </a:endParaRPr>
          </a:p>
        </p:txBody>
      </p:sp>
      <p:pic>
        <p:nvPicPr>
          <p:cNvPr id="8" name="Picture 7" descr="BioDynaMo">
            <a:extLst>
              <a:ext uri="{FF2B5EF4-FFF2-40B4-BE49-F238E27FC236}">
                <a16:creationId xmlns:a16="http://schemas.microsoft.com/office/drawing/2014/main" id="{EBCE72BE-AC02-B144-8CFB-E4A0058B8C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285" y="6198558"/>
            <a:ext cx="443292" cy="43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6 small business trends to prepare for in 2021 | BCU Advantage Blog">
            <a:extLst>
              <a:ext uri="{FF2B5EF4-FFF2-40B4-BE49-F238E27FC236}">
                <a16:creationId xmlns:a16="http://schemas.microsoft.com/office/drawing/2014/main" id="{FB474399-05DB-0347-A23F-70F2BB144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938" y="3442728"/>
            <a:ext cx="3602862" cy="2407920"/>
          </a:xfrm>
          <a:prstGeom prst="rect">
            <a:avLst/>
          </a:prstGeom>
          <a:noFill/>
          <a:ln>
            <a:solidFill>
              <a:srgbClr val="28296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094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86545" y="2541964"/>
            <a:ext cx="6069881" cy="812968"/>
          </a:xfrm>
        </p:spPr>
        <p:txBody>
          <a:bodyPr>
            <a:noAutofit/>
          </a:bodyPr>
          <a:lstStyle/>
          <a:p>
            <a:pPr algn="ctr"/>
            <a:r>
              <a:rPr lang="fr-FR" sz="6600" dirty="0">
                <a:latin typeface="+mn-lt"/>
              </a:rPr>
              <a:t>QUESTIONS</a:t>
            </a:r>
            <a:r>
              <a:rPr lang="fr-FR" sz="6000" dirty="0">
                <a:latin typeface="+mn-lt"/>
              </a:rPr>
              <a:t>?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465" y="3888316"/>
            <a:ext cx="12143508" cy="490538"/>
          </a:xfrm>
        </p:spPr>
        <p:txBody>
          <a:bodyPr>
            <a:noAutofit/>
          </a:bodyPr>
          <a:lstStyle/>
          <a:p>
            <a:pPr algn="ctr"/>
            <a:r>
              <a:rPr lang="fr-FR" sz="3200" dirty="0" err="1">
                <a:latin typeface="+mj-lt"/>
              </a:rPr>
              <a:t>damla.gozuk@cern.ch</a:t>
            </a:r>
            <a:endParaRPr lang="fr-FR" sz="3200" dirty="0">
              <a:latin typeface="+mj-lt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-45027" y="4450573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18AF9B"/>
                </a:solidFill>
                <a:latin typeface="+mj-lt"/>
                <a:ea typeface="Arial" charset="0"/>
                <a:cs typeface="Arial" charset="0"/>
              </a:rPr>
              <a:t>https://</a:t>
            </a:r>
            <a:r>
              <a:rPr lang="fr-FR" sz="2400" dirty="0" err="1">
                <a:solidFill>
                  <a:srgbClr val="18AF9B"/>
                </a:solidFill>
                <a:latin typeface="+mj-lt"/>
                <a:ea typeface="Arial" charset="0"/>
                <a:cs typeface="Arial" charset="0"/>
              </a:rPr>
              <a:t>www.linkedin.com</a:t>
            </a:r>
            <a:r>
              <a:rPr lang="fr-FR" sz="2400" dirty="0">
                <a:solidFill>
                  <a:srgbClr val="18AF9B"/>
                </a:solidFill>
                <a:latin typeface="+mj-lt"/>
                <a:ea typeface="Arial" charset="0"/>
                <a:cs typeface="Arial" charset="0"/>
              </a:rPr>
              <a:t>/in/</a:t>
            </a:r>
            <a:r>
              <a:rPr lang="fr-FR" sz="2400" dirty="0" err="1">
                <a:solidFill>
                  <a:srgbClr val="18AF9B"/>
                </a:solidFill>
                <a:latin typeface="+mj-lt"/>
                <a:ea typeface="Arial" charset="0"/>
                <a:cs typeface="Arial" charset="0"/>
              </a:rPr>
              <a:t>damlagozuk</a:t>
            </a:r>
            <a:r>
              <a:rPr lang="fr-FR" sz="2400" dirty="0">
                <a:solidFill>
                  <a:srgbClr val="18AF9B"/>
                </a:solidFill>
                <a:latin typeface="+mj-lt"/>
                <a:ea typeface="Arial" charset="0"/>
                <a:cs typeface="Arial" charset="0"/>
              </a:rPr>
              <a:t>/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047" y="1295407"/>
            <a:ext cx="1171074" cy="1171074"/>
          </a:xfrm>
          <a:prstGeom prst="rect">
            <a:avLst/>
          </a:prstGeom>
        </p:spPr>
      </p:pic>
      <p:pic>
        <p:nvPicPr>
          <p:cNvPr id="8" name="Picture 7" descr="BioDynaMo">
            <a:extLst>
              <a:ext uri="{FF2B5EF4-FFF2-40B4-BE49-F238E27FC236}">
                <a16:creationId xmlns:a16="http://schemas.microsoft.com/office/drawing/2014/main" id="{3BF4FFC6-AB33-6847-B536-5EB7C1D57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285" y="6198558"/>
            <a:ext cx="443292" cy="43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925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61DFDB3-5C0C-3840-A832-D97187C1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TR" dirty="0">
                <a:latin typeface="+mn-lt"/>
              </a:rPr>
              <a:t>Resources</a:t>
            </a:r>
          </a:p>
        </p:txBody>
      </p:sp>
      <p:sp>
        <p:nvSpPr>
          <p:cNvPr id="13" name="ZoneTexte 17">
            <a:extLst>
              <a:ext uri="{FF2B5EF4-FFF2-40B4-BE49-F238E27FC236}">
                <a16:creationId xmlns:a16="http://schemas.microsoft.com/office/drawing/2014/main" id="{37CC65D5-86D4-9F48-B5B9-937D526762E1}"/>
              </a:ext>
            </a:extLst>
          </p:cNvPr>
          <p:cNvSpPr txBox="1"/>
          <p:nvPr/>
        </p:nvSpPr>
        <p:spPr>
          <a:xfrm>
            <a:off x="836611" y="1028700"/>
            <a:ext cx="10682599" cy="5250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en-GB" sz="1500" b="1" dirty="0">
                <a:ea typeface="Arial" charset="0"/>
                <a:cs typeface="Arial" charset="0"/>
              </a:rPr>
              <a:t>Preprint of the </a:t>
            </a:r>
            <a:r>
              <a:rPr lang="en-GB" sz="1500" b="1" dirty="0" err="1">
                <a:ea typeface="Arial" charset="0"/>
                <a:cs typeface="Arial" charset="0"/>
              </a:rPr>
              <a:t>BioDynaMo</a:t>
            </a:r>
            <a:r>
              <a:rPr lang="en-GB" sz="1500" b="1" dirty="0">
                <a:ea typeface="Arial" charset="0"/>
                <a:cs typeface="Arial" charset="0"/>
              </a:rPr>
              <a:t> Paper</a:t>
            </a:r>
          </a:p>
          <a:p>
            <a:pPr>
              <a:lnSpc>
                <a:spcPct val="150000"/>
              </a:lnSpc>
            </a:pPr>
            <a:r>
              <a:rPr lang="en-GB" sz="1500" dirty="0">
                <a:ea typeface="Arial" charset="0"/>
                <a:cs typeface="Arial" charset="0"/>
              </a:rPr>
              <a:t>        </a:t>
            </a:r>
            <a:r>
              <a:rPr lang="en-GB" sz="1500" dirty="0" err="1">
                <a:ea typeface="Arial" charset="0"/>
                <a:cs typeface="Arial" charset="0"/>
              </a:rPr>
              <a:t>BioDynaMo</a:t>
            </a:r>
            <a:r>
              <a:rPr lang="en-GB" sz="1500" dirty="0">
                <a:ea typeface="Arial" charset="0"/>
                <a:cs typeface="Arial" charset="0"/>
              </a:rPr>
              <a:t>: a general platform for scalable agent-based simulation Lukas </a:t>
            </a:r>
            <a:r>
              <a:rPr lang="en-GB" sz="1500" dirty="0" err="1">
                <a:ea typeface="Arial" charset="0"/>
                <a:cs typeface="Arial" charset="0"/>
              </a:rPr>
              <a:t>Breitwieser</a:t>
            </a:r>
            <a:r>
              <a:rPr lang="en-GB" sz="1500" dirty="0">
                <a:ea typeface="Arial" charset="0"/>
                <a:cs typeface="Arial" charset="0"/>
              </a:rPr>
              <a:t>, Ahmad </a:t>
            </a:r>
            <a:r>
              <a:rPr lang="en-GB" sz="1500" dirty="0" err="1">
                <a:ea typeface="Arial" charset="0"/>
                <a:cs typeface="Arial" charset="0"/>
              </a:rPr>
              <a:t>Hesam</a:t>
            </a:r>
            <a:r>
              <a:rPr lang="en-GB" sz="1500" dirty="0">
                <a:ea typeface="Arial" charset="0"/>
                <a:cs typeface="Arial" charset="0"/>
              </a:rPr>
              <a:t>, Jean de </a:t>
            </a:r>
            <a:r>
              <a:rPr lang="en-GB" sz="1500" dirty="0" err="1">
                <a:ea typeface="Arial" charset="0"/>
                <a:cs typeface="Arial" charset="0"/>
              </a:rPr>
              <a:t>Montigny</a:t>
            </a:r>
            <a:r>
              <a:rPr lang="en-GB" sz="1500" dirty="0">
                <a:ea typeface="Arial" charset="0"/>
                <a:cs typeface="Arial" charset="0"/>
              </a:rPr>
              <a:t>, Vasileios    </a:t>
            </a:r>
          </a:p>
          <a:p>
            <a:pPr>
              <a:lnSpc>
                <a:spcPct val="150000"/>
              </a:lnSpc>
            </a:pPr>
            <a:r>
              <a:rPr lang="en-GB" sz="1500" dirty="0">
                <a:ea typeface="Arial" charset="0"/>
                <a:cs typeface="Arial" charset="0"/>
              </a:rPr>
              <a:t>        </a:t>
            </a:r>
            <a:r>
              <a:rPr lang="en-GB" sz="1500" dirty="0" err="1">
                <a:ea typeface="Arial" charset="0"/>
                <a:cs typeface="Arial" charset="0"/>
              </a:rPr>
              <a:t>Vavourakis</a:t>
            </a:r>
            <a:r>
              <a:rPr lang="en-GB" sz="1500" dirty="0">
                <a:ea typeface="Arial" charset="0"/>
                <a:cs typeface="Arial" charset="0"/>
              </a:rPr>
              <a:t>, Alexandros </a:t>
            </a:r>
            <a:r>
              <a:rPr lang="en-GB" sz="1500" dirty="0" err="1">
                <a:ea typeface="Arial" charset="0"/>
                <a:cs typeface="Arial" charset="0"/>
              </a:rPr>
              <a:t>Iosif</a:t>
            </a:r>
            <a:r>
              <a:rPr lang="en-GB" sz="1500" dirty="0">
                <a:ea typeface="Arial" charset="0"/>
                <a:cs typeface="Arial" charset="0"/>
              </a:rPr>
              <a:t>, Jack Jennings, Marcus Kaiser, Marco </a:t>
            </a:r>
            <a:r>
              <a:rPr lang="en-GB" sz="1500" dirty="0" err="1">
                <a:ea typeface="Arial" charset="0"/>
                <a:cs typeface="Arial" charset="0"/>
              </a:rPr>
              <a:t>Manca</a:t>
            </a:r>
            <a:r>
              <a:rPr lang="en-GB" sz="1500" dirty="0">
                <a:ea typeface="Arial" charset="0"/>
                <a:cs typeface="Arial" charset="0"/>
              </a:rPr>
              <a:t>, Alberto Di </a:t>
            </a:r>
            <a:r>
              <a:rPr lang="en-GB" sz="1500" dirty="0" err="1">
                <a:ea typeface="Arial" charset="0"/>
                <a:cs typeface="Arial" charset="0"/>
              </a:rPr>
              <a:t>Meglio</a:t>
            </a:r>
            <a:r>
              <a:rPr lang="en-GB" sz="1500" dirty="0">
                <a:ea typeface="Arial" charset="0"/>
                <a:cs typeface="Arial" charset="0"/>
              </a:rPr>
              <a:t>, Zaid Al-Ars, </a:t>
            </a:r>
            <a:r>
              <a:rPr lang="en-GB" sz="1500" dirty="0" err="1">
                <a:ea typeface="Arial" charset="0"/>
                <a:cs typeface="Arial" charset="0"/>
              </a:rPr>
              <a:t>Fons</a:t>
            </a:r>
            <a:r>
              <a:rPr lang="en-GB" sz="1500" dirty="0">
                <a:ea typeface="Arial" charset="0"/>
                <a:cs typeface="Arial" charset="0"/>
              </a:rPr>
              <a:t> </a:t>
            </a:r>
            <a:r>
              <a:rPr lang="en-GB" sz="1500" dirty="0" err="1">
                <a:ea typeface="Arial" charset="0"/>
                <a:cs typeface="Arial" charset="0"/>
              </a:rPr>
              <a:t>Rademakers</a:t>
            </a:r>
            <a:r>
              <a:rPr lang="en-GB" sz="1500" dirty="0">
                <a:ea typeface="Arial" charset="0"/>
                <a:cs typeface="Arial" charset="0"/>
              </a:rPr>
              <a:t>, </a:t>
            </a:r>
            <a:r>
              <a:rPr lang="en-GB" sz="1500" dirty="0" err="1">
                <a:ea typeface="Arial" charset="0"/>
                <a:cs typeface="Arial" charset="0"/>
              </a:rPr>
              <a:t>Onur</a:t>
            </a:r>
            <a:r>
              <a:rPr lang="en-GB" sz="1500" dirty="0">
                <a:ea typeface="Arial" charset="0"/>
                <a:cs typeface="Arial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GB" sz="1500" dirty="0">
                <a:ea typeface="Arial" charset="0"/>
                <a:cs typeface="Arial" charset="0"/>
              </a:rPr>
              <a:t>        </a:t>
            </a:r>
            <a:r>
              <a:rPr lang="en-GB" sz="1500" dirty="0" err="1">
                <a:ea typeface="Arial" charset="0"/>
                <a:cs typeface="Arial" charset="0"/>
              </a:rPr>
              <a:t>Mutlu</a:t>
            </a:r>
            <a:r>
              <a:rPr lang="en-GB" sz="1500" dirty="0">
                <a:ea typeface="Arial" charset="0"/>
                <a:cs typeface="Arial" charset="0"/>
              </a:rPr>
              <a:t>, Roman Bauer </a:t>
            </a:r>
            <a:r>
              <a:rPr lang="en-GB" sz="1500" dirty="0" err="1">
                <a:ea typeface="Arial" charset="0"/>
                <a:cs typeface="Arial" charset="0"/>
              </a:rPr>
              <a:t>bioRxiv</a:t>
            </a:r>
            <a:r>
              <a:rPr lang="en-GB" sz="1500" dirty="0">
                <a:ea typeface="Arial" charset="0"/>
                <a:cs typeface="Arial" charset="0"/>
              </a:rPr>
              <a:t> 2020.06.08.139949; </a:t>
            </a:r>
            <a:r>
              <a:rPr lang="en-GB" sz="1500" dirty="0" err="1">
                <a:ea typeface="Arial" charset="0"/>
                <a:cs typeface="Arial" charset="0"/>
              </a:rPr>
              <a:t>doi</a:t>
            </a:r>
            <a:r>
              <a:rPr lang="en-GB" sz="1500" dirty="0">
                <a:ea typeface="Arial" charset="0"/>
                <a:cs typeface="Arial" charset="0"/>
              </a:rPr>
              <a:t>: </a:t>
            </a:r>
            <a:r>
              <a:rPr lang="en-GB" sz="1500" dirty="0">
                <a:ea typeface="Arial" charset="0"/>
                <a:cs typeface="Arial" charset="0"/>
                <a:hlinkClick r:id="rId2"/>
              </a:rPr>
              <a:t>https://</a:t>
            </a:r>
            <a:r>
              <a:rPr lang="en-GB" sz="1500" dirty="0" err="1">
                <a:ea typeface="Arial" charset="0"/>
                <a:cs typeface="Arial" charset="0"/>
                <a:hlinkClick r:id="rId2"/>
              </a:rPr>
              <a:t>doi.org</a:t>
            </a:r>
            <a:r>
              <a:rPr lang="en-GB" sz="1500" dirty="0">
                <a:ea typeface="Arial" charset="0"/>
                <a:cs typeface="Arial" charset="0"/>
                <a:hlinkClick r:id="rId2"/>
              </a:rPr>
              <a:t>/10.1101/2020.06.08.139949</a:t>
            </a:r>
            <a:r>
              <a:rPr lang="en-GB" sz="1500" dirty="0">
                <a:ea typeface="Arial" charset="0"/>
                <a:cs typeface="Arial" charset="0"/>
              </a:rPr>
              <a:t> Supplementary Information: </a:t>
            </a:r>
          </a:p>
          <a:p>
            <a:pPr>
              <a:lnSpc>
                <a:spcPct val="150000"/>
              </a:lnSpc>
            </a:pPr>
            <a:r>
              <a:rPr lang="en-GB" sz="1500" dirty="0">
                <a:ea typeface="Arial" charset="0"/>
                <a:cs typeface="Arial" charset="0"/>
              </a:rPr>
              <a:t>        </a:t>
            </a:r>
            <a:r>
              <a:rPr lang="en-GB" sz="1500" dirty="0">
                <a:ea typeface="Arial" charset="0"/>
                <a:cs typeface="Arial" charset="0"/>
                <a:hlinkClick r:id="rId3"/>
              </a:rPr>
              <a:t>https://</a:t>
            </a:r>
            <a:r>
              <a:rPr lang="en-GB" sz="1500" dirty="0" err="1">
                <a:ea typeface="Arial" charset="0"/>
                <a:cs typeface="Arial" charset="0"/>
                <a:hlinkClick r:id="rId3"/>
              </a:rPr>
              <a:t>zenodo.org</a:t>
            </a:r>
            <a:r>
              <a:rPr lang="en-GB" sz="1500" dirty="0">
                <a:ea typeface="Arial" charset="0"/>
                <a:cs typeface="Arial" charset="0"/>
                <a:hlinkClick r:id="rId3"/>
              </a:rPr>
              <a:t>/record/4501515</a:t>
            </a:r>
            <a:endParaRPr lang="en-GB" sz="1500" dirty="0">
              <a:ea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endParaRPr lang="en-GB" sz="1500" dirty="0">
              <a:ea typeface="Arial" charset="0"/>
              <a:cs typeface="Arial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</a:pPr>
            <a:r>
              <a:rPr lang="en-GB" sz="1500" b="1" dirty="0" err="1">
                <a:ea typeface="Arial" charset="0"/>
                <a:cs typeface="Arial" charset="0"/>
              </a:rPr>
              <a:t>BioDynaMo</a:t>
            </a:r>
            <a:r>
              <a:rPr lang="en-GB" sz="1500" b="1" dirty="0">
                <a:ea typeface="Arial" charset="0"/>
                <a:cs typeface="Arial" charset="0"/>
              </a:rPr>
              <a:t> Webpage</a:t>
            </a:r>
          </a:p>
          <a:p>
            <a:pPr>
              <a:lnSpc>
                <a:spcPct val="150000"/>
              </a:lnSpc>
            </a:pPr>
            <a:r>
              <a:rPr lang="en-GB" sz="1500" b="1" dirty="0">
                <a:ea typeface="Arial" charset="0"/>
                <a:cs typeface="Arial" charset="0"/>
              </a:rPr>
              <a:t>       </a:t>
            </a:r>
            <a:r>
              <a:rPr lang="en-GB" sz="1500" dirty="0">
                <a:ea typeface="Arial" charset="0"/>
                <a:cs typeface="Arial" charset="0"/>
                <a:hlinkClick r:id="rId4"/>
              </a:rPr>
              <a:t>https://biodynamo.org</a:t>
            </a:r>
            <a:endParaRPr lang="en-GB" sz="1500" dirty="0">
              <a:ea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endParaRPr lang="en-GB" sz="1500" dirty="0">
              <a:ea typeface="Arial" charset="0"/>
              <a:cs typeface="Arial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</a:pPr>
            <a:r>
              <a:rPr lang="en-GB" sz="1500" b="1" dirty="0">
                <a:ea typeface="Arial" charset="0"/>
                <a:cs typeface="Arial" charset="0"/>
              </a:rPr>
              <a:t>Grafana Webpage</a:t>
            </a:r>
          </a:p>
          <a:p>
            <a:pPr>
              <a:lnSpc>
                <a:spcPct val="150000"/>
              </a:lnSpc>
            </a:pPr>
            <a:r>
              <a:rPr lang="en-GB" sz="1500" b="1" dirty="0">
                <a:ea typeface="Arial" charset="0"/>
                <a:cs typeface="Arial" charset="0"/>
              </a:rPr>
              <a:t>       </a:t>
            </a:r>
            <a:r>
              <a:rPr lang="en-GB" sz="1500" dirty="0">
                <a:ea typeface="Arial" charset="0"/>
                <a:cs typeface="Arial" charset="0"/>
                <a:hlinkClick r:id="rId5"/>
              </a:rPr>
              <a:t>https://grafana.com/grafana</a:t>
            </a:r>
            <a:endParaRPr lang="en-GB" sz="1500" dirty="0">
              <a:ea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endParaRPr lang="en-GB" sz="1500" dirty="0">
              <a:ea typeface="Arial" charset="0"/>
              <a:cs typeface="Arial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</a:pPr>
            <a:r>
              <a:rPr lang="en-GB" sz="1500" b="1" dirty="0">
                <a:ea typeface="Arial" charset="0"/>
                <a:cs typeface="Arial" charset="0"/>
              </a:rPr>
              <a:t>ROOT Webpage</a:t>
            </a:r>
          </a:p>
          <a:p>
            <a:pPr>
              <a:lnSpc>
                <a:spcPct val="150000"/>
              </a:lnSpc>
            </a:pPr>
            <a:r>
              <a:rPr lang="en-GB" sz="1500" b="1" dirty="0">
                <a:ea typeface="Arial" charset="0"/>
                <a:cs typeface="Arial" charset="0"/>
              </a:rPr>
              <a:t>       </a:t>
            </a:r>
            <a:r>
              <a:rPr lang="en-GB" sz="1500" dirty="0">
                <a:ea typeface="Arial" charset="0"/>
                <a:cs typeface="Arial" charset="0"/>
                <a:hlinkClick r:id="rId6"/>
              </a:rPr>
              <a:t>https://root.cern</a:t>
            </a:r>
            <a:endParaRPr lang="en-GB" sz="1500" dirty="0">
              <a:ea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endParaRPr lang="en-GB" sz="1500" dirty="0">
              <a:ea typeface="Arial" charset="0"/>
              <a:cs typeface="Arial" charset="0"/>
            </a:endParaRPr>
          </a:p>
        </p:txBody>
      </p:sp>
      <p:pic>
        <p:nvPicPr>
          <p:cNvPr id="14" name="Picture 7" descr="BioDynaMo">
            <a:extLst>
              <a:ext uri="{FF2B5EF4-FFF2-40B4-BE49-F238E27FC236}">
                <a16:creationId xmlns:a16="http://schemas.microsoft.com/office/drawing/2014/main" id="{7E769908-C6F6-E943-A5B4-C253F53C3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285" y="6198558"/>
            <a:ext cx="443292" cy="43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9977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2A7DBF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4517</TotalTime>
  <Words>340</Words>
  <Application>Microsoft Macintosh PowerPoint</Application>
  <PresentationFormat>Widescreen</PresentationFormat>
  <Paragraphs>54</Paragraphs>
  <Slides>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Wingdings</vt:lpstr>
      <vt:lpstr>Thème Office</vt:lpstr>
      <vt:lpstr>BioDynaMo Benchmarking</vt:lpstr>
      <vt:lpstr>What is BioDynaMo</vt:lpstr>
      <vt:lpstr>Use Cases</vt:lpstr>
      <vt:lpstr>Benchmarking</vt:lpstr>
      <vt:lpstr>Conclusions And Future Work</vt:lpstr>
      <vt:lpstr>QUESTIONS?</vt:lpstr>
      <vt:lpstr>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Damla Gözük</cp:lastModifiedBy>
  <cp:revision>303</cp:revision>
  <dcterms:created xsi:type="dcterms:W3CDTF">2017-05-22T08:24:09Z</dcterms:created>
  <dcterms:modified xsi:type="dcterms:W3CDTF">2021-09-07T09:16:23Z</dcterms:modified>
</cp:coreProperties>
</file>