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638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44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1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02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39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79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52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18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07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22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20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9C789-9E79-424C-AD7E-7703F8912E75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51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 smtClean="0"/>
              <a:t>6/5/2021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71273" y="5384800"/>
            <a:ext cx="570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Skip to </a:t>
            </a:r>
            <a:r>
              <a:rPr lang="en-US" smtClean="0">
                <a:solidFill>
                  <a:srgbClr val="FF0000"/>
                </a:solidFill>
              </a:rPr>
              <a:t>slide 7 </a:t>
            </a:r>
            <a:r>
              <a:rPr lang="en-US" dirty="0" smtClean="0">
                <a:solidFill>
                  <a:srgbClr val="FF0000"/>
                </a:solidFill>
              </a:rPr>
              <a:t>for update 15/7/2021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916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</a:t>
            </a:r>
            <a:r>
              <a:rPr lang="en-US" dirty="0" smtClean="0"/>
              <a:t>2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the energy </a:t>
            </a:r>
          </a:p>
          <a:p>
            <a:r>
              <a:rPr lang="en-US" dirty="0" smtClean="0"/>
              <a:t>Start at 58keV  </a:t>
            </a:r>
          </a:p>
          <a:p>
            <a:r>
              <a:rPr lang="en-US" dirty="0" smtClean="0"/>
              <a:t>Bunch and capture to 350keV</a:t>
            </a:r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989477"/>
              </p:ext>
            </p:extLst>
          </p:nvPr>
        </p:nvGraphicFramePr>
        <p:xfrm>
          <a:off x="757379" y="3620653"/>
          <a:ext cx="11305313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7422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681607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56104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 </a:t>
                      </a:r>
                      <a:r>
                        <a:rPr lang="en-US" dirty="0" err="1" smtClean="0"/>
                        <a:t>Emax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70//29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2.3//5.7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RFQ3.in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Higher long emittance but we have margin in the DTL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RFQ4.in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23200" y="1754909"/>
            <a:ext cx="3823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Higher long emittance but we have margin in the DTL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015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3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Stay at 45 </a:t>
            </a:r>
            <a:r>
              <a:rPr lang="en-US" dirty="0" err="1" smtClean="0"/>
              <a:t>kev</a:t>
            </a:r>
            <a:endParaRPr lang="en-US" dirty="0" smtClean="0"/>
          </a:p>
          <a:p>
            <a:r>
              <a:rPr lang="en-US" dirty="0" smtClean="0"/>
              <a:t>Bunching to 350 </a:t>
            </a:r>
            <a:r>
              <a:rPr lang="en-US" dirty="0" err="1" smtClean="0"/>
              <a:t>keV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974364"/>
              </p:ext>
            </p:extLst>
          </p:nvPr>
        </p:nvGraphicFramePr>
        <p:xfrm>
          <a:off x="757379" y="3620653"/>
          <a:ext cx="10760365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659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600549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00377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 </a:t>
                      </a:r>
                      <a:r>
                        <a:rPr lang="en-US" dirty="0" err="1" smtClean="0"/>
                        <a:t>Emax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70//29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 //5.7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RFQ5.in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75//29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// 5.1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91.%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RFQ6.in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67564" y="1145309"/>
            <a:ext cx="5523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is similar to the existing linac4 RFQ with a tradeoff between transverse acceptance and longitudinal emittance delivered to the DTL and a lower voltage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514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Accelerate to 3 MeV (forego exact length of 3 m for the moment)</a:t>
            </a:r>
          </a:p>
          <a:p>
            <a:endParaRPr lang="en-US" dirty="0"/>
          </a:p>
          <a:p>
            <a:r>
              <a:rPr lang="en-US" dirty="0" smtClean="0"/>
              <a:t>Track into and through the DTL</a:t>
            </a:r>
          </a:p>
          <a:p>
            <a:endParaRPr lang="en-US" dirty="0"/>
          </a:p>
          <a:p>
            <a:r>
              <a:rPr lang="en-US" dirty="0" smtClean="0"/>
              <a:t>Emittance measurement at the new source at 35 and 45 </a:t>
            </a:r>
            <a:r>
              <a:rPr lang="en-US" dirty="0" err="1" smtClean="0"/>
              <a:t>keV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Track particles from measurements</a:t>
            </a:r>
          </a:p>
          <a:p>
            <a:endParaRPr lang="en-US" dirty="0"/>
          </a:p>
          <a:p>
            <a:r>
              <a:rPr lang="en-US" dirty="0" smtClean="0"/>
              <a:t>Check point with this group mid </a:t>
            </a:r>
            <a:r>
              <a:rPr lang="en-US" dirty="0" err="1" smtClean="0"/>
              <a:t>september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4465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improvements that will 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Smoother </a:t>
            </a:r>
            <a:r>
              <a:rPr lang="en-US" dirty="0" err="1" smtClean="0"/>
              <a:t>rms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 to ease the matching from the LEBT</a:t>
            </a:r>
          </a:p>
          <a:p>
            <a:pPr lvl="1"/>
            <a:r>
              <a:rPr lang="en-US" dirty="0" smtClean="0"/>
              <a:t>to </a:t>
            </a:r>
            <a:r>
              <a:rPr lang="en-US" dirty="0" err="1" smtClean="0"/>
              <a:t>aloow</a:t>
            </a:r>
            <a:r>
              <a:rPr lang="en-US" dirty="0" smtClean="0"/>
              <a:t> for more space between the last solenoid and the </a:t>
            </a:r>
            <a:r>
              <a:rPr lang="en-US" dirty="0" err="1" smtClean="0"/>
              <a:t>rfq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Output </a:t>
            </a:r>
            <a:r>
              <a:rPr lang="en-US" dirty="0" err="1" smtClean="0"/>
              <a:t>rms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 to </a:t>
            </a:r>
            <a:r>
              <a:rPr lang="en-US" dirty="0" err="1" smtClean="0"/>
              <a:t>simmetrise</a:t>
            </a:r>
            <a:r>
              <a:rPr lang="en-US" dirty="0" smtClean="0"/>
              <a:t> the beam before exiting the RFQ</a:t>
            </a:r>
          </a:p>
          <a:p>
            <a:pPr lvl="1"/>
            <a:r>
              <a:rPr lang="en-US" dirty="0" smtClean="0"/>
              <a:t>Entails readjustment of the MEBT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3793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Forget about the 80mA, lets fix 50mA peak current?</a:t>
            </a:r>
          </a:p>
          <a:p>
            <a:endParaRPr lang="en-US" dirty="0"/>
          </a:p>
          <a:p>
            <a:r>
              <a:rPr lang="en-US" dirty="0" smtClean="0"/>
              <a:t>Extraction energy : lower / higher : what is the acceptable range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610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acceptance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Higher acceptance? Is this a good idea? We need to consider the next bottleneck in the </a:t>
            </a:r>
            <a:r>
              <a:rPr lang="en-US" dirty="0" err="1" smtClean="0"/>
              <a:t>linac</a:t>
            </a:r>
            <a:r>
              <a:rPr lang="en-US" dirty="0" smtClean="0"/>
              <a:t>/PSB transfer</a:t>
            </a:r>
          </a:p>
          <a:p>
            <a:endParaRPr lang="en-US" dirty="0" smtClean="0"/>
          </a:p>
          <a:p>
            <a:r>
              <a:rPr lang="en-US" dirty="0" smtClean="0"/>
              <a:t>95% transmission ?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2027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electric field on the </a:t>
            </a:r>
            <a:r>
              <a:rPr lang="en-US" dirty="0" err="1" smtClean="0"/>
              <a:t>vanetip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an input to the beam dynamics design currently 33MV/m</a:t>
            </a:r>
          </a:p>
          <a:p>
            <a:endParaRPr lang="en-US" dirty="0"/>
          </a:p>
          <a:p>
            <a:r>
              <a:rPr lang="en-US" dirty="0" smtClean="0"/>
              <a:t>What shall we take?</a:t>
            </a:r>
          </a:p>
          <a:p>
            <a:endParaRPr lang="en-US" dirty="0"/>
          </a:p>
          <a:p>
            <a:r>
              <a:rPr lang="en-US" dirty="0" smtClean="0"/>
              <a:t>Constant along the vanes  or concentrated in one point?</a:t>
            </a:r>
          </a:p>
          <a:p>
            <a:endParaRPr lang="en-US" dirty="0"/>
          </a:p>
          <a:p>
            <a:r>
              <a:rPr lang="en-US" dirty="0" smtClean="0"/>
              <a:t>Shall we avoid max </a:t>
            </a:r>
            <a:r>
              <a:rPr lang="en-US" dirty="0" err="1" smtClean="0"/>
              <a:t>efield</a:t>
            </a:r>
            <a:r>
              <a:rPr lang="en-US" dirty="0" smtClean="0"/>
              <a:t> in loss area? Is there a correlation?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020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1 -6/5/2021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Ok for 50 mA as limit</a:t>
            </a:r>
          </a:p>
          <a:p>
            <a:pPr lvl="1"/>
            <a:r>
              <a:rPr lang="en-US" dirty="0" smtClean="0"/>
              <a:t>No particular feedback on input energy</a:t>
            </a:r>
          </a:p>
          <a:p>
            <a:pPr lvl="1"/>
            <a:r>
              <a:rPr lang="en-US" dirty="0" smtClean="0"/>
              <a:t>No more than 35MV/m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787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 and first draft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 smtClean="0"/>
              <a:t>15/7/2021</a:t>
            </a:r>
          </a:p>
        </p:txBody>
      </p:sp>
    </p:spTree>
    <p:extLst>
      <p:ext uri="{BB962C8B-B14F-4D97-AF65-F5344CB8AC3E}">
        <p14:creationId xmlns:p14="http://schemas.microsoft.com/office/powerpoint/2010/main" val="1422072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Fixed parameters : </a:t>
            </a:r>
          </a:p>
          <a:p>
            <a:pPr lvl="1"/>
            <a:r>
              <a:rPr lang="en-US" dirty="0"/>
              <a:t>35MV/m  max field on </a:t>
            </a:r>
            <a:r>
              <a:rPr lang="en-US" dirty="0" err="1" smtClean="0"/>
              <a:t>vanetip</a:t>
            </a:r>
            <a:endParaRPr lang="en-US" dirty="0" smtClean="0"/>
          </a:p>
          <a:p>
            <a:pPr lvl="1"/>
            <a:r>
              <a:rPr lang="en-US" dirty="0" smtClean="0"/>
              <a:t>Current 60mA and emit=0.4 </a:t>
            </a:r>
            <a:r>
              <a:rPr lang="en-US" dirty="0" err="1" smtClean="0"/>
              <a:t>rms</a:t>
            </a:r>
            <a:r>
              <a:rPr lang="en-US" dirty="0" smtClean="0"/>
              <a:t> norm mm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en-US" dirty="0"/>
              <a:t>Energy from 35 to 55 </a:t>
            </a:r>
            <a:r>
              <a:rPr lang="en-US" dirty="0" smtClean="0"/>
              <a:t>kV</a:t>
            </a:r>
          </a:p>
          <a:p>
            <a:pPr lvl="1"/>
            <a:r>
              <a:rPr lang="en-US" dirty="0" smtClean="0"/>
              <a:t>Rho/</a:t>
            </a:r>
            <a:r>
              <a:rPr lang="en-US" dirty="0" err="1" smtClean="0"/>
              <a:t>ro</a:t>
            </a:r>
            <a:r>
              <a:rPr lang="en-US" dirty="0" smtClean="0"/>
              <a:t> = 0.75 no room to </a:t>
            </a:r>
            <a:r>
              <a:rPr lang="en-US" dirty="0" err="1" smtClean="0"/>
              <a:t>furthere</a:t>
            </a:r>
            <a:r>
              <a:rPr lang="en-US" dirty="0" smtClean="0"/>
              <a:t> reduce </a:t>
            </a:r>
            <a:r>
              <a:rPr lang="en-US" dirty="0" err="1" smtClean="0"/>
              <a:t>Emax</a:t>
            </a:r>
            <a:r>
              <a:rPr lang="en-US" dirty="0" smtClean="0"/>
              <a:t>-what I quote in the next slides is already </a:t>
            </a:r>
            <a:r>
              <a:rPr lang="en-US" dirty="0" err="1" smtClean="0"/>
              <a:t>minimised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Divide capture and acceleration-design capture choose together and then optimize acceleration that goes with it</a:t>
            </a:r>
          </a:p>
          <a:p>
            <a:endParaRPr lang="en-US" dirty="0"/>
          </a:p>
          <a:p>
            <a:r>
              <a:rPr lang="en-US" dirty="0" smtClean="0"/>
              <a:t>LINAC4 present RFQ: </a:t>
            </a:r>
            <a:endParaRPr lang="en-US" dirty="0"/>
          </a:p>
          <a:p>
            <a:pPr lvl="1"/>
            <a:r>
              <a:rPr lang="en-US" dirty="0" smtClean="0"/>
              <a:t>Designed </a:t>
            </a:r>
            <a:r>
              <a:rPr lang="en-US" dirty="0" smtClean="0">
                <a:solidFill>
                  <a:srgbClr val="FF0000"/>
                </a:solidFill>
              </a:rPr>
              <a:t>for 80mA , 0.25 mm </a:t>
            </a:r>
            <a:r>
              <a:rPr lang="en-US" dirty="0" err="1" smtClean="0">
                <a:solidFill>
                  <a:srgbClr val="FF0000"/>
                </a:solidFill>
              </a:rPr>
              <a:t>mrad</a:t>
            </a:r>
            <a:r>
              <a:rPr lang="en-US" dirty="0" smtClean="0">
                <a:solidFill>
                  <a:srgbClr val="FF0000"/>
                </a:solidFill>
              </a:rPr>
              <a:t>  T=93% </a:t>
            </a:r>
          </a:p>
          <a:p>
            <a:pPr lvl="1"/>
            <a:r>
              <a:rPr lang="en-US" dirty="0" smtClean="0"/>
              <a:t>Capture 45keV to 400KeV length =118cm + 182 cm acceleration</a:t>
            </a:r>
          </a:p>
          <a:p>
            <a:pPr lvl="1"/>
            <a:r>
              <a:rPr lang="en-US" dirty="0" smtClean="0"/>
              <a:t>V=78KV, </a:t>
            </a:r>
            <a:r>
              <a:rPr lang="en-US" dirty="0" err="1" smtClean="0"/>
              <a:t>emax</a:t>
            </a:r>
            <a:r>
              <a:rPr lang="en-US" dirty="0" smtClean="0"/>
              <a:t> 35 MV/m </a:t>
            </a:r>
          </a:p>
          <a:p>
            <a:pPr lvl="1"/>
            <a:r>
              <a:rPr lang="en-US" dirty="0" smtClean="0"/>
              <a:t>At the time of design we were not considering emittances bigger than 0.25 mm </a:t>
            </a:r>
            <a:r>
              <a:rPr lang="en-US" dirty="0" err="1" smtClean="0"/>
              <a:t>mrad</a:t>
            </a:r>
            <a:r>
              <a:rPr lang="en-US" dirty="0" smtClean="0"/>
              <a:t>, we had the acceptance =1.5 emittance  that is 0.375 mm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730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</a:t>
            </a:r>
            <a:r>
              <a:rPr lang="en-US" dirty="0" smtClean="0"/>
              <a:t>1- 35keV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design the capture (to about 0.4 MeV) then worry about acceleration to the final energy</a:t>
            </a:r>
          </a:p>
          <a:p>
            <a:r>
              <a:rPr lang="en-US" dirty="0" smtClean="0"/>
              <a:t>Start at 35keV to  400kV</a:t>
            </a: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497713"/>
              </p:ext>
            </p:extLst>
          </p:nvPr>
        </p:nvGraphicFramePr>
        <p:xfrm>
          <a:off x="415639" y="3620653"/>
          <a:ext cx="11102106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5125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507597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35324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kV   </a:t>
                      </a:r>
                      <a:r>
                        <a:rPr lang="en-US" dirty="0" err="1" smtClean="0"/>
                        <a:t>Emax</a:t>
                      </a:r>
                      <a:r>
                        <a:rPr lang="en-US" dirty="0" smtClean="0"/>
                        <a:t>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(%) 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(%)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1.9// 6.11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RFQ1.in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 //33MV/m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 // 5.99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RFQ2.in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Parametric res see losses and phase ramps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70/29MV/m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69393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7379" y="6311900"/>
            <a:ext cx="994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Losses correspond to too fast phase ramp  - smooth the phase from 30 to 40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3409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3384</TotalTime>
  <Words>580</Words>
  <Application>Microsoft Office PowerPoint</Application>
  <PresentationFormat>Widescreen</PresentationFormat>
  <Paragraphs>140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RFQ3 beam dynamics design</vt:lpstr>
      <vt:lpstr>Some improvements that will try</vt:lpstr>
      <vt:lpstr>Source </vt:lpstr>
      <vt:lpstr>Transverse acceptance</vt:lpstr>
      <vt:lpstr>Maximum electric field on the vanetip</vt:lpstr>
      <vt:lpstr>Meeting 1 -6/5/2021</vt:lpstr>
      <vt:lpstr>RFQ3 beam dynamics design</vt:lpstr>
      <vt:lpstr>PowerPoint Presentation</vt:lpstr>
      <vt:lpstr>Version 1- 35keV  </vt:lpstr>
      <vt:lpstr>Version 2 </vt:lpstr>
      <vt:lpstr>Version 3  </vt:lpstr>
      <vt:lpstr>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RFQ3 beam dynamics design</dc:title>
  <dc:creator>Alessandra Lombardi</dc:creator>
  <cp:lastModifiedBy> </cp:lastModifiedBy>
  <cp:revision>103</cp:revision>
  <dcterms:created xsi:type="dcterms:W3CDTF">2021-05-05T15:17:10Z</dcterms:created>
  <dcterms:modified xsi:type="dcterms:W3CDTF">2021-07-15T11:57:21Z</dcterms:modified>
</cp:coreProperties>
</file>