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2"/>
  </p:notesMasterIdLst>
  <p:handoutMasterIdLst>
    <p:handoutMasterId r:id="rId73"/>
  </p:handoutMasterIdLst>
  <p:sldIdLst>
    <p:sldId id="259" r:id="rId2"/>
    <p:sldId id="289" r:id="rId3"/>
    <p:sldId id="264" r:id="rId4"/>
    <p:sldId id="694" r:id="rId5"/>
    <p:sldId id="258" r:id="rId6"/>
    <p:sldId id="695" r:id="rId7"/>
    <p:sldId id="700" r:id="rId8"/>
    <p:sldId id="281" r:id="rId9"/>
    <p:sldId id="696" r:id="rId10"/>
    <p:sldId id="697" r:id="rId11"/>
    <p:sldId id="698" r:id="rId12"/>
    <p:sldId id="699" r:id="rId13"/>
    <p:sldId id="297" r:id="rId14"/>
    <p:sldId id="646" r:id="rId15"/>
    <p:sldId id="655" r:id="rId16"/>
    <p:sldId id="656" r:id="rId17"/>
    <p:sldId id="657" r:id="rId18"/>
    <p:sldId id="659" r:id="rId19"/>
    <p:sldId id="306" r:id="rId20"/>
    <p:sldId id="658" r:id="rId21"/>
    <p:sldId id="307" r:id="rId22"/>
    <p:sldId id="644" r:id="rId23"/>
    <p:sldId id="645" r:id="rId24"/>
    <p:sldId id="302" r:id="rId25"/>
    <p:sldId id="660" r:id="rId26"/>
    <p:sldId id="652" r:id="rId27"/>
    <p:sldId id="641" r:id="rId28"/>
    <p:sldId id="643" r:id="rId29"/>
    <p:sldId id="639" r:id="rId30"/>
    <p:sldId id="647" r:id="rId31"/>
    <p:sldId id="648" r:id="rId32"/>
    <p:sldId id="668" r:id="rId33"/>
    <p:sldId id="649" r:id="rId34"/>
    <p:sldId id="304" r:id="rId35"/>
    <p:sldId id="651" r:id="rId36"/>
    <p:sldId id="661" r:id="rId37"/>
    <p:sldId id="662" r:id="rId38"/>
    <p:sldId id="650" r:id="rId39"/>
    <p:sldId id="667" r:id="rId40"/>
    <p:sldId id="666" r:id="rId41"/>
    <p:sldId id="653" r:id="rId42"/>
    <p:sldId id="299" r:id="rId43"/>
    <p:sldId id="301" r:id="rId44"/>
    <p:sldId id="300" r:id="rId45"/>
    <p:sldId id="266" r:id="rId46"/>
    <p:sldId id="684" r:id="rId47"/>
    <p:sldId id="701" r:id="rId48"/>
    <p:sldId id="670" r:id="rId49"/>
    <p:sldId id="685" r:id="rId50"/>
    <p:sldId id="669" r:id="rId51"/>
    <p:sldId id="671" r:id="rId52"/>
    <p:sldId id="672" r:id="rId53"/>
    <p:sldId id="673" r:id="rId54"/>
    <p:sldId id="674" r:id="rId55"/>
    <p:sldId id="677" r:id="rId56"/>
    <p:sldId id="681" r:id="rId57"/>
    <p:sldId id="682" r:id="rId58"/>
    <p:sldId id="683" r:id="rId59"/>
    <p:sldId id="675" r:id="rId60"/>
    <p:sldId id="678" r:id="rId61"/>
    <p:sldId id="686" r:id="rId62"/>
    <p:sldId id="687" r:id="rId63"/>
    <p:sldId id="689" r:id="rId64"/>
    <p:sldId id="690" r:id="rId65"/>
    <p:sldId id="676" r:id="rId66"/>
    <p:sldId id="679" r:id="rId67"/>
    <p:sldId id="691" r:id="rId68"/>
    <p:sldId id="692" r:id="rId69"/>
    <p:sldId id="693" r:id="rId70"/>
    <p:sldId id="654" r:id="rId7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63"/>
    <p:restoredTop sz="88419" autoAdjust="0"/>
  </p:normalViewPr>
  <p:slideViewPr>
    <p:cSldViewPr snapToGrid="0" snapToObjects="1">
      <p:cViewPr varScale="1">
        <p:scale>
          <a:sx n="193" d="100"/>
          <a:sy n="193" d="100"/>
        </p:scale>
        <p:origin x="5080"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11/30/21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11/30/21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dirty="0"/>
          </a:p>
        </p:txBody>
      </p:sp>
    </p:spTree>
    <p:extLst>
      <p:ext uri="{BB962C8B-B14F-4D97-AF65-F5344CB8AC3E}">
        <p14:creationId xmlns:p14="http://schemas.microsoft.com/office/powerpoint/2010/main" val="4964105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dirty="0"/>
          </a:p>
        </p:txBody>
      </p:sp>
    </p:spTree>
    <p:extLst>
      <p:ext uri="{BB962C8B-B14F-4D97-AF65-F5344CB8AC3E}">
        <p14:creationId xmlns:p14="http://schemas.microsoft.com/office/powerpoint/2010/main" val="3516137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dirty="0"/>
          </a:p>
        </p:txBody>
      </p:sp>
    </p:spTree>
    <p:extLst>
      <p:ext uri="{BB962C8B-B14F-4D97-AF65-F5344CB8AC3E}">
        <p14:creationId xmlns:p14="http://schemas.microsoft.com/office/powerpoint/2010/main" val="3751131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Protect the equipment and the personnel</a:t>
            </a:r>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dirty="0"/>
          </a:p>
        </p:txBody>
      </p:sp>
    </p:spTree>
    <p:extLst>
      <p:ext uri="{BB962C8B-B14F-4D97-AF65-F5344CB8AC3E}">
        <p14:creationId xmlns:p14="http://schemas.microsoft.com/office/powerpoint/2010/main" val="617039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dirty="0"/>
          </a:p>
        </p:txBody>
      </p:sp>
    </p:spTree>
    <p:extLst>
      <p:ext uri="{BB962C8B-B14F-4D97-AF65-F5344CB8AC3E}">
        <p14:creationId xmlns:p14="http://schemas.microsoft.com/office/powerpoint/2010/main" val="2419089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dirty="0"/>
          </a:p>
        </p:txBody>
      </p:sp>
    </p:spTree>
    <p:extLst>
      <p:ext uri="{BB962C8B-B14F-4D97-AF65-F5344CB8AC3E}">
        <p14:creationId xmlns:p14="http://schemas.microsoft.com/office/powerpoint/2010/main" val="9851850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Guiding principles to help us to make choices</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20 mins</a:t>
            </a:r>
          </a:p>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dirty="0"/>
          </a:p>
        </p:txBody>
      </p:sp>
    </p:spTree>
    <p:extLst>
      <p:ext uri="{BB962C8B-B14F-4D97-AF65-F5344CB8AC3E}">
        <p14:creationId xmlns:p14="http://schemas.microsoft.com/office/powerpoint/2010/main" val="40541300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   </a:t>
            </a:r>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dirty="0"/>
          </a:p>
        </p:txBody>
      </p:sp>
    </p:spTree>
    <p:extLst>
      <p:ext uri="{BB962C8B-B14F-4D97-AF65-F5344CB8AC3E}">
        <p14:creationId xmlns:p14="http://schemas.microsoft.com/office/powerpoint/2010/main" val="16303426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dirty="0"/>
          </a:p>
        </p:txBody>
      </p:sp>
    </p:spTree>
    <p:extLst>
      <p:ext uri="{BB962C8B-B14F-4D97-AF65-F5344CB8AC3E}">
        <p14:creationId xmlns:p14="http://schemas.microsoft.com/office/powerpoint/2010/main" val="2555622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Why is the current control system not conform to the principles given before?</a:t>
            </a:r>
          </a:p>
          <a:p>
            <a:r>
              <a:rPr lang="en-CH" dirty="0"/>
              <a:t>History !</a:t>
            </a:r>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dirty="0"/>
          </a:p>
        </p:txBody>
      </p:sp>
    </p:spTree>
    <p:extLst>
      <p:ext uri="{BB962C8B-B14F-4D97-AF65-F5344CB8AC3E}">
        <p14:creationId xmlns:p14="http://schemas.microsoft.com/office/powerpoint/2010/main" val="12319067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a:t>Concepts are similar but yet with important differences. Some solutions are better suited to certain types of accelerators. For example, difficult to use EPICS on CERN accelerators due to the fast changing beams produced.</a:t>
            </a:r>
          </a:p>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dirty="0"/>
          </a:p>
        </p:txBody>
      </p:sp>
    </p:spTree>
    <p:extLst>
      <p:ext uri="{BB962C8B-B14F-4D97-AF65-F5344CB8AC3E}">
        <p14:creationId xmlns:p14="http://schemas.microsoft.com/office/powerpoint/2010/main" val="3744443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dirty="0"/>
          </a:p>
        </p:txBody>
      </p:sp>
    </p:spTree>
    <p:extLst>
      <p:ext uri="{BB962C8B-B14F-4D97-AF65-F5344CB8AC3E}">
        <p14:creationId xmlns:p14="http://schemas.microsoft.com/office/powerpoint/2010/main" val="42008110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30 mins</a:t>
            </a:r>
          </a:p>
        </p:txBody>
      </p:sp>
      <p:sp>
        <p:nvSpPr>
          <p:cNvPr id="4" name="Slide Number Placeholder 3"/>
          <p:cNvSpPr>
            <a:spLocks noGrp="1"/>
          </p:cNvSpPr>
          <p:nvPr>
            <p:ph type="sldNum" sz="quarter" idx="5"/>
          </p:nvPr>
        </p:nvSpPr>
        <p:spPr/>
        <p:txBody>
          <a:bodyPr/>
          <a:lstStyle/>
          <a:p>
            <a:fld id="{8CB0EE9E-52B8-AA4F-8DD5-ED0FB4E5CBCC}" type="slidenum">
              <a:rPr lang="en-US" smtClean="0"/>
              <a:t>33</a:t>
            </a:fld>
            <a:endParaRPr lang="en-US" dirty="0"/>
          </a:p>
        </p:txBody>
      </p:sp>
    </p:spTree>
    <p:extLst>
      <p:ext uri="{BB962C8B-B14F-4D97-AF65-F5344CB8AC3E}">
        <p14:creationId xmlns:p14="http://schemas.microsoft.com/office/powerpoint/2010/main" val="34782544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HW – 3 tiers but going for a physical 4 tier w/ the DIOT</a:t>
            </a:r>
          </a:p>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34</a:t>
            </a:fld>
            <a:endParaRPr lang="en-US" dirty="0"/>
          </a:p>
        </p:txBody>
      </p:sp>
    </p:spTree>
    <p:extLst>
      <p:ext uri="{BB962C8B-B14F-4D97-AF65-F5344CB8AC3E}">
        <p14:creationId xmlns:p14="http://schemas.microsoft.com/office/powerpoint/2010/main" val="18556857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Crate from different standards</a:t>
            </a:r>
          </a:p>
          <a:p>
            <a:pPr marL="171450" indent="-171450">
              <a:buFontTx/>
              <a:buChar char="-"/>
            </a:pPr>
            <a:r>
              <a:rPr lang="en-CH"/>
              <a:t>VME (VME64, VXS, VXI)</a:t>
            </a:r>
          </a:p>
          <a:p>
            <a:pPr marL="171450" indent="-171450">
              <a:buFontTx/>
              <a:buChar char="-"/>
            </a:pPr>
            <a:r>
              <a:rPr lang="en-CH"/>
              <a:t>PXI and P</a:t>
            </a:r>
            <a:r>
              <a:rPr lang="en-GB" dirty="0"/>
              <a:t>x</a:t>
            </a:r>
            <a:r>
              <a:rPr lang="en-CH"/>
              <a:t>ie</a:t>
            </a:r>
          </a:p>
          <a:p>
            <a:pPr marL="171450" indent="-171450">
              <a:buFontTx/>
              <a:buChar char="-"/>
            </a:pPr>
            <a:r>
              <a:rPr lang="en-CH"/>
              <a:t>CompactPCI and CompactPCI serial</a:t>
            </a:r>
          </a:p>
          <a:p>
            <a:pPr marL="171450" indent="-171450">
              <a:buFontTx/>
              <a:buChar char="-"/>
            </a:pPr>
            <a:r>
              <a:rPr lang="en-CH"/>
              <a:t>mTCA and ATCA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CH"/>
              <a:t>Industrial PCs w/ PCI, PCIe</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CH"/>
          </a:p>
          <a:p>
            <a:pPr marL="0" marR="0" lvl="0" indent="0" algn="l" defTabSz="914400" rtl="0" eaLnBrk="1" fontAlgn="auto" latinLnBrk="0" hangingPunct="1">
              <a:lnSpc>
                <a:spcPct val="100000"/>
              </a:lnSpc>
              <a:spcBef>
                <a:spcPts val="0"/>
              </a:spcBef>
              <a:spcAft>
                <a:spcPts val="0"/>
              </a:spcAft>
              <a:buClrTx/>
              <a:buSzTx/>
              <a:buFontTx/>
              <a:buNone/>
              <a:tabLst/>
              <a:defRPr/>
            </a:pPr>
            <a:r>
              <a:rPr lang="en-CH"/>
              <a:t>Typically contains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CH"/>
              <a:t>CPU running an OS (Linux, LynxOS, VxWorks, etc.)</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CH"/>
              <a:t>Timing receiver (synch and beam scheduling (see JS lecture)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CH"/>
              <a:t>Electronics boards (ADC, field bus controller, complex FPGA-based feedback systems, etc.</a:t>
            </a:r>
          </a:p>
          <a:p>
            <a:pPr marL="0" indent="0">
              <a:buFontTx/>
              <a:buNone/>
            </a:pPr>
            <a:endParaRPr lang="en-CH"/>
          </a:p>
          <a:p>
            <a:pPr marL="0" indent="0">
              <a:buFontTx/>
              <a:buNone/>
            </a:pPr>
            <a:r>
              <a:rPr lang="en-CH"/>
              <a:t>Nowadays, the application electronics can be further distributed and installed in DI/OT (radhard or not)</a:t>
            </a:r>
          </a:p>
          <a:p>
            <a:pPr marL="0" indent="0">
              <a:buFontTx/>
              <a:buNone/>
            </a:pPr>
            <a:r>
              <a:rPr lang="en-CH"/>
              <a:t>FEC != DIOT as the latter is not (yet) able to run complex sw as in the FEC. In the future, the need of a FEC is uncertain (except in radhard case where simplicity is a req).</a:t>
            </a:r>
          </a:p>
        </p:txBody>
      </p:sp>
      <p:sp>
        <p:nvSpPr>
          <p:cNvPr id="4" name="Slide Number Placeholder 3"/>
          <p:cNvSpPr>
            <a:spLocks noGrp="1"/>
          </p:cNvSpPr>
          <p:nvPr>
            <p:ph type="sldNum" sz="quarter" idx="5"/>
          </p:nvPr>
        </p:nvSpPr>
        <p:spPr/>
        <p:txBody>
          <a:bodyPr/>
          <a:lstStyle/>
          <a:p>
            <a:fld id="{8CB0EE9E-52B8-AA4F-8DD5-ED0FB4E5CBCC}" type="slidenum">
              <a:rPr lang="en-US" smtClean="0"/>
              <a:t>35</a:t>
            </a:fld>
            <a:endParaRPr lang="en-US" dirty="0"/>
          </a:p>
        </p:txBody>
      </p:sp>
    </p:spTree>
    <p:extLst>
      <p:ext uri="{BB962C8B-B14F-4D97-AF65-F5344CB8AC3E}">
        <p14:creationId xmlns:p14="http://schemas.microsoft.com/office/powerpoint/2010/main" val="35867908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36</a:t>
            </a:fld>
            <a:endParaRPr lang="en-US" dirty="0"/>
          </a:p>
        </p:txBody>
      </p:sp>
    </p:spTree>
    <p:extLst>
      <p:ext uri="{BB962C8B-B14F-4D97-AF65-F5344CB8AC3E}">
        <p14:creationId xmlns:p14="http://schemas.microsoft.com/office/powerpoint/2010/main" val="8469712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FESA (Front-End Software Architecture): CERN’s real-time application fram  ework.</a:t>
            </a:r>
          </a:p>
          <a:p>
            <a:r>
              <a:rPr lang="en-CH" dirty="0"/>
              <a:t> </a:t>
            </a:r>
          </a:p>
        </p:txBody>
      </p:sp>
      <p:sp>
        <p:nvSpPr>
          <p:cNvPr id="4" name="Slide Number Placeholder 3"/>
          <p:cNvSpPr>
            <a:spLocks noGrp="1"/>
          </p:cNvSpPr>
          <p:nvPr>
            <p:ph type="sldNum" sz="quarter" idx="5"/>
          </p:nvPr>
        </p:nvSpPr>
        <p:spPr/>
        <p:txBody>
          <a:bodyPr/>
          <a:lstStyle/>
          <a:p>
            <a:fld id="{8CB0EE9E-52B8-AA4F-8DD5-ED0FB4E5CBCC}" type="slidenum">
              <a:rPr lang="en-US" smtClean="0"/>
              <a:t>38</a:t>
            </a:fld>
            <a:endParaRPr lang="en-US" dirty="0"/>
          </a:p>
        </p:txBody>
      </p:sp>
    </p:spTree>
    <p:extLst>
      <p:ext uri="{BB962C8B-B14F-4D97-AF65-F5344CB8AC3E}">
        <p14:creationId xmlns:p14="http://schemas.microsoft.com/office/powerpoint/2010/main" val="3904379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Today the services are deployed “bare metal” but as Remi explains we’re looking at containers and container orchestration</a:t>
            </a:r>
          </a:p>
          <a:p>
            <a:r>
              <a:rPr lang="en-CH" dirty="0"/>
              <a:t>LSA (LHC Software Archeticture): CERN’s settings management system.</a:t>
            </a:r>
          </a:p>
          <a:p>
            <a:r>
              <a:rPr lang="en-CH" dirty="0"/>
              <a:t>NXCALS (CERN Accelerator Logging System): CERN’s long-term storage for acquisitions and, soon, settings.</a:t>
            </a:r>
          </a:p>
          <a:p>
            <a:r>
              <a:rPr lang="en-CH" dirty="0"/>
              <a:t>SIS (Software Interlock System): CERN’s non-real-time interlock system based on software decision trees.</a:t>
            </a:r>
          </a:p>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39</a:t>
            </a:fld>
            <a:endParaRPr lang="en-US" dirty="0"/>
          </a:p>
        </p:txBody>
      </p:sp>
    </p:spTree>
    <p:extLst>
      <p:ext uri="{BB962C8B-B14F-4D97-AF65-F5344CB8AC3E}">
        <p14:creationId xmlns:p14="http://schemas.microsoft.com/office/powerpoint/2010/main" val="12890825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CH"/>
              <a:t>Presentation layer (see Hermann 14) - In its own slide cite != techno Java, Python, Web and show a few pictures from Hermann</a:t>
            </a:r>
          </a:p>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40</a:t>
            </a:fld>
            <a:endParaRPr lang="en-US" dirty="0"/>
          </a:p>
        </p:txBody>
      </p:sp>
    </p:spTree>
    <p:extLst>
      <p:ext uri="{BB962C8B-B14F-4D97-AF65-F5344CB8AC3E}">
        <p14:creationId xmlns:p14="http://schemas.microsoft.com/office/powerpoint/2010/main" val="38930034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41 mins (11 mins 30)</a:t>
            </a:r>
          </a:p>
        </p:txBody>
      </p:sp>
      <p:sp>
        <p:nvSpPr>
          <p:cNvPr id="4" name="Slide Number Placeholder 3"/>
          <p:cNvSpPr>
            <a:spLocks noGrp="1"/>
          </p:cNvSpPr>
          <p:nvPr>
            <p:ph type="sldNum" sz="quarter" idx="5"/>
          </p:nvPr>
        </p:nvSpPr>
        <p:spPr/>
        <p:txBody>
          <a:bodyPr/>
          <a:lstStyle/>
          <a:p>
            <a:fld id="{8CB0EE9E-52B8-AA4F-8DD5-ED0FB4E5CBCC}" type="slidenum">
              <a:rPr lang="en-US" smtClean="0"/>
              <a:t>41</a:t>
            </a:fld>
            <a:endParaRPr lang="en-US" dirty="0"/>
          </a:p>
        </p:txBody>
      </p:sp>
    </p:spTree>
    <p:extLst>
      <p:ext uri="{BB962C8B-B14F-4D97-AF65-F5344CB8AC3E}">
        <p14:creationId xmlns:p14="http://schemas.microsoft.com/office/powerpoint/2010/main" val="12261868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42</a:t>
            </a:fld>
            <a:endParaRPr lang="en-US"/>
          </a:p>
        </p:txBody>
      </p:sp>
    </p:spTree>
    <p:extLst>
      <p:ext uri="{BB962C8B-B14F-4D97-AF65-F5344CB8AC3E}">
        <p14:creationId xmlns:p14="http://schemas.microsoft.com/office/powerpoint/2010/main" val="34832758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UCAP: Unified Controls Acquisition &amp; Processing framework </a:t>
            </a:r>
            <a:endParaRPr lang="en-US"/>
          </a:p>
        </p:txBody>
      </p:sp>
      <p:sp>
        <p:nvSpPr>
          <p:cNvPr id="4" name="Slide Number Placeholder 3"/>
          <p:cNvSpPr>
            <a:spLocks noGrp="1"/>
          </p:cNvSpPr>
          <p:nvPr>
            <p:ph type="sldNum" sz="quarter" idx="5"/>
          </p:nvPr>
        </p:nvSpPr>
        <p:spPr/>
        <p:txBody>
          <a:bodyPr/>
          <a:lstStyle/>
          <a:p>
            <a:fld id="{8CB0EE9E-52B8-AA4F-8DD5-ED0FB4E5CBCC}" type="slidenum">
              <a:rPr lang="en-US" smtClean="0"/>
              <a:t>43</a:t>
            </a:fld>
            <a:endParaRPr lang="en-US"/>
          </a:p>
        </p:txBody>
      </p:sp>
    </p:spTree>
    <p:extLst>
      <p:ext uri="{BB962C8B-B14F-4D97-AF65-F5344CB8AC3E}">
        <p14:creationId xmlns:p14="http://schemas.microsoft.com/office/powerpoint/2010/main" val="3824189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accelerators (7 + 2 decelerators + clear)</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37588539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  </a:t>
            </a:r>
          </a:p>
        </p:txBody>
      </p:sp>
      <p:sp>
        <p:nvSpPr>
          <p:cNvPr id="4" name="Slide Number Placeholder 3"/>
          <p:cNvSpPr>
            <a:spLocks noGrp="1"/>
          </p:cNvSpPr>
          <p:nvPr>
            <p:ph type="sldNum" sz="quarter" idx="5"/>
          </p:nvPr>
        </p:nvSpPr>
        <p:spPr/>
        <p:txBody>
          <a:bodyPr/>
          <a:lstStyle/>
          <a:p>
            <a:fld id="{8CB0EE9E-52B8-AA4F-8DD5-ED0FB4E5CBCC}" type="slidenum">
              <a:rPr lang="en-US" smtClean="0"/>
              <a:t>44</a:t>
            </a:fld>
            <a:endParaRPr lang="en-US"/>
          </a:p>
        </p:txBody>
      </p:sp>
    </p:spTree>
    <p:extLst>
      <p:ext uri="{BB962C8B-B14F-4D97-AF65-F5344CB8AC3E}">
        <p14:creationId xmlns:p14="http://schemas.microsoft.com/office/powerpoint/2010/main" val="21092811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a:t>Travail a la </a:t>
            </a:r>
            <a:r>
              <a:rPr lang="en-GB" err="1"/>
              <a:t>chaine</a:t>
            </a:r>
            <a:r>
              <a:rPr lang="en-GB"/>
              <a:t> </a:t>
            </a:r>
            <a:r>
              <a:rPr lang="en-GB" err="1"/>
              <a:t>mais</a:t>
            </a:r>
            <a:r>
              <a:rPr lang="en-GB" baseline="0"/>
              <a:t> pas le meme </a:t>
            </a:r>
            <a:r>
              <a:rPr lang="en-GB" baseline="0" err="1"/>
              <a:t>fai</a:t>
            </a:r>
            <a:r>
              <a:rPr lang="en-GB" baseline="0"/>
              <a:t>        </a:t>
            </a:r>
            <a:r>
              <a:rPr lang="en-GB" baseline="0" err="1"/>
              <a:t>sceau</a:t>
            </a:r>
            <a:endParaRPr lang="en-GB"/>
          </a:p>
        </p:txBody>
      </p:sp>
      <p:sp>
        <p:nvSpPr>
          <p:cNvPr id="4" name="Slide Number Placeholder 3"/>
          <p:cNvSpPr>
            <a:spLocks noGrp="1"/>
          </p:cNvSpPr>
          <p:nvPr>
            <p:ph type="sldNum" sz="quarter" idx="10"/>
          </p:nvPr>
        </p:nvSpPr>
        <p:spPr/>
        <p:txBody>
          <a:bodyPr/>
          <a:lstStyle/>
          <a:p>
            <a:fld id="{9A63DA8D-99D6-264F-8336-3B9550365C7F}" type="slidenum">
              <a:rPr lang="en-GB" smtClean="0"/>
              <a:t>45</a:t>
            </a:fld>
            <a:endParaRPr lang="en-GB"/>
          </a:p>
        </p:txBody>
      </p:sp>
    </p:spTree>
    <p:extLst>
      <p:ext uri="{BB962C8B-B14F-4D97-AF65-F5344CB8AC3E}">
        <p14:creationId xmlns:p14="http://schemas.microsoft.com/office/powerpoint/2010/main" val="773738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47 mins (6 mins)</a:t>
            </a:r>
          </a:p>
        </p:txBody>
      </p:sp>
      <p:sp>
        <p:nvSpPr>
          <p:cNvPr id="4" name="Slide Number Placeholder 3"/>
          <p:cNvSpPr>
            <a:spLocks noGrp="1"/>
          </p:cNvSpPr>
          <p:nvPr>
            <p:ph type="sldNum" sz="quarter" idx="5"/>
          </p:nvPr>
        </p:nvSpPr>
        <p:spPr/>
        <p:txBody>
          <a:bodyPr/>
          <a:lstStyle/>
          <a:p>
            <a:fld id="{8CB0EE9E-52B8-AA4F-8DD5-ED0FB4E5CBCC}" type="slidenum">
              <a:rPr lang="en-US" smtClean="0"/>
              <a:t>47</a:t>
            </a:fld>
            <a:endParaRPr lang="en-US"/>
          </a:p>
        </p:txBody>
      </p:sp>
    </p:spTree>
    <p:extLst>
      <p:ext uri="{BB962C8B-B14F-4D97-AF65-F5344CB8AC3E}">
        <p14:creationId xmlns:p14="http://schemas.microsoft.com/office/powerpoint/2010/main" val="42597513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49</a:t>
            </a:fld>
            <a:endParaRPr lang="en-US"/>
          </a:p>
        </p:txBody>
      </p:sp>
    </p:spTree>
    <p:extLst>
      <p:ext uri="{BB962C8B-B14F-4D97-AF65-F5344CB8AC3E}">
        <p14:creationId xmlns:p14="http://schemas.microsoft.com/office/powerpoint/2010/main" val="1624218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HW – 3 tiers but going for a physical 4 tier w/ the DIOT</a:t>
            </a:r>
          </a:p>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50</a:t>
            </a:fld>
            <a:endParaRPr lang="en-US"/>
          </a:p>
        </p:txBody>
      </p:sp>
    </p:spTree>
    <p:extLst>
      <p:ext uri="{BB962C8B-B14F-4D97-AF65-F5344CB8AC3E}">
        <p14:creationId xmlns:p14="http://schemas.microsoft.com/office/powerpoint/2010/main" val="28672804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51</a:t>
            </a:fld>
            <a:endParaRPr lang="en-US"/>
          </a:p>
        </p:txBody>
      </p:sp>
    </p:spTree>
    <p:extLst>
      <p:ext uri="{BB962C8B-B14F-4D97-AF65-F5344CB8AC3E}">
        <p14:creationId xmlns:p14="http://schemas.microsoft.com/office/powerpoint/2010/main" val="16887068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52</a:t>
            </a:fld>
            <a:endParaRPr lang="en-US"/>
          </a:p>
        </p:txBody>
      </p:sp>
    </p:spTree>
    <p:extLst>
      <p:ext uri="{BB962C8B-B14F-4D97-AF65-F5344CB8AC3E}">
        <p14:creationId xmlns:p14="http://schemas.microsoft.com/office/powerpoint/2010/main" val="12632077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53</a:t>
            </a:fld>
            <a:endParaRPr lang="en-US"/>
          </a:p>
        </p:txBody>
      </p:sp>
    </p:spTree>
    <p:extLst>
      <p:ext uri="{BB962C8B-B14F-4D97-AF65-F5344CB8AC3E}">
        <p14:creationId xmlns:p14="http://schemas.microsoft.com/office/powerpoint/2010/main" val="2811873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54</a:t>
            </a:fld>
            <a:endParaRPr lang="en-US"/>
          </a:p>
        </p:txBody>
      </p:sp>
    </p:spTree>
    <p:extLst>
      <p:ext uri="{BB962C8B-B14F-4D97-AF65-F5344CB8AC3E}">
        <p14:creationId xmlns:p14="http://schemas.microsoft.com/office/powerpoint/2010/main" val="10190174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55</a:t>
            </a:fld>
            <a:endParaRPr lang="en-US"/>
          </a:p>
        </p:txBody>
      </p:sp>
    </p:spTree>
    <p:extLst>
      <p:ext uri="{BB962C8B-B14F-4D97-AF65-F5344CB8AC3E}">
        <p14:creationId xmlns:p14="http://schemas.microsoft.com/office/powerpoint/2010/main" val="3900615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Linear = the particle only go through once while in the circular they go around for some time (@ CERN from 1 to a few seconds)</a:t>
            </a:r>
          </a:p>
          <a:p>
            <a:r>
              <a:rPr lang="en-GB" dirty="0"/>
              <a:t>Purpose =&gt; Accelerate =&gt; need eqp to accelerate and give the right structure to the beam</a:t>
            </a:r>
          </a:p>
          <a:p>
            <a:r>
              <a:rPr lang="en-GB" dirty="0"/>
              <a:t>But need to:</a:t>
            </a:r>
          </a:p>
          <a:p>
            <a:pPr marL="171450" indent="-171450">
              <a:buFontTx/>
              <a:buChar char="-"/>
            </a:pPr>
            <a:r>
              <a:rPr lang="en-GB" dirty="0"/>
              <a:t>Focus (linear and circular)</a:t>
            </a:r>
          </a:p>
          <a:p>
            <a:pPr marL="171450" indent="-171450">
              <a:buFontTx/>
              <a:buChar char="-"/>
            </a:pPr>
            <a:r>
              <a:rPr lang="en-GB" dirty="0"/>
              <a:t>Bend and steer (mainly circular)</a:t>
            </a:r>
          </a:p>
          <a:p>
            <a:pPr marL="171450" indent="-171450">
              <a:buFontTx/>
              <a:buChar char="-"/>
            </a:pPr>
            <a:r>
              <a:rPr lang="en-GB" dirty="0"/>
              <a:t>Observe and measure</a:t>
            </a:r>
          </a:p>
          <a:p>
            <a:pPr marL="171450" indent="-171450">
              <a:buFontTx/>
              <a:buChar char="-"/>
            </a:pPr>
            <a:r>
              <a:rPr lang="en-GB" dirty="0"/>
              <a:t>Inject in and extract from accelerator</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7741971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56</a:t>
            </a:fld>
            <a:endParaRPr lang="en-US"/>
          </a:p>
        </p:txBody>
      </p:sp>
    </p:spTree>
    <p:extLst>
      <p:ext uri="{BB962C8B-B14F-4D97-AF65-F5344CB8AC3E}">
        <p14:creationId xmlns:p14="http://schemas.microsoft.com/office/powerpoint/2010/main" val="26032230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57</a:t>
            </a:fld>
            <a:endParaRPr lang="en-US"/>
          </a:p>
        </p:txBody>
      </p:sp>
    </p:spTree>
    <p:extLst>
      <p:ext uri="{BB962C8B-B14F-4D97-AF65-F5344CB8AC3E}">
        <p14:creationId xmlns:p14="http://schemas.microsoft.com/office/powerpoint/2010/main" val="42207913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58</a:t>
            </a:fld>
            <a:endParaRPr lang="en-US"/>
          </a:p>
        </p:txBody>
      </p:sp>
    </p:spTree>
    <p:extLst>
      <p:ext uri="{BB962C8B-B14F-4D97-AF65-F5344CB8AC3E}">
        <p14:creationId xmlns:p14="http://schemas.microsoft.com/office/powerpoint/2010/main" val="11706356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59</a:t>
            </a:fld>
            <a:endParaRPr lang="en-US"/>
          </a:p>
        </p:txBody>
      </p:sp>
    </p:spTree>
    <p:extLst>
      <p:ext uri="{BB962C8B-B14F-4D97-AF65-F5344CB8AC3E}">
        <p14:creationId xmlns:p14="http://schemas.microsoft.com/office/powerpoint/2010/main" val="193038763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60</a:t>
            </a:fld>
            <a:endParaRPr lang="en-US"/>
          </a:p>
        </p:txBody>
      </p:sp>
    </p:spTree>
    <p:extLst>
      <p:ext uri="{BB962C8B-B14F-4D97-AF65-F5344CB8AC3E}">
        <p14:creationId xmlns:p14="http://schemas.microsoft.com/office/powerpoint/2010/main" val="42694768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61</a:t>
            </a:fld>
            <a:endParaRPr lang="en-US"/>
          </a:p>
        </p:txBody>
      </p:sp>
    </p:spTree>
    <p:extLst>
      <p:ext uri="{BB962C8B-B14F-4D97-AF65-F5344CB8AC3E}">
        <p14:creationId xmlns:p14="http://schemas.microsoft.com/office/powerpoint/2010/main" val="35514561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62</a:t>
            </a:fld>
            <a:endParaRPr lang="en-US"/>
          </a:p>
        </p:txBody>
      </p:sp>
    </p:spTree>
    <p:extLst>
      <p:ext uri="{BB962C8B-B14F-4D97-AF65-F5344CB8AC3E}">
        <p14:creationId xmlns:p14="http://schemas.microsoft.com/office/powerpoint/2010/main" val="34359401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64</a:t>
            </a:fld>
            <a:endParaRPr lang="en-US"/>
          </a:p>
        </p:txBody>
      </p:sp>
    </p:spTree>
    <p:extLst>
      <p:ext uri="{BB962C8B-B14F-4D97-AF65-F5344CB8AC3E}">
        <p14:creationId xmlns:p14="http://schemas.microsoft.com/office/powerpoint/2010/main" val="3733612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65</a:t>
            </a:fld>
            <a:endParaRPr lang="en-US"/>
          </a:p>
        </p:txBody>
      </p:sp>
    </p:spTree>
    <p:extLst>
      <p:ext uri="{BB962C8B-B14F-4D97-AF65-F5344CB8AC3E}">
        <p14:creationId xmlns:p14="http://schemas.microsoft.com/office/powerpoint/2010/main" val="152953637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66</a:t>
            </a:fld>
            <a:endParaRPr lang="en-US"/>
          </a:p>
        </p:txBody>
      </p:sp>
    </p:spTree>
    <p:extLst>
      <p:ext uri="{BB962C8B-B14F-4D97-AF65-F5344CB8AC3E}">
        <p14:creationId xmlns:p14="http://schemas.microsoft.com/office/powerpoint/2010/main" val="1290654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Linear = the particle only go through once while in the circular they go around for some time (@ CERN from 1 to a few seconds)</a:t>
            </a:r>
          </a:p>
          <a:p>
            <a:r>
              <a:rPr lang="en-GB" dirty="0"/>
              <a:t>Purpose =&gt; Accelerate =&gt; need eqp to accelerate and give the right structure to the beam</a:t>
            </a:r>
          </a:p>
          <a:p>
            <a:r>
              <a:rPr lang="en-GB" dirty="0"/>
              <a:t>But need to:</a:t>
            </a:r>
          </a:p>
          <a:p>
            <a:pPr marL="171450" indent="-171450">
              <a:buFontTx/>
              <a:buChar char="-"/>
            </a:pPr>
            <a:r>
              <a:rPr lang="en-GB" dirty="0"/>
              <a:t>Focus (linear and circular)</a:t>
            </a:r>
          </a:p>
          <a:p>
            <a:pPr marL="171450" indent="-171450">
              <a:buFontTx/>
              <a:buChar char="-"/>
            </a:pPr>
            <a:r>
              <a:rPr lang="en-GB" dirty="0"/>
              <a:t>Bend and steer (mainly circular)</a:t>
            </a:r>
          </a:p>
          <a:p>
            <a:pPr marL="171450" indent="-171450">
              <a:buFontTx/>
              <a:buChar char="-"/>
            </a:pPr>
            <a:r>
              <a:rPr lang="en-GB" dirty="0"/>
              <a:t>Observe and measure</a:t>
            </a:r>
          </a:p>
          <a:p>
            <a:pPr marL="171450" indent="-171450">
              <a:buFontTx/>
              <a:buChar char="-"/>
            </a:pPr>
            <a:r>
              <a:rPr lang="en-GB" dirty="0"/>
              <a:t>Inject in and extract from accelerator</a:t>
            </a:r>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9621561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70</a:t>
            </a:fld>
            <a:endParaRPr lang="en-US"/>
          </a:p>
        </p:txBody>
      </p:sp>
    </p:spTree>
    <p:extLst>
      <p:ext uri="{BB962C8B-B14F-4D97-AF65-F5344CB8AC3E}">
        <p14:creationId xmlns:p14="http://schemas.microsoft.com/office/powerpoint/2010/main" val="3729038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 typeface="Wingdings" pitchFamily="2" charset="2"/>
              <a:buChar char="Ø"/>
            </a:pPr>
            <a:r>
              <a:rPr lang="en-GB" sz="2000" b="0" dirty="0">
                <a:solidFill>
                  <a:schemeClr val="tx1"/>
                </a:solidFill>
              </a:rPr>
              <a:t>The Control System's job is to provide to the physicists and operators a means to interact remotely with all the accelerator equipment:</a:t>
            </a:r>
          </a:p>
          <a:p>
            <a:endParaRPr lang="en-GB" dirty="0"/>
          </a:p>
        </p:txBody>
      </p:sp>
      <p:sp>
        <p:nvSpPr>
          <p:cNvPr id="4" name="Slide Number Placeholder 3"/>
          <p:cNvSpPr>
            <a:spLocks noGrp="1"/>
          </p:cNvSpPr>
          <p:nvPr>
            <p:ph type="sldNum" sz="quarter" idx="5"/>
          </p:nvPr>
        </p:nvSpPr>
        <p:spPr/>
        <p:txBody>
          <a:bodyPr/>
          <a:lstStyle/>
          <a:p>
            <a:fld id="{BEDF53B4-9B5B-A74D-9209-31AD5251C797}" type="slidenum">
              <a:rPr lang="en-CH" smtClean="0"/>
              <a:t>13</a:t>
            </a:fld>
            <a:endParaRPr lang="en-CH"/>
          </a:p>
        </p:txBody>
      </p:sp>
    </p:spTree>
    <p:extLst>
      <p:ext uri="{BB962C8B-B14F-4D97-AF65-F5344CB8AC3E}">
        <p14:creationId xmlns:p14="http://schemas.microsoft.com/office/powerpoint/2010/main" val="615574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3 mins 30</a:t>
            </a:r>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dirty="0"/>
          </a:p>
        </p:txBody>
      </p:sp>
    </p:spTree>
    <p:extLst>
      <p:ext uri="{BB962C8B-B14F-4D97-AF65-F5344CB8AC3E}">
        <p14:creationId xmlns:p14="http://schemas.microsoft.com/office/powerpoint/2010/main" val="2838949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dirty="0"/>
          </a:p>
        </p:txBody>
      </p:sp>
    </p:spTree>
    <p:extLst>
      <p:ext uri="{BB962C8B-B14F-4D97-AF65-F5344CB8AC3E}">
        <p14:creationId xmlns:p14="http://schemas.microsoft.com/office/powerpoint/2010/main" val="42707271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CH"/>
              <a:t>Quick detection: e.g. power converter out of the tolerance</a:t>
            </a:r>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dirty="0"/>
          </a:p>
        </p:txBody>
      </p:sp>
    </p:spTree>
    <p:extLst>
      <p:ext uri="{BB962C8B-B14F-4D97-AF65-F5344CB8AC3E}">
        <p14:creationId xmlns:p14="http://schemas.microsoft.com/office/powerpoint/2010/main" val="19667215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29 &amp; 30-11-2021</a:t>
            </a:r>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Accelerator Controls - S. Deghaye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29 &amp; 30-11-2021</a:t>
            </a:r>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Accelerator Controls - S. Deghaye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29 &amp; 30-11-2021</a:t>
            </a:r>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Accelerator Controls - S. Deghaye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29 &amp; 30-11-2021</a:t>
            </a:r>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Accelerator Controls - S. Deghaye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29 &amp; 30-11-2021</a:t>
            </a:r>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Accelerator Controls - S. Deghaye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29 &amp; 30-11-2021</a:t>
            </a:r>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Accelerator Controls - S. Deghaye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29 &amp; 30-11-2021</a:t>
            </a:r>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Accelerator Controls - S. Deghaye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29 &amp; 30-11-2021</a:t>
            </a:r>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Accelerator Controls - S. Deghaye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29 &amp; 30-11-2021</a:t>
            </a:r>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Accelerator Controls - S. Deghaye</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29 &amp; 30-11-2021</a:t>
            </a:r>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Accelerator Controls - S. Deghaye</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29 &amp; 30-11-2021</a:t>
            </a:r>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Accelerator Controls - S. Deghaye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29 &amp; 30-11-2021</a:t>
            </a:r>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Accelerator Controls - S. Deghaye</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de-CH"/>
              <a:t>29 &amp; 30-11-2021</a:t>
            </a:r>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r>
              <a:rPr lang="en-GB"/>
              <a:t>Accelerator Controls - S. Deghaye (CERN)</a:t>
            </a:r>
          </a:p>
        </p:txBody>
      </p:sp>
      <p:sp>
        <p:nvSpPr>
          <p:cNvPr id="6" name="Slide Number Placeholder 5"/>
          <p:cNvSpPr>
            <a:spLocks noGrp="1"/>
          </p:cNvSpPr>
          <p:nvPr>
            <p:ph type="sldNum" sz="quarter" idx="12"/>
          </p:nvPr>
        </p:nvSpPr>
        <p:spPr/>
        <p:txBody>
          <a:bodyPr/>
          <a:lstStyle/>
          <a:p>
            <a:fld id="{1A573C97-D9A6-6A4F-8364-B1B1682C6500}" type="slidenum">
              <a:rPr lang="en-GB" smtClean="0"/>
              <a:t>‹#›</a:t>
            </a:fld>
            <a:endParaRPr lang="en-GB"/>
          </a:p>
        </p:txBody>
      </p:sp>
    </p:spTree>
    <p:extLst>
      <p:ext uri="{BB962C8B-B14F-4D97-AF65-F5344CB8AC3E}">
        <p14:creationId xmlns:p14="http://schemas.microsoft.com/office/powerpoint/2010/main" val="760012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sz="1000"/>
            </a:lvl1pPr>
          </a:lstStyle>
          <a:p>
            <a:r>
              <a:rPr lang="de-CH"/>
              <a:t>29 &amp; 30-11-2021</a:t>
            </a:r>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sz="1000"/>
            </a:lvl1pPr>
          </a:lstStyle>
          <a:p>
            <a:r>
              <a:rPr lang="en-US"/>
              <a:t>Accelerator Controls - S. Deghaye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29 &amp; 30-11-2021</a:t>
            </a:r>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Accelerator Controls - S. Deghaye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29 &amp; 30-11-2021</a:t>
            </a:r>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Accelerator Controls - S. Deghaye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08-07-2021</a:t>
            </a:r>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Accelerator Controls - S. Deghaye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29 &amp; 30-11-2021</a:t>
            </a:r>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Accelerator Controls - S. Deghaye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29 &amp; 30-11-2021</a:t>
            </a:r>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Accelerator Controls - S. Deghaye</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165677" y="6350851"/>
            <a:ext cx="950712" cy="365125"/>
          </a:xfrm>
          <a:prstGeom prst="rect">
            <a:avLst/>
          </a:prstGeom>
        </p:spPr>
        <p:txBody>
          <a:bodyPr vert="horz" lIns="0" tIns="0" rIns="0" bIns="0" rtlCol="0" anchor="ctr"/>
          <a:lstStyle>
            <a:lvl1pPr algn="r">
              <a:defRPr sz="1000">
                <a:solidFill>
                  <a:schemeClr val="bg1"/>
                </a:solidFill>
              </a:defRPr>
            </a:lvl1pPr>
          </a:lstStyle>
          <a:p>
            <a:r>
              <a:rPr lang="de-CH"/>
              <a:t>29 &amp; 30-11-2021</a:t>
            </a:r>
            <a:endParaRPr lang="en-US"/>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000">
                <a:solidFill>
                  <a:schemeClr val="bg1"/>
                </a:solidFill>
              </a:defRPr>
            </a:lvl1pPr>
          </a:lstStyle>
          <a:p>
            <a:r>
              <a:rPr lang="en-US"/>
              <a:t>Accelerator Controls - S. Deghaye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22.xml"/><Relationship Id="rId4" Type="http://schemas.openxmlformats.org/officeDocument/2006/relationships/image" Target="../media/image15.jpg"/></Relationships>
</file>

<file path=ppt/slides/_rels/slide11.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g"/><Relationship Id="rId1" Type="http://schemas.openxmlformats.org/officeDocument/2006/relationships/slideLayout" Target="../slideLayouts/slideLayout22.xml"/><Relationship Id="rId4" Type="http://schemas.openxmlformats.org/officeDocument/2006/relationships/image" Target="../media/image9.jpg"/></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image" Target="../media/image21.jp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5.jp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jpe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wmf"/><Relationship Id="rId4" Type="http://schemas.openxmlformats.org/officeDocument/2006/relationships/image" Target="../media/image53.png"/></Relationships>
</file>

<file path=ppt/slides/_rels/slide3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56.jpg"/><Relationship Id="rId7" Type="http://schemas.openxmlformats.org/officeDocument/2006/relationships/image" Target="../media/image38.jpe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36.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58.jpg"/></Relationships>
</file>

<file path=ppt/slides/_rels/slide37.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wmf"/><Relationship Id="rId4" Type="http://schemas.openxmlformats.org/officeDocument/2006/relationships/image" Target="../media/image53.png"/></Relationships>
</file>

<file path=ppt/slides/_rels/slide3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wmf"/><Relationship Id="rId4" Type="http://schemas.openxmlformats.org/officeDocument/2006/relationships/image" Target="../media/image5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8" Type="http://schemas.openxmlformats.org/officeDocument/2006/relationships/image" Target="../media/image60.emf"/><Relationship Id="rId3" Type="http://schemas.openxmlformats.org/officeDocument/2006/relationships/image" Target="../media/image52.png"/><Relationship Id="rId7"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wmf"/><Relationship Id="rId4" Type="http://schemas.openxmlformats.org/officeDocument/2006/relationships/image" Target="../media/image5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60.emf"/><Relationship Id="rId5" Type="http://schemas.microsoft.com/office/2007/relationships/hdphoto" Target="../media/hdphoto1.wdp"/><Relationship Id="rId4" Type="http://schemas.openxmlformats.org/officeDocument/2006/relationships/image" Target="../media/image62.png"/></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63.png"/><Relationship Id="rId5" Type="http://schemas.microsoft.com/office/2007/relationships/hdphoto" Target="../media/hdphoto1.wdp"/><Relationship Id="rId4" Type="http://schemas.openxmlformats.org/officeDocument/2006/relationships/image" Target="../media/image62.png"/></Relationships>
</file>

<file path=ppt/slides/_rels/slide4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62.png"/></Relationships>
</file>

<file path=ppt/slides/_rels/slide4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1.xml"/><Relationship Id="rId1" Type="http://schemas.openxmlformats.org/officeDocument/2006/relationships/slideLayout" Target="../slideLayouts/slideLayout22.xml"/><Relationship Id="rId5" Type="http://schemas.openxmlformats.org/officeDocument/2006/relationships/image" Target="../media/image66.png"/><Relationship Id="rId4" Type="http://schemas.openxmlformats.org/officeDocument/2006/relationships/image" Target="../media/image6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8" Type="http://schemas.openxmlformats.org/officeDocument/2006/relationships/image" Target="../media/image68.svg"/><Relationship Id="rId3" Type="http://schemas.openxmlformats.org/officeDocument/2006/relationships/hyperlink" Target="https://beams.cern/" TargetMode="External"/><Relationship Id="rId7" Type="http://schemas.openxmlformats.org/officeDocument/2006/relationships/image" Target="../media/image67.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hyperlink" Target="https://epics-controls.org/" TargetMode="External"/><Relationship Id="rId11" Type="http://schemas.openxmlformats.org/officeDocument/2006/relationships/image" Target="../media/image70.jpg"/><Relationship Id="rId5" Type="http://schemas.openxmlformats.org/officeDocument/2006/relationships/hyperlink" Target="https://www.tango-controls.org/" TargetMode="External"/><Relationship Id="rId10" Type="http://schemas.openxmlformats.org/officeDocument/2006/relationships/image" Target="../media/image69.png"/><Relationship Id="rId4" Type="http://schemas.openxmlformats.org/officeDocument/2006/relationships/hyperlink" Target="https://cds.cern.ch/record/2748122" TargetMode="External"/><Relationship Id="rId9" Type="http://schemas.openxmlformats.org/officeDocument/2006/relationships/image" Target="../media/image4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5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wmf"/><Relationship Id="rId4" Type="http://schemas.openxmlformats.org/officeDocument/2006/relationships/image" Target="../media/image53.png"/></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wmf"/><Relationship Id="rId4" Type="http://schemas.openxmlformats.org/officeDocument/2006/relationships/image" Target="../media/image53.png"/></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wmf"/><Relationship Id="rId4" Type="http://schemas.openxmlformats.org/officeDocument/2006/relationships/image" Target="../media/image53.png"/></Relationships>
</file>

<file path=ppt/slides/_rels/slide5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wmf"/><Relationship Id="rId4" Type="http://schemas.openxmlformats.org/officeDocument/2006/relationships/image" Target="../media/image53.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62.png"/><Relationship Id="rId4" Type="http://schemas.openxmlformats.org/officeDocument/2006/relationships/image" Target="../media/image61.png"/></Relationships>
</file>

<file path=ppt/slides/_rels/slide5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57.xml.rels><?xml version="1.0" encoding="UTF-8" standalone="yes"?>
<Relationships xmlns="http://schemas.openxmlformats.org/package/2006/relationships"><Relationship Id="rId3" Type="http://schemas.openxmlformats.org/officeDocument/2006/relationships/image" Target="../media/image75.gif"/><Relationship Id="rId2" Type="http://schemas.openxmlformats.org/officeDocument/2006/relationships/notesSlide" Target="../notesSlides/notesSlide41.xml"/><Relationship Id="rId1" Type="http://schemas.openxmlformats.org/officeDocument/2006/relationships/slideLayout" Target="../slideLayouts/slideLayout4.xml"/><Relationship Id="rId5" Type="http://schemas.openxmlformats.org/officeDocument/2006/relationships/image" Target="../media/image74.png"/><Relationship Id="rId4" Type="http://schemas.openxmlformats.org/officeDocument/2006/relationships/image" Target="../media/image76.png"/></Relationships>
</file>

<file path=ppt/slides/_rels/slide58.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image" Target="../media/image76.png"/><Relationship Id="rId2" Type="http://schemas.openxmlformats.org/officeDocument/2006/relationships/notesSlide" Target="../notesSlides/notesSlide42.xml"/><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62.png"/><Relationship Id="rId4" Type="http://schemas.openxmlformats.org/officeDocument/2006/relationships/image" Target="../media/image34.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2.xml"/></Relationships>
</file>

<file path=ppt/slides/_rels/slide6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4.xml"/><Relationship Id="rId1" Type="http://schemas.openxmlformats.org/officeDocument/2006/relationships/slideLayout" Target="../slideLayouts/slideLayout4.xml"/><Relationship Id="rId6" Type="http://schemas.openxmlformats.org/officeDocument/2006/relationships/image" Target="../media/image77.png"/><Relationship Id="rId5" Type="http://schemas.microsoft.com/office/2007/relationships/hdphoto" Target="../media/hdphoto1.wdp"/><Relationship Id="rId4" Type="http://schemas.openxmlformats.org/officeDocument/2006/relationships/image" Target="../media/image62.png"/></Relationships>
</file>

<file path=ppt/slides/_rels/slide61.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34.png"/><Relationship Id="rId7" Type="http://schemas.openxmlformats.org/officeDocument/2006/relationships/image" Target="../media/image75.gif"/><Relationship Id="rId2" Type="http://schemas.openxmlformats.org/officeDocument/2006/relationships/notesSlide" Target="../notesSlides/notesSlide45.xml"/><Relationship Id="rId1" Type="http://schemas.openxmlformats.org/officeDocument/2006/relationships/slideLayout" Target="../slideLayouts/slideLayout4.xml"/><Relationship Id="rId6" Type="http://schemas.openxmlformats.org/officeDocument/2006/relationships/image" Target="../media/image55.png"/><Relationship Id="rId5" Type="http://schemas.microsoft.com/office/2007/relationships/hdphoto" Target="../media/hdphoto1.wdp"/><Relationship Id="rId4" Type="http://schemas.openxmlformats.org/officeDocument/2006/relationships/image" Target="../media/image62.png"/></Relationships>
</file>

<file path=ppt/slides/_rels/slide62.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5.gif"/><Relationship Id="rId7" Type="http://schemas.openxmlformats.org/officeDocument/2006/relationships/image" Target="../media/image79.png"/><Relationship Id="rId2" Type="http://schemas.openxmlformats.org/officeDocument/2006/relationships/notesSlide" Target="../notesSlides/notesSlide46.xml"/><Relationship Id="rId1" Type="http://schemas.openxmlformats.org/officeDocument/2006/relationships/slideLayout" Target="../slideLayouts/slideLayout4.xml"/><Relationship Id="rId6" Type="http://schemas.openxmlformats.org/officeDocument/2006/relationships/image" Target="../media/image78.png"/><Relationship Id="rId5" Type="http://schemas.openxmlformats.org/officeDocument/2006/relationships/image" Target="../media/image76.png"/><Relationship Id="rId10" Type="http://schemas.openxmlformats.org/officeDocument/2006/relationships/image" Target="../media/image82.png"/><Relationship Id="rId4" Type="http://schemas.openxmlformats.org/officeDocument/2006/relationships/image" Target="../media/image73.png"/><Relationship Id="rId9" Type="http://schemas.openxmlformats.org/officeDocument/2006/relationships/image" Target="../media/image81.png"/></Relationships>
</file>

<file path=ppt/slides/_rels/slide63.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77.png"/><Relationship Id="rId7" Type="http://schemas.openxmlformats.org/officeDocument/2006/relationships/image" Target="../media/image73.png"/><Relationship Id="rId12" Type="http://schemas.openxmlformats.org/officeDocument/2006/relationships/image" Target="../media/image74.png"/><Relationship Id="rId2" Type="http://schemas.openxmlformats.org/officeDocument/2006/relationships/notesSlide" Target="../notesSlides/notesSlide47.xml"/><Relationship Id="rId1" Type="http://schemas.openxmlformats.org/officeDocument/2006/relationships/slideLayout" Target="../slideLayouts/slideLayout4.xml"/><Relationship Id="rId6" Type="http://schemas.openxmlformats.org/officeDocument/2006/relationships/image" Target="../media/image84.png"/><Relationship Id="rId11" Type="http://schemas.openxmlformats.org/officeDocument/2006/relationships/image" Target="../media/image88.svg"/><Relationship Id="rId5" Type="http://schemas.openxmlformats.org/officeDocument/2006/relationships/image" Target="../media/image75.gif"/><Relationship Id="rId10" Type="http://schemas.openxmlformats.org/officeDocument/2006/relationships/image" Target="../media/image87.png"/><Relationship Id="rId4" Type="http://schemas.openxmlformats.org/officeDocument/2006/relationships/image" Target="../media/image63.png"/><Relationship Id="rId9" Type="http://schemas.openxmlformats.org/officeDocument/2006/relationships/image" Target="../media/image86.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9.xml"/><Relationship Id="rId1" Type="http://schemas.openxmlformats.org/officeDocument/2006/relationships/slideLayout" Target="../slideLayouts/slideLayout4.xml"/><Relationship Id="rId6" Type="http://schemas.openxmlformats.org/officeDocument/2006/relationships/image" Target="../media/image89.png"/><Relationship Id="rId5" Type="http://schemas.microsoft.com/office/2007/relationships/hdphoto" Target="../media/hdphoto1.wdp"/><Relationship Id="rId4" Type="http://schemas.openxmlformats.org/officeDocument/2006/relationships/image" Target="../media/image62.png"/></Relationships>
</file>

<file path=ppt/slides/_rels/slide6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gif"/><Relationship Id="rId1" Type="http://schemas.openxmlformats.org/officeDocument/2006/relationships/slideLayout" Target="../slideLayouts/slideLayout4.xml"/><Relationship Id="rId6" Type="http://schemas.openxmlformats.org/officeDocument/2006/relationships/image" Target="../media/image92.png"/><Relationship Id="rId5" Type="http://schemas.openxmlformats.org/officeDocument/2006/relationships/image" Target="../media/image91.svg"/><Relationship Id="rId4" Type="http://schemas.openxmlformats.org/officeDocument/2006/relationships/image" Target="../media/image90.png"/></Relationships>
</file>

<file path=ppt/slides/_rels/slide68.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image" Target="../media/image93.png"/><Relationship Id="rId1" Type="http://schemas.openxmlformats.org/officeDocument/2006/relationships/slideLayout" Target="../slideLayouts/slideLayout4.xml"/><Relationship Id="rId6" Type="http://schemas.openxmlformats.org/officeDocument/2006/relationships/image" Target="../media/image97.png"/><Relationship Id="rId5" Type="http://schemas.openxmlformats.org/officeDocument/2006/relationships/image" Target="../media/image96.svg"/><Relationship Id="rId4" Type="http://schemas.openxmlformats.org/officeDocument/2006/relationships/image" Target="../media/image95.png"/></Relationships>
</file>

<file path=ppt/slides/_rels/slide6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4.xml"/><Relationship Id="rId6" Type="http://schemas.openxmlformats.org/officeDocument/2006/relationships/image" Target="../media/image89.png"/><Relationship Id="rId5" Type="http://schemas.openxmlformats.org/officeDocument/2006/relationships/image" Target="../media/image100.jpg"/><Relationship Id="rId4" Type="http://schemas.openxmlformats.org/officeDocument/2006/relationships/image" Target="../media/image9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70.xml.rels><?xml version="1.0" encoding="UTF-8" standalone="yes"?>
<Relationships xmlns="http://schemas.openxmlformats.org/package/2006/relationships"><Relationship Id="rId8" Type="http://schemas.openxmlformats.org/officeDocument/2006/relationships/image" Target="../media/image68.svg"/><Relationship Id="rId3" Type="http://schemas.openxmlformats.org/officeDocument/2006/relationships/hyperlink" Target="https://beams.cern/" TargetMode="External"/><Relationship Id="rId7" Type="http://schemas.openxmlformats.org/officeDocument/2006/relationships/image" Target="../media/image67.png"/><Relationship Id="rId2" Type="http://schemas.openxmlformats.org/officeDocument/2006/relationships/notesSlide" Target="../notesSlides/notesSlide50.xml"/><Relationship Id="rId1" Type="http://schemas.openxmlformats.org/officeDocument/2006/relationships/slideLayout" Target="../slideLayouts/slideLayout4.xml"/><Relationship Id="rId6" Type="http://schemas.openxmlformats.org/officeDocument/2006/relationships/hyperlink" Target="https://epics-controls.org/" TargetMode="External"/><Relationship Id="rId11" Type="http://schemas.openxmlformats.org/officeDocument/2006/relationships/image" Target="../media/image70.jpg"/><Relationship Id="rId5" Type="http://schemas.openxmlformats.org/officeDocument/2006/relationships/hyperlink" Target="https://www.tango-controls.org/" TargetMode="External"/><Relationship Id="rId10" Type="http://schemas.openxmlformats.org/officeDocument/2006/relationships/image" Target="../media/image69.png"/><Relationship Id="rId4" Type="http://schemas.openxmlformats.org/officeDocument/2006/relationships/hyperlink" Target="https://cds.cern.ch/record/2748122" TargetMode="External"/><Relationship Id="rId9" Type="http://schemas.openxmlformats.org/officeDocument/2006/relationships/image" Target="../media/image46.png"/></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g"/><Relationship Id="rId1" Type="http://schemas.openxmlformats.org/officeDocument/2006/relationships/slideLayout" Target="../slideLayouts/slideLayout22.xml"/><Relationship Id="rId5" Type="http://schemas.openxmlformats.org/officeDocument/2006/relationships/image" Target="../media/image12.gif"/><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Accelerator Controls</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Stephane Deghaye (BE-CSS-FST)</a:t>
            </a:r>
          </a:p>
          <a:p>
            <a:pPr algn="l"/>
            <a:r>
              <a:rPr lang="en-US" sz="1800" dirty="0"/>
              <a:t>29</a:t>
            </a:r>
            <a:r>
              <a:rPr lang="en-US" sz="1800" baseline="30000" dirty="0"/>
              <a:t>th</a:t>
            </a:r>
            <a:r>
              <a:rPr lang="en-US" sz="1800" dirty="0"/>
              <a:t> &amp; 30</a:t>
            </a:r>
            <a:r>
              <a:rPr lang="en-US" sz="1800" baseline="30000" dirty="0"/>
              <a:t>th</a:t>
            </a:r>
            <a:r>
              <a:rPr lang="en-US" sz="1800" dirty="0"/>
              <a:t> of November 2021</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an accelerator made of?</a:t>
            </a:r>
          </a:p>
        </p:txBody>
      </p:sp>
      <p:sp>
        <p:nvSpPr>
          <p:cNvPr id="3" name="Content Placeholder 2"/>
          <p:cNvSpPr>
            <a:spLocks noGrp="1"/>
          </p:cNvSpPr>
          <p:nvPr>
            <p:ph idx="1"/>
          </p:nvPr>
        </p:nvSpPr>
        <p:spPr>
          <a:xfrm>
            <a:off x="407989" y="1592263"/>
            <a:ext cx="5551377" cy="4608512"/>
          </a:xfrm>
        </p:spPr>
        <p:txBody>
          <a:bodyPr/>
          <a:lstStyle/>
          <a:p>
            <a:r>
              <a:rPr lang="en-GB" dirty="0">
                <a:solidFill>
                  <a:schemeClr val="tx1"/>
                </a:solidFill>
              </a:rPr>
              <a:t>A beam pipe in which the beam circulates</a:t>
            </a:r>
          </a:p>
          <a:p>
            <a:pPr algn="ctr"/>
            <a:r>
              <a:rPr lang="en-GB" dirty="0">
                <a:solidFill>
                  <a:schemeClr val="tx1"/>
                </a:solidFill>
              </a:rPr>
              <a:t>+</a:t>
            </a:r>
          </a:p>
          <a:p>
            <a:r>
              <a:rPr lang="en-GB" dirty="0">
                <a:solidFill>
                  <a:schemeClr val="tx1"/>
                </a:solidFill>
              </a:rPr>
              <a:t>Elements in and around the pipe to:</a:t>
            </a:r>
          </a:p>
          <a:p>
            <a:pPr lvl="1"/>
            <a:r>
              <a:rPr lang="en-GB" dirty="0">
                <a:solidFill>
                  <a:schemeClr val="tx1"/>
                </a:solidFill>
              </a:rPr>
              <a:t>Steer and focus the beam</a:t>
            </a:r>
          </a:p>
          <a:p>
            <a:pPr lvl="1"/>
            <a:r>
              <a:rPr lang="en-GB" dirty="0">
                <a:solidFill>
                  <a:schemeClr val="accent3"/>
                </a:solidFill>
              </a:rPr>
              <a:t>Accelerate the beam and give it structure</a:t>
            </a:r>
          </a:p>
          <a:p>
            <a:pPr lvl="1"/>
            <a:r>
              <a:rPr lang="en-GB" dirty="0">
                <a:solidFill>
                  <a:schemeClr val="tx1"/>
                </a:solidFill>
              </a:rPr>
              <a:t>Measure the beam</a:t>
            </a:r>
          </a:p>
          <a:p>
            <a:pPr lvl="1"/>
            <a:r>
              <a:rPr lang="en-GB" dirty="0">
                <a:solidFill>
                  <a:schemeClr val="tx1"/>
                </a:solidFill>
              </a:rPr>
              <a:t>Inject and extract the beam</a:t>
            </a:r>
          </a:p>
          <a:p>
            <a:pPr lvl="1"/>
            <a:r>
              <a:rPr lang="en-GB" dirty="0">
                <a:solidFill>
                  <a:schemeClr val="tx1"/>
                </a:solidFill>
              </a:rPr>
              <a:t>…</a:t>
            </a:r>
          </a:p>
        </p:txBody>
      </p:sp>
      <p:sp>
        <p:nvSpPr>
          <p:cNvPr id="4" name="Explosion 1 3"/>
          <p:cNvSpPr/>
          <p:nvPr/>
        </p:nvSpPr>
        <p:spPr>
          <a:xfrm>
            <a:off x="1849441" y="4617956"/>
            <a:ext cx="2375717" cy="1612009"/>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Oversimplified view !!</a:t>
            </a:r>
          </a:p>
        </p:txBody>
      </p:sp>
      <p:sp>
        <p:nvSpPr>
          <p:cNvPr id="8" name="Slide Number Placeholder 7">
            <a:extLst>
              <a:ext uri="{FF2B5EF4-FFF2-40B4-BE49-F238E27FC236}">
                <a16:creationId xmlns:a16="http://schemas.microsoft.com/office/drawing/2014/main" id="{D83839B1-0E88-1E43-99FB-B13621189C98}"/>
              </a:ext>
            </a:extLst>
          </p:cNvPr>
          <p:cNvSpPr>
            <a:spLocks noGrp="1"/>
          </p:cNvSpPr>
          <p:nvPr>
            <p:ph type="sldNum" sz="quarter" idx="12"/>
          </p:nvPr>
        </p:nvSpPr>
        <p:spPr/>
        <p:txBody>
          <a:bodyPr/>
          <a:lstStyle/>
          <a:p>
            <a:fld id="{1A573C97-D9A6-6A4F-8364-B1B1682C6500}" type="slidenum">
              <a:rPr lang="en-GB" smtClean="0"/>
              <a:t>10</a:t>
            </a:fld>
            <a:endParaRPr lang="en-GB" dirty="0"/>
          </a:p>
        </p:txBody>
      </p:sp>
      <p:sp>
        <p:nvSpPr>
          <p:cNvPr id="7" name="Date Placeholder 3">
            <a:extLst>
              <a:ext uri="{FF2B5EF4-FFF2-40B4-BE49-F238E27FC236}">
                <a16:creationId xmlns:a16="http://schemas.microsoft.com/office/drawing/2014/main" id="{ACC07CFC-7F10-8B49-ACC1-C03D4EB98374}"/>
              </a:ext>
            </a:extLst>
          </p:cNvPr>
          <p:cNvSpPr>
            <a:spLocks noGrp="1"/>
          </p:cNvSpPr>
          <p:nvPr>
            <p:ph type="dt" sz="half" idx="10"/>
          </p:nvPr>
        </p:nvSpPr>
        <p:spPr>
          <a:xfrm>
            <a:off x="3165677" y="6350851"/>
            <a:ext cx="950712" cy="365125"/>
          </a:xfrm>
        </p:spPr>
        <p:txBody>
          <a:bodyPr/>
          <a:lstStyle/>
          <a:p>
            <a:r>
              <a:rPr lang="de-CH" dirty="0"/>
              <a:t>29 &amp; 30-11-2021</a:t>
            </a:r>
            <a:endParaRPr lang="en-US" dirty="0"/>
          </a:p>
        </p:txBody>
      </p:sp>
      <p:pic>
        <p:nvPicPr>
          <p:cNvPr id="14" name="Content Placeholder 8" descr="lhc-rf-cavities.png">
            <a:extLst>
              <a:ext uri="{FF2B5EF4-FFF2-40B4-BE49-F238E27FC236}">
                <a16:creationId xmlns:a16="http://schemas.microsoft.com/office/drawing/2014/main" id="{0A0B2EE3-DC74-314D-8BBA-EDAAA96C6424}"/>
              </a:ext>
            </a:extLst>
          </p:cNvPr>
          <p:cNvPicPr>
            <a:picLocks noChangeAspect="1"/>
          </p:cNvPicPr>
          <p:nvPr/>
        </p:nvPicPr>
        <p:blipFill rotWithShape="1">
          <a:blip r:embed="rId2">
            <a:extLst>
              <a:ext uri="{28A0092B-C50C-407E-A947-70E740481C1C}">
                <a14:useLocalDpi xmlns:a14="http://schemas.microsoft.com/office/drawing/2010/main" val="0"/>
              </a:ext>
            </a:extLst>
          </a:blip>
          <a:srcRect l="9806" t="759" b="759"/>
          <a:stretch/>
        </p:blipFill>
        <p:spPr>
          <a:xfrm>
            <a:off x="6477526" y="1706721"/>
            <a:ext cx="5112758" cy="3444558"/>
          </a:xfrm>
          <a:prstGeom prst="rect">
            <a:avLst/>
          </a:prstGeom>
        </p:spPr>
      </p:pic>
      <p:pic>
        <p:nvPicPr>
          <p:cNvPr id="15" name="Content Placeholder 9" descr="LHC cavities.jpg">
            <a:extLst>
              <a:ext uri="{FF2B5EF4-FFF2-40B4-BE49-F238E27FC236}">
                <a16:creationId xmlns:a16="http://schemas.microsoft.com/office/drawing/2014/main" id="{385AC1A6-12D8-774F-97D3-7281A341F607}"/>
              </a:ext>
            </a:extLst>
          </p:cNvPr>
          <p:cNvPicPr>
            <a:picLocks noChangeAspect="1"/>
          </p:cNvPicPr>
          <p:nvPr/>
        </p:nvPicPr>
        <p:blipFill rotWithShape="1">
          <a:blip r:embed="rId3">
            <a:extLst>
              <a:ext uri="{28A0092B-C50C-407E-A947-70E740481C1C}">
                <a14:useLocalDpi xmlns:a14="http://schemas.microsoft.com/office/drawing/2010/main" val="0"/>
              </a:ext>
            </a:extLst>
          </a:blip>
          <a:srcRect l="-392" r="23855"/>
          <a:stretch/>
        </p:blipFill>
        <p:spPr>
          <a:xfrm>
            <a:off x="6943134" y="1439335"/>
            <a:ext cx="4164412" cy="4080796"/>
          </a:xfrm>
          <a:prstGeom prst="rect">
            <a:avLst/>
          </a:prstGeom>
        </p:spPr>
      </p:pic>
      <p:pic>
        <p:nvPicPr>
          <p:cNvPr id="16" name="Picture 15" descr="LHC cavities open.jpg">
            <a:extLst>
              <a:ext uri="{FF2B5EF4-FFF2-40B4-BE49-F238E27FC236}">
                <a16:creationId xmlns:a16="http://schemas.microsoft.com/office/drawing/2014/main" id="{2703134A-042E-4445-AA4C-808A71F3C4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9555" y="1439335"/>
            <a:ext cx="6108700" cy="3951288"/>
          </a:xfrm>
          <a:prstGeom prst="rect">
            <a:avLst/>
          </a:prstGeom>
        </p:spPr>
      </p:pic>
    </p:spTree>
    <p:extLst>
      <p:ext uri="{BB962C8B-B14F-4D97-AF65-F5344CB8AC3E}">
        <p14:creationId xmlns:p14="http://schemas.microsoft.com/office/powerpoint/2010/main" val="592412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1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2">
            <a:extLst>
              <a:ext uri="{FF2B5EF4-FFF2-40B4-BE49-F238E27FC236}">
                <a16:creationId xmlns:a16="http://schemas.microsoft.com/office/drawing/2014/main" id="{34D53349-7FB2-F443-A461-5B1D40751F04}"/>
              </a:ext>
            </a:extLst>
          </p:cNvPr>
          <p:cNvSpPr txBox="1">
            <a:spLocks/>
          </p:cNvSpPr>
          <p:nvPr/>
        </p:nvSpPr>
        <p:spPr>
          <a:xfrm>
            <a:off x="6843112" y="1095134"/>
            <a:ext cx="4530517" cy="33650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chemeClr val="tx1"/>
                </a:solidFill>
              </a:rPr>
              <a:t>Beam Loss Monitor</a:t>
            </a:r>
          </a:p>
        </p:txBody>
      </p:sp>
      <p:sp>
        <p:nvSpPr>
          <p:cNvPr id="2" name="Title 1"/>
          <p:cNvSpPr>
            <a:spLocks noGrp="1"/>
          </p:cNvSpPr>
          <p:nvPr>
            <p:ph type="title"/>
          </p:nvPr>
        </p:nvSpPr>
        <p:spPr/>
        <p:txBody>
          <a:bodyPr/>
          <a:lstStyle/>
          <a:p>
            <a:r>
              <a:rPr lang="en-GB" dirty="0"/>
              <a:t>What is an accelerator made of?</a:t>
            </a:r>
          </a:p>
        </p:txBody>
      </p:sp>
      <p:sp>
        <p:nvSpPr>
          <p:cNvPr id="3" name="Content Placeholder 2"/>
          <p:cNvSpPr>
            <a:spLocks noGrp="1"/>
          </p:cNvSpPr>
          <p:nvPr>
            <p:ph idx="1"/>
          </p:nvPr>
        </p:nvSpPr>
        <p:spPr>
          <a:xfrm>
            <a:off x="407989" y="1592263"/>
            <a:ext cx="5551377" cy="4608512"/>
          </a:xfrm>
        </p:spPr>
        <p:txBody>
          <a:bodyPr/>
          <a:lstStyle/>
          <a:p>
            <a:r>
              <a:rPr lang="en-GB" dirty="0">
                <a:solidFill>
                  <a:schemeClr val="tx1"/>
                </a:solidFill>
              </a:rPr>
              <a:t>A beam pipe in which the beam circulates</a:t>
            </a:r>
          </a:p>
          <a:p>
            <a:pPr algn="ctr"/>
            <a:r>
              <a:rPr lang="en-GB" dirty="0">
                <a:solidFill>
                  <a:schemeClr val="tx1"/>
                </a:solidFill>
              </a:rPr>
              <a:t>+</a:t>
            </a:r>
          </a:p>
          <a:p>
            <a:r>
              <a:rPr lang="en-GB" dirty="0">
                <a:solidFill>
                  <a:schemeClr val="tx1"/>
                </a:solidFill>
              </a:rPr>
              <a:t>Elements in and around the pipe to:</a:t>
            </a:r>
          </a:p>
          <a:p>
            <a:pPr lvl="1"/>
            <a:r>
              <a:rPr lang="en-GB" dirty="0">
                <a:solidFill>
                  <a:schemeClr val="tx1"/>
                </a:solidFill>
              </a:rPr>
              <a:t>Steer and focus the beam</a:t>
            </a:r>
          </a:p>
          <a:p>
            <a:pPr lvl="1"/>
            <a:r>
              <a:rPr lang="en-GB" dirty="0">
                <a:solidFill>
                  <a:schemeClr val="tx1"/>
                </a:solidFill>
              </a:rPr>
              <a:t>Accelerate the beam and give it structure</a:t>
            </a:r>
          </a:p>
          <a:p>
            <a:pPr lvl="1"/>
            <a:r>
              <a:rPr lang="en-GB" dirty="0">
                <a:solidFill>
                  <a:schemeClr val="accent3"/>
                </a:solidFill>
              </a:rPr>
              <a:t>Measure the beam</a:t>
            </a:r>
          </a:p>
          <a:p>
            <a:pPr lvl="1"/>
            <a:r>
              <a:rPr lang="en-GB" dirty="0">
                <a:solidFill>
                  <a:schemeClr val="tx1"/>
                </a:solidFill>
              </a:rPr>
              <a:t>Inject and extract the beam</a:t>
            </a:r>
          </a:p>
          <a:p>
            <a:pPr lvl="1"/>
            <a:r>
              <a:rPr lang="en-GB" dirty="0">
                <a:solidFill>
                  <a:schemeClr val="tx1"/>
                </a:solidFill>
              </a:rPr>
              <a:t>…</a:t>
            </a:r>
          </a:p>
        </p:txBody>
      </p:sp>
      <p:sp>
        <p:nvSpPr>
          <p:cNvPr id="4" name="Explosion 1 3"/>
          <p:cNvSpPr/>
          <p:nvPr/>
        </p:nvSpPr>
        <p:spPr>
          <a:xfrm>
            <a:off x="1849441" y="4617956"/>
            <a:ext cx="2375717" cy="1612009"/>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Oversimplified view !!</a:t>
            </a:r>
          </a:p>
        </p:txBody>
      </p:sp>
      <p:sp>
        <p:nvSpPr>
          <p:cNvPr id="8" name="Slide Number Placeholder 7">
            <a:extLst>
              <a:ext uri="{FF2B5EF4-FFF2-40B4-BE49-F238E27FC236}">
                <a16:creationId xmlns:a16="http://schemas.microsoft.com/office/drawing/2014/main" id="{D83839B1-0E88-1E43-99FB-B13621189C98}"/>
              </a:ext>
            </a:extLst>
          </p:cNvPr>
          <p:cNvSpPr>
            <a:spLocks noGrp="1"/>
          </p:cNvSpPr>
          <p:nvPr>
            <p:ph type="sldNum" sz="quarter" idx="12"/>
          </p:nvPr>
        </p:nvSpPr>
        <p:spPr/>
        <p:txBody>
          <a:bodyPr/>
          <a:lstStyle/>
          <a:p>
            <a:fld id="{1A573C97-D9A6-6A4F-8364-B1B1682C6500}" type="slidenum">
              <a:rPr lang="en-GB" smtClean="0"/>
              <a:t>11</a:t>
            </a:fld>
            <a:endParaRPr lang="en-GB" dirty="0"/>
          </a:p>
        </p:txBody>
      </p:sp>
      <p:sp>
        <p:nvSpPr>
          <p:cNvPr id="7" name="Date Placeholder 3">
            <a:extLst>
              <a:ext uri="{FF2B5EF4-FFF2-40B4-BE49-F238E27FC236}">
                <a16:creationId xmlns:a16="http://schemas.microsoft.com/office/drawing/2014/main" id="{ACC07CFC-7F10-8B49-ACC1-C03D4EB98374}"/>
              </a:ext>
            </a:extLst>
          </p:cNvPr>
          <p:cNvSpPr>
            <a:spLocks noGrp="1"/>
          </p:cNvSpPr>
          <p:nvPr>
            <p:ph type="dt" sz="half" idx="10"/>
          </p:nvPr>
        </p:nvSpPr>
        <p:spPr>
          <a:xfrm>
            <a:off x="3165677" y="6350851"/>
            <a:ext cx="950712" cy="365125"/>
          </a:xfrm>
        </p:spPr>
        <p:txBody>
          <a:bodyPr/>
          <a:lstStyle/>
          <a:p>
            <a:r>
              <a:rPr lang="de-CH" dirty="0"/>
              <a:t>29 &amp; 30-11-2021</a:t>
            </a:r>
            <a:endParaRPr lang="en-US" dirty="0"/>
          </a:p>
        </p:txBody>
      </p:sp>
      <p:sp>
        <p:nvSpPr>
          <p:cNvPr id="10" name="Text Placeholder 2">
            <a:extLst>
              <a:ext uri="{FF2B5EF4-FFF2-40B4-BE49-F238E27FC236}">
                <a16:creationId xmlns:a16="http://schemas.microsoft.com/office/drawing/2014/main" id="{65677963-244A-1C46-8678-EC5E8547A68C}"/>
              </a:ext>
            </a:extLst>
          </p:cNvPr>
          <p:cNvSpPr txBox="1">
            <a:spLocks/>
          </p:cNvSpPr>
          <p:nvPr/>
        </p:nvSpPr>
        <p:spPr>
          <a:xfrm>
            <a:off x="6833267" y="1102832"/>
            <a:ext cx="4530517" cy="33650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chemeClr val="tx1"/>
                </a:solidFill>
              </a:rPr>
              <a:t>Beam Position Monitor</a:t>
            </a:r>
          </a:p>
        </p:txBody>
      </p:sp>
      <p:pic>
        <p:nvPicPr>
          <p:cNvPr id="11" name="Content Placeholder 6" descr="BPM.jpg">
            <a:extLst>
              <a:ext uri="{FF2B5EF4-FFF2-40B4-BE49-F238E27FC236}">
                <a16:creationId xmlns:a16="http://schemas.microsoft.com/office/drawing/2014/main" id="{FEF92C30-8620-504E-96A7-23EBDABD67CB}"/>
              </a:ext>
            </a:extLst>
          </p:cNvPr>
          <p:cNvPicPr>
            <a:picLocks noChangeAspect="1"/>
          </p:cNvPicPr>
          <p:nvPr/>
        </p:nvPicPr>
        <p:blipFill>
          <a:blip r:embed="rId2">
            <a:extLst>
              <a:ext uri="{28A0092B-C50C-407E-A947-70E740481C1C}">
                <a14:useLocalDpi xmlns:a14="http://schemas.microsoft.com/office/drawing/2010/main" val="0"/>
              </a:ext>
            </a:extLst>
          </a:blip>
          <a:srcRect l="4328" r="4328"/>
          <a:stretch>
            <a:fillRect/>
          </a:stretch>
        </p:blipFill>
        <p:spPr>
          <a:xfrm>
            <a:off x="6833267" y="1342409"/>
            <a:ext cx="4530517" cy="4430828"/>
          </a:xfrm>
          <a:prstGeom prst="rect">
            <a:avLst/>
          </a:prstGeom>
        </p:spPr>
      </p:pic>
      <p:sp>
        <p:nvSpPr>
          <p:cNvPr id="12" name="Text Placeholder 4">
            <a:extLst>
              <a:ext uri="{FF2B5EF4-FFF2-40B4-BE49-F238E27FC236}">
                <a16:creationId xmlns:a16="http://schemas.microsoft.com/office/drawing/2014/main" id="{D1E45C3B-2762-3A48-9261-EA0DA2108F0A}"/>
              </a:ext>
            </a:extLst>
          </p:cNvPr>
          <p:cNvSpPr txBox="1">
            <a:spLocks/>
          </p:cNvSpPr>
          <p:nvPr/>
        </p:nvSpPr>
        <p:spPr>
          <a:xfrm>
            <a:off x="6899854" y="1380303"/>
            <a:ext cx="4417035" cy="289500"/>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chemeClr val="tx1"/>
                </a:solidFill>
              </a:rPr>
              <a:t>Profile screen</a:t>
            </a:r>
          </a:p>
        </p:txBody>
      </p:sp>
      <p:pic>
        <p:nvPicPr>
          <p:cNvPr id="13" name="Content Placeholder 7" descr="BTV.gif">
            <a:extLst>
              <a:ext uri="{FF2B5EF4-FFF2-40B4-BE49-F238E27FC236}">
                <a16:creationId xmlns:a16="http://schemas.microsoft.com/office/drawing/2014/main" id="{251BF785-72FF-5D4F-AA68-170A41C11B69}"/>
              </a:ext>
            </a:extLst>
          </p:cNvPr>
          <p:cNvPicPr>
            <a:picLocks noChangeAspect="1"/>
          </p:cNvPicPr>
          <p:nvPr/>
        </p:nvPicPr>
        <p:blipFill rotWithShape="1">
          <a:blip r:embed="rId3">
            <a:extLst>
              <a:ext uri="{28A0092B-C50C-407E-A947-70E740481C1C}">
                <a14:useLocalDpi xmlns:a14="http://schemas.microsoft.com/office/drawing/2010/main" val="0"/>
              </a:ext>
            </a:extLst>
          </a:blip>
          <a:srcRect l="-388" r="-231"/>
          <a:stretch/>
        </p:blipFill>
        <p:spPr>
          <a:xfrm>
            <a:off x="6899854" y="1648048"/>
            <a:ext cx="4417035" cy="3656542"/>
          </a:xfrm>
          <a:prstGeom prst="rect">
            <a:avLst/>
          </a:prstGeom>
        </p:spPr>
      </p:pic>
      <p:pic>
        <p:nvPicPr>
          <p:cNvPr id="14" name="Picture 13" descr="LHC magnet.jpg">
            <a:extLst>
              <a:ext uri="{FF2B5EF4-FFF2-40B4-BE49-F238E27FC236}">
                <a16:creationId xmlns:a16="http://schemas.microsoft.com/office/drawing/2014/main" id="{43F9B2B6-8FE3-7340-B33D-DE3D58CE0A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2724" y="1342409"/>
            <a:ext cx="6121400" cy="4591050"/>
          </a:xfrm>
          <a:prstGeom prst="rect">
            <a:avLst/>
          </a:prstGeom>
        </p:spPr>
      </p:pic>
      <p:sp>
        <p:nvSpPr>
          <p:cNvPr id="5" name="Oval 4">
            <a:extLst>
              <a:ext uri="{FF2B5EF4-FFF2-40B4-BE49-F238E27FC236}">
                <a16:creationId xmlns:a16="http://schemas.microsoft.com/office/drawing/2014/main" id="{81B21DAE-D1F9-834F-9C5E-B49AF014C573}"/>
              </a:ext>
            </a:extLst>
          </p:cNvPr>
          <p:cNvSpPr/>
          <p:nvPr/>
        </p:nvSpPr>
        <p:spPr>
          <a:xfrm>
            <a:off x="8923424" y="4485794"/>
            <a:ext cx="2002536" cy="1067141"/>
          </a:xfrm>
          <a:prstGeom prst="ellipse">
            <a:avLst/>
          </a:prstGeom>
          <a:noFill/>
          <a:ln w="889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35241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10">
                                            <p:txEl>
                                              <p:pRg st="0" end="0"/>
                                            </p:txEl>
                                          </p:spTgt>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1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14"/>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15">
                                            <p:txEl>
                                              <p:pRg st="0" end="0"/>
                                            </p:txEl>
                                          </p:spTgt>
                                        </p:tgtEl>
                                        <p:attrNameLst>
                                          <p:attrName>style.visibility</p:attrName>
                                        </p:attrNameLst>
                                      </p:cBhvr>
                                      <p:to>
                                        <p:strVal val="hidden"/>
                                      </p:to>
                                    </p:set>
                                  </p:childTnLst>
                                </p:cTn>
                              </p:par>
                              <p:par>
                                <p:cTn id="29" presetID="1" presetClass="entr" presetSubtype="0" fill="hold" grpId="2"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5" grpId="1" build="allAtOnce"/>
      <p:bldP spid="15" grpId="2" build="allAtOnce"/>
      <p:bldP spid="10" grpId="0" build="p"/>
      <p:bldP spid="10" grpId="1" build="allAtOnce"/>
      <p:bldP spid="12" grpId="0" build="p"/>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an accelerator made of?</a:t>
            </a:r>
          </a:p>
        </p:txBody>
      </p:sp>
      <p:sp>
        <p:nvSpPr>
          <p:cNvPr id="3" name="Content Placeholder 2"/>
          <p:cNvSpPr>
            <a:spLocks noGrp="1"/>
          </p:cNvSpPr>
          <p:nvPr>
            <p:ph idx="1"/>
          </p:nvPr>
        </p:nvSpPr>
        <p:spPr>
          <a:xfrm>
            <a:off x="407989" y="1592263"/>
            <a:ext cx="5551377" cy="4608512"/>
          </a:xfrm>
        </p:spPr>
        <p:txBody>
          <a:bodyPr/>
          <a:lstStyle/>
          <a:p>
            <a:r>
              <a:rPr lang="en-GB" dirty="0">
                <a:solidFill>
                  <a:schemeClr val="tx1"/>
                </a:solidFill>
              </a:rPr>
              <a:t>A beam pipe in which the beam circulates</a:t>
            </a:r>
          </a:p>
          <a:p>
            <a:pPr algn="ctr"/>
            <a:r>
              <a:rPr lang="en-GB" dirty="0">
                <a:solidFill>
                  <a:schemeClr val="tx1"/>
                </a:solidFill>
              </a:rPr>
              <a:t>+</a:t>
            </a:r>
          </a:p>
          <a:p>
            <a:r>
              <a:rPr lang="en-GB" dirty="0">
                <a:solidFill>
                  <a:schemeClr val="tx1"/>
                </a:solidFill>
              </a:rPr>
              <a:t>Elements in and around the pipe to:</a:t>
            </a:r>
          </a:p>
          <a:p>
            <a:pPr lvl="1"/>
            <a:r>
              <a:rPr lang="en-GB" dirty="0">
                <a:solidFill>
                  <a:schemeClr val="tx1"/>
                </a:solidFill>
              </a:rPr>
              <a:t>Steer and focus the beam</a:t>
            </a:r>
          </a:p>
          <a:p>
            <a:pPr lvl="1"/>
            <a:r>
              <a:rPr lang="en-GB" dirty="0">
                <a:solidFill>
                  <a:schemeClr val="tx1"/>
                </a:solidFill>
              </a:rPr>
              <a:t>Accelerate the beam and give it structure</a:t>
            </a:r>
          </a:p>
          <a:p>
            <a:pPr lvl="1"/>
            <a:r>
              <a:rPr lang="en-GB" dirty="0">
                <a:solidFill>
                  <a:schemeClr val="tx1"/>
                </a:solidFill>
              </a:rPr>
              <a:t>Measure the beam</a:t>
            </a:r>
          </a:p>
          <a:p>
            <a:pPr lvl="1"/>
            <a:r>
              <a:rPr lang="en-GB" dirty="0">
                <a:solidFill>
                  <a:schemeClr val="accent3"/>
                </a:solidFill>
              </a:rPr>
              <a:t>Inject and extract the beam</a:t>
            </a:r>
          </a:p>
          <a:p>
            <a:pPr lvl="1"/>
            <a:r>
              <a:rPr lang="en-GB" dirty="0">
                <a:solidFill>
                  <a:schemeClr val="tx1"/>
                </a:solidFill>
              </a:rPr>
              <a:t>…</a:t>
            </a:r>
          </a:p>
        </p:txBody>
      </p:sp>
      <p:sp>
        <p:nvSpPr>
          <p:cNvPr id="4" name="Explosion 1 3"/>
          <p:cNvSpPr/>
          <p:nvPr/>
        </p:nvSpPr>
        <p:spPr>
          <a:xfrm>
            <a:off x="1849441" y="4617956"/>
            <a:ext cx="2375717" cy="1612009"/>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Oversimplified view !!</a:t>
            </a:r>
          </a:p>
        </p:txBody>
      </p:sp>
      <p:sp>
        <p:nvSpPr>
          <p:cNvPr id="8" name="Slide Number Placeholder 7">
            <a:extLst>
              <a:ext uri="{FF2B5EF4-FFF2-40B4-BE49-F238E27FC236}">
                <a16:creationId xmlns:a16="http://schemas.microsoft.com/office/drawing/2014/main" id="{D83839B1-0E88-1E43-99FB-B13621189C98}"/>
              </a:ext>
            </a:extLst>
          </p:cNvPr>
          <p:cNvSpPr>
            <a:spLocks noGrp="1"/>
          </p:cNvSpPr>
          <p:nvPr>
            <p:ph type="sldNum" sz="quarter" idx="12"/>
          </p:nvPr>
        </p:nvSpPr>
        <p:spPr/>
        <p:txBody>
          <a:bodyPr/>
          <a:lstStyle/>
          <a:p>
            <a:fld id="{1A573C97-D9A6-6A4F-8364-B1B1682C6500}" type="slidenum">
              <a:rPr lang="en-GB" smtClean="0"/>
              <a:t>12</a:t>
            </a:fld>
            <a:endParaRPr lang="en-GB" dirty="0"/>
          </a:p>
        </p:txBody>
      </p:sp>
      <p:sp>
        <p:nvSpPr>
          <p:cNvPr id="7" name="Date Placeholder 3">
            <a:extLst>
              <a:ext uri="{FF2B5EF4-FFF2-40B4-BE49-F238E27FC236}">
                <a16:creationId xmlns:a16="http://schemas.microsoft.com/office/drawing/2014/main" id="{ACC07CFC-7F10-8B49-ACC1-C03D4EB98374}"/>
              </a:ext>
            </a:extLst>
          </p:cNvPr>
          <p:cNvSpPr>
            <a:spLocks noGrp="1"/>
          </p:cNvSpPr>
          <p:nvPr>
            <p:ph type="dt" sz="half" idx="10"/>
          </p:nvPr>
        </p:nvSpPr>
        <p:spPr>
          <a:xfrm>
            <a:off x="3165677" y="6350851"/>
            <a:ext cx="950712" cy="365125"/>
          </a:xfrm>
        </p:spPr>
        <p:txBody>
          <a:bodyPr/>
          <a:lstStyle/>
          <a:p>
            <a:r>
              <a:rPr lang="de-CH" dirty="0"/>
              <a:t>29 &amp; 30-11-2021</a:t>
            </a:r>
            <a:endParaRPr lang="en-US" dirty="0"/>
          </a:p>
        </p:txBody>
      </p:sp>
      <p:sp>
        <p:nvSpPr>
          <p:cNvPr id="14" name="Text Placeholder 2">
            <a:extLst>
              <a:ext uri="{FF2B5EF4-FFF2-40B4-BE49-F238E27FC236}">
                <a16:creationId xmlns:a16="http://schemas.microsoft.com/office/drawing/2014/main" id="{CE6FC066-EC94-0E43-9AD4-242AAFE4670C}"/>
              </a:ext>
            </a:extLst>
          </p:cNvPr>
          <p:cNvSpPr txBox="1">
            <a:spLocks/>
          </p:cNvSpPr>
          <p:nvPr/>
        </p:nvSpPr>
        <p:spPr>
          <a:xfrm>
            <a:off x="7045655" y="1359699"/>
            <a:ext cx="4061891" cy="23256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chemeClr val="tx1"/>
                </a:solidFill>
              </a:rPr>
              <a:t>Transfer line</a:t>
            </a:r>
          </a:p>
        </p:txBody>
      </p:sp>
      <p:pic>
        <p:nvPicPr>
          <p:cNvPr id="15" name="Content Placeholder 6" descr="transsfer line.jpg">
            <a:extLst>
              <a:ext uri="{FF2B5EF4-FFF2-40B4-BE49-F238E27FC236}">
                <a16:creationId xmlns:a16="http://schemas.microsoft.com/office/drawing/2014/main" id="{7E480FCE-8A41-2C43-930B-9FC46867301C}"/>
              </a:ext>
            </a:extLst>
          </p:cNvPr>
          <p:cNvPicPr>
            <a:picLocks noChangeAspect="1"/>
          </p:cNvPicPr>
          <p:nvPr/>
        </p:nvPicPr>
        <p:blipFill rotWithShape="1">
          <a:blip r:embed="rId2">
            <a:extLst>
              <a:ext uri="{28A0092B-C50C-407E-A947-70E740481C1C}">
                <a14:useLocalDpi xmlns:a14="http://schemas.microsoft.com/office/drawing/2010/main" val="0"/>
              </a:ext>
            </a:extLst>
          </a:blip>
          <a:srcRect l="15598" r="4805"/>
          <a:stretch/>
        </p:blipFill>
        <p:spPr>
          <a:xfrm>
            <a:off x="7045655" y="1592263"/>
            <a:ext cx="4061891" cy="3951288"/>
          </a:xfrm>
          <a:prstGeom prst="rect">
            <a:avLst/>
          </a:prstGeom>
        </p:spPr>
      </p:pic>
      <p:sp>
        <p:nvSpPr>
          <p:cNvPr id="16" name="Text Placeholder 4">
            <a:extLst>
              <a:ext uri="{FF2B5EF4-FFF2-40B4-BE49-F238E27FC236}">
                <a16:creationId xmlns:a16="http://schemas.microsoft.com/office/drawing/2014/main" id="{232489D6-4B13-4545-B68C-56605A8EF72F}"/>
              </a:ext>
            </a:extLst>
          </p:cNvPr>
          <p:cNvSpPr txBox="1">
            <a:spLocks/>
          </p:cNvSpPr>
          <p:nvPr/>
        </p:nvSpPr>
        <p:spPr>
          <a:xfrm>
            <a:off x="6828880" y="1312872"/>
            <a:ext cx="4423832" cy="49580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1600" dirty="0">
                <a:solidFill>
                  <a:schemeClr val="tx1"/>
                </a:solidFill>
              </a:rPr>
              <a:t>Septum</a:t>
            </a:r>
          </a:p>
        </p:txBody>
      </p:sp>
      <p:pic>
        <p:nvPicPr>
          <p:cNvPr id="17" name="Content Placeholder 7" descr="SPS septum.jpg">
            <a:extLst>
              <a:ext uri="{FF2B5EF4-FFF2-40B4-BE49-F238E27FC236}">
                <a16:creationId xmlns:a16="http://schemas.microsoft.com/office/drawing/2014/main" id="{2AB3EA68-7A7E-6C4C-98E3-20EB2FBE7686}"/>
              </a:ext>
            </a:extLst>
          </p:cNvPr>
          <p:cNvPicPr>
            <a:picLocks noChangeAspect="1"/>
          </p:cNvPicPr>
          <p:nvPr/>
        </p:nvPicPr>
        <p:blipFill rotWithShape="1">
          <a:blip r:embed="rId3">
            <a:extLst>
              <a:ext uri="{28A0092B-C50C-407E-A947-70E740481C1C}">
                <a14:useLocalDpi xmlns:a14="http://schemas.microsoft.com/office/drawing/2010/main" val="0"/>
              </a:ext>
            </a:extLst>
          </a:blip>
          <a:srcRect l="5594" r="19816"/>
          <a:stretch/>
        </p:blipFill>
        <p:spPr>
          <a:xfrm>
            <a:off x="6828879" y="1595889"/>
            <a:ext cx="4423832" cy="3951288"/>
          </a:xfrm>
          <a:prstGeom prst="rect">
            <a:avLst/>
          </a:prstGeom>
        </p:spPr>
      </p:pic>
    </p:spTree>
    <p:extLst>
      <p:ext uri="{BB962C8B-B14F-4D97-AF65-F5344CB8AC3E}">
        <p14:creationId xmlns:p14="http://schemas.microsoft.com/office/powerpoint/2010/main" val="2395355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4" grpId="1" build="allAtOnce"/>
      <p:bldP spid="1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2E2D37-A5C4-B94D-8545-B1225DEA4CA9}"/>
              </a:ext>
            </a:extLst>
          </p:cNvPr>
          <p:cNvSpPr>
            <a:spLocks noGrp="1"/>
          </p:cNvSpPr>
          <p:nvPr>
            <p:ph idx="1"/>
          </p:nvPr>
        </p:nvSpPr>
        <p:spPr>
          <a:xfrm>
            <a:off x="756745" y="1439335"/>
            <a:ext cx="10682714" cy="4761440"/>
          </a:xfrm>
        </p:spPr>
        <p:txBody>
          <a:bodyPr>
            <a:normAutofit/>
          </a:bodyPr>
          <a:lstStyle/>
          <a:p>
            <a:pPr marL="342900" indent="-342900">
              <a:buFont typeface="Wingdings" pitchFamily="2" charset="2"/>
              <a:buChar char="Ø"/>
            </a:pPr>
            <a:r>
              <a:rPr lang="en-GB" sz="2000" b="0" dirty="0">
                <a:solidFill>
                  <a:schemeClr val="tx1"/>
                </a:solidFill>
              </a:rPr>
              <a:t>﻿Particle accelerators are made of many components to control and monitor the beams produced.</a:t>
            </a:r>
          </a:p>
          <a:p>
            <a:pPr marL="342900" indent="-342900">
              <a:buFont typeface="Wingdings" pitchFamily="2" charset="2"/>
              <a:buChar char="Ø"/>
            </a:pPr>
            <a:r>
              <a:rPr lang="en-GB" sz="2000" b="0" dirty="0">
                <a:solidFill>
                  <a:schemeClr val="tx1"/>
                </a:solidFill>
              </a:rPr>
              <a:t>The physicists and operators need to be able to </a:t>
            </a:r>
            <a:r>
              <a:rPr lang="en-GB" sz="2000" b="0" dirty="0">
                <a:solidFill>
                  <a:schemeClr val="accent3"/>
                </a:solidFill>
              </a:rPr>
              <a:t>remotely</a:t>
            </a:r>
            <a:r>
              <a:rPr lang="en-GB" sz="2000" b="0" dirty="0">
                <a:solidFill>
                  <a:schemeClr val="tx1"/>
                </a:solidFill>
              </a:rPr>
              <a:t> control and monitor these elements </a:t>
            </a:r>
            <a:r>
              <a:rPr lang="en-GB" sz="2000" b="0" dirty="0">
                <a:solidFill>
                  <a:schemeClr val="tx1"/>
                </a:solidFill>
                <a:sym typeface="Wingdings" pitchFamily="2" charset="2"/>
              </a:rPr>
              <a:t></a:t>
            </a:r>
            <a:r>
              <a:rPr lang="en-GB" sz="2000" b="0" dirty="0">
                <a:solidFill>
                  <a:schemeClr val="tx1"/>
                </a:solidFill>
              </a:rPr>
              <a:t> this is the role of the </a:t>
            </a:r>
            <a:r>
              <a:rPr lang="en-GB" sz="2000" dirty="0">
                <a:solidFill>
                  <a:schemeClr val="tx1"/>
                </a:solidFill>
              </a:rPr>
              <a:t>Control System</a:t>
            </a:r>
            <a:r>
              <a:rPr lang="en-GB" sz="2000" b="0" dirty="0">
                <a:solidFill>
                  <a:schemeClr val="tx1"/>
                </a:solidFill>
              </a:rPr>
              <a:t>. </a:t>
            </a:r>
          </a:p>
          <a:p>
            <a:endParaRPr lang="en-CH" b="0" dirty="0"/>
          </a:p>
        </p:txBody>
      </p:sp>
      <p:sp>
        <p:nvSpPr>
          <p:cNvPr id="2" name="Title 1">
            <a:extLst>
              <a:ext uri="{FF2B5EF4-FFF2-40B4-BE49-F238E27FC236}">
                <a16:creationId xmlns:a16="http://schemas.microsoft.com/office/drawing/2014/main" id="{DB5D9189-16D2-7449-BE82-A619F698764D}"/>
              </a:ext>
            </a:extLst>
          </p:cNvPr>
          <p:cNvSpPr>
            <a:spLocks noGrp="1"/>
          </p:cNvSpPr>
          <p:nvPr>
            <p:ph type="title"/>
          </p:nvPr>
        </p:nvSpPr>
        <p:spPr/>
        <p:txBody>
          <a:bodyPr/>
          <a:lstStyle/>
          <a:p>
            <a:r>
              <a:rPr lang="en-CH"/>
              <a:t>Why a Control System?</a:t>
            </a:r>
          </a:p>
        </p:txBody>
      </p:sp>
      <p:sp>
        <p:nvSpPr>
          <p:cNvPr id="4" name="Date Placeholder 3">
            <a:extLst>
              <a:ext uri="{FF2B5EF4-FFF2-40B4-BE49-F238E27FC236}">
                <a16:creationId xmlns:a16="http://schemas.microsoft.com/office/drawing/2014/main" id="{BC7449C0-9F9D-0B49-A877-193659B744FB}"/>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5676F7E3-EC47-BD4D-8F24-7E486C43BC51}"/>
              </a:ext>
            </a:extLst>
          </p:cNvPr>
          <p:cNvSpPr>
            <a:spLocks noGrp="1"/>
          </p:cNvSpPr>
          <p:nvPr>
            <p:ph type="ftr" sz="quarter" idx="11"/>
          </p:nvPr>
        </p:nvSpPr>
        <p:spPr/>
        <p:txBody>
          <a:bodyPr/>
          <a:lstStyle/>
          <a:p>
            <a:r>
              <a:rPr lang="en-GB" dirty="0"/>
              <a:t>Accelerator Controls - S. Deghaye</a:t>
            </a:r>
          </a:p>
        </p:txBody>
      </p:sp>
      <p:sp>
        <p:nvSpPr>
          <p:cNvPr id="6" name="Slide Number Placeholder 5">
            <a:extLst>
              <a:ext uri="{FF2B5EF4-FFF2-40B4-BE49-F238E27FC236}">
                <a16:creationId xmlns:a16="http://schemas.microsoft.com/office/drawing/2014/main" id="{15CA187E-2A07-0B46-AFBE-0EBE3A8219D6}"/>
              </a:ext>
            </a:extLst>
          </p:cNvPr>
          <p:cNvSpPr>
            <a:spLocks noGrp="1"/>
          </p:cNvSpPr>
          <p:nvPr>
            <p:ph type="sldNum" sz="quarter" idx="12"/>
          </p:nvPr>
        </p:nvSpPr>
        <p:spPr/>
        <p:txBody>
          <a:bodyPr/>
          <a:lstStyle/>
          <a:p>
            <a:fld id="{1A573C97-D9A6-6A4F-8364-B1B1682C6500}" type="slidenum">
              <a:rPr lang="en-GB" smtClean="0"/>
              <a:t>13</a:t>
            </a:fld>
            <a:endParaRPr lang="en-GB" dirty="0"/>
          </a:p>
        </p:txBody>
      </p:sp>
    </p:spTree>
    <p:extLst>
      <p:ext uri="{BB962C8B-B14F-4D97-AF65-F5344CB8AC3E}">
        <p14:creationId xmlns:p14="http://schemas.microsoft.com/office/powerpoint/2010/main" val="2587836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608BC0D-81B0-3F4E-BE88-375DB7E427D2}"/>
              </a:ext>
            </a:extLst>
          </p:cNvPr>
          <p:cNvSpPr>
            <a:spLocks noGrp="1"/>
          </p:cNvSpPr>
          <p:nvPr>
            <p:ph type="title"/>
          </p:nvPr>
        </p:nvSpPr>
        <p:spPr/>
        <p:txBody>
          <a:bodyPr/>
          <a:lstStyle/>
          <a:p>
            <a:r>
              <a:rPr lang="en-CH"/>
              <a:t>Control System Requirements</a:t>
            </a:r>
          </a:p>
        </p:txBody>
      </p:sp>
      <p:sp>
        <p:nvSpPr>
          <p:cNvPr id="8" name="Text Placeholder 7">
            <a:extLst>
              <a:ext uri="{FF2B5EF4-FFF2-40B4-BE49-F238E27FC236}">
                <a16:creationId xmlns:a16="http://schemas.microsoft.com/office/drawing/2014/main" id="{E9B625DC-AA16-F643-9464-F0F0DD84B41A}"/>
              </a:ext>
            </a:extLst>
          </p:cNvPr>
          <p:cNvSpPr>
            <a:spLocks noGrp="1"/>
          </p:cNvSpPr>
          <p:nvPr>
            <p:ph type="body" idx="1"/>
          </p:nvPr>
        </p:nvSpPr>
        <p:spPr/>
        <p:txBody>
          <a:bodyPr/>
          <a:lstStyle/>
          <a:p>
            <a:endParaRPr lang="en-CH"/>
          </a:p>
        </p:txBody>
      </p:sp>
      <p:sp>
        <p:nvSpPr>
          <p:cNvPr id="4" name="Date Placeholder 3">
            <a:extLst>
              <a:ext uri="{FF2B5EF4-FFF2-40B4-BE49-F238E27FC236}">
                <a16:creationId xmlns:a16="http://schemas.microsoft.com/office/drawing/2014/main" id="{2D29E70B-126A-9947-85D7-C5C3ACB3572F}"/>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C6FD473F-BA18-F943-9EDC-ED6584AD3F0F}"/>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693F310D-D787-3345-BFD7-38CBCCD0106C}"/>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2775649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F6F388-1016-F24E-8210-2AFA0AFB4FA7}"/>
              </a:ext>
            </a:extLst>
          </p:cNvPr>
          <p:cNvSpPr>
            <a:spLocks noGrp="1"/>
          </p:cNvSpPr>
          <p:nvPr>
            <p:ph idx="1"/>
          </p:nvPr>
        </p:nvSpPr>
        <p:spPr>
          <a:xfrm>
            <a:off x="407989" y="1835569"/>
            <a:ext cx="11376024" cy="4365205"/>
          </a:xfrm>
        </p:spPr>
        <p:txBody>
          <a:bodyPr>
            <a:normAutofit/>
          </a:bodyPr>
          <a:lstStyle/>
          <a:p>
            <a:r>
              <a:rPr lang="en-CH" sz="2000">
                <a:solidFill>
                  <a:schemeClr val="tx1"/>
                </a:solidFill>
              </a:rPr>
              <a:t>Act on accelerator elements (settings &amp; states)</a:t>
            </a:r>
          </a:p>
          <a:p>
            <a:pPr marL="666750" lvl="1" indent="-342900">
              <a:buFont typeface="Wingdings" pitchFamily="2" charset="2"/>
              <a:buChar char="Ø"/>
            </a:pPr>
            <a:r>
              <a:rPr lang="en-CH" sz="1700" b="1">
                <a:solidFill>
                  <a:schemeClr val="tx1"/>
                </a:solidFill>
              </a:rPr>
              <a:t>Minimum: direct access to the hardware values</a:t>
            </a:r>
          </a:p>
          <a:p>
            <a:pPr marL="666750" lvl="1" indent="-342900">
              <a:buFont typeface="Wingdings" pitchFamily="2" charset="2"/>
              <a:buChar char="Ø"/>
            </a:pPr>
            <a:r>
              <a:rPr lang="en-CH" sz="1700" b="1">
                <a:solidFill>
                  <a:schemeClr val="tx1"/>
                </a:solidFill>
              </a:rPr>
              <a:t>Ideal: </a:t>
            </a:r>
          </a:p>
          <a:p>
            <a:pPr marL="990750" lvl="2" indent="-342900">
              <a:buFont typeface="Wingdings" pitchFamily="2" charset="2"/>
              <a:buChar char="Ø"/>
            </a:pPr>
            <a:r>
              <a:rPr lang="en-CH" sz="1600" b="1">
                <a:solidFill>
                  <a:schemeClr val="tx1"/>
                </a:solidFill>
              </a:rPr>
              <a:t>Model-driven control to work at a higher level</a:t>
            </a:r>
          </a:p>
          <a:p>
            <a:pPr marL="990750" lvl="2" indent="-342900">
              <a:buFont typeface="Wingdings" pitchFamily="2" charset="2"/>
              <a:buChar char="Ø"/>
            </a:pPr>
            <a:r>
              <a:rPr lang="en-CH" sz="1600" b="1">
                <a:solidFill>
                  <a:schemeClr val="tx1"/>
                </a:solidFill>
              </a:rPr>
              <a:t>Global transactional synchronisation</a:t>
            </a:r>
          </a:p>
        </p:txBody>
      </p:sp>
      <p:sp>
        <p:nvSpPr>
          <p:cNvPr id="2" name="Title 1">
            <a:extLst>
              <a:ext uri="{FF2B5EF4-FFF2-40B4-BE49-F238E27FC236}">
                <a16:creationId xmlns:a16="http://schemas.microsoft.com/office/drawing/2014/main" id="{17A14BD3-73AB-094C-9559-4E2900E564B6}"/>
              </a:ext>
            </a:extLst>
          </p:cNvPr>
          <p:cNvSpPr>
            <a:spLocks noGrp="1"/>
          </p:cNvSpPr>
          <p:nvPr>
            <p:ph type="title"/>
          </p:nvPr>
        </p:nvSpPr>
        <p:spPr/>
        <p:txBody>
          <a:bodyPr/>
          <a:lstStyle/>
          <a:p>
            <a:r>
              <a:rPr lang="en-CH"/>
              <a:t>Control System Key Requirements</a:t>
            </a:r>
          </a:p>
        </p:txBody>
      </p:sp>
      <p:sp>
        <p:nvSpPr>
          <p:cNvPr id="4" name="Date Placeholder 3">
            <a:extLst>
              <a:ext uri="{FF2B5EF4-FFF2-40B4-BE49-F238E27FC236}">
                <a16:creationId xmlns:a16="http://schemas.microsoft.com/office/drawing/2014/main" id="{3932A6E9-A4A2-AC4B-95A8-FB62BA657AAD}"/>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23E4F780-9853-7D42-A6BF-A45E8EA4CF7A}"/>
              </a:ext>
            </a:extLst>
          </p:cNvPr>
          <p:cNvSpPr>
            <a:spLocks noGrp="1"/>
          </p:cNvSpPr>
          <p:nvPr>
            <p:ph type="ftr" sz="quarter" idx="11"/>
          </p:nvPr>
        </p:nvSpPr>
        <p:spPr/>
        <p:txBody>
          <a:bodyPr/>
          <a:lstStyle/>
          <a:p>
            <a:r>
              <a:rPr lang="en-GB" dirty="0"/>
              <a:t>Accelerator Controls - S. Deghaye</a:t>
            </a:r>
          </a:p>
        </p:txBody>
      </p:sp>
      <p:sp>
        <p:nvSpPr>
          <p:cNvPr id="7" name="Slide Number Placeholder 6">
            <a:extLst>
              <a:ext uri="{FF2B5EF4-FFF2-40B4-BE49-F238E27FC236}">
                <a16:creationId xmlns:a16="http://schemas.microsoft.com/office/drawing/2014/main" id="{1E2611E5-0A62-6240-9303-778673410DD7}"/>
              </a:ext>
            </a:extLst>
          </p:cNvPr>
          <p:cNvSpPr>
            <a:spLocks noGrp="1"/>
          </p:cNvSpPr>
          <p:nvPr>
            <p:ph type="sldNum" sz="quarter" idx="12"/>
          </p:nvPr>
        </p:nvSpPr>
        <p:spPr/>
        <p:txBody>
          <a:bodyPr/>
          <a:lstStyle/>
          <a:p>
            <a:fld id="{1A573C97-D9A6-6A4F-8364-B1B1682C6500}" type="slidenum">
              <a:rPr lang="en-GB" smtClean="0"/>
              <a:t>15</a:t>
            </a:fld>
            <a:endParaRPr lang="en-GB" dirty="0"/>
          </a:p>
        </p:txBody>
      </p:sp>
      <p:pic>
        <p:nvPicPr>
          <p:cNvPr id="8" name="Picture 7" descr="Diagram&#10;&#10;Description automatically generated">
            <a:extLst>
              <a:ext uri="{FF2B5EF4-FFF2-40B4-BE49-F238E27FC236}">
                <a16:creationId xmlns:a16="http://schemas.microsoft.com/office/drawing/2014/main" id="{D6179056-8C10-3348-900A-B88AED138CCC}"/>
              </a:ext>
            </a:extLst>
          </p:cNvPr>
          <p:cNvPicPr>
            <a:picLocks noChangeAspect="1"/>
          </p:cNvPicPr>
          <p:nvPr/>
        </p:nvPicPr>
        <p:blipFill>
          <a:blip r:embed="rId3"/>
          <a:stretch>
            <a:fillRect/>
          </a:stretch>
        </p:blipFill>
        <p:spPr>
          <a:xfrm>
            <a:off x="1882849" y="3586578"/>
            <a:ext cx="8692179" cy="2686485"/>
          </a:xfrm>
          <a:prstGeom prst="rect">
            <a:avLst/>
          </a:prstGeom>
        </p:spPr>
      </p:pic>
      <p:pic>
        <p:nvPicPr>
          <p:cNvPr id="14" name="Picture 13" descr="A picture containing text, indoor&#10;&#10;Description automatically generated">
            <a:extLst>
              <a:ext uri="{FF2B5EF4-FFF2-40B4-BE49-F238E27FC236}">
                <a16:creationId xmlns:a16="http://schemas.microsoft.com/office/drawing/2014/main" id="{4E3F342A-114E-0346-8A0C-BA3C39BAA1CB}"/>
              </a:ext>
            </a:extLst>
          </p:cNvPr>
          <p:cNvPicPr>
            <a:picLocks noChangeAspect="1"/>
          </p:cNvPicPr>
          <p:nvPr/>
        </p:nvPicPr>
        <p:blipFill rotWithShape="1">
          <a:blip r:embed="rId4"/>
          <a:srcRect t="-198" b="1"/>
          <a:stretch/>
        </p:blipFill>
        <p:spPr>
          <a:xfrm>
            <a:off x="7385248" y="1361209"/>
            <a:ext cx="3646546" cy="1829135"/>
          </a:xfrm>
          <a:prstGeom prst="rect">
            <a:avLst/>
          </a:prstGeom>
        </p:spPr>
      </p:pic>
      <p:pic>
        <p:nvPicPr>
          <p:cNvPr id="9" name="Picture 8">
            <a:extLst>
              <a:ext uri="{FF2B5EF4-FFF2-40B4-BE49-F238E27FC236}">
                <a16:creationId xmlns:a16="http://schemas.microsoft.com/office/drawing/2014/main" id="{051155B5-A371-7647-8859-0B8E36216669}"/>
              </a:ext>
            </a:extLst>
          </p:cNvPr>
          <p:cNvPicPr>
            <a:picLocks noChangeAspect="1"/>
          </p:cNvPicPr>
          <p:nvPr/>
        </p:nvPicPr>
        <p:blipFill>
          <a:blip r:embed="rId5"/>
          <a:srcRect/>
          <a:stretch/>
        </p:blipFill>
        <p:spPr>
          <a:xfrm>
            <a:off x="4422583" y="3618213"/>
            <a:ext cx="3346834" cy="1745804"/>
          </a:xfrm>
          <a:prstGeom prst="rect">
            <a:avLst/>
          </a:prstGeom>
        </p:spPr>
      </p:pic>
    </p:spTree>
    <p:extLst>
      <p:ext uri="{BB962C8B-B14F-4D97-AF65-F5344CB8AC3E}">
        <p14:creationId xmlns:p14="http://schemas.microsoft.com/office/powerpoint/2010/main" val="1256598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F6F388-1016-F24E-8210-2AFA0AFB4FA7}"/>
              </a:ext>
            </a:extLst>
          </p:cNvPr>
          <p:cNvSpPr>
            <a:spLocks noGrp="1"/>
          </p:cNvSpPr>
          <p:nvPr>
            <p:ph idx="1"/>
          </p:nvPr>
        </p:nvSpPr>
        <p:spPr/>
        <p:txBody>
          <a:bodyPr>
            <a:normAutofit/>
          </a:bodyPr>
          <a:lstStyle/>
          <a:p>
            <a:r>
              <a:rPr lang="en-CH" sz="2000">
                <a:solidFill>
                  <a:schemeClr val="tx1"/>
                </a:solidFill>
              </a:rPr>
              <a:t>Monitor the elements (instruments &amp; actuators)</a:t>
            </a:r>
          </a:p>
          <a:p>
            <a:pPr marL="666750" lvl="1" indent="-342900">
              <a:buFont typeface="Wingdings" pitchFamily="2" charset="2"/>
              <a:buChar char="Ø"/>
            </a:pPr>
            <a:r>
              <a:rPr lang="en-CH" sz="1700" b="1">
                <a:solidFill>
                  <a:schemeClr val="tx1"/>
                </a:solidFill>
              </a:rPr>
              <a:t>Minimum: Display raw acquisitions</a:t>
            </a:r>
          </a:p>
          <a:p>
            <a:pPr marL="666750" lvl="1" indent="-342900">
              <a:buFont typeface="Wingdings" pitchFamily="2" charset="2"/>
              <a:buChar char="Ø"/>
            </a:pPr>
            <a:r>
              <a:rPr lang="en-CH" sz="1700" b="1">
                <a:solidFill>
                  <a:schemeClr val="tx1"/>
                </a:solidFill>
              </a:rPr>
              <a:t>Ideal: Time-tagged, coherent acquisitions, post-processing for quick detection of abnormal situations</a:t>
            </a:r>
          </a:p>
        </p:txBody>
      </p:sp>
      <p:sp>
        <p:nvSpPr>
          <p:cNvPr id="2" name="Title 1">
            <a:extLst>
              <a:ext uri="{FF2B5EF4-FFF2-40B4-BE49-F238E27FC236}">
                <a16:creationId xmlns:a16="http://schemas.microsoft.com/office/drawing/2014/main" id="{17A14BD3-73AB-094C-9559-4E2900E564B6}"/>
              </a:ext>
            </a:extLst>
          </p:cNvPr>
          <p:cNvSpPr>
            <a:spLocks noGrp="1"/>
          </p:cNvSpPr>
          <p:nvPr>
            <p:ph type="title"/>
          </p:nvPr>
        </p:nvSpPr>
        <p:spPr/>
        <p:txBody>
          <a:bodyPr/>
          <a:lstStyle/>
          <a:p>
            <a:r>
              <a:rPr lang="en-CH"/>
              <a:t>Control System Key Requirements</a:t>
            </a:r>
          </a:p>
        </p:txBody>
      </p:sp>
      <p:sp>
        <p:nvSpPr>
          <p:cNvPr id="4" name="Date Placeholder 3">
            <a:extLst>
              <a:ext uri="{FF2B5EF4-FFF2-40B4-BE49-F238E27FC236}">
                <a16:creationId xmlns:a16="http://schemas.microsoft.com/office/drawing/2014/main" id="{3932A6E9-A4A2-AC4B-95A8-FB62BA657AAD}"/>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23E4F780-9853-7D42-A6BF-A45E8EA4CF7A}"/>
              </a:ext>
            </a:extLst>
          </p:cNvPr>
          <p:cNvSpPr>
            <a:spLocks noGrp="1"/>
          </p:cNvSpPr>
          <p:nvPr>
            <p:ph type="ftr" sz="quarter" idx="11"/>
          </p:nvPr>
        </p:nvSpPr>
        <p:spPr/>
        <p:txBody>
          <a:bodyPr/>
          <a:lstStyle/>
          <a:p>
            <a:r>
              <a:rPr lang="en-GB" dirty="0"/>
              <a:t>Accelerator Controls - S. Deghaye</a:t>
            </a:r>
          </a:p>
        </p:txBody>
      </p:sp>
      <p:sp>
        <p:nvSpPr>
          <p:cNvPr id="7" name="Slide Number Placeholder 6">
            <a:extLst>
              <a:ext uri="{FF2B5EF4-FFF2-40B4-BE49-F238E27FC236}">
                <a16:creationId xmlns:a16="http://schemas.microsoft.com/office/drawing/2014/main" id="{1E2611E5-0A62-6240-9303-778673410DD7}"/>
              </a:ext>
            </a:extLst>
          </p:cNvPr>
          <p:cNvSpPr>
            <a:spLocks noGrp="1"/>
          </p:cNvSpPr>
          <p:nvPr>
            <p:ph type="sldNum" sz="quarter" idx="12"/>
          </p:nvPr>
        </p:nvSpPr>
        <p:spPr/>
        <p:txBody>
          <a:bodyPr/>
          <a:lstStyle/>
          <a:p>
            <a:fld id="{1A573C97-D9A6-6A4F-8364-B1B1682C6500}" type="slidenum">
              <a:rPr lang="en-GB" smtClean="0"/>
              <a:t>16</a:t>
            </a:fld>
            <a:endParaRPr lang="en-GB" dirty="0"/>
          </a:p>
        </p:txBody>
      </p:sp>
      <p:pic>
        <p:nvPicPr>
          <p:cNvPr id="10" name="Picture 9">
            <a:extLst>
              <a:ext uri="{FF2B5EF4-FFF2-40B4-BE49-F238E27FC236}">
                <a16:creationId xmlns:a16="http://schemas.microsoft.com/office/drawing/2014/main" id="{DCFD86E6-990D-9241-9F69-07C4B831B280}"/>
              </a:ext>
            </a:extLst>
          </p:cNvPr>
          <p:cNvPicPr>
            <a:picLocks noChangeAspect="1"/>
          </p:cNvPicPr>
          <p:nvPr/>
        </p:nvPicPr>
        <p:blipFill>
          <a:blip r:embed="rId3"/>
          <a:stretch>
            <a:fillRect/>
          </a:stretch>
        </p:blipFill>
        <p:spPr>
          <a:xfrm>
            <a:off x="824955" y="2771775"/>
            <a:ext cx="4317087" cy="3429000"/>
          </a:xfrm>
          <a:prstGeom prst="rect">
            <a:avLst/>
          </a:prstGeom>
        </p:spPr>
      </p:pic>
      <p:pic>
        <p:nvPicPr>
          <p:cNvPr id="12" name="Picture 11" descr="Graphical user interface&#10;&#10;Description automatically generated">
            <a:extLst>
              <a:ext uri="{FF2B5EF4-FFF2-40B4-BE49-F238E27FC236}">
                <a16:creationId xmlns:a16="http://schemas.microsoft.com/office/drawing/2014/main" id="{F980AC81-C94C-A544-A92F-9C8EA7BA3219}"/>
              </a:ext>
            </a:extLst>
          </p:cNvPr>
          <p:cNvPicPr>
            <a:picLocks noChangeAspect="1"/>
          </p:cNvPicPr>
          <p:nvPr/>
        </p:nvPicPr>
        <p:blipFill>
          <a:blip r:embed="rId4"/>
          <a:stretch>
            <a:fillRect/>
          </a:stretch>
        </p:blipFill>
        <p:spPr>
          <a:xfrm>
            <a:off x="6426923" y="2771775"/>
            <a:ext cx="3759449" cy="3429000"/>
          </a:xfrm>
          <a:prstGeom prst="rect">
            <a:avLst/>
          </a:prstGeom>
        </p:spPr>
      </p:pic>
      <p:pic>
        <p:nvPicPr>
          <p:cNvPr id="9" name="Picture 8">
            <a:extLst>
              <a:ext uri="{FF2B5EF4-FFF2-40B4-BE49-F238E27FC236}">
                <a16:creationId xmlns:a16="http://schemas.microsoft.com/office/drawing/2014/main" id="{888A80E6-FB7C-EF42-AD4F-0BF561A649D1}"/>
              </a:ext>
            </a:extLst>
          </p:cNvPr>
          <p:cNvPicPr>
            <a:picLocks noChangeAspect="1"/>
          </p:cNvPicPr>
          <p:nvPr/>
        </p:nvPicPr>
        <p:blipFill>
          <a:blip r:embed="rId5"/>
          <a:stretch>
            <a:fillRect/>
          </a:stretch>
        </p:blipFill>
        <p:spPr>
          <a:xfrm>
            <a:off x="6293920" y="906600"/>
            <a:ext cx="1740139" cy="1419839"/>
          </a:xfrm>
          <a:prstGeom prst="rect">
            <a:avLst/>
          </a:prstGeom>
        </p:spPr>
      </p:pic>
    </p:spTree>
    <p:extLst>
      <p:ext uri="{BB962C8B-B14F-4D97-AF65-F5344CB8AC3E}">
        <p14:creationId xmlns:p14="http://schemas.microsoft.com/office/powerpoint/2010/main" val="3246401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F6F388-1016-F24E-8210-2AFA0AFB4FA7}"/>
              </a:ext>
            </a:extLst>
          </p:cNvPr>
          <p:cNvSpPr>
            <a:spLocks noGrp="1"/>
          </p:cNvSpPr>
          <p:nvPr>
            <p:ph idx="1"/>
          </p:nvPr>
        </p:nvSpPr>
        <p:spPr>
          <a:xfrm>
            <a:off x="407989" y="1608867"/>
            <a:ext cx="5752179" cy="4965533"/>
          </a:xfrm>
        </p:spPr>
        <p:txBody>
          <a:bodyPr>
            <a:normAutofit/>
          </a:bodyPr>
          <a:lstStyle/>
          <a:p>
            <a:r>
              <a:rPr lang="en-CH" sz="2000" b="1">
                <a:solidFill>
                  <a:schemeClr val="tx1"/>
                </a:solidFill>
              </a:rPr>
              <a:t>Long-Term Memory of Settings &amp; Acquisitions</a:t>
            </a:r>
          </a:p>
          <a:p>
            <a:pPr marL="666750" lvl="1" indent="-342900">
              <a:buFont typeface="Wingdings" pitchFamily="2" charset="2"/>
              <a:buChar char="Ø"/>
            </a:pPr>
            <a:r>
              <a:rPr lang="en-CH" sz="1700" b="1">
                <a:solidFill>
                  <a:schemeClr val="tx1"/>
                </a:solidFill>
              </a:rPr>
              <a:t>AKA Logging</a:t>
            </a:r>
          </a:p>
          <a:p>
            <a:pPr marL="666750" lvl="1" indent="-342900">
              <a:buFont typeface="Wingdings" pitchFamily="2" charset="2"/>
              <a:buChar char="Ø"/>
            </a:pPr>
            <a:r>
              <a:rPr lang="en-CH" sz="1700" b="1">
                <a:solidFill>
                  <a:schemeClr val="tx1"/>
                </a:solidFill>
              </a:rPr>
              <a:t>Accelerator performance &amp; post-mortem analysis, fine tuning of the machines</a:t>
            </a:r>
          </a:p>
          <a:p>
            <a:pPr marL="666750" lvl="1" indent="-342900">
              <a:buFont typeface="Wingdings" pitchFamily="2" charset="2"/>
              <a:buChar char="Ø"/>
            </a:pPr>
            <a:r>
              <a:rPr lang="en-CH" sz="1700" b="1">
                <a:solidFill>
                  <a:schemeClr val="tx1"/>
                </a:solidFill>
              </a:rPr>
              <a:t>Minimum: structured time-series in a simple format (CSV, SDDS, etc.)</a:t>
            </a:r>
          </a:p>
          <a:p>
            <a:pPr marL="666750" lvl="1" indent="-342900">
              <a:buFont typeface="Wingdings" pitchFamily="2" charset="2"/>
              <a:buChar char="Ø"/>
            </a:pPr>
            <a:r>
              <a:rPr lang="en-CH" sz="1700" b="1">
                <a:solidFill>
                  <a:schemeClr val="tx1"/>
                </a:solidFill>
              </a:rPr>
              <a:t>Ideal: Years of data (settings &amp; acquisitions) with performant data extraction &amp; analysis tools</a:t>
            </a:r>
          </a:p>
        </p:txBody>
      </p:sp>
      <p:sp>
        <p:nvSpPr>
          <p:cNvPr id="2" name="Title 1">
            <a:extLst>
              <a:ext uri="{FF2B5EF4-FFF2-40B4-BE49-F238E27FC236}">
                <a16:creationId xmlns:a16="http://schemas.microsoft.com/office/drawing/2014/main" id="{17A14BD3-73AB-094C-9559-4E2900E564B6}"/>
              </a:ext>
            </a:extLst>
          </p:cNvPr>
          <p:cNvSpPr>
            <a:spLocks noGrp="1"/>
          </p:cNvSpPr>
          <p:nvPr>
            <p:ph type="title"/>
          </p:nvPr>
        </p:nvSpPr>
        <p:spPr/>
        <p:txBody>
          <a:bodyPr/>
          <a:lstStyle/>
          <a:p>
            <a:r>
              <a:rPr lang="en-CH"/>
              <a:t>Control System Key Requirements</a:t>
            </a:r>
          </a:p>
        </p:txBody>
      </p:sp>
      <p:sp>
        <p:nvSpPr>
          <p:cNvPr id="4" name="Date Placeholder 3">
            <a:extLst>
              <a:ext uri="{FF2B5EF4-FFF2-40B4-BE49-F238E27FC236}">
                <a16:creationId xmlns:a16="http://schemas.microsoft.com/office/drawing/2014/main" id="{3932A6E9-A4A2-AC4B-95A8-FB62BA657AAD}"/>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23E4F780-9853-7D42-A6BF-A45E8EA4CF7A}"/>
              </a:ext>
            </a:extLst>
          </p:cNvPr>
          <p:cNvSpPr>
            <a:spLocks noGrp="1"/>
          </p:cNvSpPr>
          <p:nvPr>
            <p:ph type="ftr" sz="quarter" idx="11"/>
          </p:nvPr>
        </p:nvSpPr>
        <p:spPr/>
        <p:txBody>
          <a:bodyPr/>
          <a:lstStyle/>
          <a:p>
            <a:r>
              <a:rPr lang="en-GB" dirty="0"/>
              <a:t>Accelerator Controls - S. Deghaye</a:t>
            </a:r>
          </a:p>
        </p:txBody>
      </p:sp>
      <p:sp>
        <p:nvSpPr>
          <p:cNvPr id="7" name="Slide Number Placeholder 6">
            <a:extLst>
              <a:ext uri="{FF2B5EF4-FFF2-40B4-BE49-F238E27FC236}">
                <a16:creationId xmlns:a16="http://schemas.microsoft.com/office/drawing/2014/main" id="{1E2611E5-0A62-6240-9303-778673410DD7}"/>
              </a:ext>
            </a:extLst>
          </p:cNvPr>
          <p:cNvSpPr>
            <a:spLocks noGrp="1"/>
          </p:cNvSpPr>
          <p:nvPr>
            <p:ph type="sldNum" sz="quarter" idx="12"/>
          </p:nvPr>
        </p:nvSpPr>
        <p:spPr/>
        <p:txBody>
          <a:bodyPr/>
          <a:lstStyle/>
          <a:p>
            <a:fld id="{1A573C97-D9A6-6A4F-8364-B1B1682C6500}" type="slidenum">
              <a:rPr lang="en-GB" smtClean="0"/>
              <a:t>17</a:t>
            </a:fld>
            <a:endParaRPr lang="en-GB" dirty="0"/>
          </a:p>
        </p:txBody>
      </p:sp>
      <p:pic>
        <p:nvPicPr>
          <p:cNvPr id="9" name="Picture 8" descr="Graphical user interface, application, table, Excel&#10;&#10;Description automatically generated">
            <a:extLst>
              <a:ext uri="{FF2B5EF4-FFF2-40B4-BE49-F238E27FC236}">
                <a16:creationId xmlns:a16="http://schemas.microsoft.com/office/drawing/2014/main" id="{FF9DFCEC-2D38-9947-B9B1-FA5C97F3843C}"/>
              </a:ext>
            </a:extLst>
          </p:cNvPr>
          <p:cNvPicPr>
            <a:picLocks noChangeAspect="1"/>
          </p:cNvPicPr>
          <p:nvPr/>
        </p:nvPicPr>
        <p:blipFill>
          <a:blip r:embed="rId3"/>
          <a:stretch>
            <a:fillRect/>
          </a:stretch>
        </p:blipFill>
        <p:spPr>
          <a:xfrm>
            <a:off x="6219629" y="1235242"/>
            <a:ext cx="5874051" cy="3912790"/>
          </a:xfrm>
          <a:prstGeom prst="rect">
            <a:avLst/>
          </a:prstGeom>
        </p:spPr>
      </p:pic>
    </p:spTree>
    <p:extLst>
      <p:ext uri="{BB962C8B-B14F-4D97-AF65-F5344CB8AC3E}">
        <p14:creationId xmlns:p14="http://schemas.microsoft.com/office/powerpoint/2010/main" val="326294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F6F388-1016-F24E-8210-2AFA0AFB4FA7}"/>
              </a:ext>
            </a:extLst>
          </p:cNvPr>
          <p:cNvSpPr>
            <a:spLocks noGrp="1"/>
          </p:cNvSpPr>
          <p:nvPr>
            <p:ph idx="1"/>
          </p:nvPr>
        </p:nvSpPr>
        <p:spPr>
          <a:xfrm>
            <a:off x="407989" y="1592263"/>
            <a:ext cx="6138013" cy="4608512"/>
          </a:xfrm>
        </p:spPr>
        <p:txBody>
          <a:bodyPr>
            <a:normAutofit/>
          </a:bodyPr>
          <a:lstStyle/>
          <a:p>
            <a:pPr marL="342900" indent="-342900">
              <a:buFont typeface="Wingdings" pitchFamily="2" charset="2"/>
              <a:buChar char="Ø"/>
            </a:pPr>
            <a:r>
              <a:rPr lang="en-CH" sz="2000">
                <a:solidFill>
                  <a:schemeClr val="tx1"/>
                </a:solidFill>
              </a:rPr>
              <a:t>Automation </a:t>
            </a:r>
          </a:p>
          <a:p>
            <a:pPr marL="666900" lvl="1" indent="-342900">
              <a:buFont typeface="Wingdings" pitchFamily="2" charset="2"/>
              <a:buChar char="Ø"/>
            </a:pPr>
            <a:r>
              <a:rPr lang="en-CH" sz="1700" b="1">
                <a:solidFill>
                  <a:schemeClr val="tx1"/>
                </a:solidFill>
              </a:rPr>
              <a:t>Generate initial values, play sequences, feedback loops, etc.</a:t>
            </a:r>
          </a:p>
          <a:p>
            <a:pPr marL="666750" lvl="1" indent="-342900">
              <a:buFont typeface="Wingdings" pitchFamily="2" charset="2"/>
              <a:buChar char="Ø"/>
            </a:pPr>
            <a:r>
              <a:rPr lang="en-CH" sz="1700" b="1">
                <a:solidFill>
                  <a:schemeClr val="tx1"/>
                </a:solidFill>
              </a:rPr>
              <a:t>Minimum: Non-interactive scripts</a:t>
            </a:r>
          </a:p>
          <a:p>
            <a:pPr marL="666750" lvl="1" indent="-342900">
              <a:buFont typeface="Wingdings" pitchFamily="2" charset="2"/>
              <a:buChar char="Ø"/>
            </a:pPr>
            <a:r>
              <a:rPr lang="en-CH" sz="1700" b="1">
                <a:solidFill>
                  <a:schemeClr val="tx1"/>
                </a:solidFill>
              </a:rPr>
              <a:t>Ideal: Model-driven generation, flexible sequencer (almost like a debugger), automated actions (decision tree, machine learning)</a:t>
            </a:r>
          </a:p>
        </p:txBody>
      </p:sp>
      <p:sp>
        <p:nvSpPr>
          <p:cNvPr id="2" name="Title 1">
            <a:extLst>
              <a:ext uri="{FF2B5EF4-FFF2-40B4-BE49-F238E27FC236}">
                <a16:creationId xmlns:a16="http://schemas.microsoft.com/office/drawing/2014/main" id="{17A14BD3-73AB-094C-9559-4E2900E564B6}"/>
              </a:ext>
            </a:extLst>
          </p:cNvPr>
          <p:cNvSpPr>
            <a:spLocks noGrp="1"/>
          </p:cNvSpPr>
          <p:nvPr>
            <p:ph type="title"/>
          </p:nvPr>
        </p:nvSpPr>
        <p:spPr/>
        <p:txBody>
          <a:bodyPr/>
          <a:lstStyle/>
          <a:p>
            <a:r>
              <a:rPr lang="en-CH"/>
              <a:t>More Control System Requirements</a:t>
            </a:r>
          </a:p>
        </p:txBody>
      </p:sp>
      <p:sp>
        <p:nvSpPr>
          <p:cNvPr id="7" name="Slide Number Placeholder 6">
            <a:extLst>
              <a:ext uri="{FF2B5EF4-FFF2-40B4-BE49-F238E27FC236}">
                <a16:creationId xmlns:a16="http://schemas.microsoft.com/office/drawing/2014/main" id="{1E2611E5-0A62-6240-9303-778673410DD7}"/>
              </a:ext>
            </a:extLst>
          </p:cNvPr>
          <p:cNvSpPr>
            <a:spLocks noGrp="1"/>
          </p:cNvSpPr>
          <p:nvPr>
            <p:ph type="sldNum" sz="quarter" idx="12"/>
          </p:nvPr>
        </p:nvSpPr>
        <p:spPr/>
        <p:txBody>
          <a:bodyPr/>
          <a:lstStyle/>
          <a:p>
            <a:fld id="{1A573C97-D9A6-6A4F-8364-B1B1682C6500}" type="slidenum">
              <a:rPr lang="en-GB" smtClean="0"/>
              <a:t>18</a:t>
            </a:fld>
            <a:endParaRPr lang="en-GB" dirty="0"/>
          </a:p>
        </p:txBody>
      </p:sp>
      <p:sp>
        <p:nvSpPr>
          <p:cNvPr id="4" name="Date Placeholder 3">
            <a:extLst>
              <a:ext uri="{FF2B5EF4-FFF2-40B4-BE49-F238E27FC236}">
                <a16:creationId xmlns:a16="http://schemas.microsoft.com/office/drawing/2014/main" id="{27A30940-684C-FD41-9E6C-86082D81CC09}"/>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0F319B22-6703-3C44-857C-F1F39F80F897}"/>
              </a:ext>
            </a:extLst>
          </p:cNvPr>
          <p:cNvSpPr>
            <a:spLocks noGrp="1"/>
          </p:cNvSpPr>
          <p:nvPr>
            <p:ph type="ftr" sz="quarter" idx="11"/>
          </p:nvPr>
        </p:nvSpPr>
        <p:spPr/>
        <p:txBody>
          <a:bodyPr/>
          <a:lstStyle/>
          <a:p>
            <a:r>
              <a:rPr lang="en-US" dirty="0"/>
              <a:t>Accelerator Controls - S. Deghaye</a:t>
            </a:r>
          </a:p>
        </p:txBody>
      </p:sp>
      <p:pic>
        <p:nvPicPr>
          <p:cNvPr id="9" name="Picture 5">
            <a:extLst>
              <a:ext uri="{FF2B5EF4-FFF2-40B4-BE49-F238E27FC236}">
                <a16:creationId xmlns:a16="http://schemas.microsoft.com/office/drawing/2014/main" id="{65EAF3A9-BAB0-714A-BBE5-33A8A78366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403206" y="2403987"/>
            <a:ext cx="2341392" cy="3191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a:extLst>
              <a:ext uri="{FF2B5EF4-FFF2-40B4-BE49-F238E27FC236}">
                <a16:creationId xmlns:a16="http://schemas.microsoft.com/office/drawing/2014/main" id="{92295AA8-39AA-E342-81EE-A8B331AC990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430905" y="1681615"/>
            <a:ext cx="2166176" cy="3316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a:extLst>
              <a:ext uri="{FF2B5EF4-FFF2-40B4-BE49-F238E27FC236}">
                <a16:creationId xmlns:a16="http://schemas.microsoft.com/office/drawing/2014/main" id="{A0D4658E-D3A3-DD49-BF9F-147417CD50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5825" y="1592263"/>
            <a:ext cx="3010514" cy="4149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a:extLst>
              <a:ext uri="{FF2B5EF4-FFF2-40B4-BE49-F238E27FC236}">
                <a16:creationId xmlns:a16="http://schemas.microsoft.com/office/drawing/2014/main" id="{06608E93-C65D-40C1-BF56-4AA3A12D015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95" t="10818" r="61020" b="4480"/>
          <a:stretch/>
        </p:blipFill>
        <p:spPr bwMode="auto">
          <a:xfrm>
            <a:off x="6332435" y="2487575"/>
            <a:ext cx="2287093" cy="3625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6852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100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200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F6F388-1016-F24E-8210-2AFA0AFB4FA7}"/>
              </a:ext>
            </a:extLst>
          </p:cNvPr>
          <p:cNvSpPr>
            <a:spLocks noGrp="1"/>
          </p:cNvSpPr>
          <p:nvPr>
            <p:ph idx="1"/>
          </p:nvPr>
        </p:nvSpPr>
        <p:spPr/>
        <p:txBody>
          <a:bodyPr>
            <a:normAutofit/>
          </a:bodyPr>
          <a:lstStyle/>
          <a:p>
            <a:pPr marL="342900" indent="-342900">
              <a:buFont typeface="Wingdings" pitchFamily="2" charset="2"/>
              <a:buChar char="Ø"/>
            </a:pPr>
            <a:r>
              <a:rPr lang="en-CH" sz="2000">
                <a:solidFill>
                  <a:schemeClr val="tx1"/>
                </a:solidFill>
              </a:rPr>
              <a:t>Safety for machine protection &amp; operational availability</a:t>
            </a:r>
          </a:p>
          <a:p>
            <a:pPr marL="666750" lvl="1" indent="-342900">
              <a:buFont typeface="Wingdings" pitchFamily="2" charset="2"/>
              <a:buChar char="Ø"/>
            </a:pPr>
            <a:r>
              <a:rPr lang="en-CH" sz="1700" b="1">
                <a:solidFill>
                  <a:schemeClr val="tx1"/>
                </a:solidFill>
              </a:rPr>
              <a:t>Minimum: Machine interlock to protect the hardware</a:t>
            </a:r>
          </a:p>
          <a:p>
            <a:pPr marL="666750" lvl="1" indent="-342900">
              <a:buFont typeface="Wingdings" pitchFamily="2" charset="2"/>
              <a:buChar char="Ø"/>
            </a:pPr>
            <a:r>
              <a:rPr lang="en-CH" sz="1700" b="1">
                <a:solidFill>
                  <a:schemeClr val="tx1"/>
                </a:solidFill>
              </a:rPr>
              <a:t>Ideal: High-level fast-reaction interlocks and role-based access to prevent the wrong action at the wrong time</a:t>
            </a:r>
            <a:endParaRPr lang="en-CH" sz="2000" b="1">
              <a:solidFill>
                <a:schemeClr val="tx1"/>
              </a:solidFill>
            </a:endParaRPr>
          </a:p>
        </p:txBody>
      </p:sp>
      <p:sp>
        <p:nvSpPr>
          <p:cNvPr id="2" name="Title 1">
            <a:extLst>
              <a:ext uri="{FF2B5EF4-FFF2-40B4-BE49-F238E27FC236}">
                <a16:creationId xmlns:a16="http://schemas.microsoft.com/office/drawing/2014/main" id="{17A14BD3-73AB-094C-9559-4E2900E564B6}"/>
              </a:ext>
            </a:extLst>
          </p:cNvPr>
          <p:cNvSpPr>
            <a:spLocks noGrp="1"/>
          </p:cNvSpPr>
          <p:nvPr>
            <p:ph type="title"/>
          </p:nvPr>
        </p:nvSpPr>
        <p:spPr/>
        <p:txBody>
          <a:bodyPr/>
          <a:lstStyle/>
          <a:p>
            <a:r>
              <a:rPr lang="en-CH"/>
              <a:t>More Control System Requirements</a:t>
            </a:r>
          </a:p>
        </p:txBody>
      </p:sp>
      <p:sp>
        <p:nvSpPr>
          <p:cNvPr id="7" name="Slide Number Placeholder 6">
            <a:extLst>
              <a:ext uri="{FF2B5EF4-FFF2-40B4-BE49-F238E27FC236}">
                <a16:creationId xmlns:a16="http://schemas.microsoft.com/office/drawing/2014/main" id="{1E2611E5-0A62-6240-9303-778673410DD7}"/>
              </a:ext>
            </a:extLst>
          </p:cNvPr>
          <p:cNvSpPr>
            <a:spLocks noGrp="1"/>
          </p:cNvSpPr>
          <p:nvPr>
            <p:ph type="sldNum" sz="quarter" idx="12"/>
          </p:nvPr>
        </p:nvSpPr>
        <p:spPr/>
        <p:txBody>
          <a:bodyPr/>
          <a:lstStyle/>
          <a:p>
            <a:fld id="{1A573C97-D9A6-6A4F-8364-B1B1682C6500}" type="slidenum">
              <a:rPr lang="en-GB" smtClean="0"/>
              <a:t>19</a:t>
            </a:fld>
            <a:endParaRPr lang="en-GB" dirty="0"/>
          </a:p>
        </p:txBody>
      </p:sp>
      <p:sp>
        <p:nvSpPr>
          <p:cNvPr id="4" name="Date Placeholder 3">
            <a:extLst>
              <a:ext uri="{FF2B5EF4-FFF2-40B4-BE49-F238E27FC236}">
                <a16:creationId xmlns:a16="http://schemas.microsoft.com/office/drawing/2014/main" id="{27A30940-684C-FD41-9E6C-86082D81CC09}"/>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0F319B22-6703-3C44-857C-F1F39F80F897}"/>
              </a:ext>
            </a:extLst>
          </p:cNvPr>
          <p:cNvSpPr>
            <a:spLocks noGrp="1"/>
          </p:cNvSpPr>
          <p:nvPr>
            <p:ph type="ftr" sz="quarter" idx="11"/>
          </p:nvPr>
        </p:nvSpPr>
        <p:spPr/>
        <p:txBody>
          <a:bodyPr/>
          <a:lstStyle/>
          <a:p>
            <a:r>
              <a:rPr lang="en-US" dirty="0"/>
              <a:t>Accelerator Controls - S. Deghaye</a:t>
            </a:r>
          </a:p>
        </p:txBody>
      </p:sp>
      <p:pic>
        <p:nvPicPr>
          <p:cNvPr id="10" name="Picture 9" descr="A picture containing table, indoor, floor, electronics&#10;&#10;Description automatically generated">
            <a:extLst>
              <a:ext uri="{FF2B5EF4-FFF2-40B4-BE49-F238E27FC236}">
                <a16:creationId xmlns:a16="http://schemas.microsoft.com/office/drawing/2014/main" id="{9B7E18AB-479F-4047-BD5B-F7D2DFAA1CA6}"/>
              </a:ext>
            </a:extLst>
          </p:cNvPr>
          <p:cNvPicPr>
            <a:picLocks noChangeAspect="1"/>
          </p:cNvPicPr>
          <p:nvPr/>
        </p:nvPicPr>
        <p:blipFill>
          <a:blip r:embed="rId3"/>
          <a:stretch>
            <a:fillRect/>
          </a:stretch>
        </p:blipFill>
        <p:spPr>
          <a:xfrm>
            <a:off x="3586693" y="3297625"/>
            <a:ext cx="4381500" cy="2184400"/>
          </a:xfrm>
          <a:prstGeom prst="rect">
            <a:avLst/>
          </a:prstGeom>
        </p:spPr>
      </p:pic>
    </p:spTree>
    <p:extLst>
      <p:ext uri="{BB962C8B-B14F-4D97-AF65-F5344CB8AC3E}">
        <p14:creationId xmlns:p14="http://schemas.microsoft.com/office/powerpoint/2010/main" val="3097743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85412F-387A-6E43-ACAF-9130596E39AE}"/>
              </a:ext>
            </a:extLst>
          </p:cNvPr>
          <p:cNvSpPr>
            <a:spLocks noGrp="1"/>
          </p:cNvSpPr>
          <p:nvPr>
            <p:ph idx="1"/>
          </p:nvPr>
        </p:nvSpPr>
        <p:spPr/>
        <p:txBody>
          <a:bodyPr/>
          <a:lstStyle/>
          <a:p>
            <a:pPr marL="457200" indent="-457200">
              <a:buFont typeface="+mj-lt"/>
              <a:buAutoNum type="arabicPeriod"/>
            </a:pPr>
            <a:r>
              <a:rPr lang="en-GB" sz="2000" dirty="0">
                <a:solidFill>
                  <a:schemeClr val="tx1"/>
                </a:solidFill>
              </a:rPr>
              <a:t>What is an accelerator made of?</a:t>
            </a:r>
          </a:p>
          <a:p>
            <a:pPr marL="457200" indent="-457200">
              <a:buFont typeface="+mj-lt"/>
              <a:buAutoNum type="arabicPeriod"/>
            </a:pPr>
            <a:r>
              <a:rPr lang="en-CH" sz="2000">
                <a:solidFill>
                  <a:schemeClr val="tx1"/>
                </a:solidFill>
              </a:rPr>
              <a:t>Control System Requirements</a:t>
            </a:r>
          </a:p>
          <a:p>
            <a:pPr marL="457200" indent="-457200">
              <a:buFont typeface="+mj-lt"/>
              <a:buAutoNum type="arabicPeriod"/>
            </a:pPr>
            <a:r>
              <a:rPr lang="en-CH" sz="2000">
                <a:solidFill>
                  <a:schemeClr val="tx1"/>
                </a:solidFill>
              </a:rPr>
              <a:t>Implementation Philosophy</a:t>
            </a:r>
          </a:p>
          <a:p>
            <a:pPr marL="457200" indent="-457200">
              <a:buFont typeface="+mj-lt"/>
              <a:buAutoNum type="arabicPeriod"/>
            </a:pPr>
            <a:r>
              <a:rPr lang="en-CH" sz="2000">
                <a:solidFill>
                  <a:schemeClr val="tx1"/>
                </a:solidFill>
              </a:rPr>
              <a:t>A bit of History</a:t>
            </a:r>
          </a:p>
          <a:p>
            <a:pPr marL="457200" indent="-457200">
              <a:buFont typeface="+mj-lt"/>
              <a:buAutoNum type="arabicPeriod"/>
            </a:pPr>
            <a:r>
              <a:rPr lang="en-CH" sz="2000">
                <a:solidFill>
                  <a:schemeClr val="tx1"/>
                </a:solidFill>
              </a:rPr>
              <a:t>Hardware &amp; Software Architecture</a:t>
            </a:r>
          </a:p>
          <a:p>
            <a:pPr marL="457200" indent="-457200">
              <a:buFont typeface="+mj-lt"/>
              <a:buAutoNum type="arabicPeriod"/>
            </a:pPr>
            <a:r>
              <a:rPr lang="en-CH" sz="2000">
                <a:solidFill>
                  <a:schemeClr val="tx1"/>
                </a:solidFill>
              </a:rPr>
              <a:t>CERN examples &amp; Key Components</a:t>
            </a:r>
          </a:p>
          <a:p>
            <a:pPr marL="457200" indent="-457200">
              <a:buFont typeface="+mj-lt"/>
              <a:buAutoNum type="arabicPeriod"/>
            </a:pPr>
            <a:r>
              <a:rPr lang="en-CH" sz="2000">
                <a:solidFill>
                  <a:schemeClr val="tx1"/>
                </a:solidFill>
              </a:rPr>
              <a:t>Detailed implementations and concepts</a:t>
            </a:r>
          </a:p>
        </p:txBody>
      </p:sp>
      <p:sp>
        <p:nvSpPr>
          <p:cNvPr id="2" name="Title 1">
            <a:extLst>
              <a:ext uri="{FF2B5EF4-FFF2-40B4-BE49-F238E27FC236}">
                <a16:creationId xmlns:a16="http://schemas.microsoft.com/office/drawing/2014/main" id="{79B3A1DD-10AA-8C4A-A5EA-5DBC351D8CB9}"/>
              </a:ext>
            </a:extLst>
          </p:cNvPr>
          <p:cNvSpPr>
            <a:spLocks noGrp="1"/>
          </p:cNvSpPr>
          <p:nvPr>
            <p:ph type="title"/>
          </p:nvPr>
        </p:nvSpPr>
        <p:spPr/>
        <p:txBody>
          <a:bodyPr/>
          <a:lstStyle/>
          <a:p>
            <a:r>
              <a:rPr lang="en-CH" dirty="0"/>
              <a:t>Agenda</a:t>
            </a:r>
          </a:p>
        </p:txBody>
      </p:sp>
      <p:sp>
        <p:nvSpPr>
          <p:cNvPr id="5" name="Footer Placeholder 4">
            <a:extLst>
              <a:ext uri="{FF2B5EF4-FFF2-40B4-BE49-F238E27FC236}">
                <a16:creationId xmlns:a16="http://schemas.microsoft.com/office/drawing/2014/main" id="{00223151-643A-3043-A3FC-B27FEE9C6B4F}"/>
              </a:ext>
            </a:extLst>
          </p:cNvPr>
          <p:cNvSpPr>
            <a:spLocks noGrp="1"/>
          </p:cNvSpPr>
          <p:nvPr>
            <p:ph type="ftr" sz="quarter" idx="11"/>
          </p:nvPr>
        </p:nvSpPr>
        <p:spPr/>
        <p:txBody>
          <a:bodyPr/>
          <a:lstStyle/>
          <a:p>
            <a:r>
              <a:rPr lang="en-GB" dirty="0"/>
              <a:t>Accelerator Controls - S. Deghaye</a:t>
            </a:r>
          </a:p>
        </p:txBody>
      </p:sp>
      <p:sp>
        <p:nvSpPr>
          <p:cNvPr id="7" name="Slide Number Placeholder 6">
            <a:extLst>
              <a:ext uri="{FF2B5EF4-FFF2-40B4-BE49-F238E27FC236}">
                <a16:creationId xmlns:a16="http://schemas.microsoft.com/office/drawing/2014/main" id="{06C0B658-BF1A-4740-8E4E-EFB894729A1C}"/>
              </a:ext>
            </a:extLst>
          </p:cNvPr>
          <p:cNvSpPr>
            <a:spLocks noGrp="1"/>
          </p:cNvSpPr>
          <p:nvPr>
            <p:ph type="sldNum" sz="quarter" idx="12"/>
          </p:nvPr>
        </p:nvSpPr>
        <p:spPr/>
        <p:txBody>
          <a:bodyPr/>
          <a:lstStyle/>
          <a:p>
            <a:fld id="{1A573C97-D9A6-6A4F-8364-B1B1682C6500}" type="slidenum">
              <a:rPr lang="en-GB" smtClean="0"/>
              <a:t>2</a:t>
            </a:fld>
            <a:endParaRPr lang="en-GB" dirty="0"/>
          </a:p>
        </p:txBody>
      </p:sp>
      <p:sp>
        <p:nvSpPr>
          <p:cNvPr id="6" name="Date Placeholder 3">
            <a:extLst>
              <a:ext uri="{FF2B5EF4-FFF2-40B4-BE49-F238E27FC236}">
                <a16:creationId xmlns:a16="http://schemas.microsoft.com/office/drawing/2014/main" id="{DE637D0A-08C9-BF4B-A729-E23AA7D2E408}"/>
              </a:ext>
            </a:extLst>
          </p:cNvPr>
          <p:cNvSpPr>
            <a:spLocks noGrp="1"/>
          </p:cNvSpPr>
          <p:nvPr>
            <p:ph type="dt" sz="half" idx="10"/>
          </p:nvPr>
        </p:nvSpPr>
        <p:spPr>
          <a:xfrm>
            <a:off x="3165677" y="6350851"/>
            <a:ext cx="950712" cy="365125"/>
          </a:xfrm>
        </p:spPr>
        <p:txBody>
          <a:bodyPr/>
          <a:lstStyle/>
          <a:p>
            <a:r>
              <a:rPr lang="de-CH" dirty="0"/>
              <a:t>29 &amp; 30-11-2021</a:t>
            </a:r>
            <a:endParaRPr lang="en-US" dirty="0"/>
          </a:p>
        </p:txBody>
      </p:sp>
    </p:spTree>
    <p:extLst>
      <p:ext uri="{BB962C8B-B14F-4D97-AF65-F5344CB8AC3E}">
        <p14:creationId xmlns:p14="http://schemas.microsoft.com/office/powerpoint/2010/main" val="2884587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F6F388-1016-F24E-8210-2AFA0AFB4FA7}"/>
              </a:ext>
            </a:extLst>
          </p:cNvPr>
          <p:cNvSpPr>
            <a:spLocks noGrp="1"/>
          </p:cNvSpPr>
          <p:nvPr>
            <p:ph idx="1"/>
          </p:nvPr>
        </p:nvSpPr>
        <p:spPr/>
        <p:txBody>
          <a:bodyPr>
            <a:normAutofit/>
          </a:bodyPr>
          <a:lstStyle/>
          <a:p>
            <a:pPr marL="342900" indent="-342900">
              <a:buFont typeface="Wingdings" pitchFamily="2" charset="2"/>
              <a:buChar char="Ø"/>
            </a:pPr>
            <a:r>
              <a:rPr lang="en-CH" sz="2000" b="1">
                <a:solidFill>
                  <a:schemeClr val="tx1"/>
                </a:solidFill>
              </a:rPr>
              <a:t>Diagnostics</a:t>
            </a:r>
          </a:p>
          <a:p>
            <a:pPr marL="666750" lvl="1" indent="-342900">
              <a:buFont typeface="Wingdings" pitchFamily="2" charset="2"/>
              <a:buChar char="Ø"/>
            </a:pPr>
            <a:r>
              <a:rPr lang="en-CH" sz="1700" b="1">
                <a:solidFill>
                  <a:schemeClr val="tx1"/>
                </a:solidFill>
              </a:rPr>
              <a:t>Detection, identification, and follow-up of problems in the controls infrastructure</a:t>
            </a:r>
          </a:p>
          <a:p>
            <a:pPr marL="666750" lvl="1" indent="-342900">
              <a:buFont typeface="Wingdings" pitchFamily="2" charset="2"/>
              <a:buChar char="Ø"/>
            </a:pPr>
            <a:r>
              <a:rPr lang="en-CH" sz="1700" b="1">
                <a:solidFill>
                  <a:schemeClr val="tx1"/>
                </a:solidFill>
              </a:rPr>
              <a:t>Minimum: Non-interactive status screens</a:t>
            </a:r>
          </a:p>
          <a:p>
            <a:pPr marL="666750" lvl="1" indent="-342900">
              <a:buFont typeface="Wingdings" pitchFamily="2" charset="2"/>
              <a:buChar char="Ø"/>
            </a:pPr>
            <a:r>
              <a:rPr lang="en-CH" sz="1700" b="1">
                <a:solidFill>
                  <a:schemeClr val="tx1"/>
                </a:solidFill>
              </a:rPr>
              <a:t>Ideal: Online monitoring, remote interventions (e.g. power cycle), failure prediction (Machine Learning), analysis tools</a:t>
            </a:r>
          </a:p>
        </p:txBody>
      </p:sp>
      <p:sp>
        <p:nvSpPr>
          <p:cNvPr id="2" name="Title 1">
            <a:extLst>
              <a:ext uri="{FF2B5EF4-FFF2-40B4-BE49-F238E27FC236}">
                <a16:creationId xmlns:a16="http://schemas.microsoft.com/office/drawing/2014/main" id="{17A14BD3-73AB-094C-9559-4E2900E564B6}"/>
              </a:ext>
            </a:extLst>
          </p:cNvPr>
          <p:cNvSpPr>
            <a:spLocks noGrp="1"/>
          </p:cNvSpPr>
          <p:nvPr>
            <p:ph type="title"/>
          </p:nvPr>
        </p:nvSpPr>
        <p:spPr/>
        <p:txBody>
          <a:bodyPr/>
          <a:lstStyle/>
          <a:p>
            <a:r>
              <a:rPr lang="en-CH"/>
              <a:t>More Control System Requirements</a:t>
            </a:r>
          </a:p>
        </p:txBody>
      </p:sp>
      <p:sp>
        <p:nvSpPr>
          <p:cNvPr id="7" name="Slide Number Placeholder 6">
            <a:extLst>
              <a:ext uri="{FF2B5EF4-FFF2-40B4-BE49-F238E27FC236}">
                <a16:creationId xmlns:a16="http://schemas.microsoft.com/office/drawing/2014/main" id="{1E2611E5-0A62-6240-9303-778673410DD7}"/>
              </a:ext>
            </a:extLst>
          </p:cNvPr>
          <p:cNvSpPr>
            <a:spLocks noGrp="1"/>
          </p:cNvSpPr>
          <p:nvPr>
            <p:ph type="sldNum" sz="quarter" idx="12"/>
          </p:nvPr>
        </p:nvSpPr>
        <p:spPr/>
        <p:txBody>
          <a:bodyPr/>
          <a:lstStyle/>
          <a:p>
            <a:fld id="{1A573C97-D9A6-6A4F-8364-B1B1682C6500}" type="slidenum">
              <a:rPr lang="en-GB" smtClean="0"/>
              <a:t>20</a:t>
            </a:fld>
            <a:endParaRPr lang="en-GB" dirty="0"/>
          </a:p>
        </p:txBody>
      </p:sp>
      <p:sp>
        <p:nvSpPr>
          <p:cNvPr id="4" name="Date Placeholder 3">
            <a:extLst>
              <a:ext uri="{FF2B5EF4-FFF2-40B4-BE49-F238E27FC236}">
                <a16:creationId xmlns:a16="http://schemas.microsoft.com/office/drawing/2014/main" id="{27A30940-684C-FD41-9E6C-86082D81CC09}"/>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0F319B22-6703-3C44-857C-F1F39F80F897}"/>
              </a:ext>
            </a:extLst>
          </p:cNvPr>
          <p:cNvSpPr>
            <a:spLocks noGrp="1"/>
          </p:cNvSpPr>
          <p:nvPr>
            <p:ph type="ftr" sz="quarter" idx="11"/>
          </p:nvPr>
        </p:nvSpPr>
        <p:spPr/>
        <p:txBody>
          <a:bodyPr/>
          <a:lstStyle/>
          <a:p>
            <a:r>
              <a:rPr lang="en-US" dirty="0"/>
              <a:t>Accelerator Controls - S. Deghaye</a:t>
            </a:r>
          </a:p>
        </p:txBody>
      </p:sp>
      <p:pic>
        <p:nvPicPr>
          <p:cNvPr id="8" name="Picture 7" descr="A picture containing graphical user interface&#10;&#10;Description automatically generated">
            <a:extLst>
              <a:ext uri="{FF2B5EF4-FFF2-40B4-BE49-F238E27FC236}">
                <a16:creationId xmlns:a16="http://schemas.microsoft.com/office/drawing/2014/main" id="{330C43A6-8DA7-CE40-8F6A-10E57C143FE2}"/>
              </a:ext>
            </a:extLst>
          </p:cNvPr>
          <p:cNvPicPr>
            <a:picLocks noChangeAspect="1"/>
          </p:cNvPicPr>
          <p:nvPr/>
        </p:nvPicPr>
        <p:blipFill>
          <a:blip r:embed="rId3"/>
          <a:stretch>
            <a:fillRect/>
          </a:stretch>
        </p:blipFill>
        <p:spPr>
          <a:xfrm>
            <a:off x="6299811" y="3051175"/>
            <a:ext cx="5727700" cy="3149600"/>
          </a:xfrm>
          <a:prstGeom prst="rect">
            <a:avLst/>
          </a:prstGeom>
        </p:spPr>
      </p:pic>
    </p:spTree>
    <p:extLst>
      <p:ext uri="{BB962C8B-B14F-4D97-AF65-F5344CB8AC3E}">
        <p14:creationId xmlns:p14="http://schemas.microsoft.com/office/powerpoint/2010/main" val="233513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stack of books&#10;&#10;Description automatically generated with low confidence">
            <a:extLst>
              <a:ext uri="{FF2B5EF4-FFF2-40B4-BE49-F238E27FC236}">
                <a16:creationId xmlns:a16="http://schemas.microsoft.com/office/drawing/2014/main" id="{12D8F733-5D30-404B-9E48-E3826F9B2E20}"/>
              </a:ext>
            </a:extLst>
          </p:cNvPr>
          <p:cNvPicPr>
            <a:picLocks noGrp="1" noChangeAspect="1"/>
          </p:cNvPicPr>
          <p:nvPr>
            <p:ph idx="1"/>
          </p:nvPr>
        </p:nvPicPr>
        <p:blipFill>
          <a:blip r:embed="rId3"/>
          <a:stretch>
            <a:fillRect/>
          </a:stretch>
        </p:blipFill>
        <p:spPr>
          <a:xfrm>
            <a:off x="3110730" y="1592263"/>
            <a:ext cx="5970541" cy="4608512"/>
          </a:xfrm>
        </p:spPr>
      </p:pic>
      <p:sp>
        <p:nvSpPr>
          <p:cNvPr id="3" name="Title 2">
            <a:extLst>
              <a:ext uri="{FF2B5EF4-FFF2-40B4-BE49-F238E27FC236}">
                <a16:creationId xmlns:a16="http://schemas.microsoft.com/office/drawing/2014/main" id="{6EA5A31D-C0E8-BB40-A2EC-7CE687E78919}"/>
              </a:ext>
            </a:extLst>
          </p:cNvPr>
          <p:cNvSpPr>
            <a:spLocks noGrp="1"/>
          </p:cNvSpPr>
          <p:nvPr>
            <p:ph type="title"/>
          </p:nvPr>
        </p:nvSpPr>
        <p:spPr/>
        <p:txBody>
          <a:bodyPr/>
          <a:lstStyle/>
          <a:p>
            <a:r>
              <a:rPr lang="en-CH"/>
              <a:t>And many more…</a:t>
            </a:r>
          </a:p>
        </p:txBody>
      </p:sp>
      <p:sp>
        <p:nvSpPr>
          <p:cNvPr id="4" name="Date Placeholder 3">
            <a:extLst>
              <a:ext uri="{FF2B5EF4-FFF2-40B4-BE49-F238E27FC236}">
                <a16:creationId xmlns:a16="http://schemas.microsoft.com/office/drawing/2014/main" id="{00AA9419-4E8A-D64C-BD50-DAE7C51816E5}"/>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03AE8875-1598-344C-AEAF-0ED6F8174808}"/>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69FE792D-C7AC-984A-8EB1-2D5C1253EA26}"/>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Tree>
    <p:extLst>
      <p:ext uri="{BB962C8B-B14F-4D97-AF65-F5344CB8AC3E}">
        <p14:creationId xmlns:p14="http://schemas.microsoft.com/office/powerpoint/2010/main" val="474979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E4F3A5FE-DC05-7740-A00E-C6F7B1C95265}"/>
              </a:ext>
            </a:extLst>
          </p:cNvPr>
          <p:cNvPicPr>
            <a:picLocks noChangeAspect="1"/>
          </p:cNvPicPr>
          <p:nvPr/>
        </p:nvPicPr>
        <p:blipFill rotWithShape="1">
          <a:blip r:embed="rId2"/>
          <a:srcRect t="12753" b="25119"/>
          <a:stretch/>
        </p:blipFill>
        <p:spPr>
          <a:xfrm>
            <a:off x="5555844" y="813204"/>
            <a:ext cx="6626506" cy="3663387"/>
          </a:xfrm>
          <a:prstGeom prst="rect">
            <a:avLst/>
          </a:prstGeom>
        </p:spPr>
      </p:pic>
      <p:sp>
        <p:nvSpPr>
          <p:cNvPr id="2" name="Content Placeholder 1">
            <a:extLst>
              <a:ext uri="{FF2B5EF4-FFF2-40B4-BE49-F238E27FC236}">
                <a16:creationId xmlns:a16="http://schemas.microsoft.com/office/drawing/2014/main" id="{B02C8E21-A12B-6541-AB8B-00AB658CB875}"/>
              </a:ext>
            </a:extLst>
          </p:cNvPr>
          <p:cNvSpPr>
            <a:spLocks noGrp="1"/>
          </p:cNvSpPr>
          <p:nvPr>
            <p:ph idx="1"/>
          </p:nvPr>
        </p:nvSpPr>
        <p:spPr>
          <a:xfrm>
            <a:off x="407989" y="1660358"/>
            <a:ext cx="7173429" cy="4605359"/>
          </a:xfrm>
        </p:spPr>
        <p:txBody>
          <a:bodyPr/>
          <a:lstStyle/>
          <a:p>
            <a:pPr marL="285750" indent="-285750">
              <a:buFont typeface="Wingdings" pitchFamily="2" charset="2"/>
              <a:buChar char="Ø"/>
            </a:pPr>
            <a:r>
              <a:rPr lang="en-CH" sz="1700">
                <a:solidFill>
                  <a:schemeClr val="tx1"/>
                </a:solidFill>
              </a:rPr>
              <a:t>Many requirements from physicists and operators</a:t>
            </a:r>
          </a:p>
          <a:p>
            <a:pPr marL="285750" indent="-285750">
              <a:buFont typeface="Wingdings" pitchFamily="2" charset="2"/>
              <a:buChar char="Ø"/>
            </a:pPr>
            <a:r>
              <a:rPr lang="en-CH" sz="1700">
                <a:solidFill>
                  <a:schemeClr val="tx1"/>
                </a:solidFill>
              </a:rPr>
              <a:t>Accelerators made of many elements</a:t>
            </a:r>
          </a:p>
          <a:p>
            <a:pPr marL="609750" lvl="1" indent="-285750">
              <a:buFont typeface="Wingdings" pitchFamily="2" charset="2"/>
              <a:buChar char="Ø"/>
            </a:pPr>
            <a:r>
              <a:rPr lang="en-CH" sz="1400">
                <a:solidFill>
                  <a:schemeClr val="tx1"/>
                </a:solidFill>
              </a:rPr>
              <a:t>Early accelerators, e.g. Proton Synchrotron (PS), were small </a:t>
            </a:r>
          </a:p>
          <a:p>
            <a:pPr lvl="2" indent="0">
              <a:buNone/>
            </a:pPr>
            <a:r>
              <a:rPr lang="en-CH" sz="1300">
                <a:solidFill>
                  <a:schemeClr val="tx1"/>
                </a:solidFill>
              </a:rPr>
              <a:t>&lt; 5’000 device</a:t>
            </a:r>
            <a:r>
              <a:rPr lang="en-GB" sz="1300" dirty="0">
                <a:solidFill>
                  <a:schemeClr val="tx1"/>
                </a:solidFill>
              </a:rPr>
              <a:t>s</a:t>
            </a:r>
            <a:endParaRPr lang="en-CH" sz="1300">
              <a:solidFill>
                <a:schemeClr val="tx1"/>
              </a:solidFill>
            </a:endParaRPr>
          </a:p>
          <a:p>
            <a:pPr marL="609750" lvl="1" indent="-285750">
              <a:buFont typeface="Wingdings" pitchFamily="2" charset="2"/>
              <a:buChar char="Ø"/>
            </a:pPr>
            <a:r>
              <a:rPr lang="en-CH" sz="1400">
                <a:solidFill>
                  <a:schemeClr val="tx1"/>
                </a:solidFill>
              </a:rPr>
              <a:t>Latest accelerators, e.g. LHC, are much more complex to operate </a:t>
            </a:r>
          </a:p>
          <a:p>
            <a:pPr lvl="2" indent="0">
              <a:buNone/>
            </a:pPr>
            <a:r>
              <a:rPr lang="en-CH" sz="1300">
                <a:solidFill>
                  <a:schemeClr val="tx1"/>
                </a:solidFill>
              </a:rPr>
              <a:t>30’000+ elements</a:t>
            </a:r>
          </a:p>
          <a:p>
            <a:pPr marL="285750" indent="-285750">
              <a:buFont typeface="Wingdings" pitchFamily="2" charset="2"/>
              <a:buChar char="Ø"/>
            </a:pPr>
            <a:endParaRPr lang="en-CH" sz="1700">
              <a:solidFill>
                <a:schemeClr val="tx1"/>
              </a:solidFill>
            </a:endParaRPr>
          </a:p>
          <a:p>
            <a:pPr marL="285750" indent="-285750">
              <a:buFont typeface="Wingdings" pitchFamily="2" charset="2"/>
              <a:buChar char="Ø"/>
            </a:pPr>
            <a:r>
              <a:rPr lang="en-CH" sz="1700">
                <a:solidFill>
                  <a:schemeClr val="tx1"/>
                </a:solidFill>
              </a:rPr>
              <a:t>The Control System’s job is to hide the complexity and help you to do your job as efficiently as possible.</a:t>
            </a:r>
          </a:p>
        </p:txBody>
      </p:sp>
      <p:sp>
        <p:nvSpPr>
          <p:cNvPr id="3" name="Title 2">
            <a:extLst>
              <a:ext uri="{FF2B5EF4-FFF2-40B4-BE49-F238E27FC236}">
                <a16:creationId xmlns:a16="http://schemas.microsoft.com/office/drawing/2014/main" id="{1177B92B-B713-7744-AE79-6E0BCF42DE6C}"/>
              </a:ext>
            </a:extLst>
          </p:cNvPr>
          <p:cNvSpPr>
            <a:spLocks noGrp="1"/>
          </p:cNvSpPr>
          <p:nvPr>
            <p:ph type="title"/>
          </p:nvPr>
        </p:nvSpPr>
        <p:spPr/>
        <p:txBody>
          <a:bodyPr/>
          <a:lstStyle/>
          <a:p>
            <a:r>
              <a:rPr lang="en-CH"/>
              <a:t>Controls Complexity</a:t>
            </a:r>
          </a:p>
        </p:txBody>
      </p:sp>
      <p:sp>
        <p:nvSpPr>
          <p:cNvPr id="4" name="Date Placeholder 3">
            <a:extLst>
              <a:ext uri="{FF2B5EF4-FFF2-40B4-BE49-F238E27FC236}">
                <a16:creationId xmlns:a16="http://schemas.microsoft.com/office/drawing/2014/main" id="{F1D3EA3B-2C02-F741-89B4-BEA90CB7034C}"/>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48C3A6EE-0119-BE44-ACC5-E403FD28A17E}"/>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26AB8773-38D7-3D47-9D8B-BF4F25A46B68}"/>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2836497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3E794-6808-C14C-937C-12F12726418E}"/>
              </a:ext>
            </a:extLst>
          </p:cNvPr>
          <p:cNvSpPr>
            <a:spLocks noGrp="1"/>
          </p:cNvSpPr>
          <p:nvPr>
            <p:ph type="title"/>
          </p:nvPr>
        </p:nvSpPr>
        <p:spPr/>
        <p:txBody>
          <a:bodyPr/>
          <a:lstStyle/>
          <a:p>
            <a:r>
              <a:rPr lang="en-CH"/>
              <a:t>Implementation Philosophy</a:t>
            </a:r>
          </a:p>
        </p:txBody>
      </p:sp>
      <p:sp>
        <p:nvSpPr>
          <p:cNvPr id="3" name="Text Placeholder 2">
            <a:extLst>
              <a:ext uri="{FF2B5EF4-FFF2-40B4-BE49-F238E27FC236}">
                <a16:creationId xmlns:a16="http://schemas.microsoft.com/office/drawing/2014/main" id="{E855F993-C2A2-AD40-958E-73768428DB5B}"/>
              </a:ext>
            </a:extLst>
          </p:cNvPr>
          <p:cNvSpPr>
            <a:spLocks noGrp="1"/>
          </p:cNvSpPr>
          <p:nvPr>
            <p:ph type="body" idx="1"/>
          </p:nvPr>
        </p:nvSpPr>
        <p:spPr/>
        <p:txBody>
          <a:bodyPr/>
          <a:lstStyle/>
          <a:p>
            <a:endParaRPr lang="en-CH"/>
          </a:p>
        </p:txBody>
      </p:sp>
      <p:sp>
        <p:nvSpPr>
          <p:cNvPr id="4" name="Date Placeholder 3">
            <a:extLst>
              <a:ext uri="{FF2B5EF4-FFF2-40B4-BE49-F238E27FC236}">
                <a16:creationId xmlns:a16="http://schemas.microsoft.com/office/drawing/2014/main" id="{F7F1E1FE-FCA7-1948-97BB-8AAA0F54A278}"/>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553E7907-F255-C342-B176-6E132D4C1DE4}"/>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DA56DE22-D165-AB4E-BD1C-7AA653F2AA7A}"/>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22453372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5E64E9A-7EA6-294D-9C7C-868EB4375A59}"/>
              </a:ext>
            </a:extLst>
          </p:cNvPr>
          <p:cNvSpPr>
            <a:spLocks noGrp="1"/>
          </p:cNvSpPr>
          <p:nvPr>
            <p:ph idx="1"/>
          </p:nvPr>
        </p:nvSpPr>
        <p:spPr>
          <a:xfrm>
            <a:off x="407989" y="1236518"/>
            <a:ext cx="11376024" cy="4964257"/>
          </a:xfrm>
        </p:spPr>
        <p:txBody>
          <a:bodyPr/>
          <a:lstStyle/>
          <a:p>
            <a:pPr>
              <a:lnSpc>
                <a:spcPct val="80000"/>
              </a:lnSpc>
            </a:pPr>
            <a:r>
              <a:rPr lang="en-US" altLang="en-CH" sz="2000" dirty="0">
                <a:solidFill>
                  <a:schemeClr val="tx1"/>
                </a:solidFill>
              </a:rPr>
              <a:t>As much as possible:</a:t>
            </a:r>
          </a:p>
          <a:p>
            <a:pPr marL="171450" indent="-171450">
              <a:lnSpc>
                <a:spcPct val="80000"/>
              </a:lnSpc>
              <a:buFont typeface="Wingdings" pitchFamily="2" charset="2"/>
              <a:buChar char="Ø"/>
            </a:pPr>
            <a:r>
              <a:rPr lang="en-US" altLang="en-CH" sz="1400" dirty="0">
                <a:solidFill>
                  <a:schemeClr val="tx1"/>
                </a:solidFill>
              </a:rPr>
              <a:t>Apply vertical industrial control system solutions</a:t>
            </a:r>
            <a:endParaRPr lang="fr-FR" altLang="en-CH" sz="1400" dirty="0">
              <a:solidFill>
                <a:schemeClr val="tx1"/>
              </a:solidFill>
            </a:endParaRPr>
          </a:p>
          <a:p>
            <a:pPr marL="495450" lvl="1" indent="-171450">
              <a:lnSpc>
                <a:spcPct val="80000"/>
              </a:lnSpc>
              <a:buFont typeface="Wingdings" pitchFamily="2" charset="2"/>
              <a:buChar char="Ø"/>
            </a:pPr>
            <a:r>
              <a:rPr lang="en-US" altLang="en-CH" sz="1100" dirty="0">
                <a:solidFill>
                  <a:schemeClr val="tx1"/>
                </a:solidFill>
              </a:rPr>
              <a:t>PLCs for industry-like process control (electricity, cooling &amp; ventilation, vacuum, cryo)</a:t>
            </a:r>
          </a:p>
          <a:p>
            <a:pPr marL="171450" indent="-171450">
              <a:lnSpc>
                <a:spcPct val="80000"/>
              </a:lnSpc>
              <a:buFont typeface="Wingdings" pitchFamily="2" charset="2"/>
              <a:buChar char="Ø"/>
            </a:pPr>
            <a:r>
              <a:rPr lang="en-US" altLang="en-CH" sz="1400" dirty="0">
                <a:solidFill>
                  <a:schemeClr val="tx1"/>
                </a:solidFill>
              </a:rPr>
              <a:t>Restrict home-made HW development to specific applications</a:t>
            </a:r>
          </a:p>
          <a:p>
            <a:pPr marL="495450" lvl="1" indent="-171450">
              <a:lnSpc>
                <a:spcPct val="80000"/>
              </a:lnSpc>
              <a:buFont typeface="Wingdings" pitchFamily="2" charset="2"/>
              <a:buChar char="Ø"/>
            </a:pPr>
            <a:r>
              <a:rPr lang="en-GB" altLang="en-CH" sz="1100" dirty="0">
                <a:solidFill>
                  <a:schemeClr val="tx1"/>
                </a:solidFill>
              </a:rPr>
              <a:t>Beam optics controls (i.e. all power converters), </a:t>
            </a:r>
          </a:p>
          <a:p>
            <a:pPr marL="495450" lvl="1" indent="-171450">
              <a:lnSpc>
                <a:spcPct val="80000"/>
              </a:lnSpc>
              <a:buFont typeface="Wingdings" pitchFamily="2" charset="2"/>
              <a:buChar char="Ø"/>
            </a:pPr>
            <a:r>
              <a:rPr lang="en-GB" altLang="en-CH" sz="1100" dirty="0">
                <a:solidFill>
                  <a:schemeClr val="tx1"/>
                </a:solidFill>
              </a:rPr>
              <a:t>Injection and Extraction systems, </a:t>
            </a:r>
          </a:p>
          <a:p>
            <a:pPr marL="495450" lvl="1" indent="-171450">
              <a:lnSpc>
                <a:spcPct val="80000"/>
              </a:lnSpc>
              <a:buFont typeface="Wingdings" pitchFamily="2" charset="2"/>
              <a:buChar char="Ø"/>
            </a:pPr>
            <a:r>
              <a:rPr lang="en-GB" altLang="en-CH" sz="1100" dirty="0">
                <a:solidFill>
                  <a:schemeClr val="tx1"/>
                </a:solidFill>
              </a:rPr>
              <a:t>Beam instrumentation, </a:t>
            </a:r>
          </a:p>
          <a:p>
            <a:pPr marL="495450" lvl="1" indent="-171450">
              <a:lnSpc>
                <a:spcPct val="80000"/>
              </a:lnSpc>
              <a:buFont typeface="Wingdings" pitchFamily="2" charset="2"/>
              <a:buChar char="Ø"/>
            </a:pPr>
            <a:r>
              <a:rPr lang="en-GB" altLang="en-CH" sz="1100" dirty="0">
                <a:solidFill>
                  <a:schemeClr val="tx1"/>
                </a:solidFill>
              </a:rPr>
              <a:t>RF, </a:t>
            </a:r>
          </a:p>
          <a:p>
            <a:pPr marL="495450" lvl="1" indent="-171450">
              <a:lnSpc>
                <a:spcPct val="80000"/>
              </a:lnSpc>
              <a:buFont typeface="Wingdings" pitchFamily="2" charset="2"/>
              <a:buChar char="Ø"/>
            </a:pPr>
            <a:r>
              <a:rPr lang="en-GB" altLang="en-CH" sz="1100" dirty="0">
                <a:solidFill>
                  <a:schemeClr val="tx1"/>
                </a:solidFill>
              </a:rPr>
              <a:t>Collimation, </a:t>
            </a:r>
          </a:p>
          <a:p>
            <a:pPr marL="495450" lvl="1" indent="-171450">
              <a:lnSpc>
                <a:spcPct val="80000"/>
              </a:lnSpc>
              <a:buFont typeface="Wingdings" pitchFamily="2" charset="2"/>
              <a:buChar char="Ø"/>
            </a:pPr>
            <a:r>
              <a:rPr lang="en-GB" altLang="en-CH" sz="1100" dirty="0">
                <a:solidFill>
                  <a:schemeClr val="tx1"/>
                </a:solidFill>
              </a:rPr>
              <a:t>Timing Systems, </a:t>
            </a:r>
          </a:p>
          <a:p>
            <a:pPr marL="495450" lvl="1" indent="-171450">
              <a:lnSpc>
                <a:spcPct val="80000"/>
              </a:lnSpc>
              <a:buFont typeface="Wingdings" pitchFamily="2" charset="2"/>
              <a:buChar char="Ø"/>
            </a:pPr>
            <a:r>
              <a:rPr lang="en-GB" altLang="en-CH" sz="1100" dirty="0">
                <a:solidFill>
                  <a:schemeClr val="tx1"/>
                </a:solidFill>
              </a:rPr>
              <a:t>Etc.</a:t>
            </a:r>
            <a:endParaRPr lang="fr-FR" altLang="en-CH" sz="1100" dirty="0">
              <a:solidFill>
                <a:schemeClr val="tx1"/>
              </a:solidFill>
            </a:endParaRPr>
          </a:p>
          <a:p>
            <a:pPr marL="171450" indent="-171450">
              <a:lnSpc>
                <a:spcPct val="80000"/>
              </a:lnSpc>
              <a:buFont typeface="Wingdings" pitchFamily="2" charset="2"/>
              <a:buChar char="Ø"/>
            </a:pPr>
            <a:r>
              <a:rPr lang="en-US" altLang="en-CH" sz="1400" dirty="0">
                <a:solidFill>
                  <a:schemeClr val="tx1"/>
                </a:solidFill>
              </a:rPr>
              <a:t>Base the HW architecture on available standards and Commercial Off-The-Shelf (COTS)</a:t>
            </a:r>
            <a:endParaRPr lang="fr-FR" altLang="en-CH" sz="1400" dirty="0">
              <a:solidFill>
                <a:schemeClr val="tx1"/>
              </a:solidFill>
            </a:endParaRPr>
          </a:p>
          <a:p>
            <a:pPr marL="495450" lvl="1" indent="-171450">
              <a:lnSpc>
                <a:spcPct val="80000"/>
              </a:lnSpc>
              <a:buFont typeface="Wingdings" pitchFamily="2" charset="2"/>
              <a:buChar char="Ø"/>
            </a:pPr>
            <a:r>
              <a:rPr lang="en-US" altLang="en-CH" sz="1100" dirty="0">
                <a:solidFill>
                  <a:schemeClr val="tx1"/>
                </a:solidFill>
              </a:rPr>
              <a:t>Standards for complex embedded I/O systems with high performance demands</a:t>
            </a:r>
          </a:p>
          <a:p>
            <a:pPr marL="495450" lvl="1" indent="-171450">
              <a:lnSpc>
                <a:spcPct val="80000"/>
              </a:lnSpc>
              <a:buFont typeface="Wingdings" pitchFamily="2" charset="2"/>
              <a:buChar char="Ø"/>
            </a:pPr>
            <a:r>
              <a:rPr lang="en-US" altLang="en-CH" sz="1100" dirty="0">
                <a:solidFill>
                  <a:schemeClr val="tx1"/>
                </a:solidFill>
              </a:rPr>
              <a:t>COTS electronic modules for generic features (CPUs, serial controller boards, ADCs, etc.) </a:t>
            </a:r>
          </a:p>
          <a:p>
            <a:pPr marL="495450" lvl="1" indent="-171450">
              <a:lnSpc>
                <a:spcPct val="80000"/>
              </a:lnSpc>
              <a:buFont typeface="Wingdings" pitchFamily="2" charset="2"/>
              <a:buChar char="Ø"/>
            </a:pPr>
            <a:r>
              <a:rPr lang="en-US" altLang="en-CH" sz="1100" dirty="0">
                <a:solidFill>
                  <a:schemeClr val="tx1"/>
                </a:solidFill>
              </a:rPr>
              <a:t>COTS desktop PCs &amp; servers for control rooms and application servers</a:t>
            </a:r>
          </a:p>
          <a:p>
            <a:pPr marL="495450" lvl="1" indent="-171450">
              <a:lnSpc>
                <a:spcPct val="80000"/>
              </a:lnSpc>
              <a:buFont typeface="Wingdings" pitchFamily="2" charset="2"/>
              <a:buChar char="Ø"/>
            </a:pPr>
            <a:r>
              <a:rPr lang="en-US" altLang="en-CH" sz="1100" dirty="0">
                <a:solidFill>
                  <a:schemeClr val="tx1"/>
                </a:solidFill>
              </a:rPr>
              <a:t>Standard fieldbuses for applications requiring real-time features and radiation hardness (e.g. WorldFIP), and less stringent applications (Profinet/Ethercat)</a:t>
            </a:r>
          </a:p>
          <a:p>
            <a:pPr marL="495450" lvl="1" indent="-171450">
              <a:lnSpc>
                <a:spcPct val="80000"/>
              </a:lnSpc>
              <a:buFont typeface="Wingdings" pitchFamily="2" charset="2"/>
              <a:buChar char="Ø"/>
            </a:pPr>
            <a:r>
              <a:rPr lang="en-US" altLang="en-CH" sz="1100" dirty="0">
                <a:solidFill>
                  <a:schemeClr val="tx1"/>
                </a:solidFill>
              </a:rPr>
              <a:t>Standards for cost-effective I/O systems for networking (fieldbus controllers)</a:t>
            </a:r>
          </a:p>
          <a:p>
            <a:pPr marL="495450" lvl="1" indent="-171450">
              <a:lnSpc>
                <a:spcPct val="80000"/>
              </a:lnSpc>
              <a:buFont typeface="Wingdings" pitchFamily="2" charset="2"/>
              <a:buChar char="Ø"/>
            </a:pPr>
            <a:r>
              <a:rPr lang="en-US" altLang="en-CH" sz="1100" dirty="0">
                <a:solidFill>
                  <a:schemeClr val="tx1"/>
                </a:solidFill>
              </a:rPr>
              <a:t>GPS for time stamping and overall accelerator synchronization</a:t>
            </a:r>
          </a:p>
          <a:p>
            <a:endParaRPr lang="en-CH" sz="1000" dirty="0"/>
          </a:p>
        </p:txBody>
      </p:sp>
      <p:pic>
        <p:nvPicPr>
          <p:cNvPr id="9" name="Picture 8" descr="A motherboard with a motherboard&#10;&#10;Description automatically generated with low confidence">
            <a:extLst>
              <a:ext uri="{FF2B5EF4-FFF2-40B4-BE49-F238E27FC236}">
                <a16:creationId xmlns:a16="http://schemas.microsoft.com/office/drawing/2014/main" id="{1C9CAC05-49FF-6E4D-ADFA-C2085639285F}"/>
              </a:ext>
            </a:extLst>
          </p:cNvPr>
          <p:cNvPicPr>
            <a:picLocks noChangeAspect="1"/>
          </p:cNvPicPr>
          <p:nvPr/>
        </p:nvPicPr>
        <p:blipFill rotWithShape="1">
          <a:blip r:embed="rId3"/>
          <a:srcRect l="5492" t="4177" r="6115" b="3315"/>
          <a:stretch/>
        </p:blipFill>
        <p:spPr>
          <a:xfrm>
            <a:off x="8106489" y="1258123"/>
            <a:ext cx="2766373" cy="2172929"/>
          </a:xfrm>
          <a:prstGeom prst="rect">
            <a:avLst/>
          </a:prstGeom>
        </p:spPr>
      </p:pic>
      <p:sp>
        <p:nvSpPr>
          <p:cNvPr id="2" name="Title 1">
            <a:extLst>
              <a:ext uri="{FF2B5EF4-FFF2-40B4-BE49-F238E27FC236}">
                <a16:creationId xmlns:a16="http://schemas.microsoft.com/office/drawing/2014/main" id="{3B1E9D83-D029-2147-95B6-518AF2B78300}"/>
              </a:ext>
            </a:extLst>
          </p:cNvPr>
          <p:cNvSpPr>
            <a:spLocks noGrp="1"/>
          </p:cNvSpPr>
          <p:nvPr>
            <p:ph type="title"/>
          </p:nvPr>
        </p:nvSpPr>
        <p:spPr>
          <a:xfrm>
            <a:off x="407988" y="373593"/>
            <a:ext cx="11376025" cy="707350"/>
          </a:xfrm>
        </p:spPr>
        <p:txBody>
          <a:bodyPr/>
          <a:lstStyle/>
          <a:p>
            <a:r>
              <a:rPr lang="en-CH"/>
              <a:t>Implementation Philosophy - </a:t>
            </a:r>
            <a:r>
              <a:rPr lang="en-US" altLang="en-CH" dirty="0"/>
              <a:t>Hardware</a:t>
            </a:r>
            <a:endParaRPr lang="en-CH"/>
          </a:p>
        </p:txBody>
      </p:sp>
      <p:sp>
        <p:nvSpPr>
          <p:cNvPr id="6" name="Slide Number Placeholder 5">
            <a:extLst>
              <a:ext uri="{FF2B5EF4-FFF2-40B4-BE49-F238E27FC236}">
                <a16:creationId xmlns:a16="http://schemas.microsoft.com/office/drawing/2014/main" id="{FB830501-3EE3-1E46-92E2-82DF52B84B20}"/>
              </a:ext>
            </a:extLst>
          </p:cNvPr>
          <p:cNvSpPr>
            <a:spLocks noGrp="1"/>
          </p:cNvSpPr>
          <p:nvPr>
            <p:ph type="sldNum" sz="quarter" idx="12"/>
          </p:nvPr>
        </p:nvSpPr>
        <p:spPr/>
        <p:txBody>
          <a:bodyPr/>
          <a:lstStyle/>
          <a:p>
            <a:fld id="{1A573C97-D9A6-6A4F-8364-B1B1682C6500}" type="slidenum">
              <a:rPr lang="en-GB" smtClean="0"/>
              <a:t>24</a:t>
            </a:fld>
            <a:endParaRPr lang="en-GB" dirty="0"/>
          </a:p>
        </p:txBody>
      </p:sp>
      <p:sp>
        <p:nvSpPr>
          <p:cNvPr id="5" name="Date Placeholder 4">
            <a:extLst>
              <a:ext uri="{FF2B5EF4-FFF2-40B4-BE49-F238E27FC236}">
                <a16:creationId xmlns:a16="http://schemas.microsoft.com/office/drawing/2014/main" id="{B5B4E445-F886-B548-9FF5-014989FA5EF5}"/>
              </a:ext>
            </a:extLst>
          </p:cNvPr>
          <p:cNvSpPr>
            <a:spLocks noGrp="1"/>
          </p:cNvSpPr>
          <p:nvPr>
            <p:ph type="dt" sz="half" idx="10"/>
          </p:nvPr>
        </p:nvSpPr>
        <p:spPr/>
        <p:txBody>
          <a:bodyPr/>
          <a:lstStyle/>
          <a:p>
            <a:r>
              <a:rPr lang="de-CH" dirty="0"/>
              <a:t>29 &amp; 30-11-2021</a:t>
            </a:r>
            <a:endParaRPr lang="en-US" dirty="0"/>
          </a:p>
        </p:txBody>
      </p:sp>
      <p:sp>
        <p:nvSpPr>
          <p:cNvPr id="7" name="Footer Placeholder 6">
            <a:extLst>
              <a:ext uri="{FF2B5EF4-FFF2-40B4-BE49-F238E27FC236}">
                <a16:creationId xmlns:a16="http://schemas.microsoft.com/office/drawing/2014/main" id="{52A97621-69AE-D942-B5F3-2F405844957F}"/>
              </a:ext>
            </a:extLst>
          </p:cNvPr>
          <p:cNvSpPr>
            <a:spLocks noGrp="1"/>
          </p:cNvSpPr>
          <p:nvPr>
            <p:ph type="ftr" sz="quarter" idx="11"/>
          </p:nvPr>
        </p:nvSpPr>
        <p:spPr/>
        <p:txBody>
          <a:bodyPr/>
          <a:lstStyle/>
          <a:p>
            <a:r>
              <a:rPr lang="en-US" dirty="0"/>
              <a:t>Accelerator Controls - S. Deghaye</a:t>
            </a:r>
          </a:p>
        </p:txBody>
      </p:sp>
      <p:sp>
        <p:nvSpPr>
          <p:cNvPr id="3" name="TextBox 2">
            <a:extLst>
              <a:ext uri="{FF2B5EF4-FFF2-40B4-BE49-F238E27FC236}">
                <a16:creationId xmlns:a16="http://schemas.microsoft.com/office/drawing/2014/main" id="{6FDC7399-9403-4744-A6C4-504EF0CF97F8}"/>
              </a:ext>
            </a:extLst>
          </p:cNvPr>
          <p:cNvSpPr txBox="1"/>
          <p:nvPr/>
        </p:nvSpPr>
        <p:spPr>
          <a:xfrm rot="1548224">
            <a:off x="2780083" y="3334448"/>
            <a:ext cx="7434371" cy="541687"/>
          </a:xfrm>
          <a:prstGeom prst="rect">
            <a:avLst/>
          </a:prstGeom>
          <a:noFill/>
        </p:spPr>
        <p:txBody>
          <a:bodyPr wrap="square" lIns="0" tIns="0" rIns="0" bIns="0" rtlCol="0">
            <a:spAutoFit/>
          </a:bodyPr>
          <a:lstStyle/>
          <a:p>
            <a:pPr>
              <a:lnSpc>
                <a:spcPct val="80000"/>
              </a:lnSpc>
            </a:pPr>
            <a:r>
              <a:rPr lang="en-US" altLang="en-CH" sz="4400" dirty="0"/>
              <a:t>Don’t Reinvent The Wheel !!</a:t>
            </a:r>
          </a:p>
        </p:txBody>
      </p:sp>
      <p:grpSp>
        <p:nvGrpSpPr>
          <p:cNvPr id="10" name="Group 10">
            <a:extLst>
              <a:ext uri="{FF2B5EF4-FFF2-40B4-BE49-F238E27FC236}">
                <a16:creationId xmlns:a16="http://schemas.microsoft.com/office/drawing/2014/main" id="{336097DE-12BF-C84A-980C-81F3241A5FA1}"/>
              </a:ext>
            </a:extLst>
          </p:cNvPr>
          <p:cNvGrpSpPr>
            <a:grpSpLocks/>
          </p:cNvGrpSpPr>
          <p:nvPr/>
        </p:nvGrpSpPr>
        <p:grpSpPr bwMode="auto">
          <a:xfrm>
            <a:off x="2767622" y="3480214"/>
            <a:ext cx="4659871" cy="785249"/>
            <a:chOff x="0" y="65"/>
            <a:chExt cx="4794" cy="948"/>
          </a:xfrm>
        </p:grpSpPr>
        <p:pic>
          <p:nvPicPr>
            <p:cNvPr id="11" name="Picture 1">
              <a:extLst>
                <a:ext uri="{FF2B5EF4-FFF2-40B4-BE49-F238E27FC236}">
                  <a16:creationId xmlns:a16="http://schemas.microsoft.com/office/drawing/2014/main" id="{7AB62C04-173F-2243-B6DE-1A3DD45A0F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5" y="216"/>
              <a:ext cx="877"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2" name="Picture 2">
              <a:extLst>
                <a:ext uri="{FF2B5EF4-FFF2-40B4-BE49-F238E27FC236}">
                  <a16:creationId xmlns:a16="http://schemas.microsoft.com/office/drawing/2014/main" id="{9BB32304-08F9-5C48-B36B-7BE3D82EB6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05"/>
              <a:ext cx="899"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3" name="Picture 3">
              <a:extLst>
                <a:ext uri="{FF2B5EF4-FFF2-40B4-BE49-F238E27FC236}">
                  <a16:creationId xmlns:a16="http://schemas.microsoft.com/office/drawing/2014/main" id="{06AD22C7-9B50-3D4A-B0D0-2D29B97520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3" y="216"/>
              <a:ext cx="789"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 name="Picture 4">
              <a:extLst>
                <a:ext uri="{FF2B5EF4-FFF2-40B4-BE49-F238E27FC236}">
                  <a16:creationId xmlns:a16="http://schemas.microsoft.com/office/drawing/2014/main" id="{D0590A33-2BDC-0049-8186-8E38FC260CA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37" y="118"/>
              <a:ext cx="430"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 name="Picture 5">
              <a:extLst>
                <a:ext uri="{FF2B5EF4-FFF2-40B4-BE49-F238E27FC236}">
                  <a16:creationId xmlns:a16="http://schemas.microsoft.com/office/drawing/2014/main" id="{CE0133F9-988E-7D42-8A06-432B76270BA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61" y="65"/>
              <a:ext cx="433" cy="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 name="Picture 7">
              <a:extLst>
                <a:ext uri="{FF2B5EF4-FFF2-40B4-BE49-F238E27FC236}">
                  <a16:creationId xmlns:a16="http://schemas.microsoft.com/office/drawing/2014/main" id="{569853FF-A58F-D04E-BE77-47EA954D736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46" y="119"/>
              <a:ext cx="282"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 name="Picture 9">
              <a:extLst>
                <a:ext uri="{FF2B5EF4-FFF2-40B4-BE49-F238E27FC236}">
                  <a16:creationId xmlns:a16="http://schemas.microsoft.com/office/drawing/2014/main" id="{D6501B0A-6B65-9149-9C4F-5ADFE5A983B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22" y="117"/>
              <a:ext cx="522"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Tree>
    <p:extLst>
      <p:ext uri="{BB962C8B-B14F-4D97-AF65-F5344CB8AC3E}">
        <p14:creationId xmlns:p14="http://schemas.microsoft.com/office/powerpoint/2010/main" val="32786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grpId="1" nodeType="clickEffect">
                                  <p:stCondLst>
                                    <p:cond delay="0"/>
                                  </p:stCondLst>
                                  <p:childTnLst>
                                    <p:set>
                                      <p:cBhvr>
                                        <p:cTn id="10" dur="indefinite"/>
                                        <p:tgtEl>
                                          <p:spTgt spid="3"/>
                                        </p:tgtEl>
                                        <p:attrNameLst>
                                          <p:attrName>style.opacity</p:attrName>
                                        </p:attrNameLst>
                                      </p:cBhvr>
                                      <p:to>
                                        <p:strVal val="0.1"/>
                                      </p:to>
                                    </p:set>
                                    <p:animEffect filter="image" prLst="opacity: 0.1">
                                      <p:cBhvr rctx="IE">
                                        <p:cTn id="11" dur="indefinite"/>
                                        <p:tgtEl>
                                          <p:spTgt spid="3"/>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4">
                                            <p:txEl>
                                              <p:pRg st="8" end="8"/>
                                            </p:txEl>
                                          </p:spTgt>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4">
                                            <p:txEl>
                                              <p:pRg st="9" end="9"/>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4">
                                            <p:txEl>
                                              <p:pRg st="12" end="12"/>
                                            </p:txEl>
                                          </p:spTgt>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4">
                                            <p:txEl>
                                              <p:pRg st="13" end="13"/>
                                            </p:txEl>
                                          </p:spTgt>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4">
                                            <p:txEl>
                                              <p:pRg st="14" end="14"/>
                                            </p:txEl>
                                          </p:spTgt>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10"/>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4">
                                            <p:txEl>
                                              <p:pRg st="15" end="15"/>
                                            </p:txEl>
                                          </p:spTgt>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4">
                                            <p:txEl>
                                              <p:pRg st="17" end="17"/>
                                            </p:txEl>
                                          </p:spTgt>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bldLvl="2"/>
      <p:bldP spid="3" grpId="0"/>
      <p:bldP spid="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5E64E9A-7EA6-294D-9C7C-868EB4375A59}"/>
              </a:ext>
            </a:extLst>
          </p:cNvPr>
          <p:cNvSpPr>
            <a:spLocks noGrp="1"/>
          </p:cNvSpPr>
          <p:nvPr>
            <p:ph idx="1"/>
          </p:nvPr>
        </p:nvSpPr>
        <p:spPr>
          <a:xfrm>
            <a:off x="407989" y="1236518"/>
            <a:ext cx="11376024" cy="4964257"/>
          </a:xfrm>
        </p:spPr>
        <p:txBody>
          <a:bodyPr/>
          <a:lstStyle/>
          <a:p>
            <a:pPr>
              <a:lnSpc>
                <a:spcPct val="80000"/>
              </a:lnSpc>
            </a:pPr>
            <a:r>
              <a:rPr lang="en-US" altLang="en-CH" sz="2000" dirty="0">
                <a:solidFill>
                  <a:schemeClr val="tx1"/>
                </a:solidFill>
              </a:rPr>
              <a:t>As much as possible:</a:t>
            </a:r>
          </a:p>
          <a:p>
            <a:pPr marL="171450" indent="-171450">
              <a:lnSpc>
                <a:spcPct val="80000"/>
              </a:lnSpc>
              <a:buFont typeface="Wingdings" pitchFamily="2" charset="2"/>
              <a:buChar char="Ø"/>
            </a:pPr>
            <a:r>
              <a:rPr lang="en-US" altLang="en-CH" sz="1600" dirty="0">
                <a:solidFill>
                  <a:schemeClr val="tx1"/>
                </a:solidFill>
              </a:rPr>
              <a:t>Apply vertical industrial control system solutions</a:t>
            </a:r>
          </a:p>
          <a:p>
            <a:pPr marL="495450" lvl="1" indent="-171450">
              <a:lnSpc>
                <a:spcPct val="80000"/>
              </a:lnSpc>
              <a:buFont typeface="Wingdings" pitchFamily="2" charset="2"/>
              <a:buChar char="Ø"/>
            </a:pPr>
            <a:r>
              <a:rPr lang="en-US" altLang="en-CH" sz="1200" dirty="0">
                <a:solidFill>
                  <a:schemeClr val="tx1"/>
                </a:solidFill>
              </a:rPr>
              <a:t>Supervisory Control and Data Acquisition Systems (SCADA) for commands, graphical user interfaces, alarms, etc. of industrial systems</a:t>
            </a:r>
            <a:endParaRPr lang="en-US" altLang="en-CH" sz="1400" dirty="0">
              <a:solidFill>
                <a:schemeClr val="tx1"/>
              </a:solidFill>
            </a:endParaRPr>
          </a:p>
          <a:p>
            <a:pPr marL="171450" indent="-171450">
              <a:lnSpc>
                <a:spcPct val="80000"/>
              </a:lnSpc>
              <a:buFont typeface="Wingdings" pitchFamily="2" charset="2"/>
              <a:buChar char="Ø"/>
            </a:pPr>
            <a:r>
              <a:rPr lang="en-US" altLang="en-CH" sz="1600" dirty="0">
                <a:solidFill>
                  <a:schemeClr val="tx1"/>
                </a:solidFill>
              </a:rPr>
              <a:t>Rely on common technologies and tools</a:t>
            </a:r>
          </a:p>
          <a:p>
            <a:pPr marL="495450" lvl="1" indent="-171450">
              <a:lnSpc>
                <a:spcPct val="80000"/>
              </a:lnSpc>
              <a:buFont typeface="Wingdings" pitchFamily="2" charset="2"/>
              <a:buChar char="Ø"/>
            </a:pPr>
            <a:r>
              <a:rPr lang="en-US" altLang="en-CH" sz="1200" dirty="0">
                <a:solidFill>
                  <a:schemeClr val="tx1"/>
                </a:solidFill>
              </a:rPr>
              <a:t>Important for aspects such as recruitment, education &amp; training</a:t>
            </a:r>
          </a:p>
          <a:p>
            <a:pPr marL="495450" lvl="1" indent="-171450">
              <a:lnSpc>
                <a:spcPct val="80000"/>
              </a:lnSpc>
              <a:buFont typeface="Wingdings" pitchFamily="2" charset="2"/>
              <a:buChar char="Ø"/>
            </a:pPr>
            <a:r>
              <a:rPr lang="en-US" altLang="en-CH" sz="1200" dirty="0">
                <a:solidFill>
                  <a:schemeClr val="tx1"/>
                </a:solidFill>
              </a:rPr>
              <a:t>DBs &amp; Storage solutions (e.g. Hadoop)</a:t>
            </a:r>
          </a:p>
          <a:p>
            <a:pPr marL="495450" lvl="1" indent="-171450">
              <a:lnSpc>
                <a:spcPct val="80000"/>
              </a:lnSpc>
              <a:buFont typeface="Wingdings" pitchFamily="2" charset="2"/>
              <a:buChar char="Ø"/>
            </a:pPr>
            <a:r>
              <a:rPr lang="en-US" altLang="en-CH" sz="1200" dirty="0">
                <a:solidFill>
                  <a:schemeClr val="tx1"/>
                </a:solidFill>
              </a:rPr>
              <a:t>Communication protocols</a:t>
            </a:r>
          </a:p>
          <a:p>
            <a:pPr marL="495450" lvl="1" indent="-171450">
              <a:lnSpc>
                <a:spcPct val="80000"/>
              </a:lnSpc>
              <a:buFont typeface="Wingdings" pitchFamily="2" charset="2"/>
              <a:buChar char="Ø"/>
            </a:pPr>
            <a:r>
              <a:rPr lang="en-US" altLang="en-CH" sz="1200" dirty="0">
                <a:solidFill>
                  <a:schemeClr val="tx1"/>
                </a:solidFill>
              </a:rPr>
              <a:t>Monitoring solutions used in the industry (e.g. ICINGA)</a:t>
            </a:r>
          </a:p>
          <a:p>
            <a:pPr marL="171450" indent="-171450">
              <a:lnSpc>
                <a:spcPct val="80000"/>
              </a:lnSpc>
              <a:buFont typeface="Wingdings" pitchFamily="2" charset="2"/>
              <a:buChar char="Ø"/>
            </a:pPr>
            <a:r>
              <a:rPr lang="en-US" altLang="en-CH" sz="1600" dirty="0">
                <a:solidFill>
                  <a:schemeClr val="tx1"/>
                </a:solidFill>
              </a:rPr>
              <a:t>Privilege Open-Source Software </a:t>
            </a:r>
          </a:p>
          <a:p>
            <a:pPr marL="495450" lvl="1" indent="-171450">
              <a:lnSpc>
                <a:spcPct val="80000"/>
              </a:lnSpc>
              <a:buFont typeface="Wingdings" pitchFamily="2" charset="2"/>
              <a:buChar char="Ø"/>
            </a:pPr>
            <a:r>
              <a:rPr lang="en-US" altLang="en-CH" sz="1300" dirty="0">
                <a:solidFill>
                  <a:schemeClr val="tx1"/>
                </a:solidFill>
              </a:rPr>
              <a:t>Avoid vendor lock-in</a:t>
            </a:r>
          </a:p>
          <a:p>
            <a:pPr marL="495450" lvl="1" indent="-171450">
              <a:lnSpc>
                <a:spcPct val="80000"/>
              </a:lnSpc>
              <a:buFont typeface="Wingdings" pitchFamily="2" charset="2"/>
              <a:buChar char="Ø"/>
            </a:pPr>
            <a:r>
              <a:rPr lang="en-US" altLang="en-CH" sz="1300" dirty="0">
                <a:solidFill>
                  <a:schemeClr val="tx1"/>
                </a:solidFill>
              </a:rPr>
              <a:t>Control license cost</a:t>
            </a:r>
          </a:p>
          <a:p>
            <a:pPr marL="495450" lvl="1" indent="-171450">
              <a:lnSpc>
                <a:spcPct val="80000"/>
              </a:lnSpc>
              <a:buFont typeface="Wingdings" pitchFamily="2" charset="2"/>
              <a:buChar char="Ø"/>
            </a:pPr>
            <a:r>
              <a:rPr lang="en-US" altLang="en-CH" sz="1300" dirty="0">
                <a:solidFill>
                  <a:schemeClr val="tx1"/>
                </a:solidFill>
              </a:rPr>
              <a:t>Manage the Total Cost of Ownership (TCO)</a:t>
            </a:r>
          </a:p>
          <a:p>
            <a:pPr marL="495450" lvl="1" indent="-171450">
              <a:lnSpc>
                <a:spcPct val="80000"/>
              </a:lnSpc>
              <a:buFont typeface="Wingdings" pitchFamily="2" charset="2"/>
              <a:buChar char="Ø"/>
            </a:pPr>
            <a:endParaRPr lang="en-US" altLang="en-CH" sz="1300" dirty="0">
              <a:solidFill>
                <a:schemeClr val="tx1"/>
              </a:solidFill>
            </a:endParaRPr>
          </a:p>
          <a:p>
            <a:pPr marL="495450" lvl="1" indent="-171450">
              <a:lnSpc>
                <a:spcPct val="80000"/>
              </a:lnSpc>
              <a:buFont typeface="Wingdings" pitchFamily="2" charset="2"/>
              <a:buChar char="Ø"/>
            </a:pPr>
            <a:endParaRPr lang="en-US" altLang="en-CH" sz="1300" dirty="0">
              <a:solidFill>
                <a:schemeClr val="tx1"/>
              </a:solidFill>
            </a:endParaRPr>
          </a:p>
          <a:p>
            <a:pPr lvl="1">
              <a:lnSpc>
                <a:spcPct val="80000"/>
              </a:lnSpc>
            </a:pPr>
            <a:endParaRPr lang="fr-FR" altLang="en-CH" sz="1000" dirty="0"/>
          </a:p>
          <a:p>
            <a:endParaRPr lang="en-CH" sz="1000" dirty="0"/>
          </a:p>
        </p:txBody>
      </p:sp>
      <p:sp>
        <p:nvSpPr>
          <p:cNvPr id="2" name="Title 1">
            <a:extLst>
              <a:ext uri="{FF2B5EF4-FFF2-40B4-BE49-F238E27FC236}">
                <a16:creationId xmlns:a16="http://schemas.microsoft.com/office/drawing/2014/main" id="{3B1E9D83-D029-2147-95B6-518AF2B78300}"/>
              </a:ext>
            </a:extLst>
          </p:cNvPr>
          <p:cNvSpPr>
            <a:spLocks noGrp="1"/>
          </p:cNvSpPr>
          <p:nvPr>
            <p:ph type="title"/>
          </p:nvPr>
        </p:nvSpPr>
        <p:spPr>
          <a:xfrm>
            <a:off x="407988" y="373593"/>
            <a:ext cx="11376025" cy="707350"/>
          </a:xfrm>
        </p:spPr>
        <p:txBody>
          <a:bodyPr/>
          <a:lstStyle/>
          <a:p>
            <a:r>
              <a:rPr lang="en-CH"/>
              <a:t>Implementation Philosophy - </a:t>
            </a:r>
            <a:r>
              <a:rPr lang="en-US" altLang="en-CH" dirty="0"/>
              <a:t>Software</a:t>
            </a:r>
            <a:endParaRPr lang="en-CH"/>
          </a:p>
        </p:txBody>
      </p:sp>
      <p:sp>
        <p:nvSpPr>
          <p:cNvPr id="6" name="Slide Number Placeholder 5">
            <a:extLst>
              <a:ext uri="{FF2B5EF4-FFF2-40B4-BE49-F238E27FC236}">
                <a16:creationId xmlns:a16="http://schemas.microsoft.com/office/drawing/2014/main" id="{FB830501-3EE3-1E46-92E2-82DF52B84B20}"/>
              </a:ext>
            </a:extLst>
          </p:cNvPr>
          <p:cNvSpPr>
            <a:spLocks noGrp="1"/>
          </p:cNvSpPr>
          <p:nvPr>
            <p:ph type="sldNum" sz="quarter" idx="12"/>
          </p:nvPr>
        </p:nvSpPr>
        <p:spPr/>
        <p:txBody>
          <a:bodyPr/>
          <a:lstStyle/>
          <a:p>
            <a:fld id="{1A573C97-D9A6-6A4F-8364-B1B1682C6500}" type="slidenum">
              <a:rPr lang="en-GB" smtClean="0"/>
              <a:t>25</a:t>
            </a:fld>
            <a:endParaRPr lang="en-GB" dirty="0"/>
          </a:p>
        </p:txBody>
      </p:sp>
      <p:sp>
        <p:nvSpPr>
          <p:cNvPr id="5" name="Date Placeholder 4">
            <a:extLst>
              <a:ext uri="{FF2B5EF4-FFF2-40B4-BE49-F238E27FC236}">
                <a16:creationId xmlns:a16="http://schemas.microsoft.com/office/drawing/2014/main" id="{B5B4E445-F886-B548-9FF5-014989FA5EF5}"/>
              </a:ext>
            </a:extLst>
          </p:cNvPr>
          <p:cNvSpPr>
            <a:spLocks noGrp="1"/>
          </p:cNvSpPr>
          <p:nvPr>
            <p:ph type="dt" sz="half" idx="10"/>
          </p:nvPr>
        </p:nvSpPr>
        <p:spPr/>
        <p:txBody>
          <a:bodyPr/>
          <a:lstStyle/>
          <a:p>
            <a:r>
              <a:rPr lang="de-CH" dirty="0"/>
              <a:t>29 &amp; 30-11-2021</a:t>
            </a:r>
            <a:endParaRPr lang="en-US" dirty="0"/>
          </a:p>
        </p:txBody>
      </p:sp>
      <p:sp>
        <p:nvSpPr>
          <p:cNvPr id="7" name="Footer Placeholder 6">
            <a:extLst>
              <a:ext uri="{FF2B5EF4-FFF2-40B4-BE49-F238E27FC236}">
                <a16:creationId xmlns:a16="http://schemas.microsoft.com/office/drawing/2014/main" id="{52A97621-69AE-D942-B5F3-2F405844957F}"/>
              </a:ext>
            </a:extLst>
          </p:cNvPr>
          <p:cNvSpPr>
            <a:spLocks noGrp="1"/>
          </p:cNvSpPr>
          <p:nvPr>
            <p:ph type="ftr" sz="quarter" idx="11"/>
          </p:nvPr>
        </p:nvSpPr>
        <p:spPr/>
        <p:txBody>
          <a:bodyPr/>
          <a:lstStyle/>
          <a:p>
            <a:r>
              <a:rPr lang="en-US" dirty="0"/>
              <a:t>Accelerator Controls - S. Deghaye</a:t>
            </a:r>
          </a:p>
        </p:txBody>
      </p:sp>
    </p:spTree>
    <p:extLst>
      <p:ext uri="{BB962C8B-B14F-4D97-AF65-F5344CB8AC3E}">
        <p14:creationId xmlns:p14="http://schemas.microsoft.com/office/powerpoint/2010/main" val="883128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3E794-6808-C14C-937C-12F12726418E}"/>
              </a:ext>
            </a:extLst>
          </p:cNvPr>
          <p:cNvSpPr>
            <a:spLocks noGrp="1"/>
          </p:cNvSpPr>
          <p:nvPr>
            <p:ph type="title"/>
          </p:nvPr>
        </p:nvSpPr>
        <p:spPr/>
        <p:txBody>
          <a:bodyPr/>
          <a:lstStyle/>
          <a:p>
            <a:r>
              <a:rPr lang="en-CH"/>
              <a:t>A bit of History</a:t>
            </a:r>
          </a:p>
        </p:txBody>
      </p:sp>
      <p:sp>
        <p:nvSpPr>
          <p:cNvPr id="3" name="Text Placeholder 2">
            <a:extLst>
              <a:ext uri="{FF2B5EF4-FFF2-40B4-BE49-F238E27FC236}">
                <a16:creationId xmlns:a16="http://schemas.microsoft.com/office/drawing/2014/main" id="{E855F993-C2A2-AD40-958E-73768428DB5B}"/>
              </a:ext>
            </a:extLst>
          </p:cNvPr>
          <p:cNvSpPr>
            <a:spLocks noGrp="1"/>
          </p:cNvSpPr>
          <p:nvPr>
            <p:ph type="body" idx="1"/>
          </p:nvPr>
        </p:nvSpPr>
        <p:spPr/>
        <p:txBody>
          <a:bodyPr/>
          <a:lstStyle/>
          <a:p>
            <a:endParaRPr lang="en-CH"/>
          </a:p>
        </p:txBody>
      </p:sp>
      <p:sp>
        <p:nvSpPr>
          <p:cNvPr id="4" name="Date Placeholder 3">
            <a:extLst>
              <a:ext uri="{FF2B5EF4-FFF2-40B4-BE49-F238E27FC236}">
                <a16:creationId xmlns:a16="http://schemas.microsoft.com/office/drawing/2014/main" id="{F7F1E1FE-FCA7-1948-97BB-8AAA0F54A278}"/>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553E7907-F255-C342-B176-6E132D4C1DE4}"/>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DA56DE22-D165-AB4E-BD1C-7AA653F2AA7A}"/>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34430742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Chart&#10;&#10;Description automatically generated">
            <a:extLst>
              <a:ext uri="{FF2B5EF4-FFF2-40B4-BE49-F238E27FC236}">
                <a16:creationId xmlns:a16="http://schemas.microsoft.com/office/drawing/2014/main" id="{BEA5016C-62D3-7C45-81D3-0A1CA4EAEEE9}"/>
              </a:ext>
            </a:extLst>
          </p:cNvPr>
          <p:cNvPicPr>
            <a:picLocks noGrp="1" noChangeAspect="1"/>
          </p:cNvPicPr>
          <p:nvPr>
            <p:ph idx="1"/>
          </p:nvPr>
        </p:nvPicPr>
        <p:blipFill rotWithShape="1">
          <a:blip r:embed="rId2"/>
          <a:srcRect t="14062"/>
          <a:stretch/>
        </p:blipFill>
        <p:spPr>
          <a:xfrm>
            <a:off x="1811948" y="906464"/>
            <a:ext cx="8568104" cy="5377637"/>
          </a:xfrm>
          <a:solidFill>
            <a:schemeClr val="accent3"/>
          </a:solidFill>
          <a:ln>
            <a:noFill/>
          </a:ln>
        </p:spPr>
      </p:pic>
      <p:sp>
        <p:nvSpPr>
          <p:cNvPr id="3" name="Title 2">
            <a:extLst>
              <a:ext uri="{FF2B5EF4-FFF2-40B4-BE49-F238E27FC236}">
                <a16:creationId xmlns:a16="http://schemas.microsoft.com/office/drawing/2014/main" id="{0FE857FF-A370-984B-B834-AA635827C609}"/>
              </a:ext>
            </a:extLst>
          </p:cNvPr>
          <p:cNvSpPr>
            <a:spLocks noGrp="1"/>
          </p:cNvSpPr>
          <p:nvPr>
            <p:ph type="title"/>
          </p:nvPr>
        </p:nvSpPr>
        <p:spPr/>
        <p:txBody>
          <a:bodyPr/>
          <a:lstStyle/>
          <a:p>
            <a:r>
              <a:rPr lang="en-CH"/>
              <a:t>Moore’s Law</a:t>
            </a:r>
          </a:p>
        </p:txBody>
      </p:sp>
      <p:sp>
        <p:nvSpPr>
          <p:cNvPr id="4" name="Date Placeholder 3">
            <a:extLst>
              <a:ext uri="{FF2B5EF4-FFF2-40B4-BE49-F238E27FC236}">
                <a16:creationId xmlns:a16="http://schemas.microsoft.com/office/drawing/2014/main" id="{C1A259E2-C620-A949-92C1-7CC665F80B56}"/>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553D3B71-DD5A-BB41-A62C-9DF1351EFAFD}"/>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AD6787E7-2E25-2148-BB80-8DA7DD797469}"/>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9" name="Oval 8">
            <a:extLst>
              <a:ext uri="{FF2B5EF4-FFF2-40B4-BE49-F238E27FC236}">
                <a16:creationId xmlns:a16="http://schemas.microsoft.com/office/drawing/2014/main" id="{E6A55CC3-EF83-CD47-9A7D-3C7D607AE012}"/>
              </a:ext>
            </a:extLst>
          </p:cNvPr>
          <p:cNvSpPr/>
          <p:nvPr/>
        </p:nvSpPr>
        <p:spPr>
          <a:xfrm rot="19663007">
            <a:off x="2611057" y="4549968"/>
            <a:ext cx="1642437" cy="1169773"/>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Oval 9">
            <a:extLst>
              <a:ext uri="{FF2B5EF4-FFF2-40B4-BE49-F238E27FC236}">
                <a16:creationId xmlns:a16="http://schemas.microsoft.com/office/drawing/2014/main" id="{966B6BBB-13E1-6A47-8249-FEFD642B5116}"/>
              </a:ext>
            </a:extLst>
          </p:cNvPr>
          <p:cNvSpPr/>
          <p:nvPr/>
        </p:nvSpPr>
        <p:spPr>
          <a:xfrm rot="19663007">
            <a:off x="3827723" y="3092289"/>
            <a:ext cx="3065339" cy="1462401"/>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Oval 10">
            <a:extLst>
              <a:ext uri="{FF2B5EF4-FFF2-40B4-BE49-F238E27FC236}">
                <a16:creationId xmlns:a16="http://schemas.microsoft.com/office/drawing/2014/main" id="{D20F011C-4CA5-BA41-AE90-259228BBC5A0}"/>
              </a:ext>
            </a:extLst>
          </p:cNvPr>
          <p:cNvSpPr/>
          <p:nvPr/>
        </p:nvSpPr>
        <p:spPr>
          <a:xfrm rot="19663007">
            <a:off x="6273242" y="1093868"/>
            <a:ext cx="3420459" cy="173036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TextBox 11">
            <a:extLst>
              <a:ext uri="{FF2B5EF4-FFF2-40B4-BE49-F238E27FC236}">
                <a16:creationId xmlns:a16="http://schemas.microsoft.com/office/drawing/2014/main" id="{E7F78AAF-29D8-4C45-99C3-CA84B34C5D9D}"/>
              </a:ext>
            </a:extLst>
          </p:cNvPr>
          <p:cNvSpPr txBox="1"/>
          <p:nvPr/>
        </p:nvSpPr>
        <p:spPr>
          <a:xfrm>
            <a:off x="4899862" y="2501526"/>
            <a:ext cx="1077218" cy="276999"/>
          </a:xfrm>
          <a:prstGeom prst="rect">
            <a:avLst/>
          </a:prstGeom>
          <a:noFill/>
        </p:spPr>
        <p:txBody>
          <a:bodyPr wrap="none" lIns="0" tIns="0" rIns="0" bIns="0" rtlCol="0">
            <a:spAutoFit/>
          </a:bodyPr>
          <a:lstStyle/>
          <a:p>
            <a:pPr algn="l"/>
            <a:r>
              <a:rPr lang="en-CH">
                <a:solidFill>
                  <a:schemeClr val="accent2"/>
                </a:solidFill>
              </a:rPr>
              <a:t>Early days</a:t>
            </a:r>
          </a:p>
        </p:txBody>
      </p:sp>
      <p:sp>
        <p:nvSpPr>
          <p:cNvPr id="13" name="TextBox 12">
            <a:extLst>
              <a:ext uri="{FF2B5EF4-FFF2-40B4-BE49-F238E27FC236}">
                <a16:creationId xmlns:a16="http://schemas.microsoft.com/office/drawing/2014/main" id="{B8928691-239D-2D46-A84A-345489C6415D}"/>
              </a:ext>
            </a:extLst>
          </p:cNvPr>
          <p:cNvSpPr txBox="1"/>
          <p:nvPr/>
        </p:nvSpPr>
        <p:spPr>
          <a:xfrm>
            <a:off x="2900677" y="4152604"/>
            <a:ext cx="1038746" cy="276999"/>
          </a:xfrm>
          <a:prstGeom prst="rect">
            <a:avLst/>
          </a:prstGeom>
          <a:noFill/>
        </p:spPr>
        <p:txBody>
          <a:bodyPr wrap="none" lIns="0" tIns="0" rIns="0" bIns="0" rtlCol="0">
            <a:spAutoFit/>
          </a:bodyPr>
          <a:lstStyle/>
          <a:p>
            <a:pPr algn="l"/>
            <a:r>
              <a:rPr lang="en-CH">
                <a:solidFill>
                  <a:schemeClr val="accent3"/>
                </a:solidFill>
              </a:rPr>
              <a:t>Prehistory</a:t>
            </a:r>
          </a:p>
        </p:txBody>
      </p:sp>
      <p:sp>
        <p:nvSpPr>
          <p:cNvPr id="14" name="TextBox 13">
            <a:extLst>
              <a:ext uri="{FF2B5EF4-FFF2-40B4-BE49-F238E27FC236}">
                <a16:creationId xmlns:a16="http://schemas.microsoft.com/office/drawing/2014/main" id="{A54CBAA8-B149-0A49-9820-C4A0ED854236}"/>
              </a:ext>
            </a:extLst>
          </p:cNvPr>
          <p:cNvSpPr txBox="1"/>
          <p:nvPr/>
        </p:nvSpPr>
        <p:spPr>
          <a:xfrm>
            <a:off x="8135193" y="399765"/>
            <a:ext cx="1333698" cy="276999"/>
          </a:xfrm>
          <a:prstGeom prst="rect">
            <a:avLst/>
          </a:prstGeom>
          <a:noFill/>
        </p:spPr>
        <p:txBody>
          <a:bodyPr wrap="none" lIns="0" tIns="0" rIns="0" bIns="0" rtlCol="0">
            <a:spAutoFit/>
          </a:bodyPr>
          <a:lstStyle/>
          <a:p>
            <a:pPr algn="l"/>
            <a:r>
              <a:rPr lang="en-CH"/>
              <a:t>Modern days</a:t>
            </a:r>
          </a:p>
        </p:txBody>
      </p:sp>
    </p:spTree>
    <p:extLst>
      <p:ext uri="{BB962C8B-B14F-4D97-AF65-F5344CB8AC3E}">
        <p14:creationId xmlns:p14="http://schemas.microsoft.com/office/powerpoint/2010/main" val="193948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F343B7-22E1-CE4F-BA7A-BD132341F7B1}"/>
              </a:ext>
            </a:extLst>
          </p:cNvPr>
          <p:cNvSpPr>
            <a:spLocks noGrp="1"/>
          </p:cNvSpPr>
          <p:nvPr>
            <p:ph idx="1"/>
          </p:nvPr>
        </p:nvSpPr>
        <p:spPr/>
        <p:txBody>
          <a:bodyPr/>
          <a:lstStyle/>
          <a:p>
            <a:pPr marL="285750" indent="-285750">
              <a:buFont typeface="Wingdings" pitchFamily="2" charset="2"/>
              <a:buChar char="Ø"/>
            </a:pPr>
            <a:r>
              <a:rPr lang="en-CH" sz="1700">
                <a:solidFill>
                  <a:schemeClr val="tx1"/>
                </a:solidFill>
              </a:rPr>
              <a:t>Accelerators are small and overall less complex (e.g. no superconducting magnets)</a:t>
            </a:r>
          </a:p>
          <a:p>
            <a:pPr marL="609750" lvl="1" indent="-285750">
              <a:buFont typeface="Wingdings" pitchFamily="2" charset="2"/>
              <a:buChar char="Ø"/>
            </a:pPr>
            <a:r>
              <a:rPr lang="en-CH" sz="1400">
                <a:solidFill>
                  <a:schemeClr val="tx1"/>
                </a:solidFill>
              </a:rPr>
              <a:t>No more than a few thousands of devices to control</a:t>
            </a:r>
          </a:p>
          <a:p>
            <a:pPr marL="285750" indent="-285750">
              <a:buFont typeface="Wingdings" pitchFamily="2" charset="2"/>
              <a:buChar char="Ø"/>
            </a:pPr>
            <a:r>
              <a:rPr lang="en-CH" sz="1700">
                <a:solidFill>
                  <a:schemeClr val="tx1"/>
                </a:solidFill>
              </a:rPr>
              <a:t>No computing infrastructure and limited possibility to model</a:t>
            </a:r>
          </a:p>
          <a:p>
            <a:pPr marL="285750" indent="-285750">
              <a:buFont typeface="Wingdings" pitchFamily="2" charset="2"/>
              <a:buChar char="Ø"/>
            </a:pPr>
            <a:r>
              <a:rPr lang="en-GB" sz="1700" dirty="0">
                <a:solidFill>
                  <a:schemeClr val="tx1"/>
                </a:solidFill>
              </a:rPr>
              <a:t>A</a:t>
            </a:r>
            <a:r>
              <a:rPr lang="en-CH" sz="1700">
                <a:solidFill>
                  <a:schemeClr val="tx1"/>
                </a:solidFill>
              </a:rPr>
              <a:t>ctuator and monitors are physically in the local control rooms (e.g. buttons, knobs, analogue oscilloscopes, etc.)</a:t>
            </a:r>
          </a:p>
          <a:p>
            <a:endParaRPr lang="en-CH"/>
          </a:p>
        </p:txBody>
      </p:sp>
      <p:sp>
        <p:nvSpPr>
          <p:cNvPr id="3" name="Title 2">
            <a:extLst>
              <a:ext uri="{FF2B5EF4-FFF2-40B4-BE49-F238E27FC236}">
                <a16:creationId xmlns:a16="http://schemas.microsoft.com/office/drawing/2014/main" id="{A81BB538-BDEB-1148-9492-02C485DC4060}"/>
              </a:ext>
            </a:extLst>
          </p:cNvPr>
          <p:cNvSpPr>
            <a:spLocks noGrp="1"/>
          </p:cNvSpPr>
          <p:nvPr>
            <p:ph type="title"/>
          </p:nvPr>
        </p:nvSpPr>
        <p:spPr/>
        <p:txBody>
          <a:bodyPr/>
          <a:lstStyle/>
          <a:p>
            <a:r>
              <a:rPr lang="en-CH"/>
              <a:t>Control System Prehistory</a:t>
            </a:r>
          </a:p>
        </p:txBody>
      </p:sp>
      <p:sp>
        <p:nvSpPr>
          <p:cNvPr id="4" name="Date Placeholder 3">
            <a:extLst>
              <a:ext uri="{FF2B5EF4-FFF2-40B4-BE49-F238E27FC236}">
                <a16:creationId xmlns:a16="http://schemas.microsoft.com/office/drawing/2014/main" id="{EEF7503C-0B4B-4344-B817-3F4AF4770F84}"/>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14BBEFC1-ADDF-FD48-8E9E-6C7F6601A0D5}"/>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0BE02526-C43E-F440-8754-0201F885198C}"/>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1387413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F343B7-22E1-CE4F-BA7A-BD132341F7B1}"/>
              </a:ext>
            </a:extLst>
          </p:cNvPr>
          <p:cNvSpPr>
            <a:spLocks noGrp="1"/>
          </p:cNvSpPr>
          <p:nvPr>
            <p:ph idx="1"/>
          </p:nvPr>
        </p:nvSpPr>
        <p:spPr/>
        <p:txBody>
          <a:bodyPr/>
          <a:lstStyle/>
          <a:p>
            <a:endParaRPr lang="en-CH"/>
          </a:p>
        </p:txBody>
      </p:sp>
      <p:sp>
        <p:nvSpPr>
          <p:cNvPr id="3" name="Title 2">
            <a:extLst>
              <a:ext uri="{FF2B5EF4-FFF2-40B4-BE49-F238E27FC236}">
                <a16:creationId xmlns:a16="http://schemas.microsoft.com/office/drawing/2014/main" id="{A81BB538-BDEB-1148-9492-02C485DC4060}"/>
              </a:ext>
            </a:extLst>
          </p:cNvPr>
          <p:cNvSpPr>
            <a:spLocks noGrp="1"/>
          </p:cNvSpPr>
          <p:nvPr>
            <p:ph type="title"/>
          </p:nvPr>
        </p:nvSpPr>
        <p:spPr/>
        <p:txBody>
          <a:bodyPr/>
          <a:lstStyle/>
          <a:p>
            <a:r>
              <a:rPr lang="en-CH"/>
              <a:t>Control System Prehistory</a:t>
            </a:r>
          </a:p>
        </p:txBody>
      </p:sp>
      <p:sp>
        <p:nvSpPr>
          <p:cNvPr id="4" name="Date Placeholder 3">
            <a:extLst>
              <a:ext uri="{FF2B5EF4-FFF2-40B4-BE49-F238E27FC236}">
                <a16:creationId xmlns:a16="http://schemas.microsoft.com/office/drawing/2014/main" id="{EEF7503C-0B4B-4344-B817-3F4AF4770F84}"/>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14BBEFC1-ADDF-FD48-8E9E-6C7F6601A0D5}"/>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0BE02526-C43E-F440-8754-0201F885198C}"/>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7" name="Picture 5" descr="Linac CR">
            <a:extLst>
              <a:ext uri="{FF2B5EF4-FFF2-40B4-BE49-F238E27FC236}">
                <a16:creationId xmlns:a16="http://schemas.microsoft.com/office/drawing/2014/main" id="{5CA185C5-DC14-FA44-ABFC-330ACDDF8E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0184" y="1094645"/>
            <a:ext cx="8491762" cy="48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MCR 63r">
            <a:extLst>
              <a:ext uri="{FF2B5EF4-FFF2-40B4-BE49-F238E27FC236}">
                <a16:creationId xmlns:a16="http://schemas.microsoft.com/office/drawing/2014/main" id="{0E9C5D99-E2AB-9746-994F-FA63D3F1B8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7" y="850074"/>
            <a:ext cx="3860800" cy="5374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0440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CERN Accelerator Complex</a:t>
            </a:r>
          </a:p>
        </p:txBody>
      </p:sp>
      <p:pic>
        <p:nvPicPr>
          <p:cNvPr id="9" name="Picture 8" descr="cern map vie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1489" y="906464"/>
            <a:ext cx="7129021" cy="5346767"/>
          </a:xfrm>
          <a:prstGeom prst="rect">
            <a:avLst/>
          </a:prstGeom>
        </p:spPr>
      </p:pic>
      <p:sp>
        <p:nvSpPr>
          <p:cNvPr id="5" name="Slide Number Placeholder 4">
            <a:extLst>
              <a:ext uri="{FF2B5EF4-FFF2-40B4-BE49-F238E27FC236}">
                <a16:creationId xmlns:a16="http://schemas.microsoft.com/office/drawing/2014/main" id="{9D20927B-3DDF-4847-80C3-3E0AF217E721}"/>
              </a:ext>
            </a:extLst>
          </p:cNvPr>
          <p:cNvSpPr>
            <a:spLocks noGrp="1"/>
          </p:cNvSpPr>
          <p:nvPr>
            <p:ph type="sldNum" sz="quarter" idx="12"/>
          </p:nvPr>
        </p:nvSpPr>
        <p:spPr/>
        <p:txBody>
          <a:bodyPr/>
          <a:lstStyle/>
          <a:p>
            <a:fld id="{1A573C97-D9A6-6A4F-8364-B1B1682C6500}" type="slidenum">
              <a:rPr lang="en-GB" smtClean="0"/>
              <a:t>3</a:t>
            </a:fld>
            <a:endParaRPr lang="en-GB" dirty="0"/>
          </a:p>
        </p:txBody>
      </p:sp>
      <p:sp>
        <p:nvSpPr>
          <p:cNvPr id="6" name="Date Placeholder 3">
            <a:extLst>
              <a:ext uri="{FF2B5EF4-FFF2-40B4-BE49-F238E27FC236}">
                <a16:creationId xmlns:a16="http://schemas.microsoft.com/office/drawing/2014/main" id="{85452326-8FE0-954C-9D4F-DEB88C518D81}"/>
              </a:ext>
            </a:extLst>
          </p:cNvPr>
          <p:cNvSpPr>
            <a:spLocks noGrp="1"/>
          </p:cNvSpPr>
          <p:nvPr>
            <p:ph type="dt" sz="half" idx="10"/>
          </p:nvPr>
        </p:nvSpPr>
        <p:spPr>
          <a:xfrm>
            <a:off x="3165677" y="6350851"/>
            <a:ext cx="950712" cy="365125"/>
          </a:xfrm>
        </p:spPr>
        <p:txBody>
          <a:bodyPr/>
          <a:lstStyle/>
          <a:p>
            <a:r>
              <a:rPr lang="de-CH" dirty="0"/>
              <a:t>29 &amp; 30-11-2021</a:t>
            </a:r>
            <a:endParaRPr lang="en-US" dirty="0"/>
          </a:p>
        </p:txBody>
      </p:sp>
    </p:spTree>
    <p:extLst>
      <p:ext uri="{BB962C8B-B14F-4D97-AF65-F5344CB8AC3E}">
        <p14:creationId xmlns:p14="http://schemas.microsoft.com/office/powerpoint/2010/main" val="11591956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A74088-4EDA-FE44-A350-B0EA29CEFFE2}"/>
              </a:ext>
            </a:extLst>
          </p:cNvPr>
          <p:cNvSpPr>
            <a:spLocks noGrp="1"/>
          </p:cNvSpPr>
          <p:nvPr>
            <p:ph idx="1"/>
          </p:nvPr>
        </p:nvSpPr>
        <p:spPr>
          <a:xfrm>
            <a:off x="407988" y="1588088"/>
            <a:ext cx="11376024" cy="4608512"/>
          </a:xfrm>
        </p:spPr>
        <p:txBody>
          <a:bodyPr/>
          <a:lstStyle/>
          <a:p>
            <a:r>
              <a:rPr lang="en-CH" sz="2000">
                <a:solidFill>
                  <a:schemeClr val="tx1"/>
                </a:solidFill>
              </a:rPr>
              <a:t>Beg</a:t>
            </a:r>
            <a:r>
              <a:rPr lang="en-GB" sz="2000" dirty="0">
                <a:solidFill>
                  <a:schemeClr val="tx1"/>
                </a:solidFill>
              </a:rPr>
              <a:t>in</a:t>
            </a:r>
            <a:r>
              <a:rPr lang="en-CH" sz="2000">
                <a:solidFill>
                  <a:schemeClr val="tx1"/>
                </a:solidFill>
              </a:rPr>
              <a:t>ning of remote controls</a:t>
            </a:r>
          </a:p>
          <a:p>
            <a:pPr marL="285750" indent="-285750">
              <a:buFont typeface="Wingdings" pitchFamily="2" charset="2"/>
              <a:buChar char="Ø"/>
            </a:pPr>
            <a:r>
              <a:rPr lang="en-CH" sz="1600">
                <a:solidFill>
                  <a:schemeClr val="tx1"/>
                </a:solidFill>
              </a:rPr>
              <a:t>Still limited by the available performance</a:t>
            </a:r>
          </a:p>
          <a:p>
            <a:pPr marL="285750" indent="-285750">
              <a:buFont typeface="Wingdings" pitchFamily="2" charset="2"/>
              <a:buChar char="Ø"/>
            </a:pPr>
            <a:r>
              <a:rPr lang="en-CH" sz="1600">
                <a:solidFill>
                  <a:schemeClr val="tx1"/>
                </a:solidFill>
              </a:rPr>
              <a:t>Lack of standards and common frameworks </a:t>
            </a:r>
            <a:r>
              <a:rPr lang="en-CH" sz="1600">
                <a:solidFill>
                  <a:schemeClr val="tx1"/>
                </a:solidFill>
                <a:sym typeface="Wingdings" pitchFamily="2" charset="2"/>
              </a:rPr>
              <a:t> </a:t>
            </a:r>
            <a:r>
              <a:rPr lang="en-CH" sz="1600">
                <a:solidFill>
                  <a:schemeClr val="tx1"/>
                </a:solidFill>
              </a:rPr>
              <a:t>more DIY and custom solutions</a:t>
            </a:r>
          </a:p>
          <a:p>
            <a:pPr marL="285750" indent="-285750">
              <a:buFont typeface="Wingdings" pitchFamily="2" charset="2"/>
              <a:buChar char="Ø"/>
            </a:pPr>
            <a:r>
              <a:rPr lang="en-CH" sz="1600">
                <a:solidFill>
                  <a:schemeClr val="tx1"/>
                </a:solidFill>
              </a:rPr>
              <a:t>Emergence of several controls solutions, aiming at different types of accelerators (at first)</a:t>
            </a:r>
          </a:p>
          <a:p>
            <a:pPr marL="609750" lvl="1" indent="-285750">
              <a:buFont typeface="Wingdings" pitchFamily="2" charset="2"/>
              <a:buChar char="Ø"/>
            </a:pPr>
            <a:r>
              <a:rPr lang="en-CH" sz="1400">
                <a:solidFill>
                  <a:schemeClr val="tx1"/>
                </a:solidFill>
              </a:rPr>
              <a:t>EPICS (driven by US labs), </a:t>
            </a:r>
          </a:p>
          <a:p>
            <a:pPr marL="609750" lvl="1" indent="-285750">
              <a:buFont typeface="Wingdings" pitchFamily="2" charset="2"/>
              <a:buChar char="Ø"/>
            </a:pPr>
            <a:r>
              <a:rPr lang="en-CH" sz="1400">
                <a:solidFill>
                  <a:schemeClr val="tx1"/>
                </a:solidFill>
              </a:rPr>
              <a:t>Tango (driven by ESRF (Fr) – synchrotron light sources)</a:t>
            </a:r>
          </a:p>
          <a:p>
            <a:pPr marL="609750" lvl="1" indent="-285750">
              <a:buFont typeface="Wingdings" pitchFamily="2" charset="2"/>
              <a:buChar char="Ø"/>
            </a:pPr>
            <a:r>
              <a:rPr lang="en-CH" sz="1400">
                <a:solidFill>
                  <a:schemeClr val="tx1"/>
                </a:solidFill>
              </a:rPr>
              <a:t>CERN</a:t>
            </a:r>
            <a:r>
              <a:rPr lang="en-CH" sz="1400" baseline="30000">
                <a:solidFill>
                  <a:schemeClr val="tx1"/>
                </a:solidFill>
              </a:rPr>
              <a:t>1</a:t>
            </a:r>
          </a:p>
          <a:p>
            <a:endParaRPr lang="en-CH"/>
          </a:p>
        </p:txBody>
      </p:sp>
      <p:sp>
        <p:nvSpPr>
          <p:cNvPr id="3" name="Title 2">
            <a:extLst>
              <a:ext uri="{FF2B5EF4-FFF2-40B4-BE49-F238E27FC236}">
                <a16:creationId xmlns:a16="http://schemas.microsoft.com/office/drawing/2014/main" id="{63AD41A9-BF55-894D-A215-A2B38E98B1C1}"/>
              </a:ext>
            </a:extLst>
          </p:cNvPr>
          <p:cNvSpPr>
            <a:spLocks noGrp="1"/>
          </p:cNvSpPr>
          <p:nvPr>
            <p:ph type="title"/>
          </p:nvPr>
        </p:nvSpPr>
        <p:spPr/>
        <p:txBody>
          <a:bodyPr/>
          <a:lstStyle/>
          <a:p>
            <a:r>
              <a:rPr lang="en-CH"/>
              <a:t>The Early Days</a:t>
            </a:r>
          </a:p>
        </p:txBody>
      </p:sp>
      <p:sp>
        <p:nvSpPr>
          <p:cNvPr id="4" name="Date Placeholder 3">
            <a:extLst>
              <a:ext uri="{FF2B5EF4-FFF2-40B4-BE49-F238E27FC236}">
                <a16:creationId xmlns:a16="http://schemas.microsoft.com/office/drawing/2014/main" id="{B9A72590-5C2F-E24F-8614-A1F5F2480225}"/>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68D0139F-8F4A-6B41-86D3-373C0CD18463}"/>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2F45C9F5-DA43-0840-BC07-7554A272A168}"/>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8" name="Picture 7" descr="Logo, icon&#10;&#10;Description automatically generated">
            <a:extLst>
              <a:ext uri="{FF2B5EF4-FFF2-40B4-BE49-F238E27FC236}">
                <a16:creationId xmlns:a16="http://schemas.microsoft.com/office/drawing/2014/main" id="{9BA309A2-88C1-F748-9A06-6A7C429D5A58}"/>
              </a:ext>
            </a:extLst>
          </p:cNvPr>
          <p:cNvPicPr>
            <a:picLocks noChangeAspect="1"/>
          </p:cNvPicPr>
          <p:nvPr/>
        </p:nvPicPr>
        <p:blipFill>
          <a:blip r:embed="rId3"/>
          <a:stretch>
            <a:fillRect/>
          </a:stretch>
        </p:blipFill>
        <p:spPr>
          <a:xfrm>
            <a:off x="2851427" y="4239119"/>
            <a:ext cx="2061375" cy="1861127"/>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4DDF309-06A9-4840-BBFA-A8E88D532500}"/>
              </a:ext>
            </a:extLst>
          </p:cNvPr>
          <p:cNvPicPr>
            <a:picLocks noChangeAspect="1"/>
          </p:cNvPicPr>
          <p:nvPr/>
        </p:nvPicPr>
        <p:blipFill>
          <a:blip r:embed="rId4"/>
          <a:stretch>
            <a:fillRect/>
          </a:stretch>
        </p:blipFill>
        <p:spPr>
          <a:xfrm>
            <a:off x="5915376" y="4472782"/>
            <a:ext cx="2552700" cy="812800"/>
          </a:xfrm>
          <a:prstGeom prst="rect">
            <a:avLst/>
          </a:prstGeom>
        </p:spPr>
      </p:pic>
      <p:pic>
        <p:nvPicPr>
          <p:cNvPr id="12" name="Graphic 11">
            <a:extLst>
              <a:ext uri="{FF2B5EF4-FFF2-40B4-BE49-F238E27FC236}">
                <a16:creationId xmlns:a16="http://schemas.microsoft.com/office/drawing/2014/main" id="{D0C6B37D-FEA0-7E47-96E5-226D2AA95AF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470650" y="4165868"/>
            <a:ext cx="1861128" cy="1861128"/>
          </a:xfrm>
          <a:prstGeom prst="rect">
            <a:avLst/>
          </a:prstGeom>
        </p:spPr>
      </p:pic>
      <p:sp>
        <p:nvSpPr>
          <p:cNvPr id="13" name="TextBox 12">
            <a:extLst>
              <a:ext uri="{FF2B5EF4-FFF2-40B4-BE49-F238E27FC236}">
                <a16:creationId xmlns:a16="http://schemas.microsoft.com/office/drawing/2014/main" id="{22BBBD5A-9C41-9646-A81E-265BDAA5DD2C}"/>
              </a:ext>
            </a:extLst>
          </p:cNvPr>
          <p:cNvSpPr txBox="1"/>
          <p:nvPr/>
        </p:nvSpPr>
        <p:spPr>
          <a:xfrm>
            <a:off x="176385" y="6100246"/>
            <a:ext cx="1259960" cy="169277"/>
          </a:xfrm>
          <a:prstGeom prst="rect">
            <a:avLst/>
          </a:prstGeom>
          <a:noFill/>
        </p:spPr>
        <p:txBody>
          <a:bodyPr wrap="none" lIns="0" tIns="0" rIns="0" bIns="0" rtlCol="0">
            <a:spAutoFit/>
          </a:bodyPr>
          <a:lstStyle/>
          <a:p>
            <a:r>
              <a:rPr lang="en-CH" sz="1100" baseline="30000"/>
              <a:t>1</a:t>
            </a:r>
            <a:r>
              <a:rPr lang="en-CH" sz="1100"/>
              <a:t> non-exhaustive list</a:t>
            </a:r>
          </a:p>
        </p:txBody>
      </p:sp>
    </p:spTree>
    <p:extLst>
      <p:ext uri="{BB962C8B-B14F-4D97-AF65-F5344CB8AC3E}">
        <p14:creationId xmlns:p14="http://schemas.microsoft.com/office/powerpoint/2010/main" val="2799463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line chart&#10;&#10;Description automatically generated">
            <a:extLst>
              <a:ext uri="{FF2B5EF4-FFF2-40B4-BE49-F238E27FC236}">
                <a16:creationId xmlns:a16="http://schemas.microsoft.com/office/drawing/2014/main" id="{25DB1E38-9754-5B4D-91F6-125A2D8D6948}"/>
              </a:ext>
            </a:extLst>
          </p:cNvPr>
          <p:cNvPicPr>
            <a:picLocks noChangeAspect="1"/>
          </p:cNvPicPr>
          <p:nvPr/>
        </p:nvPicPr>
        <p:blipFill>
          <a:blip r:embed="rId2"/>
          <a:stretch>
            <a:fillRect/>
          </a:stretch>
        </p:blipFill>
        <p:spPr>
          <a:xfrm>
            <a:off x="6556560" y="3096851"/>
            <a:ext cx="5524603" cy="3023728"/>
          </a:xfrm>
          <a:prstGeom prst="rect">
            <a:avLst/>
          </a:prstGeom>
        </p:spPr>
      </p:pic>
      <p:sp>
        <p:nvSpPr>
          <p:cNvPr id="2" name="Content Placeholder 1">
            <a:extLst>
              <a:ext uri="{FF2B5EF4-FFF2-40B4-BE49-F238E27FC236}">
                <a16:creationId xmlns:a16="http://schemas.microsoft.com/office/drawing/2014/main" id="{6F55F130-B917-F041-A8C0-351AC5777B6A}"/>
              </a:ext>
            </a:extLst>
          </p:cNvPr>
          <p:cNvSpPr>
            <a:spLocks noGrp="1"/>
          </p:cNvSpPr>
          <p:nvPr>
            <p:ph idx="1"/>
          </p:nvPr>
        </p:nvSpPr>
        <p:spPr>
          <a:xfrm>
            <a:off x="407989" y="1061320"/>
            <a:ext cx="6572221" cy="4608512"/>
          </a:xfrm>
        </p:spPr>
        <p:txBody>
          <a:bodyPr/>
          <a:lstStyle/>
          <a:p>
            <a:pPr marL="285750" indent="-285750">
              <a:buFont typeface="Wingdings" pitchFamily="2" charset="2"/>
              <a:buChar char="Ø"/>
            </a:pPr>
            <a:r>
              <a:rPr lang="en-GB" sz="1700" dirty="0">
                <a:solidFill>
                  <a:schemeClr val="tx1"/>
                </a:solidFill>
              </a:rPr>
              <a:t>Hardware has become powerful </a:t>
            </a:r>
          </a:p>
          <a:p>
            <a:pPr marL="609750" lvl="1" indent="-285750">
              <a:buFont typeface="Wingdings" pitchFamily="2" charset="2"/>
              <a:buChar char="Ø"/>
            </a:pPr>
            <a:r>
              <a:rPr lang="en-GB" sz="1400" dirty="0">
                <a:solidFill>
                  <a:schemeClr val="tx1"/>
                </a:solidFill>
              </a:rPr>
              <a:t>E.g. embedded systems at CERN in late </a:t>
            </a:r>
            <a:r>
              <a:rPr lang="en-GB" sz="1400" dirty="0" err="1">
                <a:solidFill>
                  <a:schemeClr val="tx1"/>
                </a:solidFill>
              </a:rPr>
              <a:t>90s</a:t>
            </a:r>
            <a:r>
              <a:rPr lang="en-GB" sz="1400" dirty="0">
                <a:solidFill>
                  <a:schemeClr val="tx1"/>
                </a:solidFill>
              </a:rPr>
              <a:t> had </a:t>
            </a:r>
            <a:r>
              <a:rPr lang="en-GB" sz="1400" b="1" dirty="0">
                <a:solidFill>
                  <a:schemeClr val="tx1"/>
                </a:solidFill>
              </a:rPr>
              <a:t>64 MB of RAM</a:t>
            </a:r>
            <a:r>
              <a:rPr lang="en-GB" sz="1400" dirty="0">
                <a:solidFill>
                  <a:schemeClr val="tx1"/>
                </a:solidFill>
              </a:rPr>
              <a:t>; Nowadays, they have </a:t>
            </a:r>
            <a:r>
              <a:rPr lang="en-GB" sz="1400" b="1" dirty="0">
                <a:solidFill>
                  <a:schemeClr val="tx1"/>
                </a:solidFill>
              </a:rPr>
              <a:t>8 GB</a:t>
            </a:r>
            <a:endParaRPr lang="en-GB" sz="1400" dirty="0">
              <a:solidFill>
                <a:schemeClr val="tx1"/>
              </a:solidFill>
            </a:endParaRPr>
          </a:p>
          <a:p>
            <a:pPr marL="609750" lvl="1" indent="-285750">
              <a:buFont typeface="Wingdings" pitchFamily="2" charset="2"/>
              <a:buChar char="Ø"/>
            </a:pPr>
            <a:r>
              <a:rPr lang="en-GB" sz="1400" dirty="0">
                <a:solidFill>
                  <a:schemeClr val="tx1"/>
                </a:solidFill>
              </a:rPr>
              <a:t>Most of the needs are covered</a:t>
            </a:r>
          </a:p>
          <a:p>
            <a:pPr marL="609750" lvl="1" indent="-285750">
              <a:buFont typeface="Wingdings" pitchFamily="2" charset="2"/>
              <a:buChar char="Ø"/>
            </a:pPr>
            <a:r>
              <a:rPr lang="en-GB" sz="1400" dirty="0">
                <a:solidFill>
                  <a:schemeClr val="tx1"/>
                </a:solidFill>
              </a:rPr>
              <a:t>Yet, users want more and more data (turn-by-turn acquisitions, big-data solution for the long-term storage, etc.)</a:t>
            </a:r>
          </a:p>
          <a:p>
            <a:pPr marL="285750" indent="-285750">
              <a:buFont typeface="Wingdings" pitchFamily="2" charset="2"/>
              <a:buChar char="Ø"/>
            </a:pPr>
            <a:r>
              <a:rPr lang="en-GB" sz="1700" dirty="0">
                <a:solidFill>
                  <a:schemeClr val="tx1"/>
                </a:solidFill>
              </a:rPr>
              <a:t>Software industry has become a major actor worldwide. </a:t>
            </a:r>
          </a:p>
          <a:p>
            <a:pPr marL="609750" lvl="1" indent="-285750">
              <a:buFont typeface="Wingdings" pitchFamily="2" charset="2"/>
              <a:buChar char="Ø"/>
            </a:pPr>
            <a:r>
              <a:rPr lang="en-GB" sz="1400" dirty="0">
                <a:solidFill>
                  <a:schemeClr val="tx1"/>
                </a:solidFill>
              </a:rPr>
              <a:t>We can rely on many readily available technologies that open the doors to much more powerful systems</a:t>
            </a:r>
          </a:p>
          <a:p>
            <a:pPr marL="285750" indent="-285750">
              <a:buFont typeface="Wingdings" pitchFamily="2" charset="2"/>
              <a:buChar char="Ø"/>
            </a:pPr>
            <a:r>
              <a:rPr lang="en-GB" sz="1700" dirty="0">
                <a:solidFill>
                  <a:schemeClr val="tx1"/>
                </a:solidFill>
              </a:rPr>
              <a:t>We still need to integrate and customise them to the very specific domain of particle accelerator controls</a:t>
            </a:r>
          </a:p>
          <a:p>
            <a:pPr marL="609750" lvl="1" indent="-285750">
              <a:buFont typeface="Wingdings" pitchFamily="2" charset="2"/>
              <a:buChar char="Ø"/>
            </a:pPr>
            <a:r>
              <a:rPr lang="en-GB" sz="1400" dirty="0">
                <a:solidFill>
                  <a:schemeClr val="tx1"/>
                </a:solidFill>
              </a:rPr>
              <a:t>Not all solutions are appropriate; </a:t>
            </a:r>
            <a:br>
              <a:rPr lang="en-GB" sz="1400" dirty="0">
                <a:solidFill>
                  <a:schemeClr val="tx1"/>
                </a:solidFill>
              </a:rPr>
            </a:br>
            <a:r>
              <a:rPr lang="en-GB" sz="1400" dirty="0">
                <a:solidFill>
                  <a:schemeClr val="tx1"/>
                </a:solidFill>
              </a:rPr>
              <a:t>Need to remember accelerator controls ≠  selling plane tickets</a:t>
            </a:r>
          </a:p>
          <a:p>
            <a:pPr marL="609750" lvl="1" indent="-285750">
              <a:buFont typeface="Wingdings" pitchFamily="2" charset="2"/>
              <a:buChar char="Ø"/>
            </a:pPr>
            <a:r>
              <a:rPr lang="en-GB" sz="1400" dirty="0">
                <a:solidFill>
                  <a:schemeClr val="tx1"/>
                </a:solidFill>
              </a:rPr>
              <a:t>Mastering the different solutions with their evolution, limitations, etc. is a major challenge</a:t>
            </a:r>
          </a:p>
          <a:p>
            <a:pPr marL="609750" lvl="1" indent="-285750">
              <a:buFont typeface="Wingdings" pitchFamily="2" charset="2"/>
              <a:buChar char="Ø"/>
            </a:pPr>
            <a:r>
              <a:rPr lang="en-GB" sz="1400" dirty="0">
                <a:solidFill>
                  <a:schemeClr val="tx1"/>
                </a:solidFill>
              </a:rPr>
              <a:t>The rhythm of updates is no longer under our control. E.g. recent Linux CentOS changes</a:t>
            </a:r>
          </a:p>
        </p:txBody>
      </p:sp>
      <p:sp>
        <p:nvSpPr>
          <p:cNvPr id="3" name="Title 2">
            <a:extLst>
              <a:ext uri="{FF2B5EF4-FFF2-40B4-BE49-F238E27FC236}">
                <a16:creationId xmlns:a16="http://schemas.microsoft.com/office/drawing/2014/main" id="{F3AD80E2-12FF-C244-B527-09CB54E44BB4}"/>
              </a:ext>
            </a:extLst>
          </p:cNvPr>
          <p:cNvSpPr>
            <a:spLocks noGrp="1"/>
          </p:cNvSpPr>
          <p:nvPr>
            <p:ph type="title"/>
          </p:nvPr>
        </p:nvSpPr>
        <p:spPr>
          <a:xfrm>
            <a:off x="407988" y="373593"/>
            <a:ext cx="11376025" cy="648962"/>
          </a:xfrm>
        </p:spPr>
        <p:txBody>
          <a:bodyPr/>
          <a:lstStyle/>
          <a:p>
            <a:r>
              <a:rPr lang="en-CH"/>
              <a:t>Modern days</a:t>
            </a:r>
          </a:p>
        </p:txBody>
      </p:sp>
      <p:sp>
        <p:nvSpPr>
          <p:cNvPr id="4" name="Date Placeholder 3">
            <a:extLst>
              <a:ext uri="{FF2B5EF4-FFF2-40B4-BE49-F238E27FC236}">
                <a16:creationId xmlns:a16="http://schemas.microsoft.com/office/drawing/2014/main" id="{14F93CFA-6153-014A-B7D8-CD98E0FE41B1}"/>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FF716B9B-781D-8647-AE72-3B67662CA094}"/>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7AC8CD45-8739-AE46-BED5-EC00E2E4E23D}"/>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8" name="Picture 7" descr="A picture containing diagram&#10;&#10;Description automatically generated">
            <a:extLst>
              <a:ext uri="{FF2B5EF4-FFF2-40B4-BE49-F238E27FC236}">
                <a16:creationId xmlns:a16="http://schemas.microsoft.com/office/drawing/2014/main" id="{7B5E7DDD-EA8D-2B4C-91AF-CB71B0D6250F}"/>
              </a:ext>
            </a:extLst>
          </p:cNvPr>
          <p:cNvPicPr>
            <a:picLocks noChangeAspect="1"/>
          </p:cNvPicPr>
          <p:nvPr/>
        </p:nvPicPr>
        <p:blipFill>
          <a:blip r:embed="rId3"/>
          <a:stretch>
            <a:fillRect/>
          </a:stretch>
        </p:blipFill>
        <p:spPr>
          <a:xfrm>
            <a:off x="6771852" y="890275"/>
            <a:ext cx="2758834" cy="2069125"/>
          </a:xfrm>
          <a:prstGeom prst="rect">
            <a:avLst/>
          </a:prstGeom>
        </p:spPr>
      </p:pic>
    </p:spTree>
    <p:extLst>
      <p:ext uri="{BB962C8B-B14F-4D97-AF65-F5344CB8AC3E}">
        <p14:creationId xmlns:p14="http://schemas.microsoft.com/office/powerpoint/2010/main" val="1023211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18A6BA-B238-4D46-8A0B-7A165D3CC6EF}"/>
              </a:ext>
            </a:extLst>
          </p:cNvPr>
          <p:cNvSpPr>
            <a:spLocks noGrp="1"/>
          </p:cNvSpPr>
          <p:nvPr>
            <p:ph type="title"/>
          </p:nvPr>
        </p:nvSpPr>
        <p:spPr/>
        <p:txBody>
          <a:bodyPr/>
          <a:lstStyle/>
          <a:p>
            <a:r>
              <a:rPr lang="en-CH"/>
              <a:t>50 years of technology evolution</a:t>
            </a:r>
          </a:p>
        </p:txBody>
      </p:sp>
      <p:sp>
        <p:nvSpPr>
          <p:cNvPr id="4" name="Date Placeholder 3">
            <a:extLst>
              <a:ext uri="{FF2B5EF4-FFF2-40B4-BE49-F238E27FC236}">
                <a16:creationId xmlns:a16="http://schemas.microsoft.com/office/drawing/2014/main" id="{3E1DC4C9-D1B7-8043-BD3C-11B05763C54F}"/>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E086F225-09B2-B645-8579-CAC63C77234E}"/>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53289DD0-B474-8943-9A1A-2A92F5B2C28F}"/>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8" name="Picture 4" descr="MCR 63r">
            <a:extLst>
              <a:ext uri="{FF2B5EF4-FFF2-40B4-BE49-F238E27FC236}">
                <a16:creationId xmlns:a16="http://schemas.microsoft.com/office/drawing/2014/main" id="{BCBA59AB-D045-344B-BF29-20FC70A594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4461" y="936978"/>
            <a:ext cx="3860800" cy="5374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ight Arrow 8">
            <a:extLst>
              <a:ext uri="{FF2B5EF4-FFF2-40B4-BE49-F238E27FC236}">
                <a16:creationId xmlns:a16="http://schemas.microsoft.com/office/drawing/2014/main" id="{A55EFB62-DD76-AD44-8752-F39B1E20BD5F}"/>
              </a:ext>
            </a:extLst>
          </p:cNvPr>
          <p:cNvSpPr/>
          <p:nvPr/>
        </p:nvSpPr>
        <p:spPr>
          <a:xfrm>
            <a:off x="4929616" y="3186684"/>
            <a:ext cx="81287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7" name="Picture 3">
            <a:extLst>
              <a:ext uri="{FF2B5EF4-FFF2-40B4-BE49-F238E27FC236}">
                <a16:creationId xmlns:a16="http://schemas.microsoft.com/office/drawing/2014/main" id="{3719EAF8-FF57-0C4F-9955-84860814A50F}"/>
              </a:ext>
            </a:extLst>
          </p:cNvPr>
          <p:cNvPicPr>
            <a:picLocks noChangeAspect="1" noChangeArrowheads="1"/>
          </p:cNvPicPr>
          <p:nvPr/>
        </p:nvPicPr>
        <p:blipFill rotWithShape="1">
          <a:blip r:embed="rId3"/>
          <a:srcRect t="-661" b="5693"/>
          <a:stretch/>
        </p:blipFill>
        <p:spPr bwMode="auto">
          <a:xfrm>
            <a:off x="5976851" y="844002"/>
            <a:ext cx="6056542" cy="5467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8587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461267F-E09D-9D4E-8738-13423F5E11FF}"/>
              </a:ext>
            </a:extLst>
          </p:cNvPr>
          <p:cNvSpPr>
            <a:spLocks noGrp="1"/>
          </p:cNvSpPr>
          <p:nvPr>
            <p:ph type="title"/>
          </p:nvPr>
        </p:nvSpPr>
        <p:spPr/>
        <p:txBody>
          <a:bodyPr/>
          <a:lstStyle/>
          <a:p>
            <a:r>
              <a:rPr lang="en-CH"/>
              <a:t>High-Level Architecture</a:t>
            </a:r>
          </a:p>
        </p:txBody>
      </p:sp>
      <p:sp>
        <p:nvSpPr>
          <p:cNvPr id="7" name="Text Placeholder 6">
            <a:extLst>
              <a:ext uri="{FF2B5EF4-FFF2-40B4-BE49-F238E27FC236}">
                <a16:creationId xmlns:a16="http://schemas.microsoft.com/office/drawing/2014/main" id="{864F2A20-23D2-1742-B469-88757B373C17}"/>
              </a:ext>
            </a:extLst>
          </p:cNvPr>
          <p:cNvSpPr>
            <a:spLocks noGrp="1"/>
          </p:cNvSpPr>
          <p:nvPr>
            <p:ph type="body" idx="1"/>
          </p:nvPr>
        </p:nvSpPr>
        <p:spPr/>
        <p:txBody>
          <a:bodyPr/>
          <a:lstStyle/>
          <a:p>
            <a:r>
              <a:rPr lang="en-GB" dirty="0"/>
              <a:t>o</a:t>
            </a:r>
            <a:r>
              <a:rPr lang="en-CH"/>
              <a:t>f a modern control system</a:t>
            </a:r>
          </a:p>
        </p:txBody>
      </p:sp>
      <p:sp>
        <p:nvSpPr>
          <p:cNvPr id="3" name="Date Placeholder 2">
            <a:extLst>
              <a:ext uri="{FF2B5EF4-FFF2-40B4-BE49-F238E27FC236}">
                <a16:creationId xmlns:a16="http://schemas.microsoft.com/office/drawing/2014/main" id="{FEDAD48F-ABAA-EB48-BF65-1FA42C2D10A9}"/>
              </a:ext>
            </a:extLst>
          </p:cNvPr>
          <p:cNvSpPr>
            <a:spLocks noGrp="1"/>
          </p:cNvSpPr>
          <p:nvPr>
            <p:ph type="dt" sz="half" idx="10"/>
          </p:nvPr>
        </p:nvSpPr>
        <p:spPr/>
        <p:txBody>
          <a:bodyPr/>
          <a:lstStyle/>
          <a:p>
            <a:r>
              <a:rPr lang="de-CH" dirty="0"/>
              <a:t>29 &amp; 30-11-2021</a:t>
            </a:r>
            <a:endParaRPr lang="en-US" dirty="0"/>
          </a:p>
        </p:txBody>
      </p:sp>
      <p:sp>
        <p:nvSpPr>
          <p:cNvPr id="4" name="Footer Placeholder 3">
            <a:extLst>
              <a:ext uri="{FF2B5EF4-FFF2-40B4-BE49-F238E27FC236}">
                <a16:creationId xmlns:a16="http://schemas.microsoft.com/office/drawing/2014/main" id="{5FAF1F65-8890-044D-BB75-845D52BB1C37}"/>
              </a:ext>
            </a:extLst>
          </p:cNvPr>
          <p:cNvSpPr>
            <a:spLocks noGrp="1"/>
          </p:cNvSpPr>
          <p:nvPr>
            <p:ph type="ftr" sz="quarter" idx="11"/>
          </p:nvPr>
        </p:nvSpPr>
        <p:spPr/>
        <p:txBody>
          <a:bodyPr/>
          <a:lstStyle/>
          <a:p>
            <a:r>
              <a:rPr lang="en-US" dirty="0"/>
              <a:t>Accelerator Controls - S. Deghaye</a:t>
            </a:r>
          </a:p>
        </p:txBody>
      </p:sp>
      <p:sp>
        <p:nvSpPr>
          <p:cNvPr id="5" name="Slide Number Placeholder 4">
            <a:extLst>
              <a:ext uri="{FF2B5EF4-FFF2-40B4-BE49-F238E27FC236}">
                <a16:creationId xmlns:a16="http://schemas.microsoft.com/office/drawing/2014/main" id="{A02D530A-8652-CC4A-BF50-56CA416EA6E9}"/>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Tree>
    <p:extLst>
      <p:ext uri="{BB962C8B-B14F-4D97-AF65-F5344CB8AC3E}">
        <p14:creationId xmlns:p14="http://schemas.microsoft.com/office/powerpoint/2010/main" val="24270868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F8AE0-AC3E-7F46-A869-91BFA1237206}"/>
              </a:ext>
            </a:extLst>
          </p:cNvPr>
          <p:cNvSpPr>
            <a:spLocks noGrp="1"/>
          </p:cNvSpPr>
          <p:nvPr>
            <p:ph type="title"/>
          </p:nvPr>
        </p:nvSpPr>
        <p:spPr/>
        <p:txBody>
          <a:bodyPr/>
          <a:lstStyle/>
          <a:p>
            <a:r>
              <a:rPr lang="en-CH"/>
              <a:t>High-Level Hardware Architecture</a:t>
            </a:r>
          </a:p>
        </p:txBody>
      </p:sp>
      <p:sp>
        <p:nvSpPr>
          <p:cNvPr id="6" name="Slide Number Placeholder 5">
            <a:extLst>
              <a:ext uri="{FF2B5EF4-FFF2-40B4-BE49-F238E27FC236}">
                <a16:creationId xmlns:a16="http://schemas.microsoft.com/office/drawing/2014/main" id="{B5C84ABD-DC89-1743-BCCC-722B2C7B65DB}"/>
              </a:ext>
            </a:extLst>
          </p:cNvPr>
          <p:cNvSpPr>
            <a:spLocks noGrp="1"/>
          </p:cNvSpPr>
          <p:nvPr>
            <p:ph type="sldNum" sz="quarter" idx="12"/>
          </p:nvPr>
        </p:nvSpPr>
        <p:spPr/>
        <p:txBody>
          <a:bodyPr/>
          <a:lstStyle/>
          <a:p>
            <a:fld id="{1A573C97-D9A6-6A4F-8364-B1B1682C6500}" type="slidenum">
              <a:rPr lang="en-GB" smtClean="0"/>
              <a:t>34</a:t>
            </a:fld>
            <a:endParaRPr lang="en-GB" dirty="0"/>
          </a:p>
        </p:txBody>
      </p:sp>
      <p:sp>
        <p:nvSpPr>
          <p:cNvPr id="5" name="Date Placeholder 4">
            <a:extLst>
              <a:ext uri="{FF2B5EF4-FFF2-40B4-BE49-F238E27FC236}">
                <a16:creationId xmlns:a16="http://schemas.microsoft.com/office/drawing/2014/main" id="{E77E0DAA-B7CE-944C-84EC-1EDD68EA86B8}"/>
              </a:ext>
            </a:extLst>
          </p:cNvPr>
          <p:cNvSpPr>
            <a:spLocks noGrp="1"/>
          </p:cNvSpPr>
          <p:nvPr>
            <p:ph type="dt" sz="half" idx="10"/>
          </p:nvPr>
        </p:nvSpPr>
        <p:spPr/>
        <p:txBody>
          <a:bodyPr/>
          <a:lstStyle/>
          <a:p>
            <a:r>
              <a:rPr lang="de-CH" dirty="0"/>
              <a:t>29 &amp; 30-11-2021</a:t>
            </a:r>
            <a:endParaRPr lang="en-US" dirty="0"/>
          </a:p>
        </p:txBody>
      </p:sp>
      <p:sp>
        <p:nvSpPr>
          <p:cNvPr id="7" name="Footer Placeholder 6">
            <a:extLst>
              <a:ext uri="{FF2B5EF4-FFF2-40B4-BE49-F238E27FC236}">
                <a16:creationId xmlns:a16="http://schemas.microsoft.com/office/drawing/2014/main" id="{AF1F7B61-CE39-C443-B3CC-DD7F3CA41BDE}"/>
              </a:ext>
            </a:extLst>
          </p:cNvPr>
          <p:cNvSpPr>
            <a:spLocks noGrp="1"/>
          </p:cNvSpPr>
          <p:nvPr>
            <p:ph type="ftr" sz="quarter" idx="11"/>
          </p:nvPr>
        </p:nvSpPr>
        <p:spPr/>
        <p:txBody>
          <a:bodyPr/>
          <a:lstStyle/>
          <a:p>
            <a:r>
              <a:rPr lang="en-US" dirty="0"/>
              <a:t>Accelerator Controls - S. Deghaye</a:t>
            </a:r>
          </a:p>
        </p:txBody>
      </p:sp>
      <p:pic>
        <p:nvPicPr>
          <p:cNvPr id="10" name="Picture 9">
            <a:extLst>
              <a:ext uri="{FF2B5EF4-FFF2-40B4-BE49-F238E27FC236}">
                <a16:creationId xmlns:a16="http://schemas.microsoft.com/office/drawing/2014/main" id="{6108F125-5313-C444-84FD-7B180DD265F0}"/>
              </a:ext>
            </a:extLst>
          </p:cNvPr>
          <p:cNvPicPr>
            <a:picLocks noChangeAspect="1"/>
          </p:cNvPicPr>
          <p:nvPr/>
        </p:nvPicPr>
        <p:blipFill>
          <a:blip r:embed="rId3"/>
          <a:srcRect/>
          <a:stretch/>
        </p:blipFill>
        <p:spPr>
          <a:xfrm>
            <a:off x="2306431" y="947434"/>
            <a:ext cx="7595178" cy="5355359"/>
          </a:xfrm>
          <a:prstGeom prst="rect">
            <a:avLst/>
          </a:prstGeom>
        </p:spPr>
      </p:pic>
      <p:sp>
        <p:nvSpPr>
          <p:cNvPr id="13" name="Rounded Rectangle 12">
            <a:extLst>
              <a:ext uri="{FF2B5EF4-FFF2-40B4-BE49-F238E27FC236}">
                <a16:creationId xmlns:a16="http://schemas.microsoft.com/office/drawing/2014/main" id="{4A619445-BF78-8C47-B3B7-7BED8A84CEDE}"/>
              </a:ext>
            </a:extLst>
          </p:cNvPr>
          <p:cNvSpPr/>
          <p:nvPr/>
        </p:nvSpPr>
        <p:spPr>
          <a:xfrm flipV="1">
            <a:off x="3047997" y="3858126"/>
            <a:ext cx="6481011" cy="2189748"/>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TextBox 13">
            <a:extLst>
              <a:ext uri="{FF2B5EF4-FFF2-40B4-BE49-F238E27FC236}">
                <a16:creationId xmlns:a16="http://schemas.microsoft.com/office/drawing/2014/main" id="{A296FD9E-28BE-F343-8C4F-195A6E326F83}"/>
              </a:ext>
            </a:extLst>
          </p:cNvPr>
          <p:cNvSpPr txBox="1"/>
          <p:nvPr/>
        </p:nvSpPr>
        <p:spPr>
          <a:xfrm>
            <a:off x="88233" y="4306026"/>
            <a:ext cx="2711114" cy="1273032"/>
          </a:xfrm>
          <a:custGeom>
            <a:avLst/>
            <a:gdLst>
              <a:gd name="connsiteX0" fmla="*/ 0 w 2711114"/>
              <a:gd name="connsiteY0" fmla="*/ 0 h 1273032"/>
              <a:gd name="connsiteX1" fmla="*/ 650667 w 2711114"/>
              <a:gd name="connsiteY1" fmla="*/ 0 h 1273032"/>
              <a:gd name="connsiteX2" fmla="*/ 1247112 w 2711114"/>
              <a:gd name="connsiteY2" fmla="*/ 0 h 1273032"/>
              <a:gd name="connsiteX3" fmla="*/ 1979113 w 2711114"/>
              <a:gd name="connsiteY3" fmla="*/ 0 h 1273032"/>
              <a:gd name="connsiteX4" fmla="*/ 2711114 w 2711114"/>
              <a:gd name="connsiteY4" fmla="*/ 0 h 1273032"/>
              <a:gd name="connsiteX5" fmla="*/ 2711114 w 2711114"/>
              <a:gd name="connsiteY5" fmla="*/ 623786 h 1273032"/>
              <a:gd name="connsiteX6" fmla="*/ 2711114 w 2711114"/>
              <a:gd name="connsiteY6" fmla="*/ 1273032 h 1273032"/>
              <a:gd name="connsiteX7" fmla="*/ 2033336 w 2711114"/>
              <a:gd name="connsiteY7" fmla="*/ 1273032 h 1273032"/>
              <a:gd name="connsiteX8" fmla="*/ 1301335 w 2711114"/>
              <a:gd name="connsiteY8" fmla="*/ 1273032 h 1273032"/>
              <a:gd name="connsiteX9" fmla="*/ 704890 w 2711114"/>
              <a:gd name="connsiteY9" fmla="*/ 1273032 h 1273032"/>
              <a:gd name="connsiteX10" fmla="*/ 0 w 2711114"/>
              <a:gd name="connsiteY10" fmla="*/ 1273032 h 1273032"/>
              <a:gd name="connsiteX11" fmla="*/ 0 w 2711114"/>
              <a:gd name="connsiteY11" fmla="*/ 636516 h 1273032"/>
              <a:gd name="connsiteX12" fmla="*/ 0 w 2711114"/>
              <a:gd name="connsiteY12" fmla="*/ 0 h 1273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1114" h="1273032" extrusionOk="0">
                <a:moveTo>
                  <a:pt x="0" y="0"/>
                </a:moveTo>
                <a:cubicBezTo>
                  <a:pt x="153347" y="696"/>
                  <a:pt x="454227" y="17207"/>
                  <a:pt x="650667" y="0"/>
                </a:cubicBezTo>
                <a:cubicBezTo>
                  <a:pt x="847107" y="-17207"/>
                  <a:pt x="1032097" y="-23747"/>
                  <a:pt x="1247112" y="0"/>
                </a:cubicBezTo>
                <a:cubicBezTo>
                  <a:pt x="1462128" y="23747"/>
                  <a:pt x="1707452" y="-23617"/>
                  <a:pt x="1979113" y="0"/>
                </a:cubicBezTo>
                <a:cubicBezTo>
                  <a:pt x="2250774" y="23617"/>
                  <a:pt x="2494416" y="-34002"/>
                  <a:pt x="2711114" y="0"/>
                </a:cubicBezTo>
                <a:cubicBezTo>
                  <a:pt x="2680131" y="296760"/>
                  <a:pt x="2708789" y="497849"/>
                  <a:pt x="2711114" y="623786"/>
                </a:cubicBezTo>
                <a:cubicBezTo>
                  <a:pt x="2713439" y="749723"/>
                  <a:pt x="2725574" y="1095326"/>
                  <a:pt x="2711114" y="1273032"/>
                </a:cubicBezTo>
                <a:cubicBezTo>
                  <a:pt x="2388374" y="1263392"/>
                  <a:pt x="2304189" y="1255758"/>
                  <a:pt x="2033336" y="1273032"/>
                </a:cubicBezTo>
                <a:cubicBezTo>
                  <a:pt x="1762483" y="1290306"/>
                  <a:pt x="1634396" y="1308566"/>
                  <a:pt x="1301335" y="1273032"/>
                </a:cubicBezTo>
                <a:cubicBezTo>
                  <a:pt x="968274" y="1237498"/>
                  <a:pt x="829778" y="1285617"/>
                  <a:pt x="704890" y="1273032"/>
                </a:cubicBezTo>
                <a:cubicBezTo>
                  <a:pt x="580002" y="1260447"/>
                  <a:pt x="158624" y="1248170"/>
                  <a:pt x="0" y="1273032"/>
                </a:cubicBezTo>
                <a:cubicBezTo>
                  <a:pt x="17001" y="975341"/>
                  <a:pt x="25425" y="931137"/>
                  <a:pt x="0" y="636516"/>
                </a:cubicBezTo>
                <a:cubicBezTo>
                  <a:pt x="-25425" y="341895"/>
                  <a:pt x="-24380" y="138937"/>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0" bIns="36000" rtlCol="0">
            <a:spAutoFit/>
          </a:bodyPr>
          <a:lstStyle/>
          <a:p>
            <a:pPr algn="ctr"/>
            <a:r>
              <a:rPr lang="en-CH" b="1"/>
              <a:t>Resource Tier</a:t>
            </a:r>
          </a:p>
          <a:p>
            <a:pPr algn="ctr"/>
            <a:r>
              <a:rPr lang="en-CH"/>
              <a:t>Electronics close to the accelerator</a:t>
            </a:r>
          </a:p>
          <a:p>
            <a:pPr algn="l"/>
            <a:r>
              <a:rPr lang="en-CH" sz="1200">
                <a:solidFill>
                  <a:schemeClr val="accent5"/>
                </a:solidFill>
              </a:rPr>
              <a:t>Keywords:</a:t>
            </a:r>
          </a:p>
          <a:p>
            <a:pPr algn="l"/>
            <a:r>
              <a:rPr lang="en-CH" sz="1200">
                <a:solidFill>
                  <a:schemeClr val="accent5"/>
                </a:solidFill>
              </a:rPr>
              <a:t>Front-End Computer (FEC)</a:t>
            </a:r>
          </a:p>
        </p:txBody>
      </p:sp>
      <p:sp>
        <p:nvSpPr>
          <p:cNvPr id="15" name="TextBox 14">
            <a:extLst>
              <a:ext uri="{FF2B5EF4-FFF2-40B4-BE49-F238E27FC236}">
                <a16:creationId xmlns:a16="http://schemas.microsoft.com/office/drawing/2014/main" id="{7D837117-AFCE-0342-86AA-67E3541F9944}"/>
              </a:ext>
            </a:extLst>
          </p:cNvPr>
          <p:cNvSpPr txBox="1"/>
          <p:nvPr/>
        </p:nvSpPr>
        <p:spPr>
          <a:xfrm>
            <a:off x="8462211" y="2307907"/>
            <a:ext cx="2711114" cy="1273032"/>
          </a:xfrm>
          <a:custGeom>
            <a:avLst/>
            <a:gdLst>
              <a:gd name="connsiteX0" fmla="*/ 0 w 2711114"/>
              <a:gd name="connsiteY0" fmla="*/ 0 h 1273032"/>
              <a:gd name="connsiteX1" fmla="*/ 650667 w 2711114"/>
              <a:gd name="connsiteY1" fmla="*/ 0 h 1273032"/>
              <a:gd name="connsiteX2" fmla="*/ 1247112 w 2711114"/>
              <a:gd name="connsiteY2" fmla="*/ 0 h 1273032"/>
              <a:gd name="connsiteX3" fmla="*/ 1979113 w 2711114"/>
              <a:gd name="connsiteY3" fmla="*/ 0 h 1273032"/>
              <a:gd name="connsiteX4" fmla="*/ 2711114 w 2711114"/>
              <a:gd name="connsiteY4" fmla="*/ 0 h 1273032"/>
              <a:gd name="connsiteX5" fmla="*/ 2711114 w 2711114"/>
              <a:gd name="connsiteY5" fmla="*/ 623786 h 1273032"/>
              <a:gd name="connsiteX6" fmla="*/ 2711114 w 2711114"/>
              <a:gd name="connsiteY6" fmla="*/ 1273032 h 1273032"/>
              <a:gd name="connsiteX7" fmla="*/ 2033336 w 2711114"/>
              <a:gd name="connsiteY7" fmla="*/ 1273032 h 1273032"/>
              <a:gd name="connsiteX8" fmla="*/ 1301335 w 2711114"/>
              <a:gd name="connsiteY8" fmla="*/ 1273032 h 1273032"/>
              <a:gd name="connsiteX9" fmla="*/ 704890 w 2711114"/>
              <a:gd name="connsiteY9" fmla="*/ 1273032 h 1273032"/>
              <a:gd name="connsiteX10" fmla="*/ 0 w 2711114"/>
              <a:gd name="connsiteY10" fmla="*/ 1273032 h 1273032"/>
              <a:gd name="connsiteX11" fmla="*/ 0 w 2711114"/>
              <a:gd name="connsiteY11" fmla="*/ 636516 h 1273032"/>
              <a:gd name="connsiteX12" fmla="*/ 0 w 2711114"/>
              <a:gd name="connsiteY12" fmla="*/ 0 h 1273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1114" h="1273032" extrusionOk="0">
                <a:moveTo>
                  <a:pt x="0" y="0"/>
                </a:moveTo>
                <a:cubicBezTo>
                  <a:pt x="153347" y="696"/>
                  <a:pt x="454227" y="17207"/>
                  <a:pt x="650667" y="0"/>
                </a:cubicBezTo>
                <a:cubicBezTo>
                  <a:pt x="847107" y="-17207"/>
                  <a:pt x="1032097" y="-23747"/>
                  <a:pt x="1247112" y="0"/>
                </a:cubicBezTo>
                <a:cubicBezTo>
                  <a:pt x="1462128" y="23747"/>
                  <a:pt x="1707452" y="-23617"/>
                  <a:pt x="1979113" y="0"/>
                </a:cubicBezTo>
                <a:cubicBezTo>
                  <a:pt x="2250774" y="23617"/>
                  <a:pt x="2494416" y="-34002"/>
                  <a:pt x="2711114" y="0"/>
                </a:cubicBezTo>
                <a:cubicBezTo>
                  <a:pt x="2680131" y="296760"/>
                  <a:pt x="2708789" y="497849"/>
                  <a:pt x="2711114" y="623786"/>
                </a:cubicBezTo>
                <a:cubicBezTo>
                  <a:pt x="2713439" y="749723"/>
                  <a:pt x="2725574" y="1095326"/>
                  <a:pt x="2711114" y="1273032"/>
                </a:cubicBezTo>
                <a:cubicBezTo>
                  <a:pt x="2388374" y="1263392"/>
                  <a:pt x="2304189" y="1255758"/>
                  <a:pt x="2033336" y="1273032"/>
                </a:cubicBezTo>
                <a:cubicBezTo>
                  <a:pt x="1762483" y="1290306"/>
                  <a:pt x="1634396" y="1308566"/>
                  <a:pt x="1301335" y="1273032"/>
                </a:cubicBezTo>
                <a:cubicBezTo>
                  <a:pt x="968274" y="1237498"/>
                  <a:pt x="829778" y="1285617"/>
                  <a:pt x="704890" y="1273032"/>
                </a:cubicBezTo>
                <a:cubicBezTo>
                  <a:pt x="580002" y="1260447"/>
                  <a:pt x="158624" y="1248170"/>
                  <a:pt x="0" y="1273032"/>
                </a:cubicBezTo>
                <a:cubicBezTo>
                  <a:pt x="17001" y="975341"/>
                  <a:pt x="25425" y="931137"/>
                  <a:pt x="0" y="636516"/>
                </a:cubicBezTo>
                <a:cubicBezTo>
                  <a:pt x="-25425" y="341895"/>
                  <a:pt x="-24380" y="138937"/>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0" bIns="36000" rtlCol="0">
            <a:spAutoFit/>
          </a:bodyPr>
          <a:lstStyle/>
          <a:p>
            <a:pPr algn="ctr"/>
            <a:r>
              <a:rPr lang="en-CH" b="1"/>
              <a:t>Server Tier</a:t>
            </a:r>
          </a:p>
          <a:p>
            <a:pPr algn="ctr"/>
            <a:r>
              <a:rPr lang="en-CH"/>
              <a:t>Central computing infrastructure</a:t>
            </a:r>
          </a:p>
          <a:p>
            <a:pPr algn="l"/>
            <a:r>
              <a:rPr lang="en-CH" sz="1200">
                <a:solidFill>
                  <a:schemeClr val="accent5"/>
                </a:solidFill>
              </a:rPr>
              <a:t>Keywords:</a:t>
            </a:r>
          </a:p>
          <a:p>
            <a:pPr algn="l"/>
            <a:r>
              <a:rPr lang="en-CH" sz="1200">
                <a:solidFill>
                  <a:schemeClr val="accent5"/>
                </a:solidFill>
              </a:rPr>
              <a:t>Back-End Computer (BEC)</a:t>
            </a:r>
          </a:p>
        </p:txBody>
      </p:sp>
      <p:sp>
        <p:nvSpPr>
          <p:cNvPr id="16" name="TextBox 15">
            <a:extLst>
              <a:ext uri="{FF2B5EF4-FFF2-40B4-BE49-F238E27FC236}">
                <a16:creationId xmlns:a16="http://schemas.microsoft.com/office/drawing/2014/main" id="{4EF0BC27-1D1B-6542-95F7-D9719192328C}"/>
              </a:ext>
            </a:extLst>
          </p:cNvPr>
          <p:cNvSpPr txBox="1"/>
          <p:nvPr/>
        </p:nvSpPr>
        <p:spPr>
          <a:xfrm>
            <a:off x="8261849" y="812634"/>
            <a:ext cx="2022694" cy="1180699"/>
          </a:xfrm>
          <a:custGeom>
            <a:avLst/>
            <a:gdLst>
              <a:gd name="connsiteX0" fmla="*/ 0 w 2022694"/>
              <a:gd name="connsiteY0" fmla="*/ 0 h 1180699"/>
              <a:gd name="connsiteX1" fmla="*/ 654004 w 2022694"/>
              <a:gd name="connsiteY1" fmla="*/ 0 h 1180699"/>
              <a:gd name="connsiteX2" fmla="*/ 1267555 w 2022694"/>
              <a:gd name="connsiteY2" fmla="*/ 0 h 1180699"/>
              <a:gd name="connsiteX3" fmla="*/ 2022694 w 2022694"/>
              <a:gd name="connsiteY3" fmla="*/ 0 h 1180699"/>
              <a:gd name="connsiteX4" fmla="*/ 2022694 w 2022694"/>
              <a:gd name="connsiteY4" fmla="*/ 578543 h 1180699"/>
              <a:gd name="connsiteX5" fmla="*/ 2022694 w 2022694"/>
              <a:gd name="connsiteY5" fmla="*/ 1180699 h 1180699"/>
              <a:gd name="connsiteX6" fmla="*/ 1388917 w 2022694"/>
              <a:gd name="connsiteY6" fmla="*/ 1180699 h 1180699"/>
              <a:gd name="connsiteX7" fmla="*/ 755139 w 2022694"/>
              <a:gd name="connsiteY7" fmla="*/ 1180699 h 1180699"/>
              <a:gd name="connsiteX8" fmla="*/ 0 w 2022694"/>
              <a:gd name="connsiteY8" fmla="*/ 1180699 h 1180699"/>
              <a:gd name="connsiteX9" fmla="*/ 0 w 2022694"/>
              <a:gd name="connsiteY9" fmla="*/ 625770 h 1180699"/>
              <a:gd name="connsiteX10" fmla="*/ 0 w 2022694"/>
              <a:gd name="connsiteY10" fmla="*/ 0 h 1180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94" h="1180699" extrusionOk="0">
                <a:moveTo>
                  <a:pt x="0" y="0"/>
                </a:moveTo>
                <a:cubicBezTo>
                  <a:pt x="229656" y="2642"/>
                  <a:pt x="397268" y="8696"/>
                  <a:pt x="654004" y="0"/>
                </a:cubicBezTo>
                <a:cubicBezTo>
                  <a:pt x="910740" y="-8696"/>
                  <a:pt x="1095432" y="11415"/>
                  <a:pt x="1267555" y="0"/>
                </a:cubicBezTo>
                <a:cubicBezTo>
                  <a:pt x="1439678" y="-11415"/>
                  <a:pt x="1838043" y="-31252"/>
                  <a:pt x="2022694" y="0"/>
                </a:cubicBezTo>
                <a:cubicBezTo>
                  <a:pt x="2006999" y="251693"/>
                  <a:pt x="2033913" y="457176"/>
                  <a:pt x="2022694" y="578543"/>
                </a:cubicBezTo>
                <a:cubicBezTo>
                  <a:pt x="2011475" y="699910"/>
                  <a:pt x="2047049" y="967942"/>
                  <a:pt x="2022694" y="1180699"/>
                </a:cubicBezTo>
                <a:cubicBezTo>
                  <a:pt x="1737762" y="1165854"/>
                  <a:pt x="1661908" y="1170795"/>
                  <a:pt x="1388917" y="1180699"/>
                </a:cubicBezTo>
                <a:cubicBezTo>
                  <a:pt x="1115926" y="1190603"/>
                  <a:pt x="1060139" y="1163825"/>
                  <a:pt x="755139" y="1180699"/>
                </a:cubicBezTo>
                <a:cubicBezTo>
                  <a:pt x="450139" y="1197573"/>
                  <a:pt x="315528" y="1215343"/>
                  <a:pt x="0" y="1180699"/>
                </a:cubicBezTo>
                <a:cubicBezTo>
                  <a:pt x="13067" y="942813"/>
                  <a:pt x="13597" y="817763"/>
                  <a:pt x="0" y="625770"/>
                </a:cubicBezTo>
                <a:cubicBezTo>
                  <a:pt x="-13597" y="433777"/>
                  <a:pt x="18627" y="275310"/>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36000" bIns="36000" rtlCol="0">
            <a:spAutoFit/>
          </a:bodyPr>
          <a:lstStyle/>
          <a:p>
            <a:pPr algn="ctr"/>
            <a:r>
              <a:rPr lang="en-CH" b="1"/>
              <a:t>Client Tier</a:t>
            </a:r>
          </a:p>
          <a:p>
            <a:pPr algn="ctr"/>
            <a:r>
              <a:rPr lang="en-CH"/>
              <a:t>Tip of the iceberg</a:t>
            </a:r>
          </a:p>
          <a:p>
            <a:r>
              <a:rPr lang="en-CH" sz="1200">
                <a:solidFill>
                  <a:schemeClr val="accent5"/>
                </a:solidFill>
              </a:rPr>
              <a:t>Keywords:</a:t>
            </a:r>
          </a:p>
          <a:p>
            <a:r>
              <a:rPr lang="en-CH" sz="1200">
                <a:solidFill>
                  <a:schemeClr val="accent5"/>
                </a:solidFill>
              </a:rPr>
              <a:t>Console</a:t>
            </a:r>
          </a:p>
          <a:p>
            <a:r>
              <a:rPr lang="en-CH" sz="1200">
                <a:solidFill>
                  <a:schemeClr val="accent5"/>
                </a:solidFill>
              </a:rPr>
              <a:t>Terminal</a:t>
            </a:r>
          </a:p>
        </p:txBody>
      </p:sp>
      <p:sp>
        <p:nvSpPr>
          <p:cNvPr id="17" name="Rounded Rectangle 16">
            <a:extLst>
              <a:ext uri="{FF2B5EF4-FFF2-40B4-BE49-F238E27FC236}">
                <a16:creationId xmlns:a16="http://schemas.microsoft.com/office/drawing/2014/main" id="{2680759C-94DA-1B43-9CA1-0FECE336A993}"/>
              </a:ext>
            </a:extLst>
          </p:cNvPr>
          <p:cNvSpPr/>
          <p:nvPr/>
        </p:nvSpPr>
        <p:spPr>
          <a:xfrm flipV="1">
            <a:off x="3047997" y="2307907"/>
            <a:ext cx="5334004" cy="1405840"/>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ounded Rectangle 17">
            <a:extLst>
              <a:ext uri="{FF2B5EF4-FFF2-40B4-BE49-F238E27FC236}">
                <a16:creationId xmlns:a16="http://schemas.microsoft.com/office/drawing/2014/main" id="{F66EA6C3-6A72-6B4C-A375-7FD2312D9A90}"/>
              </a:ext>
            </a:extLst>
          </p:cNvPr>
          <p:cNvSpPr/>
          <p:nvPr/>
        </p:nvSpPr>
        <p:spPr>
          <a:xfrm flipV="1">
            <a:off x="3164843" y="848510"/>
            <a:ext cx="5040694" cy="1405840"/>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9" name="Picture 18" descr="11954233642049158303johnny_automatic_magnet_svg_med.png">
            <a:extLst>
              <a:ext uri="{FF2B5EF4-FFF2-40B4-BE49-F238E27FC236}">
                <a16:creationId xmlns:a16="http://schemas.microsoft.com/office/drawing/2014/main" id="{DD1170FE-29A4-0D44-9F09-06452447E477}"/>
              </a:ext>
            </a:extLst>
          </p:cNvPr>
          <p:cNvPicPr>
            <a:picLocks noChangeAspect="1"/>
          </p:cNvPicPr>
          <p:nvPr/>
        </p:nvPicPr>
        <p:blipFill>
          <a:blip r:embed="rId4" cstate="print"/>
          <a:stretch>
            <a:fillRect/>
          </a:stretch>
        </p:blipFill>
        <p:spPr>
          <a:xfrm>
            <a:off x="3085462" y="5693193"/>
            <a:ext cx="541867" cy="609600"/>
          </a:xfrm>
          <a:prstGeom prst="rect">
            <a:avLst/>
          </a:prstGeom>
        </p:spPr>
      </p:pic>
      <p:pic>
        <p:nvPicPr>
          <p:cNvPr id="20" name="Picture 10" descr="\\cern.ch\dfs\Users\f\felixehm\Documents\My Pictures\Microsoft Clip Organizer\j0397738.wmf">
            <a:extLst>
              <a:ext uri="{FF2B5EF4-FFF2-40B4-BE49-F238E27FC236}">
                <a16:creationId xmlns:a16="http://schemas.microsoft.com/office/drawing/2014/main" id="{22BE41B7-E47F-A948-B4CC-582E0FD02925}"/>
              </a:ext>
            </a:extLst>
          </p:cNvPr>
          <p:cNvPicPr>
            <a:picLocks noChangeAspect="1" noChangeArrowheads="1"/>
          </p:cNvPicPr>
          <p:nvPr/>
        </p:nvPicPr>
        <p:blipFill>
          <a:blip r:embed="rId5" cstate="print"/>
          <a:srcRect/>
          <a:stretch>
            <a:fillRect/>
          </a:stretch>
        </p:blipFill>
        <p:spPr bwMode="auto">
          <a:xfrm>
            <a:off x="6326839" y="5722968"/>
            <a:ext cx="769197" cy="752475"/>
          </a:xfrm>
          <a:prstGeom prst="rect">
            <a:avLst/>
          </a:prstGeom>
          <a:noFill/>
        </p:spPr>
      </p:pic>
      <p:pic>
        <p:nvPicPr>
          <p:cNvPr id="21" name="Picture 12" descr="\\cern.ch\dfs\Users\f\felixehm\Documents\My Pictures\Microsoft Clip Organizer\j0432628.png">
            <a:extLst>
              <a:ext uri="{FF2B5EF4-FFF2-40B4-BE49-F238E27FC236}">
                <a16:creationId xmlns:a16="http://schemas.microsoft.com/office/drawing/2014/main" id="{3F0B2D6D-A553-8A40-BF13-6C609BB567FF}"/>
              </a:ext>
            </a:extLst>
          </p:cNvPr>
          <p:cNvPicPr>
            <a:picLocks noChangeAspect="1" noChangeArrowheads="1"/>
          </p:cNvPicPr>
          <p:nvPr/>
        </p:nvPicPr>
        <p:blipFill>
          <a:blip r:embed="rId6" cstate="print"/>
          <a:srcRect/>
          <a:stretch>
            <a:fillRect/>
          </a:stretch>
        </p:blipFill>
        <p:spPr bwMode="auto">
          <a:xfrm>
            <a:off x="7551907" y="5736515"/>
            <a:ext cx="693737" cy="693737"/>
          </a:xfrm>
          <a:prstGeom prst="rect">
            <a:avLst/>
          </a:prstGeom>
          <a:noFill/>
        </p:spPr>
      </p:pic>
    </p:spTree>
    <p:extLst>
      <p:ext uri="{BB962C8B-B14F-4D97-AF65-F5344CB8AC3E}">
        <p14:creationId xmlns:p14="http://schemas.microsoft.com/office/powerpoint/2010/main" val="915884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13"/>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5" grpId="0" animBg="1"/>
      <p:bldP spid="16" grpId="0" animBg="1"/>
      <p:bldP spid="17" grpId="0" animBg="1"/>
      <p:bldP spid="17" grpId="1" animBg="1"/>
      <p:bldP spid="1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F5AA33-931C-914B-BA7B-4621C047161F}"/>
              </a:ext>
            </a:extLst>
          </p:cNvPr>
          <p:cNvSpPr>
            <a:spLocks noGrp="1"/>
          </p:cNvSpPr>
          <p:nvPr>
            <p:ph type="title"/>
          </p:nvPr>
        </p:nvSpPr>
        <p:spPr/>
        <p:txBody>
          <a:bodyPr/>
          <a:lstStyle/>
          <a:p>
            <a:r>
              <a:rPr lang="en-CH"/>
              <a:t>High-Level Hardware Architecture</a:t>
            </a:r>
          </a:p>
        </p:txBody>
      </p:sp>
      <p:sp>
        <p:nvSpPr>
          <p:cNvPr id="4" name="Date Placeholder 3">
            <a:extLst>
              <a:ext uri="{FF2B5EF4-FFF2-40B4-BE49-F238E27FC236}">
                <a16:creationId xmlns:a16="http://schemas.microsoft.com/office/drawing/2014/main" id="{1B9402D5-BDFA-6D4B-A379-167D3493E0BF}"/>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453699E6-89F0-E14F-9390-9EC5B699F52D}"/>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9B231A0E-78F6-1748-B793-98B537412CFC}"/>
              </a:ext>
            </a:extLst>
          </p:cNvPr>
          <p:cNvSpPr>
            <a:spLocks noGrp="1"/>
          </p:cNvSpPr>
          <p:nvPr>
            <p:ph type="sldNum" sz="quarter" idx="12"/>
          </p:nvPr>
        </p:nvSpPr>
        <p:spPr/>
        <p:txBody>
          <a:bodyPr/>
          <a:lstStyle/>
          <a:p>
            <a:fld id="{36B5EA5A-BC32-A742-B11B-8E7414D5B535}" type="slidenum">
              <a:rPr lang="en-US" smtClean="0"/>
              <a:pPr/>
              <a:t>35</a:t>
            </a:fld>
            <a:endParaRPr lang="en-US" dirty="0"/>
          </a:p>
        </p:txBody>
      </p:sp>
      <p:pic>
        <p:nvPicPr>
          <p:cNvPr id="12" name="Picture 11" descr="A picture containing indoor&#10;&#10;Description automatically generated">
            <a:extLst>
              <a:ext uri="{FF2B5EF4-FFF2-40B4-BE49-F238E27FC236}">
                <a16:creationId xmlns:a16="http://schemas.microsoft.com/office/drawing/2014/main" id="{436F712D-1C2D-7049-9038-7ABEC55E9CD2}"/>
              </a:ext>
            </a:extLst>
          </p:cNvPr>
          <p:cNvPicPr>
            <a:picLocks noChangeAspect="1"/>
          </p:cNvPicPr>
          <p:nvPr/>
        </p:nvPicPr>
        <p:blipFill>
          <a:blip r:embed="rId3"/>
          <a:stretch>
            <a:fillRect/>
          </a:stretch>
        </p:blipFill>
        <p:spPr>
          <a:xfrm>
            <a:off x="5993856" y="1439335"/>
            <a:ext cx="6047761" cy="4535821"/>
          </a:xfrm>
          <a:prstGeom prst="rect">
            <a:avLst/>
          </a:prstGeom>
        </p:spPr>
      </p:pic>
      <p:sp>
        <p:nvSpPr>
          <p:cNvPr id="18" name="Content Placeholder 17">
            <a:extLst>
              <a:ext uri="{FF2B5EF4-FFF2-40B4-BE49-F238E27FC236}">
                <a16:creationId xmlns:a16="http://schemas.microsoft.com/office/drawing/2014/main" id="{29B1308E-3639-CD4C-987F-27117D449C8C}"/>
              </a:ext>
            </a:extLst>
          </p:cNvPr>
          <p:cNvSpPr>
            <a:spLocks noGrp="1"/>
          </p:cNvSpPr>
          <p:nvPr>
            <p:ph idx="1"/>
          </p:nvPr>
        </p:nvSpPr>
        <p:spPr>
          <a:xfrm>
            <a:off x="407989" y="1592263"/>
            <a:ext cx="5463422" cy="4608512"/>
          </a:xfrm>
        </p:spPr>
        <p:txBody>
          <a:bodyPr/>
          <a:lstStyle/>
          <a:p>
            <a:r>
              <a:rPr lang="en-CH" sz="2400">
                <a:solidFill>
                  <a:schemeClr val="tx1"/>
                </a:solidFill>
              </a:rPr>
              <a:t>Resource Tier</a:t>
            </a:r>
          </a:p>
          <a:p>
            <a:pPr marL="342900" indent="-342900">
              <a:buFont typeface="Wingdings" pitchFamily="2" charset="2"/>
              <a:buChar char="Ø"/>
            </a:pPr>
            <a:r>
              <a:rPr lang="en-CH" sz="2000">
                <a:solidFill>
                  <a:schemeClr val="tx1"/>
                </a:solidFill>
              </a:rPr>
              <a:t>Open enclosures</a:t>
            </a:r>
          </a:p>
          <a:p>
            <a:pPr marL="666900" lvl="1" indent="-342900">
              <a:buFont typeface="Wingdings" pitchFamily="2" charset="2"/>
              <a:buChar char="Ø"/>
            </a:pPr>
            <a:r>
              <a:rPr lang="en-GB" sz="1700" dirty="0">
                <a:solidFill>
                  <a:schemeClr val="tx1"/>
                </a:solidFill>
              </a:rPr>
              <a:t>E</a:t>
            </a:r>
            <a:r>
              <a:rPr lang="en-CH" sz="1700">
                <a:solidFill>
                  <a:schemeClr val="tx1"/>
                </a:solidFill>
              </a:rPr>
              <a:t>asy access</a:t>
            </a:r>
          </a:p>
          <a:p>
            <a:pPr marL="666900" lvl="1" indent="-342900">
              <a:buFont typeface="Wingdings" pitchFamily="2" charset="2"/>
              <a:buChar char="Ø"/>
            </a:pPr>
            <a:r>
              <a:rPr lang="en-GB" sz="1700" dirty="0">
                <a:solidFill>
                  <a:schemeClr val="tx1"/>
                </a:solidFill>
              </a:rPr>
              <a:t>B</a:t>
            </a:r>
            <a:r>
              <a:rPr lang="en-CH" sz="1700">
                <a:solidFill>
                  <a:schemeClr val="tx1"/>
                </a:solidFill>
              </a:rPr>
              <a:t>etter cooling and power available</a:t>
            </a:r>
          </a:p>
          <a:p>
            <a:pPr marL="666900" lvl="1" indent="-342900">
              <a:buFont typeface="Wingdings" pitchFamily="2" charset="2"/>
              <a:buChar char="Ø"/>
            </a:pPr>
            <a:r>
              <a:rPr lang="en-GB" sz="1700" dirty="0">
                <a:solidFill>
                  <a:schemeClr val="tx1"/>
                </a:solidFill>
              </a:rPr>
              <a:t>B</a:t>
            </a:r>
            <a:r>
              <a:rPr lang="en-CH" sz="1700">
                <a:solidFill>
                  <a:schemeClr val="tx1"/>
                </a:solidFill>
              </a:rPr>
              <a:t>ut expensive</a:t>
            </a:r>
          </a:p>
          <a:p>
            <a:pPr marL="342900" indent="-342900">
              <a:buFont typeface="Wingdings" pitchFamily="2" charset="2"/>
              <a:buChar char="Ø"/>
            </a:pPr>
            <a:r>
              <a:rPr lang="en-CH" sz="2000">
                <a:solidFill>
                  <a:schemeClr val="tx1"/>
                </a:solidFill>
              </a:rPr>
              <a:t>Closed enclosures</a:t>
            </a:r>
          </a:p>
          <a:p>
            <a:pPr marL="666900" lvl="1" indent="-342900">
              <a:buFont typeface="Wingdings" pitchFamily="2" charset="2"/>
              <a:buChar char="Ø"/>
            </a:pPr>
            <a:r>
              <a:rPr lang="en-CH" sz="1700">
                <a:solidFill>
                  <a:schemeClr val="tx1"/>
                </a:solidFill>
              </a:rPr>
              <a:t>Possible for simple functions (e.g. fieldbus control) </a:t>
            </a:r>
          </a:p>
          <a:p>
            <a:pPr marL="666900" lvl="1" indent="-342900">
              <a:buFont typeface="Wingdings" pitchFamily="2" charset="2"/>
              <a:buChar char="Ø"/>
            </a:pPr>
            <a:r>
              <a:rPr lang="en-CH" sz="1700">
                <a:solidFill>
                  <a:schemeClr val="tx1"/>
                </a:solidFill>
              </a:rPr>
              <a:t>Cost effective; </a:t>
            </a:r>
            <a:r>
              <a:rPr lang="en-GB" sz="1700" dirty="0">
                <a:solidFill>
                  <a:schemeClr val="tx1"/>
                </a:solidFill>
              </a:rPr>
              <a:t>w</a:t>
            </a:r>
            <a:r>
              <a:rPr lang="en-CH" sz="1700">
                <a:solidFill>
                  <a:schemeClr val="tx1"/>
                </a:solidFill>
              </a:rPr>
              <a:t>hen deployed in big number, e.g. LHC power converter control gateways</a:t>
            </a:r>
          </a:p>
        </p:txBody>
      </p:sp>
      <p:grpSp>
        <p:nvGrpSpPr>
          <p:cNvPr id="19" name="Group 10">
            <a:extLst>
              <a:ext uri="{FF2B5EF4-FFF2-40B4-BE49-F238E27FC236}">
                <a16:creationId xmlns:a16="http://schemas.microsoft.com/office/drawing/2014/main" id="{EC42741F-99D2-004C-905E-AA92DCEB1211}"/>
              </a:ext>
            </a:extLst>
          </p:cNvPr>
          <p:cNvGrpSpPr>
            <a:grpSpLocks/>
          </p:cNvGrpSpPr>
          <p:nvPr/>
        </p:nvGrpSpPr>
        <p:grpSpPr bwMode="auto">
          <a:xfrm>
            <a:off x="1027312" y="5487814"/>
            <a:ext cx="4659871" cy="785249"/>
            <a:chOff x="0" y="65"/>
            <a:chExt cx="4794" cy="948"/>
          </a:xfrm>
        </p:grpSpPr>
        <p:pic>
          <p:nvPicPr>
            <p:cNvPr id="20" name="Picture 1">
              <a:extLst>
                <a:ext uri="{FF2B5EF4-FFF2-40B4-BE49-F238E27FC236}">
                  <a16:creationId xmlns:a16="http://schemas.microsoft.com/office/drawing/2014/main" id="{3D105CCE-DD70-DC49-A2CA-8E8649651E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5" y="216"/>
              <a:ext cx="877"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 name="Picture 2">
              <a:extLst>
                <a:ext uri="{FF2B5EF4-FFF2-40B4-BE49-F238E27FC236}">
                  <a16:creationId xmlns:a16="http://schemas.microsoft.com/office/drawing/2014/main" id="{30DABBA5-F202-CC4D-B4C7-B6FA0868A3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05"/>
              <a:ext cx="899"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 name="Picture 3">
              <a:extLst>
                <a:ext uri="{FF2B5EF4-FFF2-40B4-BE49-F238E27FC236}">
                  <a16:creationId xmlns:a16="http://schemas.microsoft.com/office/drawing/2014/main" id="{E1377EA2-551A-D54F-9979-9A3B6C49DC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3" y="216"/>
              <a:ext cx="789"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 name="Picture 4">
              <a:extLst>
                <a:ext uri="{FF2B5EF4-FFF2-40B4-BE49-F238E27FC236}">
                  <a16:creationId xmlns:a16="http://schemas.microsoft.com/office/drawing/2014/main" id="{6F368291-6AFF-ED43-91C7-DCFAABFFFF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37" y="118"/>
              <a:ext cx="430"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 name="Picture 5">
              <a:extLst>
                <a:ext uri="{FF2B5EF4-FFF2-40B4-BE49-F238E27FC236}">
                  <a16:creationId xmlns:a16="http://schemas.microsoft.com/office/drawing/2014/main" id="{367EF776-3594-5F49-B7E7-9C514006384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61" y="65"/>
              <a:ext cx="433" cy="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5" name="Picture 7">
              <a:extLst>
                <a:ext uri="{FF2B5EF4-FFF2-40B4-BE49-F238E27FC236}">
                  <a16:creationId xmlns:a16="http://schemas.microsoft.com/office/drawing/2014/main" id="{6BC8E759-34E3-A64A-8679-7873D30884F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46" y="119"/>
              <a:ext cx="282"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6" name="Picture 9">
              <a:extLst>
                <a:ext uri="{FF2B5EF4-FFF2-40B4-BE49-F238E27FC236}">
                  <a16:creationId xmlns:a16="http://schemas.microsoft.com/office/drawing/2014/main" id="{2AB381D7-91B8-8843-8362-C05AEF31FCE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22" y="117"/>
              <a:ext cx="522"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Tree>
    <p:extLst>
      <p:ext uri="{BB962C8B-B14F-4D97-AF65-F5344CB8AC3E}">
        <p14:creationId xmlns:p14="http://schemas.microsoft.com/office/powerpoint/2010/main" val="3078342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2240EFF1-B8B1-9C46-8CD3-3F563A02259A}"/>
              </a:ext>
            </a:extLst>
          </p:cNvPr>
          <p:cNvPicPr>
            <a:picLocks noGrp="1" noChangeAspect="1"/>
          </p:cNvPicPr>
          <p:nvPr>
            <p:ph idx="1"/>
          </p:nvPr>
        </p:nvPicPr>
        <p:blipFill rotWithShape="1">
          <a:blip r:embed="rId3"/>
          <a:srcRect l="17406" r="17221" b="2959"/>
          <a:stretch/>
        </p:blipFill>
        <p:spPr>
          <a:xfrm>
            <a:off x="488230" y="1519451"/>
            <a:ext cx="4547937" cy="4472154"/>
          </a:xfrm>
        </p:spPr>
      </p:pic>
      <p:sp>
        <p:nvSpPr>
          <p:cNvPr id="3" name="Title 2">
            <a:extLst>
              <a:ext uri="{FF2B5EF4-FFF2-40B4-BE49-F238E27FC236}">
                <a16:creationId xmlns:a16="http://schemas.microsoft.com/office/drawing/2014/main" id="{A9F5AA33-931C-914B-BA7B-4621C047161F}"/>
              </a:ext>
            </a:extLst>
          </p:cNvPr>
          <p:cNvSpPr>
            <a:spLocks noGrp="1"/>
          </p:cNvSpPr>
          <p:nvPr>
            <p:ph type="title"/>
          </p:nvPr>
        </p:nvSpPr>
        <p:spPr/>
        <p:txBody>
          <a:bodyPr/>
          <a:lstStyle/>
          <a:p>
            <a:r>
              <a:rPr lang="en-CH"/>
              <a:t>High-Level Hardware Architecture</a:t>
            </a:r>
          </a:p>
        </p:txBody>
      </p:sp>
      <p:sp>
        <p:nvSpPr>
          <p:cNvPr id="4" name="Date Placeholder 3">
            <a:extLst>
              <a:ext uri="{FF2B5EF4-FFF2-40B4-BE49-F238E27FC236}">
                <a16:creationId xmlns:a16="http://schemas.microsoft.com/office/drawing/2014/main" id="{1B9402D5-BDFA-6D4B-A379-167D3493E0BF}"/>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453699E6-89F0-E14F-9390-9EC5B699F52D}"/>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9B231A0E-78F6-1748-B793-98B537412CFC}"/>
              </a:ext>
            </a:extLst>
          </p:cNvPr>
          <p:cNvSpPr>
            <a:spLocks noGrp="1"/>
          </p:cNvSpPr>
          <p:nvPr>
            <p:ph type="sldNum" sz="quarter" idx="12"/>
          </p:nvPr>
        </p:nvSpPr>
        <p:spPr/>
        <p:txBody>
          <a:bodyPr/>
          <a:lstStyle/>
          <a:p>
            <a:fld id="{36B5EA5A-BC32-A742-B11B-8E7414D5B535}" type="slidenum">
              <a:rPr lang="en-US" smtClean="0"/>
              <a:pPr/>
              <a:t>36</a:t>
            </a:fld>
            <a:endParaRPr lang="en-US" dirty="0"/>
          </a:p>
        </p:txBody>
      </p:sp>
      <p:pic>
        <p:nvPicPr>
          <p:cNvPr id="14" name="Picture 13" descr="A picture containing text&#10;&#10;Description automatically generated">
            <a:extLst>
              <a:ext uri="{FF2B5EF4-FFF2-40B4-BE49-F238E27FC236}">
                <a16:creationId xmlns:a16="http://schemas.microsoft.com/office/drawing/2014/main" id="{AD123388-1375-F940-A62E-9A90B82525F1}"/>
              </a:ext>
            </a:extLst>
          </p:cNvPr>
          <p:cNvPicPr>
            <a:picLocks noChangeAspect="1"/>
          </p:cNvPicPr>
          <p:nvPr/>
        </p:nvPicPr>
        <p:blipFill>
          <a:blip r:embed="rId4"/>
          <a:stretch>
            <a:fillRect/>
          </a:stretch>
        </p:blipFill>
        <p:spPr>
          <a:xfrm>
            <a:off x="6700641" y="3244919"/>
            <a:ext cx="4130842" cy="2746686"/>
          </a:xfrm>
          <a:prstGeom prst="rect">
            <a:avLst/>
          </a:prstGeom>
        </p:spPr>
      </p:pic>
      <p:sp>
        <p:nvSpPr>
          <p:cNvPr id="2" name="TextBox 1">
            <a:extLst>
              <a:ext uri="{FF2B5EF4-FFF2-40B4-BE49-F238E27FC236}">
                <a16:creationId xmlns:a16="http://schemas.microsoft.com/office/drawing/2014/main" id="{BF8BBACC-0F92-F449-90A0-1B16339AD810}"/>
              </a:ext>
            </a:extLst>
          </p:cNvPr>
          <p:cNvSpPr txBox="1"/>
          <p:nvPr/>
        </p:nvSpPr>
        <p:spPr>
          <a:xfrm>
            <a:off x="6096000" y="1439335"/>
            <a:ext cx="5278689" cy="1569660"/>
          </a:xfrm>
          <a:prstGeom prst="rect">
            <a:avLst/>
          </a:prstGeom>
          <a:noFill/>
        </p:spPr>
        <p:txBody>
          <a:bodyPr wrap="none" lIns="0" tIns="0" rIns="0" bIns="0" rtlCol="0">
            <a:spAutoFit/>
          </a:bodyPr>
          <a:lstStyle/>
          <a:p>
            <a:r>
              <a:rPr lang="en-CH" sz="2400" b="1" dirty="0"/>
              <a:t>Middle Tier</a:t>
            </a:r>
          </a:p>
          <a:p>
            <a:endParaRPr lang="en-CH" b="1" dirty="0"/>
          </a:p>
          <a:p>
            <a:pPr marL="285750" indent="-285750" algn="l">
              <a:buFont typeface="Wingdings" pitchFamily="2" charset="2"/>
              <a:buChar char="Ø"/>
            </a:pPr>
            <a:r>
              <a:rPr lang="en-CH" sz="2000" dirty="0"/>
              <a:t>IT-Computer-centre type of hardware</a:t>
            </a:r>
          </a:p>
          <a:p>
            <a:pPr marL="285750" indent="-285750" algn="l">
              <a:buFont typeface="Wingdings" pitchFamily="2" charset="2"/>
              <a:buChar char="Ø"/>
            </a:pPr>
            <a:r>
              <a:rPr lang="en-CH" sz="2000" dirty="0"/>
              <a:t>High-density</a:t>
            </a:r>
          </a:p>
          <a:p>
            <a:pPr marL="285750" indent="-285750" algn="l">
              <a:buFont typeface="Wingdings" pitchFamily="2" charset="2"/>
              <a:buChar char="Ø"/>
            </a:pPr>
            <a:r>
              <a:rPr lang="en-CH" sz="2000" dirty="0"/>
              <a:t>Highly available (redundancy and hot-swap)</a:t>
            </a:r>
          </a:p>
        </p:txBody>
      </p:sp>
    </p:spTree>
    <p:extLst>
      <p:ext uri="{BB962C8B-B14F-4D97-AF65-F5344CB8AC3E}">
        <p14:creationId xmlns:p14="http://schemas.microsoft.com/office/powerpoint/2010/main" val="3919596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F5AA33-931C-914B-BA7B-4621C047161F}"/>
              </a:ext>
            </a:extLst>
          </p:cNvPr>
          <p:cNvSpPr>
            <a:spLocks noGrp="1"/>
          </p:cNvSpPr>
          <p:nvPr>
            <p:ph type="title"/>
          </p:nvPr>
        </p:nvSpPr>
        <p:spPr/>
        <p:txBody>
          <a:bodyPr/>
          <a:lstStyle/>
          <a:p>
            <a:r>
              <a:rPr lang="en-CH"/>
              <a:t>High-Level Hardware Architecture</a:t>
            </a:r>
          </a:p>
        </p:txBody>
      </p:sp>
      <p:sp>
        <p:nvSpPr>
          <p:cNvPr id="4" name="Date Placeholder 3">
            <a:extLst>
              <a:ext uri="{FF2B5EF4-FFF2-40B4-BE49-F238E27FC236}">
                <a16:creationId xmlns:a16="http://schemas.microsoft.com/office/drawing/2014/main" id="{1B9402D5-BDFA-6D4B-A379-167D3493E0BF}"/>
              </a:ext>
            </a:extLst>
          </p:cNvPr>
          <p:cNvSpPr>
            <a:spLocks noGrp="1"/>
          </p:cNvSpPr>
          <p:nvPr>
            <p:ph type="dt" sz="half" idx="10"/>
          </p:nvPr>
        </p:nvSpPr>
        <p:spPr/>
        <p:txBody>
          <a:bodyPr/>
          <a:lstStyle/>
          <a:p>
            <a:r>
              <a:rPr lang="de-CH" dirty="0"/>
              <a:t>29 &amp; 30-11-2021</a:t>
            </a:r>
            <a:endParaRPr lang="en-US" dirty="0"/>
          </a:p>
        </p:txBody>
      </p:sp>
      <p:sp>
        <p:nvSpPr>
          <p:cNvPr id="5" name="Footer Placeholder 4">
            <a:extLst>
              <a:ext uri="{FF2B5EF4-FFF2-40B4-BE49-F238E27FC236}">
                <a16:creationId xmlns:a16="http://schemas.microsoft.com/office/drawing/2014/main" id="{453699E6-89F0-E14F-9390-9EC5B699F52D}"/>
              </a:ext>
            </a:extLst>
          </p:cNvPr>
          <p:cNvSpPr>
            <a:spLocks noGrp="1"/>
          </p:cNvSpPr>
          <p:nvPr>
            <p:ph type="ftr" sz="quarter" idx="11"/>
          </p:nvPr>
        </p:nvSpPr>
        <p:spPr/>
        <p:txBody>
          <a:bodyPr/>
          <a:lstStyle/>
          <a:p>
            <a:r>
              <a:rPr lang="en-US" dirty="0"/>
              <a:t>Accelerator Controls - S. Deghaye</a:t>
            </a:r>
          </a:p>
        </p:txBody>
      </p:sp>
      <p:sp>
        <p:nvSpPr>
          <p:cNvPr id="6" name="Slide Number Placeholder 5">
            <a:extLst>
              <a:ext uri="{FF2B5EF4-FFF2-40B4-BE49-F238E27FC236}">
                <a16:creationId xmlns:a16="http://schemas.microsoft.com/office/drawing/2014/main" id="{9B231A0E-78F6-1748-B793-98B537412CFC}"/>
              </a:ext>
            </a:extLst>
          </p:cNvPr>
          <p:cNvSpPr>
            <a:spLocks noGrp="1"/>
          </p:cNvSpPr>
          <p:nvPr>
            <p:ph type="sldNum" sz="quarter" idx="12"/>
          </p:nvPr>
        </p:nvSpPr>
        <p:spPr/>
        <p:txBody>
          <a:bodyPr/>
          <a:lstStyle/>
          <a:p>
            <a:fld id="{36B5EA5A-BC32-A742-B11B-8E7414D5B535}" type="slidenum">
              <a:rPr lang="en-US" smtClean="0"/>
              <a:pPr/>
              <a:t>37</a:t>
            </a:fld>
            <a:endParaRPr lang="en-US" dirty="0"/>
          </a:p>
        </p:txBody>
      </p:sp>
      <p:pic>
        <p:nvPicPr>
          <p:cNvPr id="16" name="Picture 15" descr="A room full of computer monitors&#10;&#10;Description automatically generated with low confidence">
            <a:extLst>
              <a:ext uri="{FF2B5EF4-FFF2-40B4-BE49-F238E27FC236}">
                <a16:creationId xmlns:a16="http://schemas.microsoft.com/office/drawing/2014/main" id="{C90BD1D2-827E-3341-9CA7-9C0D870F0500}"/>
              </a:ext>
            </a:extLst>
          </p:cNvPr>
          <p:cNvPicPr>
            <a:picLocks noChangeAspect="1"/>
          </p:cNvPicPr>
          <p:nvPr/>
        </p:nvPicPr>
        <p:blipFill>
          <a:blip r:embed="rId2"/>
          <a:stretch>
            <a:fillRect/>
          </a:stretch>
        </p:blipFill>
        <p:spPr>
          <a:xfrm>
            <a:off x="407988" y="1788901"/>
            <a:ext cx="7232550" cy="3616275"/>
          </a:xfrm>
          <a:prstGeom prst="rect">
            <a:avLst/>
          </a:prstGeom>
        </p:spPr>
      </p:pic>
      <p:sp>
        <p:nvSpPr>
          <p:cNvPr id="10" name="TextBox 9">
            <a:extLst>
              <a:ext uri="{FF2B5EF4-FFF2-40B4-BE49-F238E27FC236}">
                <a16:creationId xmlns:a16="http://schemas.microsoft.com/office/drawing/2014/main" id="{651AD90B-49ED-5E42-9402-8B07E5A01EE8}"/>
              </a:ext>
            </a:extLst>
          </p:cNvPr>
          <p:cNvSpPr txBox="1"/>
          <p:nvPr/>
        </p:nvSpPr>
        <p:spPr>
          <a:xfrm>
            <a:off x="827522" y="4781911"/>
            <a:ext cx="3577903" cy="276999"/>
          </a:xfrm>
          <a:prstGeom prst="rect">
            <a:avLst/>
          </a:prstGeom>
          <a:noFill/>
        </p:spPr>
        <p:txBody>
          <a:bodyPr wrap="none" lIns="0" tIns="0" rIns="0" bIns="0" rtlCol="0">
            <a:spAutoFit/>
          </a:bodyPr>
          <a:lstStyle/>
          <a:p>
            <a:pPr algn="l"/>
            <a:r>
              <a:rPr lang="en-GB" dirty="0">
                <a:solidFill>
                  <a:schemeClr val="accent2"/>
                </a:solidFill>
              </a:rPr>
              <a:t>F</a:t>
            </a:r>
            <a:r>
              <a:rPr lang="en-CH">
                <a:solidFill>
                  <a:schemeClr val="accent2"/>
                </a:solidFill>
              </a:rPr>
              <a:t>ront r</a:t>
            </a:r>
            <a:r>
              <a:rPr lang="en-GB" dirty="0">
                <a:solidFill>
                  <a:schemeClr val="accent2"/>
                </a:solidFill>
              </a:rPr>
              <a:t>o</a:t>
            </a:r>
            <a:r>
              <a:rPr lang="en-CH">
                <a:solidFill>
                  <a:schemeClr val="accent2"/>
                </a:solidFill>
              </a:rPr>
              <a:t>w – Interactive applications</a:t>
            </a:r>
          </a:p>
        </p:txBody>
      </p:sp>
      <p:sp>
        <p:nvSpPr>
          <p:cNvPr id="15" name="TextBox 14">
            <a:extLst>
              <a:ext uri="{FF2B5EF4-FFF2-40B4-BE49-F238E27FC236}">
                <a16:creationId xmlns:a16="http://schemas.microsoft.com/office/drawing/2014/main" id="{1416149D-219A-7440-A441-3125B666457A}"/>
              </a:ext>
            </a:extLst>
          </p:cNvPr>
          <p:cNvSpPr txBox="1"/>
          <p:nvPr/>
        </p:nvSpPr>
        <p:spPr>
          <a:xfrm>
            <a:off x="538981" y="3634828"/>
            <a:ext cx="4834657" cy="276999"/>
          </a:xfrm>
          <a:prstGeom prst="rect">
            <a:avLst/>
          </a:prstGeom>
          <a:noFill/>
        </p:spPr>
        <p:txBody>
          <a:bodyPr wrap="none" lIns="0" tIns="0" rIns="0" bIns="0" rtlCol="0">
            <a:spAutoFit/>
          </a:bodyPr>
          <a:lstStyle/>
          <a:p>
            <a:pPr algn="l"/>
            <a:r>
              <a:rPr lang="en-GB" dirty="0">
                <a:solidFill>
                  <a:schemeClr val="accent2"/>
                </a:solidFill>
              </a:rPr>
              <a:t>2</a:t>
            </a:r>
            <a:r>
              <a:rPr lang="en-GB" baseline="30000" dirty="0">
                <a:solidFill>
                  <a:schemeClr val="accent2"/>
                </a:solidFill>
              </a:rPr>
              <a:t>nd</a:t>
            </a:r>
            <a:r>
              <a:rPr lang="en-CH">
                <a:solidFill>
                  <a:schemeClr val="accent2"/>
                </a:solidFill>
              </a:rPr>
              <a:t> r</a:t>
            </a:r>
            <a:r>
              <a:rPr lang="en-GB" dirty="0">
                <a:solidFill>
                  <a:schemeClr val="accent2"/>
                </a:solidFill>
              </a:rPr>
              <a:t>o</a:t>
            </a:r>
            <a:r>
              <a:rPr lang="en-CH">
                <a:solidFill>
                  <a:schemeClr val="accent2"/>
                </a:solidFill>
              </a:rPr>
              <a:t>w – Non-interactive detailled applications</a:t>
            </a:r>
          </a:p>
        </p:txBody>
      </p:sp>
      <p:sp>
        <p:nvSpPr>
          <p:cNvPr id="17" name="TextBox 16">
            <a:extLst>
              <a:ext uri="{FF2B5EF4-FFF2-40B4-BE49-F238E27FC236}">
                <a16:creationId xmlns:a16="http://schemas.microsoft.com/office/drawing/2014/main" id="{8290592D-EC78-1C42-A965-78AE07E17D89}"/>
              </a:ext>
            </a:extLst>
          </p:cNvPr>
          <p:cNvSpPr txBox="1"/>
          <p:nvPr/>
        </p:nvSpPr>
        <p:spPr>
          <a:xfrm>
            <a:off x="518100" y="2882242"/>
            <a:ext cx="5415970" cy="276999"/>
          </a:xfrm>
          <a:prstGeom prst="rect">
            <a:avLst/>
          </a:prstGeom>
          <a:noFill/>
        </p:spPr>
        <p:txBody>
          <a:bodyPr wrap="none" lIns="0" tIns="0" rIns="0" bIns="0" rtlCol="0">
            <a:spAutoFit/>
          </a:bodyPr>
          <a:lstStyle/>
          <a:p>
            <a:pPr algn="l"/>
            <a:r>
              <a:rPr lang="en-GB" dirty="0">
                <a:solidFill>
                  <a:schemeClr val="accent2"/>
                </a:solidFill>
              </a:rPr>
              <a:t>Wall screens</a:t>
            </a:r>
            <a:r>
              <a:rPr lang="en-CH">
                <a:solidFill>
                  <a:schemeClr val="accent2"/>
                </a:solidFill>
              </a:rPr>
              <a:t> – Non-interactive summary applications</a:t>
            </a:r>
          </a:p>
        </p:txBody>
      </p:sp>
      <p:sp>
        <p:nvSpPr>
          <p:cNvPr id="18" name="TextBox 17">
            <a:extLst>
              <a:ext uri="{FF2B5EF4-FFF2-40B4-BE49-F238E27FC236}">
                <a16:creationId xmlns:a16="http://schemas.microsoft.com/office/drawing/2014/main" id="{40F578D7-B139-4847-B75D-324A860CDE38}"/>
              </a:ext>
            </a:extLst>
          </p:cNvPr>
          <p:cNvSpPr txBox="1"/>
          <p:nvPr/>
        </p:nvSpPr>
        <p:spPr>
          <a:xfrm>
            <a:off x="7788817" y="1788901"/>
            <a:ext cx="4403184" cy="2400657"/>
          </a:xfrm>
          <a:prstGeom prst="rect">
            <a:avLst/>
          </a:prstGeom>
          <a:noFill/>
        </p:spPr>
        <p:txBody>
          <a:bodyPr wrap="square" lIns="0" tIns="0" rIns="36000" bIns="0" rtlCol="0">
            <a:spAutoFit/>
          </a:bodyPr>
          <a:lstStyle/>
          <a:p>
            <a:r>
              <a:rPr lang="en-CH" sz="2400" b="1"/>
              <a:t>Control Room Computers</a:t>
            </a:r>
          </a:p>
          <a:p>
            <a:endParaRPr lang="en-CH" sz="2400" b="1"/>
          </a:p>
          <a:p>
            <a:pPr marL="285750" indent="-285750">
              <a:buFont typeface="Wingdings" pitchFamily="2" charset="2"/>
              <a:buChar char="Ø"/>
            </a:pPr>
            <a:r>
              <a:rPr lang="en-CH"/>
              <a:t>As much as possible COTS desktop PCs but MTBF requirements might be difficult to satisfy</a:t>
            </a:r>
          </a:p>
          <a:p>
            <a:pPr marL="285750" indent="-285750">
              <a:buFont typeface="Wingdings" pitchFamily="2" charset="2"/>
              <a:buChar char="Ø"/>
            </a:pPr>
            <a:r>
              <a:rPr lang="en-CH"/>
              <a:t>Users expect modern reactive GUIs</a:t>
            </a:r>
          </a:p>
          <a:p>
            <a:pPr marL="285750" indent="-285750">
              <a:buFont typeface="Wingdings" pitchFamily="2" charset="2"/>
              <a:buChar char="Ø"/>
            </a:pPr>
            <a:r>
              <a:rPr lang="en-CH"/>
              <a:t>Several layers of screens to have as much data as possible available </a:t>
            </a:r>
          </a:p>
        </p:txBody>
      </p:sp>
    </p:spTree>
    <p:extLst>
      <p:ext uri="{BB962C8B-B14F-4D97-AF65-F5344CB8AC3E}">
        <p14:creationId xmlns:p14="http://schemas.microsoft.com/office/powerpoint/2010/main" val="344086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F8AE0-AC3E-7F46-A869-91BFA1237206}"/>
              </a:ext>
            </a:extLst>
          </p:cNvPr>
          <p:cNvSpPr>
            <a:spLocks noGrp="1"/>
          </p:cNvSpPr>
          <p:nvPr>
            <p:ph type="title"/>
          </p:nvPr>
        </p:nvSpPr>
        <p:spPr/>
        <p:txBody>
          <a:bodyPr/>
          <a:lstStyle/>
          <a:p>
            <a:r>
              <a:rPr lang="en-CH"/>
              <a:t>High-Level Software Architecture</a:t>
            </a:r>
          </a:p>
        </p:txBody>
      </p:sp>
      <p:sp>
        <p:nvSpPr>
          <p:cNvPr id="6" name="Slide Number Placeholder 5">
            <a:extLst>
              <a:ext uri="{FF2B5EF4-FFF2-40B4-BE49-F238E27FC236}">
                <a16:creationId xmlns:a16="http://schemas.microsoft.com/office/drawing/2014/main" id="{B5C84ABD-DC89-1743-BCCC-722B2C7B65DB}"/>
              </a:ext>
            </a:extLst>
          </p:cNvPr>
          <p:cNvSpPr>
            <a:spLocks noGrp="1"/>
          </p:cNvSpPr>
          <p:nvPr>
            <p:ph type="sldNum" sz="quarter" idx="12"/>
          </p:nvPr>
        </p:nvSpPr>
        <p:spPr/>
        <p:txBody>
          <a:bodyPr/>
          <a:lstStyle/>
          <a:p>
            <a:fld id="{1A573C97-D9A6-6A4F-8364-B1B1682C6500}" type="slidenum">
              <a:rPr lang="en-GB" smtClean="0"/>
              <a:t>38</a:t>
            </a:fld>
            <a:endParaRPr lang="en-GB" dirty="0"/>
          </a:p>
        </p:txBody>
      </p:sp>
      <p:sp>
        <p:nvSpPr>
          <p:cNvPr id="5" name="Date Placeholder 4">
            <a:extLst>
              <a:ext uri="{FF2B5EF4-FFF2-40B4-BE49-F238E27FC236}">
                <a16:creationId xmlns:a16="http://schemas.microsoft.com/office/drawing/2014/main" id="{E77E0DAA-B7CE-944C-84EC-1EDD68EA86B8}"/>
              </a:ext>
            </a:extLst>
          </p:cNvPr>
          <p:cNvSpPr>
            <a:spLocks noGrp="1"/>
          </p:cNvSpPr>
          <p:nvPr>
            <p:ph type="dt" sz="half" idx="10"/>
          </p:nvPr>
        </p:nvSpPr>
        <p:spPr/>
        <p:txBody>
          <a:bodyPr/>
          <a:lstStyle/>
          <a:p>
            <a:r>
              <a:rPr lang="de-CH" dirty="0"/>
              <a:t>29 &amp; 30-11-2021</a:t>
            </a:r>
            <a:endParaRPr lang="en-US" dirty="0"/>
          </a:p>
        </p:txBody>
      </p:sp>
      <p:sp>
        <p:nvSpPr>
          <p:cNvPr id="7" name="Footer Placeholder 6">
            <a:extLst>
              <a:ext uri="{FF2B5EF4-FFF2-40B4-BE49-F238E27FC236}">
                <a16:creationId xmlns:a16="http://schemas.microsoft.com/office/drawing/2014/main" id="{AF1F7B61-CE39-C443-B3CC-DD7F3CA41BDE}"/>
              </a:ext>
            </a:extLst>
          </p:cNvPr>
          <p:cNvSpPr>
            <a:spLocks noGrp="1"/>
          </p:cNvSpPr>
          <p:nvPr>
            <p:ph type="ftr" sz="quarter" idx="11"/>
          </p:nvPr>
        </p:nvSpPr>
        <p:spPr/>
        <p:txBody>
          <a:bodyPr/>
          <a:lstStyle/>
          <a:p>
            <a:r>
              <a:rPr lang="en-US" dirty="0"/>
              <a:t>Accelerator Controls - S. Deghaye</a:t>
            </a:r>
          </a:p>
        </p:txBody>
      </p:sp>
      <p:pic>
        <p:nvPicPr>
          <p:cNvPr id="10" name="Picture 9">
            <a:extLst>
              <a:ext uri="{FF2B5EF4-FFF2-40B4-BE49-F238E27FC236}">
                <a16:creationId xmlns:a16="http://schemas.microsoft.com/office/drawing/2014/main" id="{6108F125-5313-C444-84FD-7B180DD265F0}"/>
              </a:ext>
            </a:extLst>
          </p:cNvPr>
          <p:cNvPicPr>
            <a:picLocks noChangeAspect="1"/>
          </p:cNvPicPr>
          <p:nvPr/>
        </p:nvPicPr>
        <p:blipFill>
          <a:blip r:embed="rId3"/>
          <a:srcRect/>
          <a:stretch/>
        </p:blipFill>
        <p:spPr>
          <a:xfrm>
            <a:off x="4550003" y="947434"/>
            <a:ext cx="7595178" cy="5355359"/>
          </a:xfrm>
          <a:prstGeom prst="rect">
            <a:avLst/>
          </a:prstGeom>
        </p:spPr>
      </p:pic>
      <p:sp>
        <p:nvSpPr>
          <p:cNvPr id="14" name="TextBox 13">
            <a:extLst>
              <a:ext uri="{FF2B5EF4-FFF2-40B4-BE49-F238E27FC236}">
                <a16:creationId xmlns:a16="http://schemas.microsoft.com/office/drawing/2014/main" id="{B07E5CC7-A668-7C47-B6E9-5913C2846C42}"/>
              </a:ext>
            </a:extLst>
          </p:cNvPr>
          <p:cNvSpPr txBox="1"/>
          <p:nvPr/>
        </p:nvSpPr>
        <p:spPr>
          <a:xfrm>
            <a:off x="46819" y="2290595"/>
            <a:ext cx="4725991" cy="2750359"/>
          </a:xfrm>
          <a:custGeom>
            <a:avLst/>
            <a:gdLst>
              <a:gd name="connsiteX0" fmla="*/ 0 w 4725991"/>
              <a:gd name="connsiteY0" fmla="*/ 0 h 2750359"/>
              <a:gd name="connsiteX1" fmla="*/ 627882 w 4725991"/>
              <a:gd name="connsiteY1" fmla="*/ 0 h 2750359"/>
              <a:gd name="connsiteX2" fmla="*/ 1161244 w 4725991"/>
              <a:gd name="connsiteY2" fmla="*/ 0 h 2750359"/>
              <a:gd name="connsiteX3" fmla="*/ 1930905 w 4725991"/>
              <a:gd name="connsiteY3" fmla="*/ 0 h 2750359"/>
              <a:gd name="connsiteX4" fmla="*/ 2558787 w 4725991"/>
              <a:gd name="connsiteY4" fmla="*/ 0 h 2750359"/>
              <a:gd name="connsiteX5" fmla="*/ 3186668 w 4725991"/>
              <a:gd name="connsiteY5" fmla="*/ 0 h 2750359"/>
              <a:gd name="connsiteX6" fmla="*/ 3956330 w 4725991"/>
              <a:gd name="connsiteY6" fmla="*/ 0 h 2750359"/>
              <a:gd name="connsiteX7" fmla="*/ 4725991 w 4725991"/>
              <a:gd name="connsiteY7" fmla="*/ 0 h 2750359"/>
              <a:gd name="connsiteX8" fmla="*/ 4725991 w 4725991"/>
              <a:gd name="connsiteY8" fmla="*/ 742597 h 2750359"/>
              <a:gd name="connsiteX9" fmla="*/ 4725991 w 4725991"/>
              <a:gd name="connsiteY9" fmla="*/ 1375180 h 2750359"/>
              <a:gd name="connsiteX10" fmla="*/ 4725991 w 4725991"/>
              <a:gd name="connsiteY10" fmla="*/ 2007762 h 2750359"/>
              <a:gd name="connsiteX11" fmla="*/ 4725991 w 4725991"/>
              <a:gd name="connsiteY11" fmla="*/ 2750359 h 2750359"/>
              <a:gd name="connsiteX12" fmla="*/ 4003590 w 4725991"/>
              <a:gd name="connsiteY12" fmla="*/ 2750359 h 2750359"/>
              <a:gd name="connsiteX13" fmla="*/ 3233928 w 4725991"/>
              <a:gd name="connsiteY13" fmla="*/ 2750359 h 2750359"/>
              <a:gd name="connsiteX14" fmla="*/ 2464267 w 4725991"/>
              <a:gd name="connsiteY14" fmla="*/ 2750359 h 2750359"/>
              <a:gd name="connsiteX15" fmla="*/ 1883645 w 4725991"/>
              <a:gd name="connsiteY15" fmla="*/ 2750359 h 2750359"/>
              <a:gd name="connsiteX16" fmla="*/ 1208503 w 4725991"/>
              <a:gd name="connsiteY16" fmla="*/ 2750359 h 2750359"/>
              <a:gd name="connsiteX17" fmla="*/ 0 w 4725991"/>
              <a:gd name="connsiteY17" fmla="*/ 2750359 h 2750359"/>
              <a:gd name="connsiteX18" fmla="*/ 0 w 4725991"/>
              <a:gd name="connsiteY18" fmla="*/ 2062769 h 2750359"/>
              <a:gd name="connsiteX19" fmla="*/ 0 w 4725991"/>
              <a:gd name="connsiteY19" fmla="*/ 1430187 h 2750359"/>
              <a:gd name="connsiteX20" fmla="*/ 0 w 4725991"/>
              <a:gd name="connsiteY20" fmla="*/ 797604 h 2750359"/>
              <a:gd name="connsiteX21" fmla="*/ 0 w 4725991"/>
              <a:gd name="connsiteY21" fmla="*/ 0 h 2750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725991" h="2750359" extrusionOk="0">
                <a:moveTo>
                  <a:pt x="0" y="0"/>
                </a:moveTo>
                <a:cubicBezTo>
                  <a:pt x="140487" y="-12682"/>
                  <a:pt x="411083" y="-23894"/>
                  <a:pt x="627882" y="0"/>
                </a:cubicBezTo>
                <a:cubicBezTo>
                  <a:pt x="844681" y="23894"/>
                  <a:pt x="926068" y="15524"/>
                  <a:pt x="1161244" y="0"/>
                </a:cubicBezTo>
                <a:cubicBezTo>
                  <a:pt x="1396420" y="-15524"/>
                  <a:pt x="1630015" y="24233"/>
                  <a:pt x="1930905" y="0"/>
                </a:cubicBezTo>
                <a:cubicBezTo>
                  <a:pt x="2231795" y="-24233"/>
                  <a:pt x="2393609" y="-15575"/>
                  <a:pt x="2558787" y="0"/>
                </a:cubicBezTo>
                <a:cubicBezTo>
                  <a:pt x="2723965" y="15575"/>
                  <a:pt x="2933591" y="25474"/>
                  <a:pt x="3186668" y="0"/>
                </a:cubicBezTo>
                <a:cubicBezTo>
                  <a:pt x="3439745" y="-25474"/>
                  <a:pt x="3773122" y="30325"/>
                  <a:pt x="3956330" y="0"/>
                </a:cubicBezTo>
                <a:cubicBezTo>
                  <a:pt x="4139538" y="-30325"/>
                  <a:pt x="4534539" y="-26732"/>
                  <a:pt x="4725991" y="0"/>
                </a:cubicBezTo>
                <a:cubicBezTo>
                  <a:pt x="4689000" y="315656"/>
                  <a:pt x="4728161" y="381139"/>
                  <a:pt x="4725991" y="742597"/>
                </a:cubicBezTo>
                <a:cubicBezTo>
                  <a:pt x="4723821" y="1104055"/>
                  <a:pt x="4699458" y="1202891"/>
                  <a:pt x="4725991" y="1375180"/>
                </a:cubicBezTo>
                <a:cubicBezTo>
                  <a:pt x="4752524" y="1547469"/>
                  <a:pt x="4735995" y="1747999"/>
                  <a:pt x="4725991" y="2007762"/>
                </a:cubicBezTo>
                <a:cubicBezTo>
                  <a:pt x="4715987" y="2267525"/>
                  <a:pt x="4729352" y="2531610"/>
                  <a:pt x="4725991" y="2750359"/>
                </a:cubicBezTo>
                <a:cubicBezTo>
                  <a:pt x="4472939" y="2752875"/>
                  <a:pt x="4233312" y="2765716"/>
                  <a:pt x="4003590" y="2750359"/>
                </a:cubicBezTo>
                <a:cubicBezTo>
                  <a:pt x="3773868" y="2735002"/>
                  <a:pt x="3536182" y="2716024"/>
                  <a:pt x="3233928" y="2750359"/>
                </a:cubicBezTo>
                <a:cubicBezTo>
                  <a:pt x="2931674" y="2784694"/>
                  <a:pt x="2834544" y="2713386"/>
                  <a:pt x="2464267" y="2750359"/>
                </a:cubicBezTo>
                <a:cubicBezTo>
                  <a:pt x="2093990" y="2787332"/>
                  <a:pt x="2001257" y="2772128"/>
                  <a:pt x="1883645" y="2750359"/>
                </a:cubicBezTo>
                <a:cubicBezTo>
                  <a:pt x="1766033" y="2728590"/>
                  <a:pt x="1473445" y="2758539"/>
                  <a:pt x="1208503" y="2750359"/>
                </a:cubicBezTo>
                <a:cubicBezTo>
                  <a:pt x="943561" y="2742179"/>
                  <a:pt x="405843" y="2718500"/>
                  <a:pt x="0" y="2750359"/>
                </a:cubicBezTo>
                <a:cubicBezTo>
                  <a:pt x="-5453" y="2554445"/>
                  <a:pt x="28179" y="2250402"/>
                  <a:pt x="0" y="2062769"/>
                </a:cubicBezTo>
                <a:cubicBezTo>
                  <a:pt x="-28179" y="1875136"/>
                  <a:pt x="-23993" y="1691892"/>
                  <a:pt x="0" y="1430187"/>
                </a:cubicBezTo>
                <a:cubicBezTo>
                  <a:pt x="23993" y="1168482"/>
                  <a:pt x="-22002" y="994468"/>
                  <a:pt x="0" y="797604"/>
                </a:cubicBezTo>
                <a:cubicBezTo>
                  <a:pt x="22002" y="600740"/>
                  <a:pt x="6531" y="170368"/>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36000" bIns="36000" rtlCol="0">
            <a:spAutoFit/>
          </a:bodyPr>
          <a:lstStyle/>
          <a:p>
            <a:pPr algn="ctr"/>
            <a:r>
              <a:rPr lang="en-CH" b="1"/>
              <a:t>Front-end Tier</a:t>
            </a:r>
          </a:p>
          <a:p>
            <a:pPr algn="ctr"/>
            <a:r>
              <a:rPr lang="en-CH"/>
              <a:t>Real-time control and acquisition</a:t>
            </a:r>
          </a:p>
          <a:p>
            <a:pPr algn="ctr"/>
            <a:endParaRPr lang="en-CH"/>
          </a:p>
          <a:p>
            <a:pPr marL="171450" indent="-171450" algn="l">
              <a:buFont typeface="Wingdings" pitchFamily="2" charset="2"/>
              <a:buChar char="Ø"/>
            </a:pPr>
            <a:r>
              <a:rPr lang="en-CH" sz="1200">
                <a:solidFill>
                  <a:schemeClr val="accent5"/>
                </a:solidFill>
              </a:rPr>
              <a:t>Limited, local scope </a:t>
            </a:r>
          </a:p>
          <a:p>
            <a:pPr marL="171450" indent="-171450">
              <a:buFont typeface="Wingdings" pitchFamily="2" charset="2"/>
              <a:buChar char="Ø"/>
            </a:pPr>
            <a:r>
              <a:rPr lang="en-CH" sz="1200">
                <a:solidFill>
                  <a:schemeClr val="accent5"/>
                </a:solidFill>
              </a:rPr>
              <a:t>Fast reaction possible (interrupts)</a:t>
            </a:r>
          </a:p>
          <a:p>
            <a:pPr marL="171450" indent="-171450" algn="l">
              <a:buFont typeface="Wingdings" pitchFamily="2" charset="2"/>
              <a:buChar char="Ø"/>
            </a:pPr>
            <a:r>
              <a:rPr lang="en-CH" sz="1200">
                <a:solidFill>
                  <a:schemeClr val="accent5"/>
                </a:solidFill>
              </a:rPr>
              <a:t>Limited computing power (compared to other tiers)</a:t>
            </a:r>
          </a:p>
          <a:p>
            <a:pPr marL="171450" indent="-171450" algn="l">
              <a:buFont typeface="Wingdings" pitchFamily="2" charset="2"/>
              <a:buChar char="Ø"/>
            </a:pPr>
            <a:r>
              <a:rPr lang="en-CH" sz="1200">
                <a:solidFill>
                  <a:schemeClr val="accent5"/>
                </a:solidFill>
              </a:rPr>
              <a:t>Equipment processing to provides a high-level view of the hardware</a:t>
            </a:r>
          </a:p>
          <a:p>
            <a:pPr marL="171450" indent="-171450">
              <a:buFont typeface="Wingdings" pitchFamily="2" charset="2"/>
              <a:buChar char="Ø"/>
            </a:pPr>
            <a:r>
              <a:rPr lang="en-CH" sz="1200">
                <a:solidFill>
                  <a:schemeClr val="accent5"/>
                </a:solidFill>
              </a:rPr>
              <a:t>Real-time (RT) applications relies on frameworks, which capture the recuring aspects (react to events, publish new data, etc.)   E.g. Front-End Software Architecture (FESA)</a:t>
            </a:r>
          </a:p>
          <a:p>
            <a:pPr marL="171450" indent="-171450">
              <a:buFont typeface="Wingdings" pitchFamily="2" charset="2"/>
              <a:buChar char="Ø"/>
            </a:pPr>
            <a:r>
              <a:rPr lang="en-CH" sz="1200">
                <a:solidFill>
                  <a:schemeClr val="accent5"/>
                </a:solidFill>
              </a:rPr>
              <a:t>Based on technologies closed to the hardware (C for drivers, C++ for RT, etc.)</a:t>
            </a:r>
          </a:p>
        </p:txBody>
      </p:sp>
      <p:sp>
        <p:nvSpPr>
          <p:cNvPr id="16" name="Rounded Rectangle 15">
            <a:extLst>
              <a:ext uri="{FF2B5EF4-FFF2-40B4-BE49-F238E27FC236}">
                <a16:creationId xmlns:a16="http://schemas.microsoft.com/office/drawing/2014/main" id="{50D6F21E-89B0-7C43-B439-342B3AC041A5}"/>
              </a:ext>
            </a:extLst>
          </p:cNvPr>
          <p:cNvSpPr/>
          <p:nvPr/>
        </p:nvSpPr>
        <p:spPr>
          <a:xfrm flipV="1">
            <a:off x="5299590" y="3858126"/>
            <a:ext cx="6481011" cy="2189748"/>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9" name="Picture 18" descr="11954233642049158303johnny_automatic_magnet_svg_med.png">
            <a:extLst>
              <a:ext uri="{FF2B5EF4-FFF2-40B4-BE49-F238E27FC236}">
                <a16:creationId xmlns:a16="http://schemas.microsoft.com/office/drawing/2014/main" id="{5C3F28E8-3E00-A74C-A23A-92E88DB0243D}"/>
              </a:ext>
            </a:extLst>
          </p:cNvPr>
          <p:cNvPicPr>
            <a:picLocks noChangeAspect="1"/>
          </p:cNvPicPr>
          <p:nvPr/>
        </p:nvPicPr>
        <p:blipFill>
          <a:blip r:embed="rId4" cstate="print"/>
          <a:stretch>
            <a:fillRect/>
          </a:stretch>
        </p:blipFill>
        <p:spPr>
          <a:xfrm>
            <a:off x="5337055" y="5693193"/>
            <a:ext cx="541867" cy="609600"/>
          </a:xfrm>
          <a:prstGeom prst="rect">
            <a:avLst/>
          </a:prstGeom>
        </p:spPr>
      </p:pic>
      <p:pic>
        <p:nvPicPr>
          <p:cNvPr id="20" name="Picture 10" descr="\\cern.ch\dfs\Users\f\felixehm\Documents\My Pictures\Microsoft Clip Organizer\j0397738.wmf">
            <a:extLst>
              <a:ext uri="{FF2B5EF4-FFF2-40B4-BE49-F238E27FC236}">
                <a16:creationId xmlns:a16="http://schemas.microsoft.com/office/drawing/2014/main" id="{8F9B5254-F456-614E-A5D9-6618C97AF185}"/>
              </a:ext>
            </a:extLst>
          </p:cNvPr>
          <p:cNvPicPr>
            <a:picLocks noChangeAspect="1" noChangeArrowheads="1"/>
          </p:cNvPicPr>
          <p:nvPr/>
        </p:nvPicPr>
        <p:blipFill>
          <a:blip r:embed="rId5" cstate="print"/>
          <a:srcRect/>
          <a:stretch>
            <a:fillRect/>
          </a:stretch>
        </p:blipFill>
        <p:spPr bwMode="auto">
          <a:xfrm>
            <a:off x="8578432" y="5722968"/>
            <a:ext cx="769197" cy="752475"/>
          </a:xfrm>
          <a:prstGeom prst="rect">
            <a:avLst/>
          </a:prstGeom>
          <a:noFill/>
        </p:spPr>
      </p:pic>
      <p:pic>
        <p:nvPicPr>
          <p:cNvPr id="21" name="Picture 12" descr="\\cern.ch\dfs\Users\f\felixehm\Documents\My Pictures\Microsoft Clip Organizer\j0432628.png">
            <a:extLst>
              <a:ext uri="{FF2B5EF4-FFF2-40B4-BE49-F238E27FC236}">
                <a16:creationId xmlns:a16="http://schemas.microsoft.com/office/drawing/2014/main" id="{36B22DC2-893B-C448-A398-4B8239E75D16}"/>
              </a:ext>
            </a:extLst>
          </p:cNvPr>
          <p:cNvPicPr>
            <a:picLocks noChangeAspect="1" noChangeArrowheads="1"/>
          </p:cNvPicPr>
          <p:nvPr/>
        </p:nvPicPr>
        <p:blipFill>
          <a:blip r:embed="rId6" cstate="print"/>
          <a:srcRect/>
          <a:stretch>
            <a:fillRect/>
          </a:stretch>
        </p:blipFill>
        <p:spPr bwMode="auto">
          <a:xfrm>
            <a:off x="9803500" y="5736515"/>
            <a:ext cx="693737" cy="693737"/>
          </a:xfrm>
          <a:prstGeom prst="rect">
            <a:avLst/>
          </a:prstGeom>
          <a:noFill/>
        </p:spPr>
      </p:pic>
      <p:sp>
        <p:nvSpPr>
          <p:cNvPr id="26" name="Rounded Rectangle 25">
            <a:extLst>
              <a:ext uri="{FF2B5EF4-FFF2-40B4-BE49-F238E27FC236}">
                <a16:creationId xmlns:a16="http://schemas.microsoft.com/office/drawing/2014/main" id="{14EBEB7E-0454-C44C-AF97-43BF94F1EFCA}"/>
              </a:ext>
            </a:extLst>
          </p:cNvPr>
          <p:cNvSpPr/>
          <p:nvPr/>
        </p:nvSpPr>
        <p:spPr>
          <a:xfrm rot="10800000" flipV="1">
            <a:off x="5298406" y="5392137"/>
            <a:ext cx="6481009" cy="454381"/>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Operating System</a:t>
            </a:r>
          </a:p>
          <a:p>
            <a:pPr algn="ctr"/>
            <a:r>
              <a:rPr lang="en-CH" sz="1200">
                <a:solidFill>
                  <a:schemeClr val="accent2"/>
                </a:solidFill>
              </a:rPr>
              <a:t>(Linux)</a:t>
            </a:r>
            <a:endParaRPr lang="en-CH">
              <a:solidFill>
                <a:schemeClr val="accent2"/>
              </a:solidFill>
            </a:endParaRPr>
          </a:p>
        </p:txBody>
      </p:sp>
      <p:sp>
        <p:nvSpPr>
          <p:cNvPr id="27" name="Rounded Rectangle 26">
            <a:extLst>
              <a:ext uri="{FF2B5EF4-FFF2-40B4-BE49-F238E27FC236}">
                <a16:creationId xmlns:a16="http://schemas.microsoft.com/office/drawing/2014/main" id="{FE1DFC21-3B4B-214C-A904-197392581F4F}"/>
              </a:ext>
            </a:extLst>
          </p:cNvPr>
          <p:cNvSpPr/>
          <p:nvPr/>
        </p:nvSpPr>
        <p:spPr>
          <a:xfrm rot="10800000" flipV="1">
            <a:off x="5299588" y="4935863"/>
            <a:ext cx="6481010" cy="454381"/>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Device Drivers</a:t>
            </a:r>
          </a:p>
          <a:p>
            <a:pPr algn="ctr"/>
            <a:r>
              <a:rPr lang="en-GB" sz="1200" dirty="0">
                <a:solidFill>
                  <a:schemeClr val="accent2"/>
                </a:solidFill>
              </a:rPr>
              <a:t>(e.g. Timing receiver kernel module</a:t>
            </a:r>
            <a:r>
              <a:rPr lang="en-CH" sz="1200">
                <a:solidFill>
                  <a:schemeClr val="accent2"/>
                </a:solidFill>
              </a:rPr>
              <a:t>)</a:t>
            </a:r>
            <a:endParaRPr lang="en-CH" sz="1200">
              <a:solidFill>
                <a:schemeClr val="bg1"/>
              </a:solidFill>
            </a:endParaRPr>
          </a:p>
        </p:txBody>
      </p:sp>
      <p:sp>
        <p:nvSpPr>
          <p:cNvPr id="28" name="Rounded Rectangle 27">
            <a:extLst>
              <a:ext uri="{FF2B5EF4-FFF2-40B4-BE49-F238E27FC236}">
                <a16:creationId xmlns:a16="http://schemas.microsoft.com/office/drawing/2014/main" id="{A1277EBA-D618-F64E-AB4F-9B12A0197B81}"/>
              </a:ext>
            </a:extLst>
          </p:cNvPr>
          <p:cNvSpPr/>
          <p:nvPr/>
        </p:nvSpPr>
        <p:spPr>
          <a:xfrm rot="10800000" flipV="1">
            <a:off x="5298405" y="4481602"/>
            <a:ext cx="6481010" cy="454381"/>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RT Frameworks</a:t>
            </a:r>
          </a:p>
          <a:p>
            <a:pPr algn="ctr"/>
            <a:r>
              <a:rPr lang="en-CH" sz="1200">
                <a:solidFill>
                  <a:schemeClr val="accent2"/>
                </a:solidFill>
              </a:rPr>
              <a:t>(e.g. FESA)</a:t>
            </a:r>
          </a:p>
        </p:txBody>
      </p:sp>
      <p:sp>
        <p:nvSpPr>
          <p:cNvPr id="29" name="Rounded Rectangle 28">
            <a:extLst>
              <a:ext uri="{FF2B5EF4-FFF2-40B4-BE49-F238E27FC236}">
                <a16:creationId xmlns:a16="http://schemas.microsoft.com/office/drawing/2014/main" id="{6F822889-D7E2-8943-A3FA-3D9DAF9C772E}"/>
              </a:ext>
            </a:extLst>
          </p:cNvPr>
          <p:cNvSpPr/>
          <p:nvPr/>
        </p:nvSpPr>
        <p:spPr>
          <a:xfrm rot="10800000" flipV="1">
            <a:off x="5298405" y="4027908"/>
            <a:ext cx="6481010" cy="454381"/>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RT Application</a:t>
            </a:r>
          </a:p>
          <a:p>
            <a:pPr algn="ctr"/>
            <a:r>
              <a:rPr lang="en-CH" sz="1200">
                <a:solidFill>
                  <a:schemeClr val="accent2"/>
                </a:solidFill>
              </a:rPr>
              <a:t>(e.g. Kicker system control)</a:t>
            </a:r>
          </a:p>
        </p:txBody>
      </p:sp>
    </p:spTree>
    <p:extLst>
      <p:ext uri="{BB962C8B-B14F-4D97-AF65-F5344CB8AC3E}">
        <p14:creationId xmlns:p14="http://schemas.microsoft.com/office/powerpoint/2010/main" val="1903678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bg/>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2"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2" nodeType="click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2" nodeType="click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2" nodeType="click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bldLvl="2" animBg="1"/>
      <p:bldP spid="16" grpId="0" animBg="1"/>
      <p:bldP spid="26" grpId="2" animBg="1"/>
      <p:bldP spid="27" grpId="2" animBg="1"/>
      <p:bldP spid="28" grpId="2" animBg="1"/>
      <p:bldP spid="29" grpId="2"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F8AE0-AC3E-7F46-A869-91BFA1237206}"/>
              </a:ext>
            </a:extLst>
          </p:cNvPr>
          <p:cNvSpPr>
            <a:spLocks noGrp="1"/>
          </p:cNvSpPr>
          <p:nvPr>
            <p:ph type="title"/>
          </p:nvPr>
        </p:nvSpPr>
        <p:spPr/>
        <p:txBody>
          <a:bodyPr/>
          <a:lstStyle/>
          <a:p>
            <a:r>
              <a:rPr lang="en-CH"/>
              <a:t>High-Level Software Architecture</a:t>
            </a:r>
          </a:p>
        </p:txBody>
      </p:sp>
      <p:sp>
        <p:nvSpPr>
          <p:cNvPr id="6" name="Slide Number Placeholder 5">
            <a:extLst>
              <a:ext uri="{FF2B5EF4-FFF2-40B4-BE49-F238E27FC236}">
                <a16:creationId xmlns:a16="http://schemas.microsoft.com/office/drawing/2014/main" id="{B5C84ABD-DC89-1743-BCCC-722B2C7B65DB}"/>
              </a:ext>
            </a:extLst>
          </p:cNvPr>
          <p:cNvSpPr>
            <a:spLocks noGrp="1"/>
          </p:cNvSpPr>
          <p:nvPr>
            <p:ph type="sldNum" sz="quarter" idx="12"/>
          </p:nvPr>
        </p:nvSpPr>
        <p:spPr/>
        <p:txBody>
          <a:bodyPr/>
          <a:lstStyle/>
          <a:p>
            <a:fld id="{1A573C97-D9A6-6A4F-8364-B1B1682C6500}" type="slidenum">
              <a:rPr lang="en-GB" smtClean="0"/>
              <a:t>39</a:t>
            </a:fld>
            <a:endParaRPr lang="en-GB" dirty="0"/>
          </a:p>
        </p:txBody>
      </p:sp>
      <p:sp>
        <p:nvSpPr>
          <p:cNvPr id="5" name="Date Placeholder 4">
            <a:extLst>
              <a:ext uri="{FF2B5EF4-FFF2-40B4-BE49-F238E27FC236}">
                <a16:creationId xmlns:a16="http://schemas.microsoft.com/office/drawing/2014/main" id="{E77E0DAA-B7CE-944C-84EC-1EDD68EA86B8}"/>
              </a:ext>
            </a:extLst>
          </p:cNvPr>
          <p:cNvSpPr>
            <a:spLocks noGrp="1"/>
          </p:cNvSpPr>
          <p:nvPr>
            <p:ph type="dt" sz="half" idx="10"/>
          </p:nvPr>
        </p:nvSpPr>
        <p:spPr/>
        <p:txBody>
          <a:bodyPr/>
          <a:lstStyle/>
          <a:p>
            <a:r>
              <a:rPr lang="de-CH" dirty="0"/>
              <a:t>29 &amp; 30-11-2021</a:t>
            </a:r>
            <a:endParaRPr lang="en-US" dirty="0"/>
          </a:p>
        </p:txBody>
      </p:sp>
      <p:sp>
        <p:nvSpPr>
          <p:cNvPr id="7" name="Footer Placeholder 6">
            <a:extLst>
              <a:ext uri="{FF2B5EF4-FFF2-40B4-BE49-F238E27FC236}">
                <a16:creationId xmlns:a16="http://schemas.microsoft.com/office/drawing/2014/main" id="{AF1F7B61-CE39-C443-B3CC-DD7F3CA41BDE}"/>
              </a:ext>
            </a:extLst>
          </p:cNvPr>
          <p:cNvSpPr>
            <a:spLocks noGrp="1"/>
          </p:cNvSpPr>
          <p:nvPr>
            <p:ph type="ftr" sz="quarter" idx="11"/>
          </p:nvPr>
        </p:nvSpPr>
        <p:spPr/>
        <p:txBody>
          <a:bodyPr/>
          <a:lstStyle/>
          <a:p>
            <a:r>
              <a:rPr lang="en-US" dirty="0"/>
              <a:t>Accelerator Controls - S. Deghaye</a:t>
            </a:r>
          </a:p>
        </p:txBody>
      </p:sp>
      <p:pic>
        <p:nvPicPr>
          <p:cNvPr id="10" name="Picture 9">
            <a:extLst>
              <a:ext uri="{FF2B5EF4-FFF2-40B4-BE49-F238E27FC236}">
                <a16:creationId xmlns:a16="http://schemas.microsoft.com/office/drawing/2014/main" id="{6108F125-5313-C444-84FD-7B180DD265F0}"/>
              </a:ext>
            </a:extLst>
          </p:cNvPr>
          <p:cNvPicPr>
            <a:picLocks noChangeAspect="1"/>
          </p:cNvPicPr>
          <p:nvPr/>
        </p:nvPicPr>
        <p:blipFill>
          <a:blip r:embed="rId3"/>
          <a:srcRect/>
          <a:stretch/>
        </p:blipFill>
        <p:spPr>
          <a:xfrm>
            <a:off x="4550003" y="947434"/>
            <a:ext cx="7595178" cy="5355359"/>
          </a:xfrm>
          <a:prstGeom prst="rect">
            <a:avLst/>
          </a:prstGeom>
        </p:spPr>
      </p:pic>
      <p:sp>
        <p:nvSpPr>
          <p:cNvPr id="13" name="TextBox 12">
            <a:extLst>
              <a:ext uri="{FF2B5EF4-FFF2-40B4-BE49-F238E27FC236}">
                <a16:creationId xmlns:a16="http://schemas.microsoft.com/office/drawing/2014/main" id="{23A08D30-7CED-B240-AC8C-CA9A4B31CC38}"/>
              </a:ext>
            </a:extLst>
          </p:cNvPr>
          <p:cNvSpPr txBox="1"/>
          <p:nvPr/>
        </p:nvSpPr>
        <p:spPr>
          <a:xfrm>
            <a:off x="66705" y="2072208"/>
            <a:ext cx="4424305" cy="2288694"/>
          </a:xfrm>
          <a:custGeom>
            <a:avLst/>
            <a:gdLst>
              <a:gd name="connsiteX0" fmla="*/ 0 w 4424305"/>
              <a:gd name="connsiteY0" fmla="*/ 0 h 2288694"/>
              <a:gd name="connsiteX1" fmla="*/ 587801 w 4424305"/>
              <a:gd name="connsiteY1" fmla="*/ 0 h 2288694"/>
              <a:gd name="connsiteX2" fmla="*/ 1087115 w 4424305"/>
              <a:gd name="connsiteY2" fmla="*/ 0 h 2288694"/>
              <a:gd name="connsiteX3" fmla="*/ 1807645 w 4424305"/>
              <a:gd name="connsiteY3" fmla="*/ 0 h 2288694"/>
              <a:gd name="connsiteX4" fmla="*/ 2395445 w 4424305"/>
              <a:gd name="connsiteY4" fmla="*/ 0 h 2288694"/>
              <a:gd name="connsiteX5" fmla="*/ 2983246 w 4424305"/>
              <a:gd name="connsiteY5" fmla="*/ 0 h 2288694"/>
              <a:gd name="connsiteX6" fmla="*/ 3703775 w 4424305"/>
              <a:gd name="connsiteY6" fmla="*/ 0 h 2288694"/>
              <a:gd name="connsiteX7" fmla="*/ 4424305 w 4424305"/>
              <a:gd name="connsiteY7" fmla="*/ 0 h 2288694"/>
              <a:gd name="connsiteX8" fmla="*/ 4424305 w 4424305"/>
              <a:gd name="connsiteY8" fmla="*/ 617947 h 2288694"/>
              <a:gd name="connsiteX9" fmla="*/ 4424305 w 4424305"/>
              <a:gd name="connsiteY9" fmla="*/ 1144347 h 2288694"/>
              <a:gd name="connsiteX10" fmla="*/ 4424305 w 4424305"/>
              <a:gd name="connsiteY10" fmla="*/ 1670747 h 2288694"/>
              <a:gd name="connsiteX11" fmla="*/ 4424305 w 4424305"/>
              <a:gd name="connsiteY11" fmla="*/ 2288694 h 2288694"/>
              <a:gd name="connsiteX12" fmla="*/ 3748018 w 4424305"/>
              <a:gd name="connsiteY12" fmla="*/ 2288694 h 2288694"/>
              <a:gd name="connsiteX13" fmla="*/ 3027489 w 4424305"/>
              <a:gd name="connsiteY13" fmla="*/ 2288694 h 2288694"/>
              <a:gd name="connsiteX14" fmla="*/ 2306959 w 4424305"/>
              <a:gd name="connsiteY14" fmla="*/ 2288694 h 2288694"/>
              <a:gd name="connsiteX15" fmla="*/ 1763402 w 4424305"/>
              <a:gd name="connsiteY15" fmla="*/ 2288694 h 2288694"/>
              <a:gd name="connsiteX16" fmla="*/ 1131358 w 4424305"/>
              <a:gd name="connsiteY16" fmla="*/ 2288694 h 2288694"/>
              <a:gd name="connsiteX17" fmla="*/ 0 w 4424305"/>
              <a:gd name="connsiteY17" fmla="*/ 2288694 h 2288694"/>
              <a:gd name="connsiteX18" fmla="*/ 0 w 4424305"/>
              <a:gd name="connsiteY18" fmla="*/ 1716521 h 2288694"/>
              <a:gd name="connsiteX19" fmla="*/ 0 w 4424305"/>
              <a:gd name="connsiteY19" fmla="*/ 1190121 h 2288694"/>
              <a:gd name="connsiteX20" fmla="*/ 0 w 4424305"/>
              <a:gd name="connsiteY20" fmla="*/ 663721 h 2288694"/>
              <a:gd name="connsiteX21" fmla="*/ 0 w 4424305"/>
              <a:gd name="connsiteY21" fmla="*/ 0 h 2288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24305" h="2288694" extrusionOk="0">
                <a:moveTo>
                  <a:pt x="0" y="0"/>
                </a:moveTo>
                <a:cubicBezTo>
                  <a:pt x="251508" y="-8739"/>
                  <a:pt x="355802" y="-9020"/>
                  <a:pt x="587801" y="0"/>
                </a:cubicBezTo>
                <a:cubicBezTo>
                  <a:pt x="819800" y="9020"/>
                  <a:pt x="877167" y="-17328"/>
                  <a:pt x="1087115" y="0"/>
                </a:cubicBezTo>
                <a:cubicBezTo>
                  <a:pt x="1297063" y="17328"/>
                  <a:pt x="1533820" y="3194"/>
                  <a:pt x="1807645" y="0"/>
                </a:cubicBezTo>
                <a:cubicBezTo>
                  <a:pt x="2081470" y="-3194"/>
                  <a:pt x="2192465" y="21243"/>
                  <a:pt x="2395445" y="0"/>
                </a:cubicBezTo>
                <a:cubicBezTo>
                  <a:pt x="2598425" y="-21243"/>
                  <a:pt x="2698056" y="28014"/>
                  <a:pt x="2983246" y="0"/>
                </a:cubicBezTo>
                <a:cubicBezTo>
                  <a:pt x="3268436" y="-28014"/>
                  <a:pt x="3481633" y="9838"/>
                  <a:pt x="3703775" y="0"/>
                </a:cubicBezTo>
                <a:cubicBezTo>
                  <a:pt x="3925917" y="-9838"/>
                  <a:pt x="4098081" y="35877"/>
                  <a:pt x="4424305" y="0"/>
                </a:cubicBezTo>
                <a:cubicBezTo>
                  <a:pt x="4439175" y="146365"/>
                  <a:pt x="4395231" y="464748"/>
                  <a:pt x="4424305" y="617947"/>
                </a:cubicBezTo>
                <a:cubicBezTo>
                  <a:pt x="4453379" y="771146"/>
                  <a:pt x="4446485" y="941366"/>
                  <a:pt x="4424305" y="1144347"/>
                </a:cubicBezTo>
                <a:cubicBezTo>
                  <a:pt x="4402125" y="1347328"/>
                  <a:pt x="4441062" y="1536318"/>
                  <a:pt x="4424305" y="1670747"/>
                </a:cubicBezTo>
                <a:cubicBezTo>
                  <a:pt x="4407548" y="1805176"/>
                  <a:pt x="4453437" y="1980592"/>
                  <a:pt x="4424305" y="2288694"/>
                </a:cubicBezTo>
                <a:cubicBezTo>
                  <a:pt x="4205375" y="2276303"/>
                  <a:pt x="4053118" y="2288447"/>
                  <a:pt x="3748018" y="2288694"/>
                </a:cubicBezTo>
                <a:cubicBezTo>
                  <a:pt x="3442918" y="2288941"/>
                  <a:pt x="3347339" y="2291495"/>
                  <a:pt x="3027489" y="2288694"/>
                </a:cubicBezTo>
                <a:cubicBezTo>
                  <a:pt x="2707639" y="2285893"/>
                  <a:pt x="2559245" y="2279038"/>
                  <a:pt x="2306959" y="2288694"/>
                </a:cubicBezTo>
                <a:cubicBezTo>
                  <a:pt x="2054673" y="2298351"/>
                  <a:pt x="1901413" y="2278474"/>
                  <a:pt x="1763402" y="2288694"/>
                </a:cubicBezTo>
                <a:cubicBezTo>
                  <a:pt x="1625391" y="2298914"/>
                  <a:pt x="1319074" y="2299848"/>
                  <a:pt x="1131358" y="2288694"/>
                </a:cubicBezTo>
                <a:cubicBezTo>
                  <a:pt x="943642" y="2277540"/>
                  <a:pt x="545847" y="2309411"/>
                  <a:pt x="0" y="2288694"/>
                </a:cubicBezTo>
                <a:cubicBezTo>
                  <a:pt x="-19123" y="2064902"/>
                  <a:pt x="-26737" y="1959926"/>
                  <a:pt x="0" y="1716521"/>
                </a:cubicBezTo>
                <a:cubicBezTo>
                  <a:pt x="26737" y="1473116"/>
                  <a:pt x="7729" y="1425414"/>
                  <a:pt x="0" y="1190121"/>
                </a:cubicBezTo>
                <a:cubicBezTo>
                  <a:pt x="-7729" y="954828"/>
                  <a:pt x="13966" y="850939"/>
                  <a:pt x="0" y="663721"/>
                </a:cubicBezTo>
                <a:cubicBezTo>
                  <a:pt x="-13966" y="476503"/>
                  <a:pt x="-8897" y="207409"/>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0" bIns="36000" rtlCol="0">
            <a:spAutoFit/>
          </a:bodyPr>
          <a:lstStyle/>
          <a:p>
            <a:pPr algn="ctr"/>
            <a:r>
              <a:rPr lang="en-CH" b="1"/>
              <a:t>Business Tier</a:t>
            </a:r>
          </a:p>
          <a:p>
            <a:pPr algn="ctr"/>
            <a:r>
              <a:rPr lang="en-CH"/>
              <a:t>General purpose services &amp; Specific business logic</a:t>
            </a:r>
          </a:p>
          <a:p>
            <a:pPr algn="ctr"/>
            <a:endParaRPr lang="en-CH"/>
          </a:p>
          <a:p>
            <a:pPr marL="171450" indent="-171450" algn="l">
              <a:buFont typeface="Wingdings" pitchFamily="2" charset="2"/>
              <a:buChar char="Ø"/>
            </a:pPr>
            <a:r>
              <a:rPr lang="en-GB" sz="1200" dirty="0">
                <a:solidFill>
                  <a:schemeClr val="accent5"/>
                </a:solidFill>
              </a:rPr>
              <a:t>B</a:t>
            </a:r>
            <a:r>
              <a:rPr lang="en-CH" sz="1200">
                <a:solidFill>
                  <a:schemeClr val="accent5"/>
                </a:solidFill>
              </a:rPr>
              <a:t>roader scope; able to coordinate the entire accelerator</a:t>
            </a:r>
          </a:p>
          <a:p>
            <a:pPr marL="171450" indent="-171450" algn="l">
              <a:buFont typeface="Wingdings" pitchFamily="2" charset="2"/>
              <a:buChar char="Ø"/>
            </a:pPr>
            <a:r>
              <a:rPr lang="en-CH" sz="1200">
                <a:solidFill>
                  <a:schemeClr val="accent5"/>
                </a:solidFill>
              </a:rPr>
              <a:t>Powerful computers</a:t>
            </a:r>
          </a:p>
          <a:p>
            <a:pPr marL="171450" indent="-171450" algn="l">
              <a:buFont typeface="Wingdings" pitchFamily="2" charset="2"/>
              <a:buChar char="Ø"/>
            </a:pPr>
            <a:r>
              <a:rPr lang="en-CH" sz="1200">
                <a:solidFill>
                  <a:schemeClr val="accent5"/>
                </a:solidFill>
              </a:rPr>
              <a:t>Less reactive (network) and at a higher-level of abstraction</a:t>
            </a:r>
          </a:p>
          <a:p>
            <a:pPr marL="171450" indent="-171450" algn="l">
              <a:buFont typeface="Wingdings" pitchFamily="2" charset="2"/>
              <a:buChar char="Ø"/>
            </a:pPr>
            <a:r>
              <a:rPr lang="en-CH" sz="1200">
                <a:solidFill>
                  <a:schemeClr val="accent5"/>
                </a:solidFill>
              </a:rPr>
              <a:t>Based on technologies that are better suited for high-level business logic (e.g. Java)</a:t>
            </a:r>
          </a:p>
          <a:p>
            <a:pPr algn="l"/>
            <a:endParaRPr lang="en-CH" sz="1200">
              <a:solidFill>
                <a:schemeClr val="accent5"/>
              </a:solidFill>
            </a:endParaRPr>
          </a:p>
        </p:txBody>
      </p:sp>
      <p:sp>
        <p:nvSpPr>
          <p:cNvPr id="17" name="Rounded Rectangle 16">
            <a:extLst>
              <a:ext uri="{FF2B5EF4-FFF2-40B4-BE49-F238E27FC236}">
                <a16:creationId xmlns:a16="http://schemas.microsoft.com/office/drawing/2014/main" id="{C7C4966A-1F46-264D-AA3D-4B0A57AB0815}"/>
              </a:ext>
            </a:extLst>
          </p:cNvPr>
          <p:cNvSpPr/>
          <p:nvPr/>
        </p:nvSpPr>
        <p:spPr>
          <a:xfrm flipV="1">
            <a:off x="5299590" y="2307907"/>
            <a:ext cx="5334004" cy="1405840"/>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9" name="Picture 18" descr="11954233642049158303johnny_automatic_magnet_svg_med.png">
            <a:extLst>
              <a:ext uri="{FF2B5EF4-FFF2-40B4-BE49-F238E27FC236}">
                <a16:creationId xmlns:a16="http://schemas.microsoft.com/office/drawing/2014/main" id="{5C3F28E8-3E00-A74C-A23A-92E88DB0243D}"/>
              </a:ext>
            </a:extLst>
          </p:cNvPr>
          <p:cNvPicPr>
            <a:picLocks noChangeAspect="1"/>
          </p:cNvPicPr>
          <p:nvPr/>
        </p:nvPicPr>
        <p:blipFill>
          <a:blip r:embed="rId4" cstate="print"/>
          <a:stretch>
            <a:fillRect/>
          </a:stretch>
        </p:blipFill>
        <p:spPr>
          <a:xfrm>
            <a:off x="5337055" y="5693193"/>
            <a:ext cx="541867" cy="609600"/>
          </a:xfrm>
          <a:prstGeom prst="rect">
            <a:avLst/>
          </a:prstGeom>
        </p:spPr>
      </p:pic>
      <p:pic>
        <p:nvPicPr>
          <p:cNvPr id="20" name="Picture 10" descr="\\cern.ch\dfs\Users\f\felixehm\Documents\My Pictures\Microsoft Clip Organizer\j0397738.wmf">
            <a:extLst>
              <a:ext uri="{FF2B5EF4-FFF2-40B4-BE49-F238E27FC236}">
                <a16:creationId xmlns:a16="http://schemas.microsoft.com/office/drawing/2014/main" id="{8F9B5254-F456-614E-A5D9-6618C97AF185}"/>
              </a:ext>
            </a:extLst>
          </p:cNvPr>
          <p:cNvPicPr>
            <a:picLocks noChangeAspect="1" noChangeArrowheads="1"/>
          </p:cNvPicPr>
          <p:nvPr/>
        </p:nvPicPr>
        <p:blipFill>
          <a:blip r:embed="rId5" cstate="print"/>
          <a:srcRect/>
          <a:stretch>
            <a:fillRect/>
          </a:stretch>
        </p:blipFill>
        <p:spPr bwMode="auto">
          <a:xfrm>
            <a:off x="8578432" y="5722968"/>
            <a:ext cx="769197" cy="752475"/>
          </a:xfrm>
          <a:prstGeom prst="rect">
            <a:avLst/>
          </a:prstGeom>
          <a:noFill/>
        </p:spPr>
      </p:pic>
      <p:pic>
        <p:nvPicPr>
          <p:cNvPr id="21" name="Picture 12" descr="\\cern.ch\dfs\Users\f\felixehm\Documents\My Pictures\Microsoft Clip Organizer\j0432628.png">
            <a:extLst>
              <a:ext uri="{FF2B5EF4-FFF2-40B4-BE49-F238E27FC236}">
                <a16:creationId xmlns:a16="http://schemas.microsoft.com/office/drawing/2014/main" id="{36B22DC2-893B-C448-A398-4B8239E75D16}"/>
              </a:ext>
            </a:extLst>
          </p:cNvPr>
          <p:cNvPicPr>
            <a:picLocks noChangeAspect="1" noChangeArrowheads="1"/>
          </p:cNvPicPr>
          <p:nvPr/>
        </p:nvPicPr>
        <p:blipFill>
          <a:blip r:embed="rId6" cstate="print"/>
          <a:srcRect/>
          <a:stretch>
            <a:fillRect/>
          </a:stretch>
        </p:blipFill>
        <p:spPr bwMode="auto">
          <a:xfrm>
            <a:off x="9803500" y="5736515"/>
            <a:ext cx="693737" cy="693737"/>
          </a:xfrm>
          <a:prstGeom prst="rect">
            <a:avLst/>
          </a:prstGeom>
          <a:noFill/>
        </p:spPr>
      </p:pic>
      <p:sp>
        <p:nvSpPr>
          <p:cNvPr id="22" name="Rounded Rectangle 21">
            <a:extLst>
              <a:ext uri="{FF2B5EF4-FFF2-40B4-BE49-F238E27FC236}">
                <a16:creationId xmlns:a16="http://schemas.microsoft.com/office/drawing/2014/main" id="{4606D071-422F-6C49-B1E4-BB2E2910FBDC}"/>
              </a:ext>
            </a:extLst>
          </p:cNvPr>
          <p:cNvSpPr/>
          <p:nvPr/>
        </p:nvSpPr>
        <p:spPr>
          <a:xfrm rot="10800000" flipV="1">
            <a:off x="5299588" y="2307907"/>
            <a:ext cx="1832795" cy="1405840"/>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Settings Management</a:t>
            </a:r>
          </a:p>
          <a:p>
            <a:pPr algn="ctr"/>
            <a:r>
              <a:rPr lang="en-CH" sz="1200">
                <a:solidFill>
                  <a:schemeClr val="accent2"/>
                </a:solidFill>
              </a:rPr>
              <a:t>(InCA/LSA)</a:t>
            </a:r>
            <a:endParaRPr lang="en-CH">
              <a:solidFill>
                <a:schemeClr val="accent2"/>
              </a:solidFill>
            </a:endParaRPr>
          </a:p>
        </p:txBody>
      </p:sp>
      <p:sp>
        <p:nvSpPr>
          <p:cNvPr id="23" name="Rounded Rectangle 22">
            <a:extLst>
              <a:ext uri="{FF2B5EF4-FFF2-40B4-BE49-F238E27FC236}">
                <a16:creationId xmlns:a16="http://schemas.microsoft.com/office/drawing/2014/main" id="{0C616F71-8AE5-434B-8812-925D0BB81678}"/>
              </a:ext>
            </a:extLst>
          </p:cNvPr>
          <p:cNvSpPr/>
          <p:nvPr/>
        </p:nvSpPr>
        <p:spPr>
          <a:xfrm rot="10800000" flipV="1">
            <a:off x="7130848" y="2297510"/>
            <a:ext cx="1832795" cy="1405840"/>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Long-term Logging</a:t>
            </a:r>
          </a:p>
          <a:p>
            <a:pPr algn="ctr"/>
            <a:r>
              <a:rPr lang="en-CH" sz="1200">
                <a:solidFill>
                  <a:schemeClr val="accent2"/>
                </a:solidFill>
              </a:rPr>
              <a:t>(NXCALS)</a:t>
            </a:r>
          </a:p>
        </p:txBody>
      </p:sp>
      <p:sp>
        <p:nvSpPr>
          <p:cNvPr id="24" name="Rounded Rectangle 23">
            <a:extLst>
              <a:ext uri="{FF2B5EF4-FFF2-40B4-BE49-F238E27FC236}">
                <a16:creationId xmlns:a16="http://schemas.microsoft.com/office/drawing/2014/main" id="{01F4234E-0ADC-D940-84A9-FC816113628C}"/>
              </a:ext>
            </a:extLst>
          </p:cNvPr>
          <p:cNvSpPr/>
          <p:nvPr/>
        </p:nvSpPr>
        <p:spPr>
          <a:xfrm rot="10800000" flipV="1">
            <a:off x="8967942" y="2296954"/>
            <a:ext cx="1832795" cy="1405840"/>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Automation</a:t>
            </a:r>
          </a:p>
          <a:p>
            <a:pPr algn="ctr"/>
            <a:r>
              <a:rPr lang="en-CH" sz="1200">
                <a:solidFill>
                  <a:schemeClr val="accent2"/>
                </a:solidFill>
              </a:rPr>
              <a:t>(Sequencer, SIS)</a:t>
            </a:r>
            <a:endParaRPr lang="en-CH">
              <a:solidFill>
                <a:schemeClr val="accent2"/>
              </a:solidFill>
            </a:endParaRPr>
          </a:p>
        </p:txBody>
      </p:sp>
      <p:sp>
        <p:nvSpPr>
          <p:cNvPr id="25" name="Rounded Rectangle 24">
            <a:extLst>
              <a:ext uri="{FF2B5EF4-FFF2-40B4-BE49-F238E27FC236}">
                <a16:creationId xmlns:a16="http://schemas.microsoft.com/office/drawing/2014/main" id="{E8D3ECD4-A155-7F45-8C18-2DED32A92477}"/>
              </a:ext>
            </a:extLst>
          </p:cNvPr>
          <p:cNvSpPr/>
          <p:nvPr/>
        </p:nvSpPr>
        <p:spPr>
          <a:xfrm rot="10800000" flipV="1">
            <a:off x="10807134" y="2296954"/>
            <a:ext cx="647449" cy="1405840"/>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E</a:t>
            </a:r>
            <a:r>
              <a:rPr lang="en-CH">
                <a:solidFill>
                  <a:schemeClr val="bg1"/>
                </a:solidFill>
              </a:rPr>
              <a:t>tc.</a:t>
            </a:r>
            <a:endParaRPr lang="en-CH">
              <a:solidFill>
                <a:schemeClr val="accent2"/>
              </a:solidFill>
            </a:endParaRPr>
          </a:p>
        </p:txBody>
      </p:sp>
    </p:spTree>
    <p:extLst>
      <p:ext uri="{BB962C8B-B14F-4D97-AF65-F5344CB8AC3E}">
        <p14:creationId xmlns:p14="http://schemas.microsoft.com/office/powerpoint/2010/main" val="122613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2"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2" nodeType="click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2"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1" nodeType="click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uiExpand="1" build="p" bldLvl="2" animBg="1"/>
      <p:bldP spid="17" grpId="0" animBg="1"/>
      <p:bldP spid="22" grpId="2" animBg="1"/>
      <p:bldP spid="23" grpId="2" animBg="1"/>
      <p:bldP spid="24" grpId="2" animBg="1"/>
      <p:bldP spid="25"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CERN Accelerator Complex</a:t>
            </a:r>
          </a:p>
        </p:txBody>
      </p:sp>
      <p:pic>
        <p:nvPicPr>
          <p:cNvPr id="8" name="Content Placeholder 7"/>
          <p:cNvPicPr>
            <a:picLocks noGrp="1" noChangeAspect="1"/>
          </p:cNvPicPr>
          <p:nvPr>
            <p:ph idx="1"/>
          </p:nvPr>
        </p:nvPicPr>
        <p:blipFill rotWithShape="1">
          <a:blip r:embed="rId3"/>
          <a:srcRect t="12207" b="3984"/>
          <a:stretch/>
        </p:blipFill>
        <p:spPr>
          <a:xfrm>
            <a:off x="2002937" y="969234"/>
            <a:ext cx="8186126" cy="5237678"/>
          </a:xfrm>
        </p:spPr>
      </p:pic>
      <p:sp>
        <p:nvSpPr>
          <p:cNvPr id="5" name="Slide Number Placeholder 4">
            <a:extLst>
              <a:ext uri="{FF2B5EF4-FFF2-40B4-BE49-F238E27FC236}">
                <a16:creationId xmlns:a16="http://schemas.microsoft.com/office/drawing/2014/main" id="{9D20927B-3DDF-4847-80C3-3E0AF217E721}"/>
              </a:ext>
            </a:extLst>
          </p:cNvPr>
          <p:cNvSpPr>
            <a:spLocks noGrp="1"/>
          </p:cNvSpPr>
          <p:nvPr>
            <p:ph type="sldNum" sz="quarter" idx="12"/>
          </p:nvPr>
        </p:nvSpPr>
        <p:spPr/>
        <p:txBody>
          <a:bodyPr/>
          <a:lstStyle/>
          <a:p>
            <a:fld id="{1A573C97-D9A6-6A4F-8364-B1B1682C6500}" type="slidenum">
              <a:rPr lang="en-GB" smtClean="0"/>
              <a:t>4</a:t>
            </a:fld>
            <a:endParaRPr lang="en-GB" dirty="0"/>
          </a:p>
        </p:txBody>
      </p:sp>
      <p:sp>
        <p:nvSpPr>
          <p:cNvPr id="6" name="Date Placeholder 3">
            <a:extLst>
              <a:ext uri="{FF2B5EF4-FFF2-40B4-BE49-F238E27FC236}">
                <a16:creationId xmlns:a16="http://schemas.microsoft.com/office/drawing/2014/main" id="{85452326-8FE0-954C-9D4F-DEB88C518D81}"/>
              </a:ext>
            </a:extLst>
          </p:cNvPr>
          <p:cNvSpPr>
            <a:spLocks noGrp="1"/>
          </p:cNvSpPr>
          <p:nvPr>
            <p:ph type="dt" sz="half" idx="10"/>
          </p:nvPr>
        </p:nvSpPr>
        <p:spPr>
          <a:xfrm>
            <a:off x="3165677" y="6350851"/>
            <a:ext cx="950712" cy="365125"/>
          </a:xfrm>
        </p:spPr>
        <p:txBody>
          <a:bodyPr/>
          <a:lstStyle/>
          <a:p>
            <a:r>
              <a:rPr lang="de-CH" dirty="0"/>
              <a:t>29 &amp; 30-11-2021</a:t>
            </a:r>
            <a:endParaRPr lang="en-US" dirty="0"/>
          </a:p>
        </p:txBody>
      </p:sp>
    </p:spTree>
    <p:extLst>
      <p:ext uri="{BB962C8B-B14F-4D97-AF65-F5344CB8AC3E}">
        <p14:creationId xmlns:p14="http://schemas.microsoft.com/office/powerpoint/2010/main" val="1946905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F8AE0-AC3E-7F46-A869-91BFA1237206}"/>
              </a:ext>
            </a:extLst>
          </p:cNvPr>
          <p:cNvSpPr>
            <a:spLocks noGrp="1"/>
          </p:cNvSpPr>
          <p:nvPr>
            <p:ph type="title"/>
          </p:nvPr>
        </p:nvSpPr>
        <p:spPr/>
        <p:txBody>
          <a:bodyPr/>
          <a:lstStyle/>
          <a:p>
            <a:r>
              <a:rPr lang="en-CH"/>
              <a:t>High-Level Software Architecture</a:t>
            </a:r>
          </a:p>
        </p:txBody>
      </p:sp>
      <p:sp>
        <p:nvSpPr>
          <p:cNvPr id="6" name="Slide Number Placeholder 5">
            <a:extLst>
              <a:ext uri="{FF2B5EF4-FFF2-40B4-BE49-F238E27FC236}">
                <a16:creationId xmlns:a16="http://schemas.microsoft.com/office/drawing/2014/main" id="{B5C84ABD-DC89-1743-BCCC-722B2C7B65DB}"/>
              </a:ext>
            </a:extLst>
          </p:cNvPr>
          <p:cNvSpPr>
            <a:spLocks noGrp="1"/>
          </p:cNvSpPr>
          <p:nvPr>
            <p:ph type="sldNum" sz="quarter" idx="12"/>
          </p:nvPr>
        </p:nvSpPr>
        <p:spPr/>
        <p:txBody>
          <a:bodyPr/>
          <a:lstStyle/>
          <a:p>
            <a:fld id="{1A573C97-D9A6-6A4F-8364-B1B1682C6500}" type="slidenum">
              <a:rPr lang="en-GB" smtClean="0"/>
              <a:t>40</a:t>
            </a:fld>
            <a:endParaRPr lang="en-GB" dirty="0"/>
          </a:p>
        </p:txBody>
      </p:sp>
      <p:sp>
        <p:nvSpPr>
          <p:cNvPr id="5" name="Date Placeholder 4">
            <a:extLst>
              <a:ext uri="{FF2B5EF4-FFF2-40B4-BE49-F238E27FC236}">
                <a16:creationId xmlns:a16="http://schemas.microsoft.com/office/drawing/2014/main" id="{E77E0DAA-B7CE-944C-84EC-1EDD68EA86B8}"/>
              </a:ext>
            </a:extLst>
          </p:cNvPr>
          <p:cNvSpPr>
            <a:spLocks noGrp="1"/>
          </p:cNvSpPr>
          <p:nvPr>
            <p:ph type="dt" sz="half" idx="10"/>
          </p:nvPr>
        </p:nvSpPr>
        <p:spPr/>
        <p:txBody>
          <a:bodyPr/>
          <a:lstStyle/>
          <a:p>
            <a:r>
              <a:rPr lang="de-CH" dirty="0"/>
              <a:t>29 &amp; 30-11-2021</a:t>
            </a:r>
            <a:endParaRPr lang="en-US" dirty="0"/>
          </a:p>
        </p:txBody>
      </p:sp>
      <p:sp>
        <p:nvSpPr>
          <p:cNvPr id="7" name="Footer Placeholder 6">
            <a:extLst>
              <a:ext uri="{FF2B5EF4-FFF2-40B4-BE49-F238E27FC236}">
                <a16:creationId xmlns:a16="http://schemas.microsoft.com/office/drawing/2014/main" id="{AF1F7B61-CE39-C443-B3CC-DD7F3CA41BDE}"/>
              </a:ext>
            </a:extLst>
          </p:cNvPr>
          <p:cNvSpPr>
            <a:spLocks noGrp="1"/>
          </p:cNvSpPr>
          <p:nvPr>
            <p:ph type="ftr" sz="quarter" idx="11"/>
          </p:nvPr>
        </p:nvSpPr>
        <p:spPr/>
        <p:txBody>
          <a:bodyPr/>
          <a:lstStyle/>
          <a:p>
            <a:r>
              <a:rPr lang="en-US" dirty="0"/>
              <a:t>Accelerator Controls - S. Deghaye</a:t>
            </a:r>
          </a:p>
        </p:txBody>
      </p:sp>
      <p:pic>
        <p:nvPicPr>
          <p:cNvPr id="10" name="Picture 9">
            <a:extLst>
              <a:ext uri="{FF2B5EF4-FFF2-40B4-BE49-F238E27FC236}">
                <a16:creationId xmlns:a16="http://schemas.microsoft.com/office/drawing/2014/main" id="{6108F125-5313-C444-84FD-7B180DD265F0}"/>
              </a:ext>
            </a:extLst>
          </p:cNvPr>
          <p:cNvPicPr>
            <a:picLocks noChangeAspect="1"/>
          </p:cNvPicPr>
          <p:nvPr/>
        </p:nvPicPr>
        <p:blipFill>
          <a:blip r:embed="rId3"/>
          <a:srcRect/>
          <a:stretch/>
        </p:blipFill>
        <p:spPr>
          <a:xfrm>
            <a:off x="4559839" y="947434"/>
            <a:ext cx="7595178" cy="5355359"/>
          </a:xfrm>
          <a:prstGeom prst="rect">
            <a:avLst/>
          </a:prstGeom>
        </p:spPr>
      </p:pic>
      <p:sp>
        <p:nvSpPr>
          <p:cNvPr id="9" name="Left-Right Arrow 165">
            <a:extLst>
              <a:ext uri="{FF2B5EF4-FFF2-40B4-BE49-F238E27FC236}">
                <a16:creationId xmlns:a16="http://schemas.microsoft.com/office/drawing/2014/main" id="{09748B86-1453-B24F-8CC7-837D5235CBB5}"/>
              </a:ext>
            </a:extLst>
          </p:cNvPr>
          <p:cNvSpPr/>
          <p:nvPr/>
        </p:nvSpPr>
        <p:spPr>
          <a:xfrm>
            <a:off x="5173071" y="3625113"/>
            <a:ext cx="547035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a:t>
            </a:r>
          </a:p>
        </p:txBody>
      </p:sp>
      <p:sp>
        <p:nvSpPr>
          <p:cNvPr id="12" name="TextBox 11">
            <a:extLst>
              <a:ext uri="{FF2B5EF4-FFF2-40B4-BE49-F238E27FC236}">
                <a16:creationId xmlns:a16="http://schemas.microsoft.com/office/drawing/2014/main" id="{9989E239-D53A-F64F-BBF9-3F26CBAB7085}"/>
              </a:ext>
            </a:extLst>
          </p:cNvPr>
          <p:cNvSpPr txBox="1"/>
          <p:nvPr/>
        </p:nvSpPr>
        <p:spPr>
          <a:xfrm>
            <a:off x="278282" y="980141"/>
            <a:ext cx="3773342" cy="2381027"/>
          </a:xfrm>
          <a:custGeom>
            <a:avLst/>
            <a:gdLst>
              <a:gd name="connsiteX0" fmla="*/ 0 w 3773342"/>
              <a:gd name="connsiteY0" fmla="*/ 0 h 2381027"/>
              <a:gd name="connsiteX1" fmla="*/ 591157 w 3773342"/>
              <a:gd name="connsiteY1" fmla="*/ 0 h 2381027"/>
              <a:gd name="connsiteX2" fmla="*/ 1106847 w 3773342"/>
              <a:gd name="connsiteY2" fmla="*/ 0 h 2381027"/>
              <a:gd name="connsiteX3" fmla="*/ 1811204 w 3773342"/>
              <a:gd name="connsiteY3" fmla="*/ 0 h 2381027"/>
              <a:gd name="connsiteX4" fmla="*/ 2402361 w 3773342"/>
              <a:gd name="connsiteY4" fmla="*/ 0 h 2381027"/>
              <a:gd name="connsiteX5" fmla="*/ 2993518 w 3773342"/>
              <a:gd name="connsiteY5" fmla="*/ 0 h 2381027"/>
              <a:gd name="connsiteX6" fmla="*/ 3773342 w 3773342"/>
              <a:gd name="connsiteY6" fmla="*/ 0 h 2381027"/>
              <a:gd name="connsiteX7" fmla="*/ 3773342 w 3773342"/>
              <a:gd name="connsiteY7" fmla="*/ 547636 h 2381027"/>
              <a:gd name="connsiteX8" fmla="*/ 3773342 w 3773342"/>
              <a:gd name="connsiteY8" fmla="*/ 1142893 h 2381027"/>
              <a:gd name="connsiteX9" fmla="*/ 3773342 w 3773342"/>
              <a:gd name="connsiteY9" fmla="*/ 1690529 h 2381027"/>
              <a:gd name="connsiteX10" fmla="*/ 3773342 w 3773342"/>
              <a:gd name="connsiteY10" fmla="*/ 2381027 h 2381027"/>
              <a:gd name="connsiteX11" fmla="*/ 3144452 w 3773342"/>
              <a:gd name="connsiteY11" fmla="*/ 2381027 h 2381027"/>
              <a:gd name="connsiteX12" fmla="*/ 2553295 w 3773342"/>
              <a:gd name="connsiteY12" fmla="*/ 2381027 h 2381027"/>
              <a:gd name="connsiteX13" fmla="*/ 1848938 w 3773342"/>
              <a:gd name="connsiteY13" fmla="*/ 2381027 h 2381027"/>
              <a:gd name="connsiteX14" fmla="*/ 1144580 w 3773342"/>
              <a:gd name="connsiteY14" fmla="*/ 2381027 h 2381027"/>
              <a:gd name="connsiteX15" fmla="*/ 591157 w 3773342"/>
              <a:gd name="connsiteY15" fmla="*/ 2381027 h 2381027"/>
              <a:gd name="connsiteX16" fmla="*/ 0 w 3773342"/>
              <a:gd name="connsiteY16" fmla="*/ 2381027 h 2381027"/>
              <a:gd name="connsiteX17" fmla="*/ 0 w 3773342"/>
              <a:gd name="connsiteY17" fmla="*/ 1738150 h 2381027"/>
              <a:gd name="connsiteX18" fmla="*/ 0 w 3773342"/>
              <a:gd name="connsiteY18" fmla="*/ 1214324 h 2381027"/>
              <a:gd name="connsiteX19" fmla="*/ 0 w 3773342"/>
              <a:gd name="connsiteY19" fmla="*/ 666688 h 2381027"/>
              <a:gd name="connsiteX20" fmla="*/ 0 w 3773342"/>
              <a:gd name="connsiteY20" fmla="*/ 0 h 23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773342" h="2381027" extrusionOk="0">
                <a:moveTo>
                  <a:pt x="0" y="0"/>
                </a:moveTo>
                <a:cubicBezTo>
                  <a:pt x="222993" y="1278"/>
                  <a:pt x="340178" y="16491"/>
                  <a:pt x="591157" y="0"/>
                </a:cubicBezTo>
                <a:cubicBezTo>
                  <a:pt x="842136" y="-16491"/>
                  <a:pt x="958733" y="22977"/>
                  <a:pt x="1106847" y="0"/>
                </a:cubicBezTo>
                <a:cubicBezTo>
                  <a:pt x="1254961" y="-22977"/>
                  <a:pt x="1669857" y="-5101"/>
                  <a:pt x="1811204" y="0"/>
                </a:cubicBezTo>
                <a:cubicBezTo>
                  <a:pt x="1952551" y="5101"/>
                  <a:pt x="2156914" y="19429"/>
                  <a:pt x="2402361" y="0"/>
                </a:cubicBezTo>
                <a:cubicBezTo>
                  <a:pt x="2647808" y="-19429"/>
                  <a:pt x="2727752" y="-28512"/>
                  <a:pt x="2993518" y="0"/>
                </a:cubicBezTo>
                <a:cubicBezTo>
                  <a:pt x="3259284" y="28512"/>
                  <a:pt x="3388592" y="-21079"/>
                  <a:pt x="3773342" y="0"/>
                </a:cubicBezTo>
                <a:cubicBezTo>
                  <a:pt x="3798052" y="157307"/>
                  <a:pt x="3770036" y="294225"/>
                  <a:pt x="3773342" y="547636"/>
                </a:cubicBezTo>
                <a:cubicBezTo>
                  <a:pt x="3776648" y="801047"/>
                  <a:pt x="3775530" y="988979"/>
                  <a:pt x="3773342" y="1142893"/>
                </a:cubicBezTo>
                <a:cubicBezTo>
                  <a:pt x="3771154" y="1296807"/>
                  <a:pt x="3771923" y="1444582"/>
                  <a:pt x="3773342" y="1690529"/>
                </a:cubicBezTo>
                <a:cubicBezTo>
                  <a:pt x="3774761" y="1936476"/>
                  <a:pt x="3747375" y="2115739"/>
                  <a:pt x="3773342" y="2381027"/>
                </a:cubicBezTo>
                <a:cubicBezTo>
                  <a:pt x="3598638" y="2379685"/>
                  <a:pt x="3329259" y="2355029"/>
                  <a:pt x="3144452" y="2381027"/>
                </a:cubicBezTo>
                <a:cubicBezTo>
                  <a:pt x="2959645" y="2407026"/>
                  <a:pt x="2710741" y="2366155"/>
                  <a:pt x="2553295" y="2381027"/>
                </a:cubicBezTo>
                <a:cubicBezTo>
                  <a:pt x="2395849" y="2395899"/>
                  <a:pt x="2047030" y="2365219"/>
                  <a:pt x="1848938" y="2381027"/>
                </a:cubicBezTo>
                <a:cubicBezTo>
                  <a:pt x="1650846" y="2396835"/>
                  <a:pt x="1422954" y="2389194"/>
                  <a:pt x="1144580" y="2381027"/>
                </a:cubicBezTo>
                <a:cubicBezTo>
                  <a:pt x="866206" y="2372860"/>
                  <a:pt x="754678" y="2377902"/>
                  <a:pt x="591157" y="2381027"/>
                </a:cubicBezTo>
                <a:cubicBezTo>
                  <a:pt x="427636" y="2384152"/>
                  <a:pt x="274576" y="2371023"/>
                  <a:pt x="0" y="2381027"/>
                </a:cubicBezTo>
                <a:cubicBezTo>
                  <a:pt x="-7779" y="2113666"/>
                  <a:pt x="29061" y="1953960"/>
                  <a:pt x="0" y="1738150"/>
                </a:cubicBezTo>
                <a:cubicBezTo>
                  <a:pt x="-29061" y="1522340"/>
                  <a:pt x="12515" y="1327783"/>
                  <a:pt x="0" y="1214324"/>
                </a:cubicBezTo>
                <a:cubicBezTo>
                  <a:pt x="-12515" y="1100865"/>
                  <a:pt x="-6236" y="867472"/>
                  <a:pt x="0" y="666688"/>
                </a:cubicBezTo>
                <a:cubicBezTo>
                  <a:pt x="6236" y="465904"/>
                  <a:pt x="-32197" y="265253"/>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36000" bIns="36000" rtlCol="0">
            <a:spAutoFit/>
          </a:bodyPr>
          <a:lstStyle/>
          <a:p>
            <a:pPr algn="ctr"/>
            <a:r>
              <a:rPr lang="en-CH" b="1"/>
              <a:t>Presentation Tier</a:t>
            </a:r>
          </a:p>
          <a:p>
            <a:pPr algn="ctr"/>
            <a:r>
              <a:rPr lang="en-CH"/>
              <a:t>Graphical applications</a:t>
            </a:r>
          </a:p>
          <a:p>
            <a:pPr algn="ctr"/>
            <a:endParaRPr lang="en-CH"/>
          </a:p>
          <a:p>
            <a:pPr algn="l"/>
            <a:r>
              <a:rPr lang="en-CH" sz="1200">
                <a:solidFill>
                  <a:schemeClr val="accent5"/>
                </a:solidFill>
              </a:rPr>
              <a:t>Different technologies available</a:t>
            </a:r>
          </a:p>
          <a:p>
            <a:pPr marL="360363" indent="-176213" algn="l">
              <a:buFont typeface="Wingdings" pitchFamily="2" charset="2"/>
              <a:buChar char="Ø"/>
            </a:pPr>
            <a:r>
              <a:rPr lang="en-CH" sz="1200">
                <a:solidFill>
                  <a:schemeClr val="accent5"/>
                </a:solidFill>
              </a:rPr>
              <a:t>Java Swing, Java FX</a:t>
            </a:r>
          </a:p>
          <a:p>
            <a:pPr marL="360363" indent="-176213" algn="l">
              <a:buFont typeface="Wingdings" pitchFamily="2" charset="2"/>
              <a:buChar char="Ø"/>
            </a:pPr>
            <a:r>
              <a:rPr lang="en-CH" sz="1200">
                <a:solidFill>
                  <a:schemeClr val="accent5"/>
                </a:solidFill>
              </a:rPr>
              <a:t>Qt, PyQt</a:t>
            </a:r>
          </a:p>
          <a:p>
            <a:pPr marL="360363" indent="-176213" algn="l">
              <a:buFont typeface="Wingdings" pitchFamily="2" charset="2"/>
              <a:buChar char="Ø"/>
            </a:pPr>
            <a:r>
              <a:rPr lang="en-CH" sz="1200">
                <a:solidFill>
                  <a:schemeClr val="accent5"/>
                </a:solidFill>
              </a:rPr>
              <a:t>Web ecosystem (Angular, View.js, etc.)</a:t>
            </a:r>
          </a:p>
          <a:p>
            <a:pPr marL="171450" indent="-171450" algn="l">
              <a:buFontTx/>
              <a:buChar char="-"/>
            </a:pPr>
            <a:endParaRPr lang="en-CH" sz="1200">
              <a:solidFill>
                <a:schemeClr val="accent5"/>
              </a:solidFill>
            </a:endParaRPr>
          </a:p>
          <a:p>
            <a:pPr algn="l"/>
            <a:r>
              <a:rPr lang="en-CH" sz="1200">
                <a:solidFill>
                  <a:schemeClr val="accent5"/>
                </a:solidFill>
              </a:rPr>
              <a:t>Keywords:</a:t>
            </a:r>
          </a:p>
          <a:p>
            <a:pPr algn="l"/>
            <a:r>
              <a:rPr lang="en-CH" sz="1200">
                <a:solidFill>
                  <a:schemeClr val="accent5"/>
                </a:solidFill>
              </a:rPr>
              <a:t>Graphical User Interface (GUI)</a:t>
            </a:r>
          </a:p>
          <a:p>
            <a:pPr algn="l"/>
            <a:r>
              <a:rPr lang="en-CH" sz="1200">
                <a:solidFill>
                  <a:schemeClr val="accent5"/>
                </a:solidFill>
              </a:rPr>
              <a:t>Command-line interface (CLI)</a:t>
            </a:r>
          </a:p>
        </p:txBody>
      </p:sp>
      <p:sp>
        <p:nvSpPr>
          <p:cNvPr id="15" name="TextBox 14">
            <a:extLst>
              <a:ext uri="{FF2B5EF4-FFF2-40B4-BE49-F238E27FC236}">
                <a16:creationId xmlns:a16="http://schemas.microsoft.com/office/drawing/2014/main" id="{A51AE6C5-88D9-BB4E-A46C-12DAAF6E1EC2}"/>
              </a:ext>
            </a:extLst>
          </p:cNvPr>
          <p:cNvSpPr txBox="1"/>
          <p:nvPr/>
        </p:nvSpPr>
        <p:spPr>
          <a:xfrm>
            <a:off x="278282" y="3815304"/>
            <a:ext cx="4281557" cy="1919363"/>
          </a:xfrm>
          <a:custGeom>
            <a:avLst/>
            <a:gdLst>
              <a:gd name="connsiteX0" fmla="*/ 0 w 4281557"/>
              <a:gd name="connsiteY0" fmla="*/ 0 h 1919363"/>
              <a:gd name="connsiteX1" fmla="*/ 568835 w 4281557"/>
              <a:gd name="connsiteY1" fmla="*/ 0 h 1919363"/>
              <a:gd name="connsiteX2" fmla="*/ 1052040 w 4281557"/>
              <a:gd name="connsiteY2" fmla="*/ 0 h 1919363"/>
              <a:gd name="connsiteX3" fmla="*/ 1749322 w 4281557"/>
              <a:gd name="connsiteY3" fmla="*/ 0 h 1919363"/>
              <a:gd name="connsiteX4" fmla="*/ 2318157 w 4281557"/>
              <a:gd name="connsiteY4" fmla="*/ 0 h 1919363"/>
              <a:gd name="connsiteX5" fmla="*/ 2886993 w 4281557"/>
              <a:gd name="connsiteY5" fmla="*/ 0 h 1919363"/>
              <a:gd name="connsiteX6" fmla="*/ 3584275 w 4281557"/>
              <a:gd name="connsiteY6" fmla="*/ 0 h 1919363"/>
              <a:gd name="connsiteX7" fmla="*/ 4281557 w 4281557"/>
              <a:gd name="connsiteY7" fmla="*/ 0 h 1919363"/>
              <a:gd name="connsiteX8" fmla="*/ 4281557 w 4281557"/>
              <a:gd name="connsiteY8" fmla="*/ 678175 h 1919363"/>
              <a:gd name="connsiteX9" fmla="*/ 4281557 w 4281557"/>
              <a:gd name="connsiteY9" fmla="*/ 1279575 h 1919363"/>
              <a:gd name="connsiteX10" fmla="*/ 4281557 w 4281557"/>
              <a:gd name="connsiteY10" fmla="*/ 1919363 h 1919363"/>
              <a:gd name="connsiteX11" fmla="*/ 3669906 w 4281557"/>
              <a:gd name="connsiteY11" fmla="*/ 1919363 h 1919363"/>
              <a:gd name="connsiteX12" fmla="*/ 3101071 w 4281557"/>
              <a:gd name="connsiteY12" fmla="*/ 1919363 h 1919363"/>
              <a:gd name="connsiteX13" fmla="*/ 2403788 w 4281557"/>
              <a:gd name="connsiteY13" fmla="*/ 1919363 h 1919363"/>
              <a:gd name="connsiteX14" fmla="*/ 1706506 w 4281557"/>
              <a:gd name="connsiteY14" fmla="*/ 1919363 h 1919363"/>
              <a:gd name="connsiteX15" fmla="*/ 1180486 w 4281557"/>
              <a:gd name="connsiteY15" fmla="*/ 1919363 h 1919363"/>
              <a:gd name="connsiteX16" fmla="*/ 568835 w 4281557"/>
              <a:gd name="connsiteY16" fmla="*/ 1919363 h 1919363"/>
              <a:gd name="connsiteX17" fmla="*/ 0 w 4281557"/>
              <a:gd name="connsiteY17" fmla="*/ 1919363 h 1919363"/>
              <a:gd name="connsiteX18" fmla="*/ 0 w 4281557"/>
              <a:gd name="connsiteY18" fmla="*/ 1279575 h 1919363"/>
              <a:gd name="connsiteX19" fmla="*/ 0 w 4281557"/>
              <a:gd name="connsiteY19" fmla="*/ 678175 h 1919363"/>
              <a:gd name="connsiteX20" fmla="*/ 0 w 4281557"/>
              <a:gd name="connsiteY20" fmla="*/ 0 h 191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281557" h="1919363" extrusionOk="0">
                <a:moveTo>
                  <a:pt x="0" y="0"/>
                </a:moveTo>
                <a:cubicBezTo>
                  <a:pt x="229296" y="-16488"/>
                  <a:pt x="342255" y="-24065"/>
                  <a:pt x="568835" y="0"/>
                </a:cubicBezTo>
                <a:cubicBezTo>
                  <a:pt x="795415" y="24065"/>
                  <a:pt x="901981" y="-2302"/>
                  <a:pt x="1052040" y="0"/>
                </a:cubicBezTo>
                <a:cubicBezTo>
                  <a:pt x="1202100" y="2302"/>
                  <a:pt x="1505046" y="-1045"/>
                  <a:pt x="1749322" y="0"/>
                </a:cubicBezTo>
                <a:cubicBezTo>
                  <a:pt x="1993598" y="1045"/>
                  <a:pt x="2196323" y="24157"/>
                  <a:pt x="2318157" y="0"/>
                </a:cubicBezTo>
                <a:cubicBezTo>
                  <a:pt x="2439992" y="-24157"/>
                  <a:pt x="2629072" y="-18373"/>
                  <a:pt x="2886993" y="0"/>
                </a:cubicBezTo>
                <a:cubicBezTo>
                  <a:pt x="3144914" y="18373"/>
                  <a:pt x="3295231" y="-18150"/>
                  <a:pt x="3584275" y="0"/>
                </a:cubicBezTo>
                <a:cubicBezTo>
                  <a:pt x="3873319" y="18150"/>
                  <a:pt x="3992274" y="-5401"/>
                  <a:pt x="4281557" y="0"/>
                </a:cubicBezTo>
                <a:cubicBezTo>
                  <a:pt x="4269042" y="200496"/>
                  <a:pt x="4293786" y="403234"/>
                  <a:pt x="4281557" y="678175"/>
                </a:cubicBezTo>
                <a:cubicBezTo>
                  <a:pt x="4269328" y="953116"/>
                  <a:pt x="4278527" y="1057152"/>
                  <a:pt x="4281557" y="1279575"/>
                </a:cubicBezTo>
                <a:cubicBezTo>
                  <a:pt x="4284587" y="1501998"/>
                  <a:pt x="4310691" y="1605375"/>
                  <a:pt x="4281557" y="1919363"/>
                </a:cubicBezTo>
                <a:cubicBezTo>
                  <a:pt x="4102723" y="1898577"/>
                  <a:pt x="3811915" y="1900216"/>
                  <a:pt x="3669906" y="1919363"/>
                </a:cubicBezTo>
                <a:cubicBezTo>
                  <a:pt x="3527897" y="1938510"/>
                  <a:pt x="3319833" y="1941311"/>
                  <a:pt x="3101071" y="1919363"/>
                </a:cubicBezTo>
                <a:cubicBezTo>
                  <a:pt x="2882310" y="1897415"/>
                  <a:pt x="2656370" y="1938777"/>
                  <a:pt x="2403788" y="1919363"/>
                </a:cubicBezTo>
                <a:cubicBezTo>
                  <a:pt x="2151206" y="1899949"/>
                  <a:pt x="2043522" y="1890361"/>
                  <a:pt x="1706506" y="1919363"/>
                </a:cubicBezTo>
                <a:cubicBezTo>
                  <a:pt x="1369490" y="1948365"/>
                  <a:pt x="1310423" y="1897293"/>
                  <a:pt x="1180486" y="1919363"/>
                </a:cubicBezTo>
                <a:cubicBezTo>
                  <a:pt x="1050549" y="1941433"/>
                  <a:pt x="848294" y="1949876"/>
                  <a:pt x="568835" y="1919363"/>
                </a:cubicBezTo>
                <a:cubicBezTo>
                  <a:pt x="289376" y="1888850"/>
                  <a:pt x="183439" y="1898681"/>
                  <a:pt x="0" y="1919363"/>
                </a:cubicBezTo>
                <a:cubicBezTo>
                  <a:pt x="13316" y="1634614"/>
                  <a:pt x="25383" y="1440451"/>
                  <a:pt x="0" y="1279575"/>
                </a:cubicBezTo>
                <a:cubicBezTo>
                  <a:pt x="-25383" y="1118699"/>
                  <a:pt x="-20721" y="823452"/>
                  <a:pt x="0" y="678175"/>
                </a:cubicBezTo>
                <a:cubicBezTo>
                  <a:pt x="20721" y="532898"/>
                  <a:pt x="19995" y="332598"/>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36000" bIns="36000" rtlCol="0">
            <a:spAutoFit/>
          </a:bodyPr>
          <a:lstStyle/>
          <a:p>
            <a:pPr algn="ctr"/>
            <a:r>
              <a:rPr lang="en-CH" b="1"/>
              <a:t>Communication</a:t>
            </a:r>
          </a:p>
          <a:p>
            <a:pPr algn="ctr"/>
            <a:endParaRPr lang="en-CH" b="1"/>
          </a:p>
          <a:p>
            <a:pPr marL="171450" indent="-171450" algn="l">
              <a:buFont typeface="Wingdings" pitchFamily="2" charset="2"/>
              <a:buChar char="Ø"/>
            </a:pPr>
            <a:r>
              <a:rPr lang="en-CH" sz="1200">
                <a:solidFill>
                  <a:schemeClr val="accent5"/>
                </a:solidFill>
              </a:rPr>
              <a:t>Accelerator-specific protocols for the lower layers</a:t>
            </a:r>
          </a:p>
          <a:p>
            <a:pPr marL="360363" lvl="1" indent="-176213">
              <a:buFont typeface="Wingdings" pitchFamily="2" charset="2"/>
              <a:buChar char="Ø"/>
            </a:pPr>
            <a:r>
              <a:rPr lang="en-CH" sz="1200">
                <a:solidFill>
                  <a:schemeClr val="accent5"/>
                </a:solidFill>
              </a:rPr>
              <a:t>Controls Middleware (CMW)</a:t>
            </a:r>
          </a:p>
          <a:p>
            <a:pPr marL="171450" indent="-171450" algn="l">
              <a:buFont typeface="Wingdings" pitchFamily="2" charset="2"/>
              <a:buChar char="Ø"/>
            </a:pPr>
            <a:r>
              <a:rPr lang="en-CH" sz="1200">
                <a:solidFill>
                  <a:schemeClr val="accent5"/>
                </a:solidFill>
              </a:rPr>
              <a:t>Potentially, more generic technologies for the higher layers</a:t>
            </a:r>
          </a:p>
          <a:p>
            <a:pPr marL="358775" lvl="1" indent="-184150">
              <a:buFont typeface="Wingdings" pitchFamily="2" charset="2"/>
              <a:buChar char="Ø"/>
            </a:pPr>
            <a:r>
              <a:rPr lang="en-CH" sz="1200">
                <a:solidFill>
                  <a:schemeClr val="accent5"/>
                </a:solidFill>
              </a:rPr>
              <a:t>RMI/JMS</a:t>
            </a:r>
          </a:p>
          <a:p>
            <a:pPr marL="358775" lvl="1" indent="-184150">
              <a:buFont typeface="Wingdings" pitchFamily="2" charset="2"/>
              <a:buChar char="Ø"/>
            </a:pPr>
            <a:r>
              <a:rPr lang="en-CH" sz="1200">
                <a:solidFill>
                  <a:schemeClr val="accent5"/>
                </a:solidFill>
              </a:rPr>
              <a:t>REST API</a:t>
            </a:r>
          </a:p>
          <a:p>
            <a:pPr marL="358775" lvl="1" indent="-184150">
              <a:buFont typeface="Wingdings" pitchFamily="2" charset="2"/>
              <a:buChar char="Ø"/>
            </a:pPr>
            <a:r>
              <a:rPr lang="en-CH" sz="1200">
                <a:solidFill>
                  <a:schemeClr val="accent5"/>
                </a:solidFill>
              </a:rPr>
              <a:t>gRPC</a:t>
            </a:r>
          </a:p>
          <a:p>
            <a:pPr marL="358775" lvl="1" indent="-184150">
              <a:buFont typeface="Wingdings" pitchFamily="2" charset="2"/>
              <a:buChar char="Ø"/>
            </a:pPr>
            <a:r>
              <a:rPr lang="en-CH" sz="1200">
                <a:solidFill>
                  <a:schemeClr val="accent5"/>
                </a:solidFill>
              </a:rPr>
              <a:t>…</a:t>
            </a:r>
          </a:p>
        </p:txBody>
      </p:sp>
      <p:sp>
        <p:nvSpPr>
          <p:cNvPr id="18" name="Rounded Rectangle 17">
            <a:extLst>
              <a:ext uri="{FF2B5EF4-FFF2-40B4-BE49-F238E27FC236}">
                <a16:creationId xmlns:a16="http://schemas.microsoft.com/office/drawing/2014/main" id="{4F6D4938-4B1F-DF46-97FF-D158BA1EA41A}"/>
              </a:ext>
            </a:extLst>
          </p:cNvPr>
          <p:cNvSpPr/>
          <p:nvPr/>
        </p:nvSpPr>
        <p:spPr>
          <a:xfrm flipV="1">
            <a:off x="5426272" y="848510"/>
            <a:ext cx="5040694" cy="1405840"/>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9" name="Picture 18" descr="11954233642049158303johnny_automatic_magnet_svg_med.png">
            <a:extLst>
              <a:ext uri="{FF2B5EF4-FFF2-40B4-BE49-F238E27FC236}">
                <a16:creationId xmlns:a16="http://schemas.microsoft.com/office/drawing/2014/main" id="{5C3F28E8-3E00-A74C-A23A-92E88DB0243D}"/>
              </a:ext>
            </a:extLst>
          </p:cNvPr>
          <p:cNvPicPr>
            <a:picLocks noChangeAspect="1"/>
          </p:cNvPicPr>
          <p:nvPr/>
        </p:nvPicPr>
        <p:blipFill>
          <a:blip r:embed="rId4" cstate="print"/>
          <a:stretch>
            <a:fillRect/>
          </a:stretch>
        </p:blipFill>
        <p:spPr>
          <a:xfrm>
            <a:off x="5346891" y="5693193"/>
            <a:ext cx="541867" cy="609600"/>
          </a:xfrm>
          <a:prstGeom prst="rect">
            <a:avLst/>
          </a:prstGeom>
        </p:spPr>
      </p:pic>
      <p:pic>
        <p:nvPicPr>
          <p:cNvPr id="20" name="Picture 10" descr="\\cern.ch\dfs\Users\f\felixehm\Documents\My Pictures\Microsoft Clip Organizer\j0397738.wmf">
            <a:extLst>
              <a:ext uri="{FF2B5EF4-FFF2-40B4-BE49-F238E27FC236}">
                <a16:creationId xmlns:a16="http://schemas.microsoft.com/office/drawing/2014/main" id="{8F9B5254-F456-614E-A5D9-6618C97AF185}"/>
              </a:ext>
            </a:extLst>
          </p:cNvPr>
          <p:cNvPicPr>
            <a:picLocks noChangeAspect="1" noChangeArrowheads="1"/>
          </p:cNvPicPr>
          <p:nvPr/>
        </p:nvPicPr>
        <p:blipFill>
          <a:blip r:embed="rId5" cstate="print"/>
          <a:srcRect/>
          <a:stretch>
            <a:fillRect/>
          </a:stretch>
        </p:blipFill>
        <p:spPr bwMode="auto">
          <a:xfrm>
            <a:off x="8588268" y="5722968"/>
            <a:ext cx="769197" cy="752475"/>
          </a:xfrm>
          <a:prstGeom prst="rect">
            <a:avLst/>
          </a:prstGeom>
          <a:noFill/>
        </p:spPr>
      </p:pic>
      <p:pic>
        <p:nvPicPr>
          <p:cNvPr id="21" name="Picture 12" descr="\\cern.ch\dfs\Users\f\felixehm\Documents\My Pictures\Microsoft Clip Organizer\j0432628.png">
            <a:extLst>
              <a:ext uri="{FF2B5EF4-FFF2-40B4-BE49-F238E27FC236}">
                <a16:creationId xmlns:a16="http://schemas.microsoft.com/office/drawing/2014/main" id="{36B22DC2-893B-C448-A398-4B8239E75D16}"/>
              </a:ext>
            </a:extLst>
          </p:cNvPr>
          <p:cNvPicPr>
            <a:picLocks noChangeAspect="1" noChangeArrowheads="1"/>
          </p:cNvPicPr>
          <p:nvPr/>
        </p:nvPicPr>
        <p:blipFill>
          <a:blip r:embed="rId6" cstate="print"/>
          <a:srcRect/>
          <a:stretch>
            <a:fillRect/>
          </a:stretch>
        </p:blipFill>
        <p:spPr bwMode="auto">
          <a:xfrm>
            <a:off x="9813336" y="5736515"/>
            <a:ext cx="693737" cy="693737"/>
          </a:xfrm>
          <a:prstGeom prst="rect">
            <a:avLst/>
          </a:prstGeom>
          <a:noFill/>
        </p:spPr>
      </p:pic>
      <p:pic>
        <p:nvPicPr>
          <p:cNvPr id="23" name="Picture 22" descr="A picture containing graphical user interface&#10;&#10;Description automatically generated">
            <a:extLst>
              <a:ext uri="{FF2B5EF4-FFF2-40B4-BE49-F238E27FC236}">
                <a16:creationId xmlns:a16="http://schemas.microsoft.com/office/drawing/2014/main" id="{19BD48FB-CAB5-2548-A114-16140D6DDEB6}"/>
              </a:ext>
            </a:extLst>
          </p:cNvPr>
          <p:cNvPicPr>
            <a:picLocks noChangeAspect="1"/>
          </p:cNvPicPr>
          <p:nvPr/>
        </p:nvPicPr>
        <p:blipFill>
          <a:blip r:embed="rId7"/>
          <a:stretch>
            <a:fillRect/>
          </a:stretch>
        </p:blipFill>
        <p:spPr>
          <a:xfrm>
            <a:off x="6351023" y="818171"/>
            <a:ext cx="5727700" cy="3149600"/>
          </a:xfrm>
          <a:prstGeom prst="rect">
            <a:avLst/>
          </a:prstGeom>
        </p:spPr>
      </p:pic>
      <p:pic>
        <p:nvPicPr>
          <p:cNvPr id="22" name="Picture 17">
            <a:extLst>
              <a:ext uri="{FF2B5EF4-FFF2-40B4-BE49-F238E27FC236}">
                <a16:creationId xmlns:a16="http://schemas.microsoft.com/office/drawing/2014/main" id="{6F91C497-CF1A-A54B-BCA0-6DD469C6F36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92555" y="2576573"/>
            <a:ext cx="4800600" cy="290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type="none" w="sm" len="sm"/>
                <a:tailEnd type="none" w="sm" len="sm"/>
              </a14:hiddenLine>
            </a:ext>
          </a:extLst>
        </p:spPr>
      </p:pic>
      <p:sp>
        <p:nvSpPr>
          <p:cNvPr id="11" name="Left-Right Arrow 165">
            <a:extLst>
              <a:ext uri="{FF2B5EF4-FFF2-40B4-BE49-F238E27FC236}">
                <a16:creationId xmlns:a16="http://schemas.microsoft.com/office/drawing/2014/main" id="{9C71B30F-285A-B444-A273-3BB02581DCC8}"/>
              </a:ext>
            </a:extLst>
          </p:cNvPr>
          <p:cNvSpPr/>
          <p:nvPr/>
        </p:nvSpPr>
        <p:spPr>
          <a:xfrm>
            <a:off x="5173071" y="2189566"/>
            <a:ext cx="547035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dirty="0">
                <a:solidFill>
                  <a:schemeClr val="tx1"/>
                </a:solidFill>
              </a:rPr>
              <a:t>Controls Middleware &amp; more generic solutions</a:t>
            </a:r>
          </a:p>
        </p:txBody>
      </p:sp>
    </p:spTree>
    <p:extLst>
      <p:ext uri="{BB962C8B-B14F-4D97-AF65-F5344CB8AC3E}">
        <p14:creationId xmlns:p14="http://schemas.microsoft.com/office/powerpoint/2010/main" val="2945015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6" presetClass="emph" presetSubtype="0" fill="hold" nodeType="clickEffect">
                                  <p:stCondLst>
                                    <p:cond delay="0"/>
                                  </p:stCondLst>
                                  <p:childTnLst>
                                    <p:animScale>
                                      <p:cBhvr>
                                        <p:cTn id="20" dur="1000" fill="hold"/>
                                        <p:tgtEl>
                                          <p:spTgt spid="23"/>
                                        </p:tgtEl>
                                      </p:cBhvr>
                                      <p:by x="50000" y="50000"/>
                                    </p:animScale>
                                  </p:childTnLst>
                                </p:cTn>
                              </p:par>
                              <p:par>
                                <p:cTn id="21" presetID="6" presetClass="emph" presetSubtype="0" fill="hold" nodeType="withEffect">
                                  <p:stCondLst>
                                    <p:cond delay="0"/>
                                  </p:stCondLst>
                                  <p:childTnLst>
                                    <p:animScale>
                                      <p:cBhvr>
                                        <p:cTn id="22" dur="1000" fill="hold"/>
                                        <p:tgtEl>
                                          <p:spTgt spid="22"/>
                                        </p:tgtEl>
                                      </p:cBhvr>
                                      <p:by x="50000" y="50000"/>
                                    </p:animScale>
                                  </p:childTnLst>
                                </p:cTn>
                              </p:par>
                              <p:par>
                                <p:cTn id="23" presetID="0" presetClass="path" presetSubtype="0" accel="50000" decel="50000" fill="hold" nodeType="withEffect">
                                  <p:stCondLst>
                                    <p:cond delay="0"/>
                                  </p:stCondLst>
                                  <p:childTnLst>
                                    <p:animMotion origin="layout" path="M 0.025 0.0213 L 0.02383 -0.1162 " pathEditMode="relative" ptsTypes="AA">
                                      <p:cBhvr>
                                        <p:cTn id="24" dur="1000" fill="hold"/>
                                        <p:tgtEl>
                                          <p:spTgt spid="23"/>
                                        </p:tgtEl>
                                        <p:attrNameLst>
                                          <p:attrName>ppt_x</p:attrName>
                                          <p:attrName>ppt_y</p:attrName>
                                        </p:attrNameLst>
                                      </p:cBhvr>
                                    </p:animMotion>
                                  </p:childTnLst>
                                </p:cTn>
                              </p:par>
                              <p:par>
                                <p:cTn id="25" presetID="0" presetClass="path" presetSubtype="0" accel="50000" decel="50000" fill="hold" nodeType="withEffect">
                                  <p:stCondLst>
                                    <p:cond delay="0"/>
                                  </p:stCondLst>
                                  <p:childTnLst>
                                    <p:animMotion origin="layout" path="M -0.01016 0.00324 L -0.01433 -0.36181 " pathEditMode="relative" ptsTypes="AA">
                                      <p:cBhvr>
                                        <p:cTn id="26" dur="1000" fill="hold"/>
                                        <p:tgtEl>
                                          <p:spTgt spid="22"/>
                                        </p:tgtEl>
                                        <p:attrNameLst>
                                          <p:attrName>ppt_x</p:attrName>
                                          <p:attrName>ppt_y</p:attrName>
                                        </p:attrNameLst>
                                      </p:cBhvr>
                                    </p:animMotion>
                                  </p:childTnLst>
                                </p:cTn>
                              </p:par>
                            </p:childTnLst>
                          </p:cTn>
                        </p:par>
                        <p:par>
                          <p:cTn id="27" fill="hold">
                            <p:stCondLst>
                              <p:cond delay="1000"/>
                            </p:stCondLst>
                            <p:childTnLst>
                              <p:par>
                                <p:cTn id="28" presetID="1"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5">
                                            <p:bg/>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5">
                                            <p:txEl>
                                              <p:pRg st="2" end="2"/>
                                            </p:txEl>
                                          </p:spTgt>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5">
                                            <p:txEl>
                                              <p:pRg st="4" end="4"/>
                                            </p:txEl>
                                          </p:spTgt>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5">
                                            <p:txEl>
                                              <p:pRg st="5" end="5"/>
                                            </p:txEl>
                                          </p:spTgt>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15">
                                            <p:txEl>
                                              <p:pRg st="6" end="6"/>
                                            </p:txEl>
                                          </p:spTgt>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15">
                                            <p:txEl>
                                              <p:pRg st="7" end="7"/>
                                            </p:txEl>
                                          </p:spTgt>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1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5" grpId="0" uiExpand="1" build="p" bldLvl="2" animBg="1"/>
      <p:bldP spid="18" grpId="0" animBg="1"/>
      <p:bldP spid="1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461267F-E09D-9D4E-8738-13423F5E11FF}"/>
              </a:ext>
            </a:extLst>
          </p:cNvPr>
          <p:cNvSpPr>
            <a:spLocks noGrp="1"/>
          </p:cNvSpPr>
          <p:nvPr>
            <p:ph type="title"/>
          </p:nvPr>
        </p:nvSpPr>
        <p:spPr/>
        <p:txBody>
          <a:bodyPr/>
          <a:lstStyle/>
          <a:p>
            <a:r>
              <a:rPr lang="en-CH"/>
              <a:t>A few examples</a:t>
            </a:r>
          </a:p>
        </p:txBody>
      </p:sp>
      <p:sp>
        <p:nvSpPr>
          <p:cNvPr id="7" name="Text Placeholder 6">
            <a:extLst>
              <a:ext uri="{FF2B5EF4-FFF2-40B4-BE49-F238E27FC236}">
                <a16:creationId xmlns:a16="http://schemas.microsoft.com/office/drawing/2014/main" id="{864F2A20-23D2-1742-B469-88757B373C17}"/>
              </a:ext>
            </a:extLst>
          </p:cNvPr>
          <p:cNvSpPr>
            <a:spLocks noGrp="1"/>
          </p:cNvSpPr>
          <p:nvPr>
            <p:ph type="body" idx="1"/>
          </p:nvPr>
        </p:nvSpPr>
        <p:spPr/>
        <p:txBody>
          <a:bodyPr/>
          <a:lstStyle/>
          <a:p>
            <a:r>
              <a:rPr lang="en-GB" dirty="0"/>
              <a:t>A</a:t>
            </a:r>
            <a:r>
              <a:rPr lang="en-CH"/>
              <a:t>nd the key components used…</a:t>
            </a:r>
          </a:p>
        </p:txBody>
      </p:sp>
      <p:sp>
        <p:nvSpPr>
          <p:cNvPr id="3" name="Date Placeholder 2">
            <a:extLst>
              <a:ext uri="{FF2B5EF4-FFF2-40B4-BE49-F238E27FC236}">
                <a16:creationId xmlns:a16="http://schemas.microsoft.com/office/drawing/2014/main" id="{FEDAD48F-ABAA-EB48-BF65-1FA42C2D10A9}"/>
              </a:ext>
            </a:extLst>
          </p:cNvPr>
          <p:cNvSpPr>
            <a:spLocks noGrp="1"/>
          </p:cNvSpPr>
          <p:nvPr>
            <p:ph type="dt" sz="half" idx="10"/>
          </p:nvPr>
        </p:nvSpPr>
        <p:spPr/>
        <p:txBody>
          <a:bodyPr/>
          <a:lstStyle/>
          <a:p>
            <a:r>
              <a:rPr lang="de-CH" dirty="0"/>
              <a:t>29 &amp; 30-11-2021</a:t>
            </a:r>
            <a:endParaRPr lang="en-US" dirty="0"/>
          </a:p>
        </p:txBody>
      </p:sp>
      <p:sp>
        <p:nvSpPr>
          <p:cNvPr id="4" name="Footer Placeholder 3">
            <a:extLst>
              <a:ext uri="{FF2B5EF4-FFF2-40B4-BE49-F238E27FC236}">
                <a16:creationId xmlns:a16="http://schemas.microsoft.com/office/drawing/2014/main" id="{5FAF1F65-8890-044D-BB75-845D52BB1C37}"/>
              </a:ext>
            </a:extLst>
          </p:cNvPr>
          <p:cNvSpPr>
            <a:spLocks noGrp="1"/>
          </p:cNvSpPr>
          <p:nvPr>
            <p:ph type="ftr" sz="quarter" idx="11"/>
          </p:nvPr>
        </p:nvSpPr>
        <p:spPr/>
        <p:txBody>
          <a:bodyPr/>
          <a:lstStyle/>
          <a:p>
            <a:r>
              <a:rPr lang="en-US" dirty="0"/>
              <a:t>Accelerator Controls - S. Deghaye</a:t>
            </a:r>
          </a:p>
        </p:txBody>
      </p:sp>
      <p:sp>
        <p:nvSpPr>
          <p:cNvPr id="5" name="Slide Number Placeholder 4">
            <a:extLst>
              <a:ext uri="{FF2B5EF4-FFF2-40B4-BE49-F238E27FC236}">
                <a16:creationId xmlns:a16="http://schemas.microsoft.com/office/drawing/2014/main" id="{A02D530A-8652-CC4A-BF50-56CA416EA6E9}"/>
              </a:ext>
            </a:extLst>
          </p:cNvPr>
          <p:cNvSpPr>
            <a:spLocks noGrp="1"/>
          </p:cNvSpPr>
          <p:nvPr>
            <p:ph type="sldNum" sz="quarter" idx="12"/>
          </p:nvPr>
        </p:nvSpPr>
        <p:spPr/>
        <p:txBody>
          <a:bodyPr/>
          <a:lstStyle/>
          <a:p>
            <a:fld id="{36B5EA5A-BC32-A742-B11B-8E7414D5B535}" type="slidenum">
              <a:rPr lang="en-US" smtClean="0"/>
              <a:pPr/>
              <a:t>41</a:t>
            </a:fld>
            <a:endParaRPr lang="en-US" dirty="0"/>
          </a:p>
        </p:txBody>
      </p:sp>
    </p:spTree>
    <p:extLst>
      <p:ext uri="{BB962C8B-B14F-4D97-AF65-F5344CB8AC3E}">
        <p14:creationId xmlns:p14="http://schemas.microsoft.com/office/powerpoint/2010/main" val="28513479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Group 97"/>
          <p:cNvGrpSpPr/>
          <p:nvPr/>
        </p:nvGrpSpPr>
        <p:grpSpPr>
          <a:xfrm>
            <a:off x="7545372" y="5292308"/>
            <a:ext cx="1081344" cy="489587"/>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99" name="Rounded Rectangle 9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dirty="0"/>
                <a:t>Timing System</a:t>
              </a:r>
            </a:p>
          </p:txBody>
        </p:sp>
      </p:grpSp>
      <p:sp>
        <p:nvSpPr>
          <p:cNvPr id="2" name="Title 1"/>
          <p:cNvSpPr>
            <a:spLocks noGrp="1"/>
          </p:cNvSpPr>
          <p:nvPr>
            <p:ph type="title"/>
          </p:nvPr>
        </p:nvSpPr>
        <p:spPr/>
        <p:txBody>
          <a:bodyPr>
            <a:normAutofit/>
          </a:bodyPr>
          <a:lstStyle/>
          <a:p>
            <a:r>
              <a:rPr lang="en-GB" dirty="0"/>
              <a:t>Example 1 – </a:t>
            </a:r>
            <a:r>
              <a:rPr lang="en-CH"/>
              <a:t>Control</a:t>
            </a:r>
            <a:endParaRPr lang="en-GB" dirty="0"/>
          </a:p>
        </p:txBody>
      </p:sp>
      <p:sp>
        <p:nvSpPr>
          <p:cNvPr id="6" name="Slide Number Placeholder 5">
            <a:extLst>
              <a:ext uri="{FF2B5EF4-FFF2-40B4-BE49-F238E27FC236}">
                <a16:creationId xmlns:a16="http://schemas.microsoft.com/office/drawing/2014/main" id="{3EA5F314-B6B5-544A-B8BD-CD071C2665F9}"/>
              </a:ext>
            </a:extLst>
          </p:cNvPr>
          <p:cNvSpPr>
            <a:spLocks noGrp="1"/>
          </p:cNvSpPr>
          <p:nvPr>
            <p:ph type="sldNum" sz="quarter" idx="12"/>
          </p:nvPr>
        </p:nvSpPr>
        <p:spPr/>
        <p:txBody>
          <a:bodyPr/>
          <a:lstStyle/>
          <a:p>
            <a:fld id="{1A573C97-D9A6-6A4F-8364-B1B1682C6500}" type="slidenum">
              <a:rPr lang="en-GB" smtClean="0"/>
              <a:t>42</a:t>
            </a:fld>
            <a:endParaRPr lang="en-GB" dirty="0"/>
          </a:p>
        </p:txBody>
      </p:sp>
      <p:pic>
        <p:nvPicPr>
          <p:cNvPr id="3" name="Picture 2" descr="Sticky OP.png"/>
          <p:cNvPicPr>
            <a:picLocks noChangeAspect="1"/>
          </p:cNvPicPr>
          <p:nvPr/>
        </p:nvPicPr>
        <p:blipFill rotWithShape="1">
          <a:blip r:embed="rId3">
            <a:extLst>
              <a:ext uri="{28A0092B-C50C-407E-A947-70E740481C1C}">
                <a14:useLocalDpi xmlns:a14="http://schemas.microsoft.com/office/drawing/2010/main" val="0"/>
              </a:ext>
            </a:extLst>
          </a:blip>
          <a:srcRect l="9397" t="8724" r="20410" b="22789"/>
          <a:stretch/>
        </p:blipFill>
        <p:spPr>
          <a:xfrm>
            <a:off x="2219952" y="1765425"/>
            <a:ext cx="1343184" cy="1541961"/>
          </a:xfrm>
          <a:prstGeom prst="rect">
            <a:avLst/>
          </a:prstGeom>
        </p:spPr>
      </p:pic>
      <p:sp>
        <p:nvSpPr>
          <p:cNvPr id="37" name="Cloud Callout 36"/>
          <p:cNvSpPr/>
          <p:nvPr/>
        </p:nvSpPr>
        <p:spPr>
          <a:xfrm>
            <a:off x="3216374" y="1419325"/>
            <a:ext cx="1450172" cy="471104"/>
          </a:xfrm>
          <a:prstGeom prst="cloudCallout">
            <a:avLst>
              <a:gd name="adj1" fmla="val -59519"/>
              <a:gd name="adj2" fmla="val 51683"/>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solidFill>
                  <a:srgbClr val="000000"/>
                </a:solidFill>
              </a:rPr>
              <a:t>New value = x</a:t>
            </a:r>
          </a:p>
        </p:txBody>
      </p:sp>
      <p:grpSp>
        <p:nvGrpSpPr>
          <p:cNvPr id="38" name="Group 37"/>
          <p:cNvGrpSpPr/>
          <p:nvPr/>
        </p:nvGrpSpPr>
        <p:grpSpPr>
          <a:xfrm>
            <a:off x="4209959" y="3105020"/>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39" name="Rounded Rectangle 3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dirty="0"/>
                <a:t>Server</a:t>
              </a:r>
            </a:p>
            <a:p>
              <a:pPr algn="ctr" defTabSz="1000125">
                <a:lnSpc>
                  <a:spcPct val="90000"/>
                </a:lnSpc>
                <a:spcBef>
                  <a:spcPct val="0"/>
                </a:spcBef>
                <a:spcAft>
                  <a:spcPct val="35000"/>
                </a:spcAft>
              </a:pPr>
              <a:endParaRPr lang="en-GB" sz="900" dirty="0"/>
            </a:p>
          </p:txBody>
        </p:sp>
      </p:grpSp>
      <p:grpSp>
        <p:nvGrpSpPr>
          <p:cNvPr id="41" name="Group 40"/>
          <p:cNvGrpSpPr/>
          <p:nvPr/>
        </p:nvGrpSpPr>
        <p:grpSpPr>
          <a:xfrm>
            <a:off x="5824566" y="3105020"/>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42" name="Rounded Rectangle 41"/>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3"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dirty="0"/>
                <a:t>Database</a:t>
              </a:r>
            </a:p>
          </p:txBody>
        </p:sp>
      </p:grpSp>
      <p:cxnSp>
        <p:nvCxnSpPr>
          <p:cNvPr id="45" name="Elbow Connector 44"/>
          <p:cNvCxnSpPr>
            <a:stCxn id="52" idx="3"/>
            <a:endCxn id="39" idx="0"/>
          </p:cNvCxnSpPr>
          <p:nvPr/>
        </p:nvCxnSpPr>
        <p:spPr>
          <a:xfrm>
            <a:off x="4240321" y="2458784"/>
            <a:ext cx="510310" cy="646236"/>
          </a:xfrm>
          <a:prstGeom prst="bentConnector2">
            <a:avLst/>
          </a:prstGeom>
          <a:ln>
            <a:solidFill>
              <a:schemeClr val="bg1">
                <a:lumMod val="65000"/>
              </a:schemeClr>
            </a:solidFill>
            <a:tailEnd type="arrow"/>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4495740" y="2551914"/>
            <a:ext cx="257972" cy="230832"/>
          </a:xfrm>
          <a:prstGeom prst="rect">
            <a:avLst/>
          </a:prstGeom>
          <a:noFill/>
        </p:spPr>
        <p:txBody>
          <a:bodyPr wrap="square" rtlCol="0">
            <a:spAutoFit/>
          </a:bodyPr>
          <a:lstStyle/>
          <a:p>
            <a:r>
              <a:rPr lang="en-GB" sz="900" dirty="0"/>
              <a:t>x</a:t>
            </a:r>
          </a:p>
        </p:txBody>
      </p:sp>
      <p:cxnSp>
        <p:nvCxnSpPr>
          <p:cNvPr id="48" name="Straight Arrow Connector 47"/>
          <p:cNvCxnSpPr>
            <a:cxnSpLocks/>
          </p:cNvCxnSpPr>
          <p:nvPr/>
        </p:nvCxnSpPr>
        <p:spPr>
          <a:xfrm>
            <a:off x="5192329" y="3335702"/>
            <a:ext cx="695935" cy="0"/>
          </a:xfrm>
          <a:prstGeom prst="straightConnector1">
            <a:avLst/>
          </a:prstGeom>
          <a:ln>
            <a:solidFill>
              <a:schemeClr val="accent4">
                <a:lumMod val="75000"/>
              </a:schemeClr>
            </a:solidFill>
            <a:tailEnd type="arrow"/>
          </a:ln>
        </p:spPr>
        <p:style>
          <a:lnRef idx="2">
            <a:schemeClr val="accent1"/>
          </a:lnRef>
          <a:fillRef idx="0">
            <a:schemeClr val="accent1"/>
          </a:fillRef>
          <a:effectRef idx="1">
            <a:schemeClr val="accent1"/>
          </a:effectRef>
          <a:fontRef idx="minor">
            <a:schemeClr val="tx1"/>
          </a:fontRef>
        </p:style>
      </p:cxnSp>
      <p:grpSp>
        <p:nvGrpSpPr>
          <p:cNvPr id="51" name="Group 50"/>
          <p:cNvGrpSpPr/>
          <p:nvPr/>
        </p:nvGrpSpPr>
        <p:grpSpPr>
          <a:xfrm>
            <a:off x="3746782" y="2174157"/>
            <a:ext cx="493539" cy="569254"/>
            <a:chOff x="1971" y="1145125"/>
            <a:chExt cx="4034656" cy="1090606"/>
          </a:xfrm>
        </p:grpSpPr>
        <p:sp>
          <p:nvSpPr>
            <p:cNvPr id="52" name="Rounded Rectangle 51"/>
            <p:cNvSpPr/>
            <p:nvPr/>
          </p:nvSpPr>
          <p:spPr>
            <a:xfrm>
              <a:off x="1971" y="1145125"/>
              <a:ext cx="4034656" cy="1090606"/>
            </a:xfrm>
            <a:prstGeom prst="roundRect">
              <a:avLst>
                <a:gd name="adj" fmla="val 10000"/>
              </a:avLst>
            </a:prstGeom>
            <a:gradFill>
              <a:gsLst>
                <a:gs pos="0">
                  <a:schemeClr val="accent6">
                    <a:lumMod val="75000"/>
                  </a:schemeClr>
                </a:gs>
                <a:gs pos="100000">
                  <a:schemeClr val="accent6">
                    <a:lumMod val="40000"/>
                    <a:lumOff val="60000"/>
                  </a:schemeClr>
                </a:gs>
              </a:gsLst>
              <a:lin ang="16800000" scaled="0"/>
            </a:gra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US" dirty="0"/>
            </a:p>
          </p:txBody>
        </p:sp>
        <p:sp>
          <p:nvSpPr>
            <p:cNvPr id="53" name="Rounded Rectangle 4"/>
            <p:cNvSpPr/>
            <p:nvPr/>
          </p:nvSpPr>
          <p:spPr>
            <a:xfrm>
              <a:off x="33914" y="1177068"/>
              <a:ext cx="3970770" cy="10267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dirty="0"/>
                <a:t>GUI</a:t>
              </a:r>
            </a:p>
          </p:txBody>
        </p:sp>
      </p:grpSp>
      <p:sp>
        <p:nvSpPr>
          <p:cNvPr id="55" name="TextBox 54"/>
          <p:cNvSpPr txBox="1"/>
          <p:nvPr/>
        </p:nvSpPr>
        <p:spPr>
          <a:xfrm>
            <a:off x="5234785" y="3104870"/>
            <a:ext cx="617930" cy="230832"/>
          </a:xfrm>
          <a:prstGeom prst="rect">
            <a:avLst/>
          </a:prstGeom>
          <a:noFill/>
        </p:spPr>
        <p:txBody>
          <a:bodyPr wrap="square" rtlCol="0">
            <a:spAutoFit/>
          </a:bodyPr>
          <a:lstStyle/>
          <a:p>
            <a:r>
              <a:rPr lang="en-GB" sz="900" dirty="0"/>
              <a:t>x, a, b, c</a:t>
            </a:r>
          </a:p>
        </p:txBody>
      </p:sp>
      <p:sp>
        <p:nvSpPr>
          <p:cNvPr id="56" name="TextBox 55"/>
          <p:cNvSpPr txBox="1"/>
          <p:nvPr/>
        </p:nvSpPr>
        <p:spPr>
          <a:xfrm>
            <a:off x="4358367" y="3336849"/>
            <a:ext cx="750268" cy="230832"/>
          </a:xfrm>
          <a:prstGeom prst="rect">
            <a:avLst/>
          </a:prstGeom>
          <a:noFill/>
        </p:spPr>
        <p:txBody>
          <a:bodyPr wrap="square" rtlCol="0">
            <a:spAutoFit/>
          </a:bodyPr>
          <a:lstStyle/>
          <a:p>
            <a:r>
              <a:rPr lang="en-GB" sz="900" dirty="0">
                <a:solidFill>
                  <a:schemeClr val="bg1"/>
                </a:solidFill>
              </a:rPr>
              <a:t>x </a:t>
            </a:r>
            <a:r>
              <a:rPr lang="en-GB" sz="900" dirty="0">
                <a:solidFill>
                  <a:schemeClr val="bg1"/>
                </a:solidFill>
                <a:sym typeface="Wingdings"/>
              </a:rPr>
              <a:t> a, b, c</a:t>
            </a:r>
            <a:endParaRPr lang="en-GB" sz="900" dirty="0">
              <a:solidFill>
                <a:schemeClr val="bg1"/>
              </a:solidFill>
            </a:endParaRPr>
          </a:p>
        </p:txBody>
      </p:sp>
      <p:grpSp>
        <p:nvGrpSpPr>
          <p:cNvPr id="57" name="Group 56"/>
          <p:cNvGrpSpPr/>
          <p:nvPr/>
        </p:nvGrpSpPr>
        <p:grpSpPr>
          <a:xfrm>
            <a:off x="3516303" y="4160972"/>
            <a:ext cx="1081344" cy="489587"/>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58" name="Rounded Rectangle 57"/>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9"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dirty="0"/>
                <a:t>RT Application</a:t>
              </a:r>
            </a:p>
          </p:txBody>
        </p:sp>
      </p:grpSp>
      <p:grpSp>
        <p:nvGrpSpPr>
          <p:cNvPr id="60" name="Group 59"/>
          <p:cNvGrpSpPr/>
          <p:nvPr/>
        </p:nvGrpSpPr>
        <p:grpSpPr>
          <a:xfrm>
            <a:off x="4666546" y="4160972"/>
            <a:ext cx="1081344" cy="489587"/>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61" name="Rounded Rectangle 60"/>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2"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dirty="0"/>
                <a:t>RT Application</a:t>
              </a:r>
            </a:p>
          </p:txBody>
        </p:sp>
      </p:grpSp>
      <p:grpSp>
        <p:nvGrpSpPr>
          <p:cNvPr id="63" name="Group 62"/>
          <p:cNvGrpSpPr/>
          <p:nvPr/>
        </p:nvGrpSpPr>
        <p:grpSpPr>
          <a:xfrm>
            <a:off x="5816789" y="4160972"/>
            <a:ext cx="1081344" cy="489587"/>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64" name="Rounded Rectangle 63"/>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5"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dirty="0"/>
                <a:t>RT Application</a:t>
              </a:r>
            </a:p>
          </p:txBody>
        </p:sp>
      </p:grpSp>
      <p:grpSp>
        <p:nvGrpSpPr>
          <p:cNvPr id="66" name="Group 65"/>
          <p:cNvGrpSpPr/>
          <p:nvPr/>
        </p:nvGrpSpPr>
        <p:grpSpPr>
          <a:xfrm>
            <a:off x="3516303" y="5072996"/>
            <a:ext cx="1081344" cy="489587"/>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67" name="Rounded Rectangle 66"/>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8"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dirty="0"/>
                <a:t>Hardware</a:t>
              </a:r>
            </a:p>
          </p:txBody>
        </p:sp>
      </p:grpSp>
      <p:grpSp>
        <p:nvGrpSpPr>
          <p:cNvPr id="69" name="Group 68"/>
          <p:cNvGrpSpPr/>
          <p:nvPr/>
        </p:nvGrpSpPr>
        <p:grpSpPr>
          <a:xfrm>
            <a:off x="4666546" y="5072996"/>
            <a:ext cx="1081344" cy="489587"/>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70" name="Rounded Rectangle 69"/>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1"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dirty="0"/>
                <a:t>Hardware</a:t>
              </a:r>
            </a:p>
          </p:txBody>
        </p:sp>
      </p:grpSp>
      <p:grpSp>
        <p:nvGrpSpPr>
          <p:cNvPr id="72" name="Group 71"/>
          <p:cNvGrpSpPr/>
          <p:nvPr/>
        </p:nvGrpSpPr>
        <p:grpSpPr>
          <a:xfrm>
            <a:off x="5816789" y="5072996"/>
            <a:ext cx="1081344" cy="489587"/>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73" name="Rounded Rectangle 72"/>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4"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dirty="0"/>
                <a:t>Hardware</a:t>
              </a:r>
            </a:p>
          </p:txBody>
        </p:sp>
      </p:grpSp>
      <p:cxnSp>
        <p:nvCxnSpPr>
          <p:cNvPr id="76" name="Straight Arrow Connector 75"/>
          <p:cNvCxnSpPr>
            <a:cxnSpLocks/>
            <a:stCxn id="39" idx="2"/>
            <a:endCxn id="58" idx="0"/>
          </p:cNvCxnSpPr>
          <p:nvPr/>
        </p:nvCxnSpPr>
        <p:spPr>
          <a:xfrm flipH="1">
            <a:off x="4056975" y="3594607"/>
            <a:ext cx="693656" cy="566365"/>
          </a:xfrm>
          <a:prstGeom prst="straightConnector1">
            <a:avLst/>
          </a:prstGeom>
          <a:ln>
            <a:solidFill>
              <a:schemeClr val="bg1">
                <a:lumMod val="6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a:cxnSpLocks/>
            <a:stCxn id="39" idx="2"/>
            <a:endCxn id="61" idx="0"/>
          </p:cNvCxnSpPr>
          <p:nvPr/>
        </p:nvCxnSpPr>
        <p:spPr>
          <a:xfrm>
            <a:off x="4750631" y="3594607"/>
            <a:ext cx="456587" cy="566365"/>
          </a:xfrm>
          <a:prstGeom prst="straightConnector1">
            <a:avLst/>
          </a:prstGeom>
          <a:ln>
            <a:solidFill>
              <a:schemeClr val="bg1">
                <a:lumMod val="6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a:cxnSpLocks/>
            <a:stCxn id="39" idx="2"/>
            <a:endCxn id="64" idx="0"/>
          </p:cNvCxnSpPr>
          <p:nvPr/>
        </p:nvCxnSpPr>
        <p:spPr>
          <a:xfrm>
            <a:off x="4750631" y="3594607"/>
            <a:ext cx="1606830" cy="566365"/>
          </a:xfrm>
          <a:prstGeom prst="straightConnector1">
            <a:avLst/>
          </a:prstGeom>
          <a:ln>
            <a:solidFill>
              <a:schemeClr val="bg1">
                <a:lumMod val="65000"/>
              </a:schemeClr>
            </a:solidFill>
            <a:tailEnd type="arrow"/>
          </a:ln>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297173" y="3620326"/>
            <a:ext cx="263264" cy="230832"/>
          </a:xfrm>
          <a:prstGeom prst="rect">
            <a:avLst/>
          </a:prstGeom>
          <a:noFill/>
        </p:spPr>
        <p:txBody>
          <a:bodyPr wrap="square" rtlCol="0">
            <a:spAutoFit/>
          </a:bodyPr>
          <a:lstStyle/>
          <a:p>
            <a:r>
              <a:rPr lang="en-GB" sz="900" dirty="0"/>
              <a:t>a</a:t>
            </a:r>
          </a:p>
        </p:txBody>
      </p:sp>
      <p:sp>
        <p:nvSpPr>
          <p:cNvPr id="82" name="TextBox 81"/>
          <p:cNvSpPr txBox="1"/>
          <p:nvPr/>
        </p:nvSpPr>
        <p:spPr>
          <a:xfrm>
            <a:off x="4657513" y="3611195"/>
            <a:ext cx="270322" cy="230832"/>
          </a:xfrm>
          <a:prstGeom prst="rect">
            <a:avLst/>
          </a:prstGeom>
          <a:noFill/>
        </p:spPr>
        <p:txBody>
          <a:bodyPr wrap="square" rtlCol="0">
            <a:spAutoFit/>
          </a:bodyPr>
          <a:lstStyle/>
          <a:p>
            <a:r>
              <a:rPr lang="en-GB" sz="900" dirty="0"/>
              <a:t>b</a:t>
            </a:r>
          </a:p>
        </p:txBody>
      </p:sp>
      <p:sp>
        <p:nvSpPr>
          <p:cNvPr id="83" name="TextBox 82"/>
          <p:cNvSpPr txBox="1"/>
          <p:nvPr/>
        </p:nvSpPr>
        <p:spPr>
          <a:xfrm>
            <a:off x="5254093" y="3622758"/>
            <a:ext cx="256206" cy="230832"/>
          </a:xfrm>
          <a:prstGeom prst="rect">
            <a:avLst/>
          </a:prstGeom>
          <a:noFill/>
        </p:spPr>
        <p:txBody>
          <a:bodyPr wrap="square" rtlCol="0">
            <a:spAutoFit/>
          </a:bodyPr>
          <a:lstStyle/>
          <a:p>
            <a:r>
              <a:rPr lang="en-GB" sz="900" dirty="0"/>
              <a:t>c</a:t>
            </a:r>
          </a:p>
        </p:txBody>
      </p:sp>
      <p:pic>
        <p:nvPicPr>
          <p:cNvPr id="84" name="Picture 83" descr="conductor-cartoon.png"/>
          <p:cNvPicPr>
            <a:picLocks noChangeAspect="1"/>
          </p:cNvPicPr>
          <p:nvPr/>
        </p:nvPicPr>
        <p:blipFill>
          <a:blip r:embed="rId4">
            <a:extLst>
              <a:ext uri="{BEBA8EAE-BF5A-486C-A8C5-ECC9F3942E4B}">
                <a14:imgProps xmlns:a14="http://schemas.microsoft.com/office/drawing/2010/main">
                  <a14:imgLayer r:embed="rId5">
                    <a14:imgEffect>
                      <a14:backgroundRemoval t="5207" b="97330" l="1973" r="95197"/>
                    </a14:imgEffect>
                  </a14:imgLayer>
                </a14:imgProps>
              </a:ext>
              <a:ext uri="{28A0092B-C50C-407E-A947-70E740481C1C}">
                <a14:useLocalDpi xmlns:a14="http://schemas.microsoft.com/office/drawing/2010/main" val="0"/>
              </a:ext>
            </a:extLst>
          </a:blip>
          <a:stretch>
            <a:fillRect/>
          </a:stretch>
        </p:blipFill>
        <p:spPr>
          <a:xfrm flipH="1">
            <a:off x="7457829" y="3306762"/>
            <a:ext cx="1578183" cy="2027546"/>
          </a:xfrm>
          <a:prstGeom prst="rect">
            <a:avLst/>
          </a:prstGeom>
        </p:spPr>
      </p:pic>
      <p:sp>
        <p:nvSpPr>
          <p:cNvPr id="86" name="Lightning Bolt 85"/>
          <p:cNvSpPr/>
          <p:nvPr/>
        </p:nvSpPr>
        <p:spPr>
          <a:xfrm rot="5700839">
            <a:off x="6967870" y="4100480"/>
            <a:ext cx="485716" cy="415933"/>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87" name="TextBox 86"/>
          <p:cNvSpPr txBox="1"/>
          <p:nvPr/>
        </p:nvSpPr>
        <p:spPr>
          <a:xfrm>
            <a:off x="6824565" y="4466183"/>
            <a:ext cx="880841" cy="230832"/>
          </a:xfrm>
          <a:prstGeom prst="rect">
            <a:avLst/>
          </a:prstGeom>
          <a:noFill/>
        </p:spPr>
        <p:txBody>
          <a:bodyPr wrap="square" rtlCol="0">
            <a:spAutoFit/>
          </a:bodyPr>
          <a:lstStyle/>
          <a:p>
            <a:r>
              <a:rPr lang="en-GB" sz="900" dirty="0"/>
              <a:t>Control now!</a:t>
            </a:r>
          </a:p>
        </p:txBody>
      </p:sp>
      <p:cxnSp>
        <p:nvCxnSpPr>
          <p:cNvPr id="89" name="Straight Arrow Connector 88"/>
          <p:cNvCxnSpPr>
            <a:cxnSpLocks/>
            <a:stCxn id="58" idx="2"/>
            <a:endCxn id="67" idx="0"/>
          </p:cNvCxnSpPr>
          <p:nvPr/>
        </p:nvCxnSpPr>
        <p:spPr>
          <a:xfrm>
            <a:off x="4056975" y="4650559"/>
            <a:ext cx="0" cy="4224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a:cxnSpLocks/>
            <a:stCxn id="61" idx="2"/>
            <a:endCxn id="71" idx="0"/>
          </p:cNvCxnSpPr>
          <p:nvPr/>
        </p:nvCxnSpPr>
        <p:spPr>
          <a:xfrm>
            <a:off x="5207218" y="4650559"/>
            <a:ext cx="0" cy="4367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a:cxnSpLocks/>
            <a:stCxn id="64" idx="2"/>
            <a:endCxn id="74" idx="0"/>
          </p:cNvCxnSpPr>
          <p:nvPr/>
        </p:nvCxnSpPr>
        <p:spPr>
          <a:xfrm>
            <a:off x="6357461" y="4650559"/>
            <a:ext cx="0" cy="4367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4" name="TextBox 93"/>
          <p:cNvSpPr txBox="1"/>
          <p:nvPr/>
        </p:nvSpPr>
        <p:spPr>
          <a:xfrm>
            <a:off x="3978439" y="4712146"/>
            <a:ext cx="448538" cy="230832"/>
          </a:xfrm>
          <a:prstGeom prst="rect">
            <a:avLst/>
          </a:prstGeom>
          <a:noFill/>
        </p:spPr>
        <p:txBody>
          <a:bodyPr wrap="square" rtlCol="0">
            <a:spAutoFit/>
          </a:bodyPr>
          <a:lstStyle/>
          <a:p>
            <a:r>
              <a:rPr lang="en-GB" sz="900" dirty="0" err="1"/>
              <a:t>0x61</a:t>
            </a:r>
            <a:endParaRPr lang="en-GB" sz="900" dirty="0"/>
          </a:p>
        </p:txBody>
      </p:sp>
      <p:sp>
        <p:nvSpPr>
          <p:cNvPr id="95" name="TextBox 94"/>
          <p:cNvSpPr txBox="1"/>
          <p:nvPr/>
        </p:nvSpPr>
        <p:spPr>
          <a:xfrm>
            <a:off x="5129558" y="4712337"/>
            <a:ext cx="448538" cy="230832"/>
          </a:xfrm>
          <a:prstGeom prst="rect">
            <a:avLst/>
          </a:prstGeom>
          <a:noFill/>
        </p:spPr>
        <p:txBody>
          <a:bodyPr wrap="square" rtlCol="0">
            <a:spAutoFit/>
          </a:bodyPr>
          <a:lstStyle/>
          <a:p>
            <a:r>
              <a:rPr lang="en-GB" sz="900"/>
              <a:t>0x62</a:t>
            </a:r>
          </a:p>
        </p:txBody>
      </p:sp>
      <p:sp>
        <p:nvSpPr>
          <p:cNvPr id="96" name="TextBox 95"/>
          <p:cNvSpPr txBox="1"/>
          <p:nvPr/>
        </p:nvSpPr>
        <p:spPr>
          <a:xfrm>
            <a:off x="6283167" y="4712604"/>
            <a:ext cx="448538" cy="230832"/>
          </a:xfrm>
          <a:prstGeom prst="rect">
            <a:avLst/>
          </a:prstGeom>
          <a:noFill/>
        </p:spPr>
        <p:txBody>
          <a:bodyPr wrap="square" rtlCol="0">
            <a:spAutoFit/>
          </a:bodyPr>
          <a:lstStyle/>
          <a:p>
            <a:r>
              <a:rPr lang="en-GB" sz="900"/>
              <a:t>0x63</a:t>
            </a:r>
          </a:p>
        </p:txBody>
      </p:sp>
      <p:sp>
        <p:nvSpPr>
          <p:cNvPr id="8" name="Date Placeholder 7">
            <a:extLst>
              <a:ext uri="{FF2B5EF4-FFF2-40B4-BE49-F238E27FC236}">
                <a16:creationId xmlns:a16="http://schemas.microsoft.com/office/drawing/2014/main" id="{AA2D5CD1-E4AF-E74D-940A-5161CA390D5D}"/>
              </a:ext>
            </a:extLst>
          </p:cNvPr>
          <p:cNvSpPr>
            <a:spLocks noGrp="1"/>
          </p:cNvSpPr>
          <p:nvPr>
            <p:ph type="dt" sz="half" idx="10"/>
          </p:nvPr>
        </p:nvSpPr>
        <p:spPr/>
        <p:txBody>
          <a:bodyPr/>
          <a:lstStyle/>
          <a:p>
            <a:r>
              <a:rPr lang="de-CH"/>
              <a:t>29 &amp; 30-11-2021</a:t>
            </a:r>
            <a:endParaRPr lang="en-US"/>
          </a:p>
        </p:txBody>
      </p:sp>
      <p:sp>
        <p:nvSpPr>
          <p:cNvPr id="9" name="Footer Placeholder 8">
            <a:extLst>
              <a:ext uri="{FF2B5EF4-FFF2-40B4-BE49-F238E27FC236}">
                <a16:creationId xmlns:a16="http://schemas.microsoft.com/office/drawing/2014/main" id="{54997C6A-CC39-674D-A63F-D59B94A01F01}"/>
              </a:ext>
            </a:extLst>
          </p:cNvPr>
          <p:cNvSpPr>
            <a:spLocks noGrp="1"/>
          </p:cNvSpPr>
          <p:nvPr>
            <p:ph type="ftr" sz="quarter" idx="11"/>
          </p:nvPr>
        </p:nvSpPr>
        <p:spPr/>
        <p:txBody>
          <a:bodyPr/>
          <a:lstStyle/>
          <a:p>
            <a:r>
              <a:rPr lang="en-US"/>
              <a:t>Accelerator Controls - S. Deghaye</a:t>
            </a:r>
          </a:p>
        </p:txBody>
      </p:sp>
      <p:pic>
        <p:nvPicPr>
          <p:cNvPr id="79" name="Picture 17">
            <a:extLst>
              <a:ext uri="{FF2B5EF4-FFF2-40B4-BE49-F238E27FC236}">
                <a16:creationId xmlns:a16="http://schemas.microsoft.com/office/drawing/2014/main" id="{B647AC87-0BB2-5543-9CC2-C2ECF0C8C6F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13766" y="1338351"/>
            <a:ext cx="2552211" cy="1541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type="none" w="sm" len="sm"/>
                <a:tailEnd type="none" w="sm" len="sm"/>
              </a14:hiddenLine>
            </a:ext>
          </a:extLst>
        </p:spPr>
      </p:pic>
      <p:sp>
        <p:nvSpPr>
          <p:cNvPr id="4" name="TextBox 3">
            <a:extLst>
              <a:ext uri="{FF2B5EF4-FFF2-40B4-BE49-F238E27FC236}">
                <a16:creationId xmlns:a16="http://schemas.microsoft.com/office/drawing/2014/main" id="{33C5DBDA-D119-E74E-B820-8F8F596A74B4}"/>
              </a:ext>
            </a:extLst>
          </p:cNvPr>
          <p:cNvSpPr txBox="1"/>
          <p:nvPr/>
        </p:nvSpPr>
        <p:spPr>
          <a:xfrm>
            <a:off x="2048775" y="4221099"/>
            <a:ext cx="820289" cy="184666"/>
          </a:xfrm>
          <a:prstGeom prst="rect">
            <a:avLst/>
          </a:prstGeom>
          <a:noFill/>
        </p:spPr>
        <p:txBody>
          <a:bodyPr wrap="none" lIns="0" tIns="0" rIns="0" bIns="0" rtlCol="0">
            <a:spAutoFit/>
          </a:bodyPr>
          <a:lstStyle/>
          <a:p>
            <a:pPr algn="l"/>
            <a:r>
              <a:rPr lang="en-CH" sz="1200"/>
              <a:t>FESA Class</a:t>
            </a:r>
          </a:p>
        </p:txBody>
      </p:sp>
      <p:cxnSp>
        <p:nvCxnSpPr>
          <p:cNvPr id="7" name="Straight Arrow Connector 6">
            <a:extLst>
              <a:ext uri="{FF2B5EF4-FFF2-40B4-BE49-F238E27FC236}">
                <a16:creationId xmlns:a16="http://schemas.microsoft.com/office/drawing/2014/main" id="{75ED25E3-E6F0-3741-8773-63AB454B90B1}"/>
              </a:ext>
            </a:extLst>
          </p:cNvPr>
          <p:cNvCxnSpPr>
            <a:stCxn id="4" idx="3"/>
            <a:endCxn id="58" idx="1"/>
          </p:cNvCxnSpPr>
          <p:nvPr/>
        </p:nvCxnSpPr>
        <p:spPr>
          <a:xfrm>
            <a:off x="2869064" y="4313432"/>
            <a:ext cx="647239" cy="92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545B3BD8-8578-6746-BF19-B05D6CA0DA8E}"/>
              </a:ext>
            </a:extLst>
          </p:cNvPr>
          <p:cNvSpPr txBox="1"/>
          <p:nvPr/>
        </p:nvSpPr>
        <p:spPr>
          <a:xfrm>
            <a:off x="2048775" y="5145738"/>
            <a:ext cx="1032334" cy="184666"/>
          </a:xfrm>
          <a:prstGeom prst="rect">
            <a:avLst/>
          </a:prstGeom>
          <a:noFill/>
        </p:spPr>
        <p:txBody>
          <a:bodyPr wrap="none" lIns="0" tIns="0" rIns="0" bIns="0" rtlCol="0">
            <a:spAutoFit/>
          </a:bodyPr>
          <a:lstStyle/>
          <a:p>
            <a:pPr algn="l"/>
            <a:r>
              <a:rPr lang="en-CH" sz="1200"/>
              <a:t>VMEBus board</a:t>
            </a:r>
          </a:p>
        </p:txBody>
      </p:sp>
      <p:sp>
        <p:nvSpPr>
          <p:cNvPr id="88" name="TextBox 87">
            <a:extLst>
              <a:ext uri="{FF2B5EF4-FFF2-40B4-BE49-F238E27FC236}">
                <a16:creationId xmlns:a16="http://schemas.microsoft.com/office/drawing/2014/main" id="{905B785E-1D23-E54D-92C8-CF87E1602012}"/>
              </a:ext>
            </a:extLst>
          </p:cNvPr>
          <p:cNvSpPr txBox="1"/>
          <p:nvPr/>
        </p:nvSpPr>
        <p:spPr>
          <a:xfrm>
            <a:off x="9391864" y="5298724"/>
            <a:ext cx="2150782" cy="184666"/>
          </a:xfrm>
          <a:prstGeom prst="rect">
            <a:avLst/>
          </a:prstGeom>
          <a:noFill/>
        </p:spPr>
        <p:txBody>
          <a:bodyPr wrap="none" lIns="0" tIns="0" rIns="0" bIns="0" rtlCol="0">
            <a:spAutoFit/>
          </a:bodyPr>
          <a:lstStyle/>
          <a:p>
            <a:pPr algn="l"/>
            <a:r>
              <a:rPr lang="en-CH" sz="1200"/>
              <a:t>General Machine Timing (GMT)</a:t>
            </a:r>
          </a:p>
        </p:txBody>
      </p:sp>
      <p:sp>
        <p:nvSpPr>
          <p:cNvPr id="90" name="TextBox 89">
            <a:extLst>
              <a:ext uri="{FF2B5EF4-FFF2-40B4-BE49-F238E27FC236}">
                <a16:creationId xmlns:a16="http://schemas.microsoft.com/office/drawing/2014/main" id="{E5C78D26-C513-6746-9BF0-3A72E9937A3F}"/>
              </a:ext>
            </a:extLst>
          </p:cNvPr>
          <p:cNvSpPr txBox="1"/>
          <p:nvPr/>
        </p:nvSpPr>
        <p:spPr>
          <a:xfrm>
            <a:off x="7553933" y="2986361"/>
            <a:ext cx="1150956" cy="184666"/>
          </a:xfrm>
          <a:prstGeom prst="rect">
            <a:avLst/>
          </a:prstGeom>
          <a:noFill/>
        </p:spPr>
        <p:txBody>
          <a:bodyPr wrap="none" lIns="0" tIns="0" rIns="0" bIns="0" rtlCol="0">
            <a:spAutoFit/>
          </a:bodyPr>
          <a:lstStyle/>
          <a:p>
            <a:pPr algn="l"/>
            <a:r>
              <a:rPr lang="en-CH" sz="1200"/>
              <a:t>Oracle Database</a:t>
            </a:r>
          </a:p>
        </p:txBody>
      </p:sp>
      <p:sp>
        <p:nvSpPr>
          <p:cNvPr id="92" name="TextBox 91">
            <a:extLst>
              <a:ext uri="{FF2B5EF4-FFF2-40B4-BE49-F238E27FC236}">
                <a16:creationId xmlns:a16="http://schemas.microsoft.com/office/drawing/2014/main" id="{07D143D8-EB81-A149-BDF7-9A26885058C3}"/>
              </a:ext>
            </a:extLst>
          </p:cNvPr>
          <p:cNvSpPr txBox="1"/>
          <p:nvPr/>
        </p:nvSpPr>
        <p:spPr>
          <a:xfrm>
            <a:off x="2048775" y="3506791"/>
            <a:ext cx="1161728" cy="184666"/>
          </a:xfrm>
          <a:prstGeom prst="rect">
            <a:avLst/>
          </a:prstGeom>
          <a:noFill/>
        </p:spPr>
        <p:txBody>
          <a:bodyPr wrap="none" lIns="0" tIns="0" rIns="0" bIns="0" rtlCol="0">
            <a:spAutoFit/>
          </a:bodyPr>
          <a:lstStyle/>
          <a:p>
            <a:pPr algn="l"/>
            <a:r>
              <a:rPr lang="en-CH" sz="1200"/>
              <a:t>InCA/LSA Server</a:t>
            </a:r>
          </a:p>
        </p:txBody>
      </p:sp>
      <p:cxnSp>
        <p:nvCxnSpPr>
          <p:cNvPr id="97" name="Straight Arrow Connector 96">
            <a:extLst>
              <a:ext uri="{FF2B5EF4-FFF2-40B4-BE49-F238E27FC236}">
                <a16:creationId xmlns:a16="http://schemas.microsoft.com/office/drawing/2014/main" id="{3EA10478-8761-CF48-BDAA-07BFDB7AB129}"/>
              </a:ext>
            </a:extLst>
          </p:cNvPr>
          <p:cNvCxnSpPr>
            <a:cxnSpLocks/>
            <a:stCxn id="85" idx="3"/>
            <a:endCxn id="68" idx="1"/>
          </p:cNvCxnSpPr>
          <p:nvPr/>
        </p:nvCxnSpPr>
        <p:spPr>
          <a:xfrm>
            <a:off x="3081109" y="5238071"/>
            <a:ext cx="443755" cy="79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A86D6903-FF7F-414E-AB84-387E845A1139}"/>
              </a:ext>
            </a:extLst>
          </p:cNvPr>
          <p:cNvCxnSpPr>
            <a:cxnSpLocks/>
            <a:stCxn id="88" idx="1"/>
            <a:endCxn id="100" idx="3"/>
          </p:cNvCxnSpPr>
          <p:nvPr/>
        </p:nvCxnSpPr>
        <p:spPr>
          <a:xfrm flipH="1">
            <a:off x="8618155" y="5391057"/>
            <a:ext cx="773709" cy="1460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187D6F0D-2392-F94A-B681-39F30304B307}"/>
              </a:ext>
            </a:extLst>
          </p:cNvPr>
          <p:cNvCxnSpPr>
            <a:cxnSpLocks/>
            <a:stCxn id="92" idx="3"/>
            <a:endCxn id="40" idx="1"/>
          </p:cNvCxnSpPr>
          <p:nvPr/>
        </p:nvCxnSpPr>
        <p:spPr>
          <a:xfrm flipV="1">
            <a:off x="3210503" y="3349814"/>
            <a:ext cx="1008017" cy="2493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9F38BB36-EBB8-D048-99BF-0483000A13E0}"/>
              </a:ext>
            </a:extLst>
          </p:cNvPr>
          <p:cNvCxnSpPr>
            <a:cxnSpLocks/>
            <a:stCxn id="90" idx="1"/>
            <a:endCxn id="43" idx="3"/>
          </p:cNvCxnSpPr>
          <p:nvPr/>
        </p:nvCxnSpPr>
        <p:spPr>
          <a:xfrm flipH="1">
            <a:off x="6897349" y="3078694"/>
            <a:ext cx="656584" cy="271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E5C1C8A5-946B-B942-8FB4-48E32B383764}"/>
              </a:ext>
            </a:extLst>
          </p:cNvPr>
          <p:cNvCxnSpPr>
            <a:cxnSpLocks/>
            <a:stCxn id="79" idx="1"/>
          </p:cNvCxnSpPr>
          <p:nvPr/>
        </p:nvCxnSpPr>
        <p:spPr>
          <a:xfrm flipH="1">
            <a:off x="4236413" y="2109332"/>
            <a:ext cx="877353" cy="194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1640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8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8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7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7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60"/>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7"/>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84"/>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9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01"/>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88"/>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87"/>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86"/>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93"/>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91"/>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89"/>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95"/>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94"/>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96"/>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66"/>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69"/>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72"/>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97"/>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6" grpId="0"/>
      <p:bldP spid="55" grpId="0"/>
      <p:bldP spid="56" grpId="0"/>
      <p:bldP spid="81" grpId="0"/>
      <p:bldP spid="82" grpId="0"/>
      <p:bldP spid="83" grpId="0"/>
      <p:bldP spid="86" grpId="0" animBg="1"/>
      <p:bldP spid="87" grpId="0"/>
      <p:bldP spid="94" grpId="0"/>
      <p:bldP spid="95" grpId="0"/>
      <p:bldP spid="96" grpId="0"/>
      <p:bldP spid="4" grpId="0"/>
      <p:bldP spid="85" grpId="0"/>
      <p:bldP spid="88" grpId="0"/>
      <p:bldP spid="90" grpId="0"/>
      <p:bldP spid="9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Group 97"/>
          <p:cNvGrpSpPr/>
          <p:nvPr/>
        </p:nvGrpSpPr>
        <p:grpSpPr>
          <a:xfrm>
            <a:off x="7905348" y="5647959"/>
            <a:ext cx="1103829" cy="467102"/>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99" name="Rounded Rectangle 9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Timing System</a:t>
              </a:r>
            </a:p>
          </p:txBody>
        </p:sp>
      </p:grpSp>
      <p:sp>
        <p:nvSpPr>
          <p:cNvPr id="2" name="Title 1"/>
          <p:cNvSpPr>
            <a:spLocks noGrp="1"/>
          </p:cNvSpPr>
          <p:nvPr>
            <p:ph type="title"/>
          </p:nvPr>
        </p:nvSpPr>
        <p:spPr/>
        <p:txBody>
          <a:bodyPr>
            <a:normAutofit/>
          </a:bodyPr>
          <a:lstStyle/>
          <a:p>
            <a:r>
              <a:rPr lang="en-GB"/>
              <a:t>Example 2 – Monitoring</a:t>
            </a:r>
          </a:p>
        </p:txBody>
      </p:sp>
      <p:sp>
        <p:nvSpPr>
          <p:cNvPr id="27" name="Slide Number Placeholder 26">
            <a:extLst>
              <a:ext uri="{FF2B5EF4-FFF2-40B4-BE49-F238E27FC236}">
                <a16:creationId xmlns:a16="http://schemas.microsoft.com/office/drawing/2014/main" id="{EABB5249-76FC-F141-9572-F7A375F64150}"/>
              </a:ext>
            </a:extLst>
          </p:cNvPr>
          <p:cNvSpPr>
            <a:spLocks noGrp="1"/>
          </p:cNvSpPr>
          <p:nvPr>
            <p:ph type="sldNum" sz="quarter" idx="12"/>
          </p:nvPr>
        </p:nvSpPr>
        <p:spPr/>
        <p:txBody>
          <a:bodyPr/>
          <a:lstStyle/>
          <a:p>
            <a:fld id="{1A573C97-D9A6-6A4F-8364-B1B1682C6500}" type="slidenum">
              <a:rPr lang="en-GB" smtClean="0"/>
              <a:t>43</a:t>
            </a:fld>
            <a:endParaRPr lang="en-GB"/>
          </a:p>
        </p:txBody>
      </p:sp>
      <p:pic>
        <p:nvPicPr>
          <p:cNvPr id="3" name="Picture 2" descr="Sticky OP.png"/>
          <p:cNvPicPr>
            <a:picLocks noChangeAspect="1"/>
          </p:cNvPicPr>
          <p:nvPr/>
        </p:nvPicPr>
        <p:blipFill rotWithShape="1">
          <a:blip r:embed="rId3">
            <a:extLst>
              <a:ext uri="{28A0092B-C50C-407E-A947-70E740481C1C}">
                <a14:useLocalDpi xmlns:a14="http://schemas.microsoft.com/office/drawing/2010/main" val="0"/>
              </a:ext>
            </a:extLst>
          </a:blip>
          <a:srcRect l="9397" t="8724" r="20410" b="22789"/>
          <a:stretch/>
        </p:blipFill>
        <p:spPr>
          <a:xfrm>
            <a:off x="2448952" y="2596559"/>
            <a:ext cx="1281496" cy="1471144"/>
          </a:xfrm>
          <a:prstGeom prst="rect">
            <a:avLst/>
          </a:prstGeom>
        </p:spPr>
      </p:pic>
      <p:sp>
        <p:nvSpPr>
          <p:cNvPr id="37" name="Cloud Callout 36"/>
          <p:cNvSpPr/>
          <p:nvPr/>
        </p:nvSpPr>
        <p:spPr>
          <a:xfrm>
            <a:off x="3523446" y="1881206"/>
            <a:ext cx="1824372" cy="796866"/>
          </a:xfrm>
          <a:prstGeom prst="cloudCallout">
            <a:avLst>
              <a:gd name="adj1" fmla="val -59519"/>
              <a:gd name="adj2" fmla="val 51683"/>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a:solidFill>
                  <a:srgbClr val="000000"/>
                </a:solidFill>
              </a:rPr>
              <a:t>Here are a, b, c, and Everything is OK</a:t>
            </a:r>
          </a:p>
        </p:txBody>
      </p:sp>
      <p:grpSp>
        <p:nvGrpSpPr>
          <p:cNvPr id="38" name="Group 37"/>
          <p:cNvGrpSpPr/>
          <p:nvPr/>
        </p:nvGrpSpPr>
        <p:grpSpPr>
          <a:xfrm>
            <a:off x="4289378" y="3775747"/>
            <a:ext cx="1103829" cy="467102"/>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39" name="Rounded Rectangle 3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UCAP</a:t>
              </a:r>
              <a:r>
                <a:rPr lang="en-GB" sz="900" baseline="30000"/>
                <a:t>*</a:t>
              </a:r>
              <a:r>
                <a:rPr lang="en-GB" sz="900"/>
                <a:t> Server</a:t>
              </a:r>
            </a:p>
          </p:txBody>
        </p:sp>
      </p:grpSp>
      <p:cxnSp>
        <p:nvCxnSpPr>
          <p:cNvPr id="45" name="Elbow Connector 44"/>
          <p:cNvCxnSpPr>
            <a:stCxn id="52" idx="3"/>
            <a:endCxn id="39" idx="0"/>
          </p:cNvCxnSpPr>
          <p:nvPr/>
        </p:nvCxnSpPr>
        <p:spPr>
          <a:xfrm>
            <a:off x="4576773" y="3379525"/>
            <a:ext cx="264520" cy="396222"/>
          </a:xfrm>
          <a:prstGeom prst="bentConnector2">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4536705" y="3129842"/>
            <a:ext cx="828911" cy="230832"/>
          </a:xfrm>
          <a:prstGeom prst="rect">
            <a:avLst/>
          </a:prstGeom>
          <a:noFill/>
        </p:spPr>
        <p:txBody>
          <a:bodyPr wrap="square" rtlCol="0">
            <a:spAutoFit/>
          </a:bodyPr>
          <a:lstStyle/>
          <a:p>
            <a:r>
              <a:rPr lang="en-GB" sz="900"/>
              <a:t>a’, b’, c’ @ t</a:t>
            </a:r>
            <a:r>
              <a:rPr lang="en-GB" sz="900" baseline="-25000"/>
              <a:t>i</a:t>
            </a:r>
          </a:p>
        </p:txBody>
      </p:sp>
      <p:grpSp>
        <p:nvGrpSpPr>
          <p:cNvPr id="51" name="Group 50"/>
          <p:cNvGrpSpPr/>
          <p:nvPr/>
        </p:nvGrpSpPr>
        <p:grpSpPr>
          <a:xfrm>
            <a:off x="4072972" y="3107970"/>
            <a:ext cx="503801" cy="543110"/>
            <a:chOff x="1971" y="1145125"/>
            <a:chExt cx="4034656" cy="1090606"/>
          </a:xfrm>
        </p:grpSpPr>
        <p:sp>
          <p:nvSpPr>
            <p:cNvPr id="52" name="Rounded Rectangle 51"/>
            <p:cNvSpPr/>
            <p:nvPr/>
          </p:nvSpPr>
          <p:spPr>
            <a:xfrm>
              <a:off x="1971" y="1145125"/>
              <a:ext cx="4034656" cy="1090606"/>
            </a:xfrm>
            <a:prstGeom prst="roundRect">
              <a:avLst>
                <a:gd name="adj" fmla="val 10000"/>
              </a:avLst>
            </a:prstGeom>
            <a:gradFill>
              <a:gsLst>
                <a:gs pos="0">
                  <a:schemeClr val="accent6">
                    <a:lumMod val="75000"/>
                  </a:schemeClr>
                </a:gs>
                <a:gs pos="100000">
                  <a:schemeClr val="accent6">
                    <a:lumMod val="40000"/>
                    <a:lumOff val="60000"/>
                  </a:schemeClr>
                </a:gs>
              </a:gsLst>
              <a:lin ang="0" scaled="0"/>
            </a:gra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3" name="Rounded Rectangle 4"/>
            <p:cNvSpPr/>
            <p:nvPr/>
          </p:nvSpPr>
          <p:spPr>
            <a:xfrm>
              <a:off x="33914" y="1177068"/>
              <a:ext cx="3970770" cy="10267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GUI</a:t>
              </a:r>
            </a:p>
          </p:txBody>
        </p:sp>
      </p:grpSp>
      <p:grpSp>
        <p:nvGrpSpPr>
          <p:cNvPr id="57" name="Group 56"/>
          <p:cNvGrpSpPr/>
          <p:nvPr/>
        </p:nvGrpSpPr>
        <p:grpSpPr>
          <a:xfrm>
            <a:off x="3595722" y="4662097"/>
            <a:ext cx="1103829" cy="467102"/>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58" name="Rounded Rectangle 57"/>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9"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RT Application</a:t>
              </a:r>
            </a:p>
          </p:txBody>
        </p:sp>
      </p:grpSp>
      <p:grpSp>
        <p:nvGrpSpPr>
          <p:cNvPr id="60" name="Group 59"/>
          <p:cNvGrpSpPr/>
          <p:nvPr/>
        </p:nvGrpSpPr>
        <p:grpSpPr>
          <a:xfrm>
            <a:off x="4745965" y="4662097"/>
            <a:ext cx="1103829" cy="467102"/>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61" name="Rounded Rectangle 60"/>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2"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RT Application</a:t>
              </a:r>
            </a:p>
          </p:txBody>
        </p:sp>
      </p:grpSp>
      <p:grpSp>
        <p:nvGrpSpPr>
          <p:cNvPr id="63" name="Group 62"/>
          <p:cNvGrpSpPr/>
          <p:nvPr/>
        </p:nvGrpSpPr>
        <p:grpSpPr>
          <a:xfrm>
            <a:off x="5896208" y="4662097"/>
            <a:ext cx="1103829" cy="467102"/>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64" name="Rounded Rectangle 63"/>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5"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RT Application</a:t>
              </a:r>
            </a:p>
          </p:txBody>
        </p:sp>
      </p:grpSp>
      <p:grpSp>
        <p:nvGrpSpPr>
          <p:cNvPr id="66" name="Group 65"/>
          <p:cNvGrpSpPr/>
          <p:nvPr/>
        </p:nvGrpSpPr>
        <p:grpSpPr>
          <a:xfrm>
            <a:off x="3595722" y="5560670"/>
            <a:ext cx="1103829" cy="467102"/>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67" name="Rounded Rectangle 66"/>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8"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grpSp>
        <p:nvGrpSpPr>
          <p:cNvPr id="69" name="Group 68"/>
          <p:cNvGrpSpPr/>
          <p:nvPr/>
        </p:nvGrpSpPr>
        <p:grpSpPr>
          <a:xfrm>
            <a:off x="4745965" y="5560670"/>
            <a:ext cx="1103829" cy="467102"/>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70" name="Rounded Rectangle 69"/>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1"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grpSp>
        <p:nvGrpSpPr>
          <p:cNvPr id="72" name="Group 71"/>
          <p:cNvGrpSpPr/>
          <p:nvPr/>
        </p:nvGrpSpPr>
        <p:grpSpPr>
          <a:xfrm>
            <a:off x="5896208" y="5560670"/>
            <a:ext cx="1103829" cy="467102"/>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73" name="Rounded Rectangle 72"/>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4"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cxnSp>
        <p:nvCxnSpPr>
          <p:cNvPr id="76" name="Straight Arrow Connector 75"/>
          <p:cNvCxnSpPr>
            <a:stCxn id="39" idx="2"/>
            <a:endCxn id="58" idx="0"/>
          </p:cNvCxnSpPr>
          <p:nvPr/>
        </p:nvCxnSpPr>
        <p:spPr>
          <a:xfrm flipH="1">
            <a:off x="4147637" y="4242849"/>
            <a:ext cx="693656" cy="419248"/>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a:stCxn id="39" idx="2"/>
            <a:endCxn id="61" idx="0"/>
          </p:cNvCxnSpPr>
          <p:nvPr/>
        </p:nvCxnSpPr>
        <p:spPr>
          <a:xfrm>
            <a:off x="4841293" y="4242849"/>
            <a:ext cx="456587" cy="419248"/>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a:stCxn id="39" idx="2"/>
            <a:endCxn id="64" idx="0"/>
          </p:cNvCxnSpPr>
          <p:nvPr/>
        </p:nvCxnSpPr>
        <p:spPr>
          <a:xfrm>
            <a:off x="4841293" y="4242849"/>
            <a:ext cx="1606830" cy="419248"/>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004928" y="4298084"/>
            <a:ext cx="504696" cy="230832"/>
          </a:xfrm>
          <a:prstGeom prst="rect">
            <a:avLst/>
          </a:prstGeom>
          <a:noFill/>
        </p:spPr>
        <p:txBody>
          <a:bodyPr wrap="square" rtlCol="0">
            <a:spAutoFit/>
          </a:bodyPr>
          <a:lstStyle/>
          <a:p>
            <a:r>
              <a:rPr lang="en-GB" sz="900"/>
              <a:t>a @ t</a:t>
            </a:r>
            <a:r>
              <a:rPr lang="en-GB" sz="900" baseline="-25000"/>
              <a:t>i</a:t>
            </a:r>
            <a:endParaRPr lang="en-GB" sz="900"/>
          </a:p>
        </p:txBody>
      </p:sp>
      <p:sp>
        <p:nvSpPr>
          <p:cNvPr id="82" name="TextBox 81"/>
          <p:cNvSpPr txBox="1"/>
          <p:nvPr/>
        </p:nvSpPr>
        <p:spPr>
          <a:xfrm>
            <a:off x="4601021" y="4298084"/>
            <a:ext cx="511901" cy="230832"/>
          </a:xfrm>
          <a:prstGeom prst="rect">
            <a:avLst/>
          </a:prstGeom>
          <a:noFill/>
        </p:spPr>
        <p:txBody>
          <a:bodyPr wrap="square" rtlCol="0">
            <a:spAutoFit/>
          </a:bodyPr>
          <a:lstStyle/>
          <a:p>
            <a:r>
              <a:rPr lang="en-GB" sz="900"/>
              <a:t>b @ t</a:t>
            </a:r>
            <a:r>
              <a:rPr lang="en-GB" sz="900" baseline="-25000"/>
              <a:t>i</a:t>
            </a:r>
            <a:endParaRPr lang="en-GB" sz="900"/>
          </a:p>
        </p:txBody>
      </p:sp>
      <p:sp>
        <p:nvSpPr>
          <p:cNvPr id="83" name="TextBox 82"/>
          <p:cNvSpPr txBox="1"/>
          <p:nvPr/>
        </p:nvSpPr>
        <p:spPr>
          <a:xfrm>
            <a:off x="5677704" y="4298084"/>
            <a:ext cx="497491" cy="230832"/>
          </a:xfrm>
          <a:prstGeom prst="rect">
            <a:avLst/>
          </a:prstGeom>
          <a:noFill/>
        </p:spPr>
        <p:txBody>
          <a:bodyPr wrap="square" rtlCol="0">
            <a:spAutoFit/>
          </a:bodyPr>
          <a:lstStyle/>
          <a:p>
            <a:r>
              <a:rPr lang="en-GB" sz="900"/>
              <a:t>c @ t</a:t>
            </a:r>
            <a:r>
              <a:rPr lang="en-GB" sz="900" baseline="-25000"/>
              <a:t>i</a:t>
            </a:r>
            <a:endParaRPr lang="en-GB" sz="900"/>
          </a:p>
        </p:txBody>
      </p:sp>
      <p:pic>
        <p:nvPicPr>
          <p:cNvPr id="84" name="Picture 83" descr="conductor-cartoon.png"/>
          <p:cNvPicPr>
            <a:picLocks noChangeAspect="1"/>
          </p:cNvPicPr>
          <p:nvPr/>
        </p:nvPicPr>
        <p:blipFill>
          <a:blip r:embed="rId4">
            <a:extLst>
              <a:ext uri="{BEBA8EAE-BF5A-486C-A8C5-ECC9F3942E4B}">
                <a14:imgProps xmlns:a14="http://schemas.microsoft.com/office/drawing/2010/main">
                  <a14:imgLayer r:embed="rId5">
                    <a14:imgEffect>
                      <a14:backgroundRemoval t="5207" b="97330" l="1973" r="95197"/>
                    </a14:imgEffect>
                  </a14:imgLayer>
                </a14:imgProps>
              </a:ext>
              <a:ext uri="{28A0092B-C50C-407E-A947-70E740481C1C}">
                <a14:useLocalDpi xmlns:a14="http://schemas.microsoft.com/office/drawing/2010/main" val="0"/>
              </a:ext>
            </a:extLst>
          </a:blip>
          <a:stretch>
            <a:fillRect/>
          </a:stretch>
        </p:blipFill>
        <p:spPr>
          <a:xfrm flipH="1">
            <a:off x="7641158" y="3948405"/>
            <a:ext cx="1294625" cy="1663249"/>
          </a:xfrm>
          <a:prstGeom prst="rect">
            <a:avLst/>
          </a:prstGeom>
        </p:spPr>
      </p:pic>
      <p:sp>
        <p:nvSpPr>
          <p:cNvPr id="86" name="Lightning Bolt 85"/>
          <p:cNvSpPr/>
          <p:nvPr/>
        </p:nvSpPr>
        <p:spPr>
          <a:xfrm rot="5700839">
            <a:off x="7074117" y="4441074"/>
            <a:ext cx="463409" cy="424582"/>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7" name="TextBox 86"/>
          <p:cNvSpPr txBox="1"/>
          <p:nvPr/>
        </p:nvSpPr>
        <p:spPr>
          <a:xfrm>
            <a:off x="6961415" y="4816795"/>
            <a:ext cx="771272" cy="369332"/>
          </a:xfrm>
          <a:prstGeom prst="rect">
            <a:avLst/>
          </a:prstGeom>
          <a:noFill/>
        </p:spPr>
        <p:txBody>
          <a:bodyPr wrap="square" rtlCol="0">
            <a:spAutoFit/>
          </a:bodyPr>
          <a:lstStyle/>
          <a:p>
            <a:r>
              <a:rPr lang="en-GB" sz="900"/>
              <a:t>Read now!</a:t>
            </a:r>
          </a:p>
          <a:p>
            <a:r>
              <a:rPr lang="en-GB" sz="900"/>
              <a:t>(time = t</a:t>
            </a:r>
            <a:r>
              <a:rPr lang="en-GB" sz="900" baseline="-25000"/>
              <a:t>i</a:t>
            </a:r>
            <a:r>
              <a:rPr lang="en-GB" sz="900"/>
              <a:t>)</a:t>
            </a:r>
          </a:p>
        </p:txBody>
      </p:sp>
      <p:cxnSp>
        <p:nvCxnSpPr>
          <p:cNvPr id="89" name="Straight Arrow Connector 88"/>
          <p:cNvCxnSpPr>
            <a:stCxn id="58" idx="2"/>
            <a:endCxn id="67" idx="0"/>
          </p:cNvCxnSpPr>
          <p:nvPr/>
        </p:nvCxnSpPr>
        <p:spPr>
          <a:xfrm>
            <a:off x="4147637" y="5129199"/>
            <a:ext cx="0" cy="431471"/>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a:stCxn id="61" idx="2"/>
            <a:endCxn id="71" idx="0"/>
          </p:cNvCxnSpPr>
          <p:nvPr/>
        </p:nvCxnSpPr>
        <p:spPr>
          <a:xfrm>
            <a:off x="5297880" y="5129199"/>
            <a:ext cx="0" cy="445152"/>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a:stCxn id="64" idx="2"/>
            <a:endCxn id="74" idx="0"/>
          </p:cNvCxnSpPr>
          <p:nvPr/>
        </p:nvCxnSpPr>
        <p:spPr>
          <a:xfrm>
            <a:off x="6448123" y="5129199"/>
            <a:ext cx="0" cy="445152"/>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sp>
        <p:nvSpPr>
          <p:cNvPr id="94" name="TextBox 93"/>
          <p:cNvSpPr txBox="1"/>
          <p:nvPr/>
        </p:nvSpPr>
        <p:spPr>
          <a:xfrm>
            <a:off x="4089031" y="5249900"/>
            <a:ext cx="457865" cy="230832"/>
          </a:xfrm>
          <a:prstGeom prst="rect">
            <a:avLst/>
          </a:prstGeom>
          <a:noFill/>
        </p:spPr>
        <p:txBody>
          <a:bodyPr wrap="square" rtlCol="0">
            <a:spAutoFit/>
          </a:bodyPr>
          <a:lstStyle/>
          <a:p>
            <a:r>
              <a:rPr lang="en-GB" sz="900"/>
              <a:t>0x61</a:t>
            </a:r>
          </a:p>
        </p:txBody>
      </p:sp>
      <p:sp>
        <p:nvSpPr>
          <p:cNvPr id="95" name="TextBox 94"/>
          <p:cNvSpPr txBox="1"/>
          <p:nvPr/>
        </p:nvSpPr>
        <p:spPr>
          <a:xfrm>
            <a:off x="5240150" y="5250091"/>
            <a:ext cx="457865" cy="230832"/>
          </a:xfrm>
          <a:prstGeom prst="rect">
            <a:avLst/>
          </a:prstGeom>
          <a:noFill/>
        </p:spPr>
        <p:txBody>
          <a:bodyPr wrap="square" rtlCol="0">
            <a:spAutoFit/>
          </a:bodyPr>
          <a:lstStyle/>
          <a:p>
            <a:r>
              <a:rPr lang="en-GB" sz="900"/>
              <a:t>0x62</a:t>
            </a:r>
          </a:p>
        </p:txBody>
      </p:sp>
      <p:sp>
        <p:nvSpPr>
          <p:cNvPr id="96" name="TextBox 95"/>
          <p:cNvSpPr txBox="1"/>
          <p:nvPr/>
        </p:nvSpPr>
        <p:spPr>
          <a:xfrm>
            <a:off x="6393759" y="5250358"/>
            <a:ext cx="457865" cy="230832"/>
          </a:xfrm>
          <a:prstGeom prst="rect">
            <a:avLst/>
          </a:prstGeom>
          <a:noFill/>
        </p:spPr>
        <p:txBody>
          <a:bodyPr wrap="square" rtlCol="0">
            <a:spAutoFit/>
          </a:bodyPr>
          <a:lstStyle/>
          <a:p>
            <a:r>
              <a:rPr lang="en-GB" sz="900"/>
              <a:t>0x63</a:t>
            </a:r>
          </a:p>
        </p:txBody>
      </p:sp>
      <p:sp>
        <p:nvSpPr>
          <p:cNvPr id="85" name="Lightning Bolt 84"/>
          <p:cNvSpPr/>
          <p:nvPr/>
        </p:nvSpPr>
        <p:spPr>
          <a:xfrm rot="5700839">
            <a:off x="7113750" y="5460423"/>
            <a:ext cx="463409" cy="424582"/>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8" name="TextBox 87"/>
          <p:cNvSpPr txBox="1"/>
          <p:nvPr/>
        </p:nvSpPr>
        <p:spPr>
          <a:xfrm>
            <a:off x="6936774" y="5823981"/>
            <a:ext cx="973007" cy="230832"/>
          </a:xfrm>
          <a:prstGeom prst="rect">
            <a:avLst/>
          </a:prstGeom>
          <a:noFill/>
        </p:spPr>
        <p:txBody>
          <a:bodyPr wrap="square" rtlCol="0">
            <a:spAutoFit/>
          </a:bodyPr>
          <a:lstStyle/>
          <a:p>
            <a:r>
              <a:rPr lang="en-GB" sz="900"/>
              <a:t>Measure now!</a:t>
            </a:r>
          </a:p>
        </p:txBody>
      </p:sp>
      <p:sp>
        <p:nvSpPr>
          <p:cNvPr id="5" name="Date Placeholder 4">
            <a:extLst>
              <a:ext uri="{FF2B5EF4-FFF2-40B4-BE49-F238E27FC236}">
                <a16:creationId xmlns:a16="http://schemas.microsoft.com/office/drawing/2014/main" id="{6D003C31-93E5-8D47-8630-5FC3B92F7228}"/>
              </a:ext>
            </a:extLst>
          </p:cNvPr>
          <p:cNvSpPr>
            <a:spLocks noGrp="1"/>
          </p:cNvSpPr>
          <p:nvPr>
            <p:ph type="dt" sz="half" idx="10"/>
          </p:nvPr>
        </p:nvSpPr>
        <p:spPr/>
        <p:txBody>
          <a:bodyPr/>
          <a:lstStyle/>
          <a:p>
            <a:r>
              <a:rPr lang="de-CH"/>
              <a:t>29 &amp; 30-11-2021</a:t>
            </a:r>
            <a:endParaRPr lang="en-US"/>
          </a:p>
        </p:txBody>
      </p:sp>
      <p:sp>
        <p:nvSpPr>
          <p:cNvPr id="6" name="Footer Placeholder 5">
            <a:extLst>
              <a:ext uri="{FF2B5EF4-FFF2-40B4-BE49-F238E27FC236}">
                <a16:creationId xmlns:a16="http://schemas.microsoft.com/office/drawing/2014/main" id="{60EA5A2C-A129-CC4B-B12E-AB7A436B21E3}"/>
              </a:ext>
            </a:extLst>
          </p:cNvPr>
          <p:cNvSpPr>
            <a:spLocks noGrp="1"/>
          </p:cNvSpPr>
          <p:nvPr>
            <p:ph type="ftr" sz="quarter" idx="11"/>
          </p:nvPr>
        </p:nvSpPr>
        <p:spPr/>
        <p:txBody>
          <a:bodyPr/>
          <a:lstStyle/>
          <a:p>
            <a:r>
              <a:rPr lang="en-US"/>
              <a:t>Accelerator Controls - S. Deghaye</a:t>
            </a:r>
          </a:p>
        </p:txBody>
      </p:sp>
      <p:sp>
        <p:nvSpPr>
          <p:cNvPr id="54" name="TextBox 53">
            <a:extLst>
              <a:ext uri="{FF2B5EF4-FFF2-40B4-BE49-F238E27FC236}">
                <a16:creationId xmlns:a16="http://schemas.microsoft.com/office/drawing/2014/main" id="{614BB158-E60F-4C55-87B1-2C4003B1626E}"/>
              </a:ext>
            </a:extLst>
          </p:cNvPr>
          <p:cNvSpPr txBox="1"/>
          <p:nvPr/>
        </p:nvSpPr>
        <p:spPr>
          <a:xfrm>
            <a:off x="2128195" y="4722224"/>
            <a:ext cx="820289" cy="184666"/>
          </a:xfrm>
          <a:prstGeom prst="rect">
            <a:avLst/>
          </a:prstGeom>
          <a:noFill/>
        </p:spPr>
        <p:txBody>
          <a:bodyPr wrap="none" lIns="0" tIns="0" rIns="0" bIns="0" rtlCol="0">
            <a:spAutoFit/>
          </a:bodyPr>
          <a:lstStyle/>
          <a:p>
            <a:pPr algn="l"/>
            <a:r>
              <a:rPr lang="en-CH" sz="1200"/>
              <a:t>FESA Class</a:t>
            </a:r>
          </a:p>
        </p:txBody>
      </p:sp>
      <p:cxnSp>
        <p:nvCxnSpPr>
          <p:cNvPr id="55" name="Straight Arrow Connector 54">
            <a:extLst>
              <a:ext uri="{FF2B5EF4-FFF2-40B4-BE49-F238E27FC236}">
                <a16:creationId xmlns:a16="http://schemas.microsoft.com/office/drawing/2014/main" id="{B3346C20-0376-472E-90F0-9BD14424FB2C}"/>
              </a:ext>
            </a:extLst>
          </p:cNvPr>
          <p:cNvCxnSpPr>
            <a:stCxn id="54" idx="3"/>
          </p:cNvCxnSpPr>
          <p:nvPr/>
        </p:nvCxnSpPr>
        <p:spPr>
          <a:xfrm>
            <a:off x="2948484" y="4814557"/>
            <a:ext cx="647239" cy="92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13061421-DCD8-4B47-942D-4EAE437130F3}"/>
              </a:ext>
            </a:extLst>
          </p:cNvPr>
          <p:cNvSpPr txBox="1"/>
          <p:nvPr/>
        </p:nvSpPr>
        <p:spPr>
          <a:xfrm>
            <a:off x="2128195" y="5646863"/>
            <a:ext cx="1032334" cy="184666"/>
          </a:xfrm>
          <a:prstGeom prst="rect">
            <a:avLst/>
          </a:prstGeom>
          <a:noFill/>
        </p:spPr>
        <p:txBody>
          <a:bodyPr wrap="none" lIns="0" tIns="0" rIns="0" bIns="0" rtlCol="0">
            <a:spAutoFit/>
          </a:bodyPr>
          <a:lstStyle/>
          <a:p>
            <a:pPr algn="l"/>
            <a:r>
              <a:rPr lang="en-CH" sz="1200"/>
              <a:t>VMEBus board</a:t>
            </a:r>
          </a:p>
        </p:txBody>
      </p:sp>
      <p:sp>
        <p:nvSpPr>
          <p:cNvPr id="75" name="TextBox 74">
            <a:extLst>
              <a:ext uri="{FF2B5EF4-FFF2-40B4-BE49-F238E27FC236}">
                <a16:creationId xmlns:a16="http://schemas.microsoft.com/office/drawing/2014/main" id="{19BDB428-F169-4146-833B-BE64AE0B8C15}"/>
              </a:ext>
            </a:extLst>
          </p:cNvPr>
          <p:cNvSpPr txBox="1"/>
          <p:nvPr/>
        </p:nvSpPr>
        <p:spPr>
          <a:xfrm>
            <a:off x="9471284" y="5799849"/>
            <a:ext cx="2150782" cy="184666"/>
          </a:xfrm>
          <a:prstGeom prst="rect">
            <a:avLst/>
          </a:prstGeom>
          <a:noFill/>
        </p:spPr>
        <p:txBody>
          <a:bodyPr wrap="none" lIns="0" tIns="0" rIns="0" bIns="0" rtlCol="0">
            <a:spAutoFit/>
          </a:bodyPr>
          <a:lstStyle/>
          <a:p>
            <a:pPr algn="l"/>
            <a:r>
              <a:rPr lang="en-CH" sz="1200"/>
              <a:t>General Machine Timing (GMT)</a:t>
            </a:r>
          </a:p>
        </p:txBody>
      </p:sp>
      <p:cxnSp>
        <p:nvCxnSpPr>
          <p:cNvPr id="77" name="Straight Arrow Connector 76">
            <a:extLst>
              <a:ext uri="{FF2B5EF4-FFF2-40B4-BE49-F238E27FC236}">
                <a16:creationId xmlns:a16="http://schemas.microsoft.com/office/drawing/2014/main" id="{41EA76DB-7162-488A-BDEE-5EA2CF879415}"/>
              </a:ext>
            </a:extLst>
          </p:cNvPr>
          <p:cNvCxnSpPr>
            <a:cxnSpLocks/>
            <a:stCxn id="56" idx="3"/>
          </p:cNvCxnSpPr>
          <p:nvPr/>
        </p:nvCxnSpPr>
        <p:spPr>
          <a:xfrm>
            <a:off x="3160529" y="5739196"/>
            <a:ext cx="443755" cy="79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397193FF-21A3-4601-9D46-3E9970A595A7}"/>
              </a:ext>
            </a:extLst>
          </p:cNvPr>
          <p:cNvCxnSpPr>
            <a:cxnSpLocks/>
            <a:stCxn id="75" idx="1"/>
            <a:endCxn id="100" idx="3"/>
          </p:cNvCxnSpPr>
          <p:nvPr/>
        </p:nvCxnSpPr>
        <p:spPr>
          <a:xfrm flipH="1" flipV="1">
            <a:off x="9000438" y="5881510"/>
            <a:ext cx="470846" cy="106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Picture 10" descr="Graphical user interface, table&#10;&#10;Description automatically generated">
            <a:extLst>
              <a:ext uri="{FF2B5EF4-FFF2-40B4-BE49-F238E27FC236}">
                <a16:creationId xmlns:a16="http://schemas.microsoft.com/office/drawing/2014/main" id="{0A19688C-51F1-4204-BF9F-C4A63E4D4D3E}"/>
              </a:ext>
            </a:extLst>
          </p:cNvPr>
          <p:cNvPicPr>
            <a:picLocks noChangeAspect="1"/>
          </p:cNvPicPr>
          <p:nvPr/>
        </p:nvPicPr>
        <p:blipFill>
          <a:blip r:embed="rId6"/>
          <a:stretch>
            <a:fillRect/>
          </a:stretch>
        </p:blipFill>
        <p:spPr>
          <a:xfrm>
            <a:off x="6239532" y="896988"/>
            <a:ext cx="3848017" cy="3112310"/>
          </a:xfrm>
          <a:prstGeom prst="rect">
            <a:avLst/>
          </a:prstGeom>
        </p:spPr>
      </p:pic>
      <p:cxnSp>
        <p:nvCxnSpPr>
          <p:cNvPr id="97" name="Straight Arrow Connector 96">
            <a:extLst>
              <a:ext uri="{FF2B5EF4-FFF2-40B4-BE49-F238E27FC236}">
                <a16:creationId xmlns:a16="http://schemas.microsoft.com/office/drawing/2014/main" id="{F36E2632-E3C6-47CF-846B-5953E5C20588}"/>
              </a:ext>
            </a:extLst>
          </p:cNvPr>
          <p:cNvCxnSpPr>
            <a:cxnSpLocks/>
            <a:stCxn id="11" idx="1"/>
            <a:endCxn id="52" idx="0"/>
          </p:cNvCxnSpPr>
          <p:nvPr/>
        </p:nvCxnSpPr>
        <p:spPr>
          <a:xfrm flipH="1">
            <a:off x="4324873" y="2453143"/>
            <a:ext cx="1914659" cy="6548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E97920D-73C5-4F7B-A182-8B09C8E75E9C}"/>
              </a:ext>
            </a:extLst>
          </p:cNvPr>
          <p:cNvSpPr txBox="1"/>
          <p:nvPr/>
        </p:nvSpPr>
        <p:spPr>
          <a:xfrm>
            <a:off x="92510" y="6144557"/>
            <a:ext cx="3492944" cy="153888"/>
          </a:xfrm>
          <a:prstGeom prst="rect">
            <a:avLst/>
          </a:prstGeom>
          <a:noFill/>
        </p:spPr>
        <p:txBody>
          <a:bodyPr wrap="none" lIns="0" tIns="0" rIns="0" bIns="0" rtlCol="0">
            <a:spAutoFit/>
          </a:bodyPr>
          <a:lstStyle/>
          <a:p>
            <a:r>
              <a:rPr lang="en-GB" sz="1000" baseline="30000"/>
              <a:t>*</a:t>
            </a:r>
            <a:r>
              <a:rPr lang="en-GB" sz="1000"/>
              <a:t>UCAP: Unified Controls Acquisition &amp; Processing framework </a:t>
            </a:r>
            <a:endParaRPr lang="en-US" sz="1000"/>
          </a:p>
        </p:txBody>
      </p:sp>
    </p:spTree>
    <p:extLst>
      <p:ext uri="{BB962C8B-B14F-4D97-AF65-F5344CB8AC3E}">
        <p14:creationId xmlns:p14="http://schemas.microsoft.com/office/powerpoint/2010/main" val="3737069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9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7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8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8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51"/>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4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1"/>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6" grpId="0"/>
      <p:bldP spid="81" grpId="0"/>
      <p:bldP spid="82" grpId="0"/>
      <p:bldP spid="83" grpId="0"/>
      <p:bldP spid="86" grpId="0" animBg="1"/>
      <p:bldP spid="87" grpId="0"/>
      <p:bldP spid="94" grpId="0"/>
      <p:bldP spid="95" grpId="0"/>
      <p:bldP spid="96" grpId="0"/>
      <p:bldP spid="85" grpId="0" animBg="1"/>
      <p:bldP spid="88" grpId="0"/>
      <p:bldP spid="54" grpId="0"/>
      <p:bldP spid="56" grpId="0"/>
      <p:bldP spid="75" grpId="0"/>
      <p:bldP spid="1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Group 97"/>
          <p:cNvGrpSpPr/>
          <p:nvPr/>
        </p:nvGrpSpPr>
        <p:grpSpPr>
          <a:xfrm>
            <a:off x="7617544" y="5167167"/>
            <a:ext cx="910126" cy="467359"/>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99" name="Rounded Rectangle 9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Timing System</a:t>
              </a:r>
            </a:p>
          </p:txBody>
        </p:sp>
      </p:grpSp>
      <p:sp>
        <p:nvSpPr>
          <p:cNvPr id="2" name="Title 1"/>
          <p:cNvSpPr>
            <a:spLocks noGrp="1"/>
          </p:cNvSpPr>
          <p:nvPr>
            <p:ph type="title"/>
          </p:nvPr>
        </p:nvSpPr>
        <p:spPr/>
        <p:txBody>
          <a:bodyPr>
            <a:normAutofit/>
          </a:bodyPr>
          <a:lstStyle/>
          <a:p>
            <a:r>
              <a:rPr lang="en-GB"/>
              <a:t>Example 3 – Logging</a:t>
            </a:r>
          </a:p>
        </p:txBody>
      </p:sp>
      <p:sp>
        <p:nvSpPr>
          <p:cNvPr id="27" name="Slide Number Placeholder 26">
            <a:extLst>
              <a:ext uri="{FF2B5EF4-FFF2-40B4-BE49-F238E27FC236}">
                <a16:creationId xmlns:a16="http://schemas.microsoft.com/office/drawing/2014/main" id="{EABB5249-76FC-F141-9572-F7A375F64150}"/>
              </a:ext>
            </a:extLst>
          </p:cNvPr>
          <p:cNvSpPr>
            <a:spLocks noGrp="1"/>
          </p:cNvSpPr>
          <p:nvPr>
            <p:ph type="sldNum" sz="quarter" idx="12"/>
          </p:nvPr>
        </p:nvSpPr>
        <p:spPr/>
        <p:txBody>
          <a:bodyPr/>
          <a:lstStyle/>
          <a:p>
            <a:fld id="{1A573C97-D9A6-6A4F-8364-B1B1682C6500}" type="slidenum">
              <a:rPr lang="en-GB" smtClean="0"/>
              <a:t>44</a:t>
            </a:fld>
            <a:endParaRPr lang="en-GB"/>
          </a:p>
        </p:txBody>
      </p:sp>
      <p:pic>
        <p:nvPicPr>
          <p:cNvPr id="3" name="Picture 2" descr="Sticky OP.png"/>
          <p:cNvPicPr>
            <a:picLocks noChangeAspect="1"/>
          </p:cNvPicPr>
          <p:nvPr/>
        </p:nvPicPr>
        <p:blipFill rotWithShape="1">
          <a:blip r:embed="rId3">
            <a:extLst>
              <a:ext uri="{28A0092B-C50C-407E-A947-70E740481C1C}">
                <a14:useLocalDpi xmlns:a14="http://schemas.microsoft.com/office/drawing/2010/main" val="0"/>
              </a:ext>
            </a:extLst>
          </a:blip>
          <a:srcRect l="9397" t="8724" r="20410" b="22789"/>
          <a:stretch/>
        </p:blipFill>
        <p:spPr>
          <a:xfrm>
            <a:off x="2337234" y="1850078"/>
            <a:ext cx="1282201" cy="1471953"/>
          </a:xfrm>
          <a:prstGeom prst="rect">
            <a:avLst/>
          </a:prstGeom>
        </p:spPr>
      </p:pic>
      <p:sp>
        <p:nvSpPr>
          <p:cNvPr id="37" name="Cloud Callout 36"/>
          <p:cNvSpPr/>
          <p:nvPr/>
        </p:nvSpPr>
        <p:spPr>
          <a:xfrm>
            <a:off x="3404001" y="1430609"/>
            <a:ext cx="1448150" cy="504810"/>
          </a:xfrm>
          <a:prstGeom prst="cloudCallout">
            <a:avLst>
              <a:gd name="adj1" fmla="val -59519"/>
              <a:gd name="adj2" fmla="val 51683"/>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a:solidFill>
                  <a:srgbClr val="000000"/>
                </a:solidFill>
              </a:rPr>
              <a:t>Values on the 06/06/2021 ?</a:t>
            </a:r>
          </a:p>
        </p:txBody>
      </p:sp>
      <p:grpSp>
        <p:nvGrpSpPr>
          <p:cNvPr id="38" name="Group 37"/>
          <p:cNvGrpSpPr/>
          <p:nvPr/>
        </p:nvGrpSpPr>
        <p:grpSpPr>
          <a:xfrm>
            <a:off x="4414747" y="3099774"/>
            <a:ext cx="910126" cy="467359"/>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39" name="Rounded Rectangle 3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NXCALS</a:t>
              </a:r>
            </a:p>
          </p:txBody>
        </p:sp>
      </p:grpSp>
      <p:grpSp>
        <p:nvGrpSpPr>
          <p:cNvPr id="41" name="Group 40"/>
          <p:cNvGrpSpPr/>
          <p:nvPr/>
        </p:nvGrpSpPr>
        <p:grpSpPr>
          <a:xfrm>
            <a:off x="6231611" y="3103641"/>
            <a:ext cx="910126" cy="467359"/>
            <a:chOff x="1559846" y="-518836"/>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42" name="Rounded Rectangle 41"/>
            <p:cNvSpPr/>
            <p:nvPr/>
          </p:nvSpPr>
          <p:spPr>
            <a:xfrm>
              <a:off x="1559846" y="-518836"/>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3" name="Rounded Rectangle 4"/>
            <p:cNvSpPr/>
            <p:nvPr/>
          </p:nvSpPr>
          <p:spPr>
            <a:xfrm>
              <a:off x="1591786" y="-493587"/>
              <a:ext cx="3970771" cy="102672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Hadoop</a:t>
              </a:r>
            </a:p>
          </p:txBody>
        </p:sp>
      </p:grpSp>
      <p:cxnSp>
        <p:nvCxnSpPr>
          <p:cNvPr id="45" name="Elbow Connector 44"/>
          <p:cNvCxnSpPr>
            <a:stCxn id="52" idx="3"/>
            <a:endCxn id="39" idx="0"/>
          </p:cNvCxnSpPr>
          <p:nvPr/>
        </p:nvCxnSpPr>
        <p:spPr>
          <a:xfrm>
            <a:off x="4296644" y="2445605"/>
            <a:ext cx="573166" cy="654169"/>
          </a:xfrm>
          <a:prstGeom prst="bentConnector2">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4295239" y="2192531"/>
            <a:ext cx="1387222" cy="230832"/>
          </a:xfrm>
          <a:prstGeom prst="rect">
            <a:avLst/>
          </a:prstGeom>
          <a:noFill/>
        </p:spPr>
        <p:txBody>
          <a:bodyPr wrap="square" rtlCol="0">
            <a:spAutoFit/>
          </a:bodyPr>
          <a:lstStyle/>
          <a:p>
            <a:r>
              <a:rPr lang="en-GB" sz="900"/>
              <a:t>a, b, c @ 06-06-21</a:t>
            </a:r>
          </a:p>
        </p:txBody>
      </p:sp>
      <p:grpSp>
        <p:nvGrpSpPr>
          <p:cNvPr id="51" name="Group 50"/>
          <p:cNvGrpSpPr/>
          <p:nvPr/>
        </p:nvGrpSpPr>
        <p:grpSpPr>
          <a:xfrm>
            <a:off x="3488228" y="2173900"/>
            <a:ext cx="808416" cy="543409"/>
            <a:chOff x="1971" y="1145125"/>
            <a:chExt cx="4034656" cy="1090606"/>
          </a:xfrm>
        </p:grpSpPr>
        <p:sp>
          <p:nvSpPr>
            <p:cNvPr id="52" name="Rounded Rectangle 51"/>
            <p:cNvSpPr/>
            <p:nvPr/>
          </p:nvSpPr>
          <p:spPr>
            <a:xfrm>
              <a:off x="1971" y="1145125"/>
              <a:ext cx="4034656" cy="1090606"/>
            </a:xfrm>
            <a:prstGeom prst="roundRect">
              <a:avLst>
                <a:gd name="adj" fmla="val 10000"/>
              </a:avLst>
            </a:prstGeom>
            <a:gradFill>
              <a:gsLst>
                <a:gs pos="0">
                  <a:schemeClr val="accent6">
                    <a:lumMod val="75000"/>
                  </a:schemeClr>
                </a:gs>
                <a:gs pos="100000">
                  <a:schemeClr val="accent6">
                    <a:lumMod val="40000"/>
                    <a:lumOff val="60000"/>
                  </a:schemeClr>
                </a:gs>
              </a:gsLst>
            </a:gra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3" name="Rounded Rectangle 4"/>
            <p:cNvSpPr/>
            <p:nvPr/>
          </p:nvSpPr>
          <p:spPr>
            <a:xfrm>
              <a:off x="33917" y="1177068"/>
              <a:ext cx="3970774" cy="10267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US" sz="900" b="0" i="0">
                  <a:solidFill>
                    <a:schemeClr val="bg1"/>
                  </a:solidFill>
                  <a:effectLst/>
                  <a:latin typeface="Helvetica Neue"/>
                </a:rPr>
                <a:t> SWAN Notebook</a:t>
              </a:r>
            </a:p>
          </p:txBody>
        </p:sp>
      </p:grpSp>
      <p:sp>
        <p:nvSpPr>
          <p:cNvPr id="55" name="TextBox 54"/>
          <p:cNvSpPr txBox="1"/>
          <p:nvPr/>
        </p:nvSpPr>
        <p:spPr>
          <a:xfrm>
            <a:off x="5446587" y="2950517"/>
            <a:ext cx="808417" cy="369332"/>
          </a:xfrm>
          <a:prstGeom prst="rect">
            <a:avLst/>
          </a:prstGeom>
          <a:noFill/>
        </p:spPr>
        <p:txBody>
          <a:bodyPr wrap="square" rtlCol="0">
            <a:spAutoFit/>
          </a:bodyPr>
          <a:lstStyle/>
          <a:p>
            <a:pPr algn="ctr"/>
            <a:r>
              <a:rPr lang="en-GB" sz="900"/>
              <a:t>a, b, c @ </a:t>
            </a:r>
          </a:p>
          <a:p>
            <a:pPr algn="ctr"/>
            <a:r>
              <a:rPr lang="en-GB" sz="900"/>
              <a:t>06-06-21 </a:t>
            </a:r>
          </a:p>
        </p:txBody>
      </p:sp>
      <p:grpSp>
        <p:nvGrpSpPr>
          <p:cNvPr id="57" name="Group 56"/>
          <p:cNvGrpSpPr/>
          <p:nvPr/>
        </p:nvGrpSpPr>
        <p:grpSpPr>
          <a:xfrm>
            <a:off x="3404001" y="4362206"/>
            <a:ext cx="910126" cy="467359"/>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58" name="Rounded Rectangle 57"/>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9"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RT Application</a:t>
              </a:r>
            </a:p>
          </p:txBody>
        </p:sp>
      </p:grpSp>
      <p:grpSp>
        <p:nvGrpSpPr>
          <p:cNvPr id="60" name="Group 59"/>
          <p:cNvGrpSpPr/>
          <p:nvPr/>
        </p:nvGrpSpPr>
        <p:grpSpPr>
          <a:xfrm>
            <a:off x="4554244" y="4362206"/>
            <a:ext cx="910126" cy="467359"/>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61" name="Rounded Rectangle 60"/>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2"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RT Application</a:t>
              </a:r>
            </a:p>
          </p:txBody>
        </p:sp>
      </p:grpSp>
      <p:grpSp>
        <p:nvGrpSpPr>
          <p:cNvPr id="63" name="Group 62"/>
          <p:cNvGrpSpPr/>
          <p:nvPr/>
        </p:nvGrpSpPr>
        <p:grpSpPr>
          <a:xfrm>
            <a:off x="5704487" y="4362206"/>
            <a:ext cx="910126" cy="467359"/>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64" name="Rounded Rectangle 63"/>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5"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RT Application</a:t>
              </a:r>
            </a:p>
          </p:txBody>
        </p:sp>
      </p:grpSp>
      <p:grpSp>
        <p:nvGrpSpPr>
          <p:cNvPr id="66" name="Group 65"/>
          <p:cNvGrpSpPr/>
          <p:nvPr/>
        </p:nvGrpSpPr>
        <p:grpSpPr>
          <a:xfrm>
            <a:off x="3404001" y="5198433"/>
            <a:ext cx="910126" cy="467359"/>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67" name="Rounded Rectangle 66"/>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8"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grpSp>
        <p:nvGrpSpPr>
          <p:cNvPr id="69" name="Group 68"/>
          <p:cNvGrpSpPr/>
          <p:nvPr/>
        </p:nvGrpSpPr>
        <p:grpSpPr>
          <a:xfrm>
            <a:off x="4554244" y="5198433"/>
            <a:ext cx="910126" cy="467359"/>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70" name="Rounded Rectangle 69"/>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1"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grpSp>
        <p:nvGrpSpPr>
          <p:cNvPr id="72" name="Group 71"/>
          <p:cNvGrpSpPr/>
          <p:nvPr/>
        </p:nvGrpSpPr>
        <p:grpSpPr>
          <a:xfrm>
            <a:off x="5704487" y="5198433"/>
            <a:ext cx="910126" cy="467359"/>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73" name="Rounded Rectangle 72"/>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4"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cxnSp>
        <p:nvCxnSpPr>
          <p:cNvPr id="76" name="Straight Arrow Connector 75"/>
          <p:cNvCxnSpPr>
            <a:stCxn id="39" idx="2"/>
            <a:endCxn id="58" idx="0"/>
          </p:cNvCxnSpPr>
          <p:nvPr/>
        </p:nvCxnSpPr>
        <p:spPr>
          <a:xfrm flipH="1">
            <a:off x="3859064" y="3567133"/>
            <a:ext cx="1010746" cy="795073"/>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a:stCxn id="39" idx="2"/>
            <a:endCxn id="61" idx="0"/>
          </p:cNvCxnSpPr>
          <p:nvPr/>
        </p:nvCxnSpPr>
        <p:spPr>
          <a:xfrm>
            <a:off x="4869810" y="3567133"/>
            <a:ext cx="139497" cy="795073"/>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a:stCxn id="39" idx="2"/>
            <a:endCxn id="64" idx="0"/>
          </p:cNvCxnSpPr>
          <p:nvPr/>
        </p:nvCxnSpPr>
        <p:spPr>
          <a:xfrm>
            <a:off x="4869810" y="3567133"/>
            <a:ext cx="1289740" cy="795073"/>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3824184" y="3842000"/>
            <a:ext cx="597769" cy="230832"/>
          </a:xfrm>
          <a:prstGeom prst="rect">
            <a:avLst/>
          </a:prstGeom>
          <a:noFill/>
        </p:spPr>
        <p:txBody>
          <a:bodyPr wrap="square" rtlCol="0">
            <a:spAutoFit/>
          </a:bodyPr>
          <a:lstStyle/>
          <a:p>
            <a:r>
              <a:rPr lang="en-GB" sz="900"/>
              <a:t>a @ t</a:t>
            </a:r>
            <a:r>
              <a:rPr lang="en-GB" sz="900" baseline="-25000"/>
              <a:t>i</a:t>
            </a:r>
            <a:endParaRPr lang="en-GB" sz="900"/>
          </a:p>
        </p:txBody>
      </p:sp>
      <p:sp>
        <p:nvSpPr>
          <p:cNvPr id="82" name="TextBox 81"/>
          <p:cNvSpPr txBox="1"/>
          <p:nvPr/>
        </p:nvSpPr>
        <p:spPr>
          <a:xfrm>
            <a:off x="4505324" y="3842000"/>
            <a:ext cx="606303" cy="230832"/>
          </a:xfrm>
          <a:prstGeom prst="rect">
            <a:avLst/>
          </a:prstGeom>
          <a:noFill/>
        </p:spPr>
        <p:txBody>
          <a:bodyPr wrap="square" rtlCol="0">
            <a:spAutoFit/>
          </a:bodyPr>
          <a:lstStyle/>
          <a:p>
            <a:r>
              <a:rPr lang="en-GB" sz="900"/>
              <a:t>b @ t</a:t>
            </a:r>
            <a:r>
              <a:rPr lang="en-GB" sz="900" baseline="-25000"/>
              <a:t>i</a:t>
            </a:r>
            <a:endParaRPr lang="en-GB" sz="900"/>
          </a:p>
        </p:txBody>
      </p:sp>
      <p:sp>
        <p:nvSpPr>
          <p:cNvPr id="83" name="TextBox 82"/>
          <p:cNvSpPr txBox="1"/>
          <p:nvPr/>
        </p:nvSpPr>
        <p:spPr>
          <a:xfrm>
            <a:off x="5523605" y="3849253"/>
            <a:ext cx="589236" cy="230832"/>
          </a:xfrm>
          <a:prstGeom prst="rect">
            <a:avLst/>
          </a:prstGeom>
          <a:noFill/>
        </p:spPr>
        <p:txBody>
          <a:bodyPr wrap="square" rtlCol="0">
            <a:spAutoFit/>
          </a:bodyPr>
          <a:lstStyle/>
          <a:p>
            <a:r>
              <a:rPr lang="en-GB" sz="900"/>
              <a:t>c @ t</a:t>
            </a:r>
            <a:r>
              <a:rPr lang="en-GB" sz="900" baseline="-25000"/>
              <a:t>i</a:t>
            </a:r>
            <a:endParaRPr lang="en-GB" sz="900"/>
          </a:p>
        </p:txBody>
      </p:sp>
      <p:pic>
        <p:nvPicPr>
          <p:cNvPr id="84" name="Picture 83" descr="conductor-cartoon.png"/>
          <p:cNvPicPr>
            <a:picLocks noChangeAspect="1"/>
          </p:cNvPicPr>
          <p:nvPr/>
        </p:nvPicPr>
        <p:blipFill>
          <a:blip r:embed="rId4">
            <a:extLst>
              <a:ext uri="{BEBA8EAE-BF5A-486C-A8C5-ECC9F3942E4B}">
                <a14:imgProps xmlns:a14="http://schemas.microsoft.com/office/drawing/2010/main">
                  <a14:imgLayer r:embed="rId5">
                    <a14:imgEffect>
                      <a14:backgroundRemoval t="5207" b="97330" l="1973" r="95197"/>
                    </a14:imgEffect>
                  </a14:imgLayer>
                </a14:imgProps>
              </a:ext>
              <a:ext uri="{28A0092B-C50C-407E-A947-70E740481C1C}">
                <a14:useLocalDpi xmlns:a14="http://schemas.microsoft.com/office/drawing/2010/main" val="0"/>
              </a:ext>
            </a:extLst>
          </a:blip>
          <a:stretch>
            <a:fillRect/>
          </a:stretch>
        </p:blipFill>
        <p:spPr>
          <a:xfrm flipH="1">
            <a:off x="7511494" y="3262941"/>
            <a:ext cx="1506531" cy="1935492"/>
          </a:xfrm>
          <a:prstGeom prst="rect">
            <a:avLst/>
          </a:prstGeom>
        </p:spPr>
      </p:pic>
      <p:sp>
        <p:nvSpPr>
          <p:cNvPr id="86" name="Lightning Bolt 85"/>
          <p:cNvSpPr/>
          <p:nvPr/>
        </p:nvSpPr>
        <p:spPr>
          <a:xfrm rot="5700839">
            <a:off x="6834755" y="4216871"/>
            <a:ext cx="463664" cy="350075"/>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7" name="TextBox 86"/>
          <p:cNvSpPr txBox="1"/>
          <p:nvPr/>
        </p:nvSpPr>
        <p:spPr>
          <a:xfrm>
            <a:off x="6759302" y="4548078"/>
            <a:ext cx="752192" cy="369332"/>
          </a:xfrm>
          <a:prstGeom prst="rect">
            <a:avLst/>
          </a:prstGeom>
          <a:noFill/>
        </p:spPr>
        <p:txBody>
          <a:bodyPr wrap="square" rtlCol="0">
            <a:spAutoFit/>
          </a:bodyPr>
          <a:lstStyle/>
          <a:p>
            <a:r>
              <a:rPr lang="en-GB" sz="900"/>
              <a:t>Read now!</a:t>
            </a:r>
          </a:p>
          <a:p>
            <a:r>
              <a:rPr lang="en-GB" sz="900"/>
              <a:t>(time = t</a:t>
            </a:r>
            <a:r>
              <a:rPr lang="en-GB" sz="900" baseline="-25000"/>
              <a:t>i</a:t>
            </a:r>
            <a:r>
              <a:rPr lang="en-GB" sz="900"/>
              <a:t>)</a:t>
            </a:r>
          </a:p>
        </p:txBody>
      </p:sp>
      <p:cxnSp>
        <p:nvCxnSpPr>
          <p:cNvPr id="89" name="Straight Arrow Connector 88"/>
          <p:cNvCxnSpPr>
            <a:stCxn id="58" idx="2"/>
            <a:endCxn id="67" idx="0"/>
          </p:cNvCxnSpPr>
          <p:nvPr/>
        </p:nvCxnSpPr>
        <p:spPr>
          <a:xfrm>
            <a:off x="3859064" y="4829565"/>
            <a:ext cx="0" cy="368868"/>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a:stCxn id="61" idx="2"/>
            <a:endCxn id="71" idx="0"/>
          </p:cNvCxnSpPr>
          <p:nvPr/>
        </p:nvCxnSpPr>
        <p:spPr>
          <a:xfrm>
            <a:off x="5009307" y="4829565"/>
            <a:ext cx="1" cy="382557"/>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a:stCxn id="64" idx="2"/>
            <a:endCxn id="74" idx="0"/>
          </p:cNvCxnSpPr>
          <p:nvPr/>
        </p:nvCxnSpPr>
        <p:spPr>
          <a:xfrm>
            <a:off x="6159550" y="4829565"/>
            <a:ext cx="1" cy="382557"/>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sp>
        <p:nvSpPr>
          <p:cNvPr id="94" name="TextBox 93"/>
          <p:cNvSpPr txBox="1"/>
          <p:nvPr/>
        </p:nvSpPr>
        <p:spPr>
          <a:xfrm>
            <a:off x="3866136" y="4898054"/>
            <a:ext cx="447989" cy="230832"/>
          </a:xfrm>
          <a:prstGeom prst="rect">
            <a:avLst/>
          </a:prstGeom>
          <a:noFill/>
        </p:spPr>
        <p:txBody>
          <a:bodyPr wrap="square" rtlCol="0">
            <a:spAutoFit/>
          </a:bodyPr>
          <a:lstStyle/>
          <a:p>
            <a:r>
              <a:rPr lang="en-GB" sz="900"/>
              <a:t>0x61</a:t>
            </a:r>
          </a:p>
        </p:txBody>
      </p:sp>
      <p:sp>
        <p:nvSpPr>
          <p:cNvPr id="95" name="TextBox 94"/>
          <p:cNvSpPr txBox="1"/>
          <p:nvPr/>
        </p:nvSpPr>
        <p:spPr>
          <a:xfrm>
            <a:off x="5017255" y="4898245"/>
            <a:ext cx="447989" cy="230832"/>
          </a:xfrm>
          <a:prstGeom prst="rect">
            <a:avLst/>
          </a:prstGeom>
          <a:noFill/>
        </p:spPr>
        <p:txBody>
          <a:bodyPr wrap="square" rtlCol="0">
            <a:spAutoFit/>
          </a:bodyPr>
          <a:lstStyle/>
          <a:p>
            <a:r>
              <a:rPr lang="en-GB" sz="900"/>
              <a:t>0x62</a:t>
            </a:r>
          </a:p>
        </p:txBody>
      </p:sp>
      <p:sp>
        <p:nvSpPr>
          <p:cNvPr id="96" name="TextBox 95"/>
          <p:cNvSpPr txBox="1"/>
          <p:nvPr/>
        </p:nvSpPr>
        <p:spPr>
          <a:xfrm>
            <a:off x="6170864" y="4898512"/>
            <a:ext cx="447989" cy="230832"/>
          </a:xfrm>
          <a:prstGeom prst="rect">
            <a:avLst/>
          </a:prstGeom>
          <a:noFill/>
        </p:spPr>
        <p:txBody>
          <a:bodyPr wrap="square" rtlCol="0">
            <a:spAutoFit/>
          </a:bodyPr>
          <a:lstStyle/>
          <a:p>
            <a:r>
              <a:rPr lang="en-GB" sz="900"/>
              <a:t>0x63</a:t>
            </a:r>
          </a:p>
        </p:txBody>
      </p:sp>
      <p:sp>
        <p:nvSpPr>
          <p:cNvPr id="85" name="Lightning Bolt 84"/>
          <p:cNvSpPr/>
          <p:nvPr/>
        </p:nvSpPr>
        <p:spPr>
          <a:xfrm rot="5700839">
            <a:off x="6843215" y="4934881"/>
            <a:ext cx="463664" cy="350075"/>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8" name="TextBox 87"/>
          <p:cNvSpPr txBox="1"/>
          <p:nvPr/>
        </p:nvSpPr>
        <p:spPr>
          <a:xfrm>
            <a:off x="6661923" y="5264315"/>
            <a:ext cx="802261" cy="369332"/>
          </a:xfrm>
          <a:prstGeom prst="rect">
            <a:avLst/>
          </a:prstGeom>
          <a:noFill/>
        </p:spPr>
        <p:txBody>
          <a:bodyPr wrap="square" rtlCol="0">
            <a:spAutoFit/>
          </a:bodyPr>
          <a:lstStyle/>
          <a:p>
            <a:r>
              <a:rPr lang="en-GB" sz="900"/>
              <a:t>Measure now!</a:t>
            </a:r>
          </a:p>
        </p:txBody>
      </p:sp>
      <p:sp>
        <p:nvSpPr>
          <p:cNvPr id="92" name="TextBox 91"/>
          <p:cNvSpPr txBox="1"/>
          <p:nvPr/>
        </p:nvSpPr>
        <p:spPr>
          <a:xfrm>
            <a:off x="5381444" y="3344948"/>
            <a:ext cx="873559" cy="230832"/>
          </a:xfrm>
          <a:prstGeom prst="rect">
            <a:avLst/>
          </a:prstGeom>
          <a:noFill/>
        </p:spPr>
        <p:txBody>
          <a:bodyPr wrap="square" rtlCol="0">
            <a:spAutoFit/>
          </a:bodyPr>
          <a:lstStyle/>
          <a:p>
            <a:r>
              <a:rPr lang="en-GB" sz="900"/>
              <a:t>a, b, c @ t</a:t>
            </a:r>
            <a:r>
              <a:rPr lang="en-GB" sz="900" baseline="-25000"/>
              <a:t>i</a:t>
            </a:r>
            <a:endParaRPr lang="en-GB" sz="900"/>
          </a:p>
        </p:txBody>
      </p:sp>
      <p:sp>
        <p:nvSpPr>
          <p:cNvPr id="50" name="Date Placeholder 49">
            <a:extLst>
              <a:ext uri="{FF2B5EF4-FFF2-40B4-BE49-F238E27FC236}">
                <a16:creationId xmlns:a16="http://schemas.microsoft.com/office/drawing/2014/main" id="{64171883-A862-E040-87E3-DDB85D1980FC}"/>
              </a:ext>
            </a:extLst>
          </p:cNvPr>
          <p:cNvSpPr>
            <a:spLocks noGrp="1"/>
          </p:cNvSpPr>
          <p:nvPr>
            <p:ph type="dt" sz="half" idx="10"/>
          </p:nvPr>
        </p:nvSpPr>
        <p:spPr/>
        <p:txBody>
          <a:bodyPr/>
          <a:lstStyle/>
          <a:p>
            <a:r>
              <a:rPr lang="de-CH"/>
              <a:t>29 &amp; 30-11-2021</a:t>
            </a:r>
            <a:endParaRPr lang="en-US"/>
          </a:p>
        </p:txBody>
      </p:sp>
      <p:sp>
        <p:nvSpPr>
          <p:cNvPr id="54" name="Footer Placeholder 53">
            <a:extLst>
              <a:ext uri="{FF2B5EF4-FFF2-40B4-BE49-F238E27FC236}">
                <a16:creationId xmlns:a16="http://schemas.microsoft.com/office/drawing/2014/main" id="{D8739562-4D77-264B-8C02-9BCD51A0E3ED}"/>
              </a:ext>
            </a:extLst>
          </p:cNvPr>
          <p:cNvSpPr>
            <a:spLocks noGrp="1"/>
          </p:cNvSpPr>
          <p:nvPr>
            <p:ph type="ftr" sz="quarter" idx="11"/>
          </p:nvPr>
        </p:nvSpPr>
        <p:spPr/>
        <p:txBody>
          <a:bodyPr/>
          <a:lstStyle/>
          <a:p>
            <a:r>
              <a:rPr lang="en-US"/>
              <a:t>Accelerator Controls - S. Deghaye</a:t>
            </a:r>
          </a:p>
        </p:txBody>
      </p:sp>
      <p:cxnSp>
        <p:nvCxnSpPr>
          <p:cNvPr id="75" name="Straight Arrow Connector 74">
            <a:extLst>
              <a:ext uri="{FF2B5EF4-FFF2-40B4-BE49-F238E27FC236}">
                <a16:creationId xmlns:a16="http://schemas.microsoft.com/office/drawing/2014/main" id="{BC902BDA-0400-324A-860A-AEFE19CB712F}"/>
              </a:ext>
            </a:extLst>
          </p:cNvPr>
          <p:cNvCxnSpPr>
            <a:cxnSpLocks/>
          </p:cNvCxnSpPr>
          <p:nvPr/>
        </p:nvCxnSpPr>
        <p:spPr>
          <a:xfrm flipH="1" flipV="1">
            <a:off x="5324873" y="3385019"/>
            <a:ext cx="913943" cy="998"/>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77" name="Straight Arrow Connector 76">
            <a:extLst>
              <a:ext uri="{FF2B5EF4-FFF2-40B4-BE49-F238E27FC236}">
                <a16:creationId xmlns:a16="http://schemas.microsoft.com/office/drawing/2014/main" id="{14A0F496-00C4-7B43-8271-B861C5E3258E}"/>
              </a:ext>
            </a:extLst>
          </p:cNvPr>
          <p:cNvCxnSpPr>
            <a:cxnSpLocks/>
          </p:cNvCxnSpPr>
          <p:nvPr/>
        </p:nvCxnSpPr>
        <p:spPr>
          <a:xfrm>
            <a:off x="5324873" y="3281905"/>
            <a:ext cx="906738" cy="3867"/>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79" name="TextBox 78">
            <a:extLst>
              <a:ext uri="{FF2B5EF4-FFF2-40B4-BE49-F238E27FC236}">
                <a16:creationId xmlns:a16="http://schemas.microsoft.com/office/drawing/2014/main" id="{67752E06-E967-4A8F-9294-22A0CD87F8EE}"/>
              </a:ext>
            </a:extLst>
          </p:cNvPr>
          <p:cNvSpPr txBox="1"/>
          <p:nvPr/>
        </p:nvSpPr>
        <p:spPr>
          <a:xfrm>
            <a:off x="1936472" y="4422333"/>
            <a:ext cx="820289" cy="184666"/>
          </a:xfrm>
          <a:prstGeom prst="rect">
            <a:avLst/>
          </a:prstGeom>
          <a:noFill/>
        </p:spPr>
        <p:txBody>
          <a:bodyPr wrap="none" lIns="0" tIns="0" rIns="0" bIns="0" rtlCol="0">
            <a:spAutoFit/>
          </a:bodyPr>
          <a:lstStyle/>
          <a:p>
            <a:pPr algn="l"/>
            <a:r>
              <a:rPr lang="en-CH" sz="1200"/>
              <a:t>FESA Class</a:t>
            </a:r>
          </a:p>
        </p:txBody>
      </p:sp>
      <p:cxnSp>
        <p:nvCxnSpPr>
          <p:cNvPr id="90" name="Straight Arrow Connector 89">
            <a:extLst>
              <a:ext uri="{FF2B5EF4-FFF2-40B4-BE49-F238E27FC236}">
                <a16:creationId xmlns:a16="http://schemas.microsoft.com/office/drawing/2014/main" id="{4EAE809B-BD62-4B01-9E50-0D23CC302007}"/>
              </a:ext>
            </a:extLst>
          </p:cNvPr>
          <p:cNvCxnSpPr>
            <a:stCxn id="79" idx="3"/>
          </p:cNvCxnSpPr>
          <p:nvPr/>
        </p:nvCxnSpPr>
        <p:spPr>
          <a:xfrm>
            <a:off x="2756761" y="4514666"/>
            <a:ext cx="647239" cy="92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BC74422B-B3AE-45DF-A7BF-B29640CE6E19}"/>
              </a:ext>
            </a:extLst>
          </p:cNvPr>
          <p:cNvSpPr txBox="1"/>
          <p:nvPr/>
        </p:nvSpPr>
        <p:spPr>
          <a:xfrm>
            <a:off x="1936472" y="5346972"/>
            <a:ext cx="1032334" cy="184666"/>
          </a:xfrm>
          <a:prstGeom prst="rect">
            <a:avLst/>
          </a:prstGeom>
          <a:noFill/>
        </p:spPr>
        <p:txBody>
          <a:bodyPr wrap="none" lIns="0" tIns="0" rIns="0" bIns="0" rtlCol="0">
            <a:spAutoFit/>
          </a:bodyPr>
          <a:lstStyle/>
          <a:p>
            <a:pPr algn="l"/>
            <a:r>
              <a:rPr lang="en-CH" sz="1200"/>
              <a:t>VMEBus board</a:t>
            </a:r>
          </a:p>
        </p:txBody>
      </p:sp>
      <p:sp>
        <p:nvSpPr>
          <p:cNvPr id="101" name="TextBox 100">
            <a:extLst>
              <a:ext uri="{FF2B5EF4-FFF2-40B4-BE49-F238E27FC236}">
                <a16:creationId xmlns:a16="http://schemas.microsoft.com/office/drawing/2014/main" id="{A26ACCB6-9FC4-45AE-BA5E-FCB45D4A215D}"/>
              </a:ext>
            </a:extLst>
          </p:cNvPr>
          <p:cNvSpPr txBox="1"/>
          <p:nvPr/>
        </p:nvSpPr>
        <p:spPr>
          <a:xfrm>
            <a:off x="9464035" y="5173583"/>
            <a:ext cx="2150782" cy="184666"/>
          </a:xfrm>
          <a:prstGeom prst="rect">
            <a:avLst/>
          </a:prstGeom>
          <a:noFill/>
        </p:spPr>
        <p:txBody>
          <a:bodyPr wrap="none" lIns="0" tIns="0" rIns="0" bIns="0" rtlCol="0">
            <a:spAutoFit/>
          </a:bodyPr>
          <a:lstStyle/>
          <a:p>
            <a:pPr algn="l"/>
            <a:r>
              <a:rPr lang="en-CH" sz="1200"/>
              <a:t>General Machine Timing (GMT)</a:t>
            </a:r>
          </a:p>
        </p:txBody>
      </p:sp>
      <p:cxnSp>
        <p:nvCxnSpPr>
          <p:cNvPr id="102" name="Straight Arrow Connector 101">
            <a:extLst>
              <a:ext uri="{FF2B5EF4-FFF2-40B4-BE49-F238E27FC236}">
                <a16:creationId xmlns:a16="http://schemas.microsoft.com/office/drawing/2014/main" id="{4D9785C9-510E-43F7-B3D9-24B12D66C377}"/>
              </a:ext>
            </a:extLst>
          </p:cNvPr>
          <p:cNvCxnSpPr>
            <a:cxnSpLocks/>
            <a:stCxn id="97" idx="3"/>
          </p:cNvCxnSpPr>
          <p:nvPr/>
        </p:nvCxnSpPr>
        <p:spPr>
          <a:xfrm>
            <a:off x="2968806" y="5439305"/>
            <a:ext cx="443755" cy="79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E2C645B9-C7D6-46AA-9305-43914499DF28}"/>
              </a:ext>
            </a:extLst>
          </p:cNvPr>
          <p:cNvCxnSpPr>
            <a:cxnSpLocks/>
            <a:stCxn id="101" idx="1"/>
          </p:cNvCxnSpPr>
          <p:nvPr/>
        </p:nvCxnSpPr>
        <p:spPr>
          <a:xfrm flipH="1">
            <a:off x="8690326" y="5265916"/>
            <a:ext cx="773709" cy="1460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445E7FE0-6955-4BA3-A125-214CC426CC03}"/>
              </a:ext>
            </a:extLst>
          </p:cNvPr>
          <p:cNvSpPr txBox="1"/>
          <p:nvPr/>
        </p:nvSpPr>
        <p:spPr>
          <a:xfrm>
            <a:off x="92510" y="6144557"/>
            <a:ext cx="2385268" cy="307777"/>
          </a:xfrm>
          <a:prstGeom prst="rect">
            <a:avLst/>
          </a:prstGeom>
          <a:noFill/>
        </p:spPr>
        <p:txBody>
          <a:bodyPr wrap="none" lIns="0" tIns="0" rIns="0" bIns="0" rtlCol="0">
            <a:spAutoFit/>
          </a:bodyPr>
          <a:lstStyle/>
          <a:p>
            <a:r>
              <a:rPr lang="en-GB" sz="1000" baseline="30000"/>
              <a:t>*</a:t>
            </a:r>
            <a:r>
              <a:rPr lang="en-GB" sz="1000"/>
              <a:t>SWAN: </a:t>
            </a:r>
            <a:r>
              <a:rPr lang="en-US" sz="1000"/>
              <a:t>Service </a:t>
            </a:r>
            <a:r>
              <a:rPr lang="en-US" sz="900"/>
              <a:t>for</a:t>
            </a:r>
            <a:r>
              <a:rPr lang="en-US" sz="1000"/>
              <a:t> Web based </a:t>
            </a:r>
            <a:r>
              <a:rPr lang="en-US" sz="1000" err="1"/>
              <a:t>ANalysis</a:t>
            </a:r>
            <a:endParaRPr lang="en-US" sz="1000"/>
          </a:p>
          <a:p>
            <a:endParaRPr lang="en-US" sz="1000"/>
          </a:p>
        </p:txBody>
      </p:sp>
    </p:spTree>
    <p:extLst>
      <p:ext uri="{BB962C8B-B14F-4D97-AF65-F5344CB8AC3E}">
        <p14:creationId xmlns:p14="http://schemas.microsoft.com/office/powerpoint/2010/main" val="1080658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8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9"/>
                                          </p:stCondLst>
                                        </p:cTn>
                                        <p:tgtEl>
                                          <p:spTgt spid="41"/>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7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9"/>
                                          </p:stCondLst>
                                        </p:cTn>
                                        <p:tgtEl>
                                          <p:spTgt spid="92"/>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51"/>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55"/>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45"/>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6"/>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75"/>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77"/>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77"/>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6" grpId="0"/>
      <p:bldP spid="55" grpId="0"/>
      <p:bldP spid="81" grpId="0"/>
      <p:bldP spid="82" grpId="0"/>
      <p:bldP spid="83" grpId="0"/>
      <p:bldP spid="86" grpId="0" animBg="1"/>
      <p:bldP spid="87" grpId="0"/>
      <p:bldP spid="94" grpId="0"/>
      <p:bldP spid="95" grpId="0"/>
      <p:bldP spid="96" grpId="0"/>
      <p:bldP spid="85" grpId="0" animBg="1"/>
      <p:bldP spid="88" grpId="0"/>
      <p:bldP spid="92" grpId="0"/>
      <p:bldP spid="79" grpId="0"/>
      <p:bldP spid="97" grpId="0"/>
      <p:bldP spid="101" grpId="0"/>
      <p:bldP spid="10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alphaModFix/>
          </a:blip>
          <a:srcRect l="138" t="1" r="78" b="472"/>
          <a:stretch/>
        </p:blipFill>
        <p:spPr>
          <a:xfrm>
            <a:off x="1932397" y="2140679"/>
            <a:ext cx="6182456" cy="3605748"/>
          </a:xfrm>
          <a:prstGeom prst="rect">
            <a:avLst/>
          </a:prstGeom>
        </p:spPr>
      </p:pic>
      <p:pic>
        <p:nvPicPr>
          <p:cNvPr id="13" name="Picture 12"/>
          <p:cNvPicPr>
            <a:picLocks noChangeAspect="1"/>
          </p:cNvPicPr>
          <p:nvPr/>
        </p:nvPicPr>
        <p:blipFill rotWithShape="1">
          <a:blip r:embed="rId4">
            <a:alphaModFix/>
          </a:blip>
          <a:srcRect l="-167" r="34975"/>
          <a:stretch/>
        </p:blipFill>
        <p:spPr>
          <a:xfrm>
            <a:off x="1921179" y="2140679"/>
            <a:ext cx="4035837" cy="3629293"/>
          </a:xfrm>
          <a:prstGeom prst="rect">
            <a:avLst/>
          </a:prstGeom>
        </p:spPr>
      </p:pic>
      <p:sp>
        <p:nvSpPr>
          <p:cNvPr id="3" name="Content Placeholder 2"/>
          <p:cNvSpPr>
            <a:spLocks noGrp="1"/>
          </p:cNvSpPr>
          <p:nvPr>
            <p:ph idx="1"/>
          </p:nvPr>
        </p:nvSpPr>
        <p:spPr>
          <a:xfrm>
            <a:off x="7799219" y="1785631"/>
            <a:ext cx="3873215" cy="3013566"/>
          </a:xfrm>
        </p:spPr>
        <p:txBody>
          <a:bodyPr>
            <a:noAutofit/>
          </a:bodyPr>
          <a:lstStyle/>
          <a:p>
            <a:pPr marL="285750" indent="-285750">
              <a:buFont typeface="Wingdings" pitchFamily="2" charset="2"/>
              <a:buChar char="Ø"/>
            </a:pPr>
            <a:r>
              <a:rPr lang="en-GB" sz="1400">
                <a:solidFill>
                  <a:schemeClr val="tx1"/>
                </a:solidFill>
              </a:rPr>
              <a:t>Optimise the throughput of the accelerators</a:t>
            </a:r>
          </a:p>
          <a:p>
            <a:pPr marL="285750" indent="-285750">
              <a:buFont typeface="Wingdings" pitchFamily="2" charset="2"/>
              <a:buChar char="Ø"/>
            </a:pPr>
            <a:r>
              <a:rPr lang="en-GB" sz="1400">
                <a:solidFill>
                  <a:schemeClr val="tx1"/>
                </a:solidFill>
              </a:rPr>
              <a:t>New requirements: Change references of almost all equipment from pulse to pulse</a:t>
            </a:r>
          </a:p>
          <a:p>
            <a:pPr marL="819150" indent="-285750">
              <a:buFont typeface="Wingdings" pitchFamily="2" charset="2"/>
              <a:buChar char="Ø"/>
            </a:pPr>
            <a:r>
              <a:rPr lang="en-GB" sz="1400">
                <a:solidFill>
                  <a:schemeClr val="tx1"/>
                </a:solidFill>
              </a:rPr>
              <a:t>The control system must be hard real-time</a:t>
            </a:r>
          </a:p>
          <a:p>
            <a:pPr marL="819150" indent="-285750">
              <a:buFont typeface="Wingdings" pitchFamily="2" charset="2"/>
              <a:buChar char="Ø"/>
            </a:pPr>
            <a:r>
              <a:rPr lang="en-GB" sz="1400">
                <a:solidFill>
                  <a:schemeClr val="tx1"/>
                </a:solidFill>
              </a:rPr>
              <a:t>The central timing system sequences the entire beam production</a:t>
            </a:r>
          </a:p>
        </p:txBody>
      </p:sp>
      <p:sp>
        <p:nvSpPr>
          <p:cNvPr id="2" name="Title 1"/>
          <p:cNvSpPr>
            <a:spLocks noGrp="1"/>
          </p:cNvSpPr>
          <p:nvPr>
            <p:ph type="title"/>
          </p:nvPr>
        </p:nvSpPr>
        <p:spPr/>
        <p:txBody>
          <a:bodyPr/>
          <a:lstStyle/>
          <a:p>
            <a:r>
              <a:rPr lang="en-GB"/>
              <a:t>Accelerators Optimisation</a:t>
            </a:r>
          </a:p>
        </p:txBody>
      </p:sp>
      <p:sp>
        <p:nvSpPr>
          <p:cNvPr id="14" name="Explosion 2 13"/>
          <p:cNvSpPr/>
          <p:nvPr/>
        </p:nvSpPr>
        <p:spPr>
          <a:xfrm>
            <a:off x="9477907" y="787346"/>
            <a:ext cx="1762716" cy="914400"/>
          </a:xfrm>
          <a:prstGeom prst="irregularSeal2">
            <a:avLst/>
          </a:prstGeom>
        </p:spPr>
        <p:style>
          <a:lnRef idx="1">
            <a:schemeClr val="accent1"/>
          </a:lnRef>
          <a:fillRef idx="3">
            <a:schemeClr val="accent1"/>
          </a:fillRef>
          <a:effectRef idx="2">
            <a:schemeClr val="accent1"/>
          </a:effectRef>
          <a:fontRef idx="minor">
            <a:schemeClr val="lt1"/>
          </a:fontRef>
        </p:style>
        <p:txBody>
          <a:bodyPr lIns="0" rIns="0" rtlCol="0" anchor="t" anchorCtr="1"/>
          <a:lstStyle/>
          <a:p>
            <a:pPr algn="ctr"/>
            <a:r>
              <a:rPr lang="en-GB" sz="1600"/>
              <a:t>Physics</a:t>
            </a:r>
            <a:endParaRPr lang="en-GB" sz="2000"/>
          </a:p>
        </p:txBody>
      </p:sp>
      <p:sp>
        <p:nvSpPr>
          <p:cNvPr id="16" name="Explosion 2 15"/>
          <p:cNvSpPr/>
          <p:nvPr/>
        </p:nvSpPr>
        <p:spPr>
          <a:xfrm>
            <a:off x="8114853" y="4425882"/>
            <a:ext cx="1762716" cy="914400"/>
          </a:xfrm>
          <a:prstGeom prst="irregularSeal2">
            <a:avLst/>
          </a:prstGeom>
        </p:spPr>
        <p:style>
          <a:lnRef idx="1">
            <a:schemeClr val="accent1"/>
          </a:lnRef>
          <a:fillRef idx="3">
            <a:schemeClr val="accent1"/>
          </a:fillRef>
          <a:effectRef idx="2">
            <a:schemeClr val="accent1"/>
          </a:effectRef>
          <a:fontRef idx="minor">
            <a:schemeClr val="lt1"/>
          </a:fontRef>
        </p:style>
        <p:txBody>
          <a:bodyPr lIns="0" rIns="0" rtlCol="0" anchor="t" anchorCtr="1"/>
          <a:lstStyle/>
          <a:p>
            <a:pPr algn="ctr"/>
            <a:r>
              <a:rPr lang="en-GB" sz="1600"/>
              <a:t>Physics</a:t>
            </a:r>
          </a:p>
        </p:txBody>
      </p:sp>
      <p:sp>
        <p:nvSpPr>
          <p:cNvPr id="17" name="Explosion 2 16"/>
          <p:cNvSpPr/>
          <p:nvPr/>
        </p:nvSpPr>
        <p:spPr>
          <a:xfrm>
            <a:off x="6686216" y="3832997"/>
            <a:ext cx="1762716" cy="914400"/>
          </a:xfrm>
          <a:prstGeom prst="irregularSeal2">
            <a:avLst/>
          </a:prstGeom>
        </p:spPr>
        <p:style>
          <a:lnRef idx="1">
            <a:schemeClr val="accent1"/>
          </a:lnRef>
          <a:fillRef idx="3">
            <a:schemeClr val="accent1"/>
          </a:fillRef>
          <a:effectRef idx="2">
            <a:schemeClr val="accent1"/>
          </a:effectRef>
          <a:fontRef idx="minor">
            <a:schemeClr val="lt1"/>
          </a:fontRef>
        </p:style>
        <p:txBody>
          <a:bodyPr lIns="0" rIns="0" rtlCol="0" anchor="t" anchorCtr="1"/>
          <a:lstStyle/>
          <a:p>
            <a:pPr algn="ctr"/>
            <a:r>
              <a:rPr lang="en-GB" sz="1600"/>
              <a:t>Physics</a:t>
            </a:r>
          </a:p>
        </p:txBody>
      </p:sp>
      <p:sp>
        <p:nvSpPr>
          <p:cNvPr id="20" name="Slide Number Placeholder 19">
            <a:extLst>
              <a:ext uri="{FF2B5EF4-FFF2-40B4-BE49-F238E27FC236}">
                <a16:creationId xmlns:a16="http://schemas.microsoft.com/office/drawing/2014/main" id="{000D3ED5-0DA7-834E-B417-F055F111D8FA}"/>
              </a:ext>
            </a:extLst>
          </p:cNvPr>
          <p:cNvSpPr>
            <a:spLocks noGrp="1"/>
          </p:cNvSpPr>
          <p:nvPr>
            <p:ph type="sldNum" sz="quarter" idx="12"/>
          </p:nvPr>
        </p:nvSpPr>
        <p:spPr/>
        <p:txBody>
          <a:bodyPr/>
          <a:lstStyle/>
          <a:p>
            <a:fld id="{1A573C97-D9A6-6A4F-8364-B1B1682C6500}" type="slidenum">
              <a:rPr lang="en-GB" smtClean="0"/>
              <a:t>45</a:t>
            </a:fld>
            <a:endParaRPr lang="en-GB"/>
          </a:p>
        </p:txBody>
      </p:sp>
      <p:pic>
        <p:nvPicPr>
          <p:cNvPr id="11" name="Content Placeholder 7"/>
          <p:cNvPicPr>
            <a:picLocks noChangeAspect="1"/>
          </p:cNvPicPr>
          <p:nvPr/>
        </p:nvPicPr>
        <p:blipFill>
          <a:blip r:embed="rId5"/>
          <a:srcRect t="1253" b="1253"/>
          <a:stretch/>
        </p:blipFill>
        <p:spPr>
          <a:xfrm>
            <a:off x="181005" y="1074938"/>
            <a:ext cx="8262741" cy="5117130"/>
          </a:xfrm>
          <a:prstGeom prst="rect">
            <a:avLst/>
          </a:prstGeom>
        </p:spPr>
      </p:pic>
      <p:sp>
        <p:nvSpPr>
          <p:cNvPr id="7" name="Rectangle 6"/>
          <p:cNvSpPr/>
          <p:nvPr/>
        </p:nvSpPr>
        <p:spPr>
          <a:xfrm>
            <a:off x="5543083" y="1464560"/>
            <a:ext cx="983706"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Rectangle 3"/>
          <p:cNvSpPr/>
          <p:nvPr/>
        </p:nvSpPr>
        <p:spPr>
          <a:xfrm>
            <a:off x="2595011" y="1778687"/>
            <a:ext cx="983706"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tangle 4"/>
          <p:cNvSpPr/>
          <p:nvPr/>
        </p:nvSpPr>
        <p:spPr>
          <a:xfrm>
            <a:off x="3580321" y="1778687"/>
            <a:ext cx="983706" cy="286216"/>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5543083" y="1159588"/>
            <a:ext cx="3934824"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p:cNvSpPr/>
          <p:nvPr/>
        </p:nvSpPr>
        <p:spPr>
          <a:xfrm>
            <a:off x="4569547" y="1778687"/>
            <a:ext cx="983706"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p:nvSpPr>
        <p:spPr>
          <a:xfrm>
            <a:off x="3578717" y="1463536"/>
            <a:ext cx="1967412"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2023208" y="1110506"/>
            <a:ext cx="543739" cy="1001813"/>
          </a:xfrm>
          <a:prstGeom prst="rect">
            <a:avLst/>
          </a:prstGeom>
          <a:noFill/>
        </p:spPr>
        <p:txBody>
          <a:bodyPr wrap="none" rtlCol="0">
            <a:spAutoFit/>
          </a:bodyPr>
          <a:lstStyle/>
          <a:p>
            <a:pPr>
              <a:lnSpc>
                <a:spcPct val="110000"/>
              </a:lnSpc>
            </a:pPr>
            <a:r>
              <a:rPr lang="en-GB"/>
              <a:t>SPS</a:t>
            </a:r>
          </a:p>
          <a:p>
            <a:pPr>
              <a:lnSpc>
                <a:spcPct val="110000"/>
              </a:lnSpc>
            </a:pPr>
            <a:r>
              <a:rPr lang="en-GB"/>
              <a:t>PS</a:t>
            </a:r>
          </a:p>
          <a:p>
            <a:pPr>
              <a:lnSpc>
                <a:spcPct val="110000"/>
              </a:lnSpc>
            </a:pPr>
            <a:r>
              <a:rPr lang="en-GB"/>
              <a:t>PSB</a:t>
            </a:r>
          </a:p>
        </p:txBody>
      </p:sp>
      <p:sp>
        <p:nvSpPr>
          <p:cNvPr id="21" name="Date Placeholder 3">
            <a:extLst>
              <a:ext uri="{FF2B5EF4-FFF2-40B4-BE49-F238E27FC236}">
                <a16:creationId xmlns:a16="http://schemas.microsoft.com/office/drawing/2014/main" id="{2FE36E06-E12E-AF4F-8673-5F16EC5AC431}"/>
              </a:ext>
            </a:extLst>
          </p:cNvPr>
          <p:cNvSpPr>
            <a:spLocks noGrp="1"/>
          </p:cNvSpPr>
          <p:nvPr>
            <p:ph type="dt" sz="half" idx="10"/>
          </p:nvPr>
        </p:nvSpPr>
        <p:spPr>
          <a:xfrm>
            <a:off x="3165677" y="6350851"/>
            <a:ext cx="950712" cy="365125"/>
          </a:xfrm>
        </p:spPr>
        <p:txBody>
          <a:bodyPr/>
          <a:lstStyle/>
          <a:p>
            <a:r>
              <a:rPr lang="de-CH"/>
              <a:t>29 &amp; 30-11-2021</a:t>
            </a:r>
            <a:endParaRPr lang="en-US"/>
          </a:p>
        </p:txBody>
      </p:sp>
    </p:spTree>
    <p:extLst>
      <p:ext uri="{BB962C8B-B14F-4D97-AF65-F5344CB8AC3E}">
        <p14:creationId xmlns:p14="http://schemas.microsoft.com/office/powerpoint/2010/main" val="3637387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par>
                                <p:cTn id="59" presetID="1" presetClass="exit" presetSubtype="0" fill="hold" nodeType="withEffect">
                                  <p:stCondLst>
                                    <p:cond delay="0"/>
                                  </p:stCondLst>
                                  <p:childTnLst>
                                    <p:set>
                                      <p:cBhvr>
                                        <p:cTn id="60" dur="1" fill="hold">
                                          <p:stCondLst>
                                            <p:cond delay="0"/>
                                          </p:stCondLst>
                                        </p:cTn>
                                        <p:tgtEl>
                                          <p:spTgt spid="13"/>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4" grpId="0" animBg="1"/>
      <p:bldP spid="16" grpId="0" animBg="1"/>
      <p:bldP spid="17" grpId="0" animBg="1"/>
      <p:bldP spid="7" grpId="0" animBg="1"/>
      <p:bldP spid="4" grpId="0" animBg="1"/>
      <p:bldP spid="5" grpId="0" animBg="1"/>
      <p:bldP spid="9" grpId="0" animBg="1"/>
      <p:bldP spid="6" grpId="0" animBg="1"/>
      <p:bldP spid="8" grpId="0" animBg="1"/>
      <p:bldP spid="1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6E15F-F3AE-6C45-B81B-27733B40C8B7}"/>
              </a:ext>
            </a:extLst>
          </p:cNvPr>
          <p:cNvSpPr>
            <a:spLocks noGrp="1"/>
          </p:cNvSpPr>
          <p:nvPr>
            <p:ph type="title"/>
          </p:nvPr>
        </p:nvSpPr>
        <p:spPr/>
        <p:txBody>
          <a:bodyPr/>
          <a:lstStyle/>
          <a:p>
            <a:r>
              <a:rPr lang="en-CH"/>
              <a:t>Program for Tomorrow…</a:t>
            </a:r>
          </a:p>
        </p:txBody>
      </p:sp>
      <p:sp>
        <p:nvSpPr>
          <p:cNvPr id="3" name="Content Placeholder 2">
            <a:extLst>
              <a:ext uri="{FF2B5EF4-FFF2-40B4-BE49-F238E27FC236}">
                <a16:creationId xmlns:a16="http://schemas.microsoft.com/office/drawing/2014/main" id="{A5B1DD16-DB4E-CD4C-B77A-7DBA7DA881C1}"/>
              </a:ext>
            </a:extLst>
          </p:cNvPr>
          <p:cNvSpPr>
            <a:spLocks noGrp="1"/>
          </p:cNvSpPr>
          <p:nvPr>
            <p:ph idx="1"/>
          </p:nvPr>
        </p:nvSpPr>
        <p:spPr/>
        <p:txBody>
          <a:bodyPr/>
          <a:lstStyle/>
          <a:p>
            <a:pPr marL="342900" indent="-342900">
              <a:buFont typeface="Arial" panose="020B0604020202020204" pitchFamily="34" charset="0"/>
              <a:buChar char="•"/>
            </a:pPr>
            <a:r>
              <a:rPr lang="en-CH"/>
              <a:t>Review the examples but looking at t</a:t>
            </a:r>
            <a:r>
              <a:rPr lang="en-GB"/>
              <a:t>he</a:t>
            </a:r>
            <a:r>
              <a:rPr lang="en-CH"/>
              <a:t> technical implementation details</a:t>
            </a:r>
          </a:p>
          <a:p>
            <a:pPr marL="666750" lvl="1" indent="-342900">
              <a:buFont typeface="Arial" panose="020B0604020202020204" pitchFamily="34" charset="0"/>
              <a:buChar char="•"/>
            </a:pPr>
            <a:r>
              <a:rPr lang="en-CH"/>
              <a:t>Which technologies</a:t>
            </a:r>
          </a:p>
          <a:p>
            <a:pPr marL="666750" lvl="1" indent="-342900">
              <a:buFont typeface="Arial" panose="020B0604020202020204" pitchFamily="34" charset="0"/>
              <a:buChar char="•"/>
            </a:pPr>
            <a:r>
              <a:rPr lang="en-GB"/>
              <a:t>W</a:t>
            </a:r>
            <a:r>
              <a:rPr lang="en-CH"/>
              <a:t>orkflows</a:t>
            </a:r>
          </a:p>
          <a:p>
            <a:pPr marL="666750" lvl="1" indent="-342900">
              <a:buFont typeface="Arial" panose="020B0604020202020204" pitchFamily="34" charset="0"/>
              <a:buChar char="•"/>
            </a:pPr>
            <a:r>
              <a:rPr lang="en-CH"/>
              <a:t>Design choices</a:t>
            </a:r>
          </a:p>
          <a:p>
            <a:pPr marL="666750" lvl="1" indent="-342900">
              <a:buFont typeface="Arial" panose="020B0604020202020204" pitchFamily="34" charset="0"/>
              <a:buChar char="•"/>
            </a:pPr>
            <a:r>
              <a:rPr lang="en-GB"/>
              <a:t>E</a:t>
            </a:r>
            <a:r>
              <a:rPr lang="en-CH"/>
              <a:t>tc.</a:t>
            </a:r>
          </a:p>
          <a:p>
            <a:pPr marL="666750" lvl="1" indent="-342900">
              <a:buFont typeface="Arial" panose="020B0604020202020204" pitchFamily="34" charset="0"/>
              <a:buChar char="•"/>
            </a:pPr>
            <a:endParaRPr lang="en-CH"/>
          </a:p>
          <a:p>
            <a:pPr marL="342900" indent="-342900">
              <a:buFont typeface="Arial" panose="020B0604020202020204" pitchFamily="34" charset="0"/>
              <a:buChar char="•"/>
            </a:pPr>
            <a:r>
              <a:rPr lang="en-CH"/>
              <a:t>If possible, review</a:t>
            </a:r>
          </a:p>
          <a:p>
            <a:pPr marL="666750" lvl="1" indent="-342900">
              <a:buFont typeface="Arial" panose="020B0604020202020204" pitchFamily="34" charset="0"/>
              <a:buChar char="•"/>
            </a:pPr>
            <a:r>
              <a:rPr lang="en-GB"/>
              <a:t>T</a:t>
            </a:r>
            <a:r>
              <a:rPr lang="en-CH"/>
              <a:t>he high-level architecture (get used to the names)</a:t>
            </a:r>
          </a:p>
          <a:p>
            <a:pPr marL="666750" lvl="1" indent="-342900">
              <a:buFont typeface="Arial" panose="020B0604020202020204" pitchFamily="34" charset="0"/>
              <a:buChar char="•"/>
            </a:pPr>
            <a:r>
              <a:rPr lang="en-GB"/>
              <a:t>T</a:t>
            </a:r>
            <a:r>
              <a:rPr lang="en-CH"/>
              <a:t>he examples</a:t>
            </a:r>
          </a:p>
          <a:p>
            <a:pPr marL="666750" lvl="1" indent="-342900">
              <a:buFont typeface="Arial" panose="020B0604020202020204" pitchFamily="34" charset="0"/>
              <a:buChar char="•"/>
            </a:pPr>
            <a:r>
              <a:rPr lang="en-GB"/>
              <a:t>T</a:t>
            </a:r>
            <a:r>
              <a:rPr lang="en-CH"/>
              <a:t>he timing system </a:t>
            </a:r>
          </a:p>
        </p:txBody>
      </p:sp>
      <p:sp>
        <p:nvSpPr>
          <p:cNvPr id="4" name="Date Placeholder 3">
            <a:extLst>
              <a:ext uri="{FF2B5EF4-FFF2-40B4-BE49-F238E27FC236}">
                <a16:creationId xmlns:a16="http://schemas.microsoft.com/office/drawing/2014/main" id="{872CD79D-C06C-5B4F-B81E-CD5317C8D253}"/>
              </a:ext>
            </a:extLst>
          </p:cNvPr>
          <p:cNvSpPr>
            <a:spLocks noGrp="1"/>
          </p:cNvSpPr>
          <p:nvPr>
            <p:ph type="dt" sz="half" idx="10"/>
          </p:nvPr>
        </p:nvSpPr>
        <p:spPr/>
        <p:txBody>
          <a:bodyPr/>
          <a:lstStyle/>
          <a:p>
            <a:r>
              <a:rPr lang="de-CH"/>
              <a:t>29 &amp; 30-11-2021</a:t>
            </a:r>
            <a:endParaRPr lang="en-US"/>
          </a:p>
        </p:txBody>
      </p:sp>
      <p:sp>
        <p:nvSpPr>
          <p:cNvPr id="5" name="Footer Placeholder 4">
            <a:extLst>
              <a:ext uri="{FF2B5EF4-FFF2-40B4-BE49-F238E27FC236}">
                <a16:creationId xmlns:a16="http://schemas.microsoft.com/office/drawing/2014/main" id="{FBBDB269-984D-7C4D-B3FF-03D15D42147E}"/>
              </a:ext>
            </a:extLst>
          </p:cNvPr>
          <p:cNvSpPr>
            <a:spLocks noGrp="1"/>
          </p:cNvSpPr>
          <p:nvPr>
            <p:ph type="ftr" sz="quarter" idx="11"/>
          </p:nvPr>
        </p:nvSpPr>
        <p:spPr/>
        <p:txBody>
          <a:bodyPr/>
          <a:lstStyle/>
          <a:p>
            <a:r>
              <a:rPr lang="en-GB"/>
              <a:t>Accelerator Controls - S. Deghaye (CERN)</a:t>
            </a:r>
          </a:p>
        </p:txBody>
      </p:sp>
      <p:sp>
        <p:nvSpPr>
          <p:cNvPr id="6" name="Slide Number Placeholder 5">
            <a:extLst>
              <a:ext uri="{FF2B5EF4-FFF2-40B4-BE49-F238E27FC236}">
                <a16:creationId xmlns:a16="http://schemas.microsoft.com/office/drawing/2014/main" id="{062928D4-CEB9-494A-9ED1-996BA94D8068}"/>
              </a:ext>
            </a:extLst>
          </p:cNvPr>
          <p:cNvSpPr>
            <a:spLocks noGrp="1"/>
          </p:cNvSpPr>
          <p:nvPr>
            <p:ph type="sldNum" sz="quarter" idx="12"/>
          </p:nvPr>
        </p:nvSpPr>
        <p:spPr/>
        <p:txBody>
          <a:bodyPr/>
          <a:lstStyle/>
          <a:p>
            <a:fld id="{1A573C97-D9A6-6A4F-8364-B1B1682C6500}" type="slidenum">
              <a:rPr lang="en-GB" smtClean="0"/>
              <a:t>46</a:t>
            </a:fld>
            <a:endParaRPr lang="en-GB"/>
          </a:p>
        </p:txBody>
      </p:sp>
    </p:spTree>
    <p:extLst>
      <p:ext uri="{BB962C8B-B14F-4D97-AF65-F5344CB8AC3E}">
        <p14:creationId xmlns:p14="http://schemas.microsoft.com/office/powerpoint/2010/main" val="11758521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274C4E-A669-464A-9555-35210FE5BCD5}"/>
              </a:ext>
            </a:extLst>
          </p:cNvPr>
          <p:cNvSpPr>
            <a:spLocks noGrp="1"/>
          </p:cNvSpPr>
          <p:nvPr>
            <p:ph idx="1"/>
          </p:nvPr>
        </p:nvSpPr>
        <p:spPr>
          <a:xfrm>
            <a:off x="407989" y="1592263"/>
            <a:ext cx="6690643" cy="4608512"/>
          </a:xfrm>
        </p:spPr>
        <p:txBody>
          <a:bodyPr/>
          <a:lstStyle/>
          <a:p>
            <a:r>
              <a:rPr lang="en-CH"/>
              <a:t>CERN</a:t>
            </a:r>
          </a:p>
          <a:p>
            <a:r>
              <a:rPr lang="en-CH"/>
              <a:t>CERN Beams Department </a:t>
            </a:r>
            <a:r>
              <a:rPr lang="en-CH" b="0"/>
              <a:t>(</a:t>
            </a:r>
            <a:r>
              <a:rPr lang="en-GB" b="0">
                <a:hlinkClick r:id="rId3"/>
              </a:rPr>
              <a:t>https://beams.cern/</a:t>
            </a:r>
            <a:r>
              <a:rPr lang="en-GB" b="0"/>
              <a:t>)</a:t>
            </a:r>
            <a:endParaRPr lang="en-CH" b="0"/>
          </a:p>
          <a:p>
            <a:r>
              <a:rPr lang="en-CH"/>
              <a:t>Introduction to BE-CO Control System</a:t>
            </a:r>
            <a:r>
              <a:rPr lang="en-CH" b="0"/>
              <a:t>, </a:t>
            </a:r>
            <a:r>
              <a:rPr lang="en-GB" b="0"/>
              <a:t>2019 Edition, S. Deghaye &amp; E. Fortescue, CERN, 2020. (</a:t>
            </a:r>
            <a:r>
              <a:rPr lang="en-GB" b="0">
                <a:hlinkClick r:id="rId4"/>
              </a:rPr>
              <a:t>https://cds.cern.ch/record/2748122</a:t>
            </a:r>
            <a:r>
              <a:rPr lang="en-GB" b="0"/>
              <a:t>)</a:t>
            </a:r>
          </a:p>
          <a:p>
            <a:endParaRPr lang="en-GB" b="0"/>
          </a:p>
          <a:p>
            <a:r>
              <a:rPr lang="en-GB"/>
              <a:t>Tango Controls </a:t>
            </a:r>
            <a:r>
              <a:rPr lang="en-GB" b="0"/>
              <a:t>(</a:t>
            </a:r>
            <a:r>
              <a:rPr lang="en-GB" b="0">
                <a:hlinkClick r:id="rId5"/>
              </a:rPr>
              <a:t>https://www.tango-controls.org/</a:t>
            </a:r>
            <a:r>
              <a:rPr lang="en-GB" b="0"/>
              <a:t>)</a:t>
            </a:r>
          </a:p>
          <a:p>
            <a:endParaRPr lang="en-GB" b="0"/>
          </a:p>
          <a:p>
            <a:r>
              <a:rPr lang="en-GB"/>
              <a:t>EPICS</a:t>
            </a:r>
            <a:r>
              <a:rPr lang="en-GB" b="0"/>
              <a:t> (</a:t>
            </a:r>
            <a:r>
              <a:rPr lang="en-GB" b="0">
                <a:hlinkClick r:id="rId6"/>
              </a:rPr>
              <a:t>https://epics-controls.org/</a:t>
            </a:r>
            <a:r>
              <a:rPr lang="en-GB" b="0"/>
              <a:t>)</a:t>
            </a:r>
            <a:endParaRPr lang="en-CH" b="0"/>
          </a:p>
        </p:txBody>
      </p:sp>
      <p:sp>
        <p:nvSpPr>
          <p:cNvPr id="3" name="Title 2">
            <a:extLst>
              <a:ext uri="{FF2B5EF4-FFF2-40B4-BE49-F238E27FC236}">
                <a16:creationId xmlns:a16="http://schemas.microsoft.com/office/drawing/2014/main" id="{A3B81134-3AF6-CC47-A58F-73F5E6BB2552}"/>
              </a:ext>
            </a:extLst>
          </p:cNvPr>
          <p:cNvSpPr>
            <a:spLocks noGrp="1"/>
          </p:cNvSpPr>
          <p:nvPr>
            <p:ph type="title"/>
          </p:nvPr>
        </p:nvSpPr>
        <p:spPr/>
        <p:txBody>
          <a:bodyPr/>
          <a:lstStyle/>
          <a:p>
            <a:r>
              <a:rPr lang="en-CH"/>
              <a:t>Want to know more?</a:t>
            </a:r>
          </a:p>
        </p:txBody>
      </p:sp>
      <p:sp>
        <p:nvSpPr>
          <p:cNvPr id="4" name="Date Placeholder 3">
            <a:extLst>
              <a:ext uri="{FF2B5EF4-FFF2-40B4-BE49-F238E27FC236}">
                <a16:creationId xmlns:a16="http://schemas.microsoft.com/office/drawing/2014/main" id="{B44F43BE-8DAF-B44C-9812-8B41BDDA72FD}"/>
              </a:ext>
            </a:extLst>
          </p:cNvPr>
          <p:cNvSpPr>
            <a:spLocks noGrp="1"/>
          </p:cNvSpPr>
          <p:nvPr>
            <p:ph type="dt" sz="half" idx="10"/>
          </p:nvPr>
        </p:nvSpPr>
        <p:spPr/>
        <p:txBody>
          <a:bodyPr/>
          <a:lstStyle/>
          <a:p>
            <a:r>
              <a:rPr lang="de-CH"/>
              <a:t>29 &amp; 30-11-2021</a:t>
            </a:r>
            <a:endParaRPr lang="en-US"/>
          </a:p>
        </p:txBody>
      </p:sp>
      <p:sp>
        <p:nvSpPr>
          <p:cNvPr id="5" name="Footer Placeholder 4">
            <a:extLst>
              <a:ext uri="{FF2B5EF4-FFF2-40B4-BE49-F238E27FC236}">
                <a16:creationId xmlns:a16="http://schemas.microsoft.com/office/drawing/2014/main" id="{72E6C974-9868-2542-A073-7CADE165CDDB}"/>
              </a:ext>
            </a:extLst>
          </p:cNvPr>
          <p:cNvSpPr>
            <a:spLocks noGrp="1"/>
          </p:cNvSpPr>
          <p:nvPr>
            <p:ph type="ftr" sz="quarter" idx="11"/>
          </p:nvPr>
        </p:nvSpPr>
        <p:spPr/>
        <p:txBody>
          <a:bodyPr/>
          <a:lstStyle/>
          <a:p>
            <a:r>
              <a:rPr lang="en-US"/>
              <a:t>Accelerator Controls - S. Deghaye</a:t>
            </a:r>
          </a:p>
        </p:txBody>
      </p:sp>
      <p:sp>
        <p:nvSpPr>
          <p:cNvPr id="6" name="Slide Number Placeholder 5">
            <a:extLst>
              <a:ext uri="{FF2B5EF4-FFF2-40B4-BE49-F238E27FC236}">
                <a16:creationId xmlns:a16="http://schemas.microsoft.com/office/drawing/2014/main" id="{141F7902-065C-E44F-BF2E-53B27E32307E}"/>
              </a:ext>
            </a:extLst>
          </p:cNvPr>
          <p:cNvSpPr>
            <a:spLocks noGrp="1"/>
          </p:cNvSpPr>
          <p:nvPr>
            <p:ph type="sldNum" sz="quarter" idx="12"/>
          </p:nvPr>
        </p:nvSpPr>
        <p:spPr/>
        <p:txBody>
          <a:bodyPr/>
          <a:lstStyle/>
          <a:p>
            <a:fld id="{36B5EA5A-BC32-A742-B11B-8E7414D5B535}" type="slidenum">
              <a:rPr lang="en-US" smtClean="0"/>
              <a:pPr/>
              <a:t>47</a:t>
            </a:fld>
            <a:endParaRPr lang="en-US"/>
          </a:p>
        </p:txBody>
      </p:sp>
      <p:pic>
        <p:nvPicPr>
          <p:cNvPr id="8" name="Graphic 7">
            <a:extLst>
              <a:ext uri="{FF2B5EF4-FFF2-40B4-BE49-F238E27FC236}">
                <a16:creationId xmlns:a16="http://schemas.microsoft.com/office/drawing/2014/main" id="{E21DF50C-C981-EA41-B495-E4165F7E77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1650" y="5036716"/>
            <a:ext cx="819233" cy="432259"/>
          </a:xfrm>
          <a:prstGeom prst="rect">
            <a:avLst/>
          </a:prstGeom>
        </p:spPr>
      </p:pic>
      <p:pic>
        <p:nvPicPr>
          <p:cNvPr id="10" name="Picture 9">
            <a:extLst>
              <a:ext uri="{FF2B5EF4-FFF2-40B4-BE49-F238E27FC236}">
                <a16:creationId xmlns:a16="http://schemas.microsoft.com/office/drawing/2014/main" id="{37471C5C-0EEC-AF43-AEE6-30D3FD73FCB6}"/>
              </a:ext>
            </a:extLst>
          </p:cNvPr>
          <p:cNvPicPr>
            <a:picLocks noChangeAspect="1"/>
          </p:cNvPicPr>
          <p:nvPr/>
        </p:nvPicPr>
        <p:blipFill>
          <a:blip r:embed="rId9"/>
          <a:stretch>
            <a:fillRect/>
          </a:stretch>
        </p:blipFill>
        <p:spPr>
          <a:xfrm>
            <a:off x="357482" y="3928603"/>
            <a:ext cx="1268412" cy="403873"/>
          </a:xfrm>
          <a:prstGeom prst="rect">
            <a:avLst/>
          </a:prstGeom>
        </p:spPr>
      </p:pic>
      <p:pic>
        <p:nvPicPr>
          <p:cNvPr id="12" name="Picture 11">
            <a:extLst>
              <a:ext uri="{FF2B5EF4-FFF2-40B4-BE49-F238E27FC236}">
                <a16:creationId xmlns:a16="http://schemas.microsoft.com/office/drawing/2014/main" id="{53A93154-E955-8144-B27D-B61064C9E02A}"/>
              </a:ext>
            </a:extLst>
          </p:cNvPr>
          <p:cNvPicPr>
            <a:picLocks noChangeAspect="1"/>
          </p:cNvPicPr>
          <p:nvPr/>
        </p:nvPicPr>
        <p:blipFill rotWithShape="1">
          <a:blip r:embed="rId10"/>
          <a:srcRect l="19690" t="20405" r="17909" b="17457"/>
          <a:stretch/>
        </p:blipFill>
        <p:spPr>
          <a:xfrm>
            <a:off x="405608" y="1148962"/>
            <a:ext cx="954909" cy="950881"/>
          </a:xfrm>
          <a:prstGeom prst="rect">
            <a:avLst/>
          </a:prstGeom>
        </p:spPr>
      </p:pic>
      <p:pic>
        <p:nvPicPr>
          <p:cNvPr id="14" name="Picture 13">
            <a:extLst>
              <a:ext uri="{FF2B5EF4-FFF2-40B4-BE49-F238E27FC236}">
                <a16:creationId xmlns:a16="http://schemas.microsoft.com/office/drawing/2014/main" id="{878BC6A3-72B6-F044-B196-A3EA032CAFC9}"/>
              </a:ext>
            </a:extLst>
          </p:cNvPr>
          <p:cNvPicPr>
            <a:picLocks noChangeAspect="1"/>
          </p:cNvPicPr>
          <p:nvPr/>
        </p:nvPicPr>
        <p:blipFill>
          <a:blip r:embed="rId11"/>
          <a:stretch>
            <a:fillRect/>
          </a:stretch>
        </p:blipFill>
        <p:spPr>
          <a:xfrm>
            <a:off x="7098632" y="1592263"/>
            <a:ext cx="5032568" cy="3856205"/>
          </a:xfrm>
          <a:prstGeom prst="rect">
            <a:avLst/>
          </a:prstGeom>
        </p:spPr>
      </p:pic>
    </p:spTree>
    <p:extLst>
      <p:ext uri="{BB962C8B-B14F-4D97-AF65-F5344CB8AC3E}">
        <p14:creationId xmlns:p14="http://schemas.microsoft.com/office/powerpoint/2010/main" val="12741975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57CF1-959E-4981-84AB-7D17E1137191}"/>
              </a:ext>
            </a:extLst>
          </p:cNvPr>
          <p:cNvSpPr>
            <a:spLocks noGrp="1"/>
          </p:cNvSpPr>
          <p:nvPr>
            <p:ph type="title"/>
          </p:nvPr>
        </p:nvSpPr>
        <p:spPr/>
        <p:txBody>
          <a:bodyPr/>
          <a:lstStyle/>
          <a:p>
            <a:r>
              <a:rPr lang="en-US"/>
              <a:t>Day 2</a:t>
            </a:r>
          </a:p>
        </p:txBody>
      </p:sp>
      <p:sp>
        <p:nvSpPr>
          <p:cNvPr id="3" name="Text Placeholder 2">
            <a:extLst>
              <a:ext uri="{FF2B5EF4-FFF2-40B4-BE49-F238E27FC236}">
                <a16:creationId xmlns:a16="http://schemas.microsoft.com/office/drawing/2014/main" id="{E9EC546F-C37D-4DAB-9D99-B6066A0D0763}"/>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B3D25834-F360-FB41-AB6F-3300CB66CF4D}"/>
              </a:ext>
            </a:extLst>
          </p:cNvPr>
          <p:cNvSpPr>
            <a:spLocks noGrp="1"/>
          </p:cNvSpPr>
          <p:nvPr>
            <p:ph type="dt" sz="half" idx="10"/>
          </p:nvPr>
        </p:nvSpPr>
        <p:spPr>
          <a:xfrm>
            <a:off x="3165677" y="6350851"/>
            <a:ext cx="950712" cy="365125"/>
          </a:xfrm>
        </p:spPr>
        <p:txBody>
          <a:bodyPr/>
          <a:lstStyle/>
          <a:p>
            <a:r>
              <a:rPr lang="de-CH"/>
              <a:t>29 &amp; 30-11-2021</a:t>
            </a:r>
            <a:endParaRPr lang="en-US"/>
          </a:p>
        </p:txBody>
      </p:sp>
    </p:spTree>
    <p:extLst>
      <p:ext uri="{BB962C8B-B14F-4D97-AF65-F5344CB8AC3E}">
        <p14:creationId xmlns:p14="http://schemas.microsoft.com/office/powerpoint/2010/main" val="20498603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85412F-387A-6E43-ACAF-9130596E39AE}"/>
              </a:ext>
            </a:extLst>
          </p:cNvPr>
          <p:cNvSpPr>
            <a:spLocks noGrp="1"/>
          </p:cNvSpPr>
          <p:nvPr>
            <p:ph idx="1"/>
          </p:nvPr>
        </p:nvSpPr>
        <p:spPr/>
        <p:txBody>
          <a:bodyPr/>
          <a:lstStyle/>
          <a:p>
            <a:pPr marL="457200" indent="-457200">
              <a:buFont typeface="+mj-lt"/>
              <a:buAutoNum type="arabicPeriod"/>
            </a:pPr>
            <a:r>
              <a:rPr lang="en-GB" sz="2000">
                <a:solidFill>
                  <a:schemeClr val="tx1"/>
                </a:solidFill>
              </a:rPr>
              <a:t>What is an accelerator made of?</a:t>
            </a:r>
          </a:p>
          <a:p>
            <a:pPr marL="457200" indent="-457200">
              <a:buFont typeface="+mj-lt"/>
              <a:buAutoNum type="arabicPeriod"/>
            </a:pPr>
            <a:r>
              <a:rPr lang="en-CH" sz="2000">
                <a:solidFill>
                  <a:schemeClr val="tx1"/>
                </a:solidFill>
              </a:rPr>
              <a:t>Control System Requirements</a:t>
            </a:r>
          </a:p>
          <a:p>
            <a:pPr marL="457200" indent="-457200">
              <a:buFont typeface="+mj-lt"/>
              <a:buAutoNum type="arabicPeriod"/>
            </a:pPr>
            <a:r>
              <a:rPr lang="en-CH" sz="2000">
                <a:solidFill>
                  <a:schemeClr val="tx1"/>
                </a:solidFill>
              </a:rPr>
              <a:t>Implementation Philosophy</a:t>
            </a:r>
          </a:p>
          <a:p>
            <a:pPr marL="457200" indent="-457200">
              <a:buFont typeface="+mj-lt"/>
              <a:buAutoNum type="arabicPeriod"/>
            </a:pPr>
            <a:r>
              <a:rPr lang="en-CH" sz="2000">
                <a:solidFill>
                  <a:schemeClr val="tx1"/>
                </a:solidFill>
              </a:rPr>
              <a:t>A bit of History</a:t>
            </a:r>
          </a:p>
          <a:p>
            <a:pPr marL="457200" indent="-457200">
              <a:buFont typeface="+mj-lt"/>
              <a:buAutoNum type="arabicPeriod"/>
            </a:pPr>
            <a:r>
              <a:rPr lang="en-CH" sz="2000">
                <a:solidFill>
                  <a:schemeClr val="tx1"/>
                </a:solidFill>
              </a:rPr>
              <a:t>Hardware &amp; Software Architecture</a:t>
            </a:r>
          </a:p>
          <a:p>
            <a:pPr marL="457200" indent="-457200">
              <a:buFont typeface="+mj-lt"/>
              <a:buAutoNum type="arabicPeriod"/>
            </a:pPr>
            <a:r>
              <a:rPr lang="en-CH" sz="2000">
                <a:solidFill>
                  <a:schemeClr val="tx1"/>
                </a:solidFill>
              </a:rPr>
              <a:t>CERN examples &amp; Key Components</a:t>
            </a:r>
          </a:p>
          <a:p>
            <a:pPr marL="457200" indent="-457200">
              <a:buFont typeface="+mj-lt"/>
              <a:buAutoNum type="arabicPeriod"/>
            </a:pPr>
            <a:r>
              <a:rPr lang="en-CH" sz="2000">
                <a:solidFill>
                  <a:schemeClr val="tx1"/>
                </a:solidFill>
              </a:rPr>
              <a:t>Detailed implementations and concepts</a:t>
            </a:r>
          </a:p>
        </p:txBody>
      </p:sp>
      <p:sp>
        <p:nvSpPr>
          <p:cNvPr id="2" name="Title 1">
            <a:extLst>
              <a:ext uri="{FF2B5EF4-FFF2-40B4-BE49-F238E27FC236}">
                <a16:creationId xmlns:a16="http://schemas.microsoft.com/office/drawing/2014/main" id="{79B3A1DD-10AA-8C4A-A5EA-5DBC351D8CB9}"/>
              </a:ext>
            </a:extLst>
          </p:cNvPr>
          <p:cNvSpPr>
            <a:spLocks noGrp="1"/>
          </p:cNvSpPr>
          <p:nvPr>
            <p:ph type="title"/>
          </p:nvPr>
        </p:nvSpPr>
        <p:spPr/>
        <p:txBody>
          <a:bodyPr/>
          <a:lstStyle/>
          <a:p>
            <a:r>
              <a:rPr lang="en-CH"/>
              <a:t>Agenda</a:t>
            </a:r>
          </a:p>
        </p:txBody>
      </p:sp>
      <p:sp>
        <p:nvSpPr>
          <p:cNvPr id="5" name="Footer Placeholder 4">
            <a:extLst>
              <a:ext uri="{FF2B5EF4-FFF2-40B4-BE49-F238E27FC236}">
                <a16:creationId xmlns:a16="http://schemas.microsoft.com/office/drawing/2014/main" id="{00223151-643A-3043-A3FC-B27FEE9C6B4F}"/>
              </a:ext>
            </a:extLst>
          </p:cNvPr>
          <p:cNvSpPr>
            <a:spLocks noGrp="1"/>
          </p:cNvSpPr>
          <p:nvPr>
            <p:ph type="ftr" sz="quarter" idx="11"/>
          </p:nvPr>
        </p:nvSpPr>
        <p:spPr/>
        <p:txBody>
          <a:bodyPr/>
          <a:lstStyle/>
          <a:p>
            <a:r>
              <a:rPr lang="en-GB"/>
              <a:t>Accelerator Controls - S. Deghaye</a:t>
            </a:r>
          </a:p>
        </p:txBody>
      </p:sp>
      <p:sp>
        <p:nvSpPr>
          <p:cNvPr id="7" name="Slide Number Placeholder 6">
            <a:extLst>
              <a:ext uri="{FF2B5EF4-FFF2-40B4-BE49-F238E27FC236}">
                <a16:creationId xmlns:a16="http://schemas.microsoft.com/office/drawing/2014/main" id="{06C0B658-BF1A-4740-8E4E-EFB894729A1C}"/>
              </a:ext>
            </a:extLst>
          </p:cNvPr>
          <p:cNvSpPr>
            <a:spLocks noGrp="1"/>
          </p:cNvSpPr>
          <p:nvPr>
            <p:ph type="sldNum" sz="quarter" idx="12"/>
          </p:nvPr>
        </p:nvSpPr>
        <p:spPr/>
        <p:txBody>
          <a:bodyPr/>
          <a:lstStyle/>
          <a:p>
            <a:fld id="{1A573C97-D9A6-6A4F-8364-B1B1682C6500}" type="slidenum">
              <a:rPr lang="en-GB" smtClean="0"/>
              <a:t>49</a:t>
            </a:fld>
            <a:endParaRPr lang="en-GB"/>
          </a:p>
        </p:txBody>
      </p:sp>
      <p:sp>
        <p:nvSpPr>
          <p:cNvPr id="6" name="Date Placeholder 3">
            <a:extLst>
              <a:ext uri="{FF2B5EF4-FFF2-40B4-BE49-F238E27FC236}">
                <a16:creationId xmlns:a16="http://schemas.microsoft.com/office/drawing/2014/main" id="{DE637D0A-08C9-BF4B-A729-E23AA7D2E408}"/>
              </a:ext>
            </a:extLst>
          </p:cNvPr>
          <p:cNvSpPr>
            <a:spLocks noGrp="1"/>
          </p:cNvSpPr>
          <p:nvPr>
            <p:ph type="dt" sz="half" idx="10"/>
          </p:nvPr>
        </p:nvSpPr>
        <p:spPr>
          <a:xfrm>
            <a:off x="3165677" y="6350851"/>
            <a:ext cx="950712" cy="365125"/>
          </a:xfrm>
        </p:spPr>
        <p:txBody>
          <a:bodyPr/>
          <a:lstStyle/>
          <a:p>
            <a:r>
              <a:rPr lang="de-CH"/>
              <a:t>29 &amp; 30-11-2021</a:t>
            </a:r>
            <a:endParaRPr lang="en-US"/>
          </a:p>
        </p:txBody>
      </p:sp>
    </p:spTree>
    <p:extLst>
      <p:ext uri="{BB962C8B-B14F-4D97-AF65-F5344CB8AC3E}">
        <p14:creationId xmlns:p14="http://schemas.microsoft.com/office/powerpoint/2010/main" val="3658847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an accelerator made of?</a:t>
            </a:r>
          </a:p>
        </p:txBody>
      </p:sp>
      <p:sp>
        <p:nvSpPr>
          <p:cNvPr id="3" name="Content Placeholder 2"/>
          <p:cNvSpPr>
            <a:spLocks noGrp="1"/>
          </p:cNvSpPr>
          <p:nvPr>
            <p:ph idx="1"/>
          </p:nvPr>
        </p:nvSpPr>
        <p:spPr>
          <a:xfrm>
            <a:off x="278737" y="1383668"/>
            <a:ext cx="11376024" cy="4608512"/>
          </a:xfrm>
        </p:spPr>
        <p:txBody>
          <a:bodyPr/>
          <a:lstStyle/>
          <a:p>
            <a:r>
              <a:rPr lang="en-GB" dirty="0">
                <a:solidFill>
                  <a:schemeClr val="tx1"/>
                </a:solidFill>
              </a:rPr>
              <a:t>Particle accelerators are either linear or circular</a:t>
            </a:r>
          </a:p>
        </p:txBody>
      </p:sp>
      <p:sp>
        <p:nvSpPr>
          <p:cNvPr id="10" name="Slide Number Placeholder 9">
            <a:extLst>
              <a:ext uri="{FF2B5EF4-FFF2-40B4-BE49-F238E27FC236}">
                <a16:creationId xmlns:a16="http://schemas.microsoft.com/office/drawing/2014/main" id="{F3020AB9-7B85-694C-B70B-E4B380CA213D}"/>
              </a:ext>
            </a:extLst>
          </p:cNvPr>
          <p:cNvSpPr>
            <a:spLocks noGrp="1"/>
          </p:cNvSpPr>
          <p:nvPr>
            <p:ph type="sldNum" sz="quarter" idx="12"/>
          </p:nvPr>
        </p:nvSpPr>
        <p:spPr/>
        <p:txBody>
          <a:bodyPr/>
          <a:lstStyle/>
          <a:p>
            <a:fld id="{1A573C97-D9A6-6A4F-8364-B1B1682C6500}" type="slidenum">
              <a:rPr lang="en-GB" smtClean="0"/>
              <a:t>5</a:t>
            </a:fld>
            <a:endParaRPr lang="en-GB" dirty="0"/>
          </a:p>
        </p:txBody>
      </p:sp>
      <p:sp>
        <p:nvSpPr>
          <p:cNvPr id="11" name="Date Placeholder 3">
            <a:extLst>
              <a:ext uri="{FF2B5EF4-FFF2-40B4-BE49-F238E27FC236}">
                <a16:creationId xmlns:a16="http://schemas.microsoft.com/office/drawing/2014/main" id="{3FEB9450-61ED-604B-96DD-2595A7F3AF9B}"/>
              </a:ext>
            </a:extLst>
          </p:cNvPr>
          <p:cNvSpPr>
            <a:spLocks noGrp="1"/>
          </p:cNvSpPr>
          <p:nvPr>
            <p:ph type="dt" sz="half" idx="10"/>
          </p:nvPr>
        </p:nvSpPr>
        <p:spPr>
          <a:xfrm>
            <a:off x="3165677" y="6350851"/>
            <a:ext cx="950712" cy="365125"/>
          </a:xfrm>
        </p:spPr>
        <p:txBody>
          <a:bodyPr/>
          <a:lstStyle/>
          <a:p>
            <a:r>
              <a:rPr lang="de-CH" dirty="0"/>
              <a:t>29 &amp; 30-11-2021</a:t>
            </a:r>
            <a:endParaRPr lang="en-US" dirty="0"/>
          </a:p>
        </p:txBody>
      </p:sp>
    </p:spTree>
    <p:extLst>
      <p:ext uri="{BB962C8B-B14F-4D97-AF65-F5344CB8AC3E}">
        <p14:creationId xmlns:p14="http://schemas.microsoft.com/office/powerpoint/2010/main" val="17096600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F8AE0-AC3E-7F46-A869-91BFA1237206}"/>
              </a:ext>
            </a:extLst>
          </p:cNvPr>
          <p:cNvSpPr>
            <a:spLocks noGrp="1"/>
          </p:cNvSpPr>
          <p:nvPr>
            <p:ph type="title"/>
          </p:nvPr>
        </p:nvSpPr>
        <p:spPr/>
        <p:txBody>
          <a:bodyPr/>
          <a:lstStyle/>
          <a:p>
            <a:r>
              <a:rPr lang="en-CH"/>
              <a:t>High-Level Hardware Architecture</a:t>
            </a:r>
          </a:p>
        </p:txBody>
      </p:sp>
      <p:sp>
        <p:nvSpPr>
          <p:cNvPr id="6" name="Slide Number Placeholder 5">
            <a:extLst>
              <a:ext uri="{FF2B5EF4-FFF2-40B4-BE49-F238E27FC236}">
                <a16:creationId xmlns:a16="http://schemas.microsoft.com/office/drawing/2014/main" id="{B5C84ABD-DC89-1743-BCCC-722B2C7B65DB}"/>
              </a:ext>
            </a:extLst>
          </p:cNvPr>
          <p:cNvSpPr>
            <a:spLocks noGrp="1"/>
          </p:cNvSpPr>
          <p:nvPr>
            <p:ph type="sldNum" sz="quarter" idx="12"/>
          </p:nvPr>
        </p:nvSpPr>
        <p:spPr/>
        <p:txBody>
          <a:bodyPr/>
          <a:lstStyle/>
          <a:p>
            <a:fld id="{1A573C97-D9A6-6A4F-8364-B1B1682C6500}" type="slidenum">
              <a:rPr lang="en-GB" smtClean="0"/>
              <a:t>50</a:t>
            </a:fld>
            <a:endParaRPr lang="en-GB"/>
          </a:p>
        </p:txBody>
      </p:sp>
      <p:sp>
        <p:nvSpPr>
          <p:cNvPr id="5" name="Date Placeholder 4">
            <a:extLst>
              <a:ext uri="{FF2B5EF4-FFF2-40B4-BE49-F238E27FC236}">
                <a16:creationId xmlns:a16="http://schemas.microsoft.com/office/drawing/2014/main" id="{E77E0DAA-B7CE-944C-84EC-1EDD68EA86B8}"/>
              </a:ext>
            </a:extLst>
          </p:cNvPr>
          <p:cNvSpPr>
            <a:spLocks noGrp="1"/>
          </p:cNvSpPr>
          <p:nvPr>
            <p:ph type="dt" sz="half" idx="10"/>
          </p:nvPr>
        </p:nvSpPr>
        <p:spPr/>
        <p:txBody>
          <a:bodyPr/>
          <a:lstStyle/>
          <a:p>
            <a:r>
              <a:rPr lang="de-CH"/>
              <a:t>29 &amp; 30-11-2021</a:t>
            </a:r>
            <a:endParaRPr lang="en-US"/>
          </a:p>
        </p:txBody>
      </p:sp>
      <p:sp>
        <p:nvSpPr>
          <p:cNvPr id="7" name="Footer Placeholder 6">
            <a:extLst>
              <a:ext uri="{FF2B5EF4-FFF2-40B4-BE49-F238E27FC236}">
                <a16:creationId xmlns:a16="http://schemas.microsoft.com/office/drawing/2014/main" id="{AF1F7B61-CE39-C443-B3CC-DD7F3CA41BDE}"/>
              </a:ext>
            </a:extLst>
          </p:cNvPr>
          <p:cNvSpPr>
            <a:spLocks noGrp="1"/>
          </p:cNvSpPr>
          <p:nvPr>
            <p:ph type="ftr" sz="quarter" idx="11"/>
          </p:nvPr>
        </p:nvSpPr>
        <p:spPr/>
        <p:txBody>
          <a:bodyPr/>
          <a:lstStyle/>
          <a:p>
            <a:r>
              <a:rPr lang="en-US"/>
              <a:t>Accelerator Controls - S. Deghaye</a:t>
            </a:r>
          </a:p>
        </p:txBody>
      </p:sp>
      <p:pic>
        <p:nvPicPr>
          <p:cNvPr id="10" name="Picture 9">
            <a:extLst>
              <a:ext uri="{FF2B5EF4-FFF2-40B4-BE49-F238E27FC236}">
                <a16:creationId xmlns:a16="http://schemas.microsoft.com/office/drawing/2014/main" id="{6108F125-5313-C444-84FD-7B180DD265F0}"/>
              </a:ext>
            </a:extLst>
          </p:cNvPr>
          <p:cNvPicPr>
            <a:picLocks noChangeAspect="1"/>
          </p:cNvPicPr>
          <p:nvPr/>
        </p:nvPicPr>
        <p:blipFill>
          <a:blip r:embed="rId3"/>
          <a:srcRect/>
          <a:stretch/>
        </p:blipFill>
        <p:spPr>
          <a:xfrm>
            <a:off x="2306431" y="947434"/>
            <a:ext cx="7595178" cy="5355359"/>
          </a:xfrm>
          <a:prstGeom prst="rect">
            <a:avLst/>
          </a:prstGeom>
        </p:spPr>
      </p:pic>
      <p:sp>
        <p:nvSpPr>
          <p:cNvPr id="13" name="Rounded Rectangle 12">
            <a:extLst>
              <a:ext uri="{FF2B5EF4-FFF2-40B4-BE49-F238E27FC236}">
                <a16:creationId xmlns:a16="http://schemas.microsoft.com/office/drawing/2014/main" id="{4A619445-BF78-8C47-B3B7-7BED8A84CEDE}"/>
              </a:ext>
            </a:extLst>
          </p:cNvPr>
          <p:cNvSpPr/>
          <p:nvPr/>
        </p:nvSpPr>
        <p:spPr>
          <a:xfrm flipV="1">
            <a:off x="3047997" y="3858126"/>
            <a:ext cx="6481011" cy="2189748"/>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TextBox 13">
            <a:extLst>
              <a:ext uri="{FF2B5EF4-FFF2-40B4-BE49-F238E27FC236}">
                <a16:creationId xmlns:a16="http://schemas.microsoft.com/office/drawing/2014/main" id="{A296FD9E-28BE-F343-8C4F-195A6E326F83}"/>
              </a:ext>
            </a:extLst>
          </p:cNvPr>
          <p:cNvSpPr txBox="1"/>
          <p:nvPr/>
        </p:nvSpPr>
        <p:spPr>
          <a:xfrm>
            <a:off x="88233" y="4306026"/>
            <a:ext cx="2711114" cy="1273032"/>
          </a:xfrm>
          <a:custGeom>
            <a:avLst/>
            <a:gdLst>
              <a:gd name="connsiteX0" fmla="*/ 0 w 2711114"/>
              <a:gd name="connsiteY0" fmla="*/ 0 h 1273032"/>
              <a:gd name="connsiteX1" fmla="*/ 650667 w 2711114"/>
              <a:gd name="connsiteY1" fmla="*/ 0 h 1273032"/>
              <a:gd name="connsiteX2" fmla="*/ 1247112 w 2711114"/>
              <a:gd name="connsiteY2" fmla="*/ 0 h 1273032"/>
              <a:gd name="connsiteX3" fmla="*/ 1979113 w 2711114"/>
              <a:gd name="connsiteY3" fmla="*/ 0 h 1273032"/>
              <a:gd name="connsiteX4" fmla="*/ 2711114 w 2711114"/>
              <a:gd name="connsiteY4" fmla="*/ 0 h 1273032"/>
              <a:gd name="connsiteX5" fmla="*/ 2711114 w 2711114"/>
              <a:gd name="connsiteY5" fmla="*/ 623786 h 1273032"/>
              <a:gd name="connsiteX6" fmla="*/ 2711114 w 2711114"/>
              <a:gd name="connsiteY6" fmla="*/ 1273032 h 1273032"/>
              <a:gd name="connsiteX7" fmla="*/ 2033336 w 2711114"/>
              <a:gd name="connsiteY7" fmla="*/ 1273032 h 1273032"/>
              <a:gd name="connsiteX8" fmla="*/ 1301335 w 2711114"/>
              <a:gd name="connsiteY8" fmla="*/ 1273032 h 1273032"/>
              <a:gd name="connsiteX9" fmla="*/ 704890 w 2711114"/>
              <a:gd name="connsiteY9" fmla="*/ 1273032 h 1273032"/>
              <a:gd name="connsiteX10" fmla="*/ 0 w 2711114"/>
              <a:gd name="connsiteY10" fmla="*/ 1273032 h 1273032"/>
              <a:gd name="connsiteX11" fmla="*/ 0 w 2711114"/>
              <a:gd name="connsiteY11" fmla="*/ 636516 h 1273032"/>
              <a:gd name="connsiteX12" fmla="*/ 0 w 2711114"/>
              <a:gd name="connsiteY12" fmla="*/ 0 h 1273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1114" h="1273032" extrusionOk="0">
                <a:moveTo>
                  <a:pt x="0" y="0"/>
                </a:moveTo>
                <a:cubicBezTo>
                  <a:pt x="153347" y="696"/>
                  <a:pt x="454227" y="17207"/>
                  <a:pt x="650667" y="0"/>
                </a:cubicBezTo>
                <a:cubicBezTo>
                  <a:pt x="847107" y="-17207"/>
                  <a:pt x="1032097" y="-23747"/>
                  <a:pt x="1247112" y="0"/>
                </a:cubicBezTo>
                <a:cubicBezTo>
                  <a:pt x="1462128" y="23747"/>
                  <a:pt x="1707452" y="-23617"/>
                  <a:pt x="1979113" y="0"/>
                </a:cubicBezTo>
                <a:cubicBezTo>
                  <a:pt x="2250774" y="23617"/>
                  <a:pt x="2494416" y="-34002"/>
                  <a:pt x="2711114" y="0"/>
                </a:cubicBezTo>
                <a:cubicBezTo>
                  <a:pt x="2680131" y="296760"/>
                  <a:pt x="2708789" y="497849"/>
                  <a:pt x="2711114" y="623786"/>
                </a:cubicBezTo>
                <a:cubicBezTo>
                  <a:pt x="2713439" y="749723"/>
                  <a:pt x="2725574" y="1095326"/>
                  <a:pt x="2711114" y="1273032"/>
                </a:cubicBezTo>
                <a:cubicBezTo>
                  <a:pt x="2388374" y="1263392"/>
                  <a:pt x="2304189" y="1255758"/>
                  <a:pt x="2033336" y="1273032"/>
                </a:cubicBezTo>
                <a:cubicBezTo>
                  <a:pt x="1762483" y="1290306"/>
                  <a:pt x="1634396" y="1308566"/>
                  <a:pt x="1301335" y="1273032"/>
                </a:cubicBezTo>
                <a:cubicBezTo>
                  <a:pt x="968274" y="1237498"/>
                  <a:pt x="829778" y="1285617"/>
                  <a:pt x="704890" y="1273032"/>
                </a:cubicBezTo>
                <a:cubicBezTo>
                  <a:pt x="580002" y="1260447"/>
                  <a:pt x="158624" y="1248170"/>
                  <a:pt x="0" y="1273032"/>
                </a:cubicBezTo>
                <a:cubicBezTo>
                  <a:pt x="17001" y="975341"/>
                  <a:pt x="25425" y="931137"/>
                  <a:pt x="0" y="636516"/>
                </a:cubicBezTo>
                <a:cubicBezTo>
                  <a:pt x="-25425" y="341895"/>
                  <a:pt x="-24380" y="138937"/>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0" bIns="36000" rtlCol="0">
            <a:spAutoFit/>
          </a:bodyPr>
          <a:lstStyle/>
          <a:p>
            <a:pPr algn="ctr"/>
            <a:r>
              <a:rPr lang="en-CH" b="1"/>
              <a:t>Resource Tier</a:t>
            </a:r>
          </a:p>
          <a:p>
            <a:pPr algn="ctr"/>
            <a:r>
              <a:rPr lang="en-CH"/>
              <a:t>Electronics close to the accelerator</a:t>
            </a:r>
          </a:p>
          <a:p>
            <a:pPr algn="l"/>
            <a:r>
              <a:rPr lang="en-CH" sz="1200">
                <a:solidFill>
                  <a:schemeClr val="accent5"/>
                </a:solidFill>
              </a:rPr>
              <a:t>Keywords:</a:t>
            </a:r>
          </a:p>
          <a:p>
            <a:pPr algn="l"/>
            <a:r>
              <a:rPr lang="en-CH" sz="1200">
                <a:solidFill>
                  <a:schemeClr val="accent5"/>
                </a:solidFill>
              </a:rPr>
              <a:t>Front-End Computer (FEC)</a:t>
            </a:r>
          </a:p>
        </p:txBody>
      </p:sp>
      <p:sp>
        <p:nvSpPr>
          <p:cNvPr id="15" name="TextBox 14">
            <a:extLst>
              <a:ext uri="{FF2B5EF4-FFF2-40B4-BE49-F238E27FC236}">
                <a16:creationId xmlns:a16="http://schemas.microsoft.com/office/drawing/2014/main" id="{7D837117-AFCE-0342-86AA-67E3541F9944}"/>
              </a:ext>
            </a:extLst>
          </p:cNvPr>
          <p:cNvSpPr txBox="1"/>
          <p:nvPr/>
        </p:nvSpPr>
        <p:spPr>
          <a:xfrm>
            <a:off x="8462211" y="2307907"/>
            <a:ext cx="2711114" cy="1273032"/>
          </a:xfrm>
          <a:custGeom>
            <a:avLst/>
            <a:gdLst>
              <a:gd name="connsiteX0" fmla="*/ 0 w 2711114"/>
              <a:gd name="connsiteY0" fmla="*/ 0 h 1273032"/>
              <a:gd name="connsiteX1" fmla="*/ 650667 w 2711114"/>
              <a:gd name="connsiteY1" fmla="*/ 0 h 1273032"/>
              <a:gd name="connsiteX2" fmla="*/ 1247112 w 2711114"/>
              <a:gd name="connsiteY2" fmla="*/ 0 h 1273032"/>
              <a:gd name="connsiteX3" fmla="*/ 1979113 w 2711114"/>
              <a:gd name="connsiteY3" fmla="*/ 0 h 1273032"/>
              <a:gd name="connsiteX4" fmla="*/ 2711114 w 2711114"/>
              <a:gd name="connsiteY4" fmla="*/ 0 h 1273032"/>
              <a:gd name="connsiteX5" fmla="*/ 2711114 w 2711114"/>
              <a:gd name="connsiteY5" fmla="*/ 623786 h 1273032"/>
              <a:gd name="connsiteX6" fmla="*/ 2711114 w 2711114"/>
              <a:gd name="connsiteY6" fmla="*/ 1273032 h 1273032"/>
              <a:gd name="connsiteX7" fmla="*/ 2033336 w 2711114"/>
              <a:gd name="connsiteY7" fmla="*/ 1273032 h 1273032"/>
              <a:gd name="connsiteX8" fmla="*/ 1301335 w 2711114"/>
              <a:gd name="connsiteY8" fmla="*/ 1273032 h 1273032"/>
              <a:gd name="connsiteX9" fmla="*/ 704890 w 2711114"/>
              <a:gd name="connsiteY9" fmla="*/ 1273032 h 1273032"/>
              <a:gd name="connsiteX10" fmla="*/ 0 w 2711114"/>
              <a:gd name="connsiteY10" fmla="*/ 1273032 h 1273032"/>
              <a:gd name="connsiteX11" fmla="*/ 0 w 2711114"/>
              <a:gd name="connsiteY11" fmla="*/ 636516 h 1273032"/>
              <a:gd name="connsiteX12" fmla="*/ 0 w 2711114"/>
              <a:gd name="connsiteY12" fmla="*/ 0 h 1273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1114" h="1273032" extrusionOk="0">
                <a:moveTo>
                  <a:pt x="0" y="0"/>
                </a:moveTo>
                <a:cubicBezTo>
                  <a:pt x="153347" y="696"/>
                  <a:pt x="454227" y="17207"/>
                  <a:pt x="650667" y="0"/>
                </a:cubicBezTo>
                <a:cubicBezTo>
                  <a:pt x="847107" y="-17207"/>
                  <a:pt x="1032097" y="-23747"/>
                  <a:pt x="1247112" y="0"/>
                </a:cubicBezTo>
                <a:cubicBezTo>
                  <a:pt x="1462128" y="23747"/>
                  <a:pt x="1707452" y="-23617"/>
                  <a:pt x="1979113" y="0"/>
                </a:cubicBezTo>
                <a:cubicBezTo>
                  <a:pt x="2250774" y="23617"/>
                  <a:pt x="2494416" y="-34002"/>
                  <a:pt x="2711114" y="0"/>
                </a:cubicBezTo>
                <a:cubicBezTo>
                  <a:pt x="2680131" y="296760"/>
                  <a:pt x="2708789" y="497849"/>
                  <a:pt x="2711114" y="623786"/>
                </a:cubicBezTo>
                <a:cubicBezTo>
                  <a:pt x="2713439" y="749723"/>
                  <a:pt x="2725574" y="1095326"/>
                  <a:pt x="2711114" y="1273032"/>
                </a:cubicBezTo>
                <a:cubicBezTo>
                  <a:pt x="2388374" y="1263392"/>
                  <a:pt x="2304189" y="1255758"/>
                  <a:pt x="2033336" y="1273032"/>
                </a:cubicBezTo>
                <a:cubicBezTo>
                  <a:pt x="1762483" y="1290306"/>
                  <a:pt x="1634396" y="1308566"/>
                  <a:pt x="1301335" y="1273032"/>
                </a:cubicBezTo>
                <a:cubicBezTo>
                  <a:pt x="968274" y="1237498"/>
                  <a:pt x="829778" y="1285617"/>
                  <a:pt x="704890" y="1273032"/>
                </a:cubicBezTo>
                <a:cubicBezTo>
                  <a:pt x="580002" y="1260447"/>
                  <a:pt x="158624" y="1248170"/>
                  <a:pt x="0" y="1273032"/>
                </a:cubicBezTo>
                <a:cubicBezTo>
                  <a:pt x="17001" y="975341"/>
                  <a:pt x="25425" y="931137"/>
                  <a:pt x="0" y="636516"/>
                </a:cubicBezTo>
                <a:cubicBezTo>
                  <a:pt x="-25425" y="341895"/>
                  <a:pt x="-24380" y="138937"/>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0" bIns="36000" rtlCol="0">
            <a:spAutoFit/>
          </a:bodyPr>
          <a:lstStyle/>
          <a:p>
            <a:pPr algn="ctr"/>
            <a:r>
              <a:rPr lang="en-CH" b="1"/>
              <a:t>Server Tier</a:t>
            </a:r>
          </a:p>
          <a:p>
            <a:pPr algn="ctr"/>
            <a:r>
              <a:rPr lang="en-CH"/>
              <a:t>Central computing infrastructure</a:t>
            </a:r>
          </a:p>
          <a:p>
            <a:pPr algn="l"/>
            <a:r>
              <a:rPr lang="en-CH" sz="1200">
                <a:solidFill>
                  <a:schemeClr val="accent5"/>
                </a:solidFill>
              </a:rPr>
              <a:t>Keywords:</a:t>
            </a:r>
          </a:p>
          <a:p>
            <a:pPr algn="l"/>
            <a:r>
              <a:rPr lang="en-CH" sz="1200">
                <a:solidFill>
                  <a:schemeClr val="accent5"/>
                </a:solidFill>
              </a:rPr>
              <a:t>Back-End Computer (BEC)</a:t>
            </a:r>
          </a:p>
        </p:txBody>
      </p:sp>
      <p:sp>
        <p:nvSpPr>
          <p:cNvPr id="16" name="TextBox 15">
            <a:extLst>
              <a:ext uri="{FF2B5EF4-FFF2-40B4-BE49-F238E27FC236}">
                <a16:creationId xmlns:a16="http://schemas.microsoft.com/office/drawing/2014/main" id="{4EF0BC27-1D1B-6542-95F7-D9719192328C}"/>
              </a:ext>
            </a:extLst>
          </p:cNvPr>
          <p:cNvSpPr txBox="1"/>
          <p:nvPr/>
        </p:nvSpPr>
        <p:spPr>
          <a:xfrm>
            <a:off x="8261849" y="812634"/>
            <a:ext cx="2022694" cy="1180699"/>
          </a:xfrm>
          <a:custGeom>
            <a:avLst/>
            <a:gdLst>
              <a:gd name="connsiteX0" fmla="*/ 0 w 2022694"/>
              <a:gd name="connsiteY0" fmla="*/ 0 h 1180699"/>
              <a:gd name="connsiteX1" fmla="*/ 654004 w 2022694"/>
              <a:gd name="connsiteY1" fmla="*/ 0 h 1180699"/>
              <a:gd name="connsiteX2" fmla="*/ 1267555 w 2022694"/>
              <a:gd name="connsiteY2" fmla="*/ 0 h 1180699"/>
              <a:gd name="connsiteX3" fmla="*/ 2022694 w 2022694"/>
              <a:gd name="connsiteY3" fmla="*/ 0 h 1180699"/>
              <a:gd name="connsiteX4" fmla="*/ 2022694 w 2022694"/>
              <a:gd name="connsiteY4" fmla="*/ 578543 h 1180699"/>
              <a:gd name="connsiteX5" fmla="*/ 2022694 w 2022694"/>
              <a:gd name="connsiteY5" fmla="*/ 1180699 h 1180699"/>
              <a:gd name="connsiteX6" fmla="*/ 1388917 w 2022694"/>
              <a:gd name="connsiteY6" fmla="*/ 1180699 h 1180699"/>
              <a:gd name="connsiteX7" fmla="*/ 755139 w 2022694"/>
              <a:gd name="connsiteY7" fmla="*/ 1180699 h 1180699"/>
              <a:gd name="connsiteX8" fmla="*/ 0 w 2022694"/>
              <a:gd name="connsiteY8" fmla="*/ 1180699 h 1180699"/>
              <a:gd name="connsiteX9" fmla="*/ 0 w 2022694"/>
              <a:gd name="connsiteY9" fmla="*/ 625770 h 1180699"/>
              <a:gd name="connsiteX10" fmla="*/ 0 w 2022694"/>
              <a:gd name="connsiteY10" fmla="*/ 0 h 1180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94" h="1180699" extrusionOk="0">
                <a:moveTo>
                  <a:pt x="0" y="0"/>
                </a:moveTo>
                <a:cubicBezTo>
                  <a:pt x="229656" y="2642"/>
                  <a:pt x="397268" y="8696"/>
                  <a:pt x="654004" y="0"/>
                </a:cubicBezTo>
                <a:cubicBezTo>
                  <a:pt x="910740" y="-8696"/>
                  <a:pt x="1095432" y="11415"/>
                  <a:pt x="1267555" y="0"/>
                </a:cubicBezTo>
                <a:cubicBezTo>
                  <a:pt x="1439678" y="-11415"/>
                  <a:pt x="1838043" y="-31252"/>
                  <a:pt x="2022694" y="0"/>
                </a:cubicBezTo>
                <a:cubicBezTo>
                  <a:pt x="2006999" y="251693"/>
                  <a:pt x="2033913" y="457176"/>
                  <a:pt x="2022694" y="578543"/>
                </a:cubicBezTo>
                <a:cubicBezTo>
                  <a:pt x="2011475" y="699910"/>
                  <a:pt x="2047049" y="967942"/>
                  <a:pt x="2022694" y="1180699"/>
                </a:cubicBezTo>
                <a:cubicBezTo>
                  <a:pt x="1737762" y="1165854"/>
                  <a:pt x="1661908" y="1170795"/>
                  <a:pt x="1388917" y="1180699"/>
                </a:cubicBezTo>
                <a:cubicBezTo>
                  <a:pt x="1115926" y="1190603"/>
                  <a:pt x="1060139" y="1163825"/>
                  <a:pt x="755139" y="1180699"/>
                </a:cubicBezTo>
                <a:cubicBezTo>
                  <a:pt x="450139" y="1197573"/>
                  <a:pt x="315528" y="1215343"/>
                  <a:pt x="0" y="1180699"/>
                </a:cubicBezTo>
                <a:cubicBezTo>
                  <a:pt x="13067" y="942813"/>
                  <a:pt x="13597" y="817763"/>
                  <a:pt x="0" y="625770"/>
                </a:cubicBezTo>
                <a:cubicBezTo>
                  <a:pt x="-13597" y="433777"/>
                  <a:pt x="18627" y="275310"/>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36000" bIns="36000" rtlCol="0">
            <a:spAutoFit/>
          </a:bodyPr>
          <a:lstStyle/>
          <a:p>
            <a:pPr algn="ctr"/>
            <a:r>
              <a:rPr lang="en-CH" b="1"/>
              <a:t>Client Tier</a:t>
            </a:r>
          </a:p>
          <a:p>
            <a:pPr algn="ctr"/>
            <a:r>
              <a:rPr lang="en-CH"/>
              <a:t>Tip of the iceberg</a:t>
            </a:r>
          </a:p>
          <a:p>
            <a:r>
              <a:rPr lang="en-CH" sz="1200">
                <a:solidFill>
                  <a:schemeClr val="accent5"/>
                </a:solidFill>
              </a:rPr>
              <a:t>Keywords:</a:t>
            </a:r>
          </a:p>
          <a:p>
            <a:r>
              <a:rPr lang="en-CH" sz="1200">
                <a:solidFill>
                  <a:schemeClr val="accent5"/>
                </a:solidFill>
              </a:rPr>
              <a:t>Console</a:t>
            </a:r>
          </a:p>
          <a:p>
            <a:r>
              <a:rPr lang="en-CH" sz="1200">
                <a:solidFill>
                  <a:schemeClr val="accent5"/>
                </a:solidFill>
              </a:rPr>
              <a:t>Terminal</a:t>
            </a:r>
          </a:p>
        </p:txBody>
      </p:sp>
      <p:sp>
        <p:nvSpPr>
          <p:cNvPr id="17" name="Rounded Rectangle 16">
            <a:extLst>
              <a:ext uri="{FF2B5EF4-FFF2-40B4-BE49-F238E27FC236}">
                <a16:creationId xmlns:a16="http://schemas.microsoft.com/office/drawing/2014/main" id="{2680759C-94DA-1B43-9CA1-0FECE336A993}"/>
              </a:ext>
            </a:extLst>
          </p:cNvPr>
          <p:cNvSpPr/>
          <p:nvPr/>
        </p:nvSpPr>
        <p:spPr>
          <a:xfrm flipV="1">
            <a:off x="3047997" y="2307907"/>
            <a:ext cx="5334004" cy="1405840"/>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ounded Rectangle 17">
            <a:extLst>
              <a:ext uri="{FF2B5EF4-FFF2-40B4-BE49-F238E27FC236}">
                <a16:creationId xmlns:a16="http://schemas.microsoft.com/office/drawing/2014/main" id="{F66EA6C3-6A72-6B4C-A375-7FD2312D9A90}"/>
              </a:ext>
            </a:extLst>
          </p:cNvPr>
          <p:cNvSpPr/>
          <p:nvPr/>
        </p:nvSpPr>
        <p:spPr>
          <a:xfrm flipV="1">
            <a:off x="3164843" y="848510"/>
            <a:ext cx="5040694" cy="1405840"/>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9" name="Picture 18" descr="11954233642049158303johnny_automatic_magnet_svg_med.png">
            <a:extLst>
              <a:ext uri="{FF2B5EF4-FFF2-40B4-BE49-F238E27FC236}">
                <a16:creationId xmlns:a16="http://schemas.microsoft.com/office/drawing/2014/main" id="{DD1170FE-29A4-0D44-9F09-06452447E477}"/>
              </a:ext>
            </a:extLst>
          </p:cNvPr>
          <p:cNvPicPr>
            <a:picLocks noChangeAspect="1"/>
          </p:cNvPicPr>
          <p:nvPr/>
        </p:nvPicPr>
        <p:blipFill>
          <a:blip r:embed="rId4" cstate="print"/>
          <a:stretch>
            <a:fillRect/>
          </a:stretch>
        </p:blipFill>
        <p:spPr>
          <a:xfrm>
            <a:off x="3085462" y="5693193"/>
            <a:ext cx="541867" cy="609600"/>
          </a:xfrm>
          <a:prstGeom prst="rect">
            <a:avLst/>
          </a:prstGeom>
        </p:spPr>
      </p:pic>
      <p:pic>
        <p:nvPicPr>
          <p:cNvPr id="20" name="Picture 10" descr="\\cern.ch\dfs\Users\f\felixehm\Documents\My Pictures\Microsoft Clip Organizer\j0397738.wmf">
            <a:extLst>
              <a:ext uri="{FF2B5EF4-FFF2-40B4-BE49-F238E27FC236}">
                <a16:creationId xmlns:a16="http://schemas.microsoft.com/office/drawing/2014/main" id="{22BE41B7-E47F-A948-B4CC-582E0FD02925}"/>
              </a:ext>
            </a:extLst>
          </p:cNvPr>
          <p:cNvPicPr>
            <a:picLocks noChangeAspect="1" noChangeArrowheads="1"/>
          </p:cNvPicPr>
          <p:nvPr/>
        </p:nvPicPr>
        <p:blipFill>
          <a:blip r:embed="rId5" cstate="print"/>
          <a:srcRect/>
          <a:stretch>
            <a:fillRect/>
          </a:stretch>
        </p:blipFill>
        <p:spPr bwMode="auto">
          <a:xfrm>
            <a:off x="6326839" y="5722968"/>
            <a:ext cx="769197" cy="752475"/>
          </a:xfrm>
          <a:prstGeom prst="rect">
            <a:avLst/>
          </a:prstGeom>
          <a:noFill/>
        </p:spPr>
      </p:pic>
      <p:pic>
        <p:nvPicPr>
          <p:cNvPr id="21" name="Picture 12" descr="\\cern.ch\dfs\Users\f\felixehm\Documents\My Pictures\Microsoft Clip Organizer\j0432628.png">
            <a:extLst>
              <a:ext uri="{FF2B5EF4-FFF2-40B4-BE49-F238E27FC236}">
                <a16:creationId xmlns:a16="http://schemas.microsoft.com/office/drawing/2014/main" id="{3F0B2D6D-A553-8A40-BF13-6C609BB567FF}"/>
              </a:ext>
            </a:extLst>
          </p:cNvPr>
          <p:cNvPicPr>
            <a:picLocks noChangeAspect="1" noChangeArrowheads="1"/>
          </p:cNvPicPr>
          <p:nvPr/>
        </p:nvPicPr>
        <p:blipFill>
          <a:blip r:embed="rId6" cstate="print"/>
          <a:srcRect/>
          <a:stretch>
            <a:fillRect/>
          </a:stretch>
        </p:blipFill>
        <p:spPr bwMode="auto">
          <a:xfrm>
            <a:off x="7551907" y="5736515"/>
            <a:ext cx="693737" cy="693737"/>
          </a:xfrm>
          <a:prstGeom prst="rect">
            <a:avLst/>
          </a:prstGeom>
          <a:noFill/>
        </p:spPr>
      </p:pic>
      <p:sp>
        <p:nvSpPr>
          <p:cNvPr id="3" name="Explosion: 14 Points 2">
            <a:extLst>
              <a:ext uri="{FF2B5EF4-FFF2-40B4-BE49-F238E27FC236}">
                <a16:creationId xmlns:a16="http://schemas.microsoft.com/office/drawing/2014/main" id="{05450A3D-7F11-450C-87C8-A406DBF8696C}"/>
              </a:ext>
            </a:extLst>
          </p:cNvPr>
          <p:cNvSpPr/>
          <p:nvPr/>
        </p:nvSpPr>
        <p:spPr>
          <a:xfrm rot="20500572">
            <a:off x="10413189" y="264206"/>
            <a:ext cx="1670643" cy="729602"/>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a:t>Recap</a:t>
            </a:r>
          </a:p>
        </p:txBody>
      </p:sp>
    </p:spTree>
    <p:extLst>
      <p:ext uri="{BB962C8B-B14F-4D97-AF65-F5344CB8AC3E}">
        <p14:creationId xmlns:p14="http://schemas.microsoft.com/office/powerpoint/2010/main" val="169135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13"/>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5" grpId="0" animBg="1"/>
      <p:bldP spid="16" grpId="0" animBg="1"/>
      <p:bldP spid="17" grpId="0" animBg="1"/>
      <p:bldP spid="17" grpId="1" animBg="1"/>
      <p:bldP spid="1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F8AE0-AC3E-7F46-A869-91BFA1237206}"/>
              </a:ext>
            </a:extLst>
          </p:cNvPr>
          <p:cNvSpPr>
            <a:spLocks noGrp="1"/>
          </p:cNvSpPr>
          <p:nvPr>
            <p:ph type="title"/>
          </p:nvPr>
        </p:nvSpPr>
        <p:spPr/>
        <p:txBody>
          <a:bodyPr/>
          <a:lstStyle/>
          <a:p>
            <a:r>
              <a:rPr lang="en-CH"/>
              <a:t>High-Level Software Architecture</a:t>
            </a:r>
          </a:p>
        </p:txBody>
      </p:sp>
      <p:sp>
        <p:nvSpPr>
          <p:cNvPr id="6" name="Slide Number Placeholder 5">
            <a:extLst>
              <a:ext uri="{FF2B5EF4-FFF2-40B4-BE49-F238E27FC236}">
                <a16:creationId xmlns:a16="http://schemas.microsoft.com/office/drawing/2014/main" id="{B5C84ABD-DC89-1743-BCCC-722B2C7B65DB}"/>
              </a:ext>
            </a:extLst>
          </p:cNvPr>
          <p:cNvSpPr>
            <a:spLocks noGrp="1"/>
          </p:cNvSpPr>
          <p:nvPr>
            <p:ph type="sldNum" sz="quarter" idx="12"/>
          </p:nvPr>
        </p:nvSpPr>
        <p:spPr/>
        <p:txBody>
          <a:bodyPr/>
          <a:lstStyle/>
          <a:p>
            <a:fld id="{1A573C97-D9A6-6A4F-8364-B1B1682C6500}" type="slidenum">
              <a:rPr lang="en-GB" smtClean="0"/>
              <a:t>51</a:t>
            </a:fld>
            <a:endParaRPr lang="en-GB"/>
          </a:p>
        </p:txBody>
      </p:sp>
      <p:sp>
        <p:nvSpPr>
          <p:cNvPr id="5" name="Date Placeholder 4">
            <a:extLst>
              <a:ext uri="{FF2B5EF4-FFF2-40B4-BE49-F238E27FC236}">
                <a16:creationId xmlns:a16="http://schemas.microsoft.com/office/drawing/2014/main" id="{E77E0DAA-B7CE-944C-84EC-1EDD68EA86B8}"/>
              </a:ext>
            </a:extLst>
          </p:cNvPr>
          <p:cNvSpPr>
            <a:spLocks noGrp="1"/>
          </p:cNvSpPr>
          <p:nvPr>
            <p:ph type="dt" sz="half" idx="10"/>
          </p:nvPr>
        </p:nvSpPr>
        <p:spPr/>
        <p:txBody>
          <a:bodyPr/>
          <a:lstStyle/>
          <a:p>
            <a:r>
              <a:rPr lang="de-CH"/>
              <a:t>29 &amp; 30-11-2021</a:t>
            </a:r>
            <a:endParaRPr lang="en-US"/>
          </a:p>
        </p:txBody>
      </p:sp>
      <p:sp>
        <p:nvSpPr>
          <p:cNvPr id="7" name="Footer Placeholder 6">
            <a:extLst>
              <a:ext uri="{FF2B5EF4-FFF2-40B4-BE49-F238E27FC236}">
                <a16:creationId xmlns:a16="http://schemas.microsoft.com/office/drawing/2014/main" id="{AF1F7B61-CE39-C443-B3CC-DD7F3CA41BDE}"/>
              </a:ext>
            </a:extLst>
          </p:cNvPr>
          <p:cNvSpPr>
            <a:spLocks noGrp="1"/>
          </p:cNvSpPr>
          <p:nvPr>
            <p:ph type="ftr" sz="quarter" idx="11"/>
          </p:nvPr>
        </p:nvSpPr>
        <p:spPr/>
        <p:txBody>
          <a:bodyPr/>
          <a:lstStyle/>
          <a:p>
            <a:r>
              <a:rPr lang="en-US"/>
              <a:t>Accelerator Controls - S. Deghaye</a:t>
            </a:r>
          </a:p>
        </p:txBody>
      </p:sp>
      <p:pic>
        <p:nvPicPr>
          <p:cNvPr id="10" name="Picture 9">
            <a:extLst>
              <a:ext uri="{FF2B5EF4-FFF2-40B4-BE49-F238E27FC236}">
                <a16:creationId xmlns:a16="http://schemas.microsoft.com/office/drawing/2014/main" id="{6108F125-5313-C444-84FD-7B180DD265F0}"/>
              </a:ext>
            </a:extLst>
          </p:cNvPr>
          <p:cNvPicPr>
            <a:picLocks noChangeAspect="1"/>
          </p:cNvPicPr>
          <p:nvPr/>
        </p:nvPicPr>
        <p:blipFill>
          <a:blip r:embed="rId3"/>
          <a:srcRect/>
          <a:stretch/>
        </p:blipFill>
        <p:spPr>
          <a:xfrm>
            <a:off x="4550003" y="947434"/>
            <a:ext cx="7595178" cy="5355359"/>
          </a:xfrm>
          <a:prstGeom prst="rect">
            <a:avLst/>
          </a:prstGeom>
        </p:spPr>
      </p:pic>
      <p:sp>
        <p:nvSpPr>
          <p:cNvPr id="14" name="TextBox 13">
            <a:extLst>
              <a:ext uri="{FF2B5EF4-FFF2-40B4-BE49-F238E27FC236}">
                <a16:creationId xmlns:a16="http://schemas.microsoft.com/office/drawing/2014/main" id="{B07E5CC7-A668-7C47-B6E9-5913C2846C42}"/>
              </a:ext>
            </a:extLst>
          </p:cNvPr>
          <p:cNvSpPr txBox="1"/>
          <p:nvPr/>
        </p:nvSpPr>
        <p:spPr>
          <a:xfrm>
            <a:off x="46819" y="2290595"/>
            <a:ext cx="4725991" cy="2750359"/>
          </a:xfrm>
          <a:custGeom>
            <a:avLst/>
            <a:gdLst>
              <a:gd name="connsiteX0" fmla="*/ 0 w 4725991"/>
              <a:gd name="connsiteY0" fmla="*/ 0 h 2750359"/>
              <a:gd name="connsiteX1" fmla="*/ 627882 w 4725991"/>
              <a:gd name="connsiteY1" fmla="*/ 0 h 2750359"/>
              <a:gd name="connsiteX2" fmla="*/ 1161244 w 4725991"/>
              <a:gd name="connsiteY2" fmla="*/ 0 h 2750359"/>
              <a:gd name="connsiteX3" fmla="*/ 1930905 w 4725991"/>
              <a:gd name="connsiteY3" fmla="*/ 0 h 2750359"/>
              <a:gd name="connsiteX4" fmla="*/ 2558787 w 4725991"/>
              <a:gd name="connsiteY4" fmla="*/ 0 h 2750359"/>
              <a:gd name="connsiteX5" fmla="*/ 3186668 w 4725991"/>
              <a:gd name="connsiteY5" fmla="*/ 0 h 2750359"/>
              <a:gd name="connsiteX6" fmla="*/ 3956330 w 4725991"/>
              <a:gd name="connsiteY6" fmla="*/ 0 h 2750359"/>
              <a:gd name="connsiteX7" fmla="*/ 4725991 w 4725991"/>
              <a:gd name="connsiteY7" fmla="*/ 0 h 2750359"/>
              <a:gd name="connsiteX8" fmla="*/ 4725991 w 4725991"/>
              <a:gd name="connsiteY8" fmla="*/ 742597 h 2750359"/>
              <a:gd name="connsiteX9" fmla="*/ 4725991 w 4725991"/>
              <a:gd name="connsiteY9" fmla="*/ 1375180 h 2750359"/>
              <a:gd name="connsiteX10" fmla="*/ 4725991 w 4725991"/>
              <a:gd name="connsiteY10" fmla="*/ 2007762 h 2750359"/>
              <a:gd name="connsiteX11" fmla="*/ 4725991 w 4725991"/>
              <a:gd name="connsiteY11" fmla="*/ 2750359 h 2750359"/>
              <a:gd name="connsiteX12" fmla="*/ 4003590 w 4725991"/>
              <a:gd name="connsiteY12" fmla="*/ 2750359 h 2750359"/>
              <a:gd name="connsiteX13" fmla="*/ 3233928 w 4725991"/>
              <a:gd name="connsiteY13" fmla="*/ 2750359 h 2750359"/>
              <a:gd name="connsiteX14" fmla="*/ 2464267 w 4725991"/>
              <a:gd name="connsiteY14" fmla="*/ 2750359 h 2750359"/>
              <a:gd name="connsiteX15" fmla="*/ 1883645 w 4725991"/>
              <a:gd name="connsiteY15" fmla="*/ 2750359 h 2750359"/>
              <a:gd name="connsiteX16" fmla="*/ 1208503 w 4725991"/>
              <a:gd name="connsiteY16" fmla="*/ 2750359 h 2750359"/>
              <a:gd name="connsiteX17" fmla="*/ 0 w 4725991"/>
              <a:gd name="connsiteY17" fmla="*/ 2750359 h 2750359"/>
              <a:gd name="connsiteX18" fmla="*/ 0 w 4725991"/>
              <a:gd name="connsiteY18" fmla="*/ 2062769 h 2750359"/>
              <a:gd name="connsiteX19" fmla="*/ 0 w 4725991"/>
              <a:gd name="connsiteY19" fmla="*/ 1430187 h 2750359"/>
              <a:gd name="connsiteX20" fmla="*/ 0 w 4725991"/>
              <a:gd name="connsiteY20" fmla="*/ 797604 h 2750359"/>
              <a:gd name="connsiteX21" fmla="*/ 0 w 4725991"/>
              <a:gd name="connsiteY21" fmla="*/ 0 h 2750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725991" h="2750359" extrusionOk="0">
                <a:moveTo>
                  <a:pt x="0" y="0"/>
                </a:moveTo>
                <a:cubicBezTo>
                  <a:pt x="140487" y="-12682"/>
                  <a:pt x="411083" y="-23894"/>
                  <a:pt x="627882" y="0"/>
                </a:cubicBezTo>
                <a:cubicBezTo>
                  <a:pt x="844681" y="23894"/>
                  <a:pt x="926068" y="15524"/>
                  <a:pt x="1161244" y="0"/>
                </a:cubicBezTo>
                <a:cubicBezTo>
                  <a:pt x="1396420" y="-15524"/>
                  <a:pt x="1630015" y="24233"/>
                  <a:pt x="1930905" y="0"/>
                </a:cubicBezTo>
                <a:cubicBezTo>
                  <a:pt x="2231795" y="-24233"/>
                  <a:pt x="2393609" y="-15575"/>
                  <a:pt x="2558787" y="0"/>
                </a:cubicBezTo>
                <a:cubicBezTo>
                  <a:pt x="2723965" y="15575"/>
                  <a:pt x="2933591" y="25474"/>
                  <a:pt x="3186668" y="0"/>
                </a:cubicBezTo>
                <a:cubicBezTo>
                  <a:pt x="3439745" y="-25474"/>
                  <a:pt x="3773122" y="30325"/>
                  <a:pt x="3956330" y="0"/>
                </a:cubicBezTo>
                <a:cubicBezTo>
                  <a:pt x="4139538" y="-30325"/>
                  <a:pt x="4534539" y="-26732"/>
                  <a:pt x="4725991" y="0"/>
                </a:cubicBezTo>
                <a:cubicBezTo>
                  <a:pt x="4689000" y="315656"/>
                  <a:pt x="4728161" y="381139"/>
                  <a:pt x="4725991" y="742597"/>
                </a:cubicBezTo>
                <a:cubicBezTo>
                  <a:pt x="4723821" y="1104055"/>
                  <a:pt x="4699458" y="1202891"/>
                  <a:pt x="4725991" y="1375180"/>
                </a:cubicBezTo>
                <a:cubicBezTo>
                  <a:pt x="4752524" y="1547469"/>
                  <a:pt x="4735995" y="1747999"/>
                  <a:pt x="4725991" y="2007762"/>
                </a:cubicBezTo>
                <a:cubicBezTo>
                  <a:pt x="4715987" y="2267525"/>
                  <a:pt x="4729352" y="2531610"/>
                  <a:pt x="4725991" y="2750359"/>
                </a:cubicBezTo>
                <a:cubicBezTo>
                  <a:pt x="4472939" y="2752875"/>
                  <a:pt x="4233312" y="2765716"/>
                  <a:pt x="4003590" y="2750359"/>
                </a:cubicBezTo>
                <a:cubicBezTo>
                  <a:pt x="3773868" y="2735002"/>
                  <a:pt x="3536182" y="2716024"/>
                  <a:pt x="3233928" y="2750359"/>
                </a:cubicBezTo>
                <a:cubicBezTo>
                  <a:pt x="2931674" y="2784694"/>
                  <a:pt x="2834544" y="2713386"/>
                  <a:pt x="2464267" y="2750359"/>
                </a:cubicBezTo>
                <a:cubicBezTo>
                  <a:pt x="2093990" y="2787332"/>
                  <a:pt x="2001257" y="2772128"/>
                  <a:pt x="1883645" y="2750359"/>
                </a:cubicBezTo>
                <a:cubicBezTo>
                  <a:pt x="1766033" y="2728590"/>
                  <a:pt x="1473445" y="2758539"/>
                  <a:pt x="1208503" y="2750359"/>
                </a:cubicBezTo>
                <a:cubicBezTo>
                  <a:pt x="943561" y="2742179"/>
                  <a:pt x="405843" y="2718500"/>
                  <a:pt x="0" y="2750359"/>
                </a:cubicBezTo>
                <a:cubicBezTo>
                  <a:pt x="-5453" y="2554445"/>
                  <a:pt x="28179" y="2250402"/>
                  <a:pt x="0" y="2062769"/>
                </a:cubicBezTo>
                <a:cubicBezTo>
                  <a:pt x="-28179" y="1875136"/>
                  <a:pt x="-23993" y="1691892"/>
                  <a:pt x="0" y="1430187"/>
                </a:cubicBezTo>
                <a:cubicBezTo>
                  <a:pt x="23993" y="1168482"/>
                  <a:pt x="-22002" y="994468"/>
                  <a:pt x="0" y="797604"/>
                </a:cubicBezTo>
                <a:cubicBezTo>
                  <a:pt x="22002" y="600740"/>
                  <a:pt x="6531" y="170368"/>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36000" bIns="36000" rtlCol="0">
            <a:spAutoFit/>
          </a:bodyPr>
          <a:lstStyle/>
          <a:p>
            <a:pPr algn="ctr"/>
            <a:r>
              <a:rPr lang="en-CH" b="1"/>
              <a:t>Front-end Tier</a:t>
            </a:r>
          </a:p>
          <a:p>
            <a:pPr algn="ctr"/>
            <a:r>
              <a:rPr lang="en-CH"/>
              <a:t>Real-time control and acquisition</a:t>
            </a:r>
          </a:p>
          <a:p>
            <a:pPr algn="ctr"/>
            <a:endParaRPr lang="en-CH"/>
          </a:p>
          <a:p>
            <a:pPr marL="171450" indent="-171450" algn="l">
              <a:buFont typeface="Wingdings" pitchFamily="2" charset="2"/>
              <a:buChar char="Ø"/>
            </a:pPr>
            <a:r>
              <a:rPr lang="en-CH" sz="1200">
                <a:solidFill>
                  <a:schemeClr val="accent5"/>
                </a:solidFill>
              </a:rPr>
              <a:t>Limited, local scope </a:t>
            </a:r>
          </a:p>
          <a:p>
            <a:pPr marL="171450" indent="-171450">
              <a:buFont typeface="Wingdings" pitchFamily="2" charset="2"/>
              <a:buChar char="Ø"/>
            </a:pPr>
            <a:r>
              <a:rPr lang="en-CH" sz="1200">
                <a:solidFill>
                  <a:schemeClr val="accent5"/>
                </a:solidFill>
              </a:rPr>
              <a:t>Fast reaction possible (interrupts)</a:t>
            </a:r>
          </a:p>
          <a:p>
            <a:pPr marL="171450" indent="-171450" algn="l">
              <a:buFont typeface="Wingdings" pitchFamily="2" charset="2"/>
              <a:buChar char="Ø"/>
            </a:pPr>
            <a:r>
              <a:rPr lang="en-CH" sz="1200">
                <a:solidFill>
                  <a:schemeClr val="accent5"/>
                </a:solidFill>
              </a:rPr>
              <a:t>Limited computing power (compared to other tiers)</a:t>
            </a:r>
          </a:p>
          <a:p>
            <a:pPr marL="171450" indent="-171450" algn="l">
              <a:buFont typeface="Wingdings" pitchFamily="2" charset="2"/>
              <a:buChar char="Ø"/>
            </a:pPr>
            <a:r>
              <a:rPr lang="en-CH" sz="1200">
                <a:solidFill>
                  <a:schemeClr val="accent5"/>
                </a:solidFill>
              </a:rPr>
              <a:t>Equipment processing to provides a high-level view of the hardware</a:t>
            </a:r>
          </a:p>
          <a:p>
            <a:pPr marL="171450" indent="-171450">
              <a:buFont typeface="Wingdings" pitchFamily="2" charset="2"/>
              <a:buChar char="Ø"/>
            </a:pPr>
            <a:r>
              <a:rPr lang="en-CH" sz="1200">
                <a:solidFill>
                  <a:schemeClr val="accent5"/>
                </a:solidFill>
              </a:rPr>
              <a:t>Real-time (RT) applications relies on frameworks, which capture the recuring aspects (react to events, publish new data, etc.)   E.g. Front-End Software Architecture (FESA)</a:t>
            </a:r>
          </a:p>
          <a:p>
            <a:pPr marL="171450" indent="-171450">
              <a:buFont typeface="Wingdings" pitchFamily="2" charset="2"/>
              <a:buChar char="Ø"/>
            </a:pPr>
            <a:r>
              <a:rPr lang="en-CH" sz="1200">
                <a:solidFill>
                  <a:schemeClr val="accent5"/>
                </a:solidFill>
              </a:rPr>
              <a:t>Based on technologies closed to the hardware (C for drivers, C++ for RT, etc.)</a:t>
            </a:r>
          </a:p>
        </p:txBody>
      </p:sp>
      <p:sp>
        <p:nvSpPr>
          <p:cNvPr id="16" name="Rounded Rectangle 15">
            <a:extLst>
              <a:ext uri="{FF2B5EF4-FFF2-40B4-BE49-F238E27FC236}">
                <a16:creationId xmlns:a16="http://schemas.microsoft.com/office/drawing/2014/main" id="{50D6F21E-89B0-7C43-B439-342B3AC041A5}"/>
              </a:ext>
            </a:extLst>
          </p:cNvPr>
          <p:cNvSpPr/>
          <p:nvPr/>
        </p:nvSpPr>
        <p:spPr>
          <a:xfrm flipV="1">
            <a:off x="5299590" y="3858126"/>
            <a:ext cx="6481011" cy="2189748"/>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9" name="Picture 18" descr="11954233642049158303johnny_automatic_magnet_svg_med.png">
            <a:extLst>
              <a:ext uri="{FF2B5EF4-FFF2-40B4-BE49-F238E27FC236}">
                <a16:creationId xmlns:a16="http://schemas.microsoft.com/office/drawing/2014/main" id="{5C3F28E8-3E00-A74C-A23A-92E88DB0243D}"/>
              </a:ext>
            </a:extLst>
          </p:cNvPr>
          <p:cNvPicPr>
            <a:picLocks noChangeAspect="1"/>
          </p:cNvPicPr>
          <p:nvPr/>
        </p:nvPicPr>
        <p:blipFill>
          <a:blip r:embed="rId4" cstate="print"/>
          <a:stretch>
            <a:fillRect/>
          </a:stretch>
        </p:blipFill>
        <p:spPr>
          <a:xfrm>
            <a:off x="5337055" y="5693193"/>
            <a:ext cx="541867" cy="609600"/>
          </a:xfrm>
          <a:prstGeom prst="rect">
            <a:avLst/>
          </a:prstGeom>
        </p:spPr>
      </p:pic>
      <p:pic>
        <p:nvPicPr>
          <p:cNvPr id="20" name="Picture 10" descr="\\cern.ch\dfs\Users\f\felixehm\Documents\My Pictures\Microsoft Clip Organizer\j0397738.wmf">
            <a:extLst>
              <a:ext uri="{FF2B5EF4-FFF2-40B4-BE49-F238E27FC236}">
                <a16:creationId xmlns:a16="http://schemas.microsoft.com/office/drawing/2014/main" id="{8F9B5254-F456-614E-A5D9-6618C97AF185}"/>
              </a:ext>
            </a:extLst>
          </p:cNvPr>
          <p:cNvPicPr>
            <a:picLocks noChangeAspect="1" noChangeArrowheads="1"/>
          </p:cNvPicPr>
          <p:nvPr/>
        </p:nvPicPr>
        <p:blipFill>
          <a:blip r:embed="rId5" cstate="print"/>
          <a:srcRect/>
          <a:stretch>
            <a:fillRect/>
          </a:stretch>
        </p:blipFill>
        <p:spPr bwMode="auto">
          <a:xfrm>
            <a:off x="8578432" y="5722968"/>
            <a:ext cx="769197" cy="752475"/>
          </a:xfrm>
          <a:prstGeom prst="rect">
            <a:avLst/>
          </a:prstGeom>
          <a:noFill/>
        </p:spPr>
      </p:pic>
      <p:pic>
        <p:nvPicPr>
          <p:cNvPr id="21" name="Picture 12" descr="\\cern.ch\dfs\Users\f\felixehm\Documents\My Pictures\Microsoft Clip Organizer\j0432628.png">
            <a:extLst>
              <a:ext uri="{FF2B5EF4-FFF2-40B4-BE49-F238E27FC236}">
                <a16:creationId xmlns:a16="http://schemas.microsoft.com/office/drawing/2014/main" id="{36B22DC2-893B-C448-A398-4B8239E75D16}"/>
              </a:ext>
            </a:extLst>
          </p:cNvPr>
          <p:cNvPicPr>
            <a:picLocks noChangeAspect="1" noChangeArrowheads="1"/>
          </p:cNvPicPr>
          <p:nvPr/>
        </p:nvPicPr>
        <p:blipFill>
          <a:blip r:embed="rId6" cstate="print"/>
          <a:srcRect/>
          <a:stretch>
            <a:fillRect/>
          </a:stretch>
        </p:blipFill>
        <p:spPr bwMode="auto">
          <a:xfrm>
            <a:off x="9803500" y="5736515"/>
            <a:ext cx="693737" cy="693737"/>
          </a:xfrm>
          <a:prstGeom prst="rect">
            <a:avLst/>
          </a:prstGeom>
          <a:noFill/>
        </p:spPr>
      </p:pic>
      <p:sp>
        <p:nvSpPr>
          <p:cNvPr id="26" name="Rounded Rectangle 25">
            <a:extLst>
              <a:ext uri="{FF2B5EF4-FFF2-40B4-BE49-F238E27FC236}">
                <a16:creationId xmlns:a16="http://schemas.microsoft.com/office/drawing/2014/main" id="{14EBEB7E-0454-C44C-AF97-43BF94F1EFCA}"/>
              </a:ext>
            </a:extLst>
          </p:cNvPr>
          <p:cNvSpPr/>
          <p:nvPr/>
        </p:nvSpPr>
        <p:spPr>
          <a:xfrm rot="10800000" flipV="1">
            <a:off x="5298406" y="5392137"/>
            <a:ext cx="6481009" cy="454381"/>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Operating System</a:t>
            </a:r>
          </a:p>
          <a:p>
            <a:pPr algn="ctr"/>
            <a:r>
              <a:rPr lang="en-CH" sz="1200">
                <a:solidFill>
                  <a:schemeClr val="accent2"/>
                </a:solidFill>
              </a:rPr>
              <a:t>(Linux)</a:t>
            </a:r>
            <a:endParaRPr lang="en-CH">
              <a:solidFill>
                <a:schemeClr val="accent2"/>
              </a:solidFill>
            </a:endParaRPr>
          </a:p>
        </p:txBody>
      </p:sp>
      <p:sp>
        <p:nvSpPr>
          <p:cNvPr id="27" name="Rounded Rectangle 26">
            <a:extLst>
              <a:ext uri="{FF2B5EF4-FFF2-40B4-BE49-F238E27FC236}">
                <a16:creationId xmlns:a16="http://schemas.microsoft.com/office/drawing/2014/main" id="{FE1DFC21-3B4B-214C-A904-197392581F4F}"/>
              </a:ext>
            </a:extLst>
          </p:cNvPr>
          <p:cNvSpPr/>
          <p:nvPr/>
        </p:nvSpPr>
        <p:spPr>
          <a:xfrm rot="10800000" flipV="1">
            <a:off x="5299588" y="4935863"/>
            <a:ext cx="6481010" cy="454381"/>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Device Drivers</a:t>
            </a:r>
          </a:p>
          <a:p>
            <a:pPr algn="ctr"/>
            <a:r>
              <a:rPr lang="en-GB" sz="1200">
                <a:solidFill>
                  <a:schemeClr val="accent2"/>
                </a:solidFill>
              </a:rPr>
              <a:t>(e.g. Timing receiver kernel module</a:t>
            </a:r>
            <a:r>
              <a:rPr lang="en-CH" sz="1200">
                <a:solidFill>
                  <a:schemeClr val="accent2"/>
                </a:solidFill>
              </a:rPr>
              <a:t>)</a:t>
            </a:r>
            <a:endParaRPr lang="en-CH" sz="1200">
              <a:solidFill>
                <a:schemeClr val="bg1"/>
              </a:solidFill>
            </a:endParaRPr>
          </a:p>
        </p:txBody>
      </p:sp>
      <p:sp>
        <p:nvSpPr>
          <p:cNvPr id="28" name="Rounded Rectangle 27">
            <a:extLst>
              <a:ext uri="{FF2B5EF4-FFF2-40B4-BE49-F238E27FC236}">
                <a16:creationId xmlns:a16="http://schemas.microsoft.com/office/drawing/2014/main" id="{A1277EBA-D618-F64E-AB4F-9B12A0197B81}"/>
              </a:ext>
            </a:extLst>
          </p:cNvPr>
          <p:cNvSpPr/>
          <p:nvPr/>
        </p:nvSpPr>
        <p:spPr>
          <a:xfrm rot="10800000" flipV="1">
            <a:off x="5298405" y="4481602"/>
            <a:ext cx="6481010" cy="454381"/>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RT Frameworks</a:t>
            </a:r>
          </a:p>
          <a:p>
            <a:pPr algn="ctr"/>
            <a:r>
              <a:rPr lang="en-CH" sz="1200">
                <a:solidFill>
                  <a:schemeClr val="accent2"/>
                </a:solidFill>
              </a:rPr>
              <a:t>(e.g. FESA)</a:t>
            </a:r>
          </a:p>
        </p:txBody>
      </p:sp>
      <p:sp>
        <p:nvSpPr>
          <p:cNvPr id="29" name="Rounded Rectangle 28">
            <a:extLst>
              <a:ext uri="{FF2B5EF4-FFF2-40B4-BE49-F238E27FC236}">
                <a16:creationId xmlns:a16="http://schemas.microsoft.com/office/drawing/2014/main" id="{6F822889-D7E2-8943-A3FA-3D9DAF9C772E}"/>
              </a:ext>
            </a:extLst>
          </p:cNvPr>
          <p:cNvSpPr/>
          <p:nvPr/>
        </p:nvSpPr>
        <p:spPr>
          <a:xfrm rot="10800000" flipV="1">
            <a:off x="5298405" y="4027908"/>
            <a:ext cx="6481010" cy="454381"/>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RT Application</a:t>
            </a:r>
          </a:p>
          <a:p>
            <a:pPr algn="ctr"/>
            <a:r>
              <a:rPr lang="en-CH" sz="1200">
                <a:solidFill>
                  <a:schemeClr val="accent2"/>
                </a:solidFill>
              </a:rPr>
              <a:t>(e.g. Kicker system control)</a:t>
            </a:r>
          </a:p>
        </p:txBody>
      </p:sp>
      <p:sp>
        <p:nvSpPr>
          <p:cNvPr id="17" name="Explosion: 14 Points 16">
            <a:extLst>
              <a:ext uri="{FF2B5EF4-FFF2-40B4-BE49-F238E27FC236}">
                <a16:creationId xmlns:a16="http://schemas.microsoft.com/office/drawing/2014/main" id="{9A1E3DBA-D3BF-4095-937E-64B207E29BA0}"/>
              </a:ext>
            </a:extLst>
          </p:cNvPr>
          <p:cNvSpPr/>
          <p:nvPr/>
        </p:nvSpPr>
        <p:spPr>
          <a:xfrm rot="20500572">
            <a:off x="10413189" y="264206"/>
            <a:ext cx="1670643" cy="729602"/>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a:t>Recap</a:t>
            </a:r>
          </a:p>
        </p:txBody>
      </p:sp>
    </p:spTree>
    <p:extLst>
      <p:ext uri="{BB962C8B-B14F-4D97-AF65-F5344CB8AC3E}">
        <p14:creationId xmlns:p14="http://schemas.microsoft.com/office/powerpoint/2010/main" val="412745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F8AE0-AC3E-7F46-A869-91BFA1237206}"/>
              </a:ext>
            </a:extLst>
          </p:cNvPr>
          <p:cNvSpPr>
            <a:spLocks noGrp="1"/>
          </p:cNvSpPr>
          <p:nvPr>
            <p:ph type="title"/>
          </p:nvPr>
        </p:nvSpPr>
        <p:spPr/>
        <p:txBody>
          <a:bodyPr/>
          <a:lstStyle/>
          <a:p>
            <a:r>
              <a:rPr lang="en-CH"/>
              <a:t>High-Level Software Architecture</a:t>
            </a:r>
          </a:p>
        </p:txBody>
      </p:sp>
      <p:sp>
        <p:nvSpPr>
          <p:cNvPr id="6" name="Slide Number Placeholder 5">
            <a:extLst>
              <a:ext uri="{FF2B5EF4-FFF2-40B4-BE49-F238E27FC236}">
                <a16:creationId xmlns:a16="http://schemas.microsoft.com/office/drawing/2014/main" id="{B5C84ABD-DC89-1743-BCCC-722B2C7B65DB}"/>
              </a:ext>
            </a:extLst>
          </p:cNvPr>
          <p:cNvSpPr>
            <a:spLocks noGrp="1"/>
          </p:cNvSpPr>
          <p:nvPr>
            <p:ph type="sldNum" sz="quarter" idx="12"/>
          </p:nvPr>
        </p:nvSpPr>
        <p:spPr/>
        <p:txBody>
          <a:bodyPr/>
          <a:lstStyle/>
          <a:p>
            <a:fld id="{1A573C97-D9A6-6A4F-8364-B1B1682C6500}" type="slidenum">
              <a:rPr lang="en-GB" smtClean="0"/>
              <a:t>52</a:t>
            </a:fld>
            <a:endParaRPr lang="en-GB"/>
          </a:p>
        </p:txBody>
      </p:sp>
      <p:sp>
        <p:nvSpPr>
          <p:cNvPr id="5" name="Date Placeholder 4">
            <a:extLst>
              <a:ext uri="{FF2B5EF4-FFF2-40B4-BE49-F238E27FC236}">
                <a16:creationId xmlns:a16="http://schemas.microsoft.com/office/drawing/2014/main" id="{E77E0DAA-B7CE-944C-84EC-1EDD68EA86B8}"/>
              </a:ext>
            </a:extLst>
          </p:cNvPr>
          <p:cNvSpPr>
            <a:spLocks noGrp="1"/>
          </p:cNvSpPr>
          <p:nvPr>
            <p:ph type="dt" sz="half" idx="10"/>
          </p:nvPr>
        </p:nvSpPr>
        <p:spPr/>
        <p:txBody>
          <a:bodyPr/>
          <a:lstStyle/>
          <a:p>
            <a:r>
              <a:rPr lang="de-CH"/>
              <a:t>29 &amp; 30-11-2021</a:t>
            </a:r>
            <a:endParaRPr lang="en-US"/>
          </a:p>
        </p:txBody>
      </p:sp>
      <p:sp>
        <p:nvSpPr>
          <p:cNvPr id="7" name="Footer Placeholder 6">
            <a:extLst>
              <a:ext uri="{FF2B5EF4-FFF2-40B4-BE49-F238E27FC236}">
                <a16:creationId xmlns:a16="http://schemas.microsoft.com/office/drawing/2014/main" id="{AF1F7B61-CE39-C443-B3CC-DD7F3CA41BDE}"/>
              </a:ext>
            </a:extLst>
          </p:cNvPr>
          <p:cNvSpPr>
            <a:spLocks noGrp="1"/>
          </p:cNvSpPr>
          <p:nvPr>
            <p:ph type="ftr" sz="quarter" idx="11"/>
          </p:nvPr>
        </p:nvSpPr>
        <p:spPr/>
        <p:txBody>
          <a:bodyPr/>
          <a:lstStyle/>
          <a:p>
            <a:r>
              <a:rPr lang="en-US"/>
              <a:t>Accelerator Controls - S. Deghaye</a:t>
            </a:r>
          </a:p>
        </p:txBody>
      </p:sp>
      <p:pic>
        <p:nvPicPr>
          <p:cNvPr id="10" name="Picture 9">
            <a:extLst>
              <a:ext uri="{FF2B5EF4-FFF2-40B4-BE49-F238E27FC236}">
                <a16:creationId xmlns:a16="http://schemas.microsoft.com/office/drawing/2014/main" id="{6108F125-5313-C444-84FD-7B180DD265F0}"/>
              </a:ext>
            </a:extLst>
          </p:cNvPr>
          <p:cNvPicPr>
            <a:picLocks noChangeAspect="1"/>
          </p:cNvPicPr>
          <p:nvPr/>
        </p:nvPicPr>
        <p:blipFill>
          <a:blip r:embed="rId3"/>
          <a:srcRect/>
          <a:stretch/>
        </p:blipFill>
        <p:spPr>
          <a:xfrm>
            <a:off x="4550003" y="947434"/>
            <a:ext cx="7595178" cy="5355359"/>
          </a:xfrm>
          <a:prstGeom prst="rect">
            <a:avLst/>
          </a:prstGeom>
        </p:spPr>
      </p:pic>
      <p:sp>
        <p:nvSpPr>
          <p:cNvPr id="13" name="TextBox 12">
            <a:extLst>
              <a:ext uri="{FF2B5EF4-FFF2-40B4-BE49-F238E27FC236}">
                <a16:creationId xmlns:a16="http://schemas.microsoft.com/office/drawing/2014/main" id="{23A08D30-7CED-B240-AC8C-CA9A4B31CC38}"/>
              </a:ext>
            </a:extLst>
          </p:cNvPr>
          <p:cNvSpPr txBox="1"/>
          <p:nvPr/>
        </p:nvSpPr>
        <p:spPr>
          <a:xfrm>
            <a:off x="66705" y="2072208"/>
            <a:ext cx="4424305" cy="2288694"/>
          </a:xfrm>
          <a:custGeom>
            <a:avLst/>
            <a:gdLst>
              <a:gd name="connsiteX0" fmla="*/ 0 w 4424305"/>
              <a:gd name="connsiteY0" fmla="*/ 0 h 2288694"/>
              <a:gd name="connsiteX1" fmla="*/ 587801 w 4424305"/>
              <a:gd name="connsiteY1" fmla="*/ 0 h 2288694"/>
              <a:gd name="connsiteX2" fmla="*/ 1087115 w 4424305"/>
              <a:gd name="connsiteY2" fmla="*/ 0 h 2288694"/>
              <a:gd name="connsiteX3" fmla="*/ 1807645 w 4424305"/>
              <a:gd name="connsiteY3" fmla="*/ 0 h 2288694"/>
              <a:gd name="connsiteX4" fmla="*/ 2395445 w 4424305"/>
              <a:gd name="connsiteY4" fmla="*/ 0 h 2288694"/>
              <a:gd name="connsiteX5" fmla="*/ 2983246 w 4424305"/>
              <a:gd name="connsiteY5" fmla="*/ 0 h 2288694"/>
              <a:gd name="connsiteX6" fmla="*/ 3703775 w 4424305"/>
              <a:gd name="connsiteY6" fmla="*/ 0 h 2288694"/>
              <a:gd name="connsiteX7" fmla="*/ 4424305 w 4424305"/>
              <a:gd name="connsiteY7" fmla="*/ 0 h 2288694"/>
              <a:gd name="connsiteX8" fmla="*/ 4424305 w 4424305"/>
              <a:gd name="connsiteY8" fmla="*/ 617947 h 2288694"/>
              <a:gd name="connsiteX9" fmla="*/ 4424305 w 4424305"/>
              <a:gd name="connsiteY9" fmla="*/ 1144347 h 2288694"/>
              <a:gd name="connsiteX10" fmla="*/ 4424305 w 4424305"/>
              <a:gd name="connsiteY10" fmla="*/ 1670747 h 2288694"/>
              <a:gd name="connsiteX11" fmla="*/ 4424305 w 4424305"/>
              <a:gd name="connsiteY11" fmla="*/ 2288694 h 2288694"/>
              <a:gd name="connsiteX12" fmla="*/ 3748018 w 4424305"/>
              <a:gd name="connsiteY12" fmla="*/ 2288694 h 2288694"/>
              <a:gd name="connsiteX13" fmla="*/ 3027489 w 4424305"/>
              <a:gd name="connsiteY13" fmla="*/ 2288694 h 2288694"/>
              <a:gd name="connsiteX14" fmla="*/ 2306959 w 4424305"/>
              <a:gd name="connsiteY14" fmla="*/ 2288694 h 2288694"/>
              <a:gd name="connsiteX15" fmla="*/ 1763402 w 4424305"/>
              <a:gd name="connsiteY15" fmla="*/ 2288694 h 2288694"/>
              <a:gd name="connsiteX16" fmla="*/ 1131358 w 4424305"/>
              <a:gd name="connsiteY16" fmla="*/ 2288694 h 2288694"/>
              <a:gd name="connsiteX17" fmla="*/ 0 w 4424305"/>
              <a:gd name="connsiteY17" fmla="*/ 2288694 h 2288694"/>
              <a:gd name="connsiteX18" fmla="*/ 0 w 4424305"/>
              <a:gd name="connsiteY18" fmla="*/ 1716521 h 2288694"/>
              <a:gd name="connsiteX19" fmla="*/ 0 w 4424305"/>
              <a:gd name="connsiteY19" fmla="*/ 1190121 h 2288694"/>
              <a:gd name="connsiteX20" fmla="*/ 0 w 4424305"/>
              <a:gd name="connsiteY20" fmla="*/ 663721 h 2288694"/>
              <a:gd name="connsiteX21" fmla="*/ 0 w 4424305"/>
              <a:gd name="connsiteY21" fmla="*/ 0 h 2288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24305" h="2288694" extrusionOk="0">
                <a:moveTo>
                  <a:pt x="0" y="0"/>
                </a:moveTo>
                <a:cubicBezTo>
                  <a:pt x="251508" y="-8739"/>
                  <a:pt x="355802" y="-9020"/>
                  <a:pt x="587801" y="0"/>
                </a:cubicBezTo>
                <a:cubicBezTo>
                  <a:pt x="819800" y="9020"/>
                  <a:pt x="877167" y="-17328"/>
                  <a:pt x="1087115" y="0"/>
                </a:cubicBezTo>
                <a:cubicBezTo>
                  <a:pt x="1297063" y="17328"/>
                  <a:pt x="1533820" y="3194"/>
                  <a:pt x="1807645" y="0"/>
                </a:cubicBezTo>
                <a:cubicBezTo>
                  <a:pt x="2081470" y="-3194"/>
                  <a:pt x="2192465" y="21243"/>
                  <a:pt x="2395445" y="0"/>
                </a:cubicBezTo>
                <a:cubicBezTo>
                  <a:pt x="2598425" y="-21243"/>
                  <a:pt x="2698056" y="28014"/>
                  <a:pt x="2983246" y="0"/>
                </a:cubicBezTo>
                <a:cubicBezTo>
                  <a:pt x="3268436" y="-28014"/>
                  <a:pt x="3481633" y="9838"/>
                  <a:pt x="3703775" y="0"/>
                </a:cubicBezTo>
                <a:cubicBezTo>
                  <a:pt x="3925917" y="-9838"/>
                  <a:pt x="4098081" y="35877"/>
                  <a:pt x="4424305" y="0"/>
                </a:cubicBezTo>
                <a:cubicBezTo>
                  <a:pt x="4439175" y="146365"/>
                  <a:pt x="4395231" y="464748"/>
                  <a:pt x="4424305" y="617947"/>
                </a:cubicBezTo>
                <a:cubicBezTo>
                  <a:pt x="4453379" y="771146"/>
                  <a:pt x="4446485" y="941366"/>
                  <a:pt x="4424305" y="1144347"/>
                </a:cubicBezTo>
                <a:cubicBezTo>
                  <a:pt x="4402125" y="1347328"/>
                  <a:pt x="4441062" y="1536318"/>
                  <a:pt x="4424305" y="1670747"/>
                </a:cubicBezTo>
                <a:cubicBezTo>
                  <a:pt x="4407548" y="1805176"/>
                  <a:pt x="4453437" y="1980592"/>
                  <a:pt x="4424305" y="2288694"/>
                </a:cubicBezTo>
                <a:cubicBezTo>
                  <a:pt x="4205375" y="2276303"/>
                  <a:pt x="4053118" y="2288447"/>
                  <a:pt x="3748018" y="2288694"/>
                </a:cubicBezTo>
                <a:cubicBezTo>
                  <a:pt x="3442918" y="2288941"/>
                  <a:pt x="3347339" y="2291495"/>
                  <a:pt x="3027489" y="2288694"/>
                </a:cubicBezTo>
                <a:cubicBezTo>
                  <a:pt x="2707639" y="2285893"/>
                  <a:pt x="2559245" y="2279038"/>
                  <a:pt x="2306959" y="2288694"/>
                </a:cubicBezTo>
                <a:cubicBezTo>
                  <a:pt x="2054673" y="2298351"/>
                  <a:pt x="1901413" y="2278474"/>
                  <a:pt x="1763402" y="2288694"/>
                </a:cubicBezTo>
                <a:cubicBezTo>
                  <a:pt x="1625391" y="2298914"/>
                  <a:pt x="1319074" y="2299848"/>
                  <a:pt x="1131358" y="2288694"/>
                </a:cubicBezTo>
                <a:cubicBezTo>
                  <a:pt x="943642" y="2277540"/>
                  <a:pt x="545847" y="2309411"/>
                  <a:pt x="0" y="2288694"/>
                </a:cubicBezTo>
                <a:cubicBezTo>
                  <a:pt x="-19123" y="2064902"/>
                  <a:pt x="-26737" y="1959926"/>
                  <a:pt x="0" y="1716521"/>
                </a:cubicBezTo>
                <a:cubicBezTo>
                  <a:pt x="26737" y="1473116"/>
                  <a:pt x="7729" y="1425414"/>
                  <a:pt x="0" y="1190121"/>
                </a:cubicBezTo>
                <a:cubicBezTo>
                  <a:pt x="-7729" y="954828"/>
                  <a:pt x="13966" y="850939"/>
                  <a:pt x="0" y="663721"/>
                </a:cubicBezTo>
                <a:cubicBezTo>
                  <a:pt x="-13966" y="476503"/>
                  <a:pt x="-8897" y="207409"/>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0" bIns="36000" rtlCol="0">
            <a:spAutoFit/>
          </a:bodyPr>
          <a:lstStyle/>
          <a:p>
            <a:pPr algn="ctr"/>
            <a:r>
              <a:rPr lang="en-CH" b="1"/>
              <a:t>Business Tier</a:t>
            </a:r>
          </a:p>
          <a:p>
            <a:pPr algn="ctr"/>
            <a:r>
              <a:rPr lang="en-CH"/>
              <a:t>General purpose services &amp; Specific business logic</a:t>
            </a:r>
          </a:p>
          <a:p>
            <a:pPr algn="ctr"/>
            <a:endParaRPr lang="en-CH"/>
          </a:p>
          <a:p>
            <a:pPr marL="171450" indent="-171450" algn="l">
              <a:buFont typeface="Wingdings" pitchFamily="2" charset="2"/>
              <a:buChar char="Ø"/>
            </a:pPr>
            <a:r>
              <a:rPr lang="en-GB" sz="1200">
                <a:solidFill>
                  <a:schemeClr val="accent5"/>
                </a:solidFill>
              </a:rPr>
              <a:t>B</a:t>
            </a:r>
            <a:r>
              <a:rPr lang="en-CH" sz="1200">
                <a:solidFill>
                  <a:schemeClr val="accent5"/>
                </a:solidFill>
              </a:rPr>
              <a:t>roader scope; able to coordinate the entire accelerator</a:t>
            </a:r>
          </a:p>
          <a:p>
            <a:pPr marL="171450" indent="-171450" algn="l">
              <a:buFont typeface="Wingdings" pitchFamily="2" charset="2"/>
              <a:buChar char="Ø"/>
            </a:pPr>
            <a:r>
              <a:rPr lang="en-CH" sz="1200">
                <a:solidFill>
                  <a:schemeClr val="accent5"/>
                </a:solidFill>
              </a:rPr>
              <a:t>Powerful computers</a:t>
            </a:r>
          </a:p>
          <a:p>
            <a:pPr marL="171450" indent="-171450" algn="l">
              <a:buFont typeface="Wingdings" pitchFamily="2" charset="2"/>
              <a:buChar char="Ø"/>
            </a:pPr>
            <a:r>
              <a:rPr lang="en-CH" sz="1200">
                <a:solidFill>
                  <a:schemeClr val="accent5"/>
                </a:solidFill>
              </a:rPr>
              <a:t>Less reactive (network) and at a higher-level of abstraction</a:t>
            </a:r>
          </a:p>
          <a:p>
            <a:pPr marL="171450" indent="-171450" algn="l">
              <a:buFont typeface="Wingdings" pitchFamily="2" charset="2"/>
              <a:buChar char="Ø"/>
            </a:pPr>
            <a:r>
              <a:rPr lang="en-CH" sz="1200">
                <a:solidFill>
                  <a:schemeClr val="accent5"/>
                </a:solidFill>
              </a:rPr>
              <a:t>Based on technologies that are better suited for high-level business logic (e.g. Java)</a:t>
            </a:r>
          </a:p>
          <a:p>
            <a:pPr algn="l"/>
            <a:endParaRPr lang="en-CH" sz="1200">
              <a:solidFill>
                <a:schemeClr val="accent5"/>
              </a:solidFill>
            </a:endParaRPr>
          </a:p>
        </p:txBody>
      </p:sp>
      <p:sp>
        <p:nvSpPr>
          <p:cNvPr id="17" name="Rounded Rectangle 16">
            <a:extLst>
              <a:ext uri="{FF2B5EF4-FFF2-40B4-BE49-F238E27FC236}">
                <a16:creationId xmlns:a16="http://schemas.microsoft.com/office/drawing/2014/main" id="{C7C4966A-1F46-264D-AA3D-4B0A57AB0815}"/>
              </a:ext>
            </a:extLst>
          </p:cNvPr>
          <p:cNvSpPr/>
          <p:nvPr/>
        </p:nvSpPr>
        <p:spPr>
          <a:xfrm flipV="1">
            <a:off x="5299590" y="2307907"/>
            <a:ext cx="5334004" cy="1405840"/>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9" name="Picture 18" descr="11954233642049158303johnny_automatic_magnet_svg_med.png">
            <a:extLst>
              <a:ext uri="{FF2B5EF4-FFF2-40B4-BE49-F238E27FC236}">
                <a16:creationId xmlns:a16="http://schemas.microsoft.com/office/drawing/2014/main" id="{5C3F28E8-3E00-A74C-A23A-92E88DB0243D}"/>
              </a:ext>
            </a:extLst>
          </p:cNvPr>
          <p:cNvPicPr>
            <a:picLocks noChangeAspect="1"/>
          </p:cNvPicPr>
          <p:nvPr/>
        </p:nvPicPr>
        <p:blipFill>
          <a:blip r:embed="rId4" cstate="print"/>
          <a:stretch>
            <a:fillRect/>
          </a:stretch>
        </p:blipFill>
        <p:spPr>
          <a:xfrm>
            <a:off x="5337055" y="5693193"/>
            <a:ext cx="541867" cy="609600"/>
          </a:xfrm>
          <a:prstGeom prst="rect">
            <a:avLst/>
          </a:prstGeom>
        </p:spPr>
      </p:pic>
      <p:pic>
        <p:nvPicPr>
          <p:cNvPr id="20" name="Picture 10" descr="\\cern.ch\dfs\Users\f\felixehm\Documents\My Pictures\Microsoft Clip Organizer\j0397738.wmf">
            <a:extLst>
              <a:ext uri="{FF2B5EF4-FFF2-40B4-BE49-F238E27FC236}">
                <a16:creationId xmlns:a16="http://schemas.microsoft.com/office/drawing/2014/main" id="{8F9B5254-F456-614E-A5D9-6618C97AF185}"/>
              </a:ext>
            </a:extLst>
          </p:cNvPr>
          <p:cNvPicPr>
            <a:picLocks noChangeAspect="1" noChangeArrowheads="1"/>
          </p:cNvPicPr>
          <p:nvPr/>
        </p:nvPicPr>
        <p:blipFill>
          <a:blip r:embed="rId5" cstate="print"/>
          <a:srcRect/>
          <a:stretch>
            <a:fillRect/>
          </a:stretch>
        </p:blipFill>
        <p:spPr bwMode="auto">
          <a:xfrm>
            <a:off x="8578432" y="5722968"/>
            <a:ext cx="769197" cy="752475"/>
          </a:xfrm>
          <a:prstGeom prst="rect">
            <a:avLst/>
          </a:prstGeom>
          <a:noFill/>
        </p:spPr>
      </p:pic>
      <p:pic>
        <p:nvPicPr>
          <p:cNvPr id="21" name="Picture 12" descr="\\cern.ch\dfs\Users\f\felixehm\Documents\My Pictures\Microsoft Clip Organizer\j0432628.png">
            <a:extLst>
              <a:ext uri="{FF2B5EF4-FFF2-40B4-BE49-F238E27FC236}">
                <a16:creationId xmlns:a16="http://schemas.microsoft.com/office/drawing/2014/main" id="{36B22DC2-893B-C448-A398-4B8239E75D16}"/>
              </a:ext>
            </a:extLst>
          </p:cNvPr>
          <p:cNvPicPr>
            <a:picLocks noChangeAspect="1" noChangeArrowheads="1"/>
          </p:cNvPicPr>
          <p:nvPr/>
        </p:nvPicPr>
        <p:blipFill>
          <a:blip r:embed="rId6" cstate="print"/>
          <a:srcRect/>
          <a:stretch>
            <a:fillRect/>
          </a:stretch>
        </p:blipFill>
        <p:spPr bwMode="auto">
          <a:xfrm>
            <a:off x="9803500" y="5736515"/>
            <a:ext cx="693737" cy="693737"/>
          </a:xfrm>
          <a:prstGeom prst="rect">
            <a:avLst/>
          </a:prstGeom>
          <a:noFill/>
        </p:spPr>
      </p:pic>
      <p:sp>
        <p:nvSpPr>
          <p:cNvPr id="22" name="Rounded Rectangle 21">
            <a:extLst>
              <a:ext uri="{FF2B5EF4-FFF2-40B4-BE49-F238E27FC236}">
                <a16:creationId xmlns:a16="http://schemas.microsoft.com/office/drawing/2014/main" id="{4606D071-422F-6C49-B1E4-BB2E2910FBDC}"/>
              </a:ext>
            </a:extLst>
          </p:cNvPr>
          <p:cNvSpPr/>
          <p:nvPr/>
        </p:nvSpPr>
        <p:spPr>
          <a:xfrm rot="10800000" flipV="1">
            <a:off x="5299588" y="2307907"/>
            <a:ext cx="1832795" cy="1405840"/>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Settings Management</a:t>
            </a:r>
          </a:p>
          <a:p>
            <a:pPr algn="ctr"/>
            <a:r>
              <a:rPr lang="en-CH" sz="1200">
                <a:solidFill>
                  <a:schemeClr val="accent2"/>
                </a:solidFill>
              </a:rPr>
              <a:t>(InCA/LSA)</a:t>
            </a:r>
            <a:endParaRPr lang="en-CH">
              <a:solidFill>
                <a:schemeClr val="accent2"/>
              </a:solidFill>
            </a:endParaRPr>
          </a:p>
        </p:txBody>
      </p:sp>
      <p:sp>
        <p:nvSpPr>
          <p:cNvPr id="23" name="Rounded Rectangle 22">
            <a:extLst>
              <a:ext uri="{FF2B5EF4-FFF2-40B4-BE49-F238E27FC236}">
                <a16:creationId xmlns:a16="http://schemas.microsoft.com/office/drawing/2014/main" id="{0C616F71-8AE5-434B-8812-925D0BB81678}"/>
              </a:ext>
            </a:extLst>
          </p:cNvPr>
          <p:cNvSpPr/>
          <p:nvPr/>
        </p:nvSpPr>
        <p:spPr>
          <a:xfrm rot="10800000" flipV="1">
            <a:off x="7130848" y="2297510"/>
            <a:ext cx="1832795" cy="1405840"/>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solidFill>
                  <a:schemeClr val="bg1"/>
                </a:solidFill>
              </a:rPr>
              <a:t>Long-term Logging</a:t>
            </a:r>
          </a:p>
          <a:p>
            <a:pPr algn="ctr"/>
            <a:r>
              <a:rPr lang="en-CH" sz="1200">
                <a:solidFill>
                  <a:schemeClr val="accent2"/>
                </a:solidFill>
              </a:rPr>
              <a:t>(NXCALS)</a:t>
            </a:r>
          </a:p>
        </p:txBody>
      </p:sp>
      <p:sp>
        <p:nvSpPr>
          <p:cNvPr id="24" name="Rounded Rectangle 23">
            <a:extLst>
              <a:ext uri="{FF2B5EF4-FFF2-40B4-BE49-F238E27FC236}">
                <a16:creationId xmlns:a16="http://schemas.microsoft.com/office/drawing/2014/main" id="{01F4234E-0ADC-D940-84A9-FC816113628C}"/>
              </a:ext>
            </a:extLst>
          </p:cNvPr>
          <p:cNvSpPr/>
          <p:nvPr/>
        </p:nvSpPr>
        <p:spPr>
          <a:xfrm rot="10800000" flipV="1">
            <a:off x="8967942" y="2296954"/>
            <a:ext cx="1832795" cy="1405840"/>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Post-Processing</a:t>
            </a:r>
            <a:endParaRPr lang="en-CH" dirty="0">
              <a:solidFill>
                <a:schemeClr val="bg1"/>
              </a:solidFill>
            </a:endParaRPr>
          </a:p>
          <a:p>
            <a:pPr algn="ctr"/>
            <a:r>
              <a:rPr lang="en-CH" sz="1200" dirty="0">
                <a:solidFill>
                  <a:schemeClr val="accent2"/>
                </a:solidFill>
              </a:rPr>
              <a:t>(</a:t>
            </a:r>
            <a:r>
              <a:rPr lang="en-US" sz="1200" dirty="0" err="1">
                <a:solidFill>
                  <a:schemeClr val="accent2"/>
                </a:solidFill>
              </a:rPr>
              <a:t>UCAP</a:t>
            </a:r>
            <a:r>
              <a:rPr lang="en-CH" sz="1200" dirty="0">
                <a:solidFill>
                  <a:schemeClr val="accent2"/>
                </a:solidFill>
              </a:rPr>
              <a:t>)</a:t>
            </a:r>
            <a:endParaRPr lang="en-CH" dirty="0">
              <a:solidFill>
                <a:schemeClr val="accent2"/>
              </a:solidFill>
            </a:endParaRPr>
          </a:p>
        </p:txBody>
      </p:sp>
      <p:sp>
        <p:nvSpPr>
          <p:cNvPr id="25" name="Rounded Rectangle 24">
            <a:extLst>
              <a:ext uri="{FF2B5EF4-FFF2-40B4-BE49-F238E27FC236}">
                <a16:creationId xmlns:a16="http://schemas.microsoft.com/office/drawing/2014/main" id="{E8D3ECD4-A155-7F45-8C18-2DED32A92477}"/>
              </a:ext>
            </a:extLst>
          </p:cNvPr>
          <p:cNvSpPr/>
          <p:nvPr/>
        </p:nvSpPr>
        <p:spPr>
          <a:xfrm rot="10800000" flipV="1">
            <a:off x="10807134" y="2296954"/>
            <a:ext cx="647449" cy="1405840"/>
          </a:xfrm>
          <a:prstGeom prst="roundRect">
            <a:avLst/>
          </a:prstGeom>
          <a:solidFill>
            <a:schemeClr val="accent1">
              <a:alpha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E</a:t>
            </a:r>
            <a:r>
              <a:rPr lang="en-CH">
                <a:solidFill>
                  <a:schemeClr val="bg1"/>
                </a:solidFill>
              </a:rPr>
              <a:t>tc.</a:t>
            </a:r>
            <a:endParaRPr lang="en-CH">
              <a:solidFill>
                <a:schemeClr val="accent2"/>
              </a:solidFill>
            </a:endParaRPr>
          </a:p>
        </p:txBody>
      </p:sp>
      <p:sp>
        <p:nvSpPr>
          <p:cNvPr id="16" name="Explosion: 14 Points 15">
            <a:extLst>
              <a:ext uri="{FF2B5EF4-FFF2-40B4-BE49-F238E27FC236}">
                <a16:creationId xmlns:a16="http://schemas.microsoft.com/office/drawing/2014/main" id="{BCFB2930-A688-498A-ACF9-1D71B3625E73}"/>
              </a:ext>
            </a:extLst>
          </p:cNvPr>
          <p:cNvSpPr/>
          <p:nvPr/>
        </p:nvSpPr>
        <p:spPr>
          <a:xfrm rot="20500572">
            <a:off x="10413189" y="264206"/>
            <a:ext cx="1670643" cy="729602"/>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a:t>Recap</a:t>
            </a:r>
          </a:p>
        </p:txBody>
      </p:sp>
    </p:spTree>
    <p:extLst>
      <p:ext uri="{BB962C8B-B14F-4D97-AF65-F5344CB8AC3E}">
        <p14:creationId xmlns:p14="http://schemas.microsoft.com/office/powerpoint/2010/main" val="241255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F8AE0-AC3E-7F46-A869-91BFA1237206}"/>
              </a:ext>
            </a:extLst>
          </p:cNvPr>
          <p:cNvSpPr>
            <a:spLocks noGrp="1"/>
          </p:cNvSpPr>
          <p:nvPr>
            <p:ph type="title"/>
          </p:nvPr>
        </p:nvSpPr>
        <p:spPr/>
        <p:txBody>
          <a:bodyPr/>
          <a:lstStyle/>
          <a:p>
            <a:r>
              <a:rPr lang="en-CH"/>
              <a:t>High-Level Software Architecture</a:t>
            </a:r>
          </a:p>
        </p:txBody>
      </p:sp>
      <p:sp>
        <p:nvSpPr>
          <p:cNvPr id="6" name="Slide Number Placeholder 5">
            <a:extLst>
              <a:ext uri="{FF2B5EF4-FFF2-40B4-BE49-F238E27FC236}">
                <a16:creationId xmlns:a16="http://schemas.microsoft.com/office/drawing/2014/main" id="{B5C84ABD-DC89-1743-BCCC-722B2C7B65DB}"/>
              </a:ext>
            </a:extLst>
          </p:cNvPr>
          <p:cNvSpPr>
            <a:spLocks noGrp="1"/>
          </p:cNvSpPr>
          <p:nvPr>
            <p:ph type="sldNum" sz="quarter" idx="12"/>
          </p:nvPr>
        </p:nvSpPr>
        <p:spPr/>
        <p:txBody>
          <a:bodyPr/>
          <a:lstStyle/>
          <a:p>
            <a:fld id="{1A573C97-D9A6-6A4F-8364-B1B1682C6500}" type="slidenum">
              <a:rPr lang="en-GB" smtClean="0"/>
              <a:t>53</a:t>
            </a:fld>
            <a:endParaRPr lang="en-GB"/>
          </a:p>
        </p:txBody>
      </p:sp>
      <p:sp>
        <p:nvSpPr>
          <p:cNvPr id="5" name="Date Placeholder 4">
            <a:extLst>
              <a:ext uri="{FF2B5EF4-FFF2-40B4-BE49-F238E27FC236}">
                <a16:creationId xmlns:a16="http://schemas.microsoft.com/office/drawing/2014/main" id="{E77E0DAA-B7CE-944C-84EC-1EDD68EA86B8}"/>
              </a:ext>
            </a:extLst>
          </p:cNvPr>
          <p:cNvSpPr>
            <a:spLocks noGrp="1"/>
          </p:cNvSpPr>
          <p:nvPr>
            <p:ph type="dt" sz="half" idx="10"/>
          </p:nvPr>
        </p:nvSpPr>
        <p:spPr/>
        <p:txBody>
          <a:bodyPr/>
          <a:lstStyle/>
          <a:p>
            <a:r>
              <a:rPr lang="de-CH"/>
              <a:t>29 &amp; 30-11-2021</a:t>
            </a:r>
            <a:endParaRPr lang="en-US"/>
          </a:p>
        </p:txBody>
      </p:sp>
      <p:sp>
        <p:nvSpPr>
          <p:cNvPr id="7" name="Footer Placeholder 6">
            <a:extLst>
              <a:ext uri="{FF2B5EF4-FFF2-40B4-BE49-F238E27FC236}">
                <a16:creationId xmlns:a16="http://schemas.microsoft.com/office/drawing/2014/main" id="{AF1F7B61-CE39-C443-B3CC-DD7F3CA41BDE}"/>
              </a:ext>
            </a:extLst>
          </p:cNvPr>
          <p:cNvSpPr>
            <a:spLocks noGrp="1"/>
          </p:cNvSpPr>
          <p:nvPr>
            <p:ph type="ftr" sz="quarter" idx="11"/>
          </p:nvPr>
        </p:nvSpPr>
        <p:spPr/>
        <p:txBody>
          <a:bodyPr/>
          <a:lstStyle/>
          <a:p>
            <a:r>
              <a:rPr lang="en-US"/>
              <a:t>Accelerator Controls - S. Deghaye</a:t>
            </a:r>
          </a:p>
        </p:txBody>
      </p:sp>
      <p:pic>
        <p:nvPicPr>
          <p:cNvPr id="10" name="Picture 9">
            <a:extLst>
              <a:ext uri="{FF2B5EF4-FFF2-40B4-BE49-F238E27FC236}">
                <a16:creationId xmlns:a16="http://schemas.microsoft.com/office/drawing/2014/main" id="{6108F125-5313-C444-84FD-7B180DD265F0}"/>
              </a:ext>
            </a:extLst>
          </p:cNvPr>
          <p:cNvPicPr>
            <a:picLocks noChangeAspect="1"/>
          </p:cNvPicPr>
          <p:nvPr/>
        </p:nvPicPr>
        <p:blipFill>
          <a:blip r:embed="rId3"/>
          <a:srcRect/>
          <a:stretch/>
        </p:blipFill>
        <p:spPr>
          <a:xfrm>
            <a:off x="4559839" y="947434"/>
            <a:ext cx="7595178" cy="5355359"/>
          </a:xfrm>
          <a:prstGeom prst="rect">
            <a:avLst/>
          </a:prstGeom>
        </p:spPr>
      </p:pic>
      <p:sp>
        <p:nvSpPr>
          <p:cNvPr id="9" name="Left-Right Arrow 165">
            <a:extLst>
              <a:ext uri="{FF2B5EF4-FFF2-40B4-BE49-F238E27FC236}">
                <a16:creationId xmlns:a16="http://schemas.microsoft.com/office/drawing/2014/main" id="{09748B86-1453-B24F-8CC7-837D5235CBB5}"/>
              </a:ext>
            </a:extLst>
          </p:cNvPr>
          <p:cNvSpPr/>
          <p:nvPr/>
        </p:nvSpPr>
        <p:spPr>
          <a:xfrm>
            <a:off x="5173071" y="3625113"/>
            <a:ext cx="547035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a:solidFill>
                  <a:schemeClr val="tx1"/>
                </a:solidFill>
              </a:rPr>
              <a:t>Controls Middleware</a:t>
            </a:r>
          </a:p>
        </p:txBody>
      </p:sp>
      <p:sp>
        <p:nvSpPr>
          <p:cNvPr id="12" name="TextBox 11">
            <a:extLst>
              <a:ext uri="{FF2B5EF4-FFF2-40B4-BE49-F238E27FC236}">
                <a16:creationId xmlns:a16="http://schemas.microsoft.com/office/drawing/2014/main" id="{9989E239-D53A-F64F-BBF9-3F26CBAB7085}"/>
              </a:ext>
            </a:extLst>
          </p:cNvPr>
          <p:cNvSpPr txBox="1"/>
          <p:nvPr/>
        </p:nvSpPr>
        <p:spPr>
          <a:xfrm>
            <a:off x="278282" y="980141"/>
            <a:ext cx="3773342" cy="2381027"/>
          </a:xfrm>
          <a:custGeom>
            <a:avLst/>
            <a:gdLst>
              <a:gd name="connsiteX0" fmla="*/ 0 w 3773342"/>
              <a:gd name="connsiteY0" fmla="*/ 0 h 2381027"/>
              <a:gd name="connsiteX1" fmla="*/ 591157 w 3773342"/>
              <a:gd name="connsiteY1" fmla="*/ 0 h 2381027"/>
              <a:gd name="connsiteX2" fmla="*/ 1106847 w 3773342"/>
              <a:gd name="connsiteY2" fmla="*/ 0 h 2381027"/>
              <a:gd name="connsiteX3" fmla="*/ 1811204 w 3773342"/>
              <a:gd name="connsiteY3" fmla="*/ 0 h 2381027"/>
              <a:gd name="connsiteX4" fmla="*/ 2402361 w 3773342"/>
              <a:gd name="connsiteY4" fmla="*/ 0 h 2381027"/>
              <a:gd name="connsiteX5" fmla="*/ 2993518 w 3773342"/>
              <a:gd name="connsiteY5" fmla="*/ 0 h 2381027"/>
              <a:gd name="connsiteX6" fmla="*/ 3773342 w 3773342"/>
              <a:gd name="connsiteY6" fmla="*/ 0 h 2381027"/>
              <a:gd name="connsiteX7" fmla="*/ 3773342 w 3773342"/>
              <a:gd name="connsiteY7" fmla="*/ 547636 h 2381027"/>
              <a:gd name="connsiteX8" fmla="*/ 3773342 w 3773342"/>
              <a:gd name="connsiteY8" fmla="*/ 1142893 h 2381027"/>
              <a:gd name="connsiteX9" fmla="*/ 3773342 w 3773342"/>
              <a:gd name="connsiteY9" fmla="*/ 1690529 h 2381027"/>
              <a:gd name="connsiteX10" fmla="*/ 3773342 w 3773342"/>
              <a:gd name="connsiteY10" fmla="*/ 2381027 h 2381027"/>
              <a:gd name="connsiteX11" fmla="*/ 3144452 w 3773342"/>
              <a:gd name="connsiteY11" fmla="*/ 2381027 h 2381027"/>
              <a:gd name="connsiteX12" fmla="*/ 2553295 w 3773342"/>
              <a:gd name="connsiteY12" fmla="*/ 2381027 h 2381027"/>
              <a:gd name="connsiteX13" fmla="*/ 1848938 w 3773342"/>
              <a:gd name="connsiteY13" fmla="*/ 2381027 h 2381027"/>
              <a:gd name="connsiteX14" fmla="*/ 1144580 w 3773342"/>
              <a:gd name="connsiteY14" fmla="*/ 2381027 h 2381027"/>
              <a:gd name="connsiteX15" fmla="*/ 591157 w 3773342"/>
              <a:gd name="connsiteY15" fmla="*/ 2381027 h 2381027"/>
              <a:gd name="connsiteX16" fmla="*/ 0 w 3773342"/>
              <a:gd name="connsiteY16" fmla="*/ 2381027 h 2381027"/>
              <a:gd name="connsiteX17" fmla="*/ 0 w 3773342"/>
              <a:gd name="connsiteY17" fmla="*/ 1738150 h 2381027"/>
              <a:gd name="connsiteX18" fmla="*/ 0 w 3773342"/>
              <a:gd name="connsiteY18" fmla="*/ 1214324 h 2381027"/>
              <a:gd name="connsiteX19" fmla="*/ 0 w 3773342"/>
              <a:gd name="connsiteY19" fmla="*/ 666688 h 2381027"/>
              <a:gd name="connsiteX20" fmla="*/ 0 w 3773342"/>
              <a:gd name="connsiteY20" fmla="*/ 0 h 23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773342" h="2381027" extrusionOk="0">
                <a:moveTo>
                  <a:pt x="0" y="0"/>
                </a:moveTo>
                <a:cubicBezTo>
                  <a:pt x="222993" y="1278"/>
                  <a:pt x="340178" y="16491"/>
                  <a:pt x="591157" y="0"/>
                </a:cubicBezTo>
                <a:cubicBezTo>
                  <a:pt x="842136" y="-16491"/>
                  <a:pt x="958733" y="22977"/>
                  <a:pt x="1106847" y="0"/>
                </a:cubicBezTo>
                <a:cubicBezTo>
                  <a:pt x="1254961" y="-22977"/>
                  <a:pt x="1669857" y="-5101"/>
                  <a:pt x="1811204" y="0"/>
                </a:cubicBezTo>
                <a:cubicBezTo>
                  <a:pt x="1952551" y="5101"/>
                  <a:pt x="2156914" y="19429"/>
                  <a:pt x="2402361" y="0"/>
                </a:cubicBezTo>
                <a:cubicBezTo>
                  <a:pt x="2647808" y="-19429"/>
                  <a:pt x="2727752" y="-28512"/>
                  <a:pt x="2993518" y="0"/>
                </a:cubicBezTo>
                <a:cubicBezTo>
                  <a:pt x="3259284" y="28512"/>
                  <a:pt x="3388592" y="-21079"/>
                  <a:pt x="3773342" y="0"/>
                </a:cubicBezTo>
                <a:cubicBezTo>
                  <a:pt x="3798052" y="157307"/>
                  <a:pt x="3770036" y="294225"/>
                  <a:pt x="3773342" y="547636"/>
                </a:cubicBezTo>
                <a:cubicBezTo>
                  <a:pt x="3776648" y="801047"/>
                  <a:pt x="3775530" y="988979"/>
                  <a:pt x="3773342" y="1142893"/>
                </a:cubicBezTo>
                <a:cubicBezTo>
                  <a:pt x="3771154" y="1296807"/>
                  <a:pt x="3771923" y="1444582"/>
                  <a:pt x="3773342" y="1690529"/>
                </a:cubicBezTo>
                <a:cubicBezTo>
                  <a:pt x="3774761" y="1936476"/>
                  <a:pt x="3747375" y="2115739"/>
                  <a:pt x="3773342" y="2381027"/>
                </a:cubicBezTo>
                <a:cubicBezTo>
                  <a:pt x="3598638" y="2379685"/>
                  <a:pt x="3329259" y="2355029"/>
                  <a:pt x="3144452" y="2381027"/>
                </a:cubicBezTo>
                <a:cubicBezTo>
                  <a:pt x="2959645" y="2407026"/>
                  <a:pt x="2710741" y="2366155"/>
                  <a:pt x="2553295" y="2381027"/>
                </a:cubicBezTo>
                <a:cubicBezTo>
                  <a:pt x="2395849" y="2395899"/>
                  <a:pt x="2047030" y="2365219"/>
                  <a:pt x="1848938" y="2381027"/>
                </a:cubicBezTo>
                <a:cubicBezTo>
                  <a:pt x="1650846" y="2396835"/>
                  <a:pt x="1422954" y="2389194"/>
                  <a:pt x="1144580" y="2381027"/>
                </a:cubicBezTo>
                <a:cubicBezTo>
                  <a:pt x="866206" y="2372860"/>
                  <a:pt x="754678" y="2377902"/>
                  <a:pt x="591157" y="2381027"/>
                </a:cubicBezTo>
                <a:cubicBezTo>
                  <a:pt x="427636" y="2384152"/>
                  <a:pt x="274576" y="2371023"/>
                  <a:pt x="0" y="2381027"/>
                </a:cubicBezTo>
                <a:cubicBezTo>
                  <a:pt x="-7779" y="2113666"/>
                  <a:pt x="29061" y="1953960"/>
                  <a:pt x="0" y="1738150"/>
                </a:cubicBezTo>
                <a:cubicBezTo>
                  <a:pt x="-29061" y="1522340"/>
                  <a:pt x="12515" y="1327783"/>
                  <a:pt x="0" y="1214324"/>
                </a:cubicBezTo>
                <a:cubicBezTo>
                  <a:pt x="-12515" y="1100865"/>
                  <a:pt x="-6236" y="867472"/>
                  <a:pt x="0" y="666688"/>
                </a:cubicBezTo>
                <a:cubicBezTo>
                  <a:pt x="6236" y="465904"/>
                  <a:pt x="-32197" y="265253"/>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36000" bIns="36000" rtlCol="0">
            <a:spAutoFit/>
          </a:bodyPr>
          <a:lstStyle/>
          <a:p>
            <a:pPr algn="ctr"/>
            <a:r>
              <a:rPr lang="en-CH" b="1"/>
              <a:t>Presentation Tier</a:t>
            </a:r>
          </a:p>
          <a:p>
            <a:pPr algn="ctr"/>
            <a:r>
              <a:rPr lang="en-CH"/>
              <a:t>Graphical applications</a:t>
            </a:r>
          </a:p>
          <a:p>
            <a:pPr algn="ctr"/>
            <a:endParaRPr lang="en-CH"/>
          </a:p>
          <a:p>
            <a:pPr algn="l"/>
            <a:r>
              <a:rPr lang="en-CH" sz="1200">
                <a:solidFill>
                  <a:schemeClr val="accent5"/>
                </a:solidFill>
              </a:rPr>
              <a:t>Different technologies available</a:t>
            </a:r>
          </a:p>
          <a:p>
            <a:pPr marL="360363" indent="-176213" algn="l">
              <a:buFont typeface="Wingdings" pitchFamily="2" charset="2"/>
              <a:buChar char="Ø"/>
            </a:pPr>
            <a:r>
              <a:rPr lang="en-CH" sz="1200">
                <a:solidFill>
                  <a:schemeClr val="accent5"/>
                </a:solidFill>
              </a:rPr>
              <a:t>Java Swing, Java FX</a:t>
            </a:r>
          </a:p>
          <a:p>
            <a:pPr marL="360363" indent="-176213" algn="l">
              <a:buFont typeface="Wingdings" pitchFamily="2" charset="2"/>
              <a:buChar char="Ø"/>
            </a:pPr>
            <a:r>
              <a:rPr lang="en-CH" sz="1200">
                <a:solidFill>
                  <a:schemeClr val="accent5"/>
                </a:solidFill>
              </a:rPr>
              <a:t>Qt, PyQt</a:t>
            </a:r>
          </a:p>
          <a:p>
            <a:pPr marL="360363" indent="-176213" algn="l">
              <a:buFont typeface="Wingdings" pitchFamily="2" charset="2"/>
              <a:buChar char="Ø"/>
            </a:pPr>
            <a:r>
              <a:rPr lang="en-CH" sz="1200">
                <a:solidFill>
                  <a:schemeClr val="accent5"/>
                </a:solidFill>
              </a:rPr>
              <a:t>Web ecosystem (Angular, View.js, etc.)</a:t>
            </a:r>
          </a:p>
          <a:p>
            <a:pPr marL="171450" indent="-171450" algn="l">
              <a:buFontTx/>
              <a:buChar char="-"/>
            </a:pPr>
            <a:endParaRPr lang="en-CH" sz="1200">
              <a:solidFill>
                <a:schemeClr val="accent5"/>
              </a:solidFill>
            </a:endParaRPr>
          </a:p>
          <a:p>
            <a:pPr algn="l"/>
            <a:r>
              <a:rPr lang="en-CH" sz="1200">
                <a:solidFill>
                  <a:schemeClr val="accent5"/>
                </a:solidFill>
              </a:rPr>
              <a:t>Keywords:</a:t>
            </a:r>
          </a:p>
          <a:p>
            <a:pPr algn="l"/>
            <a:r>
              <a:rPr lang="en-CH" sz="1200">
                <a:solidFill>
                  <a:schemeClr val="accent5"/>
                </a:solidFill>
              </a:rPr>
              <a:t>Graphical User Interface (GUI)</a:t>
            </a:r>
          </a:p>
          <a:p>
            <a:pPr algn="l"/>
            <a:r>
              <a:rPr lang="en-CH" sz="1200">
                <a:solidFill>
                  <a:schemeClr val="accent5"/>
                </a:solidFill>
              </a:rPr>
              <a:t>Command-line interface (CLI)</a:t>
            </a:r>
          </a:p>
        </p:txBody>
      </p:sp>
      <p:sp>
        <p:nvSpPr>
          <p:cNvPr id="15" name="TextBox 14">
            <a:extLst>
              <a:ext uri="{FF2B5EF4-FFF2-40B4-BE49-F238E27FC236}">
                <a16:creationId xmlns:a16="http://schemas.microsoft.com/office/drawing/2014/main" id="{A51AE6C5-88D9-BB4E-A46C-12DAAF6E1EC2}"/>
              </a:ext>
            </a:extLst>
          </p:cNvPr>
          <p:cNvSpPr txBox="1"/>
          <p:nvPr/>
        </p:nvSpPr>
        <p:spPr>
          <a:xfrm>
            <a:off x="278282" y="3815304"/>
            <a:ext cx="4281557" cy="1919363"/>
          </a:xfrm>
          <a:custGeom>
            <a:avLst/>
            <a:gdLst>
              <a:gd name="connsiteX0" fmla="*/ 0 w 4281557"/>
              <a:gd name="connsiteY0" fmla="*/ 0 h 1919363"/>
              <a:gd name="connsiteX1" fmla="*/ 568835 w 4281557"/>
              <a:gd name="connsiteY1" fmla="*/ 0 h 1919363"/>
              <a:gd name="connsiteX2" fmla="*/ 1052040 w 4281557"/>
              <a:gd name="connsiteY2" fmla="*/ 0 h 1919363"/>
              <a:gd name="connsiteX3" fmla="*/ 1749322 w 4281557"/>
              <a:gd name="connsiteY3" fmla="*/ 0 h 1919363"/>
              <a:gd name="connsiteX4" fmla="*/ 2318157 w 4281557"/>
              <a:gd name="connsiteY4" fmla="*/ 0 h 1919363"/>
              <a:gd name="connsiteX5" fmla="*/ 2886993 w 4281557"/>
              <a:gd name="connsiteY5" fmla="*/ 0 h 1919363"/>
              <a:gd name="connsiteX6" fmla="*/ 3584275 w 4281557"/>
              <a:gd name="connsiteY6" fmla="*/ 0 h 1919363"/>
              <a:gd name="connsiteX7" fmla="*/ 4281557 w 4281557"/>
              <a:gd name="connsiteY7" fmla="*/ 0 h 1919363"/>
              <a:gd name="connsiteX8" fmla="*/ 4281557 w 4281557"/>
              <a:gd name="connsiteY8" fmla="*/ 678175 h 1919363"/>
              <a:gd name="connsiteX9" fmla="*/ 4281557 w 4281557"/>
              <a:gd name="connsiteY9" fmla="*/ 1279575 h 1919363"/>
              <a:gd name="connsiteX10" fmla="*/ 4281557 w 4281557"/>
              <a:gd name="connsiteY10" fmla="*/ 1919363 h 1919363"/>
              <a:gd name="connsiteX11" fmla="*/ 3669906 w 4281557"/>
              <a:gd name="connsiteY11" fmla="*/ 1919363 h 1919363"/>
              <a:gd name="connsiteX12" fmla="*/ 3101071 w 4281557"/>
              <a:gd name="connsiteY12" fmla="*/ 1919363 h 1919363"/>
              <a:gd name="connsiteX13" fmla="*/ 2403788 w 4281557"/>
              <a:gd name="connsiteY13" fmla="*/ 1919363 h 1919363"/>
              <a:gd name="connsiteX14" fmla="*/ 1706506 w 4281557"/>
              <a:gd name="connsiteY14" fmla="*/ 1919363 h 1919363"/>
              <a:gd name="connsiteX15" fmla="*/ 1180486 w 4281557"/>
              <a:gd name="connsiteY15" fmla="*/ 1919363 h 1919363"/>
              <a:gd name="connsiteX16" fmla="*/ 568835 w 4281557"/>
              <a:gd name="connsiteY16" fmla="*/ 1919363 h 1919363"/>
              <a:gd name="connsiteX17" fmla="*/ 0 w 4281557"/>
              <a:gd name="connsiteY17" fmla="*/ 1919363 h 1919363"/>
              <a:gd name="connsiteX18" fmla="*/ 0 w 4281557"/>
              <a:gd name="connsiteY18" fmla="*/ 1279575 h 1919363"/>
              <a:gd name="connsiteX19" fmla="*/ 0 w 4281557"/>
              <a:gd name="connsiteY19" fmla="*/ 678175 h 1919363"/>
              <a:gd name="connsiteX20" fmla="*/ 0 w 4281557"/>
              <a:gd name="connsiteY20" fmla="*/ 0 h 191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281557" h="1919363" extrusionOk="0">
                <a:moveTo>
                  <a:pt x="0" y="0"/>
                </a:moveTo>
                <a:cubicBezTo>
                  <a:pt x="229296" y="-16488"/>
                  <a:pt x="342255" y="-24065"/>
                  <a:pt x="568835" y="0"/>
                </a:cubicBezTo>
                <a:cubicBezTo>
                  <a:pt x="795415" y="24065"/>
                  <a:pt x="901981" y="-2302"/>
                  <a:pt x="1052040" y="0"/>
                </a:cubicBezTo>
                <a:cubicBezTo>
                  <a:pt x="1202100" y="2302"/>
                  <a:pt x="1505046" y="-1045"/>
                  <a:pt x="1749322" y="0"/>
                </a:cubicBezTo>
                <a:cubicBezTo>
                  <a:pt x="1993598" y="1045"/>
                  <a:pt x="2196323" y="24157"/>
                  <a:pt x="2318157" y="0"/>
                </a:cubicBezTo>
                <a:cubicBezTo>
                  <a:pt x="2439992" y="-24157"/>
                  <a:pt x="2629072" y="-18373"/>
                  <a:pt x="2886993" y="0"/>
                </a:cubicBezTo>
                <a:cubicBezTo>
                  <a:pt x="3144914" y="18373"/>
                  <a:pt x="3295231" y="-18150"/>
                  <a:pt x="3584275" y="0"/>
                </a:cubicBezTo>
                <a:cubicBezTo>
                  <a:pt x="3873319" y="18150"/>
                  <a:pt x="3992274" y="-5401"/>
                  <a:pt x="4281557" y="0"/>
                </a:cubicBezTo>
                <a:cubicBezTo>
                  <a:pt x="4269042" y="200496"/>
                  <a:pt x="4293786" y="403234"/>
                  <a:pt x="4281557" y="678175"/>
                </a:cubicBezTo>
                <a:cubicBezTo>
                  <a:pt x="4269328" y="953116"/>
                  <a:pt x="4278527" y="1057152"/>
                  <a:pt x="4281557" y="1279575"/>
                </a:cubicBezTo>
                <a:cubicBezTo>
                  <a:pt x="4284587" y="1501998"/>
                  <a:pt x="4310691" y="1605375"/>
                  <a:pt x="4281557" y="1919363"/>
                </a:cubicBezTo>
                <a:cubicBezTo>
                  <a:pt x="4102723" y="1898577"/>
                  <a:pt x="3811915" y="1900216"/>
                  <a:pt x="3669906" y="1919363"/>
                </a:cubicBezTo>
                <a:cubicBezTo>
                  <a:pt x="3527897" y="1938510"/>
                  <a:pt x="3319833" y="1941311"/>
                  <a:pt x="3101071" y="1919363"/>
                </a:cubicBezTo>
                <a:cubicBezTo>
                  <a:pt x="2882310" y="1897415"/>
                  <a:pt x="2656370" y="1938777"/>
                  <a:pt x="2403788" y="1919363"/>
                </a:cubicBezTo>
                <a:cubicBezTo>
                  <a:pt x="2151206" y="1899949"/>
                  <a:pt x="2043522" y="1890361"/>
                  <a:pt x="1706506" y="1919363"/>
                </a:cubicBezTo>
                <a:cubicBezTo>
                  <a:pt x="1369490" y="1948365"/>
                  <a:pt x="1310423" y="1897293"/>
                  <a:pt x="1180486" y="1919363"/>
                </a:cubicBezTo>
                <a:cubicBezTo>
                  <a:pt x="1050549" y="1941433"/>
                  <a:pt x="848294" y="1949876"/>
                  <a:pt x="568835" y="1919363"/>
                </a:cubicBezTo>
                <a:cubicBezTo>
                  <a:pt x="289376" y="1888850"/>
                  <a:pt x="183439" y="1898681"/>
                  <a:pt x="0" y="1919363"/>
                </a:cubicBezTo>
                <a:cubicBezTo>
                  <a:pt x="13316" y="1634614"/>
                  <a:pt x="25383" y="1440451"/>
                  <a:pt x="0" y="1279575"/>
                </a:cubicBezTo>
                <a:cubicBezTo>
                  <a:pt x="-25383" y="1118699"/>
                  <a:pt x="-20721" y="823452"/>
                  <a:pt x="0" y="678175"/>
                </a:cubicBezTo>
                <a:cubicBezTo>
                  <a:pt x="20721" y="532898"/>
                  <a:pt x="19995" y="332598"/>
                  <a:pt x="0" y="0"/>
                </a:cubicBezTo>
                <a:close/>
              </a:path>
            </a:pathLst>
          </a:custGeom>
          <a:noFill/>
          <a:ln>
            <a:solidFill>
              <a:schemeClr val="accent1">
                <a:shade val="50000"/>
              </a:schemeClr>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72000" tIns="36000" rIns="36000" bIns="36000" rtlCol="0">
            <a:spAutoFit/>
          </a:bodyPr>
          <a:lstStyle/>
          <a:p>
            <a:pPr algn="ctr"/>
            <a:r>
              <a:rPr lang="en-CH" b="1"/>
              <a:t>Communication</a:t>
            </a:r>
          </a:p>
          <a:p>
            <a:pPr algn="ctr"/>
            <a:endParaRPr lang="en-CH" b="1"/>
          </a:p>
          <a:p>
            <a:pPr marL="171450" indent="-171450" algn="l">
              <a:buFont typeface="Wingdings" pitchFamily="2" charset="2"/>
              <a:buChar char="Ø"/>
            </a:pPr>
            <a:r>
              <a:rPr lang="en-CH" sz="1200">
                <a:solidFill>
                  <a:schemeClr val="accent5"/>
                </a:solidFill>
              </a:rPr>
              <a:t>Accelerator-specific protocols for the lower layers</a:t>
            </a:r>
          </a:p>
          <a:p>
            <a:pPr marL="360363" lvl="1" indent="-176213">
              <a:buFont typeface="Wingdings" pitchFamily="2" charset="2"/>
              <a:buChar char="Ø"/>
            </a:pPr>
            <a:r>
              <a:rPr lang="en-CH" sz="1200">
                <a:solidFill>
                  <a:schemeClr val="accent5"/>
                </a:solidFill>
              </a:rPr>
              <a:t>Controls Middleware (CMW)</a:t>
            </a:r>
          </a:p>
          <a:p>
            <a:pPr marL="171450" indent="-171450" algn="l">
              <a:buFont typeface="Wingdings" pitchFamily="2" charset="2"/>
              <a:buChar char="Ø"/>
            </a:pPr>
            <a:r>
              <a:rPr lang="en-CH" sz="1200">
                <a:solidFill>
                  <a:schemeClr val="accent5"/>
                </a:solidFill>
              </a:rPr>
              <a:t>Potentially, more generic technologies for the higher layers</a:t>
            </a:r>
          </a:p>
          <a:p>
            <a:pPr marL="358775" lvl="1" indent="-184150">
              <a:buFont typeface="Wingdings" pitchFamily="2" charset="2"/>
              <a:buChar char="Ø"/>
            </a:pPr>
            <a:r>
              <a:rPr lang="en-CH" sz="1200">
                <a:solidFill>
                  <a:schemeClr val="accent5"/>
                </a:solidFill>
              </a:rPr>
              <a:t>RMI/JMS</a:t>
            </a:r>
          </a:p>
          <a:p>
            <a:pPr marL="358775" lvl="1" indent="-184150">
              <a:buFont typeface="Wingdings" pitchFamily="2" charset="2"/>
              <a:buChar char="Ø"/>
            </a:pPr>
            <a:r>
              <a:rPr lang="en-CH" sz="1200">
                <a:solidFill>
                  <a:schemeClr val="accent5"/>
                </a:solidFill>
              </a:rPr>
              <a:t>REST API</a:t>
            </a:r>
          </a:p>
          <a:p>
            <a:pPr marL="358775" lvl="1" indent="-184150">
              <a:buFont typeface="Wingdings" pitchFamily="2" charset="2"/>
              <a:buChar char="Ø"/>
            </a:pPr>
            <a:r>
              <a:rPr lang="en-CH" sz="1200">
                <a:solidFill>
                  <a:schemeClr val="accent5"/>
                </a:solidFill>
              </a:rPr>
              <a:t>gRPC</a:t>
            </a:r>
          </a:p>
          <a:p>
            <a:pPr marL="358775" lvl="1" indent="-184150">
              <a:buFont typeface="Wingdings" pitchFamily="2" charset="2"/>
              <a:buChar char="Ø"/>
            </a:pPr>
            <a:r>
              <a:rPr lang="en-CH" sz="1200">
                <a:solidFill>
                  <a:schemeClr val="accent5"/>
                </a:solidFill>
              </a:rPr>
              <a:t>…</a:t>
            </a:r>
          </a:p>
        </p:txBody>
      </p:sp>
      <p:sp>
        <p:nvSpPr>
          <p:cNvPr id="18" name="Rounded Rectangle 17">
            <a:extLst>
              <a:ext uri="{FF2B5EF4-FFF2-40B4-BE49-F238E27FC236}">
                <a16:creationId xmlns:a16="http://schemas.microsoft.com/office/drawing/2014/main" id="{4F6D4938-4B1F-DF46-97FF-D158BA1EA41A}"/>
              </a:ext>
            </a:extLst>
          </p:cNvPr>
          <p:cNvSpPr/>
          <p:nvPr/>
        </p:nvSpPr>
        <p:spPr>
          <a:xfrm flipV="1">
            <a:off x="5426272" y="848510"/>
            <a:ext cx="5040694" cy="1405840"/>
          </a:xfrm>
          <a:prstGeom prst="roundRect">
            <a:avLst/>
          </a:prstGeom>
          <a:solidFill>
            <a:schemeClr val="accent1">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9" name="Picture 18" descr="11954233642049158303johnny_automatic_magnet_svg_med.png">
            <a:extLst>
              <a:ext uri="{FF2B5EF4-FFF2-40B4-BE49-F238E27FC236}">
                <a16:creationId xmlns:a16="http://schemas.microsoft.com/office/drawing/2014/main" id="{5C3F28E8-3E00-A74C-A23A-92E88DB0243D}"/>
              </a:ext>
            </a:extLst>
          </p:cNvPr>
          <p:cNvPicPr>
            <a:picLocks noChangeAspect="1"/>
          </p:cNvPicPr>
          <p:nvPr/>
        </p:nvPicPr>
        <p:blipFill>
          <a:blip r:embed="rId4" cstate="print"/>
          <a:stretch>
            <a:fillRect/>
          </a:stretch>
        </p:blipFill>
        <p:spPr>
          <a:xfrm>
            <a:off x="5346891" y="5693193"/>
            <a:ext cx="541867" cy="609600"/>
          </a:xfrm>
          <a:prstGeom prst="rect">
            <a:avLst/>
          </a:prstGeom>
        </p:spPr>
      </p:pic>
      <p:pic>
        <p:nvPicPr>
          <p:cNvPr id="20" name="Picture 10" descr="\\cern.ch\dfs\Users\f\felixehm\Documents\My Pictures\Microsoft Clip Organizer\j0397738.wmf">
            <a:extLst>
              <a:ext uri="{FF2B5EF4-FFF2-40B4-BE49-F238E27FC236}">
                <a16:creationId xmlns:a16="http://schemas.microsoft.com/office/drawing/2014/main" id="{8F9B5254-F456-614E-A5D9-6618C97AF185}"/>
              </a:ext>
            </a:extLst>
          </p:cNvPr>
          <p:cNvPicPr>
            <a:picLocks noChangeAspect="1" noChangeArrowheads="1"/>
          </p:cNvPicPr>
          <p:nvPr/>
        </p:nvPicPr>
        <p:blipFill>
          <a:blip r:embed="rId5" cstate="print"/>
          <a:srcRect/>
          <a:stretch>
            <a:fillRect/>
          </a:stretch>
        </p:blipFill>
        <p:spPr bwMode="auto">
          <a:xfrm>
            <a:off x="8588268" y="5722968"/>
            <a:ext cx="769197" cy="752475"/>
          </a:xfrm>
          <a:prstGeom prst="rect">
            <a:avLst/>
          </a:prstGeom>
          <a:noFill/>
        </p:spPr>
      </p:pic>
      <p:pic>
        <p:nvPicPr>
          <p:cNvPr id="21" name="Picture 12" descr="\\cern.ch\dfs\Users\f\felixehm\Documents\My Pictures\Microsoft Clip Organizer\j0432628.png">
            <a:extLst>
              <a:ext uri="{FF2B5EF4-FFF2-40B4-BE49-F238E27FC236}">
                <a16:creationId xmlns:a16="http://schemas.microsoft.com/office/drawing/2014/main" id="{36B22DC2-893B-C448-A398-4B8239E75D16}"/>
              </a:ext>
            </a:extLst>
          </p:cNvPr>
          <p:cNvPicPr>
            <a:picLocks noChangeAspect="1" noChangeArrowheads="1"/>
          </p:cNvPicPr>
          <p:nvPr/>
        </p:nvPicPr>
        <p:blipFill>
          <a:blip r:embed="rId6" cstate="print"/>
          <a:srcRect/>
          <a:stretch>
            <a:fillRect/>
          </a:stretch>
        </p:blipFill>
        <p:spPr bwMode="auto">
          <a:xfrm>
            <a:off x="9813336" y="5736515"/>
            <a:ext cx="693737" cy="693737"/>
          </a:xfrm>
          <a:prstGeom prst="rect">
            <a:avLst/>
          </a:prstGeom>
          <a:noFill/>
        </p:spPr>
      </p:pic>
      <p:sp>
        <p:nvSpPr>
          <p:cNvPr id="11" name="Left-Right Arrow 165">
            <a:extLst>
              <a:ext uri="{FF2B5EF4-FFF2-40B4-BE49-F238E27FC236}">
                <a16:creationId xmlns:a16="http://schemas.microsoft.com/office/drawing/2014/main" id="{9C71B30F-285A-B444-A273-3BB02581DCC8}"/>
              </a:ext>
            </a:extLst>
          </p:cNvPr>
          <p:cNvSpPr/>
          <p:nvPr/>
        </p:nvSpPr>
        <p:spPr>
          <a:xfrm>
            <a:off x="5173071" y="2189566"/>
            <a:ext cx="5470358" cy="342658"/>
          </a:xfrm>
          <a:prstGeom prst="leftRightArrow">
            <a:avLst/>
          </a:prstGeom>
          <a:gradFill>
            <a:gsLst>
              <a:gs pos="0">
                <a:schemeClr val="accent1">
                  <a:lumMod val="60000"/>
                  <a:lumOff val="40000"/>
                </a:schemeClr>
              </a:gs>
              <a:gs pos="100000">
                <a:schemeClr val="accent2">
                  <a:lumMod val="60000"/>
                  <a:lumOff val="4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b="1">
                <a:solidFill>
                  <a:schemeClr val="tx1"/>
                </a:solidFill>
              </a:rPr>
              <a:t>Controls Middleware &amp; more generic solutions</a:t>
            </a:r>
          </a:p>
        </p:txBody>
      </p:sp>
      <p:sp>
        <p:nvSpPr>
          <p:cNvPr id="17" name="Explosion: 14 Points 16">
            <a:extLst>
              <a:ext uri="{FF2B5EF4-FFF2-40B4-BE49-F238E27FC236}">
                <a16:creationId xmlns:a16="http://schemas.microsoft.com/office/drawing/2014/main" id="{75042311-C656-46B7-8419-B7F048B4A398}"/>
              </a:ext>
            </a:extLst>
          </p:cNvPr>
          <p:cNvSpPr/>
          <p:nvPr/>
        </p:nvSpPr>
        <p:spPr>
          <a:xfrm rot="20500572">
            <a:off x="10413189" y="264206"/>
            <a:ext cx="1670643" cy="729602"/>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a:t>Recap</a:t>
            </a:r>
          </a:p>
        </p:txBody>
      </p:sp>
    </p:spTree>
    <p:extLst>
      <p:ext uri="{BB962C8B-B14F-4D97-AF65-F5344CB8AC3E}">
        <p14:creationId xmlns:p14="http://schemas.microsoft.com/office/powerpoint/2010/main" val="90654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7564C5-5A04-4861-8AB0-3A666C4874F6}"/>
              </a:ext>
            </a:extLst>
          </p:cNvPr>
          <p:cNvSpPr>
            <a:spLocks noGrp="1"/>
          </p:cNvSpPr>
          <p:nvPr>
            <p:ph idx="1"/>
          </p:nvPr>
        </p:nvSpPr>
        <p:spPr/>
        <p:txBody>
          <a:bodyPr/>
          <a:lstStyle/>
          <a:p>
            <a:pPr marL="342900" indent="-342900">
              <a:buFont typeface="Arial" panose="020B0604020202020204" pitchFamily="34" charset="0"/>
              <a:buChar char="•"/>
            </a:pPr>
            <a:r>
              <a:rPr lang="en-US">
                <a:solidFill>
                  <a:schemeClr val="tx1"/>
                </a:solidFill>
              </a:rPr>
              <a:t>Who: </a:t>
            </a:r>
            <a:r>
              <a:rPr lang="en-US" b="0">
                <a:solidFill>
                  <a:schemeClr val="tx1"/>
                </a:solidFill>
              </a:rPr>
              <a:t>PS operator</a:t>
            </a:r>
          </a:p>
          <a:p>
            <a:pPr marL="342900" indent="-342900">
              <a:buFont typeface="Arial" panose="020B0604020202020204" pitchFamily="34" charset="0"/>
              <a:buChar char="•"/>
            </a:pPr>
            <a:r>
              <a:rPr lang="en-US">
                <a:solidFill>
                  <a:schemeClr val="tx1"/>
                </a:solidFill>
              </a:rPr>
              <a:t>What: </a:t>
            </a:r>
            <a:r>
              <a:rPr lang="en-US" b="0">
                <a:solidFill>
                  <a:schemeClr val="tx1"/>
                </a:solidFill>
              </a:rPr>
              <a:t>Change the strength of the extraction septum towards the SPS for the Fixed Target beam</a:t>
            </a:r>
          </a:p>
          <a:p>
            <a:pPr marL="342900" indent="-342900">
              <a:buFont typeface="Arial" panose="020B0604020202020204" pitchFamily="34" charset="0"/>
              <a:buChar char="•"/>
            </a:pPr>
            <a:r>
              <a:rPr lang="en-US">
                <a:solidFill>
                  <a:schemeClr val="tx1"/>
                </a:solidFill>
              </a:rPr>
              <a:t>Involved controls components:</a:t>
            </a:r>
          </a:p>
          <a:p>
            <a:pPr marL="666900" lvl="1" indent="-342900">
              <a:buFont typeface="Arial" panose="020B0604020202020204" pitchFamily="34" charset="0"/>
              <a:buChar char="•"/>
            </a:pPr>
            <a:r>
              <a:rPr lang="en-US">
                <a:solidFill>
                  <a:schemeClr val="tx1"/>
                </a:solidFill>
              </a:rPr>
              <a:t>InCA/LSA (Setting management)</a:t>
            </a:r>
          </a:p>
          <a:p>
            <a:pPr marL="666900" lvl="1" indent="-342900">
              <a:buFont typeface="Arial" panose="020B0604020202020204" pitchFamily="34" charset="0"/>
              <a:buChar char="•"/>
            </a:pPr>
            <a:r>
              <a:rPr lang="en-US">
                <a:solidFill>
                  <a:schemeClr val="tx1"/>
                </a:solidFill>
              </a:rPr>
              <a:t>CMW (Controls Middleware)</a:t>
            </a:r>
          </a:p>
          <a:p>
            <a:pPr marL="666900" lvl="1" indent="-342900">
              <a:buFont typeface="Arial" panose="020B0604020202020204" pitchFamily="34" charset="0"/>
              <a:buChar char="•"/>
            </a:pPr>
            <a:r>
              <a:rPr lang="en-US">
                <a:solidFill>
                  <a:schemeClr val="tx1"/>
                </a:solidFill>
              </a:rPr>
              <a:t>FESA (Real-time hardware control)</a:t>
            </a:r>
          </a:p>
          <a:p>
            <a:pPr marL="666900" lvl="1" indent="-342900">
              <a:buFont typeface="Arial" panose="020B0604020202020204" pitchFamily="34" charset="0"/>
              <a:buChar char="•"/>
            </a:pPr>
            <a:r>
              <a:rPr lang="en-US">
                <a:solidFill>
                  <a:schemeClr val="tx1"/>
                </a:solidFill>
              </a:rPr>
              <a:t>Timing (</a:t>
            </a:r>
            <a:r>
              <a:rPr lang="en-US" err="1">
                <a:solidFill>
                  <a:schemeClr val="tx1"/>
                </a:solidFill>
              </a:rPr>
              <a:t>Synchronisation</a:t>
            </a:r>
            <a:r>
              <a:rPr lang="en-US">
                <a:solidFill>
                  <a:schemeClr val="tx1"/>
                </a:solidFill>
              </a:rPr>
              <a:t>)</a:t>
            </a:r>
          </a:p>
          <a:p>
            <a:pPr marL="666900" lvl="1" indent="-342900">
              <a:buFont typeface="Arial" panose="020B0604020202020204" pitchFamily="34" charset="0"/>
              <a:buChar char="•"/>
            </a:pPr>
            <a:endParaRPr lang="en-US">
              <a:solidFill>
                <a:schemeClr val="tx1"/>
              </a:solidFill>
            </a:endParaRPr>
          </a:p>
          <a:p>
            <a:pPr lvl="1" indent="0">
              <a:buNone/>
            </a:pPr>
            <a:r>
              <a:rPr lang="en-US" i="1">
                <a:solidFill>
                  <a:schemeClr val="tx1"/>
                </a:solidFill>
              </a:rPr>
              <a:t>In all the examples, we assume all the configuration is already done and we focus on the run-time aspects</a:t>
            </a:r>
          </a:p>
          <a:p>
            <a:pPr lvl="1" indent="0">
              <a:buNone/>
            </a:pPr>
            <a:endParaRPr lang="en-US">
              <a:solidFill>
                <a:schemeClr val="tx1"/>
              </a:solidFill>
            </a:endParaRPr>
          </a:p>
        </p:txBody>
      </p:sp>
      <p:sp>
        <p:nvSpPr>
          <p:cNvPr id="3" name="Title 2">
            <a:extLst>
              <a:ext uri="{FF2B5EF4-FFF2-40B4-BE49-F238E27FC236}">
                <a16:creationId xmlns:a16="http://schemas.microsoft.com/office/drawing/2014/main" id="{AB1D4E96-0480-4FC2-B6BE-4DA8202FE60D}"/>
              </a:ext>
            </a:extLst>
          </p:cNvPr>
          <p:cNvSpPr>
            <a:spLocks noGrp="1"/>
          </p:cNvSpPr>
          <p:nvPr>
            <p:ph type="title"/>
          </p:nvPr>
        </p:nvSpPr>
        <p:spPr/>
        <p:txBody>
          <a:bodyPr/>
          <a:lstStyle/>
          <a:p>
            <a:r>
              <a:rPr lang="en-US"/>
              <a:t>Use Case 1: Control</a:t>
            </a:r>
          </a:p>
        </p:txBody>
      </p:sp>
      <p:sp>
        <p:nvSpPr>
          <p:cNvPr id="4" name="Date Placeholder 3">
            <a:extLst>
              <a:ext uri="{FF2B5EF4-FFF2-40B4-BE49-F238E27FC236}">
                <a16:creationId xmlns:a16="http://schemas.microsoft.com/office/drawing/2014/main" id="{B121A319-5028-4182-8EC8-8BF74E2E660E}"/>
              </a:ext>
            </a:extLst>
          </p:cNvPr>
          <p:cNvSpPr>
            <a:spLocks noGrp="1"/>
          </p:cNvSpPr>
          <p:nvPr>
            <p:ph type="dt" sz="half" idx="10"/>
          </p:nvPr>
        </p:nvSpPr>
        <p:spPr/>
        <p:txBody>
          <a:bodyPr/>
          <a:lstStyle/>
          <a:p>
            <a:r>
              <a:rPr lang="de-CH"/>
              <a:t>29 &amp; 30-11-2021</a:t>
            </a:r>
            <a:endParaRPr lang="en-US"/>
          </a:p>
        </p:txBody>
      </p:sp>
      <p:sp>
        <p:nvSpPr>
          <p:cNvPr id="5" name="Footer Placeholder 4">
            <a:extLst>
              <a:ext uri="{FF2B5EF4-FFF2-40B4-BE49-F238E27FC236}">
                <a16:creationId xmlns:a16="http://schemas.microsoft.com/office/drawing/2014/main" id="{93DAB733-C5C2-45E0-8B19-279BAA1DADEF}"/>
              </a:ext>
            </a:extLst>
          </p:cNvPr>
          <p:cNvSpPr>
            <a:spLocks noGrp="1"/>
          </p:cNvSpPr>
          <p:nvPr>
            <p:ph type="ftr" sz="quarter" idx="11"/>
          </p:nvPr>
        </p:nvSpPr>
        <p:spPr/>
        <p:txBody>
          <a:bodyPr/>
          <a:lstStyle/>
          <a:p>
            <a:r>
              <a:rPr lang="en-US"/>
              <a:t>Accelerator Controls - S. Deghaye</a:t>
            </a:r>
          </a:p>
        </p:txBody>
      </p:sp>
      <p:sp>
        <p:nvSpPr>
          <p:cNvPr id="6" name="Slide Number Placeholder 5">
            <a:extLst>
              <a:ext uri="{FF2B5EF4-FFF2-40B4-BE49-F238E27FC236}">
                <a16:creationId xmlns:a16="http://schemas.microsoft.com/office/drawing/2014/main" id="{7C112DFE-1520-4E95-8AA3-B3C4F5F58BB7}"/>
              </a:ext>
            </a:extLst>
          </p:cNvPr>
          <p:cNvSpPr>
            <a:spLocks noGrp="1"/>
          </p:cNvSpPr>
          <p:nvPr>
            <p:ph type="sldNum" sz="quarter" idx="12"/>
          </p:nvPr>
        </p:nvSpPr>
        <p:spPr/>
        <p:txBody>
          <a:bodyPr/>
          <a:lstStyle/>
          <a:p>
            <a:fld id="{36B5EA5A-BC32-A742-B11B-8E7414D5B535}" type="slidenum">
              <a:rPr lang="en-US" smtClean="0"/>
              <a:pPr/>
              <a:t>54</a:t>
            </a:fld>
            <a:endParaRPr lang="en-US"/>
          </a:p>
        </p:txBody>
      </p:sp>
    </p:spTree>
    <p:extLst>
      <p:ext uri="{BB962C8B-B14F-4D97-AF65-F5344CB8AC3E}">
        <p14:creationId xmlns:p14="http://schemas.microsoft.com/office/powerpoint/2010/main" val="1241002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a:t>Example 1 – </a:t>
            </a:r>
            <a:r>
              <a:rPr lang="en-CH"/>
              <a:t>Control</a:t>
            </a:r>
            <a:r>
              <a:rPr lang="en-US"/>
              <a:t> – High-level</a:t>
            </a:r>
            <a:endParaRPr lang="en-GB"/>
          </a:p>
        </p:txBody>
      </p:sp>
      <p:pic>
        <p:nvPicPr>
          <p:cNvPr id="7" name="Picture 6" descr="Graphical user interface, application&#10;&#10;Description automatically generated">
            <a:extLst>
              <a:ext uri="{FF2B5EF4-FFF2-40B4-BE49-F238E27FC236}">
                <a16:creationId xmlns:a16="http://schemas.microsoft.com/office/drawing/2014/main" id="{28DBEBDC-C3AB-9A4D-AC60-5BCDE7AC76D0}"/>
              </a:ext>
            </a:extLst>
          </p:cNvPr>
          <p:cNvPicPr>
            <a:picLocks noChangeAspect="1"/>
          </p:cNvPicPr>
          <p:nvPr/>
        </p:nvPicPr>
        <p:blipFill rotWithShape="1">
          <a:blip r:embed="rId3"/>
          <a:srcRect l="333" t="992" r="31598" b="1410"/>
          <a:stretch/>
        </p:blipFill>
        <p:spPr>
          <a:xfrm>
            <a:off x="5138320" y="110979"/>
            <a:ext cx="6977232" cy="4539580"/>
          </a:xfrm>
          <a:prstGeom prst="rect">
            <a:avLst/>
          </a:prstGeom>
        </p:spPr>
      </p:pic>
      <p:grpSp>
        <p:nvGrpSpPr>
          <p:cNvPr id="98" name="Group 97"/>
          <p:cNvGrpSpPr/>
          <p:nvPr/>
        </p:nvGrpSpPr>
        <p:grpSpPr>
          <a:xfrm>
            <a:off x="1268593" y="5749505"/>
            <a:ext cx="1081344" cy="489587"/>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99" name="Rounded Rectangle 9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Timing System</a:t>
              </a:r>
            </a:p>
            <a:p>
              <a:pPr algn="ctr" defTabSz="1000125">
                <a:lnSpc>
                  <a:spcPct val="90000"/>
                </a:lnSpc>
                <a:spcBef>
                  <a:spcPct val="0"/>
                </a:spcBef>
                <a:spcAft>
                  <a:spcPct val="35000"/>
                </a:spcAft>
              </a:pPr>
              <a:r>
                <a:rPr lang="en-GB" sz="900"/>
                <a:t>(GMT)</a:t>
              </a:r>
            </a:p>
          </p:txBody>
        </p:sp>
      </p:grpSp>
      <p:sp>
        <p:nvSpPr>
          <p:cNvPr id="6" name="Slide Number Placeholder 5">
            <a:extLst>
              <a:ext uri="{FF2B5EF4-FFF2-40B4-BE49-F238E27FC236}">
                <a16:creationId xmlns:a16="http://schemas.microsoft.com/office/drawing/2014/main" id="{3EA5F314-B6B5-544A-B8BD-CD071C2665F9}"/>
              </a:ext>
            </a:extLst>
          </p:cNvPr>
          <p:cNvSpPr>
            <a:spLocks noGrp="1"/>
          </p:cNvSpPr>
          <p:nvPr>
            <p:ph type="sldNum" sz="quarter" idx="12"/>
          </p:nvPr>
        </p:nvSpPr>
        <p:spPr/>
        <p:txBody>
          <a:bodyPr/>
          <a:lstStyle/>
          <a:p>
            <a:fld id="{1A573C97-D9A6-6A4F-8364-B1B1682C6500}" type="slidenum">
              <a:rPr lang="en-GB" smtClean="0"/>
              <a:t>55</a:t>
            </a:fld>
            <a:endParaRPr lang="en-GB"/>
          </a:p>
        </p:txBody>
      </p:sp>
      <p:pic>
        <p:nvPicPr>
          <p:cNvPr id="3" name="Picture 2" descr="Sticky OP.png"/>
          <p:cNvPicPr>
            <a:picLocks noChangeAspect="1"/>
          </p:cNvPicPr>
          <p:nvPr/>
        </p:nvPicPr>
        <p:blipFill rotWithShape="1">
          <a:blip r:embed="rId4">
            <a:extLst>
              <a:ext uri="{28A0092B-C50C-407E-A947-70E740481C1C}">
                <a14:useLocalDpi xmlns:a14="http://schemas.microsoft.com/office/drawing/2010/main" val="0"/>
              </a:ext>
            </a:extLst>
          </a:blip>
          <a:srcRect l="9397" t="8724" r="20410" b="22789"/>
          <a:stretch/>
        </p:blipFill>
        <p:spPr>
          <a:xfrm>
            <a:off x="1768541" y="1175118"/>
            <a:ext cx="1343184" cy="1541961"/>
          </a:xfrm>
          <a:prstGeom prst="rect">
            <a:avLst/>
          </a:prstGeom>
        </p:spPr>
      </p:pic>
      <p:sp>
        <p:nvSpPr>
          <p:cNvPr id="37" name="Cloud Callout 36"/>
          <p:cNvSpPr/>
          <p:nvPr/>
        </p:nvSpPr>
        <p:spPr>
          <a:xfrm>
            <a:off x="3030578" y="829331"/>
            <a:ext cx="1911667" cy="756435"/>
          </a:xfrm>
          <a:prstGeom prst="cloudCallout">
            <a:avLst>
              <a:gd name="adj1" fmla="val -59519"/>
              <a:gd name="adj2" fmla="val 51683"/>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solidFill>
                  <a:srgbClr val="000000"/>
                </a:solidFill>
              </a:rPr>
              <a:t>More strength on my extraction septum </a:t>
            </a:r>
            <a:r>
              <a:rPr lang="en-GB" sz="900" dirty="0">
                <a:solidFill>
                  <a:srgbClr val="000000"/>
                </a:solidFill>
                <a:sym typeface="Wingdings" pitchFamily="2" charset="2"/>
              </a:rPr>
              <a:t></a:t>
            </a:r>
            <a:r>
              <a:rPr lang="en-GB" sz="900" dirty="0">
                <a:solidFill>
                  <a:srgbClr val="000000"/>
                </a:solidFill>
              </a:rPr>
              <a:t> 0.02978668</a:t>
            </a:r>
          </a:p>
        </p:txBody>
      </p:sp>
      <p:grpSp>
        <p:nvGrpSpPr>
          <p:cNvPr id="38" name="Group 37"/>
          <p:cNvGrpSpPr/>
          <p:nvPr/>
        </p:nvGrpSpPr>
        <p:grpSpPr>
          <a:xfrm>
            <a:off x="3516303" y="3105020"/>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39" name="Rounded Rectangle 3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InCA Server</a:t>
              </a:r>
            </a:p>
            <a:p>
              <a:pPr algn="ctr" defTabSz="1000125">
                <a:lnSpc>
                  <a:spcPct val="90000"/>
                </a:lnSpc>
                <a:spcBef>
                  <a:spcPct val="0"/>
                </a:spcBef>
                <a:spcAft>
                  <a:spcPct val="35000"/>
                </a:spcAft>
              </a:pPr>
              <a:endParaRPr lang="en-GB" sz="900"/>
            </a:p>
          </p:txBody>
        </p:sp>
      </p:grpSp>
      <p:grpSp>
        <p:nvGrpSpPr>
          <p:cNvPr id="41" name="Group 40"/>
          <p:cNvGrpSpPr/>
          <p:nvPr/>
        </p:nvGrpSpPr>
        <p:grpSpPr>
          <a:xfrm>
            <a:off x="1677889" y="3103716"/>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42" name="Rounded Rectangle 41"/>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3"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Oracle Database</a:t>
              </a:r>
            </a:p>
          </p:txBody>
        </p:sp>
      </p:grpSp>
      <p:cxnSp>
        <p:nvCxnSpPr>
          <p:cNvPr id="45" name="Elbow Connector 44"/>
          <p:cNvCxnSpPr>
            <a:cxnSpLocks/>
            <a:stCxn id="53" idx="2"/>
            <a:endCxn id="39" idx="0"/>
          </p:cNvCxnSpPr>
          <p:nvPr/>
        </p:nvCxnSpPr>
        <p:spPr>
          <a:xfrm rot="5400000">
            <a:off x="3839624" y="2886638"/>
            <a:ext cx="435734" cy="1031"/>
          </a:xfrm>
          <a:prstGeom prst="bentConnector3">
            <a:avLst>
              <a:gd name="adj1" fmla="val 50000"/>
            </a:avLst>
          </a:prstGeom>
          <a:ln>
            <a:solidFill>
              <a:schemeClr val="bg1">
                <a:lumMod val="65000"/>
              </a:schemeClr>
            </a:solidFill>
            <a:tailEnd type="arrow"/>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4020037" y="2747546"/>
            <a:ext cx="986436" cy="230832"/>
          </a:xfrm>
          <a:prstGeom prst="rect">
            <a:avLst/>
          </a:prstGeom>
          <a:noFill/>
        </p:spPr>
        <p:txBody>
          <a:bodyPr wrap="square" rtlCol="0">
            <a:spAutoFit/>
          </a:bodyPr>
          <a:lstStyle/>
          <a:p>
            <a:r>
              <a:rPr lang="en-GB" sz="900"/>
              <a:t>K=0.02978668</a:t>
            </a:r>
          </a:p>
        </p:txBody>
      </p:sp>
      <p:cxnSp>
        <p:nvCxnSpPr>
          <p:cNvPr id="48" name="Straight Arrow Connector 47"/>
          <p:cNvCxnSpPr>
            <a:cxnSpLocks/>
          </p:cNvCxnSpPr>
          <p:nvPr/>
        </p:nvCxnSpPr>
        <p:spPr>
          <a:xfrm flipH="1">
            <a:off x="2780595" y="3382324"/>
            <a:ext cx="711350" cy="0"/>
          </a:xfrm>
          <a:prstGeom prst="straightConnector1">
            <a:avLst/>
          </a:prstGeom>
          <a:ln>
            <a:solidFill>
              <a:schemeClr val="accent4">
                <a:lumMod val="75000"/>
              </a:schemeClr>
            </a:solidFill>
            <a:tailEnd type="arrow"/>
          </a:ln>
        </p:spPr>
        <p:style>
          <a:lnRef idx="2">
            <a:schemeClr val="accent1"/>
          </a:lnRef>
          <a:fillRef idx="0">
            <a:schemeClr val="accent1"/>
          </a:fillRef>
          <a:effectRef idx="1">
            <a:schemeClr val="accent1"/>
          </a:effectRef>
          <a:fontRef idx="minor">
            <a:schemeClr val="tx1"/>
          </a:fontRef>
        </p:style>
      </p:cxnSp>
      <p:grpSp>
        <p:nvGrpSpPr>
          <p:cNvPr id="51" name="Group 50"/>
          <p:cNvGrpSpPr/>
          <p:nvPr/>
        </p:nvGrpSpPr>
        <p:grpSpPr>
          <a:xfrm>
            <a:off x="3811237" y="2116705"/>
            <a:ext cx="493539" cy="569254"/>
            <a:chOff x="1971" y="1145125"/>
            <a:chExt cx="4034656" cy="1090606"/>
          </a:xfrm>
        </p:grpSpPr>
        <p:sp>
          <p:nvSpPr>
            <p:cNvPr id="52" name="Rounded Rectangle 51"/>
            <p:cNvSpPr/>
            <p:nvPr/>
          </p:nvSpPr>
          <p:spPr>
            <a:xfrm>
              <a:off x="1971" y="1145125"/>
              <a:ext cx="4034656" cy="1090606"/>
            </a:xfrm>
            <a:prstGeom prst="roundRect">
              <a:avLst>
                <a:gd name="adj" fmla="val 10000"/>
              </a:avLst>
            </a:prstGeom>
            <a:gradFill>
              <a:gsLst>
                <a:gs pos="0">
                  <a:schemeClr val="accent6">
                    <a:lumMod val="75000"/>
                  </a:schemeClr>
                </a:gs>
                <a:gs pos="100000">
                  <a:schemeClr val="accent6">
                    <a:lumMod val="40000"/>
                    <a:lumOff val="60000"/>
                  </a:schemeClr>
                </a:gs>
              </a:gsLst>
              <a:lin ang="16800000" scaled="0"/>
            </a:gra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US"/>
            </a:p>
          </p:txBody>
        </p:sp>
        <p:sp>
          <p:nvSpPr>
            <p:cNvPr id="53" name="Rounded Rectangle 4"/>
            <p:cNvSpPr/>
            <p:nvPr/>
          </p:nvSpPr>
          <p:spPr>
            <a:xfrm>
              <a:off x="33914" y="1177068"/>
              <a:ext cx="3970770" cy="10267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Trim editor</a:t>
              </a:r>
            </a:p>
          </p:txBody>
        </p:sp>
      </p:grpSp>
      <p:sp>
        <p:nvSpPr>
          <p:cNvPr id="55" name="TextBox 54"/>
          <p:cNvSpPr txBox="1"/>
          <p:nvPr/>
        </p:nvSpPr>
        <p:spPr>
          <a:xfrm>
            <a:off x="2780595" y="3151492"/>
            <a:ext cx="779962" cy="230832"/>
          </a:xfrm>
          <a:prstGeom prst="rect">
            <a:avLst/>
          </a:prstGeom>
          <a:noFill/>
        </p:spPr>
        <p:txBody>
          <a:bodyPr wrap="square" rtlCol="0">
            <a:spAutoFit/>
          </a:bodyPr>
          <a:lstStyle/>
          <a:p>
            <a:r>
              <a:rPr lang="en-GB" sz="900"/>
              <a:t>K, Current</a:t>
            </a:r>
          </a:p>
        </p:txBody>
      </p:sp>
      <p:sp>
        <p:nvSpPr>
          <p:cNvPr id="56" name="TextBox 55"/>
          <p:cNvSpPr txBox="1"/>
          <p:nvPr/>
        </p:nvSpPr>
        <p:spPr>
          <a:xfrm>
            <a:off x="3655191" y="3336849"/>
            <a:ext cx="967438" cy="230832"/>
          </a:xfrm>
          <a:prstGeom prst="rect">
            <a:avLst/>
          </a:prstGeom>
          <a:noFill/>
        </p:spPr>
        <p:txBody>
          <a:bodyPr wrap="square" rtlCol="0">
            <a:spAutoFit/>
          </a:bodyPr>
          <a:lstStyle/>
          <a:p>
            <a:r>
              <a:rPr lang="en-GB" sz="900">
                <a:solidFill>
                  <a:schemeClr val="bg1"/>
                </a:solidFill>
              </a:rPr>
              <a:t>K </a:t>
            </a:r>
            <a:r>
              <a:rPr lang="en-GB" sz="900">
                <a:solidFill>
                  <a:schemeClr val="bg1"/>
                </a:solidFill>
                <a:sym typeface="Wingdings"/>
              </a:rPr>
              <a:t> Current</a:t>
            </a:r>
            <a:endParaRPr lang="en-GB" sz="900">
              <a:solidFill>
                <a:schemeClr val="bg1"/>
              </a:solidFill>
            </a:endParaRPr>
          </a:p>
        </p:txBody>
      </p:sp>
      <p:grpSp>
        <p:nvGrpSpPr>
          <p:cNvPr id="57" name="Group 56"/>
          <p:cNvGrpSpPr/>
          <p:nvPr/>
        </p:nvGrpSpPr>
        <p:grpSpPr>
          <a:xfrm>
            <a:off x="3516303" y="4160972"/>
            <a:ext cx="1081344" cy="489587"/>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58" name="Rounded Rectangle 57"/>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9"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Class</a:t>
              </a:r>
            </a:p>
          </p:txBody>
        </p:sp>
      </p:grpSp>
      <p:grpSp>
        <p:nvGrpSpPr>
          <p:cNvPr id="66" name="Group 65"/>
          <p:cNvGrpSpPr/>
          <p:nvPr/>
        </p:nvGrpSpPr>
        <p:grpSpPr>
          <a:xfrm>
            <a:off x="3516303" y="5072996"/>
            <a:ext cx="1081344" cy="489587"/>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67" name="Rounded Rectangle 66"/>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8"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cxnSp>
        <p:nvCxnSpPr>
          <p:cNvPr id="76" name="Straight Arrow Connector 75"/>
          <p:cNvCxnSpPr>
            <a:cxnSpLocks/>
          </p:cNvCxnSpPr>
          <p:nvPr/>
        </p:nvCxnSpPr>
        <p:spPr>
          <a:xfrm>
            <a:off x="4042948" y="3594607"/>
            <a:ext cx="0" cy="566365"/>
          </a:xfrm>
          <a:prstGeom prst="straightConnector1">
            <a:avLst/>
          </a:prstGeom>
          <a:ln>
            <a:solidFill>
              <a:schemeClr val="bg1">
                <a:lumMod val="65000"/>
              </a:schemeClr>
            </a:solidFill>
            <a:tailEnd type="arrow"/>
          </a:ln>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020037" y="3730983"/>
            <a:ext cx="1081342" cy="230832"/>
          </a:xfrm>
          <a:prstGeom prst="rect">
            <a:avLst/>
          </a:prstGeom>
          <a:noFill/>
        </p:spPr>
        <p:txBody>
          <a:bodyPr wrap="square" rtlCol="0">
            <a:spAutoFit/>
          </a:bodyPr>
          <a:lstStyle/>
          <a:p>
            <a:r>
              <a:rPr lang="en-GB" sz="900" dirty="0"/>
              <a:t>Current= 15280</a:t>
            </a:r>
          </a:p>
        </p:txBody>
      </p:sp>
      <p:pic>
        <p:nvPicPr>
          <p:cNvPr id="84" name="Picture 83" descr="conductor-cartoon.png"/>
          <p:cNvPicPr>
            <a:picLocks noChangeAspect="1"/>
          </p:cNvPicPr>
          <p:nvPr/>
        </p:nvPicPr>
        <p:blipFill>
          <a:blip r:embed="rId5">
            <a:extLst>
              <a:ext uri="{BEBA8EAE-BF5A-486C-A8C5-ECC9F3942E4B}">
                <a14:imgProps xmlns:a14="http://schemas.microsoft.com/office/drawing/2010/main">
                  <a14:imgLayer r:embed="rId6">
                    <a14:imgEffect>
                      <a14:backgroundRemoval t="5207" b="97330" l="1973" r="95197"/>
                    </a14:imgEffect>
                  </a14:imgLayer>
                </a14:imgProps>
              </a:ext>
              <a:ext uri="{28A0092B-C50C-407E-A947-70E740481C1C}">
                <a14:useLocalDpi xmlns:a14="http://schemas.microsoft.com/office/drawing/2010/main" val="0"/>
              </a:ext>
            </a:extLst>
          </a:blip>
          <a:stretch>
            <a:fillRect/>
          </a:stretch>
        </p:blipFill>
        <p:spPr>
          <a:xfrm>
            <a:off x="1181050" y="3763959"/>
            <a:ext cx="1578183" cy="2027546"/>
          </a:xfrm>
          <a:prstGeom prst="rect">
            <a:avLst/>
          </a:prstGeom>
        </p:spPr>
      </p:pic>
      <p:sp>
        <p:nvSpPr>
          <p:cNvPr id="86" name="Lightning Bolt 85"/>
          <p:cNvSpPr/>
          <p:nvPr/>
        </p:nvSpPr>
        <p:spPr>
          <a:xfrm rot="15899161" flipH="1">
            <a:off x="2820747" y="4032877"/>
            <a:ext cx="485716" cy="415933"/>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7" name="TextBox 86"/>
          <p:cNvSpPr txBox="1"/>
          <p:nvPr/>
        </p:nvSpPr>
        <p:spPr>
          <a:xfrm>
            <a:off x="2677442" y="4398580"/>
            <a:ext cx="880841" cy="230832"/>
          </a:xfrm>
          <a:prstGeom prst="rect">
            <a:avLst/>
          </a:prstGeom>
          <a:noFill/>
        </p:spPr>
        <p:txBody>
          <a:bodyPr wrap="square" rtlCol="0">
            <a:spAutoFit/>
          </a:bodyPr>
          <a:lstStyle/>
          <a:p>
            <a:r>
              <a:rPr lang="en-GB" sz="900"/>
              <a:t>Control now!</a:t>
            </a:r>
          </a:p>
        </p:txBody>
      </p:sp>
      <p:cxnSp>
        <p:nvCxnSpPr>
          <p:cNvPr id="89" name="Straight Arrow Connector 88"/>
          <p:cNvCxnSpPr>
            <a:cxnSpLocks/>
          </p:cNvCxnSpPr>
          <p:nvPr/>
        </p:nvCxnSpPr>
        <p:spPr>
          <a:xfrm>
            <a:off x="4037160" y="4650559"/>
            <a:ext cx="0" cy="4224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4" name="TextBox 93"/>
          <p:cNvSpPr txBox="1"/>
          <p:nvPr/>
        </p:nvSpPr>
        <p:spPr>
          <a:xfrm>
            <a:off x="4037160" y="4712146"/>
            <a:ext cx="801058" cy="230832"/>
          </a:xfrm>
          <a:prstGeom prst="rect">
            <a:avLst/>
          </a:prstGeom>
          <a:noFill/>
        </p:spPr>
        <p:txBody>
          <a:bodyPr wrap="square" rtlCol="0">
            <a:spAutoFit/>
          </a:bodyPr>
          <a:lstStyle/>
          <a:p>
            <a:r>
              <a:rPr lang="en-GB" sz="900" dirty="0" err="1"/>
              <a:t>0x3BB0</a:t>
            </a:r>
            <a:r>
              <a:rPr lang="en-GB" sz="900" dirty="0"/>
              <a:t>*</a:t>
            </a:r>
          </a:p>
        </p:txBody>
      </p:sp>
      <p:sp>
        <p:nvSpPr>
          <p:cNvPr id="8" name="Date Placeholder 7">
            <a:extLst>
              <a:ext uri="{FF2B5EF4-FFF2-40B4-BE49-F238E27FC236}">
                <a16:creationId xmlns:a16="http://schemas.microsoft.com/office/drawing/2014/main" id="{AA2D5CD1-E4AF-E74D-940A-5161CA390D5D}"/>
              </a:ext>
            </a:extLst>
          </p:cNvPr>
          <p:cNvSpPr>
            <a:spLocks noGrp="1"/>
          </p:cNvSpPr>
          <p:nvPr>
            <p:ph type="dt" sz="half" idx="10"/>
          </p:nvPr>
        </p:nvSpPr>
        <p:spPr/>
        <p:txBody>
          <a:bodyPr/>
          <a:lstStyle/>
          <a:p>
            <a:r>
              <a:rPr lang="de-CH"/>
              <a:t>29 &amp; 30-11-2021</a:t>
            </a:r>
            <a:endParaRPr lang="en-US"/>
          </a:p>
        </p:txBody>
      </p:sp>
      <p:sp>
        <p:nvSpPr>
          <p:cNvPr id="9" name="Footer Placeholder 8">
            <a:extLst>
              <a:ext uri="{FF2B5EF4-FFF2-40B4-BE49-F238E27FC236}">
                <a16:creationId xmlns:a16="http://schemas.microsoft.com/office/drawing/2014/main" id="{54997C6A-CC39-674D-A63F-D59B94A01F01}"/>
              </a:ext>
            </a:extLst>
          </p:cNvPr>
          <p:cNvSpPr>
            <a:spLocks noGrp="1"/>
          </p:cNvSpPr>
          <p:nvPr>
            <p:ph type="ftr" sz="quarter" idx="11"/>
          </p:nvPr>
        </p:nvSpPr>
        <p:spPr/>
        <p:txBody>
          <a:bodyPr/>
          <a:lstStyle/>
          <a:p>
            <a:r>
              <a:rPr lang="en-US"/>
              <a:t>Accelerator Controls - S. Deghaye</a:t>
            </a:r>
          </a:p>
        </p:txBody>
      </p:sp>
      <p:cxnSp>
        <p:nvCxnSpPr>
          <p:cNvPr id="104" name="Straight Arrow Connector 103">
            <a:extLst>
              <a:ext uri="{FF2B5EF4-FFF2-40B4-BE49-F238E27FC236}">
                <a16:creationId xmlns:a16="http://schemas.microsoft.com/office/drawing/2014/main" id="{E5C1C8A5-946B-B942-8FB4-48E32B383764}"/>
              </a:ext>
            </a:extLst>
          </p:cNvPr>
          <p:cNvCxnSpPr>
            <a:cxnSpLocks/>
          </p:cNvCxnSpPr>
          <p:nvPr/>
        </p:nvCxnSpPr>
        <p:spPr>
          <a:xfrm flipH="1">
            <a:off x="4308683" y="2109332"/>
            <a:ext cx="805084" cy="176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8C3E33E5-0971-8841-8529-723D7691A538}"/>
              </a:ext>
            </a:extLst>
          </p:cNvPr>
          <p:cNvSpPr/>
          <p:nvPr/>
        </p:nvSpPr>
        <p:spPr>
          <a:xfrm>
            <a:off x="5008169" y="943337"/>
            <a:ext cx="1148137" cy="187788"/>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5" name="Oval 74">
            <a:extLst>
              <a:ext uri="{FF2B5EF4-FFF2-40B4-BE49-F238E27FC236}">
                <a16:creationId xmlns:a16="http://schemas.microsoft.com/office/drawing/2014/main" id="{8CE9743B-71DC-2943-A0DE-4534C936EE4D}"/>
              </a:ext>
            </a:extLst>
          </p:cNvPr>
          <p:cNvSpPr/>
          <p:nvPr/>
        </p:nvSpPr>
        <p:spPr>
          <a:xfrm>
            <a:off x="9832029" y="1052996"/>
            <a:ext cx="1148137" cy="187788"/>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7" name="Oval 76">
            <a:extLst>
              <a:ext uri="{FF2B5EF4-FFF2-40B4-BE49-F238E27FC236}">
                <a16:creationId xmlns:a16="http://schemas.microsoft.com/office/drawing/2014/main" id="{710D2913-FDDA-434F-8D7F-DC2922065D4A}"/>
              </a:ext>
            </a:extLst>
          </p:cNvPr>
          <p:cNvSpPr/>
          <p:nvPr/>
        </p:nvSpPr>
        <p:spPr>
          <a:xfrm>
            <a:off x="6283313" y="2380475"/>
            <a:ext cx="1425426" cy="187788"/>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9" name="Oval 78">
            <a:extLst>
              <a:ext uri="{FF2B5EF4-FFF2-40B4-BE49-F238E27FC236}">
                <a16:creationId xmlns:a16="http://schemas.microsoft.com/office/drawing/2014/main" id="{C3C6DB83-1160-8A44-8F8C-3318BD725628}"/>
              </a:ext>
            </a:extLst>
          </p:cNvPr>
          <p:cNvSpPr/>
          <p:nvPr/>
        </p:nvSpPr>
        <p:spPr>
          <a:xfrm>
            <a:off x="8782723" y="4153920"/>
            <a:ext cx="1455085" cy="394931"/>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TextBox 3">
            <a:extLst>
              <a:ext uri="{FF2B5EF4-FFF2-40B4-BE49-F238E27FC236}">
                <a16:creationId xmlns:a16="http://schemas.microsoft.com/office/drawing/2014/main" id="{8952571C-86C7-174F-844E-5581CBAC6CA2}"/>
              </a:ext>
            </a:extLst>
          </p:cNvPr>
          <p:cNvSpPr txBox="1"/>
          <p:nvPr/>
        </p:nvSpPr>
        <p:spPr>
          <a:xfrm>
            <a:off x="10980166" y="6055476"/>
            <a:ext cx="1017907" cy="169277"/>
          </a:xfrm>
          <a:prstGeom prst="rect">
            <a:avLst/>
          </a:prstGeom>
          <a:noFill/>
        </p:spPr>
        <p:txBody>
          <a:bodyPr wrap="none" lIns="0" tIns="0" rIns="0" bIns="0" rtlCol="0">
            <a:spAutoFit/>
          </a:bodyPr>
          <a:lstStyle/>
          <a:p>
            <a:pPr algn="l"/>
            <a:r>
              <a:rPr lang="en-GB" sz="1100" dirty="0"/>
              <a:t>*not a real value</a:t>
            </a:r>
          </a:p>
        </p:txBody>
      </p:sp>
    </p:spTree>
    <p:extLst>
      <p:ext uri="{BB962C8B-B14F-4D97-AF65-F5344CB8AC3E}">
        <p14:creationId xmlns:p14="http://schemas.microsoft.com/office/powerpoint/2010/main" val="1689387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8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7"/>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8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9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8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8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89"/>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9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6" grpId="0"/>
      <p:bldP spid="55" grpId="0"/>
      <p:bldP spid="56" grpId="0"/>
      <p:bldP spid="81" grpId="0"/>
      <p:bldP spid="86" grpId="0" animBg="1"/>
      <p:bldP spid="87" grpId="0"/>
      <p:bldP spid="94" grpId="0"/>
      <p:bldP spid="13" grpId="0" animBg="1"/>
      <p:bldP spid="75" grpId="0" animBg="1"/>
      <p:bldP spid="77" grpId="0" animBg="1"/>
      <p:bldP spid="79" grpId="0" animBg="1"/>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a:extLst>
              <a:ext uri="{FF2B5EF4-FFF2-40B4-BE49-F238E27FC236}">
                <a16:creationId xmlns:a16="http://schemas.microsoft.com/office/drawing/2014/main" id="{58C3CAC6-9185-5444-87EB-6A983E1FDF0B}"/>
              </a:ext>
            </a:extLst>
          </p:cNvPr>
          <p:cNvPicPr>
            <a:picLocks noChangeAspect="1"/>
          </p:cNvPicPr>
          <p:nvPr/>
        </p:nvPicPr>
        <p:blipFill>
          <a:blip r:embed="rId3"/>
          <a:srcRect/>
          <a:stretch/>
        </p:blipFill>
        <p:spPr>
          <a:xfrm>
            <a:off x="6091277" y="1207465"/>
            <a:ext cx="3346834" cy="1745804"/>
          </a:xfrm>
          <a:prstGeom prst="rect">
            <a:avLst/>
          </a:prstGeom>
        </p:spPr>
      </p:pic>
      <p:sp>
        <p:nvSpPr>
          <p:cNvPr id="2" name="Title 1"/>
          <p:cNvSpPr>
            <a:spLocks noGrp="1"/>
          </p:cNvSpPr>
          <p:nvPr>
            <p:ph type="title"/>
          </p:nvPr>
        </p:nvSpPr>
        <p:spPr>
          <a:xfrm>
            <a:off x="412775" y="377180"/>
            <a:ext cx="11376025" cy="1065742"/>
          </a:xfrm>
        </p:spPr>
        <p:txBody>
          <a:bodyPr>
            <a:normAutofit/>
          </a:bodyPr>
          <a:lstStyle/>
          <a:p>
            <a:r>
              <a:rPr lang="en-GB"/>
              <a:t>Example 1 – </a:t>
            </a:r>
            <a:r>
              <a:rPr lang="en-CH"/>
              <a:t>Control</a:t>
            </a:r>
            <a:r>
              <a:rPr lang="en-US"/>
              <a:t> - Communication</a:t>
            </a:r>
            <a:endParaRPr lang="en-GB"/>
          </a:p>
        </p:txBody>
      </p:sp>
      <p:sp>
        <p:nvSpPr>
          <p:cNvPr id="6" name="Slide Number Placeholder 5">
            <a:extLst>
              <a:ext uri="{FF2B5EF4-FFF2-40B4-BE49-F238E27FC236}">
                <a16:creationId xmlns:a16="http://schemas.microsoft.com/office/drawing/2014/main" id="{3EA5F314-B6B5-544A-B8BD-CD071C2665F9}"/>
              </a:ext>
            </a:extLst>
          </p:cNvPr>
          <p:cNvSpPr>
            <a:spLocks noGrp="1"/>
          </p:cNvSpPr>
          <p:nvPr>
            <p:ph type="sldNum" sz="quarter" idx="12"/>
          </p:nvPr>
        </p:nvSpPr>
        <p:spPr/>
        <p:txBody>
          <a:bodyPr/>
          <a:lstStyle/>
          <a:p>
            <a:fld id="{1A573C97-D9A6-6A4F-8364-B1B1682C6500}" type="slidenum">
              <a:rPr lang="en-GB" smtClean="0"/>
              <a:t>56</a:t>
            </a:fld>
            <a:endParaRPr lang="en-GB"/>
          </a:p>
        </p:txBody>
      </p:sp>
      <p:sp>
        <p:nvSpPr>
          <p:cNvPr id="46" name="TextBox 45"/>
          <p:cNvSpPr txBox="1"/>
          <p:nvPr/>
        </p:nvSpPr>
        <p:spPr>
          <a:xfrm>
            <a:off x="2971935" y="1677750"/>
            <a:ext cx="2184718" cy="230832"/>
          </a:xfrm>
          <a:prstGeom prst="rect">
            <a:avLst/>
          </a:prstGeom>
          <a:noFill/>
        </p:spPr>
        <p:txBody>
          <a:bodyPr wrap="square" rtlCol="0">
            <a:spAutoFit/>
          </a:bodyPr>
          <a:lstStyle/>
          <a:p>
            <a:r>
              <a:rPr lang="en-GB" sz="900"/>
              <a:t>Trim request (new value, context, etc.)</a:t>
            </a:r>
          </a:p>
        </p:txBody>
      </p:sp>
      <p:cxnSp>
        <p:nvCxnSpPr>
          <p:cNvPr id="48" name="Straight Arrow Connector 47"/>
          <p:cNvCxnSpPr>
            <a:cxnSpLocks/>
          </p:cNvCxnSpPr>
          <p:nvPr/>
        </p:nvCxnSpPr>
        <p:spPr>
          <a:xfrm>
            <a:off x="4087265" y="2910129"/>
            <a:ext cx="618726" cy="769582"/>
          </a:xfrm>
          <a:prstGeom prst="straightConnector1">
            <a:avLst/>
          </a:prstGeom>
          <a:ln>
            <a:solidFill>
              <a:schemeClr val="accent4">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4385407" y="2840986"/>
            <a:ext cx="2081771" cy="507831"/>
          </a:xfrm>
          <a:prstGeom prst="rect">
            <a:avLst/>
          </a:prstGeom>
          <a:noFill/>
        </p:spPr>
        <p:txBody>
          <a:bodyPr wrap="square" rtlCol="0">
            <a:spAutoFit/>
          </a:bodyPr>
          <a:lstStyle/>
          <a:p>
            <a:r>
              <a:rPr lang="en-GB" sz="900"/>
              <a:t>Save the new values (K, I, current) along with some contextual info (who, what time, etc.)</a:t>
            </a:r>
          </a:p>
        </p:txBody>
      </p:sp>
      <p:sp>
        <p:nvSpPr>
          <p:cNvPr id="8" name="Date Placeholder 7">
            <a:extLst>
              <a:ext uri="{FF2B5EF4-FFF2-40B4-BE49-F238E27FC236}">
                <a16:creationId xmlns:a16="http://schemas.microsoft.com/office/drawing/2014/main" id="{AA2D5CD1-E4AF-E74D-940A-5161CA390D5D}"/>
              </a:ext>
            </a:extLst>
          </p:cNvPr>
          <p:cNvSpPr>
            <a:spLocks noGrp="1"/>
          </p:cNvSpPr>
          <p:nvPr>
            <p:ph type="dt" sz="half" idx="10"/>
          </p:nvPr>
        </p:nvSpPr>
        <p:spPr/>
        <p:txBody>
          <a:bodyPr/>
          <a:lstStyle/>
          <a:p>
            <a:r>
              <a:rPr lang="de-CH"/>
              <a:t>29 &amp; 30-11-2021</a:t>
            </a:r>
            <a:endParaRPr lang="en-US"/>
          </a:p>
        </p:txBody>
      </p:sp>
      <p:sp>
        <p:nvSpPr>
          <p:cNvPr id="9" name="Footer Placeholder 8">
            <a:extLst>
              <a:ext uri="{FF2B5EF4-FFF2-40B4-BE49-F238E27FC236}">
                <a16:creationId xmlns:a16="http://schemas.microsoft.com/office/drawing/2014/main" id="{54997C6A-CC39-674D-A63F-D59B94A01F01}"/>
              </a:ext>
            </a:extLst>
          </p:cNvPr>
          <p:cNvSpPr>
            <a:spLocks noGrp="1"/>
          </p:cNvSpPr>
          <p:nvPr>
            <p:ph type="ftr" sz="quarter" idx="11"/>
          </p:nvPr>
        </p:nvSpPr>
        <p:spPr/>
        <p:txBody>
          <a:bodyPr/>
          <a:lstStyle/>
          <a:p>
            <a:r>
              <a:rPr lang="en-US"/>
              <a:t>Accelerator Controls - S. Deghaye</a:t>
            </a:r>
          </a:p>
        </p:txBody>
      </p:sp>
      <p:cxnSp>
        <p:nvCxnSpPr>
          <p:cNvPr id="75" name="Straight Arrow Connector 74">
            <a:extLst>
              <a:ext uri="{FF2B5EF4-FFF2-40B4-BE49-F238E27FC236}">
                <a16:creationId xmlns:a16="http://schemas.microsoft.com/office/drawing/2014/main" id="{DCBFF473-382E-714E-81E8-4AA07A4BCF7E}"/>
              </a:ext>
            </a:extLst>
          </p:cNvPr>
          <p:cNvCxnSpPr>
            <a:cxnSpLocks/>
          </p:cNvCxnSpPr>
          <p:nvPr/>
        </p:nvCxnSpPr>
        <p:spPr>
          <a:xfrm>
            <a:off x="2956011" y="1614164"/>
            <a:ext cx="0" cy="801152"/>
          </a:xfrm>
          <a:prstGeom prst="straightConnector1">
            <a:avLst/>
          </a:prstGeom>
          <a:ln>
            <a:solidFill>
              <a:schemeClr val="accent4">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79" name="TextBox 78">
            <a:extLst>
              <a:ext uri="{FF2B5EF4-FFF2-40B4-BE49-F238E27FC236}">
                <a16:creationId xmlns:a16="http://schemas.microsoft.com/office/drawing/2014/main" id="{6966D80F-DC03-F946-9A63-0C0A858798DA}"/>
              </a:ext>
            </a:extLst>
          </p:cNvPr>
          <p:cNvSpPr txBox="1"/>
          <p:nvPr/>
        </p:nvSpPr>
        <p:spPr>
          <a:xfrm>
            <a:off x="9660583" y="1829028"/>
            <a:ext cx="2531417" cy="646331"/>
          </a:xfrm>
          <a:prstGeom prst="rect">
            <a:avLst/>
          </a:prstGeom>
          <a:noFill/>
        </p:spPr>
        <p:txBody>
          <a:bodyPr wrap="square" lIns="0" tIns="0" rIns="0" bIns="0" rtlCol="0">
            <a:spAutoFit/>
          </a:bodyPr>
          <a:lstStyle/>
          <a:p>
            <a:pPr algn="l"/>
            <a:r>
              <a:rPr lang="en-CH" sz="1050" b="1" u="sng"/>
              <a:t>Makerule</a:t>
            </a:r>
            <a:r>
              <a:rPr lang="en-CH" sz="1050"/>
              <a:t>: Java class to compute parameters based on other parameters, hardware characteristics (calibration curve) and cycle specific values</a:t>
            </a:r>
          </a:p>
        </p:txBody>
      </p:sp>
      <p:cxnSp>
        <p:nvCxnSpPr>
          <p:cNvPr id="105" name="Straight Arrow Connector 104">
            <a:extLst>
              <a:ext uri="{FF2B5EF4-FFF2-40B4-BE49-F238E27FC236}">
                <a16:creationId xmlns:a16="http://schemas.microsoft.com/office/drawing/2014/main" id="{17F8601D-83DE-6047-B640-12D494407A84}"/>
              </a:ext>
            </a:extLst>
          </p:cNvPr>
          <p:cNvCxnSpPr>
            <a:cxnSpLocks/>
          </p:cNvCxnSpPr>
          <p:nvPr/>
        </p:nvCxnSpPr>
        <p:spPr>
          <a:xfrm flipH="1" flipV="1">
            <a:off x="8598941" y="1735311"/>
            <a:ext cx="990684" cy="187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8C66BEB9-3A70-2749-B904-DFCD2CEA2BBC}"/>
              </a:ext>
            </a:extLst>
          </p:cNvPr>
          <p:cNvCxnSpPr>
            <a:cxnSpLocks/>
            <a:stCxn id="42" idx="1"/>
          </p:cNvCxnSpPr>
          <p:nvPr/>
        </p:nvCxnSpPr>
        <p:spPr>
          <a:xfrm flipH="1" flipV="1">
            <a:off x="3799124" y="2953269"/>
            <a:ext cx="814064" cy="990586"/>
          </a:xfrm>
          <a:prstGeom prst="straightConnector1">
            <a:avLst/>
          </a:prstGeom>
          <a:ln>
            <a:solidFill>
              <a:schemeClr val="accent4">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109" name="TextBox 108">
            <a:extLst>
              <a:ext uri="{FF2B5EF4-FFF2-40B4-BE49-F238E27FC236}">
                <a16:creationId xmlns:a16="http://schemas.microsoft.com/office/drawing/2014/main" id="{1878E100-FDB5-8242-8980-63DE4EE93B17}"/>
              </a:ext>
            </a:extLst>
          </p:cNvPr>
          <p:cNvSpPr txBox="1"/>
          <p:nvPr/>
        </p:nvSpPr>
        <p:spPr>
          <a:xfrm>
            <a:off x="2196564" y="3127490"/>
            <a:ext cx="1964526" cy="1061829"/>
          </a:xfrm>
          <a:prstGeom prst="rect">
            <a:avLst/>
          </a:prstGeom>
          <a:noFill/>
        </p:spPr>
        <p:txBody>
          <a:bodyPr wrap="square" rtlCol="0">
            <a:spAutoFit/>
          </a:bodyPr>
          <a:lstStyle/>
          <a:p>
            <a:pPr marL="228600" indent="-228600">
              <a:buFont typeface="+mj-lt"/>
              <a:buAutoNum type="arabicPeriod"/>
            </a:pPr>
            <a:r>
              <a:rPr lang="en-GB" sz="900"/>
              <a:t>Parameter hierarchy</a:t>
            </a:r>
          </a:p>
          <a:p>
            <a:pPr marL="228600" indent="-228600">
              <a:buFont typeface="+mj-lt"/>
              <a:buAutoNum type="arabicPeriod"/>
            </a:pPr>
            <a:r>
              <a:rPr lang="en-GB" sz="900"/>
              <a:t>Current values (p, K, I, …)</a:t>
            </a:r>
          </a:p>
          <a:p>
            <a:pPr marL="228600" indent="-228600">
              <a:buFont typeface="+mj-lt"/>
              <a:buAutoNum type="arabicPeriod"/>
            </a:pPr>
            <a:r>
              <a:rPr lang="en-GB" sz="900"/>
              <a:t>Name of the Makerule to apply</a:t>
            </a:r>
          </a:p>
          <a:p>
            <a:pPr marL="228600" indent="-228600">
              <a:buFont typeface="+mj-lt"/>
              <a:buAutoNum type="arabicPeriod"/>
            </a:pPr>
            <a:r>
              <a:rPr lang="en-GB" sz="900"/>
              <a:t>Mapping between cycle and timing user (“MTE 21” = CPS.USER.SFTPRO1)</a:t>
            </a:r>
          </a:p>
        </p:txBody>
      </p:sp>
      <p:sp>
        <p:nvSpPr>
          <p:cNvPr id="110" name="TextBox 109">
            <a:extLst>
              <a:ext uri="{FF2B5EF4-FFF2-40B4-BE49-F238E27FC236}">
                <a16:creationId xmlns:a16="http://schemas.microsoft.com/office/drawing/2014/main" id="{F274984A-AD92-7347-B527-7C078502554B}"/>
              </a:ext>
            </a:extLst>
          </p:cNvPr>
          <p:cNvSpPr txBox="1"/>
          <p:nvPr/>
        </p:nvSpPr>
        <p:spPr>
          <a:xfrm>
            <a:off x="994109" y="1649660"/>
            <a:ext cx="2184718" cy="507831"/>
          </a:xfrm>
          <a:prstGeom prst="rect">
            <a:avLst/>
          </a:prstGeom>
          <a:noFill/>
        </p:spPr>
        <p:txBody>
          <a:bodyPr wrap="square" rtlCol="0">
            <a:spAutoFit/>
          </a:bodyPr>
          <a:lstStyle/>
          <a:p>
            <a:r>
              <a:rPr lang="en-GB" sz="900">
                <a:solidFill>
                  <a:schemeClr val="accent5"/>
                </a:solidFill>
              </a:rPr>
              <a:t>Remote Method Invocation (RMI) to call the InCA server</a:t>
            </a:r>
          </a:p>
          <a:p>
            <a:r>
              <a:rPr lang="en-GB" sz="900">
                <a:solidFill>
                  <a:schemeClr val="accent5"/>
                </a:solidFill>
              </a:rPr>
              <a:t>! Limited to Java to Java </a:t>
            </a:r>
            <a:r>
              <a:rPr lang="en-GB" sz="900">
                <a:solidFill>
                  <a:schemeClr val="accent5"/>
                </a:solidFill>
                <a:sym typeface="Wingdings" pitchFamily="2" charset="2"/>
              </a:rPr>
              <a:t> </a:t>
            </a:r>
            <a:r>
              <a:rPr lang="en-GB" sz="900" err="1">
                <a:solidFill>
                  <a:schemeClr val="accent5"/>
                </a:solidFill>
                <a:sym typeface="Wingdings" pitchFamily="2" charset="2"/>
              </a:rPr>
              <a:t>ReST</a:t>
            </a:r>
            <a:endParaRPr lang="en-GB" sz="900">
              <a:solidFill>
                <a:schemeClr val="accent5"/>
              </a:solidFill>
            </a:endParaRPr>
          </a:p>
        </p:txBody>
      </p:sp>
      <p:cxnSp>
        <p:nvCxnSpPr>
          <p:cNvPr id="111" name="Straight Arrow Connector 110">
            <a:extLst>
              <a:ext uri="{FF2B5EF4-FFF2-40B4-BE49-F238E27FC236}">
                <a16:creationId xmlns:a16="http://schemas.microsoft.com/office/drawing/2014/main" id="{D10AC93B-7AC6-AB4F-B45C-D1F15A74FF3D}"/>
              </a:ext>
            </a:extLst>
          </p:cNvPr>
          <p:cNvCxnSpPr>
            <a:cxnSpLocks/>
          </p:cNvCxnSpPr>
          <p:nvPr/>
        </p:nvCxnSpPr>
        <p:spPr>
          <a:xfrm flipH="1">
            <a:off x="1908421" y="2947482"/>
            <a:ext cx="12199" cy="1965972"/>
          </a:xfrm>
          <a:prstGeom prst="straightConnector1">
            <a:avLst/>
          </a:prstGeom>
          <a:ln>
            <a:solidFill>
              <a:schemeClr val="accent4">
                <a:lumMod val="75000"/>
              </a:schemeClr>
            </a:solidFill>
            <a:tailEnd type="arrow"/>
          </a:ln>
        </p:spPr>
        <p:style>
          <a:lnRef idx="2">
            <a:schemeClr val="accent1"/>
          </a:lnRef>
          <a:fillRef idx="0">
            <a:schemeClr val="accent1"/>
          </a:fillRef>
          <a:effectRef idx="1">
            <a:schemeClr val="accent1"/>
          </a:effectRef>
          <a:fontRef idx="minor">
            <a:schemeClr val="tx1"/>
          </a:fontRef>
        </p:style>
      </p:cxnSp>
      <p:grpSp>
        <p:nvGrpSpPr>
          <p:cNvPr id="112" name="Group 111">
            <a:extLst>
              <a:ext uri="{FF2B5EF4-FFF2-40B4-BE49-F238E27FC236}">
                <a16:creationId xmlns:a16="http://schemas.microsoft.com/office/drawing/2014/main" id="{68420629-8263-5F4F-8CF9-33121EF219B1}"/>
              </a:ext>
            </a:extLst>
          </p:cNvPr>
          <p:cNvGrpSpPr/>
          <p:nvPr/>
        </p:nvGrpSpPr>
        <p:grpSpPr>
          <a:xfrm>
            <a:off x="1379948" y="4933581"/>
            <a:ext cx="1081344" cy="489587"/>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113" name="Rounded Rectangle 112">
              <a:extLst>
                <a:ext uri="{FF2B5EF4-FFF2-40B4-BE49-F238E27FC236}">
                  <a16:creationId xmlns:a16="http://schemas.microsoft.com/office/drawing/2014/main" id="{E7A14AE0-A2F7-E546-A79C-EE4A8DC925E4}"/>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4" name="Rounded Rectangle 4">
              <a:extLst>
                <a:ext uri="{FF2B5EF4-FFF2-40B4-BE49-F238E27FC236}">
                  <a16:creationId xmlns:a16="http://schemas.microsoft.com/office/drawing/2014/main" id="{19F118BF-E77F-C847-A579-9846E0F67023}"/>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Class</a:t>
              </a:r>
            </a:p>
          </p:txBody>
        </p:sp>
      </p:grpSp>
      <p:sp>
        <p:nvSpPr>
          <p:cNvPr id="116" name="TextBox 115">
            <a:extLst>
              <a:ext uri="{FF2B5EF4-FFF2-40B4-BE49-F238E27FC236}">
                <a16:creationId xmlns:a16="http://schemas.microsoft.com/office/drawing/2014/main" id="{D6603CD8-B755-2942-8521-E2496A04AE4F}"/>
              </a:ext>
            </a:extLst>
          </p:cNvPr>
          <p:cNvSpPr txBox="1"/>
          <p:nvPr/>
        </p:nvSpPr>
        <p:spPr>
          <a:xfrm>
            <a:off x="138647" y="3521271"/>
            <a:ext cx="1781973" cy="784830"/>
          </a:xfrm>
          <a:prstGeom prst="rect">
            <a:avLst/>
          </a:prstGeom>
          <a:noFill/>
        </p:spPr>
        <p:txBody>
          <a:bodyPr wrap="square" rtlCol="0">
            <a:spAutoFit/>
          </a:bodyPr>
          <a:lstStyle/>
          <a:p>
            <a:r>
              <a:rPr lang="en-GB" sz="900" b="1"/>
              <a:t>Drive</a:t>
            </a:r>
            <a:r>
              <a:rPr lang="en-GB" sz="900"/>
              <a:t> the new value by setting the device PE.SMH16 for timing user CPS.USER.SFTPRO1 (Property: </a:t>
            </a:r>
            <a:r>
              <a:rPr lang="en-GB" sz="900" err="1"/>
              <a:t>SettingPPM</a:t>
            </a:r>
            <a:r>
              <a:rPr lang="en-GB" sz="900"/>
              <a:t>)</a:t>
            </a:r>
          </a:p>
        </p:txBody>
      </p:sp>
      <p:grpSp>
        <p:nvGrpSpPr>
          <p:cNvPr id="11" name="Group 10">
            <a:extLst>
              <a:ext uri="{FF2B5EF4-FFF2-40B4-BE49-F238E27FC236}">
                <a16:creationId xmlns:a16="http://schemas.microsoft.com/office/drawing/2014/main" id="{A1C2D8FB-0006-7D4B-8CA6-12C8F1003AED}"/>
              </a:ext>
            </a:extLst>
          </p:cNvPr>
          <p:cNvGrpSpPr/>
          <p:nvPr/>
        </p:nvGrpSpPr>
        <p:grpSpPr>
          <a:xfrm>
            <a:off x="1701920" y="2430686"/>
            <a:ext cx="2414461" cy="489587"/>
            <a:chOff x="1701920" y="2708476"/>
            <a:chExt cx="3153660" cy="489587"/>
          </a:xfrm>
        </p:grpSpPr>
        <p:grpSp>
          <p:nvGrpSpPr>
            <p:cNvPr id="38" name="Group 37"/>
            <p:cNvGrpSpPr/>
            <p:nvPr/>
          </p:nvGrpSpPr>
          <p:grpSpPr>
            <a:xfrm>
              <a:off x="1701920" y="2708476"/>
              <a:ext cx="3153660"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39" name="Rounded Rectangle 3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InCA Server</a:t>
                </a:r>
              </a:p>
              <a:p>
                <a:pPr algn="ctr" defTabSz="1000125">
                  <a:lnSpc>
                    <a:spcPct val="90000"/>
                  </a:lnSpc>
                  <a:spcBef>
                    <a:spcPct val="0"/>
                  </a:spcBef>
                  <a:spcAft>
                    <a:spcPct val="35000"/>
                  </a:spcAft>
                </a:pPr>
                <a:endParaRPr lang="en-GB" sz="900"/>
              </a:p>
            </p:txBody>
          </p:sp>
        </p:grpSp>
        <p:pic>
          <p:nvPicPr>
            <p:cNvPr id="30" name="Picture 4">
              <a:extLst>
                <a:ext uri="{FF2B5EF4-FFF2-40B4-BE49-F238E27FC236}">
                  <a16:creationId xmlns:a16="http://schemas.microsoft.com/office/drawing/2014/main" id="{00BA337B-3A1B-214E-B30C-B094D730BD17}"/>
                </a:ext>
              </a:extLst>
            </p:cNvPr>
            <p:cNvPicPr>
              <a:picLocks noChangeAspect="1" noChangeArrowheads="1"/>
            </p:cNvPicPr>
            <p:nvPr/>
          </p:nvPicPr>
          <p:blipFill>
            <a:blip r:embed="rId4" cstate="print"/>
            <a:srcRect/>
            <a:stretch>
              <a:fillRect/>
            </a:stretch>
          </p:blipFill>
          <p:spPr bwMode="auto">
            <a:xfrm>
              <a:off x="4126649" y="2873448"/>
              <a:ext cx="675531" cy="297234"/>
            </a:xfrm>
            <a:prstGeom prst="rect">
              <a:avLst/>
            </a:prstGeom>
            <a:noFill/>
            <a:ln w="12700">
              <a:noFill/>
              <a:miter lim="800000"/>
              <a:headEnd type="none" w="sm" len="sm"/>
              <a:tailEnd type="none" w="sm" len="sm"/>
            </a:ln>
          </p:spPr>
        </p:pic>
        <p:pic>
          <p:nvPicPr>
            <p:cNvPr id="31" name="Picture 30">
              <a:extLst>
                <a:ext uri="{FF2B5EF4-FFF2-40B4-BE49-F238E27FC236}">
                  <a16:creationId xmlns:a16="http://schemas.microsoft.com/office/drawing/2014/main" id="{B40C87E8-8DF6-5843-8F03-263B6AE2FD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44487" y="2763196"/>
              <a:ext cx="302016" cy="364596"/>
            </a:xfrm>
            <a:prstGeom prst="rect">
              <a:avLst/>
            </a:prstGeom>
          </p:spPr>
        </p:pic>
      </p:grpSp>
      <p:sp>
        <p:nvSpPr>
          <p:cNvPr id="33" name="Oval 32">
            <a:extLst>
              <a:ext uri="{FF2B5EF4-FFF2-40B4-BE49-F238E27FC236}">
                <a16:creationId xmlns:a16="http://schemas.microsoft.com/office/drawing/2014/main" id="{589AB5A1-EEA7-3E49-BBDB-C4BC1EE24587}"/>
              </a:ext>
            </a:extLst>
          </p:cNvPr>
          <p:cNvSpPr/>
          <p:nvPr/>
        </p:nvSpPr>
        <p:spPr>
          <a:xfrm>
            <a:off x="6976744" y="1618092"/>
            <a:ext cx="1622196" cy="187788"/>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10" name="Group 9">
            <a:extLst>
              <a:ext uri="{FF2B5EF4-FFF2-40B4-BE49-F238E27FC236}">
                <a16:creationId xmlns:a16="http://schemas.microsoft.com/office/drawing/2014/main" id="{3FD987E6-832B-364F-9026-309A8C6E7CDB}"/>
              </a:ext>
            </a:extLst>
          </p:cNvPr>
          <p:cNvGrpSpPr/>
          <p:nvPr/>
        </p:nvGrpSpPr>
        <p:grpSpPr>
          <a:xfrm>
            <a:off x="4613188" y="3699061"/>
            <a:ext cx="1081344" cy="489587"/>
            <a:chOff x="2655438" y="4132429"/>
            <a:chExt cx="1081344" cy="489587"/>
          </a:xfrm>
        </p:grpSpPr>
        <p:grpSp>
          <p:nvGrpSpPr>
            <p:cNvPr id="41" name="Group 40"/>
            <p:cNvGrpSpPr/>
            <p:nvPr/>
          </p:nvGrpSpPr>
          <p:grpSpPr>
            <a:xfrm>
              <a:off x="2655438" y="4132429"/>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42" name="Rounded Rectangle 41"/>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3"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endParaRPr lang="en-GB" sz="900"/>
              </a:p>
              <a:p>
                <a:pPr algn="ctr" defTabSz="1000125">
                  <a:lnSpc>
                    <a:spcPct val="90000"/>
                  </a:lnSpc>
                  <a:spcBef>
                    <a:spcPct val="0"/>
                  </a:spcBef>
                  <a:spcAft>
                    <a:spcPct val="35000"/>
                  </a:spcAft>
                </a:pPr>
                <a:r>
                  <a:rPr lang="en-GB" sz="900"/>
                  <a:t>Database</a:t>
                </a:r>
              </a:p>
            </p:txBody>
          </p:sp>
        </p:grpSp>
        <p:pic>
          <p:nvPicPr>
            <p:cNvPr id="37" name="Picture 36">
              <a:extLst>
                <a:ext uri="{FF2B5EF4-FFF2-40B4-BE49-F238E27FC236}">
                  <a16:creationId xmlns:a16="http://schemas.microsoft.com/office/drawing/2014/main" id="{2A961FD6-156A-3941-8580-1DC8F33DF6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04184" y="4208554"/>
              <a:ext cx="783852" cy="154183"/>
            </a:xfrm>
            <a:prstGeom prst="rect">
              <a:avLst/>
            </a:prstGeom>
          </p:spPr>
        </p:pic>
      </p:grpSp>
      <p:grpSp>
        <p:nvGrpSpPr>
          <p:cNvPr id="45" name="Group 44">
            <a:extLst>
              <a:ext uri="{FF2B5EF4-FFF2-40B4-BE49-F238E27FC236}">
                <a16:creationId xmlns:a16="http://schemas.microsoft.com/office/drawing/2014/main" id="{AB8BA671-DFA6-F844-81FA-A0BBCD6E9A9B}"/>
              </a:ext>
            </a:extLst>
          </p:cNvPr>
          <p:cNvGrpSpPr/>
          <p:nvPr/>
        </p:nvGrpSpPr>
        <p:grpSpPr>
          <a:xfrm>
            <a:off x="2749721" y="1044910"/>
            <a:ext cx="493539" cy="569254"/>
            <a:chOff x="1971" y="1145125"/>
            <a:chExt cx="4034656" cy="1090606"/>
          </a:xfrm>
        </p:grpSpPr>
        <p:sp>
          <p:nvSpPr>
            <p:cNvPr id="47" name="Rounded Rectangle 46">
              <a:extLst>
                <a:ext uri="{FF2B5EF4-FFF2-40B4-BE49-F238E27FC236}">
                  <a16:creationId xmlns:a16="http://schemas.microsoft.com/office/drawing/2014/main" id="{5E8F4693-F3E9-CD47-B367-F830C1F65663}"/>
                </a:ext>
              </a:extLst>
            </p:cNvPr>
            <p:cNvSpPr/>
            <p:nvPr/>
          </p:nvSpPr>
          <p:spPr>
            <a:xfrm>
              <a:off x="1971" y="1145125"/>
              <a:ext cx="4034656" cy="1090606"/>
            </a:xfrm>
            <a:prstGeom prst="roundRect">
              <a:avLst>
                <a:gd name="adj" fmla="val 10000"/>
              </a:avLst>
            </a:prstGeom>
            <a:gradFill>
              <a:gsLst>
                <a:gs pos="0">
                  <a:schemeClr val="accent6">
                    <a:lumMod val="75000"/>
                  </a:schemeClr>
                </a:gs>
                <a:gs pos="100000">
                  <a:schemeClr val="accent6">
                    <a:lumMod val="40000"/>
                    <a:lumOff val="60000"/>
                  </a:schemeClr>
                </a:gs>
              </a:gsLst>
              <a:lin ang="16800000" scaled="0"/>
            </a:gra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US"/>
            </a:p>
          </p:txBody>
        </p:sp>
        <p:sp>
          <p:nvSpPr>
            <p:cNvPr id="49" name="Rounded Rectangle 4">
              <a:extLst>
                <a:ext uri="{FF2B5EF4-FFF2-40B4-BE49-F238E27FC236}">
                  <a16:creationId xmlns:a16="http://schemas.microsoft.com/office/drawing/2014/main" id="{99470FF1-0EBE-CF4C-84F5-81D4B157594E}"/>
                </a:ext>
              </a:extLst>
            </p:cNvPr>
            <p:cNvSpPr/>
            <p:nvPr/>
          </p:nvSpPr>
          <p:spPr>
            <a:xfrm>
              <a:off x="33914" y="1177068"/>
              <a:ext cx="3970770" cy="10267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Trim editor</a:t>
              </a:r>
            </a:p>
          </p:txBody>
        </p:sp>
      </p:grpSp>
      <p:sp>
        <p:nvSpPr>
          <p:cNvPr id="53" name="Rounded Rectangle 52">
            <a:extLst>
              <a:ext uri="{FF2B5EF4-FFF2-40B4-BE49-F238E27FC236}">
                <a16:creationId xmlns:a16="http://schemas.microsoft.com/office/drawing/2014/main" id="{CA420018-D04B-3D44-8CDD-A25B79C34B7E}"/>
              </a:ext>
            </a:extLst>
          </p:cNvPr>
          <p:cNvSpPr/>
          <p:nvPr/>
        </p:nvSpPr>
        <p:spPr>
          <a:xfrm>
            <a:off x="1630962" y="2223948"/>
            <a:ext cx="2831079" cy="769582"/>
          </a:xfrm>
          <a:prstGeom prst="roundRect">
            <a:avLst>
              <a:gd name="adj" fmla="val 10000"/>
            </a:avLst>
          </a:prstGeom>
          <a:noFill/>
          <a:ln>
            <a:gradFill>
              <a:gsLst>
                <a:gs pos="0">
                  <a:schemeClr val="bg1">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r>
              <a:rPr lang="en-CH" sz="1000">
                <a:solidFill>
                  <a:schemeClr val="tx2"/>
                </a:solidFill>
              </a:rPr>
              <a:t>BEC</a:t>
            </a:r>
          </a:p>
        </p:txBody>
      </p:sp>
      <p:sp>
        <p:nvSpPr>
          <p:cNvPr id="54" name="Rounded Rectangle 53">
            <a:extLst>
              <a:ext uri="{FF2B5EF4-FFF2-40B4-BE49-F238E27FC236}">
                <a16:creationId xmlns:a16="http://schemas.microsoft.com/office/drawing/2014/main" id="{3398B99A-F91A-8842-89BC-36E12FADE9D8}"/>
              </a:ext>
            </a:extLst>
          </p:cNvPr>
          <p:cNvSpPr/>
          <p:nvPr/>
        </p:nvSpPr>
        <p:spPr>
          <a:xfrm>
            <a:off x="1303936" y="4717060"/>
            <a:ext cx="1497137" cy="755172"/>
          </a:xfrm>
          <a:prstGeom prst="roundRect">
            <a:avLst>
              <a:gd name="adj" fmla="val 10000"/>
            </a:avLst>
          </a:prstGeom>
          <a:noFill/>
          <a:ln>
            <a:gradFill>
              <a:gsLst>
                <a:gs pos="0">
                  <a:schemeClr val="bg1">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r>
              <a:rPr lang="en-CH" sz="1000">
                <a:solidFill>
                  <a:schemeClr val="tx2"/>
                </a:solidFill>
              </a:rPr>
              <a:t>FEC</a:t>
            </a:r>
          </a:p>
        </p:txBody>
      </p:sp>
    </p:spTree>
    <p:extLst>
      <p:ext uri="{BB962C8B-B14F-4D97-AF65-F5344CB8AC3E}">
        <p14:creationId xmlns:p14="http://schemas.microsoft.com/office/powerpoint/2010/main" val="1084621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9">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9">
                                            <p:txEl>
                                              <p:pRg st="2" end="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9">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1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4"/>
                                        </p:tgtEl>
                                        <p:attrNameLst>
                                          <p:attrName>style.visibility</p:attrName>
                                        </p:attrNameLst>
                                      </p:cBhvr>
                                      <p:to>
                                        <p:strVal val="visible"/>
                                      </p:to>
                                    </p:set>
                                  </p:childTnLst>
                                </p:cTn>
                              </p:par>
                            </p:childTnLst>
                          </p:cTn>
                        </p:par>
                        <p:par>
                          <p:cTn id="57" fill="hold">
                            <p:stCondLst>
                              <p:cond delay="0"/>
                            </p:stCondLst>
                            <p:childTnLst>
                              <p:par>
                                <p:cTn id="58" presetID="1" presetClass="entr" presetSubtype="0" fill="hold" nodeType="afterEffect">
                                  <p:stCondLst>
                                    <p:cond delay="0"/>
                                  </p:stCondLst>
                                  <p:childTnLst>
                                    <p:set>
                                      <p:cBhvr>
                                        <p:cTn id="59" dur="1" fill="hold">
                                          <p:stCondLst>
                                            <p:cond delay="0"/>
                                          </p:stCondLst>
                                        </p:cTn>
                                        <p:tgtEl>
                                          <p:spTgt spid="1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uiExpand="1"/>
      <p:bldP spid="79" grpId="0" uiExpand="1"/>
      <p:bldP spid="109" grpId="0" uiExpand="1" build="p"/>
      <p:bldP spid="110" grpId="0"/>
      <p:bldP spid="116" grpId="0"/>
      <p:bldP spid="33" grpId="0" uiExpand="1" animBg="1"/>
      <p:bldP spid="53" grpId="0" animBg="1"/>
      <p:bldP spid="54"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775" y="377180"/>
            <a:ext cx="11376025" cy="1065742"/>
          </a:xfrm>
        </p:spPr>
        <p:txBody>
          <a:bodyPr>
            <a:normAutofit/>
          </a:bodyPr>
          <a:lstStyle/>
          <a:p>
            <a:r>
              <a:rPr lang="en-GB"/>
              <a:t>Example 1 – </a:t>
            </a:r>
            <a:r>
              <a:rPr lang="en-CH"/>
              <a:t>Control</a:t>
            </a:r>
            <a:r>
              <a:rPr lang="en-US"/>
              <a:t> – Low-level</a:t>
            </a:r>
            <a:endParaRPr lang="en-GB"/>
          </a:p>
        </p:txBody>
      </p:sp>
      <p:sp>
        <p:nvSpPr>
          <p:cNvPr id="6" name="Slide Number Placeholder 5">
            <a:extLst>
              <a:ext uri="{FF2B5EF4-FFF2-40B4-BE49-F238E27FC236}">
                <a16:creationId xmlns:a16="http://schemas.microsoft.com/office/drawing/2014/main" id="{3EA5F314-B6B5-544A-B8BD-CD071C2665F9}"/>
              </a:ext>
            </a:extLst>
          </p:cNvPr>
          <p:cNvSpPr>
            <a:spLocks noGrp="1"/>
          </p:cNvSpPr>
          <p:nvPr>
            <p:ph type="sldNum" sz="quarter" idx="12"/>
          </p:nvPr>
        </p:nvSpPr>
        <p:spPr/>
        <p:txBody>
          <a:bodyPr/>
          <a:lstStyle/>
          <a:p>
            <a:fld id="{1A573C97-D9A6-6A4F-8364-B1B1682C6500}" type="slidenum">
              <a:rPr lang="en-GB" smtClean="0"/>
              <a:t>57</a:t>
            </a:fld>
            <a:endParaRPr lang="en-GB"/>
          </a:p>
        </p:txBody>
      </p:sp>
      <p:grpSp>
        <p:nvGrpSpPr>
          <p:cNvPr id="38" name="Group 37"/>
          <p:cNvGrpSpPr/>
          <p:nvPr/>
        </p:nvGrpSpPr>
        <p:grpSpPr>
          <a:xfrm>
            <a:off x="2578256" y="1488219"/>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39" name="Rounded Rectangle 3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0" name="Rounded Rectangle 4"/>
            <p:cNvSpPr/>
            <p:nvPr/>
          </p:nvSpPr>
          <p:spPr>
            <a:xfrm>
              <a:off x="33914" y="1177068"/>
              <a:ext cx="3970770" cy="1026720"/>
            </a:xfrm>
            <a:prstGeom prst="rect">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InCA Server</a:t>
              </a:r>
            </a:p>
            <a:p>
              <a:pPr algn="ctr" defTabSz="1000125">
                <a:lnSpc>
                  <a:spcPct val="90000"/>
                </a:lnSpc>
                <a:spcBef>
                  <a:spcPct val="0"/>
                </a:spcBef>
                <a:spcAft>
                  <a:spcPct val="35000"/>
                </a:spcAft>
              </a:pPr>
              <a:endParaRPr lang="en-GB" sz="900"/>
            </a:p>
          </p:txBody>
        </p:sp>
      </p:grpSp>
      <p:sp>
        <p:nvSpPr>
          <p:cNvPr id="8" name="Date Placeholder 7">
            <a:extLst>
              <a:ext uri="{FF2B5EF4-FFF2-40B4-BE49-F238E27FC236}">
                <a16:creationId xmlns:a16="http://schemas.microsoft.com/office/drawing/2014/main" id="{AA2D5CD1-E4AF-E74D-940A-5161CA390D5D}"/>
              </a:ext>
            </a:extLst>
          </p:cNvPr>
          <p:cNvSpPr>
            <a:spLocks noGrp="1"/>
          </p:cNvSpPr>
          <p:nvPr>
            <p:ph type="dt" sz="half" idx="10"/>
          </p:nvPr>
        </p:nvSpPr>
        <p:spPr/>
        <p:txBody>
          <a:bodyPr/>
          <a:lstStyle/>
          <a:p>
            <a:r>
              <a:rPr lang="de-CH"/>
              <a:t>29 &amp; 30-11-2021</a:t>
            </a:r>
            <a:endParaRPr lang="en-US"/>
          </a:p>
        </p:txBody>
      </p:sp>
      <p:sp>
        <p:nvSpPr>
          <p:cNvPr id="9" name="Footer Placeholder 8">
            <a:extLst>
              <a:ext uri="{FF2B5EF4-FFF2-40B4-BE49-F238E27FC236}">
                <a16:creationId xmlns:a16="http://schemas.microsoft.com/office/drawing/2014/main" id="{54997C6A-CC39-674D-A63F-D59B94A01F01}"/>
              </a:ext>
            </a:extLst>
          </p:cNvPr>
          <p:cNvSpPr>
            <a:spLocks noGrp="1"/>
          </p:cNvSpPr>
          <p:nvPr>
            <p:ph type="ftr" sz="quarter" idx="11"/>
          </p:nvPr>
        </p:nvSpPr>
        <p:spPr/>
        <p:txBody>
          <a:bodyPr/>
          <a:lstStyle/>
          <a:p>
            <a:r>
              <a:rPr lang="en-US"/>
              <a:t>Accelerator Controls - S. Deghaye</a:t>
            </a:r>
          </a:p>
        </p:txBody>
      </p:sp>
      <p:cxnSp>
        <p:nvCxnSpPr>
          <p:cNvPr id="111" name="Straight Arrow Connector 110">
            <a:extLst>
              <a:ext uri="{FF2B5EF4-FFF2-40B4-BE49-F238E27FC236}">
                <a16:creationId xmlns:a16="http://schemas.microsoft.com/office/drawing/2014/main" id="{D10AC93B-7AC6-AB4F-B45C-D1F15A74FF3D}"/>
              </a:ext>
            </a:extLst>
          </p:cNvPr>
          <p:cNvCxnSpPr>
            <a:cxnSpLocks/>
            <a:stCxn id="39" idx="2"/>
            <a:endCxn id="113" idx="0"/>
          </p:cNvCxnSpPr>
          <p:nvPr/>
        </p:nvCxnSpPr>
        <p:spPr>
          <a:xfrm flipH="1">
            <a:off x="3115630" y="1977806"/>
            <a:ext cx="3298" cy="2184597"/>
          </a:xfrm>
          <a:prstGeom prst="straightConnector1">
            <a:avLst/>
          </a:prstGeom>
          <a:ln>
            <a:solidFill>
              <a:schemeClr val="accent4">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115" name="TextBox 114">
            <a:extLst>
              <a:ext uri="{FF2B5EF4-FFF2-40B4-BE49-F238E27FC236}">
                <a16:creationId xmlns:a16="http://schemas.microsoft.com/office/drawing/2014/main" id="{5EE4D5CA-15FC-394C-99CC-A2A17ACF3E4D}"/>
              </a:ext>
            </a:extLst>
          </p:cNvPr>
          <p:cNvSpPr txBox="1"/>
          <p:nvPr/>
        </p:nvSpPr>
        <p:spPr>
          <a:xfrm>
            <a:off x="3116689" y="2478519"/>
            <a:ext cx="1799863" cy="784830"/>
          </a:xfrm>
          <a:prstGeom prst="rect">
            <a:avLst/>
          </a:prstGeom>
          <a:noFill/>
        </p:spPr>
        <p:txBody>
          <a:bodyPr wrap="square" rtlCol="0">
            <a:spAutoFit/>
          </a:bodyPr>
          <a:lstStyle/>
          <a:p>
            <a:r>
              <a:rPr lang="en-GB" sz="900">
                <a:solidFill>
                  <a:schemeClr val="accent5"/>
                </a:solidFill>
              </a:rPr>
              <a:t>CMW-RDA based on ZeroMQ</a:t>
            </a:r>
          </a:p>
          <a:p>
            <a:r>
              <a:rPr lang="en-GB" sz="900">
                <a:solidFill>
                  <a:schemeClr val="accent5"/>
                </a:solidFill>
              </a:rPr>
              <a:t>Supports three basic operations </a:t>
            </a:r>
          </a:p>
          <a:p>
            <a:pPr marL="171450" indent="-171450">
              <a:buFontTx/>
              <a:buChar char="-"/>
            </a:pPr>
            <a:r>
              <a:rPr lang="en-GB" sz="900">
                <a:solidFill>
                  <a:schemeClr val="accent5"/>
                </a:solidFill>
              </a:rPr>
              <a:t>Get (read)</a:t>
            </a:r>
          </a:p>
          <a:p>
            <a:pPr marL="171450" indent="-171450">
              <a:buFontTx/>
              <a:buChar char="-"/>
            </a:pPr>
            <a:r>
              <a:rPr lang="en-GB" sz="900">
                <a:solidFill>
                  <a:schemeClr val="accent5"/>
                </a:solidFill>
              </a:rPr>
              <a:t>Set (write)</a:t>
            </a:r>
          </a:p>
          <a:p>
            <a:pPr marL="171450" indent="-171450">
              <a:buFontTx/>
              <a:buChar char="-"/>
            </a:pPr>
            <a:r>
              <a:rPr lang="en-GB" sz="900">
                <a:solidFill>
                  <a:schemeClr val="accent5"/>
                </a:solidFill>
              </a:rPr>
              <a:t>Subscribe (monitor)</a:t>
            </a:r>
          </a:p>
        </p:txBody>
      </p:sp>
      <p:sp>
        <p:nvSpPr>
          <p:cNvPr id="116" name="TextBox 115">
            <a:extLst>
              <a:ext uri="{FF2B5EF4-FFF2-40B4-BE49-F238E27FC236}">
                <a16:creationId xmlns:a16="http://schemas.microsoft.com/office/drawing/2014/main" id="{D6603CD8-B755-2942-8521-E2496A04AE4F}"/>
              </a:ext>
            </a:extLst>
          </p:cNvPr>
          <p:cNvSpPr txBox="1"/>
          <p:nvPr/>
        </p:nvSpPr>
        <p:spPr>
          <a:xfrm>
            <a:off x="1099595" y="2044066"/>
            <a:ext cx="2071955" cy="230832"/>
          </a:xfrm>
          <a:prstGeom prst="rect">
            <a:avLst/>
          </a:prstGeom>
          <a:noFill/>
        </p:spPr>
        <p:txBody>
          <a:bodyPr wrap="square" rtlCol="0">
            <a:spAutoFit/>
          </a:bodyPr>
          <a:lstStyle/>
          <a:p>
            <a:r>
              <a:rPr lang="en-GB" sz="900"/>
              <a:t>Set request (new value, context, etc.)</a:t>
            </a:r>
          </a:p>
        </p:txBody>
      </p:sp>
      <p:grpSp>
        <p:nvGrpSpPr>
          <p:cNvPr id="117" name="Group 116">
            <a:extLst>
              <a:ext uri="{FF2B5EF4-FFF2-40B4-BE49-F238E27FC236}">
                <a16:creationId xmlns:a16="http://schemas.microsoft.com/office/drawing/2014/main" id="{F1990A2F-692A-D54C-B276-9800B404991C}"/>
              </a:ext>
            </a:extLst>
          </p:cNvPr>
          <p:cNvGrpSpPr/>
          <p:nvPr/>
        </p:nvGrpSpPr>
        <p:grpSpPr>
          <a:xfrm>
            <a:off x="4464171" y="1856147"/>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118" name="Rounded Rectangle 117">
              <a:extLst>
                <a:ext uri="{FF2B5EF4-FFF2-40B4-BE49-F238E27FC236}">
                  <a16:creationId xmlns:a16="http://schemas.microsoft.com/office/drawing/2014/main" id="{B2BCF8F0-9336-5B45-B2AD-4F23812C0B48}"/>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9" name="Rounded Rectangle 4">
              <a:extLst>
                <a:ext uri="{FF2B5EF4-FFF2-40B4-BE49-F238E27FC236}">
                  <a16:creationId xmlns:a16="http://schemas.microsoft.com/office/drawing/2014/main" id="{99902A28-412E-864A-A3DF-46C6D46E1FB7}"/>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CMW Directory service</a:t>
              </a:r>
            </a:p>
          </p:txBody>
        </p:sp>
      </p:grpSp>
      <p:sp>
        <p:nvSpPr>
          <p:cNvPr id="34" name="TextBox 33">
            <a:extLst>
              <a:ext uri="{FF2B5EF4-FFF2-40B4-BE49-F238E27FC236}">
                <a16:creationId xmlns:a16="http://schemas.microsoft.com/office/drawing/2014/main" id="{36FC2B32-D62C-AD46-B851-56055BB578FC}"/>
              </a:ext>
            </a:extLst>
          </p:cNvPr>
          <p:cNvSpPr txBox="1"/>
          <p:nvPr/>
        </p:nvSpPr>
        <p:spPr>
          <a:xfrm>
            <a:off x="5545515" y="1794925"/>
            <a:ext cx="2692964" cy="646331"/>
          </a:xfrm>
          <a:prstGeom prst="rect">
            <a:avLst/>
          </a:prstGeom>
          <a:noFill/>
        </p:spPr>
        <p:txBody>
          <a:bodyPr wrap="square" rtlCol="0">
            <a:spAutoFit/>
          </a:bodyPr>
          <a:lstStyle/>
          <a:p>
            <a:r>
              <a:rPr lang="en-GB" sz="900"/>
              <a:t>Stores the mapping between the server names and their addresses (TCP://xxx)</a:t>
            </a:r>
          </a:p>
          <a:p>
            <a:endParaRPr lang="en-GB" sz="900"/>
          </a:p>
          <a:p>
            <a:r>
              <a:rPr lang="en-GB" sz="900"/>
              <a:t>Very critical </a:t>
            </a:r>
            <a:r>
              <a:rPr lang="en-GB" sz="900">
                <a:sym typeface="Wingdings" pitchFamily="2" charset="2"/>
              </a:rPr>
              <a:t> Redundant</a:t>
            </a:r>
            <a:endParaRPr lang="en-GB" sz="900"/>
          </a:p>
        </p:txBody>
      </p:sp>
      <p:grpSp>
        <p:nvGrpSpPr>
          <p:cNvPr id="35" name="Group 34">
            <a:extLst>
              <a:ext uri="{FF2B5EF4-FFF2-40B4-BE49-F238E27FC236}">
                <a16:creationId xmlns:a16="http://schemas.microsoft.com/office/drawing/2014/main" id="{800B9682-7DFE-EB43-946D-6C919D21975B}"/>
              </a:ext>
            </a:extLst>
          </p:cNvPr>
          <p:cNvGrpSpPr/>
          <p:nvPr/>
        </p:nvGrpSpPr>
        <p:grpSpPr>
          <a:xfrm>
            <a:off x="4472732" y="1047139"/>
            <a:ext cx="1081344" cy="640334"/>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36" name="Rounded Rectangle 35">
              <a:extLst>
                <a:ext uri="{FF2B5EF4-FFF2-40B4-BE49-F238E27FC236}">
                  <a16:creationId xmlns:a16="http://schemas.microsoft.com/office/drawing/2014/main" id="{8126A846-8721-E744-87C6-4ACEB6352EC4}"/>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7" name="Rounded Rectangle 4">
              <a:extLst>
                <a:ext uri="{FF2B5EF4-FFF2-40B4-BE49-F238E27FC236}">
                  <a16:creationId xmlns:a16="http://schemas.microsoft.com/office/drawing/2014/main" id="{234F858C-2818-D141-9405-AE57B3C36DC2}"/>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t" anchorCtr="0">
              <a:noAutofit/>
            </a:bodyPr>
            <a:lstStyle/>
            <a:p>
              <a:pPr algn="ctr" defTabSz="1000125">
                <a:lnSpc>
                  <a:spcPct val="90000"/>
                </a:lnSpc>
                <a:spcBef>
                  <a:spcPct val="0"/>
                </a:spcBef>
                <a:spcAft>
                  <a:spcPct val="35000"/>
                </a:spcAft>
              </a:pPr>
              <a:r>
                <a:rPr lang="en-GB" sz="900" dirty="0"/>
                <a:t>Controls Configuration DB</a:t>
              </a:r>
            </a:p>
          </p:txBody>
        </p:sp>
      </p:grpSp>
      <p:sp>
        <p:nvSpPr>
          <p:cNvPr id="44" name="TextBox 43">
            <a:extLst>
              <a:ext uri="{FF2B5EF4-FFF2-40B4-BE49-F238E27FC236}">
                <a16:creationId xmlns:a16="http://schemas.microsoft.com/office/drawing/2014/main" id="{DE82FAE7-28A0-6B4F-B715-64B858236208}"/>
              </a:ext>
            </a:extLst>
          </p:cNvPr>
          <p:cNvSpPr txBox="1"/>
          <p:nvPr/>
        </p:nvSpPr>
        <p:spPr>
          <a:xfrm>
            <a:off x="5545515" y="972179"/>
            <a:ext cx="3170222" cy="784830"/>
          </a:xfrm>
          <a:prstGeom prst="rect">
            <a:avLst/>
          </a:prstGeom>
          <a:noFill/>
        </p:spPr>
        <p:txBody>
          <a:bodyPr wrap="square" rtlCol="0">
            <a:spAutoFit/>
          </a:bodyPr>
          <a:lstStyle/>
          <a:p>
            <a:r>
              <a:rPr lang="en-GB" sz="900" dirty="0"/>
              <a:t>Stores the mapping between the device names and the servers hosting them</a:t>
            </a:r>
          </a:p>
          <a:p>
            <a:endParaRPr lang="en-GB" sz="900" dirty="0"/>
          </a:p>
          <a:p>
            <a:r>
              <a:rPr lang="en-GB" sz="900" dirty="0" err="1"/>
              <a:t>CCDB</a:t>
            </a:r>
            <a:r>
              <a:rPr lang="en-GB" sz="900" dirty="0"/>
              <a:t> is at the heart of our database-driven control system</a:t>
            </a:r>
          </a:p>
        </p:txBody>
      </p:sp>
      <p:cxnSp>
        <p:nvCxnSpPr>
          <p:cNvPr id="45" name="Straight Arrow Connector 44">
            <a:extLst>
              <a:ext uri="{FF2B5EF4-FFF2-40B4-BE49-F238E27FC236}">
                <a16:creationId xmlns:a16="http://schemas.microsoft.com/office/drawing/2014/main" id="{93C9619A-79AD-E54B-8ECC-78F0F8E8E808}"/>
              </a:ext>
            </a:extLst>
          </p:cNvPr>
          <p:cNvCxnSpPr>
            <a:cxnSpLocks/>
            <a:stCxn id="40" idx="3"/>
          </p:cNvCxnSpPr>
          <p:nvPr/>
        </p:nvCxnSpPr>
        <p:spPr>
          <a:xfrm flipV="1">
            <a:off x="3651039" y="1365085"/>
            <a:ext cx="821693" cy="367928"/>
          </a:xfrm>
          <a:prstGeom prst="straightConnector1">
            <a:avLst/>
          </a:prstGeom>
          <a:ln>
            <a:solidFill>
              <a:schemeClr val="accent4">
                <a:lumMod val="75000"/>
              </a:schemeClr>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E52FBEFC-2372-7843-A4D3-11706983FC8E}"/>
              </a:ext>
            </a:extLst>
          </p:cNvPr>
          <p:cNvCxnSpPr>
            <a:cxnSpLocks/>
            <a:stCxn id="39" idx="3"/>
          </p:cNvCxnSpPr>
          <p:nvPr/>
        </p:nvCxnSpPr>
        <p:spPr>
          <a:xfrm>
            <a:off x="3659600" y="1733013"/>
            <a:ext cx="813132" cy="367927"/>
          </a:xfrm>
          <a:prstGeom prst="straightConnector1">
            <a:avLst/>
          </a:prstGeom>
          <a:ln>
            <a:solidFill>
              <a:schemeClr val="accent4">
                <a:lumMod val="75000"/>
              </a:schemeClr>
            </a:solidFill>
            <a:headEnd type="arrow"/>
            <a:tailEnd type="none"/>
          </a:ln>
        </p:spPr>
        <p:style>
          <a:lnRef idx="2">
            <a:schemeClr val="accent1"/>
          </a:lnRef>
          <a:fillRef idx="0">
            <a:schemeClr val="accent1"/>
          </a:fillRef>
          <a:effectRef idx="1">
            <a:schemeClr val="accent1"/>
          </a:effectRef>
          <a:fontRef idx="minor">
            <a:schemeClr val="tx1"/>
          </a:fontRef>
        </p:style>
      </p:cxnSp>
      <p:grpSp>
        <p:nvGrpSpPr>
          <p:cNvPr id="52" name="Group 51">
            <a:extLst>
              <a:ext uri="{FF2B5EF4-FFF2-40B4-BE49-F238E27FC236}">
                <a16:creationId xmlns:a16="http://schemas.microsoft.com/office/drawing/2014/main" id="{4A06C028-4224-1E4A-B2E9-577F65473629}"/>
              </a:ext>
            </a:extLst>
          </p:cNvPr>
          <p:cNvGrpSpPr/>
          <p:nvPr/>
        </p:nvGrpSpPr>
        <p:grpSpPr>
          <a:xfrm>
            <a:off x="5359958" y="3788006"/>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53" name="Rounded Rectangle 52">
              <a:extLst>
                <a:ext uri="{FF2B5EF4-FFF2-40B4-BE49-F238E27FC236}">
                  <a16:creationId xmlns:a16="http://schemas.microsoft.com/office/drawing/2014/main" id="{4F3A0F1D-6A3E-5A45-9D33-471D6DD1638E}"/>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4" name="Rounded Rectangle 4">
              <a:extLst>
                <a:ext uri="{FF2B5EF4-FFF2-40B4-BE49-F238E27FC236}">
                  <a16:creationId xmlns:a16="http://schemas.microsoft.com/office/drawing/2014/main" id="{798144B6-1DD2-8949-B6B5-F79C06F520E6}"/>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Set Action</a:t>
              </a:r>
            </a:p>
            <a:p>
              <a:pPr algn="ctr" defTabSz="1000125">
                <a:lnSpc>
                  <a:spcPct val="90000"/>
                </a:lnSpc>
                <a:spcBef>
                  <a:spcPct val="0"/>
                </a:spcBef>
                <a:spcAft>
                  <a:spcPct val="35000"/>
                </a:spcAft>
              </a:pPr>
              <a:endParaRPr lang="en-GB" sz="900"/>
            </a:p>
          </p:txBody>
        </p:sp>
      </p:grpSp>
      <p:grpSp>
        <p:nvGrpSpPr>
          <p:cNvPr id="56" name="Group 55">
            <a:extLst>
              <a:ext uri="{FF2B5EF4-FFF2-40B4-BE49-F238E27FC236}">
                <a16:creationId xmlns:a16="http://schemas.microsoft.com/office/drawing/2014/main" id="{74A437FD-6AD8-0844-8FC9-03A41CC7F12D}"/>
              </a:ext>
            </a:extLst>
          </p:cNvPr>
          <p:cNvGrpSpPr/>
          <p:nvPr/>
        </p:nvGrpSpPr>
        <p:grpSpPr>
          <a:xfrm>
            <a:off x="7624348" y="3270429"/>
            <a:ext cx="1798514" cy="1444335"/>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57" name="Rounded Rectangle 56">
              <a:extLst>
                <a:ext uri="{FF2B5EF4-FFF2-40B4-BE49-F238E27FC236}">
                  <a16:creationId xmlns:a16="http://schemas.microsoft.com/office/drawing/2014/main" id="{3938F993-5870-0141-85AE-30B72237411F}"/>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nchor="t"/>
            <a:lstStyle/>
            <a:p>
              <a:endParaRPr lang="en-CH"/>
            </a:p>
          </p:txBody>
        </p:sp>
        <p:sp>
          <p:nvSpPr>
            <p:cNvPr id="58" name="Rounded Rectangle 4">
              <a:extLst>
                <a:ext uri="{FF2B5EF4-FFF2-40B4-BE49-F238E27FC236}">
                  <a16:creationId xmlns:a16="http://schemas.microsoft.com/office/drawing/2014/main" id="{59B7792D-6BD3-B548-A026-59E52312B4B2}"/>
                </a:ext>
              </a:extLst>
            </p:cNvPr>
            <p:cNvSpPr/>
            <p:nvPr/>
          </p:nvSpPr>
          <p:spPr>
            <a:xfrm>
              <a:off x="119100" y="1200250"/>
              <a:ext cx="3750036" cy="1003537"/>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t" anchorCtr="0">
              <a:noAutofit/>
            </a:bodyPr>
            <a:lstStyle/>
            <a:p>
              <a:pPr algn="ctr" defTabSz="1000125">
                <a:lnSpc>
                  <a:spcPct val="90000"/>
                </a:lnSpc>
                <a:spcBef>
                  <a:spcPct val="0"/>
                </a:spcBef>
                <a:spcAft>
                  <a:spcPct val="35000"/>
                </a:spcAft>
              </a:pPr>
              <a:r>
                <a:rPr lang="en-GB" sz="900">
                  <a:solidFill>
                    <a:schemeClr val="tx2"/>
                  </a:solidFill>
                </a:rPr>
                <a:t>Internal storage</a:t>
              </a:r>
            </a:p>
          </p:txBody>
        </p:sp>
      </p:grpSp>
      <p:cxnSp>
        <p:nvCxnSpPr>
          <p:cNvPr id="63" name="Straight Arrow Connector 62">
            <a:extLst>
              <a:ext uri="{FF2B5EF4-FFF2-40B4-BE49-F238E27FC236}">
                <a16:creationId xmlns:a16="http://schemas.microsoft.com/office/drawing/2014/main" id="{313D572E-559E-5644-B03D-50F73AF6AD95}"/>
              </a:ext>
            </a:extLst>
          </p:cNvPr>
          <p:cNvCxnSpPr>
            <a:cxnSpLocks/>
            <a:endCxn id="10" idx="1"/>
          </p:cNvCxnSpPr>
          <p:nvPr/>
        </p:nvCxnSpPr>
        <p:spPr>
          <a:xfrm flipV="1">
            <a:off x="6441302" y="3783276"/>
            <a:ext cx="1247161" cy="229580"/>
          </a:xfrm>
          <a:prstGeom prst="straightConnector1">
            <a:avLst/>
          </a:prstGeom>
          <a:ln>
            <a:solidFill>
              <a:schemeClr val="accent4">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grpSp>
        <p:nvGrpSpPr>
          <p:cNvPr id="69" name="Group 68">
            <a:extLst>
              <a:ext uri="{FF2B5EF4-FFF2-40B4-BE49-F238E27FC236}">
                <a16:creationId xmlns:a16="http://schemas.microsoft.com/office/drawing/2014/main" id="{17FA6F4A-56BE-ED4A-BC88-5F15E519D2F3}"/>
              </a:ext>
            </a:extLst>
          </p:cNvPr>
          <p:cNvGrpSpPr/>
          <p:nvPr/>
        </p:nvGrpSpPr>
        <p:grpSpPr>
          <a:xfrm>
            <a:off x="2332891" y="3956678"/>
            <a:ext cx="1849875" cy="1259686"/>
            <a:chOff x="2408122" y="3956678"/>
            <a:chExt cx="1849875" cy="1259686"/>
          </a:xfrm>
        </p:grpSpPr>
        <p:grpSp>
          <p:nvGrpSpPr>
            <p:cNvPr id="112" name="Group 111">
              <a:extLst>
                <a:ext uri="{FF2B5EF4-FFF2-40B4-BE49-F238E27FC236}">
                  <a16:creationId xmlns:a16="http://schemas.microsoft.com/office/drawing/2014/main" id="{68420629-8263-5F4F-8CF9-33121EF219B1}"/>
                </a:ext>
              </a:extLst>
            </p:cNvPr>
            <p:cNvGrpSpPr/>
            <p:nvPr/>
          </p:nvGrpSpPr>
          <p:grpSpPr>
            <a:xfrm>
              <a:off x="2477843" y="4162403"/>
              <a:ext cx="1426035" cy="1004446"/>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113" name="Rounded Rectangle 112">
                <a:extLst>
                  <a:ext uri="{FF2B5EF4-FFF2-40B4-BE49-F238E27FC236}">
                    <a16:creationId xmlns:a16="http://schemas.microsoft.com/office/drawing/2014/main" id="{E7A14AE0-A2F7-E546-A79C-EE4A8DC925E4}"/>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4" name="Rounded Rectangle 4">
                <a:extLst>
                  <a:ext uri="{FF2B5EF4-FFF2-40B4-BE49-F238E27FC236}">
                    <a16:creationId xmlns:a16="http://schemas.microsoft.com/office/drawing/2014/main" id="{19F118BF-E77F-C847-A579-9846E0F67023}"/>
                  </a:ext>
                </a:extLst>
              </p:cNvPr>
              <p:cNvSpPr/>
              <p:nvPr/>
            </p:nvSpPr>
            <p:spPr>
              <a:xfrm>
                <a:off x="94220" y="1213503"/>
                <a:ext cx="3843846" cy="972547"/>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Server</a:t>
                </a:r>
              </a:p>
            </p:txBody>
          </p:sp>
        </p:grpSp>
        <p:sp>
          <p:nvSpPr>
            <p:cNvPr id="3" name="Rounded Rectangle 2">
              <a:extLst>
                <a:ext uri="{FF2B5EF4-FFF2-40B4-BE49-F238E27FC236}">
                  <a16:creationId xmlns:a16="http://schemas.microsoft.com/office/drawing/2014/main" id="{3B4037D8-ED37-A14E-A27E-600AEFB25861}"/>
                </a:ext>
              </a:extLst>
            </p:cNvPr>
            <p:cNvSpPr/>
            <p:nvPr/>
          </p:nvSpPr>
          <p:spPr>
            <a:xfrm>
              <a:off x="2578255" y="4262980"/>
              <a:ext cx="662653" cy="2720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700"/>
                <a:t>PE.SMH16</a:t>
              </a:r>
              <a:endParaRPr lang="en-CH" sz="700"/>
            </a:p>
          </p:txBody>
        </p:sp>
        <p:sp>
          <p:nvSpPr>
            <p:cNvPr id="42" name="Rounded Rectangle 41">
              <a:extLst>
                <a:ext uri="{FF2B5EF4-FFF2-40B4-BE49-F238E27FC236}">
                  <a16:creationId xmlns:a16="http://schemas.microsoft.com/office/drawing/2014/main" id="{4F4B5EFF-C144-9B49-B234-7C5F89047AE4}"/>
                </a:ext>
              </a:extLst>
            </p:cNvPr>
            <p:cNvSpPr/>
            <p:nvPr/>
          </p:nvSpPr>
          <p:spPr>
            <a:xfrm>
              <a:off x="2408122" y="3956678"/>
              <a:ext cx="1849875" cy="1259686"/>
            </a:xfrm>
            <a:prstGeom prst="roundRect">
              <a:avLst>
                <a:gd name="adj" fmla="val 10000"/>
              </a:avLst>
            </a:prstGeom>
            <a:noFill/>
            <a:ln>
              <a:gradFill>
                <a:gsLst>
                  <a:gs pos="0">
                    <a:schemeClr val="bg1">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r>
                <a:rPr lang="en-CH" sz="1000">
                  <a:solidFill>
                    <a:schemeClr val="tx2"/>
                  </a:solidFill>
                </a:rPr>
                <a:t>FEC</a:t>
              </a:r>
            </a:p>
          </p:txBody>
        </p:sp>
      </p:grpSp>
      <p:sp>
        <p:nvSpPr>
          <p:cNvPr id="10" name="Rounded Rectangle 9">
            <a:extLst>
              <a:ext uri="{FF2B5EF4-FFF2-40B4-BE49-F238E27FC236}">
                <a16:creationId xmlns:a16="http://schemas.microsoft.com/office/drawing/2014/main" id="{0692DFF2-4BCC-AA4B-9460-CBD64B803CBD}"/>
              </a:ext>
            </a:extLst>
          </p:cNvPr>
          <p:cNvSpPr/>
          <p:nvPr/>
        </p:nvSpPr>
        <p:spPr>
          <a:xfrm>
            <a:off x="7688463" y="3693572"/>
            <a:ext cx="887541"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N</a:t>
            </a:r>
            <a:r>
              <a:rPr lang="en-CH" sz="1000"/>
              <a:t>ew value</a:t>
            </a:r>
          </a:p>
        </p:txBody>
      </p:sp>
      <p:sp>
        <p:nvSpPr>
          <p:cNvPr id="47" name="Rounded Rectangle 46">
            <a:extLst>
              <a:ext uri="{FF2B5EF4-FFF2-40B4-BE49-F238E27FC236}">
                <a16:creationId xmlns:a16="http://schemas.microsoft.com/office/drawing/2014/main" id="{7DD48185-0DFC-7B4E-9E6D-C493A96719A2}"/>
              </a:ext>
            </a:extLst>
          </p:cNvPr>
          <p:cNvSpPr/>
          <p:nvPr/>
        </p:nvSpPr>
        <p:spPr>
          <a:xfrm>
            <a:off x="7688463" y="3967505"/>
            <a:ext cx="887541"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V</a:t>
            </a:r>
            <a:r>
              <a:rPr lang="en-CH" sz="1000"/>
              <a:t>alue (</a:t>
            </a:r>
            <a:r>
              <a:rPr lang="en-GB" sz="1000"/>
              <a:t>t</a:t>
            </a:r>
            <a:r>
              <a:rPr lang="en-CH" sz="1000"/>
              <a:t>-1)</a:t>
            </a:r>
          </a:p>
        </p:txBody>
      </p:sp>
      <p:sp>
        <p:nvSpPr>
          <p:cNvPr id="48" name="Rounded Rectangle 47">
            <a:extLst>
              <a:ext uri="{FF2B5EF4-FFF2-40B4-BE49-F238E27FC236}">
                <a16:creationId xmlns:a16="http://schemas.microsoft.com/office/drawing/2014/main" id="{A3178110-FA2A-A348-94F4-DD85D578AB45}"/>
              </a:ext>
            </a:extLst>
          </p:cNvPr>
          <p:cNvSpPr/>
          <p:nvPr/>
        </p:nvSpPr>
        <p:spPr>
          <a:xfrm>
            <a:off x="7688463" y="4241439"/>
            <a:ext cx="887541"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000"/>
              <a:t>Value (</a:t>
            </a:r>
            <a:r>
              <a:rPr lang="en-GB" sz="1000"/>
              <a:t>t</a:t>
            </a:r>
            <a:r>
              <a:rPr lang="en-CH" sz="1000"/>
              <a:t>-2)</a:t>
            </a:r>
          </a:p>
        </p:txBody>
      </p:sp>
      <p:grpSp>
        <p:nvGrpSpPr>
          <p:cNvPr id="12" name="Group 11">
            <a:extLst>
              <a:ext uri="{FF2B5EF4-FFF2-40B4-BE49-F238E27FC236}">
                <a16:creationId xmlns:a16="http://schemas.microsoft.com/office/drawing/2014/main" id="{9592C6B7-4D67-0146-9B74-8C25B7117280}"/>
              </a:ext>
            </a:extLst>
          </p:cNvPr>
          <p:cNvGrpSpPr/>
          <p:nvPr/>
        </p:nvGrpSpPr>
        <p:grpSpPr>
          <a:xfrm>
            <a:off x="8635526" y="3675709"/>
            <a:ext cx="704111" cy="789986"/>
            <a:chOff x="4967477" y="5006056"/>
            <a:chExt cx="1545599" cy="1308744"/>
          </a:xfrm>
        </p:grpSpPr>
        <p:sp>
          <p:nvSpPr>
            <p:cNvPr id="11" name="Curved Left Arrow 10">
              <a:extLst>
                <a:ext uri="{FF2B5EF4-FFF2-40B4-BE49-F238E27FC236}">
                  <a16:creationId xmlns:a16="http://schemas.microsoft.com/office/drawing/2014/main" id="{E8F21683-4C06-944A-A89E-7CCFDEE06844}"/>
                </a:ext>
              </a:extLst>
            </p:cNvPr>
            <p:cNvSpPr/>
            <p:nvPr/>
          </p:nvSpPr>
          <p:spPr>
            <a:xfrm>
              <a:off x="5781556" y="5098648"/>
              <a:ext cx="731520" cy="121615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49" name="Curved Left Arrow 48">
              <a:extLst>
                <a:ext uri="{FF2B5EF4-FFF2-40B4-BE49-F238E27FC236}">
                  <a16:creationId xmlns:a16="http://schemas.microsoft.com/office/drawing/2014/main" id="{3013D79B-965B-A742-98EB-8A924982973E}"/>
                </a:ext>
              </a:extLst>
            </p:cNvPr>
            <p:cNvSpPr/>
            <p:nvPr/>
          </p:nvSpPr>
          <p:spPr>
            <a:xfrm rot="10800000">
              <a:off x="4967477" y="5006056"/>
              <a:ext cx="731520" cy="121615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grpSp>
      <p:grpSp>
        <p:nvGrpSpPr>
          <p:cNvPr id="51" name="Group 50">
            <a:extLst>
              <a:ext uri="{FF2B5EF4-FFF2-40B4-BE49-F238E27FC236}">
                <a16:creationId xmlns:a16="http://schemas.microsoft.com/office/drawing/2014/main" id="{F796DD63-E783-F149-BE8F-2A35BCEC1C33}"/>
              </a:ext>
            </a:extLst>
          </p:cNvPr>
          <p:cNvGrpSpPr/>
          <p:nvPr/>
        </p:nvGrpSpPr>
        <p:grpSpPr>
          <a:xfrm>
            <a:off x="7982933" y="4897124"/>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55" name="Rounded Rectangle 54">
              <a:extLst>
                <a:ext uri="{FF2B5EF4-FFF2-40B4-BE49-F238E27FC236}">
                  <a16:creationId xmlns:a16="http://schemas.microsoft.com/office/drawing/2014/main" id="{3FA29803-ECE1-DF4B-8157-E57C8C543CE5}"/>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4" name="Rounded Rectangle 4">
              <a:extLst>
                <a:ext uri="{FF2B5EF4-FFF2-40B4-BE49-F238E27FC236}">
                  <a16:creationId xmlns:a16="http://schemas.microsoft.com/office/drawing/2014/main" id="{2C10C825-027D-1F4C-9629-38AB14527184}"/>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Buffer </a:t>
              </a:r>
            </a:p>
            <a:p>
              <a:pPr algn="ctr" defTabSz="1000125">
                <a:lnSpc>
                  <a:spcPct val="90000"/>
                </a:lnSpc>
                <a:spcBef>
                  <a:spcPct val="0"/>
                </a:spcBef>
                <a:spcAft>
                  <a:spcPct val="35000"/>
                </a:spcAft>
              </a:pPr>
              <a:r>
                <a:rPr lang="en-GB" sz="900"/>
                <a:t>Manager</a:t>
              </a:r>
            </a:p>
            <a:p>
              <a:pPr algn="ctr" defTabSz="1000125">
                <a:lnSpc>
                  <a:spcPct val="90000"/>
                </a:lnSpc>
                <a:spcBef>
                  <a:spcPct val="0"/>
                </a:spcBef>
                <a:spcAft>
                  <a:spcPct val="35000"/>
                </a:spcAft>
              </a:pPr>
              <a:endParaRPr lang="en-GB" sz="900"/>
            </a:p>
          </p:txBody>
        </p:sp>
      </p:grpSp>
      <p:cxnSp>
        <p:nvCxnSpPr>
          <p:cNvPr id="15" name="Elbow Connector 14">
            <a:extLst>
              <a:ext uri="{FF2B5EF4-FFF2-40B4-BE49-F238E27FC236}">
                <a16:creationId xmlns:a16="http://schemas.microsoft.com/office/drawing/2014/main" id="{8352AC93-68F8-DD4E-8C9C-4031029E5DFE}"/>
              </a:ext>
            </a:extLst>
          </p:cNvPr>
          <p:cNvCxnSpPr>
            <a:cxnSpLocks/>
            <a:stCxn id="54" idx="2"/>
            <a:endCxn id="64" idx="1"/>
          </p:cNvCxnSpPr>
          <p:nvPr/>
        </p:nvCxnSpPr>
        <p:spPr>
          <a:xfrm rot="16200000" flipH="1">
            <a:off x="6506730" y="3657154"/>
            <a:ext cx="878664" cy="209086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743E87C-E32C-414D-9698-7FCD3CA3FAF7}"/>
              </a:ext>
            </a:extLst>
          </p:cNvPr>
          <p:cNvCxnSpPr>
            <a:cxnSpLocks/>
            <a:stCxn id="57" idx="2"/>
            <a:endCxn id="55" idx="0"/>
          </p:cNvCxnSpPr>
          <p:nvPr/>
        </p:nvCxnSpPr>
        <p:spPr>
          <a:xfrm>
            <a:off x="8523605" y="4714764"/>
            <a:ext cx="0" cy="182360"/>
          </a:xfrm>
          <a:prstGeom prst="line">
            <a:avLst/>
          </a:prstGeom>
        </p:spPr>
        <p:style>
          <a:lnRef idx="1">
            <a:schemeClr val="accent1"/>
          </a:lnRef>
          <a:fillRef idx="0">
            <a:schemeClr val="accent1"/>
          </a:fillRef>
          <a:effectRef idx="0">
            <a:schemeClr val="accent1"/>
          </a:effectRef>
          <a:fontRef idx="minor">
            <a:schemeClr val="tx1"/>
          </a:fontRef>
        </p:style>
      </p:cxnSp>
      <p:sp>
        <p:nvSpPr>
          <p:cNvPr id="30" name="Left Brace 29">
            <a:extLst>
              <a:ext uri="{FF2B5EF4-FFF2-40B4-BE49-F238E27FC236}">
                <a16:creationId xmlns:a16="http://schemas.microsoft.com/office/drawing/2014/main" id="{275522C9-1EC4-B541-B0F6-A4F16E67BC8A}"/>
              </a:ext>
            </a:extLst>
          </p:cNvPr>
          <p:cNvSpPr/>
          <p:nvPr/>
        </p:nvSpPr>
        <p:spPr>
          <a:xfrm>
            <a:off x="4464171" y="2860701"/>
            <a:ext cx="727493" cy="2967735"/>
          </a:xfrm>
          <a:prstGeom prst="leftBrace">
            <a:avLst>
              <a:gd name="adj1" fmla="val 8333"/>
              <a:gd name="adj2" fmla="val 5793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pic>
        <p:nvPicPr>
          <p:cNvPr id="32" name="Picture 31" descr="A red and white logo&#10;&#10;Description automatically generated with medium confidence">
            <a:extLst>
              <a:ext uri="{FF2B5EF4-FFF2-40B4-BE49-F238E27FC236}">
                <a16:creationId xmlns:a16="http://schemas.microsoft.com/office/drawing/2014/main" id="{D9BAA87B-FD6A-0B4F-9D17-4AFCCCDDD29B}"/>
              </a:ext>
            </a:extLst>
          </p:cNvPr>
          <p:cNvPicPr>
            <a:picLocks noChangeAspect="1"/>
          </p:cNvPicPr>
          <p:nvPr/>
        </p:nvPicPr>
        <p:blipFill>
          <a:blip r:embed="rId3"/>
          <a:stretch>
            <a:fillRect/>
          </a:stretch>
        </p:blipFill>
        <p:spPr>
          <a:xfrm>
            <a:off x="4791733" y="2520480"/>
            <a:ext cx="399931" cy="124913"/>
          </a:xfrm>
          <a:prstGeom prst="rect">
            <a:avLst/>
          </a:prstGeom>
        </p:spPr>
      </p:pic>
      <p:pic>
        <p:nvPicPr>
          <p:cNvPr id="5" name="Picture 4">
            <a:extLst>
              <a:ext uri="{FF2B5EF4-FFF2-40B4-BE49-F238E27FC236}">
                <a16:creationId xmlns:a16="http://schemas.microsoft.com/office/drawing/2014/main" id="{4DEC544E-4338-2444-A8F6-E6069059479A}"/>
              </a:ext>
            </a:extLst>
          </p:cNvPr>
          <p:cNvPicPr>
            <a:picLocks noChangeAspect="1"/>
          </p:cNvPicPr>
          <p:nvPr/>
        </p:nvPicPr>
        <p:blipFill>
          <a:blip r:embed="rId4"/>
          <a:srcRect/>
          <a:stretch/>
        </p:blipFill>
        <p:spPr>
          <a:xfrm>
            <a:off x="3852636" y="4874335"/>
            <a:ext cx="295497" cy="295497"/>
          </a:xfrm>
          <a:prstGeom prst="rect">
            <a:avLst/>
          </a:prstGeom>
        </p:spPr>
      </p:pic>
      <p:pic>
        <p:nvPicPr>
          <p:cNvPr id="59" name="Picture 58">
            <a:extLst>
              <a:ext uri="{FF2B5EF4-FFF2-40B4-BE49-F238E27FC236}">
                <a16:creationId xmlns:a16="http://schemas.microsoft.com/office/drawing/2014/main" id="{710D2781-2CEB-784C-A478-EB9119506D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21478" y="1517262"/>
            <a:ext cx="783852" cy="154183"/>
          </a:xfrm>
          <a:prstGeom prst="rect">
            <a:avLst/>
          </a:prstGeom>
        </p:spPr>
      </p:pic>
    </p:spTree>
    <p:extLst>
      <p:ext uri="{BB962C8B-B14F-4D97-AF65-F5344CB8AC3E}">
        <p14:creationId xmlns:p14="http://schemas.microsoft.com/office/powerpoint/2010/main" val="55745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2"/>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34" grpId="0"/>
      <p:bldP spid="44" grpId="0"/>
      <p:bldP spid="10" grpId="0" animBg="1"/>
      <p:bldP spid="47" grpId="0" animBg="1"/>
      <p:bldP spid="48" grpId="0" animBg="1"/>
      <p:bldP spid="30"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775" y="377180"/>
            <a:ext cx="11376025" cy="1065742"/>
          </a:xfrm>
        </p:spPr>
        <p:txBody>
          <a:bodyPr>
            <a:normAutofit/>
          </a:bodyPr>
          <a:lstStyle/>
          <a:p>
            <a:r>
              <a:rPr lang="en-GB"/>
              <a:t>Example 1 – </a:t>
            </a:r>
            <a:r>
              <a:rPr lang="en-CH"/>
              <a:t>Control</a:t>
            </a:r>
            <a:r>
              <a:rPr lang="en-US"/>
              <a:t> – Beam production</a:t>
            </a:r>
            <a:endParaRPr lang="en-GB"/>
          </a:p>
        </p:txBody>
      </p:sp>
      <p:sp>
        <p:nvSpPr>
          <p:cNvPr id="6" name="Slide Number Placeholder 5">
            <a:extLst>
              <a:ext uri="{FF2B5EF4-FFF2-40B4-BE49-F238E27FC236}">
                <a16:creationId xmlns:a16="http://schemas.microsoft.com/office/drawing/2014/main" id="{3EA5F314-B6B5-544A-B8BD-CD071C2665F9}"/>
              </a:ext>
            </a:extLst>
          </p:cNvPr>
          <p:cNvSpPr>
            <a:spLocks noGrp="1"/>
          </p:cNvSpPr>
          <p:nvPr>
            <p:ph type="sldNum" sz="quarter" idx="12"/>
          </p:nvPr>
        </p:nvSpPr>
        <p:spPr/>
        <p:txBody>
          <a:bodyPr/>
          <a:lstStyle/>
          <a:p>
            <a:fld id="{1A573C97-D9A6-6A4F-8364-B1B1682C6500}" type="slidenum">
              <a:rPr lang="en-GB" smtClean="0"/>
              <a:t>58</a:t>
            </a:fld>
            <a:endParaRPr lang="en-GB"/>
          </a:p>
        </p:txBody>
      </p:sp>
      <p:sp>
        <p:nvSpPr>
          <p:cNvPr id="8" name="Date Placeholder 7">
            <a:extLst>
              <a:ext uri="{FF2B5EF4-FFF2-40B4-BE49-F238E27FC236}">
                <a16:creationId xmlns:a16="http://schemas.microsoft.com/office/drawing/2014/main" id="{AA2D5CD1-E4AF-E74D-940A-5161CA390D5D}"/>
              </a:ext>
            </a:extLst>
          </p:cNvPr>
          <p:cNvSpPr>
            <a:spLocks noGrp="1"/>
          </p:cNvSpPr>
          <p:nvPr>
            <p:ph type="dt" sz="half" idx="10"/>
          </p:nvPr>
        </p:nvSpPr>
        <p:spPr/>
        <p:txBody>
          <a:bodyPr/>
          <a:lstStyle/>
          <a:p>
            <a:r>
              <a:rPr lang="de-CH"/>
              <a:t>29 &amp; 30-11-2021</a:t>
            </a:r>
            <a:endParaRPr lang="en-US"/>
          </a:p>
        </p:txBody>
      </p:sp>
      <p:sp>
        <p:nvSpPr>
          <p:cNvPr id="9" name="Footer Placeholder 8">
            <a:extLst>
              <a:ext uri="{FF2B5EF4-FFF2-40B4-BE49-F238E27FC236}">
                <a16:creationId xmlns:a16="http://schemas.microsoft.com/office/drawing/2014/main" id="{54997C6A-CC39-674D-A63F-D59B94A01F01}"/>
              </a:ext>
            </a:extLst>
          </p:cNvPr>
          <p:cNvSpPr>
            <a:spLocks noGrp="1"/>
          </p:cNvSpPr>
          <p:nvPr>
            <p:ph type="ftr" sz="quarter" idx="11"/>
          </p:nvPr>
        </p:nvSpPr>
        <p:spPr/>
        <p:txBody>
          <a:bodyPr/>
          <a:lstStyle/>
          <a:p>
            <a:r>
              <a:rPr lang="en-US"/>
              <a:t>Accelerator Controls - S. Deghaye</a:t>
            </a:r>
          </a:p>
        </p:txBody>
      </p:sp>
      <p:grpSp>
        <p:nvGrpSpPr>
          <p:cNvPr id="47" name="Group 46">
            <a:extLst>
              <a:ext uri="{FF2B5EF4-FFF2-40B4-BE49-F238E27FC236}">
                <a16:creationId xmlns:a16="http://schemas.microsoft.com/office/drawing/2014/main" id="{32AAB2A4-0802-6F41-9242-0159FD57F8A4}"/>
              </a:ext>
            </a:extLst>
          </p:cNvPr>
          <p:cNvGrpSpPr/>
          <p:nvPr/>
        </p:nvGrpSpPr>
        <p:grpSpPr>
          <a:xfrm>
            <a:off x="4162753" y="2190314"/>
            <a:ext cx="1081344" cy="727993"/>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48" name="Rounded Rectangle 47">
              <a:extLst>
                <a:ext uri="{FF2B5EF4-FFF2-40B4-BE49-F238E27FC236}">
                  <a16:creationId xmlns:a16="http://schemas.microsoft.com/office/drawing/2014/main" id="{19402A6A-4122-4240-8F2C-953992C91D0B}"/>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9" name="Rounded Rectangle 4">
              <a:extLst>
                <a:ext uri="{FF2B5EF4-FFF2-40B4-BE49-F238E27FC236}">
                  <a16:creationId xmlns:a16="http://schemas.microsoft.com/office/drawing/2014/main" id="{C900C51B-A75B-C849-847A-91D53B1DA05B}"/>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RT Action</a:t>
              </a:r>
            </a:p>
            <a:p>
              <a:pPr algn="ctr" defTabSz="1000125">
                <a:lnSpc>
                  <a:spcPct val="90000"/>
                </a:lnSpc>
                <a:spcBef>
                  <a:spcPct val="0"/>
                </a:spcBef>
                <a:spcAft>
                  <a:spcPct val="35000"/>
                </a:spcAft>
              </a:pPr>
              <a:endParaRPr lang="en-GB" sz="900"/>
            </a:p>
          </p:txBody>
        </p:sp>
      </p:grpSp>
      <p:sp>
        <p:nvSpPr>
          <p:cNvPr id="65" name="Rectangle 64">
            <a:extLst>
              <a:ext uri="{FF2B5EF4-FFF2-40B4-BE49-F238E27FC236}">
                <a16:creationId xmlns:a16="http://schemas.microsoft.com/office/drawing/2014/main" id="{98377FC4-B107-7F41-8A3C-AE8D9F88C229}"/>
              </a:ext>
            </a:extLst>
          </p:cNvPr>
          <p:cNvSpPr/>
          <p:nvPr/>
        </p:nvSpPr>
        <p:spPr>
          <a:xfrm>
            <a:off x="6685086" y="4533911"/>
            <a:ext cx="1985304"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Rectangle 65">
            <a:extLst>
              <a:ext uri="{FF2B5EF4-FFF2-40B4-BE49-F238E27FC236}">
                <a16:creationId xmlns:a16="http://schemas.microsoft.com/office/drawing/2014/main" id="{2403D3AE-9085-5743-A24E-AAF6681C6F28}"/>
              </a:ext>
            </a:extLst>
          </p:cNvPr>
          <p:cNvSpPr/>
          <p:nvPr/>
        </p:nvSpPr>
        <p:spPr>
          <a:xfrm>
            <a:off x="3719720" y="4843275"/>
            <a:ext cx="983706"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Rectangle 66">
            <a:extLst>
              <a:ext uri="{FF2B5EF4-FFF2-40B4-BE49-F238E27FC236}">
                <a16:creationId xmlns:a16="http://schemas.microsoft.com/office/drawing/2014/main" id="{292222D7-216A-274E-9EF4-1D1F2DD88D4A}"/>
              </a:ext>
            </a:extLst>
          </p:cNvPr>
          <p:cNvSpPr/>
          <p:nvPr/>
        </p:nvSpPr>
        <p:spPr>
          <a:xfrm>
            <a:off x="4705030" y="4843275"/>
            <a:ext cx="977882" cy="286216"/>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Rectangle 67">
            <a:extLst>
              <a:ext uri="{FF2B5EF4-FFF2-40B4-BE49-F238E27FC236}">
                <a16:creationId xmlns:a16="http://schemas.microsoft.com/office/drawing/2014/main" id="{6CE2672E-E06B-B84A-A508-1C5DE0D3B01C}"/>
              </a:ext>
            </a:extLst>
          </p:cNvPr>
          <p:cNvSpPr/>
          <p:nvPr/>
        </p:nvSpPr>
        <p:spPr>
          <a:xfrm>
            <a:off x="6685024" y="4224176"/>
            <a:ext cx="3963263"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Rectangle 68">
            <a:extLst>
              <a:ext uri="{FF2B5EF4-FFF2-40B4-BE49-F238E27FC236}">
                <a16:creationId xmlns:a16="http://schemas.microsoft.com/office/drawing/2014/main" id="{AB687400-332C-DA4A-B839-0D94AA212BEB}"/>
              </a:ext>
            </a:extLst>
          </p:cNvPr>
          <p:cNvSpPr/>
          <p:nvPr/>
        </p:nvSpPr>
        <p:spPr>
          <a:xfrm>
            <a:off x="5684867" y="4843275"/>
            <a:ext cx="1000157"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Rectangle 69">
            <a:extLst>
              <a:ext uri="{FF2B5EF4-FFF2-40B4-BE49-F238E27FC236}">
                <a16:creationId xmlns:a16="http://schemas.microsoft.com/office/drawing/2014/main" id="{0C71693C-E68C-564F-A951-0212858AEE9B}"/>
              </a:ext>
            </a:extLst>
          </p:cNvPr>
          <p:cNvSpPr/>
          <p:nvPr/>
        </p:nvSpPr>
        <p:spPr>
          <a:xfrm>
            <a:off x="4703425" y="4533911"/>
            <a:ext cx="1981601"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TextBox 70">
            <a:extLst>
              <a:ext uri="{FF2B5EF4-FFF2-40B4-BE49-F238E27FC236}">
                <a16:creationId xmlns:a16="http://schemas.microsoft.com/office/drawing/2014/main" id="{2B03283E-2F55-7C4D-9497-E845DC7CDDC8}"/>
              </a:ext>
            </a:extLst>
          </p:cNvPr>
          <p:cNvSpPr txBox="1"/>
          <p:nvPr/>
        </p:nvSpPr>
        <p:spPr>
          <a:xfrm>
            <a:off x="3147917" y="4175094"/>
            <a:ext cx="543739" cy="1001813"/>
          </a:xfrm>
          <a:prstGeom prst="rect">
            <a:avLst/>
          </a:prstGeom>
          <a:noFill/>
        </p:spPr>
        <p:txBody>
          <a:bodyPr wrap="none" rtlCol="0">
            <a:spAutoFit/>
          </a:bodyPr>
          <a:lstStyle/>
          <a:p>
            <a:pPr>
              <a:lnSpc>
                <a:spcPct val="110000"/>
              </a:lnSpc>
            </a:pPr>
            <a:r>
              <a:rPr lang="en-GB"/>
              <a:t>SPS</a:t>
            </a:r>
          </a:p>
          <a:p>
            <a:pPr>
              <a:lnSpc>
                <a:spcPct val="110000"/>
              </a:lnSpc>
            </a:pPr>
            <a:r>
              <a:rPr lang="en-GB"/>
              <a:t>PS</a:t>
            </a:r>
          </a:p>
          <a:p>
            <a:pPr>
              <a:lnSpc>
                <a:spcPct val="110000"/>
              </a:lnSpc>
            </a:pPr>
            <a:r>
              <a:rPr lang="en-GB"/>
              <a:t>PSB</a:t>
            </a:r>
          </a:p>
        </p:txBody>
      </p:sp>
      <p:sp>
        <p:nvSpPr>
          <p:cNvPr id="39" name="Rectangle 38">
            <a:extLst>
              <a:ext uri="{FF2B5EF4-FFF2-40B4-BE49-F238E27FC236}">
                <a16:creationId xmlns:a16="http://schemas.microsoft.com/office/drawing/2014/main" id="{81280EC1-353F-D24F-92B1-02BA573D5316}"/>
              </a:ext>
            </a:extLst>
          </p:cNvPr>
          <p:cNvSpPr/>
          <p:nvPr/>
        </p:nvSpPr>
        <p:spPr>
          <a:xfrm>
            <a:off x="3719720" y="4533911"/>
            <a:ext cx="983706" cy="28621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B835664F-7AE6-6C4D-B5D4-D861F369AF11}"/>
              </a:ext>
            </a:extLst>
          </p:cNvPr>
          <p:cNvSpPr/>
          <p:nvPr/>
        </p:nvSpPr>
        <p:spPr>
          <a:xfrm>
            <a:off x="3719719" y="4224176"/>
            <a:ext cx="2965303" cy="28621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D63AE77F-4613-3842-8664-C469AB9BC0FA}"/>
              </a:ext>
            </a:extLst>
          </p:cNvPr>
          <p:cNvSpPr/>
          <p:nvPr/>
        </p:nvSpPr>
        <p:spPr>
          <a:xfrm>
            <a:off x="6685026" y="4843275"/>
            <a:ext cx="985828" cy="286216"/>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Rectangle 61">
            <a:extLst>
              <a:ext uri="{FF2B5EF4-FFF2-40B4-BE49-F238E27FC236}">
                <a16:creationId xmlns:a16="http://schemas.microsoft.com/office/drawing/2014/main" id="{8F918A3A-79E0-A344-831B-BB4A08EF3D3E}"/>
              </a:ext>
            </a:extLst>
          </p:cNvPr>
          <p:cNvSpPr/>
          <p:nvPr/>
        </p:nvSpPr>
        <p:spPr>
          <a:xfrm>
            <a:off x="8670392" y="4532887"/>
            <a:ext cx="1977896"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51A696FE-F832-224A-9459-807337516969}"/>
              </a:ext>
            </a:extLst>
          </p:cNvPr>
          <p:cNvSpPr/>
          <p:nvPr/>
        </p:nvSpPr>
        <p:spPr>
          <a:xfrm>
            <a:off x="7670853" y="4843275"/>
            <a:ext cx="999539"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4BCE9CC0-461A-624F-9D6A-1DE35B7AA7EB}"/>
              </a:ext>
            </a:extLst>
          </p:cNvPr>
          <p:cNvSpPr/>
          <p:nvPr/>
        </p:nvSpPr>
        <p:spPr>
          <a:xfrm>
            <a:off x="8670392" y="4843275"/>
            <a:ext cx="994190" cy="286216"/>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4" name="Rectangle 73">
            <a:extLst>
              <a:ext uri="{FF2B5EF4-FFF2-40B4-BE49-F238E27FC236}">
                <a16:creationId xmlns:a16="http://schemas.microsoft.com/office/drawing/2014/main" id="{C9D8923A-15A7-E746-A5FD-89B8E5DDA594}"/>
              </a:ext>
            </a:extLst>
          </p:cNvPr>
          <p:cNvSpPr/>
          <p:nvPr/>
        </p:nvSpPr>
        <p:spPr>
          <a:xfrm>
            <a:off x="9664582" y="4843275"/>
            <a:ext cx="983706" cy="286216"/>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5" name="Content Placeholder 7" descr="SPS septum.jpg">
            <a:extLst>
              <a:ext uri="{FF2B5EF4-FFF2-40B4-BE49-F238E27FC236}">
                <a16:creationId xmlns:a16="http://schemas.microsoft.com/office/drawing/2014/main" id="{B97CC138-83AD-F14E-BBEB-F723C243E1EF}"/>
              </a:ext>
            </a:extLst>
          </p:cNvPr>
          <p:cNvPicPr>
            <a:picLocks noChangeAspect="1"/>
          </p:cNvPicPr>
          <p:nvPr/>
        </p:nvPicPr>
        <p:blipFill rotWithShape="1">
          <a:blip r:embed="rId3">
            <a:extLst>
              <a:ext uri="{28A0092B-C50C-407E-A947-70E740481C1C}">
                <a14:useLocalDpi xmlns:a14="http://schemas.microsoft.com/office/drawing/2010/main" val="0"/>
              </a:ext>
            </a:extLst>
          </a:blip>
          <a:srcRect l="5594" r="19816"/>
          <a:stretch/>
        </p:blipFill>
        <p:spPr>
          <a:xfrm>
            <a:off x="8511019" y="1166684"/>
            <a:ext cx="2137268" cy="1908970"/>
          </a:xfrm>
          <a:prstGeom prst="rect">
            <a:avLst/>
          </a:prstGeom>
        </p:spPr>
      </p:pic>
      <p:pic>
        <p:nvPicPr>
          <p:cNvPr id="76" name="Picture 75" descr="A motherboard with a motherboard&#10;&#10;Description automatically generated with low confidence">
            <a:extLst>
              <a:ext uri="{FF2B5EF4-FFF2-40B4-BE49-F238E27FC236}">
                <a16:creationId xmlns:a16="http://schemas.microsoft.com/office/drawing/2014/main" id="{E4CCD460-A14C-4E41-B42A-EB47BED130F1}"/>
              </a:ext>
            </a:extLst>
          </p:cNvPr>
          <p:cNvPicPr>
            <a:picLocks noChangeAspect="1"/>
          </p:cNvPicPr>
          <p:nvPr/>
        </p:nvPicPr>
        <p:blipFill rotWithShape="1">
          <a:blip r:embed="rId4"/>
          <a:srcRect l="5492" t="4177" r="6115" b="3315"/>
          <a:stretch/>
        </p:blipFill>
        <p:spPr>
          <a:xfrm rot="10800000">
            <a:off x="6383461" y="2838588"/>
            <a:ext cx="1524086" cy="1197138"/>
          </a:xfrm>
          <a:prstGeom prst="rect">
            <a:avLst/>
          </a:prstGeom>
        </p:spPr>
      </p:pic>
      <p:cxnSp>
        <p:nvCxnSpPr>
          <p:cNvPr id="10" name="Elbow Connector 9">
            <a:extLst>
              <a:ext uri="{FF2B5EF4-FFF2-40B4-BE49-F238E27FC236}">
                <a16:creationId xmlns:a16="http://schemas.microsoft.com/office/drawing/2014/main" id="{D8A82CAE-AD42-ED44-9049-B624D7C7E878}"/>
              </a:ext>
            </a:extLst>
          </p:cNvPr>
          <p:cNvCxnSpPr>
            <a:cxnSpLocks/>
            <a:stCxn id="3" idx="3"/>
            <a:endCxn id="75" idx="2"/>
          </p:cNvCxnSpPr>
          <p:nvPr/>
        </p:nvCxnSpPr>
        <p:spPr>
          <a:xfrm flipV="1">
            <a:off x="9442379" y="3075654"/>
            <a:ext cx="137274" cy="39558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5F9708F4-C551-6143-B8C0-3AED18A1E4EB}"/>
              </a:ext>
            </a:extLst>
          </p:cNvPr>
          <p:cNvGrpSpPr/>
          <p:nvPr/>
        </p:nvGrpSpPr>
        <p:grpSpPr>
          <a:xfrm>
            <a:off x="1833900" y="4182176"/>
            <a:ext cx="1081344" cy="489587"/>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78" name="Rounded Rectangle 77">
              <a:extLst>
                <a:ext uri="{FF2B5EF4-FFF2-40B4-BE49-F238E27FC236}">
                  <a16:creationId xmlns:a16="http://schemas.microsoft.com/office/drawing/2014/main" id="{88320ABD-5C3C-7047-A1EC-E67C8187BE37}"/>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9" name="Rounded Rectangle 4">
              <a:extLst>
                <a:ext uri="{FF2B5EF4-FFF2-40B4-BE49-F238E27FC236}">
                  <a16:creationId xmlns:a16="http://schemas.microsoft.com/office/drawing/2014/main" id="{4D546CEA-118A-4C4E-B744-E87B32F34DB2}"/>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Timing System</a:t>
              </a:r>
            </a:p>
            <a:p>
              <a:pPr algn="ctr" defTabSz="1000125">
                <a:lnSpc>
                  <a:spcPct val="90000"/>
                </a:lnSpc>
                <a:spcBef>
                  <a:spcPct val="0"/>
                </a:spcBef>
                <a:spcAft>
                  <a:spcPct val="35000"/>
                </a:spcAft>
              </a:pPr>
              <a:r>
                <a:rPr lang="en-GB" sz="900"/>
                <a:t>(GMT)</a:t>
              </a:r>
            </a:p>
          </p:txBody>
        </p:sp>
      </p:grpSp>
      <p:pic>
        <p:nvPicPr>
          <p:cNvPr id="80" name="Picture 79" descr="conductor-cartoon.png">
            <a:extLst>
              <a:ext uri="{FF2B5EF4-FFF2-40B4-BE49-F238E27FC236}">
                <a16:creationId xmlns:a16="http://schemas.microsoft.com/office/drawing/2014/main" id="{9CCF5E26-7F17-994C-AFF0-B07B280F2D48}"/>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5207" b="97330" l="1973" r="95197"/>
                    </a14:imgEffect>
                  </a14:imgLayer>
                </a14:imgProps>
              </a:ext>
              <a:ext uri="{28A0092B-C50C-407E-A947-70E740481C1C}">
                <a14:useLocalDpi xmlns:a14="http://schemas.microsoft.com/office/drawing/2010/main" val="0"/>
              </a:ext>
            </a:extLst>
          </a:blip>
          <a:stretch>
            <a:fillRect/>
          </a:stretch>
        </p:blipFill>
        <p:spPr>
          <a:xfrm>
            <a:off x="1746357" y="2196630"/>
            <a:ext cx="1578183" cy="2027546"/>
          </a:xfrm>
          <a:prstGeom prst="rect">
            <a:avLst/>
          </a:prstGeom>
        </p:spPr>
      </p:pic>
      <p:sp>
        <p:nvSpPr>
          <p:cNvPr id="81" name="Lightning Bolt 80">
            <a:extLst>
              <a:ext uri="{FF2B5EF4-FFF2-40B4-BE49-F238E27FC236}">
                <a16:creationId xmlns:a16="http://schemas.microsoft.com/office/drawing/2014/main" id="{5A36B150-B8B0-734F-91EA-E0CB54CE6FC5}"/>
              </a:ext>
            </a:extLst>
          </p:cNvPr>
          <p:cNvSpPr/>
          <p:nvPr/>
        </p:nvSpPr>
        <p:spPr>
          <a:xfrm rot="15899161" flipH="1">
            <a:off x="3386054" y="2465548"/>
            <a:ext cx="485716" cy="415933"/>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2" name="TextBox 81">
            <a:extLst>
              <a:ext uri="{FF2B5EF4-FFF2-40B4-BE49-F238E27FC236}">
                <a16:creationId xmlns:a16="http://schemas.microsoft.com/office/drawing/2014/main" id="{C4AD1C22-41EB-E148-A9C7-AAD17E3A12B4}"/>
              </a:ext>
            </a:extLst>
          </p:cNvPr>
          <p:cNvSpPr txBox="1"/>
          <p:nvPr/>
        </p:nvSpPr>
        <p:spPr>
          <a:xfrm>
            <a:off x="3242749" y="2831251"/>
            <a:ext cx="880841" cy="230832"/>
          </a:xfrm>
          <a:prstGeom prst="rect">
            <a:avLst/>
          </a:prstGeom>
          <a:noFill/>
        </p:spPr>
        <p:txBody>
          <a:bodyPr wrap="square" rtlCol="0">
            <a:spAutoFit/>
          </a:bodyPr>
          <a:lstStyle/>
          <a:p>
            <a:r>
              <a:rPr lang="en-GB" sz="900"/>
              <a:t>Control now!</a:t>
            </a:r>
          </a:p>
        </p:txBody>
      </p:sp>
      <p:grpSp>
        <p:nvGrpSpPr>
          <p:cNvPr id="83" name="Group 82">
            <a:extLst>
              <a:ext uri="{FF2B5EF4-FFF2-40B4-BE49-F238E27FC236}">
                <a16:creationId xmlns:a16="http://schemas.microsoft.com/office/drawing/2014/main" id="{506916BC-104C-DD40-AB03-B98ACA901A16}"/>
              </a:ext>
            </a:extLst>
          </p:cNvPr>
          <p:cNvGrpSpPr/>
          <p:nvPr/>
        </p:nvGrpSpPr>
        <p:grpSpPr>
          <a:xfrm>
            <a:off x="6418158" y="1183702"/>
            <a:ext cx="1025508" cy="1444335"/>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84" name="Rounded Rectangle 83">
              <a:extLst>
                <a:ext uri="{FF2B5EF4-FFF2-40B4-BE49-F238E27FC236}">
                  <a16:creationId xmlns:a16="http://schemas.microsoft.com/office/drawing/2014/main" id="{4625D7BA-08F3-A746-8BEA-51602740726A}"/>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nchor="t"/>
            <a:lstStyle/>
            <a:p>
              <a:endParaRPr lang="en-CH"/>
            </a:p>
          </p:txBody>
        </p:sp>
        <p:sp>
          <p:nvSpPr>
            <p:cNvPr id="85" name="Rounded Rectangle 4">
              <a:extLst>
                <a:ext uri="{FF2B5EF4-FFF2-40B4-BE49-F238E27FC236}">
                  <a16:creationId xmlns:a16="http://schemas.microsoft.com/office/drawing/2014/main" id="{7AEE66E0-6EAD-1548-810E-1292C32A3B3E}"/>
                </a:ext>
              </a:extLst>
            </p:cNvPr>
            <p:cNvSpPr/>
            <p:nvPr/>
          </p:nvSpPr>
          <p:spPr>
            <a:xfrm>
              <a:off x="119099" y="1172377"/>
              <a:ext cx="3750037" cy="103141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t" anchorCtr="0">
              <a:noAutofit/>
            </a:bodyPr>
            <a:lstStyle/>
            <a:p>
              <a:pPr algn="ctr" defTabSz="1000125">
                <a:lnSpc>
                  <a:spcPct val="90000"/>
                </a:lnSpc>
                <a:spcBef>
                  <a:spcPct val="0"/>
                </a:spcBef>
                <a:spcAft>
                  <a:spcPct val="35000"/>
                </a:spcAft>
              </a:pPr>
              <a:r>
                <a:rPr lang="en-GB" sz="900">
                  <a:solidFill>
                    <a:schemeClr val="tx2"/>
                  </a:solidFill>
                </a:rPr>
                <a:t>Internal storage</a:t>
              </a:r>
            </a:p>
          </p:txBody>
        </p:sp>
      </p:grpSp>
      <p:sp>
        <p:nvSpPr>
          <p:cNvPr id="86" name="Rounded Rectangle 85">
            <a:extLst>
              <a:ext uri="{FF2B5EF4-FFF2-40B4-BE49-F238E27FC236}">
                <a16:creationId xmlns:a16="http://schemas.microsoft.com/office/drawing/2014/main" id="{C66E8247-37FB-6049-A596-93A154B25591}"/>
              </a:ext>
            </a:extLst>
          </p:cNvPr>
          <p:cNvSpPr/>
          <p:nvPr/>
        </p:nvSpPr>
        <p:spPr>
          <a:xfrm>
            <a:off x="6482273" y="1606845"/>
            <a:ext cx="887541"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N</a:t>
            </a:r>
            <a:r>
              <a:rPr lang="en-CH" sz="1000"/>
              <a:t>ew value</a:t>
            </a:r>
          </a:p>
        </p:txBody>
      </p:sp>
      <p:sp>
        <p:nvSpPr>
          <p:cNvPr id="87" name="Rounded Rectangle 86">
            <a:extLst>
              <a:ext uri="{FF2B5EF4-FFF2-40B4-BE49-F238E27FC236}">
                <a16:creationId xmlns:a16="http://schemas.microsoft.com/office/drawing/2014/main" id="{49EA6A91-ACED-A44C-9D3D-54CB6011E126}"/>
              </a:ext>
            </a:extLst>
          </p:cNvPr>
          <p:cNvSpPr/>
          <p:nvPr/>
        </p:nvSpPr>
        <p:spPr>
          <a:xfrm>
            <a:off x="6482273" y="1880778"/>
            <a:ext cx="887541"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V</a:t>
            </a:r>
            <a:r>
              <a:rPr lang="en-CH" sz="1000"/>
              <a:t>alue (</a:t>
            </a:r>
            <a:r>
              <a:rPr lang="en-GB" sz="1000"/>
              <a:t>t</a:t>
            </a:r>
            <a:r>
              <a:rPr lang="en-CH" sz="1000"/>
              <a:t>-1)</a:t>
            </a:r>
          </a:p>
        </p:txBody>
      </p:sp>
      <p:sp>
        <p:nvSpPr>
          <p:cNvPr id="88" name="Rounded Rectangle 87">
            <a:extLst>
              <a:ext uri="{FF2B5EF4-FFF2-40B4-BE49-F238E27FC236}">
                <a16:creationId xmlns:a16="http://schemas.microsoft.com/office/drawing/2014/main" id="{48099B4F-3C3D-3D49-900F-B09ECF3D4C9C}"/>
              </a:ext>
            </a:extLst>
          </p:cNvPr>
          <p:cNvSpPr/>
          <p:nvPr/>
        </p:nvSpPr>
        <p:spPr>
          <a:xfrm>
            <a:off x="6482273" y="2154712"/>
            <a:ext cx="887541"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000"/>
              <a:t>Value (</a:t>
            </a:r>
            <a:r>
              <a:rPr lang="en-GB" sz="1000"/>
              <a:t>t</a:t>
            </a:r>
            <a:r>
              <a:rPr lang="en-CH" sz="1000"/>
              <a:t>-2)</a:t>
            </a:r>
          </a:p>
        </p:txBody>
      </p:sp>
      <p:cxnSp>
        <p:nvCxnSpPr>
          <p:cNvPr id="12" name="Straight Arrow Connector 11">
            <a:extLst>
              <a:ext uri="{FF2B5EF4-FFF2-40B4-BE49-F238E27FC236}">
                <a16:creationId xmlns:a16="http://schemas.microsoft.com/office/drawing/2014/main" id="{9FCA92A1-CBE9-7D4A-A841-BD339AF8E3F8}"/>
              </a:ext>
            </a:extLst>
          </p:cNvPr>
          <p:cNvCxnSpPr>
            <a:cxnSpLocks/>
          </p:cNvCxnSpPr>
          <p:nvPr/>
        </p:nvCxnSpPr>
        <p:spPr>
          <a:xfrm flipV="1">
            <a:off x="5354946" y="4833451"/>
            <a:ext cx="0" cy="422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A4D94A0-3F22-D84E-ACBB-42B35E312B3D}"/>
              </a:ext>
            </a:extLst>
          </p:cNvPr>
          <p:cNvSpPr txBox="1"/>
          <p:nvPr/>
        </p:nvSpPr>
        <p:spPr>
          <a:xfrm>
            <a:off x="5390390" y="5123963"/>
            <a:ext cx="179536" cy="184666"/>
          </a:xfrm>
          <a:prstGeom prst="rect">
            <a:avLst/>
          </a:prstGeom>
          <a:noFill/>
        </p:spPr>
        <p:txBody>
          <a:bodyPr wrap="square" lIns="0" tIns="0" rIns="0" bIns="0" rtlCol="0">
            <a:spAutoFit/>
          </a:bodyPr>
          <a:lstStyle/>
          <a:p>
            <a:pPr algn="l"/>
            <a:r>
              <a:rPr lang="en-GB" sz="1200"/>
              <a:t>t</a:t>
            </a:r>
            <a:r>
              <a:rPr lang="en-CH" sz="1200" baseline="-25000"/>
              <a:t>ctrl</a:t>
            </a:r>
          </a:p>
        </p:txBody>
      </p:sp>
      <p:cxnSp>
        <p:nvCxnSpPr>
          <p:cNvPr id="96" name="Straight Arrow Connector 95">
            <a:extLst>
              <a:ext uri="{FF2B5EF4-FFF2-40B4-BE49-F238E27FC236}">
                <a16:creationId xmlns:a16="http://schemas.microsoft.com/office/drawing/2014/main" id="{A814D557-E162-234C-8AFD-24CA6661CFFB}"/>
              </a:ext>
            </a:extLst>
          </p:cNvPr>
          <p:cNvCxnSpPr>
            <a:cxnSpLocks/>
          </p:cNvCxnSpPr>
          <p:nvPr/>
        </p:nvCxnSpPr>
        <p:spPr>
          <a:xfrm flipV="1">
            <a:off x="6010846" y="4833451"/>
            <a:ext cx="0" cy="422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C81645E9-3EF7-BA46-B22B-EF69BDB03C8A}"/>
              </a:ext>
            </a:extLst>
          </p:cNvPr>
          <p:cNvSpPr txBox="1"/>
          <p:nvPr/>
        </p:nvSpPr>
        <p:spPr>
          <a:xfrm>
            <a:off x="6046289" y="5123963"/>
            <a:ext cx="371869" cy="184666"/>
          </a:xfrm>
          <a:prstGeom prst="rect">
            <a:avLst/>
          </a:prstGeom>
          <a:noFill/>
        </p:spPr>
        <p:txBody>
          <a:bodyPr wrap="square" lIns="0" tIns="0" rIns="0" bIns="0" rtlCol="0">
            <a:spAutoFit/>
          </a:bodyPr>
          <a:lstStyle/>
          <a:p>
            <a:pPr algn="l"/>
            <a:r>
              <a:rPr lang="en-GB" sz="1200"/>
              <a:t>t</a:t>
            </a:r>
            <a:r>
              <a:rPr lang="en-CH" sz="1200" baseline="-25000"/>
              <a:t>extract</a:t>
            </a:r>
          </a:p>
        </p:txBody>
      </p:sp>
      <p:sp>
        <p:nvSpPr>
          <p:cNvPr id="98" name="Lightning Bolt 97">
            <a:extLst>
              <a:ext uri="{FF2B5EF4-FFF2-40B4-BE49-F238E27FC236}">
                <a16:creationId xmlns:a16="http://schemas.microsoft.com/office/drawing/2014/main" id="{FF90B03F-8F57-F44B-89CB-DB004B7DDA97}"/>
              </a:ext>
            </a:extLst>
          </p:cNvPr>
          <p:cNvSpPr/>
          <p:nvPr/>
        </p:nvSpPr>
        <p:spPr>
          <a:xfrm rot="15899161" flipH="1">
            <a:off x="3386054" y="3324496"/>
            <a:ext cx="485716" cy="415933"/>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99" name="TextBox 98">
            <a:extLst>
              <a:ext uri="{FF2B5EF4-FFF2-40B4-BE49-F238E27FC236}">
                <a16:creationId xmlns:a16="http://schemas.microsoft.com/office/drawing/2014/main" id="{C030623E-DF28-B045-9E95-7AB2E2E790E1}"/>
              </a:ext>
            </a:extLst>
          </p:cNvPr>
          <p:cNvSpPr txBox="1"/>
          <p:nvPr/>
        </p:nvSpPr>
        <p:spPr>
          <a:xfrm>
            <a:off x="3242749" y="3690199"/>
            <a:ext cx="880841" cy="230832"/>
          </a:xfrm>
          <a:prstGeom prst="rect">
            <a:avLst/>
          </a:prstGeom>
          <a:noFill/>
        </p:spPr>
        <p:txBody>
          <a:bodyPr wrap="square" rtlCol="0">
            <a:spAutoFit/>
          </a:bodyPr>
          <a:lstStyle/>
          <a:p>
            <a:r>
              <a:rPr lang="en-GB" sz="900"/>
              <a:t>Extract now!</a:t>
            </a:r>
          </a:p>
        </p:txBody>
      </p:sp>
      <p:cxnSp>
        <p:nvCxnSpPr>
          <p:cNvPr id="21" name="Straight Arrow Connector 20">
            <a:extLst>
              <a:ext uri="{FF2B5EF4-FFF2-40B4-BE49-F238E27FC236}">
                <a16:creationId xmlns:a16="http://schemas.microsoft.com/office/drawing/2014/main" id="{88AC16D6-FE26-2D4E-A63C-9FBEF991B1C0}"/>
              </a:ext>
            </a:extLst>
          </p:cNvPr>
          <p:cNvCxnSpPr>
            <a:cxnSpLocks/>
          </p:cNvCxnSpPr>
          <p:nvPr/>
        </p:nvCxnSpPr>
        <p:spPr>
          <a:xfrm>
            <a:off x="3933284" y="3585980"/>
            <a:ext cx="24501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Elbow Connector 24">
            <a:extLst>
              <a:ext uri="{FF2B5EF4-FFF2-40B4-BE49-F238E27FC236}">
                <a16:creationId xmlns:a16="http://schemas.microsoft.com/office/drawing/2014/main" id="{6A312D1B-721F-8B4F-96D2-929F99302553}"/>
              </a:ext>
            </a:extLst>
          </p:cNvPr>
          <p:cNvCxnSpPr>
            <a:stCxn id="48" idx="2"/>
            <a:endCxn id="76" idx="3"/>
          </p:cNvCxnSpPr>
          <p:nvPr/>
        </p:nvCxnSpPr>
        <p:spPr>
          <a:xfrm rot="16200000" flipH="1">
            <a:off x="5284018" y="2337714"/>
            <a:ext cx="518850" cy="16800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CA3D8702-9EFE-4840-8929-62C711DEC43D}"/>
              </a:ext>
            </a:extLst>
          </p:cNvPr>
          <p:cNvCxnSpPr>
            <a:cxnSpLocks/>
            <a:stCxn id="86" idx="1"/>
            <a:endCxn id="49" idx="3"/>
          </p:cNvCxnSpPr>
          <p:nvPr/>
        </p:nvCxnSpPr>
        <p:spPr>
          <a:xfrm flipH="1">
            <a:off x="5235536" y="1696549"/>
            <a:ext cx="1246737" cy="85776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50" name="Picture 49">
            <a:extLst>
              <a:ext uri="{FF2B5EF4-FFF2-40B4-BE49-F238E27FC236}">
                <a16:creationId xmlns:a16="http://schemas.microsoft.com/office/drawing/2014/main" id="{ACC16C0B-9B1D-FD4E-BBC8-58AC44891E64}"/>
              </a:ext>
            </a:extLst>
          </p:cNvPr>
          <p:cNvPicPr>
            <a:picLocks noChangeAspect="1"/>
          </p:cNvPicPr>
          <p:nvPr/>
        </p:nvPicPr>
        <p:blipFill>
          <a:blip r:embed="rId7"/>
          <a:srcRect/>
          <a:stretch/>
        </p:blipFill>
        <p:spPr>
          <a:xfrm>
            <a:off x="4924662" y="2582950"/>
            <a:ext cx="295497" cy="295497"/>
          </a:xfrm>
          <a:prstGeom prst="rect">
            <a:avLst/>
          </a:prstGeom>
        </p:spPr>
      </p:pic>
      <p:sp>
        <p:nvSpPr>
          <p:cNvPr id="4" name="TextBox 3">
            <a:extLst>
              <a:ext uri="{FF2B5EF4-FFF2-40B4-BE49-F238E27FC236}">
                <a16:creationId xmlns:a16="http://schemas.microsoft.com/office/drawing/2014/main" id="{55BE3461-474E-714F-854B-9A6988C88BA2}"/>
              </a:ext>
            </a:extLst>
          </p:cNvPr>
          <p:cNvSpPr txBox="1"/>
          <p:nvPr/>
        </p:nvSpPr>
        <p:spPr>
          <a:xfrm>
            <a:off x="9350761" y="956367"/>
            <a:ext cx="617157" cy="215444"/>
          </a:xfrm>
          <a:prstGeom prst="rect">
            <a:avLst/>
          </a:prstGeom>
          <a:noFill/>
        </p:spPr>
        <p:txBody>
          <a:bodyPr wrap="none" lIns="0" tIns="0" rIns="0" bIns="0" rtlCol="0">
            <a:spAutoFit/>
          </a:bodyPr>
          <a:lstStyle/>
          <a:p>
            <a:pPr algn="l"/>
            <a:r>
              <a:rPr lang="en-GB" sz="1400" dirty="0"/>
              <a:t>Septum</a:t>
            </a:r>
          </a:p>
        </p:txBody>
      </p:sp>
      <p:sp>
        <p:nvSpPr>
          <p:cNvPr id="3" name="Rectangle 2">
            <a:extLst>
              <a:ext uri="{FF2B5EF4-FFF2-40B4-BE49-F238E27FC236}">
                <a16:creationId xmlns:a16="http://schemas.microsoft.com/office/drawing/2014/main" id="{9309AD91-5AA1-0249-BF18-F6F52D315B36}"/>
              </a:ext>
            </a:extLst>
          </p:cNvPr>
          <p:cNvSpPr/>
          <p:nvPr/>
        </p:nvSpPr>
        <p:spPr>
          <a:xfrm>
            <a:off x="8527979" y="3181563"/>
            <a:ext cx="914400" cy="57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Power converter</a:t>
            </a:r>
          </a:p>
        </p:txBody>
      </p:sp>
      <p:cxnSp>
        <p:nvCxnSpPr>
          <p:cNvPr id="51" name="Elbow Connector 50">
            <a:extLst>
              <a:ext uri="{FF2B5EF4-FFF2-40B4-BE49-F238E27FC236}">
                <a16:creationId xmlns:a16="http://schemas.microsoft.com/office/drawing/2014/main" id="{BC19AF25-8999-DE4F-B583-F9A63F1B869C}"/>
              </a:ext>
            </a:extLst>
          </p:cNvPr>
          <p:cNvCxnSpPr>
            <a:cxnSpLocks/>
            <a:endCxn id="3" idx="1"/>
          </p:cNvCxnSpPr>
          <p:nvPr/>
        </p:nvCxnSpPr>
        <p:spPr>
          <a:xfrm>
            <a:off x="7907547" y="3124997"/>
            <a:ext cx="620432" cy="34624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3844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8"/>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200"/>
                                  </p:stCondLst>
                                  <p:childTnLst>
                                    <p:set>
                                      <p:cBhvr>
                                        <p:cTn id="17" dur="1" fill="hold">
                                          <p:stCondLst>
                                            <p:cond delay="0"/>
                                          </p:stCondLst>
                                        </p:cTn>
                                        <p:tgtEl>
                                          <p:spTgt spid="67"/>
                                        </p:tgtEl>
                                        <p:attrNameLst>
                                          <p:attrName>style.visibility</p:attrName>
                                        </p:attrNameLst>
                                      </p:cBhvr>
                                      <p:to>
                                        <p:strVal val="visible"/>
                                      </p:to>
                                    </p:set>
                                  </p:childTnLst>
                                </p:cTn>
                              </p:par>
                            </p:childTnLst>
                          </p:cTn>
                        </p:par>
                        <p:par>
                          <p:cTn id="18" fill="hold">
                            <p:stCondLst>
                              <p:cond delay="200"/>
                            </p:stCondLst>
                            <p:childTnLst>
                              <p:par>
                                <p:cTn id="19" presetID="1" presetClass="entr" presetSubtype="0" fill="hold" grpId="0" nodeType="afterEffect">
                                  <p:stCondLst>
                                    <p:cond delay="200"/>
                                  </p:stCondLst>
                                  <p:childTnLst>
                                    <p:set>
                                      <p:cBhvr>
                                        <p:cTn id="20" dur="1" fill="hold">
                                          <p:stCondLst>
                                            <p:cond delay="0"/>
                                          </p:stCondLst>
                                        </p:cTn>
                                        <p:tgtEl>
                                          <p:spTgt spid="69"/>
                                        </p:tgtEl>
                                        <p:attrNameLst>
                                          <p:attrName>style.visibility</p:attrName>
                                        </p:attrNameLst>
                                      </p:cBhvr>
                                      <p:to>
                                        <p:strVal val="visible"/>
                                      </p:to>
                                    </p:set>
                                  </p:childTnLst>
                                </p:cTn>
                              </p:par>
                            </p:childTnLst>
                          </p:cTn>
                        </p:par>
                        <p:par>
                          <p:cTn id="21" fill="hold">
                            <p:stCondLst>
                              <p:cond delay="400"/>
                            </p:stCondLst>
                            <p:childTnLst>
                              <p:par>
                                <p:cTn id="22" presetID="1" presetClass="entr" presetSubtype="0" fill="hold" grpId="0" nodeType="afterEffect">
                                  <p:stCondLst>
                                    <p:cond delay="200"/>
                                  </p:stCondLst>
                                  <p:childTnLst>
                                    <p:set>
                                      <p:cBhvr>
                                        <p:cTn id="23" dur="1" fill="hold">
                                          <p:stCondLst>
                                            <p:cond delay="0"/>
                                          </p:stCondLst>
                                        </p:cTn>
                                        <p:tgtEl>
                                          <p:spTgt spid="65"/>
                                        </p:tgtEl>
                                        <p:attrNameLst>
                                          <p:attrName>style.visibility</p:attrName>
                                        </p:attrNameLst>
                                      </p:cBhvr>
                                      <p:to>
                                        <p:strVal val="visible"/>
                                      </p:to>
                                    </p:set>
                                  </p:childTnLst>
                                </p:cTn>
                              </p:par>
                            </p:childTnLst>
                          </p:cTn>
                        </p:par>
                        <p:par>
                          <p:cTn id="24" fill="hold">
                            <p:stCondLst>
                              <p:cond delay="600"/>
                            </p:stCondLst>
                            <p:childTnLst>
                              <p:par>
                                <p:cTn id="25" presetID="1" presetClass="entr" presetSubtype="0" fill="hold" grpId="0" nodeType="afterEffect">
                                  <p:stCondLst>
                                    <p:cond delay="200"/>
                                  </p:stCondLst>
                                  <p:childTnLst>
                                    <p:set>
                                      <p:cBhvr>
                                        <p:cTn id="26" dur="1" fill="hold">
                                          <p:stCondLst>
                                            <p:cond delay="0"/>
                                          </p:stCondLst>
                                        </p:cTn>
                                        <p:tgtEl>
                                          <p:spTgt spid="44"/>
                                        </p:tgtEl>
                                        <p:attrNameLst>
                                          <p:attrName>style.visibility</p:attrName>
                                        </p:attrNameLst>
                                      </p:cBhvr>
                                      <p:to>
                                        <p:strVal val="visible"/>
                                      </p:to>
                                    </p:set>
                                  </p:childTnLst>
                                </p:cTn>
                              </p:par>
                            </p:childTnLst>
                          </p:cTn>
                        </p:par>
                        <p:par>
                          <p:cTn id="27" fill="hold">
                            <p:stCondLst>
                              <p:cond delay="800"/>
                            </p:stCondLst>
                            <p:childTnLst>
                              <p:par>
                                <p:cTn id="28" presetID="1" presetClass="entr" presetSubtype="0" fill="hold" grpId="0" nodeType="afterEffect">
                                  <p:stCondLst>
                                    <p:cond delay="200"/>
                                  </p:stCondLst>
                                  <p:childTnLst>
                                    <p:set>
                                      <p:cBhvr>
                                        <p:cTn id="29" dur="1" fill="hold">
                                          <p:stCondLst>
                                            <p:cond delay="0"/>
                                          </p:stCondLst>
                                        </p:cTn>
                                        <p:tgtEl>
                                          <p:spTgt spid="72"/>
                                        </p:tgtEl>
                                        <p:attrNameLst>
                                          <p:attrName>style.visibility</p:attrName>
                                        </p:attrNameLst>
                                      </p:cBhvr>
                                      <p:to>
                                        <p:strVal val="visible"/>
                                      </p:to>
                                    </p:set>
                                  </p:childTnLst>
                                </p:cTn>
                              </p:par>
                            </p:childTnLst>
                          </p:cTn>
                        </p:par>
                        <p:par>
                          <p:cTn id="30" fill="hold">
                            <p:stCondLst>
                              <p:cond delay="1000"/>
                            </p:stCondLst>
                            <p:childTnLst>
                              <p:par>
                                <p:cTn id="31" presetID="1" presetClass="entr" presetSubtype="0" fill="hold" grpId="0" nodeType="afterEffect">
                                  <p:stCondLst>
                                    <p:cond delay="200"/>
                                  </p:stCondLst>
                                  <p:childTnLst>
                                    <p:set>
                                      <p:cBhvr>
                                        <p:cTn id="32" dur="1" fill="hold">
                                          <p:stCondLst>
                                            <p:cond delay="0"/>
                                          </p:stCondLst>
                                        </p:cTn>
                                        <p:tgtEl>
                                          <p:spTgt spid="62"/>
                                        </p:tgtEl>
                                        <p:attrNameLst>
                                          <p:attrName>style.visibility</p:attrName>
                                        </p:attrNameLst>
                                      </p:cBhvr>
                                      <p:to>
                                        <p:strVal val="visible"/>
                                      </p:to>
                                    </p:set>
                                  </p:childTnLst>
                                </p:cTn>
                              </p:par>
                            </p:childTnLst>
                          </p:cTn>
                        </p:par>
                        <p:par>
                          <p:cTn id="33" fill="hold">
                            <p:stCondLst>
                              <p:cond delay="1200"/>
                            </p:stCondLst>
                            <p:childTnLst>
                              <p:par>
                                <p:cTn id="34" presetID="1" presetClass="entr" presetSubtype="0" fill="hold" grpId="0" nodeType="afterEffect">
                                  <p:stCondLst>
                                    <p:cond delay="200"/>
                                  </p:stCondLst>
                                  <p:childTnLst>
                                    <p:set>
                                      <p:cBhvr>
                                        <p:cTn id="35" dur="1" fill="hold">
                                          <p:stCondLst>
                                            <p:cond delay="0"/>
                                          </p:stCondLst>
                                        </p:cTn>
                                        <p:tgtEl>
                                          <p:spTgt spid="73"/>
                                        </p:tgtEl>
                                        <p:attrNameLst>
                                          <p:attrName>style.visibility</p:attrName>
                                        </p:attrNameLst>
                                      </p:cBhvr>
                                      <p:to>
                                        <p:strVal val="visible"/>
                                      </p:to>
                                    </p:set>
                                  </p:childTnLst>
                                </p:cTn>
                              </p:par>
                            </p:childTnLst>
                          </p:cTn>
                        </p:par>
                        <p:par>
                          <p:cTn id="36" fill="hold">
                            <p:stCondLst>
                              <p:cond delay="1400"/>
                            </p:stCondLst>
                            <p:childTnLst>
                              <p:par>
                                <p:cTn id="37" presetID="1" presetClass="entr" presetSubtype="0" fill="hold" grpId="0" nodeType="afterEffect">
                                  <p:stCondLst>
                                    <p:cond delay="200"/>
                                  </p:stCondLst>
                                  <p:childTnLst>
                                    <p:set>
                                      <p:cBhvr>
                                        <p:cTn id="38" dur="1" fill="hold">
                                          <p:stCondLst>
                                            <p:cond delay="0"/>
                                          </p:stCondLst>
                                        </p:cTn>
                                        <p:tgtEl>
                                          <p:spTgt spid="74"/>
                                        </p:tgtEl>
                                        <p:attrNameLst>
                                          <p:attrName>style.visibility</p:attrName>
                                        </p:attrNameLst>
                                      </p:cBhvr>
                                      <p:to>
                                        <p:strVal val="visible"/>
                                      </p:to>
                                    </p:set>
                                  </p:childTnLst>
                                </p:cTn>
                              </p:par>
                            </p:childTnLst>
                          </p:cTn>
                        </p:par>
                        <p:par>
                          <p:cTn id="39" fill="hold">
                            <p:stCondLst>
                              <p:cond delay="1600"/>
                            </p:stCondLst>
                            <p:childTnLst>
                              <p:par>
                                <p:cTn id="40" presetID="1" presetClass="entr" presetSubtype="0" fill="hold" grpId="0" nodeType="afterEffect">
                                  <p:stCondLst>
                                    <p:cond delay="200"/>
                                  </p:stCondLst>
                                  <p:childTnLst>
                                    <p:set>
                                      <p:cBhvr>
                                        <p:cTn id="41" dur="1" fill="hold">
                                          <p:stCondLst>
                                            <p:cond delay="0"/>
                                          </p:stCondLst>
                                        </p:cTn>
                                        <p:tgtEl>
                                          <p:spTgt spid="39"/>
                                        </p:tgtEl>
                                        <p:attrNameLst>
                                          <p:attrName>style.visibility</p:attrName>
                                        </p:attrNameLst>
                                      </p:cBhvr>
                                      <p:to>
                                        <p:strVal val="visible"/>
                                      </p:to>
                                    </p:set>
                                  </p:childTnLst>
                                </p:cTn>
                              </p:par>
                            </p:childTnLst>
                          </p:cTn>
                        </p:par>
                        <p:par>
                          <p:cTn id="42" fill="hold">
                            <p:stCondLst>
                              <p:cond delay="1800"/>
                            </p:stCondLst>
                            <p:childTnLst>
                              <p:par>
                                <p:cTn id="43" presetID="1" presetClass="entr" presetSubtype="0" fill="hold" grpId="0" nodeType="afterEffect">
                                  <p:stCondLst>
                                    <p:cond delay="200"/>
                                  </p:stCondLst>
                                  <p:childTnLst>
                                    <p:set>
                                      <p:cBhvr>
                                        <p:cTn id="44" dur="1" fill="hold">
                                          <p:stCondLst>
                                            <p:cond delay="0"/>
                                          </p:stCondLst>
                                        </p:cTn>
                                        <p:tgtEl>
                                          <p:spTgt spid="4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7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80"/>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7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9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9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9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98"/>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1"/>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1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3"/>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8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81"/>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50"/>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47"/>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83"/>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86"/>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87"/>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88"/>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30"/>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nodeType="clickEffect">
                                  <p:stCondLst>
                                    <p:cond delay="0"/>
                                  </p:stCondLst>
                                  <p:childTnLst>
                                    <p:set>
                                      <p:cBhvr>
                                        <p:cTn id="11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P spid="70" grpId="0" animBg="1"/>
      <p:bldP spid="71" grpId="0"/>
      <p:bldP spid="39" grpId="0" animBg="1"/>
      <p:bldP spid="40" grpId="0" animBg="1"/>
      <p:bldP spid="44" grpId="0" animBg="1"/>
      <p:bldP spid="62" grpId="0" animBg="1"/>
      <p:bldP spid="72" grpId="0" animBg="1"/>
      <p:bldP spid="73" grpId="0" animBg="1"/>
      <p:bldP spid="74" grpId="0" animBg="1"/>
      <p:bldP spid="81" grpId="0" animBg="1"/>
      <p:bldP spid="82" grpId="0"/>
      <p:bldP spid="86" grpId="0" animBg="1"/>
      <p:bldP spid="87" grpId="0" animBg="1"/>
      <p:bldP spid="88" grpId="0" animBg="1"/>
      <p:bldP spid="13" grpId="0"/>
      <p:bldP spid="97" grpId="0"/>
      <p:bldP spid="98" grpId="0" animBg="1"/>
      <p:bldP spid="99" grpId="0"/>
      <p:bldP spid="4" grpId="0"/>
      <p:bldP spid="3"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7564C5-5A04-4861-8AB0-3A666C4874F6}"/>
              </a:ext>
            </a:extLst>
          </p:cNvPr>
          <p:cNvSpPr>
            <a:spLocks noGrp="1"/>
          </p:cNvSpPr>
          <p:nvPr>
            <p:ph idx="1"/>
          </p:nvPr>
        </p:nvSpPr>
        <p:spPr/>
        <p:txBody>
          <a:bodyPr/>
          <a:lstStyle/>
          <a:p>
            <a:pPr marL="342900" indent="-342900">
              <a:buFont typeface="Arial" panose="020B0604020202020204" pitchFamily="34" charset="0"/>
              <a:buChar char="•"/>
            </a:pPr>
            <a:r>
              <a:rPr lang="en-US" dirty="0">
                <a:solidFill>
                  <a:schemeClr val="tx1"/>
                </a:solidFill>
              </a:rPr>
              <a:t>Who: </a:t>
            </a:r>
            <a:r>
              <a:rPr lang="en-US" b="0" dirty="0">
                <a:solidFill>
                  <a:schemeClr val="tx1"/>
                </a:solidFill>
              </a:rPr>
              <a:t>PS operator</a:t>
            </a:r>
          </a:p>
          <a:p>
            <a:pPr marL="342900" indent="-342900">
              <a:buFont typeface="Arial" panose="020B0604020202020204" pitchFamily="34" charset="0"/>
              <a:buChar char="•"/>
            </a:pPr>
            <a:r>
              <a:rPr lang="en-US" dirty="0">
                <a:solidFill>
                  <a:schemeClr val="tx1"/>
                </a:solidFill>
              </a:rPr>
              <a:t>What: </a:t>
            </a:r>
            <a:r>
              <a:rPr lang="en-US" b="0" dirty="0">
                <a:solidFill>
                  <a:schemeClr val="tx1"/>
                </a:solidFill>
              </a:rPr>
              <a:t>Keep an eye on acquisition values of many control devices. The low-level data needs post-processing and will be displayed as a graph in a web page</a:t>
            </a:r>
          </a:p>
          <a:p>
            <a:pPr marL="342900" indent="-342900">
              <a:buFont typeface="Arial" panose="020B0604020202020204" pitchFamily="34" charset="0"/>
              <a:buChar char="•"/>
            </a:pPr>
            <a:r>
              <a:rPr lang="en-US" dirty="0">
                <a:solidFill>
                  <a:schemeClr val="tx1"/>
                </a:solidFill>
              </a:rPr>
              <a:t>Involved controls components:</a:t>
            </a:r>
          </a:p>
          <a:p>
            <a:pPr marL="666900" lvl="1" indent="-342900">
              <a:buFont typeface="Arial" panose="020B0604020202020204" pitchFamily="34" charset="0"/>
              <a:buChar char="•"/>
            </a:pPr>
            <a:r>
              <a:rPr lang="en-US" dirty="0">
                <a:solidFill>
                  <a:schemeClr val="tx1"/>
                </a:solidFill>
              </a:rPr>
              <a:t>Timing (</a:t>
            </a:r>
            <a:r>
              <a:rPr lang="en-US" dirty="0" err="1">
                <a:solidFill>
                  <a:schemeClr val="tx1"/>
                </a:solidFill>
              </a:rPr>
              <a:t>Synchronisation</a:t>
            </a:r>
            <a:r>
              <a:rPr lang="en-US" dirty="0">
                <a:solidFill>
                  <a:schemeClr val="tx1"/>
                </a:solidFill>
              </a:rPr>
              <a:t>)</a:t>
            </a:r>
          </a:p>
          <a:p>
            <a:pPr marL="666900" lvl="1" indent="-342900">
              <a:buFont typeface="Arial" panose="020B0604020202020204" pitchFamily="34" charset="0"/>
              <a:buChar char="•"/>
            </a:pPr>
            <a:r>
              <a:rPr lang="en-US" dirty="0" err="1">
                <a:solidFill>
                  <a:schemeClr val="tx1"/>
                </a:solidFill>
              </a:rPr>
              <a:t>FESA</a:t>
            </a:r>
            <a:r>
              <a:rPr lang="en-US" dirty="0">
                <a:solidFill>
                  <a:schemeClr val="tx1"/>
                </a:solidFill>
              </a:rPr>
              <a:t> (Real-time hardware control)</a:t>
            </a:r>
          </a:p>
          <a:p>
            <a:pPr marL="666900" lvl="1" indent="-342900">
              <a:buFont typeface="Arial" panose="020B0604020202020204" pitchFamily="34" charset="0"/>
              <a:buChar char="•"/>
            </a:pPr>
            <a:r>
              <a:rPr lang="en-US" dirty="0" err="1">
                <a:solidFill>
                  <a:schemeClr val="tx1"/>
                </a:solidFill>
              </a:rPr>
              <a:t>CMW</a:t>
            </a:r>
            <a:r>
              <a:rPr lang="en-US" dirty="0">
                <a:solidFill>
                  <a:schemeClr val="tx1"/>
                </a:solidFill>
              </a:rPr>
              <a:t> (Controls Middleware)</a:t>
            </a:r>
          </a:p>
          <a:p>
            <a:pPr marL="666900" lvl="1" indent="-342900">
              <a:buFont typeface="Arial" panose="020B0604020202020204" pitchFamily="34" charset="0"/>
              <a:buChar char="•"/>
            </a:pPr>
            <a:r>
              <a:rPr lang="en-US" dirty="0" err="1">
                <a:solidFill>
                  <a:schemeClr val="tx1"/>
                </a:solidFill>
              </a:rPr>
              <a:t>UCAP</a:t>
            </a:r>
            <a:r>
              <a:rPr lang="en-US" dirty="0">
                <a:solidFill>
                  <a:schemeClr val="tx1"/>
                </a:solidFill>
              </a:rPr>
              <a:t> (Unified Controls Acquisition &amp; Processing)</a:t>
            </a:r>
          </a:p>
          <a:p>
            <a:pPr marL="666900" lvl="1" indent="-342900">
              <a:buFont typeface="Arial" panose="020B0604020202020204" pitchFamily="34" charset="0"/>
              <a:buChar char="•"/>
            </a:pPr>
            <a:r>
              <a:rPr lang="en-US" dirty="0">
                <a:solidFill>
                  <a:schemeClr val="tx1"/>
                </a:solidFill>
              </a:rPr>
              <a:t>WRAP (Web Rapid Application Platform)</a:t>
            </a:r>
          </a:p>
          <a:p>
            <a:pPr marL="666900" lvl="1" indent="-342900">
              <a:buFont typeface="Arial" panose="020B0604020202020204" pitchFamily="34" charset="0"/>
              <a:buChar char="•"/>
            </a:pPr>
            <a:endParaRPr lang="en-US" dirty="0">
              <a:solidFill>
                <a:schemeClr val="tx1"/>
              </a:solidFill>
              <a:highlight>
                <a:srgbClr val="FFFF00"/>
              </a:highlight>
            </a:endParaRPr>
          </a:p>
          <a:p>
            <a:pPr lvl="1" indent="0">
              <a:buNone/>
            </a:pPr>
            <a:r>
              <a:rPr lang="en-US" i="1" dirty="0">
                <a:solidFill>
                  <a:schemeClr val="tx1"/>
                </a:solidFill>
              </a:rPr>
              <a:t>In all the examples, we assume all the configuration is already done and we focus on the run-time aspects</a:t>
            </a:r>
          </a:p>
          <a:p>
            <a:endParaRPr lang="en-US" dirty="0">
              <a:solidFill>
                <a:schemeClr val="tx1"/>
              </a:solidFill>
            </a:endParaRPr>
          </a:p>
          <a:p>
            <a:endParaRPr lang="en-US" dirty="0">
              <a:solidFill>
                <a:schemeClr val="tx1"/>
              </a:solidFill>
            </a:endParaRPr>
          </a:p>
        </p:txBody>
      </p:sp>
      <p:sp>
        <p:nvSpPr>
          <p:cNvPr id="3" name="Title 2">
            <a:extLst>
              <a:ext uri="{FF2B5EF4-FFF2-40B4-BE49-F238E27FC236}">
                <a16:creationId xmlns:a16="http://schemas.microsoft.com/office/drawing/2014/main" id="{AB1D4E96-0480-4FC2-B6BE-4DA8202FE60D}"/>
              </a:ext>
            </a:extLst>
          </p:cNvPr>
          <p:cNvSpPr>
            <a:spLocks noGrp="1"/>
          </p:cNvSpPr>
          <p:nvPr>
            <p:ph type="title"/>
          </p:nvPr>
        </p:nvSpPr>
        <p:spPr/>
        <p:txBody>
          <a:bodyPr/>
          <a:lstStyle/>
          <a:p>
            <a:r>
              <a:rPr lang="en-US" dirty="0"/>
              <a:t>Use Case 2: Acquisition</a:t>
            </a:r>
          </a:p>
        </p:txBody>
      </p:sp>
      <p:sp>
        <p:nvSpPr>
          <p:cNvPr id="4" name="Date Placeholder 3">
            <a:extLst>
              <a:ext uri="{FF2B5EF4-FFF2-40B4-BE49-F238E27FC236}">
                <a16:creationId xmlns:a16="http://schemas.microsoft.com/office/drawing/2014/main" id="{B121A319-5028-4182-8EC8-8BF74E2E660E}"/>
              </a:ext>
            </a:extLst>
          </p:cNvPr>
          <p:cNvSpPr>
            <a:spLocks noGrp="1"/>
          </p:cNvSpPr>
          <p:nvPr>
            <p:ph type="dt" sz="half" idx="10"/>
          </p:nvPr>
        </p:nvSpPr>
        <p:spPr/>
        <p:txBody>
          <a:bodyPr/>
          <a:lstStyle/>
          <a:p>
            <a:r>
              <a:rPr lang="de-CH"/>
              <a:t>29 &amp; 30-11-2021</a:t>
            </a:r>
            <a:endParaRPr lang="en-US"/>
          </a:p>
        </p:txBody>
      </p:sp>
      <p:sp>
        <p:nvSpPr>
          <p:cNvPr id="5" name="Footer Placeholder 4">
            <a:extLst>
              <a:ext uri="{FF2B5EF4-FFF2-40B4-BE49-F238E27FC236}">
                <a16:creationId xmlns:a16="http://schemas.microsoft.com/office/drawing/2014/main" id="{93DAB733-C5C2-45E0-8B19-279BAA1DADEF}"/>
              </a:ext>
            </a:extLst>
          </p:cNvPr>
          <p:cNvSpPr>
            <a:spLocks noGrp="1"/>
          </p:cNvSpPr>
          <p:nvPr>
            <p:ph type="ftr" sz="quarter" idx="11"/>
          </p:nvPr>
        </p:nvSpPr>
        <p:spPr/>
        <p:txBody>
          <a:bodyPr/>
          <a:lstStyle/>
          <a:p>
            <a:r>
              <a:rPr lang="en-US"/>
              <a:t>Accelerator Controls - S. Deghaye</a:t>
            </a:r>
          </a:p>
        </p:txBody>
      </p:sp>
      <p:sp>
        <p:nvSpPr>
          <p:cNvPr id="6" name="Slide Number Placeholder 5">
            <a:extLst>
              <a:ext uri="{FF2B5EF4-FFF2-40B4-BE49-F238E27FC236}">
                <a16:creationId xmlns:a16="http://schemas.microsoft.com/office/drawing/2014/main" id="{7C112DFE-1520-4E95-8AA3-B3C4F5F58BB7}"/>
              </a:ext>
            </a:extLst>
          </p:cNvPr>
          <p:cNvSpPr>
            <a:spLocks noGrp="1"/>
          </p:cNvSpPr>
          <p:nvPr>
            <p:ph type="sldNum" sz="quarter" idx="12"/>
          </p:nvPr>
        </p:nvSpPr>
        <p:spPr/>
        <p:txBody>
          <a:bodyPr/>
          <a:lstStyle/>
          <a:p>
            <a:fld id="{36B5EA5A-BC32-A742-B11B-8E7414D5B535}" type="slidenum">
              <a:rPr lang="en-US" smtClean="0"/>
              <a:pPr/>
              <a:t>59</a:t>
            </a:fld>
            <a:endParaRPr lang="en-US"/>
          </a:p>
        </p:txBody>
      </p:sp>
    </p:spTree>
    <p:extLst>
      <p:ext uri="{BB962C8B-B14F-4D97-AF65-F5344CB8AC3E}">
        <p14:creationId xmlns:p14="http://schemas.microsoft.com/office/powerpoint/2010/main" val="2739736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an accelerator made of?</a:t>
            </a:r>
          </a:p>
        </p:txBody>
      </p:sp>
      <p:pic>
        <p:nvPicPr>
          <p:cNvPr id="7" name="Content Placeholder 6"/>
          <p:cNvPicPr>
            <a:picLocks noChangeAspect="1"/>
          </p:cNvPicPr>
          <p:nvPr/>
        </p:nvPicPr>
        <p:blipFill rotWithShape="1">
          <a:blip r:embed="rId2"/>
          <a:srcRect l="3283" r="9500"/>
          <a:stretch/>
        </p:blipFill>
        <p:spPr>
          <a:xfrm>
            <a:off x="516543" y="1766500"/>
            <a:ext cx="5461741" cy="4176537"/>
          </a:xfrm>
          <a:prstGeom prst="rect">
            <a:avLst/>
          </a:prstGeom>
        </p:spPr>
      </p:pic>
      <p:pic>
        <p:nvPicPr>
          <p:cNvPr id="9" name="Content Placeholder 7" descr="LEIR.jpg"/>
          <p:cNvPicPr>
            <a:picLocks noChangeAspect="1"/>
          </p:cNvPicPr>
          <p:nvPr/>
        </p:nvPicPr>
        <p:blipFill rotWithShape="1">
          <a:blip r:embed="rId3">
            <a:extLst>
              <a:ext uri="{28A0092B-C50C-407E-A947-70E740481C1C}">
                <a14:useLocalDpi xmlns:a14="http://schemas.microsoft.com/office/drawing/2010/main" val="0"/>
              </a:ext>
            </a:extLst>
          </a:blip>
          <a:srcRect l="10929" r="2038"/>
          <a:stretch/>
        </p:blipFill>
        <p:spPr>
          <a:xfrm>
            <a:off x="6357775" y="1764884"/>
            <a:ext cx="5276878" cy="3948539"/>
          </a:xfrm>
          <a:prstGeom prst="rect">
            <a:avLst/>
          </a:prstGeom>
        </p:spPr>
      </p:pic>
      <p:sp>
        <p:nvSpPr>
          <p:cNvPr id="6" name="Text Placeholder 2"/>
          <p:cNvSpPr txBox="1">
            <a:spLocks/>
          </p:cNvSpPr>
          <p:nvPr/>
        </p:nvSpPr>
        <p:spPr>
          <a:xfrm>
            <a:off x="405534" y="1259802"/>
            <a:ext cx="4040188" cy="6397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dirty="0"/>
              <a:t>Linac4</a:t>
            </a:r>
          </a:p>
        </p:txBody>
      </p:sp>
      <p:sp>
        <p:nvSpPr>
          <p:cNvPr id="8" name="Text Placeholder 4"/>
          <p:cNvSpPr txBox="1">
            <a:spLocks/>
          </p:cNvSpPr>
          <p:nvPr/>
        </p:nvSpPr>
        <p:spPr>
          <a:xfrm>
            <a:off x="10565069" y="1258185"/>
            <a:ext cx="1110387" cy="63976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dirty="0"/>
              <a:t>LEIR</a:t>
            </a:r>
          </a:p>
        </p:txBody>
      </p:sp>
      <p:sp>
        <p:nvSpPr>
          <p:cNvPr id="10" name="Slide Number Placeholder 9">
            <a:extLst>
              <a:ext uri="{FF2B5EF4-FFF2-40B4-BE49-F238E27FC236}">
                <a16:creationId xmlns:a16="http://schemas.microsoft.com/office/drawing/2014/main" id="{F3020AB9-7B85-694C-B70B-E4B380CA213D}"/>
              </a:ext>
            </a:extLst>
          </p:cNvPr>
          <p:cNvSpPr>
            <a:spLocks noGrp="1"/>
          </p:cNvSpPr>
          <p:nvPr>
            <p:ph type="sldNum" sz="quarter" idx="12"/>
          </p:nvPr>
        </p:nvSpPr>
        <p:spPr/>
        <p:txBody>
          <a:bodyPr/>
          <a:lstStyle/>
          <a:p>
            <a:fld id="{1A573C97-D9A6-6A4F-8364-B1B1682C6500}" type="slidenum">
              <a:rPr lang="en-GB" smtClean="0"/>
              <a:t>6</a:t>
            </a:fld>
            <a:endParaRPr lang="en-GB" dirty="0"/>
          </a:p>
        </p:txBody>
      </p:sp>
      <p:sp>
        <p:nvSpPr>
          <p:cNvPr id="11" name="Date Placeholder 3">
            <a:extLst>
              <a:ext uri="{FF2B5EF4-FFF2-40B4-BE49-F238E27FC236}">
                <a16:creationId xmlns:a16="http://schemas.microsoft.com/office/drawing/2014/main" id="{3FEB9450-61ED-604B-96DD-2595A7F3AF9B}"/>
              </a:ext>
            </a:extLst>
          </p:cNvPr>
          <p:cNvSpPr>
            <a:spLocks noGrp="1"/>
          </p:cNvSpPr>
          <p:nvPr>
            <p:ph type="dt" sz="half" idx="10"/>
          </p:nvPr>
        </p:nvSpPr>
        <p:spPr>
          <a:xfrm>
            <a:off x="3165677" y="6350851"/>
            <a:ext cx="950712" cy="365125"/>
          </a:xfrm>
        </p:spPr>
        <p:txBody>
          <a:bodyPr/>
          <a:lstStyle/>
          <a:p>
            <a:r>
              <a:rPr lang="de-CH" dirty="0"/>
              <a:t>29 &amp; 30-11-2021</a:t>
            </a:r>
            <a:endParaRPr lang="en-US" dirty="0"/>
          </a:p>
        </p:txBody>
      </p:sp>
    </p:spTree>
    <p:extLst>
      <p:ext uri="{BB962C8B-B14F-4D97-AF65-F5344CB8AC3E}">
        <p14:creationId xmlns:p14="http://schemas.microsoft.com/office/powerpoint/2010/main" val="3916720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Group 97"/>
          <p:cNvGrpSpPr/>
          <p:nvPr/>
        </p:nvGrpSpPr>
        <p:grpSpPr>
          <a:xfrm>
            <a:off x="7905348" y="5647959"/>
            <a:ext cx="1103829" cy="467102"/>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99" name="Rounded Rectangle 9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Timing System</a:t>
              </a:r>
            </a:p>
            <a:p>
              <a:pPr algn="ctr" defTabSz="1000125">
                <a:lnSpc>
                  <a:spcPct val="90000"/>
                </a:lnSpc>
                <a:spcBef>
                  <a:spcPct val="0"/>
                </a:spcBef>
                <a:spcAft>
                  <a:spcPct val="35000"/>
                </a:spcAft>
              </a:pPr>
              <a:r>
                <a:rPr lang="en-GB" sz="900"/>
                <a:t>(GMT)</a:t>
              </a:r>
            </a:p>
          </p:txBody>
        </p:sp>
      </p:grpSp>
      <p:sp>
        <p:nvSpPr>
          <p:cNvPr id="2" name="Title 1"/>
          <p:cNvSpPr>
            <a:spLocks noGrp="1"/>
          </p:cNvSpPr>
          <p:nvPr>
            <p:ph type="title"/>
          </p:nvPr>
        </p:nvSpPr>
        <p:spPr/>
        <p:txBody>
          <a:bodyPr>
            <a:normAutofit/>
          </a:bodyPr>
          <a:lstStyle/>
          <a:p>
            <a:r>
              <a:rPr lang="en-GB"/>
              <a:t>Example 2 – Monitoring</a:t>
            </a:r>
          </a:p>
        </p:txBody>
      </p:sp>
      <p:sp>
        <p:nvSpPr>
          <p:cNvPr id="27" name="Slide Number Placeholder 26">
            <a:extLst>
              <a:ext uri="{FF2B5EF4-FFF2-40B4-BE49-F238E27FC236}">
                <a16:creationId xmlns:a16="http://schemas.microsoft.com/office/drawing/2014/main" id="{EABB5249-76FC-F141-9572-F7A375F64150}"/>
              </a:ext>
            </a:extLst>
          </p:cNvPr>
          <p:cNvSpPr>
            <a:spLocks noGrp="1"/>
          </p:cNvSpPr>
          <p:nvPr>
            <p:ph type="sldNum" sz="quarter" idx="12"/>
          </p:nvPr>
        </p:nvSpPr>
        <p:spPr/>
        <p:txBody>
          <a:bodyPr/>
          <a:lstStyle/>
          <a:p>
            <a:fld id="{1A573C97-D9A6-6A4F-8364-B1B1682C6500}" type="slidenum">
              <a:rPr lang="en-GB" smtClean="0"/>
              <a:t>60</a:t>
            </a:fld>
            <a:endParaRPr lang="en-GB"/>
          </a:p>
        </p:txBody>
      </p:sp>
      <p:pic>
        <p:nvPicPr>
          <p:cNvPr id="3" name="Picture 2" descr="Sticky OP.png"/>
          <p:cNvPicPr>
            <a:picLocks noChangeAspect="1"/>
          </p:cNvPicPr>
          <p:nvPr/>
        </p:nvPicPr>
        <p:blipFill rotWithShape="1">
          <a:blip r:embed="rId3">
            <a:extLst>
              <a:ext uri="{28A0092B-C50C-407E-A947-70E740481C1C}">
                <a14:useLocalDpi xmlns:a14="http://schemas.microsoft.com/office/drawing/2010/main" val="0"/>
              </a:ext>
            </a:extLst>
          </a:blip>
          <a:srcRect l="9397" t="8724" r="20410" b="22789"/>
          <a:stretch/>
        </p:blipFill>
        <p:spPr>
          <a:xfrm>
            <a:off x="2448952" y="2596559"/>
            <a:ext cx="1281496" cy="1471144"/>
          </a:xfrm>
          <a:prstGeom prst="rect">
            <a:avLst/>
          </a:prstGeom>
        </p:spPr>
      </p:pic>
      <p:sp>
        <p:nvSpPr>
          <p:cNvPr id="37" name="Cloud Callout 36"/>
          <p:cNvSpPr/>
          <p:nvPr/>
        </p:nvSpPr>
        <p:spPr>
          <a:xfrm>
            <a:off x="3523446" y="1881206"/>
            <a:ext cx="1824372" cy="796866"/>
          </a:xfrm>
          <a:prstGeom prst="cloudCallout">
            <a:avLst>
              <a:gd name="adj1" fmla="val -59519"/>
              <a:gd name="adj2" fmla="val 51683"/>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solidFill>
                  <a:srgbClr val="000000"/>
                </a:solidFill>
              </a:rPr>
              <a:t>Here are the losses, everything is OK</a:t>
            </a:r>
          </a:p>
        </p:txBody>
      </p:sp>
      <p:grpSp>
        <p:nvGrpSpPr>
          <p:cNvPr id="38" name="Group 37"/>
          <p:cNvGrpSpPr/>
          <p:nvPr/>
        </p:nvGrpSpPr>
        <p:grpSpPr>
          <a:xfrm>
            <a:off x="4289378" y="3775747"/>
            <a:ext cx="1103829" cy="467102"/>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39" name="Rounded Rectangle 3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UCAP</a:t>
              </a:r>
              <a:r>
                <a:rPr lang="en-GB" sz="900" baseline="30000"/>
                <a:t>*</a:t>
              </a:r>
              <a:r>
                <a:rPr lang="en-GB" sz="900"/>
                <a:t> Server</a:t>
              </a:r>
            </a:p>
          </p:txBody>
        </p:sp>
      </p:grpSp>
      <p:cxnSp>
        <p:nvCxnSpPr>
          <p:cNvPr id="45" name="Elbow Connector 44"/>
          <p:cNvCxnSpPr>
            <a:stCxn id="52" idx="3"/>
            <a:endCxn id="39" idx="0"/>
          </p:cNvCxnSpPr>
          <p:nvPr/>
        </p:nvCxnSpPr>
        <p:spPr>
          <a:xfrm>
            <a:off x="4576773" y="3379525"/>
            <a:ext cx="264520" cy="396222"/>
          </a:xfrm>
          <a:prstGeom prst="bentConnector2">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4536704" y="3129842"/>
            <a:ext cx="1244849" cy="230832"/>
          </a:xfrm>
          <a:prstGeom prst="rect">
            <a:avLst/>
          </a:prstGeom>
          <a:noFill/>
        </p:spPr>
        <p:txBody>
          <a:bodyPr wrap="square" rtlCol="0">
            <a:spAutoFit/>
          </a:bodyPr>
          <a:lstStyle/>
          <a:p>
            <a:r>
              <a:rPr lang="en-GB" sz="900"/>
              <a:t>high-level value @ t</a:t>
            </a:r>
            <a:r>
              <a:rPr lang="en-GB" sz="900" baseline="-25000"/>
              <a:t>i</a:t>
            </a:r>
          </a:p>
        </p:txBody>
      </p:sp>
      <p:grpSp>
        <p:nvGrpSpPr>
          <p:cNvPr id="51" name="Group 50"/>
          <p:cNvGrpSpPr/>
          <p:nvPr/>
        </p:nvGrpSpPr>
        <p:grpSpPr>
          <a:xfrm>
            <a:off x="4072972" y="3107970"/>
            <a:ext cx="503801" cy="543110"/>
            <a:chOff x="1971" y="1145125"/>
            <a:chExt cx="4034656" cy="1090606"/>
          </a:xfrm>
        </p:grpSpPr>
        <p:sp>
          <p:nvSpPr>
            <p:cNvPr id="52" name="Rounded Rectangle 51"/>
            <p:cNvSpPr/>
            <p:nvPr/>
          </p:nvSpPr>
          <p:spPr>
            <a:xfrm>
              <a:off x="1971" y="1145125"/>
              <a:ext cx="4034656" cy="1090606"/>
            </a:xfrm>
            <a:prstGeom prst="roundRect">
              <a:avLst>
                <a:gd name="adj" fmla="val 10000"/>
              </a:avLst>
            </a:prstGeom>
            <a:gradFill>
              <a:gsLst>
                <a:gs pos="0">
                  <a:schemeClr val="accent6">
                    <a:lumMod val="75000"/>
                  </a:schemeClr>
                </a:gs>
                <a:gs pos="100000">
                  <a:schemeClr val="accent6">
                    <a:lumMod val="40000"/>
                    <a:lumOff val="60000"/>
                  </a:schemeClr>
                </a:gs>
              </a:gsLst>
              <a:lin ang="0" scaled="0"/>
            </a:gra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3" name="Rounded Rectangle 4"/>
            <p:cNvSpPr/>
            <p:nvPr/>
          </p:nvSpPr>
          <p:spPr>
            <a:xfrm>
              <a:off x="33914" y="1177068"/>
              <a:ext cx="3970770" cy="10267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GUI</a:t>
              </a:r>
            </a:p>
          </p:txBody>
        </p:sp>
      </p:grpSp>
      <p:grpSp>
        <p:nvGrpSpPr>
          <p:cNvPr id="57" name="Group 56"/>
          <p:cNvGrpSpPr/>
          <p:nvPr/>
        </p:nvGrpSpPr>
        <p:grpSpPr>
          <a:xfrm>
            <a:off x="3595722" y="4662097"/>
            <a:ext cx="1103829" cy="467102"/>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58" name="Rounded Rectangle 57"/>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9"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Class</a:t>
              </a:r>
            </a:p>
          </p:txBody>
        </p:sp>
      </p:grpSp>
      <p:grpSp>
        <p:nvGrpSpPr>
          <p:cNvPr id="60" name="Group 59"/>
          <p:cNvGrpSpPr/>
          <p:nvPr/>
        </p:nvGrpSpPr>
        <p:grpSpPr>
          <a:xfrm>
            <a:off x="4745965" y="4662097"/>
            <a:ext cx="1103829" cy="467102"/>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61" name="Rounded Rectangle 60"/>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2"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Class</a:t>
              </a:r>
            </a:p>
          </p:txBody>
        </p:sp>
      </p:grpSp>
      <p:grpSp>
        <p:nvGrpSpPr>
          <p:cNvPr id="63" name="Group 62"/>
          <p:cNvGrpSpPr/>
          <p:nvPr/>
        </p:nvGrpSpPr>
        <p:grpSpPr>
          <a:xfrm>
            <a:off x="5896208" y="4662097"/>
            <a:ext cx="1103829" cy="467102"/>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64" name="Rounded Rectangle 63"/>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5"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Class</a:t>
              </a:r>
            </a:p>
          </p:txBody>
        </p:sp>
      </p:grpSp>
      <p:grpSp>
        <p:nvGrpSpPr>
          <p:cNvPr id="66" name="Group 65"/>
          <p:cNvGrpSpPr/>
          <p:nvPr/>
        </p:nvGrpSpPr>
        <p:grpSpPr>
          <a:xfrm>
            <a:off x="3595722" y="5560670"/>
            <a:ext cx="1103829" cy="467102"/>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67" name="Rounded Rectangle 66"/>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8"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grpSp>
        <p:nvGrpSpPr>
          <p:cNvPr id="69" name="Group 68"/>
          <p:cNvGrpSpPr/>
          <p:nvPr/>
        </p:nvGrpSpPr>
        <p:grpSpPr>
          <a:xfrm>
            <a:off x="4745965" y="5560670"/>
            <a:ext cx="1103829" cy="467102"/>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70" name="Rounded Rectangle 69"/>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1"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grpSp>
        <p:nvGrpSpPr>
          <p:cNvPr id="72" name="Group 71"/>
          <p:cNvGrpSpPr/>
          <p:nvPr/>
        </p:nvGrpSpPr>
        <p:grpSpPr>
          <a:xfrm>
            <a:off x="5896208" y="5560670"/>
            <a:ext cx="1103829" cy="467102"/>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73" name="Rounded Rectangle 72"/>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4"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cxnSp>
        <p:nvCxnSpPr>
          <p:cNvPr id="76" name="Straight Arrow Connector 75"/>
          <p:cNvCxnSpPr>
            <a:stCxn id="39" idx="2"/>
            <a:endCxn id="58" idx="0"/>
          </p:cNvCxnSpPr>
          <p:nvPr/>
        </p:nvCxnSpPr>
        <p:spPr>
          <a:xfrm flipH="1">
            <a:off x="4147637" y="4242849"/>
            <a:ext cx="693656" cy="419248"/>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a:stCxn id="39" idx="2"/>
            <a:endCxn id="61" idx="0"/>
          </p:cNvCxnSpPr>
          <p:nvPr/>
        </p:nvCxnSpPr>
        <p:spPr>
          <a:xfrm>
            <a:off x="4841293" y="4242849"/>
            <a:ext cx="456587" cy="419248"/>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a:stCxn id="39" idx="2"/>
            <a:endCxn id="64" idx="0"/>
          </p:cNvCxnSpPr>
          <p:nvPr/>
        </p:nvCxnSpPr>
        <p:spPr>
          <a:xfrm>
            <a:off x="4841293" y="4242849"/>
            <a:ext cx="1606830" cy="419248"/>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004928" y="4298084"/>
            <a:ext cx="504696" cy="230832"/>
          </a:xfrm>
          <a:prstGeom prst="rect">
            <a:avLst/>
          </a:prstGeom>
          <a:noFill/>
        </p:spPr>
        <p:txBody>
          <a:bodyPr wrap="square" rtlCol="0">
            <a:spAutoFit/>
          </a:bodyPr>
          <a:lstStyle/>
          <a:p>
            <a:r>
              <a:rPr lang="en-GB" sz="900"/>
              <a:t>a @ t</a:t>
            </a:r>
            <a:r>
              <a:rPr lang="en-GB" sz="900" baseline="-25000"/>
              <a:t>i</a:t>
            </a:r>
            <a:endParaRPr lang="en-GB" sz="900"/>
          </a:p>
        </p:txBody>
      </p:sp>
      <p:sp>
        <p:nvSpPr>
          <p:cNvPr id="82" name="TextBox 81"/>
          <p:cNvSpPr txBox="1"/>
          <p:nvPr/>
        </p:nvSpPr>
        <p:spPr>
          <a:xfrm>
            <a:off x="4601021" y="4298084"/>
            <a:ext cx="511901" cy="230832"/>
          </a:xfrm>
          <a:prstGeom prst="rect">
            <a:avLst/>
          </a:prstGeom>
          <a:noFill/>
        </p:spPr>
        <p:txBody>
          <a:bodyPr wrap="square" rtlCol="0">
            <a:spAutoFit/>
          </a:bodyPr>
          <a:lstStyle/>
          <a:p>
            <a:r>
              <a:rPr lang="en-GB" sz="900"/>
              <a:t>b @ t</a:t>
            </a:r>
            <a:r>
              <a:rPr lang="en-GB" sz="900" baseline="-25000"/>
              <a:t>i</a:t>
            </a:r>
            <a:endParaRPr lang="en-GB" sz="900"/>
          </a:p>
        </p:txBody>
      </p:sp>
      <p:sp>
        <p:nvSpPr>
          <p:cNvPr id="83" name="TextBox 82"/>
          <p:cNvSpPr txBox="1"/>
          <p:nvPr/>
        </p:nvSpPr>
        <p:spPr>
          <a:xfrm>
            <a:off x="5677704" y="4298084"/>
            <a:ext cx="497491" cy="230832"/>
          </a:xfrm>
          <a:prstGeom prst="rect">
            <a:avLst/>
          </a:prstGeom>
          <a:noFill/>
        </p:spPr>
        <p:txBody>
          <a:bodyPr wrap="square" rtlCol="0">
            <a:spAutoFit/>
          </a:bodyPr>
          <a:lstStyle/>
          <a:p>
            <a:r>
              <a:rPr lang="en-GB" sz="900"/>
              <a:t>c @ t</a:t>
            </a:r>
            <a:r>
              <a:rPr lang="en-GB" sz="900" baseline="-25000"/>
              <a:t>i</a:t>
            </a:r>
            <a:endParaRPr lang="en-GB" sz="900"/>
          </a:p>
        </p:txBody>
      </p:sp>
      <p:pic>
        <p:nvPicPr>
          <p:cNvPr id="84" name="Picture 83" descr="conductor-cartoon.png"/>
          <p:cNvPicPr>
            <a:picLocks noChangeAspect="1"/>
          </p:cNvPicPr>
          <p:nvPr/>
        </p:nvPicPr>
        <p:blipFill>
          <a:blip r:embed="rId4">
            <a:extLst>
              <a:ext uri="{BEBA8EAE-BF5A-486C-A8C5-ECC9F3942E4B}">
                <a14:imgProps xmlns:a14="http://schemas.microsoft.com/office/drawing/2010/main">
                  <a14:imgLayer r:embed="rId5">
                    <a14:imgEffect>
                      <a14:backgroundRemoval t="5207" b="97330" l="1973" r="95197"/>
                    </a14:imgEffect>
                  </a14:imgLayer>
                </a14:imgProps>
              </a:ext>
              <a:ext uri="{28A0092B-C50C-407E-A947-70E740481C1C}">
                <a14:useLocalDpi xmlns:a14="http://schemas.microsoft.com/office/drawing/2010/main" val="0"/>
              </a:ext>
            </a:extLst>
          </a:blip>
          <a:stretch>
            <a:fillRect/>
          </a:stretch>
        </p:blipFill>
        <p:spPr>
          <a:xfrm flipH="1">
            <a:off x="7641158" y="3948405"/>
            <a:ext cx="1294625" cy="1663249"/>
          </a:xfrm>
          <a:prstGeom prst="rect">
            <a:avLst/>
          </a:prstGeom>
        </p:spPr>
      </p:pic>
      <p:sp>
        <p:nvSpPr>
          <p:cNvPr id="86" name="Lightning Bolt 85"/>
          <p:cNvSpPr/>
          <p:nvPr/>
        </p:nvSpPr>
        <p:spPr>
          <a:xfrm rot="5700839">
            <a:off x="7074117" y="4441074"/>
            <a:ext cx="463409" cy="424582"/>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7" name="TextBox 86"/>
          <p:cNvSpPr txBox="1"/>
          <p:nvPr/>
        </p:nvSpPr>
        <p:spPr>
          <a:xfrm>
            <a:off x="6961415" y="4816795"/>
            <a:ext cx="771272" cy="369332"/>
          </a:xfrm>
          <a:prstGeom prst="rect">
            <a:avLst/>
          </a:prstGeom>
          <a:noFill/>
        </p:spPr>
        <p:txBody>
          <a:bodyPr wrap="square" rtlCol="0">
            <a:spAutoFit/>
          </a:bodyPr>
          <a:lstStyle/>
          <a:p>
            <a:r>
              <a:rPr lang="en-GB" sz="900"/>
              <a:t>Read now!</a:t>
            </a:r>
          </a:p>
          <a:p>
            <a:r>
              <a:rPr lang="en-GB" sz="900"/>
              <a:t>(time = t</a:t>
            </a:r>
            <a:r>
              <a:rPr lang="en-GB" sz="900" baseline="-25000"/>
              <a:t>i</a:t>
            </a:r>
            <a:r>
              <a:rPr lang="en-GB" sz="900"/>
              <a:t>)</a:t>
            </a:r>
          </a:p>
        </p:txBody>
      </p:sp>
      <p:cxnSp>
        <p:nvCxnSpPr>
          <p:cNvPr id="89" name="Straight Arrow Connector 88"/>
          <p:cNvCxnSpPr>
            <a:stCxn id="58" idx="2"/>
            <a:endCxn id="67" idx="0"/>
          </p:cNvCxnSpPr>
          <p:nvPr/>
        </p:nvCxnSpPr>
        <p:spPr>
          <a:xfrm>
            <a:off x="4147637" y="5129199"/>
            <a:ext cx="0" cy="431471"/>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a:stCxn id="61" idx="2"/>
            <a:endCxn id="71" idx="0"/>
          </p:cNvCxnSpPr>
          <p:nvPr/>
        </p:nvCxnSpPr>
        <p:spPr>
          <a:xfrm>
            <a:off x="5297880" y="5129199"/>
            <a:ext cx="0" cy="445152"/>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a:stCxn id="64" idx="2"/>
            <a:endCxn id="74" idx="0"/>
          </p:cNvCxnSpPr>
          <p:nvPr/>
        </p:nvCxnSpPr>
        <p:spPr>
          <a:xfrm>
            <a:off x="6448123" y="5129199"/>
            <a:ext cx="0" cy="445152"/>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sp>
        <p:nvSpPr>
          <p:cNvPr id="94" name="TextBox 93"/>
          <p:cNvSpPr txBox="1"/>
          <p:nvPr/>
        </p:nvSpPr>
        <p:spPr>
          <a:xfrm>
            <a:off x="4089031" y="5249900"/>
            <a:ext cx="457865" cy="230832"/>
          </a:xfrm>
          <a:prstGeom prst="rect">
            <a:avLst/>
          </a:prstGeom>
          <a:noFill/>
        </p:spPr>
        <p:txBody>
          <a:bodyPr wrap="square" rtlCol="0">
            <a:spAutoFit/>
          </a:bodyPr>
          <a:lstStyle/>
          <a:p>
            <a:r>
              <a:rPr lang="en-GB" sz="900"/>
              <a:t>0x61</a:t>
            </a:r>
          </a:p>
        </p:txBody>
      </p:sp>
      <p:sp>
        <p:nvSpPr>
          <p:cNvPr id="95" name="TextBox 94"/>
          <p:cNvSpPr txBox="1"/>
          <p:nvPr/>
        </p:nvSpPr>
        <p:spPr>
          <a:xfrm>
            <a:off x="5240150" y="5250091"/>
            <a:ext cx="457865" cy="230832"/>
          </a:xfrm>
          <a:prstGeom prst="rect">
            <a:avLst/>
          </a:prstGeom>
          <a:noFill/>
        </p:spPr>
        <p:txBody>
          <a:bodyPr wrap="square" rtlCol="0">
            <a:spAutoFit/>
          </a:bodyPr>
          <a:lstStyle/>
          <a:p>
            <a:r>
              <a:rPr lang="en-GB" sz="900"/>
              <a:t>0x62</a:t>
            </a:r>
          </a:p>
        </p:txBody>
      </p:sp>
      <p:sp>
        <p:nvSpPr>
          <p:cNvPr id="96" name="TextBox 95"/>
          <p:cNvSpPr txBox="1"/>
          <p:nvPr/>
        </p:nvSpPr>
        <p:spPr>
          <a:xfrm>
            <a:off x="6393759" y="5250358"/>
            <a:ext cx="457865" cy="230832"/>
          </a:xfrm>
          <a:prstGeom prst="rect">
            <a:avLst/>
          </a:prstGeom>
          <a:noFill/>
        </p:spPr>
        <p:txBody>
          <a:bodyPr wrap="square" rtlCol="0">
            <a:spAutoFit/>
          </a:bodyPr>
          <a:lstStyle/>
          <a:p>
            <a:r>
              <a:rPr lang="en-GB" sz="900"/>
              <a:t>0x63</a:t>
            </a:r>
          </a:p>
        </p:txBody>
      </p:sp>
      <p:sp>
        <p:nvSpPr>
          <p:cNvPr id="85" name="Lightning Bolt 84"/>
          <p:cNvSpPr/>
          <p:nvPr/>
        </p:nvSpPr>
        <p:spPr>
          <a:xfrm rot="5700839">
            <a:off x="7113750" y="5460423"/>
            <a:ext cx="463409" cy="424582"/>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8" name="TextBox 87"/>
          <p:cNvSpPr txBox="1"/>
          <p:nvPr/>
        </p:nvSpPr>
        <p:spPr>
          <a:xfrm>
            <a:off x="6936774" y="5823981"/>
            <a:ext cx="973007" cy="230832"/>
          </a:xfrm>
          <a:prstGeom prst="rect">
            <a:avLst/>
          </a:prstGeom>
          <a:noFill/>
        </p:spPr>
        <p:txBody>
          <a:bodyPr wrap="square" rtlCol="0">
            <a:spAutoFit/>
          </a:bodyPr>
          <a:lstStyle/>
          <a:p>
            <a:r>
              <a:rPr lang="en-GB" sz="900"/>
              <a:t>Measure now!</a:t>
            </a:r>
          </a:p>
        </p:txBody>
      </p:sp>
      <p:sp>
        <p:nvSpPr>
          <p:cNvPr id="5" name="Date Placeholder 4">
            <a:extLst>
              <a:ext uri="{FF2B5EF4-FFF2-40B4-BE49-F238E27FC236}">
                <a16:creationId xmlns:a16="http://schemas.microsoft.com/office/drawing/2014/main" id="{6D003C31-93E5-8D47-8630-5FC3B92F7228}"/>
              </a:ext>
            </a:extLst>
          </p:cNvPr>
          <p:cNvSpPr>
            <a:spLocks noGrp="1"/>
          </p:cNvSpPr>
          <p:nvPr>
            <p:ph type="dt" sz="half" idx="10"/>
          </p:nvPr>
        </p:nvSpPr>
        <p:spPr/>
        <p:txBody>
          <a:bodyPr/>
          <a:lstStyle/>
          <a:p>
            <a:r>
              <a:rPr lang="de-CH"/>
              <a:t>29 &amp; 30-11-2021</a:t>
            </a:r>
            <a:endParaRPr lang="en-US"/>
          </a:p>
        </p:txBody>
      </p:sp>
      <p:sp>
        <p:nvSpPr>
          <p:cNvPr id="6" name="Footer Placeholder 5">
            <a:extLst>
              <a:ext uri="{FF2B5EF4-FFF2-40B4-BE49-F238E27FC236}">
                <a16:creationId xmlns:a16="http://schemas.microsoft.com/office/drawing/2014/main" id="{60EA5A2C-A129-CC4B-B12E-AB7A436B21E3}"/>
              </a:ext>
            </a:extLst>
          </p:cNvPr>
          <p:cNvSpPr>
            <a:spLocks noGrp="1"/>
          </p:cNvSpPr>
          <p:nvPr>
            <p:ph type="ftr" sz="quarter" idx="11"/>
          </p:nvPr>
        </p:nvSpPr>
        <p:spPr/>
        <p:txBody>
          <a:bodyPr/>
          <a:lstStyle/>
          <a:p>
            <a:r>
              <a:rPr lang="en-US"/>
              <a:t>Accelerator Controls - S. Deghaye</a:t>
            </a:r>
          </a:p>
        </p:txBody>
      </p:sp>
      <p:sp>
        <p:nvSpPr>
          <p:cNvPr id="56" name="TextBox 55">
            <a:extLst>
              <a:ext uri="{FF2B5EF4-FFF2-40B4-BE49-F238E27FC236}">
                <a16:creationId xmlns:a16="http://schemas.microsoft.com/office/drawing/2014/main" id="{13061421-DCD8-4B47-942D-4EAE437130F3}"/>
              </a:ext>
            </a:extLst>
          </p:cNvPr>
          <p:cNvSpPr txBox="1"/>
          <p:nvPr/>
        </p:nvSpPr>
        <p:spPr>
          <a:xfrm>
            <a:off x="2128195" y="5646863"/>
            <a:ext cx="1032334" cy="184666"/>
          </a:xfrm>
          <a:prstGeom prst="rect">
            <a:avLst/>
          </a:prstGeom>
          <a:noFill/>
        </p:spPr>
        <p:txBody>
          <a:bodyPr wrap="none" lIns="0" tIns="0" rIns="0" bIns="0" rtlCol="0">
            <a:spAutoFit/>
          </a:bodyPr>
          <a:lstStyle/>
          <a:p>
            <a:pPr algn="l"/>
            <a:r>
              <a:rPr lang="en-CH" sz="1200"/>
              <a:t>VMEBus board</a:t>
            </a:r>
          </a:p>
        </p:txBody>
      </p:sp>
      <p:cxnSp>
        <p:nvCxnSpPr>
          <p:cNvPr id="77" name="Straight Arrow Connector 76">
            <a:extLst>
              <a:ext uri="{FF2B5EF4-FFF2-40B4-BE49-F238E27FC236}">
                <a16:creationId xmlns:a16="http://schemas.microsoft.com/office/drawing/2014/main" id="{41EA76DB-7162-488A-BDEE-5EA2CF879415}"/>
              </a:ext>
            </a:extLst>
          </p:cNvPr>
          <p:cNvCxnSpPr>
            <a:cxnSpLocks/>
            <a:stCxn id="56" idx="3"/>
          </p:cNvCxnSpPr>
          <p:nvPr/>
        </p:nvCxnSpPr>
        <p:spPr>
          <a:xfrm>
            <a:off x="3160529" y="5739196"/>
            <a:ext cx="443755" cy="79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F36E2632-E3C6-47CF-846B-5953E5C20588}"/>
              </a:ext>
            </a:extLst>
          </p:cNvPr>
          <p:cNvCxnSpPr>
            <a:cxnSpLocks/>
            <a:stCxn id="75" idx="1"/>
            <a:endCxn id="52" idx="0"/>
          </p:cNvCxnSpPr>
          <p:nvPr/>
        </p:nvCxnSpPr>
        <p:spPr>
          <a:xfrm flipH="1">
            <a:off x="4324873" y="2314708"/>
            <a:ext cx="1601576" cy="7932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E97920D-73C5-4F7B-A182-8B09C8E75E9C}"/>
              </a:ext>
            </a:extLst>
          </p:cNvPr>
          <p:cNvSpPr txBox="1"/>
          <p:nvPr/>
        </p:nvSpPr>
        <p:spPr>
          <a:xfrm>
            <a:off x="92510" y="6144557"/>
            <a:ext cx="3492944" cy="153888"/>
          </a:xfrm>
          <a:prstGeom prst="rect">
            <a:avLst/>
          </a:prstGeom>
          <a:noFill/>
        </p:spPr>
        <p:txBody>
          <a:bodyPr wrap="none" lIns="0" tIns="0" rIns="0" bIns="0" rtlCol="0">
            <a:spAutoFit/>
          </a:bodyPr>
          <a:lstStyle/>
          <a:p>
            <a:r>
              <a:rPr lang="en-GB" sz="1000" baseline="30000"/>
              <a:t>*</a:t>
            </a:r>
            <a:r>
              <a:rPr lang="en-GB" sz="1000"/>
              <a:t>UCAP: Unified Controls Acquisition &amp; Processing framework </a:t>
            </a:r>
            <a:endParaRPr lang="en-US" sz="1000"/>
          </a:p>
        </p:txBody>
      </p:sp>
      <p:pic>
        <p:nvPicPr>
          <p:cNvPr id="75" name="Picture 74" descr="Chart&#10;&#10;Description automatically generated">
            <a:extLst>
              <a:ext uri="{FF2B5EF4-FFF2-40B4-BE49-F238E27FC236}">
                <a16:creationId xmlns:a16="http://schemas.microsoft.com/office/drawing/2014/main" id="{7F2A5912-4882-E04F-9EE0-1EE3DCE7DE48}"/>
              </a:ext>
            </a:extLst>
          </p:cNvPr>
          <p:cNvPicPr>
            <a:picLocks noChangeAspect="1"/>
          </p:cNvPicPr>
          <p:nvPr/>
        </p:nvPicPr>
        <p:blipFill>
          <a:blip r:embed="rId6"/>
          <a:stretch>
            <a:fillRect/>
          </a:stretch>
        </p:blipFill>
        <p:spPr>
          <a:xfrm>
            <a:off x="5926449" y="826306"/>
            <a:ext cx="5404134" cy="2976803"/>
          </a:xfrm>
          <a:prstGeom prst="rect">
            <a:avLst/>
          </a:prstGeom>
        </p:spPr>
      </p:pic>
    </p:spTree>
    <p:extLst>
      <p:ext uri="{BB962C8B-B14F-4D97-AF65-F5344CB8AC3E}">
        <p14:creationId xmlns:p14="http://schemas.microsoft.com/office/powerpoint/2010/main" val="266739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7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51"/>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4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97"/>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6" grpId="0"/>
      <p:bldP spid="81" grpId="0"/>
      <p:bldP spid="82" grpId="0"/>
      <p:bldP spid="83" grpId="0"/>
      <p:bldP spid="86" grpId="0" animBg="1"/>
      <p:bldP spid="87" grpId="0"/>
      <p:bldP spid="94" grpId="0"/>
      <p:bldP spid="95" grpId="0"/>
      <p:bldP spid="96" grpId="0"/>
      <p:bldP spid="85" grpId="0" animBg="1"/>
      <p:bldP spid="88" grpId="0"/>
      <p:bldP spid="56" grpId="0"/>
      <p:bldP spid="1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775" y="377180"/>
            <a:ext cx="11376025" cy="1065742"/>
          </a:xfrm>
        </p:spPr>
        <p:txBody>
          <a:bodyPr>
            <a:normAutofit/>
          </a:bodyPr>
          <a:lstStyle/>
          <a:p>
            <a:r>
              <a:rPr lang="en-GB"/>
              <a:t>Example 2 – Monitoring – Low-level acquisition</a:t>
            </a:r>
          </a:p>
        </p:txBody>
      </p:sp>
      <p:sp>
        <p:nvSpPr>
          <p:cNvPr id="6" name="Slide Number Placeholder 5">
            <a:extLst>
              <a:ext uri="{FF2B5EF4-FFF2-40B4-BE49-F238E27FC236}">
                <a16:creationId xmlns:a16="http://schemas.microsoft.com/office/drawing/2014/main" id="{3EA5F314-B6B5-544A-B8BD-CD071C2665F9}"/>
              </a:ext>
            </a:extLst>
          </p:cNvPr>
          <p:cNvSpPr>
            <a:spLocks noGrp="1"/>
          </p:cNvSpPr>
          <p:nvPr>
            <p:ph type="sldNum" sz="quarter" idx="12"/>
          </p:nvPr>
        </p:nvSpPr>
        <p:spPr/>
        <p:txBody>
          <a:bodyPr/>
          <a:lstStyle/>
          <a:p>
            <a:fld id="{1A573C97-D9A6-6A4F-8364-B1B1682C6500}" type="slidenum">
              <a:rPr lang="en-GB" smtClean="0"/>
              <a:t>61</a:t>
            </a:fld>
            <a:endParaRPr lang="en-GB"/>
          </a:p>
        </p:txBody>
      </p:sp>
      <p:sp>
        <p:nvSpPr>
          <p:cNvPr id="8" name="Date Placeholder 7">
            <a:extLst>
              <a:ext uri="{FF2B5EF4-FFF2-40B4-BE49-F238E27FC236}">
                <a16:creationId xmlns:a16="http://schemas.microsoft.com/office/drawing/2014/main" id="{AA2D5CD1-E4AF-E74D-940A-5161CA390D5D}"/>
              </a:ext>
            </a:extLst>
          </p:cNvPr>
          <p:cNvSpPr>
            <a:spLocks noGrp="1"/>
          </p:cNvSpPr>
          <p:nvPr>
            <p:ph type="dt" sz="half" idx="10"/>
          </p:nvPr>
        </p:nvSpPr>
        <p:spPr/>
        <p:txBody>
          <a:bodyPr/>
          <a:lstStyle/>
          <a:p>
            <a:r>
              <a:rPr lang="de-CH"/>
              <a:t>29 &amp; 30-11-2021</a:t>
            </a:r>
            <a:endParaRPr lang="en-US"/>
          </a:p>
        </p:txBody>
      </p:sp>
      <p:sp>
        <p:nvSpPr>
          <p:cNvPr id="9" name="Footer Placeholder 8">
            <a:extLst>
              <a:ext uri="{FF2B5EF4-FFF2-40B4-BE49-F238E27FC236}">
                <a16:creationId xmlns:a16="http://schemas.microsoft.com/office/drawing/2014/main" id="{54997C6A-CC39-674D-A63F-D59B94A01F01}"/>
              </a:ext>
            </a:extLst>
          </p:cNvPr>
          <p:cNvSpPr>
            <a:spLocks noGrp="1"/>
          </p:cNvSpPr>
          <p:nvPr>
            <p:ph type="ftr" sz="quarter" idx="11"/>
          </p:nvPr>
        </p:nvSpPr>
        <p:spPr/>
        <p:txBody>
          <a:bodyPr/>
          <a:lstStyle/>
          <a:p>
            <a:r>
              <a:rPr lang="en-US"/>
              <a:t>Accelerator Controls - S. Deghaye</a:t>
            </a:r>
          </a:p>
        </p:txBody>
      </p:sp>
      <p:grpSp>
        <p:nvGrpSpPr>
          <p:cNvPr id="47" name="Group 46">
            <a:extLst>
              <a:ext uri="{FF2B5EF4-FFF2-40B4-BE49-F238E27FC236}">
                <a16:creationId xmlns:a16="http://schemas.microsoft.com/office/drawing/2014/main" id="{32AAB2A4-0802-6F41-9242-0159FD57F8A4}"/>
              </a:ext>
            </a:extLst>
          </p:cNvPr>
          <p:cNvGrpSpPr/>
          <p:nvPr/>
        </p:nvGrpSpPr>
        <p:grpSpPr>
          <a:xfrm>
            <a:off x="4162753" y="2190314"/>
            <a:ext cx="1081344" cy="727993"/>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48" name="Rounded Rectangle 47">
              <a:extLst>
                <a:ext uri="{FF2B5EF4-FFF2-40B4-BE49-F238E27FC236}">
                  <a16:creationId xmlns:a16="http://schemas.microsoft.com/office/drawing/2014/main" id="{19402A6A-4122-4240-8F2C-953992C91D0B}"/>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9" name="Rounded Rectangle 4">
              <a:extLst>
                <a:ext uri="{FF2B5EF4-FFF2-40B4-BE49-F238E27FC236}">
                  <a16:creationId xmlns:a16="http://schemas.microsoft.com/office/drawing/2014/main" id="{C900C51B-A75B-C849-847A-91D53B1DA05B}"/>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RT Action</a:t>
              </a:r>
            </a:p>
            <a:p>
              <a:pPr algn="ctr" defTabSz="1000125">
                <a:lnSpc>
                  <a:spcPct val="90000"/>
                </a:lnSpc>
                <a:spcBef>
                  <a:spcPct val="0"/>
                </a:spcBef>
                <a:spcAft>
                  <a:spcPct val="35000"/>
                </a:spcAft>
              </a:pPr>
              <a:endParaRPr lang="en-GB" sz="900"/>
            </a:p>
          </p:txBody>
        </p:sp>
      </p:grpSp>
      <p:sp>
        <p:nvSpPr>
          <p:cNvPr id="65" name="Rectangle 64">
            <a:extLst>
              <a:ext uri="{FF2B5EF4-FFF2-40B4-BE49-F238E27FC236}">
                <a16:creationId xmlns:a16="http://schemas.microsoft.com/office/drawing/2014/main" id="{98377FC4-B107-7F41-8A3C-AE8D9F88C229}"/>
              </a:ext>
            </a:extLst>
          </p:cNvPr>
          <p:cNvSpPr/>
          <p:nvPr/>
        </p:nvSpPr>
        <p:spPr>
          <a:xfrm>
            <a:off x="6685086" y="5182081"/>
            <a:ext cx="1985304"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Rectangle 65">
            <a:extLst>
              <a:ext uri="{FF2B5EF4-FFF2-40B4-BE49-F238E27FC236}">
                <a16:creationId xmlns:a16="http://schemas.microsoft.com/office/drawing/2014/main" id="{2403D3AE-9085-5743-A24E-AAF6681C6F28}"/>
              </a:ext>
            </a:extLst>
          </p:cNvPr>
          <p:cNvSpPr/>
          <p:nvPr/>
        </p:nvSpPr>
        <p:spPr>
          <a:xfrm>
            <a:off x="3719720" y="5491445"/>
            <a:ext cx="983706"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Rectangle 66">
            <a:extLst>
              <a:ext uri="{FF2B5EF4-FFF2-40B4-BE49-F238E27FC236}">
                <a16:creationId xmlns:a16="http://schemas.microsoft.com/office/drawing/2014/main" id="{292222D7-216A-274E-9EF4-1D1F2DD88D4A}"/>
              </a:ext>
            </a:extLst>
          </p:cNvPr>
          <p:cNvSpPr/>
          <p:nvPr/>
        </p:nvSpPr>
        <p:spPr>
          <a:xfrm>
            <a:off x="4705030" y="5491445"/>
            <a:ext cx="977882" cy="286216"/>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Rectangle 67">
            <a:extLst>
              <a:ext uri="{FF2B5EF4-FFF2-40B4-BE49-F238E27FC236}">
                <a16:creationId xmlns:a16="http://schemas.microsoft.com/office/drawing/2014/main" id="{6CE2672E-E06B-B84A-A508-1C5DE0D3B01C}"/>
              </a:ext>
            </a:extLst>
          </p:cNvPr>
          <p:cNvSpPr/>
          <p:nvPr/>
        </p:nvSpPr>
        <p:spPr>
          <a:xfrm>
            <a:off x="6685024" y="4872346"/>
            <a:ext cx="3963263"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Rectangle 68">
            <a:extLst>
              <a:ext uri="{FF2B5EF4-FFF2-40B4-BE49-F238E27FC236}">
                <a16:creationId xmlns:a16="http://schemas.microsoft.com/office/drawing/2014/main" id="{AB687400-332C-DA4A-B839-0D94AA212BEB}"/>
              </a:ext>
            </a:extLst>
          </p:cNvPr>
          <p:cNvSpPr/>
          <p:nvPr/>
        </p:nvSpPr>
        <p:spPr>
          <a:xfrm>
            <a:off x="5684867" y="5491445"/>
            <a:ext cx="1000157"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Rectangle 69">
            <a:extLst>
              <a:ext uri="{FF2B5EF4-FFF2-40B4-BE49-F238E27FC236}">
                <a16:creationId xmlns:a16="http://schemas.microsoft.com/office/drawing/2014/main" id="{0C71693C-E68C-564F-A951-0212858AEE9B}"/>
              </a:ext>
            </a:extLst>
          </p:cNvPr>
          <p:cNvSpPr/>
          <p:nvPr/>
        </p:nvSpPr>
        <p:spPr>
          <a:xfrm>
            <a:off x="4703425" y="5182081"/>
            <a:ext cx="1981601"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TextBox 70">
            <a:extLst>
              <a:ext uri="{FF2B5EF4-FFF2-40B4-BE49-F238E27FC236}">
                <a16:creationId xmlns:a16="http://schemas.microsoft.com/office/drawing/2014/main" id="{2B03283E-2F55-7C4D-9497-E845DC7CDDC8}"/>
              </a:ext>
            </a:extLst>
          </p:cNvPr>
          <p:cNvSpPr txBox="1"/>
          <p:nvPr/>
        </p:nvSpPr>
        <p:spPr>
          <a:xfrm>
            <a:off x="3147917" y="4823264"/>
            <a:ext cx="543739" cy="1001813"/>
          </a:xfrm>
          <a:prstGeom prst="rect">
            <a:avLst/>
          </a:prstGeom>
          <a:noFill/>
        </p:spPr>
        <p:txBody>
          <a:bodyPr wrap="none" rtlCol="0">
            <a:spAutoFit/>
          </a:bodyPr>
          <a:lstStyle/>
          <a:p>
            <a:pPr>
              <a:lnSpc>
                <a:spcPct val="110000"/>
              </a:lnSpc>
            </a:pPr>
            <a:r>
              <a:rPr lang="en-GB"/>
              <a:t>SPS</a:t>
            </a:r>
          </a:p>
          <a:p>
            <a:pPr>
              <a:lnSpc>
                <a:spcPct val="110000"/>
              </a:lnSpc>
            </a:pPr>
            <a:r>
              <a:rPr lang="en-GB"/>
              <a:t>PS</a:t>
            </a:r>
          </a:p>
          <a:p>
            <a:pPr>
              <a:lnSpc>
                <a:spcPct val="110000"/>
              </a:lnSpc>
            </a:pPr>
            <a:r>
              <a:rPr lang="en-GB"/>
              <a:t>PSB</a:t>
            </a:r>
          </a:p>
        </p:txBody>
      </p:sp>
      <p:grpSp>
        <p:nvGrpSpPr>
          <p:cNvPr id="35" name="Group 34">
            <a:extLst>
              <a:ext uri="{FF2B5EF4-FFF2-40B4-BE49-F238E27FC236}">
                <a16:creationId xmlns:a16="http://schemas.microsoft.com/office/drawing/2014/main" id="{8D1FD8C9-F947-834E-B2B1-B1379F7CF216}"/>
              </a:ext>
            </a:extLst>
          </p:cNvPr>
          <p:cNvGrpSpPr/>
          <p:nvPr/>
        </p:nvGrpSpPr>
        <p:grpSpPr>
          <a:xfrm>
            <a:off x="6418686" y="2879856"/>
            <a:ext cx="1140106" cy="357810"/>
            <a:chOff x="4739833" y="4385723"/>
            <a:chExt cx="2859578" cy="916367"/>
          </a:xfrm>
        </p:grpSpPr>
        <p:sp>
          <p:nvSpPr>
            <p:cNvPr id="36" name="Oval 35">
              <a:extLst>
                <a:ext uri="{FF2B5EF4-FFF2-40B4-BE49-F238E27FC236}">
                  <a16:creationId xmlns:a16="http://schemas.microsoft.com/office/drawing/2014/main" id="{19615FE1-E301-8145-BE04-62B7EF40D5B5}"/>
                </a:ext>
              </a:extLst>
            </p:cNvPr>
            <p:cNvSpPr/>
            <p:nvPr/>
          </p:nvSpPr>
          <p:spPr>
            <a:xfrm>
              <a:off x="6685011" y="4385723"/>
              <a:ext cx="914400" cy="9144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7" name="Rectangle 36">
              <a:extLst>
                <a:ext uri="{FF2B5EF4-FFF2-40B4-BE49-F238E27FC236}">
                  <a16:creationId xmlns:a16="http://schemas.microsoft.com/office/drawing/2014/main" id="{73EC6A37-01A0-0745-9AEF-2A6235B80CE1}"/>
                </a:ext>
              </a:extLst>
            </p:cNvPr>
            <p:cNvSpPr/>
            <p:nvPr/>
          </p:nvSpPr>
          <p:spPr>
            <a:xfrm>
              <a:off x="5197033" y="4387690"/>
              <a:ext cx="1945178"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8" name="Oval 37">
              <a:extLst>
                <a:ext uri="{FF2B5EF4-FFF2-40B4-BE49-F238E27FC236}">
                  <a16:creationId xmlns:a16="http://schemas.microsoft.com/office/drawing/2014/main" id="{DF432BC9-BF9E-DD42-88B1-32302BFEAE97}"/>
                </a:ext>
              </a:extLst>
            </p:cNvPr>
            <p:cNvSpPr/>
            <p:nvPr/>
          </p:nvSpPr>
          <p:spPr>
            <a:xfrm>
              <a:off x="4739833" y="4387690"/>
              <a:ext cx="914400" cy="9144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39" name="Rectangle 38">
            <a:extLst>
              <a:ext uri="{FF2B5EF4-FFF2-40B4-BE49-F238E27FC236}">
                <a16:creationId xmlns:a16="http://schemas.microsoft.com/office/drawing/2014/main" id="{81280EC1-353F-D24F-92B1-02BA573D5316}"/>
              </a:ext>
            </a:extLst>
          </p:cNvPr>
          <p:cNvSpPr/>
          <p:nvPr/>
        </p:nvSpPr>
        <p:spPr>
          <a:xfrm>
            <a:off x="3719720" y="5182081"/>
            <a:ext cx="983706" cy="28621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B835664F-7AE6-6C4D-B5D4-D861F369AF11}"/>
              </a:ext>
            </a:extLst>
          </p:cNvPr>
          <p:cNvSpPr/>
          <p:nvPr/>
        </p:nvSpPr>
        <p:spPr>
          <a:xfrm>
            <a:off x="3719719" y="4872346"/>
            <a:ext cx="2965303" cy="28621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D63AE77F-4613-3842-8664-C469AB9BC0FA}"/>
              </a:ext>
            </a:extLst>
          </p:cNvPr>
          <p:cNvSpPr/>
          <p:nvPr/>
        </p:nvSpPr>
        <p:spPr>
          <a:xfrm>
            <a:off x="6685026" y="5491445"/>
            <a:ext cx="985828" cy="286216"/>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Rectangle 61">
            <a:extLst>
              <a:ext uri="{FF2B5EF4-FFF2-40B4-BE49-F238E27FC236}">
                <a16:creationId xmlns:a16="http://schemas.microsoft.com/office/drawing/2014/main" id="{8F918A3A-79E0-A344-831B-BB4A08EF3D3E}"/>
              </a:ext>
            </a:extLst>
          </p:cNvPr>
          <p:cNvSpPr/>
          <p:nvPr/>
        </p:nvSpPr>
        <p:spPr>
          <a:xfrm>
            <a:off x="8670392" y="5181057"/>
            <a:ext cx="1977896"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51A696FE-F832-224A-9459-807337516969}"/>
              </a:ext>
            </a:extLst>
          </p:cNvPr>
          <p:cNvSpPr/>
          <p:nvPr/>
        </p:nvSpPr>
        <p:spPr>
          <a:xfrm>
            <a:off x="7670853" y="5491445"/>
            <a:ext cx="999539"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4BCE9CC0-461A-624F-9D6A-1DE35B7AA7EB}"/>
              </a:ext>
            </a:extLst>
          </p:cNvPr>
          <p:cNvSpPr/>
          <p:nvPr/>
        </p:nvSpPr>
        <p:spPr>
          <a:xfrm>
            <a:off x="8670392" y="5491445"/>
            <a:ext cx="994190" cy="286216"/>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4" name="Rectangle 73">
            <a:extLst>
              <a:ext uri="{FF2B5EF4-FFF2-40B4-BE49-F238E27FC236}">
                <a16:creationId xmlns:a16="http://schemas.microsoft.com/office/drawing/2014/main" id="{C9D8923A-15A7-E746-A5FD-89B8E5DDA594}"/>
              </a:ext>
            </a:extLst>
          </p:cNvPr>
          <p:cNvSpPr/>
          <p:nvPr/>
        </p:nvSpPr>
        <p:spPr>
          <a:xfrm>
            <a:off x="9664582" y="5491445"/>
            <a:ext cx="983706" cy="286216"/>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6" name="Picture 75" descr="A motherboard with a motherboard&#10;&#10;Description automatically generated with low confidence">
            <a:extLst>
              <a:ext uri="{FF2B5EF4-FFF2-40B4-BE49-F238E27FC236}">
                <a16:creationId xmlns:a16="http://schemas.microsoft.com/office/drawing/2014/main" id="{E4CCD460-A14C-4E41-B42A-EB47BED130F1}"/>
              </a:ext>
            </a:extLst>
          </p:cNvPr>
          <p:cNvPicPr>
            <a:picLocks noChangeAspect="1"/>
          </p:cNvPicPr>
          <p:nvPr/>
        </p:nvPicPr>
        <p:blipFill rotWithShape="1">
          <a:blip r:embed="rId3"/>
          <a:srcRect l="5492" t="4177" r="6115" b="3315"/>
          <a:stretch/>
        </p:blipFill>
        <p:spPr>
          <a:xfrm rot="10800000">
            <a:off x="6383461" y="3486758"/>
            <a:ext cx="1524086" cy="1197138"/>
          </a:xfrm>
          <a:prstGeom prst="rect">
            <a:avLst/>
          </a:prstGeom>
        </p:spPr>
      </p:pic>
      <p:grpSp>
        <p:nvGrpSpPr>
          <p:cNvPr id="77" name="Group 76">
            <a:extLst>
              <a:ext uri="{FF2B5EF4-FFF2-40B4-BE49-F238E27FC236}">
                <a16:creationId xmlns:a16="http://schemas.microsoft.com/office/drawing/2014/main" id="{5F9708F4-C551-6143-B8C0-3AED18A1E4EB}"/>
              </a:ext>
            </a:extLst>
          </p:cNvPr>
          <p:cNvGrpSpPr/>
          <p:nvPr/>
        </p:nvGrpSpPr>
        <p:grpSpPr>
          <a:xfrm>
            <a:off x="1833900" y="4182176"/>
            <a:ext cx="1081344" cy="489587"/>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78" name="Rounded Rectangle 77">
              <a:extLst>
                <a:ext uri="{FF2B5EF4-FFF2-40B4-BE49-F238E27FC236}">
                  <a16:creationId xmlns:a16="http://schemas.microsoft.com/office/drawing/2014/main" id="{88320ABD-5C3C-7047-A1EC-E67C8187BE37}"/>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9" name="Rounded Rectangle 4">
              <a:extLst>
                <a:ext uri="{FF2B5EF4-FFF2-40B4-BE49-F238E27FC236}">
                  <a16:creationId xmlns:a16="http://schemas.microsoft.com/office/drawing/2014/main" id="{4D546CEA-118A-4C4E-B744-E87B32F34DB2}"/>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Timing System</a:t>
              </a:r>
            </a:p>
            <a:p>
              <a:pPr algn="ctr" defTabSz="1000125">
                <a:lnSpc>
                  <a:spcPct val="90000"/>
                </a:lnSpc>
                <a:spcBef>
                  <a:spcPct val="0"/>
                </a:spcBef>
                <a:spcAft>
                  <a:spcPct val="35000"/>
                </a:spcAft>
              </a:pPr>
              <a:r>
                <a:rPr lang="en-GB" sz="900"/>
                <a:t>(GMT)</a:t>
              </a:r>
            </a:p>
          </p:txBody>
        </p:sp>
      </p:grpSp>
      <p:pic>
        <p:nvPicPr>
          <p:cNvPr id="80" name="Picture 79" descr="conductor-cartoon.png">
            <a:extLst>
              <a:ext uri="{FF2B5EF4-FFF2-40B4-BE49-F238E27FC236}">
                <a16:creationId xmlns:a16="http://schemas.microsoft.com/office/drawing/2014/main" id="{9CCF5E26-7F17-994C-AFF0-B07B280F2D48}"/>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5207" b="97330" l="1973" r="95197"/>
                    </a14:imgEffect>
                  </a14:imgLayer>
                </a14:imgProps>
              </a:ext>
              <a:ext uri="{28A0092B-C50C-407E-A947-70E740481C1C}">
                <a14:useLocalDpi xmlns:a14="http://schemas.microsoft.com/office/drawing/2010/main" val="0"/>
              </a:ext>
            </a:extLst>
          </a:blip>
          <a:stretch>
            <a:fillRect/>
          </a:stretch>
        </p:blipFill>
        <p:spPr>
          <a:xfrm>
            <a:off x="1746357" y="2196630"/>
            <a:ext cx="1578183" cy="2027546"/>
          </a:xfrm>
          <a:prstGeom prst="rect">
            <a:avLst/>
          </a:prstGeom>
        </p:spPr>
      </p:pic>
      <p:sp>
        <p:nvSpPr>
          <p:cNvPr id="81" name="Lightning Bolt 80">
            <a:extLst>
              <a:ext uri="{FF2B5EF4-FFF2-40B4-BE49-F238E27FC236}">
                <a16:creationId xmlns:a16="http://schemas.microsoft.com/office/drawing/2014/main" id="{5A36B150-B8B0-734F-91EA-E0CB54CE6FC5}"/>
              </a:ext>
            </a:extLst>
          </p:cNvPr>
          <p:cNvSpPr/>
          <p:nvPr/>
        </p:nvSpPr>
        <p:spPr>
          <a:xfrm rot="15899161" flipH="1">
            <a:off x="3386054" y="2465548"/>
            <a:ext cx="485716" cy="415933"/>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2" name="TextBox 81">
            <a:extLst>
              <a:ext uri="{FF2B5EF4-FFF2-40B4-BE49-F238E27FC236}">
                <a16:creationId xmlns:a16="http://schemas.microsoft.com/office/drawing/2014/main" id="{C4AD1C22-41EB-E148-A9C7-AAD17E3A12B4}"/>
              </a:ext>
            </a:extLst>
          </p:cNvPr>
          <p:cNvSpPr txBox="1"/>
          <p:nvPr/>
        </p:nvSpPr>
        <p:spPr>
          <a:xfrm>
            <a:off x="3242749" y="2831251"/>
            <a:ext cx="880841" cy="230832"/>
          </a:xfrm>
          <a:prstGeom prst="rect">
            <a:avLst/>
          </a:prstGeom>
          <a:noFill/>
        </p:spPr>
        <p:txBody>
          <a:bodyPr wrap="square" rtlCol="0">
            <a:spAutoFit/>
          </a:bodyPr>
          <a:lstStyle/>
          <a:p>
            <a:r>
              <a:rPr lang="en-GB" sz="900"/>
              <a:t>Read now!</a:t>
            </a:r>
          </a:p>
        </p:txBody>
      </p:sp>
      <p:grpSp>
        <p:nvGrpSpPr>
          <p:cNvPr id="83" name="Group 82">
            <a:extLst>
              <a:ext uri="{FF2B5EF4-FFF2-40B4-BE49-F238E27FC236}">
                <a16:creationId xmlns:a16="http://schemas.microsoft.com/office/drawing/2014/main" id="{506916BC-104C-DD40-AB03-B98ACA901A16}"/>
              </a:ext>
            </a:extLst>
          </p:cNvPr>
          <p:cNvGrpSpPr/>
          <p:nvPr/>
        </p:nvGrpSpPr>
        <p:grpSpPr>
          <a:xfrm>
            <a:off x="6418157" y="1183702"/>
            <a:ext cx="1741995" cy="1569583"/>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84" name="Rounded Rectangle 83">
              <a:extLst>
                <a:ext uri="{FF2B5EF4-FFF2-40B4-BE49-F238E27FC236}">
                  <a16:creationId xmlns:a16="http://schemas.microsoft.com/office/drawing/2014/main" id="{4625D7BA-08F3-A746-8BEA-51602740726A}"/>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nchor="t"/>
            <a:lstStyle/>
            <a:p>
              <a:endParaRPr lang="en-CH"/>
            </a:p>
          </p:txBody>
        </p:sp>
        <p:sp>
          <p:nvSpPr>
            <p:cNvPr id="85" name="Rounded Rectangle 4">
              <a:extLst>
                <a:ext uri="{FF2B5EF4-FFF2-40B4-BE49-F238E27FC236}">
                  <a16:creationId xmlns:a16="http://schemas.microsoft.com/office/drawing/2014/main" id="{7AEE66E0-6EAD-1548-810E-1292C32A3B3E}"/>
                </a:ext>
              </a:extLst>
            </p:cNvPr>
            <p:cNvSpPr/>
            <p:nvPr/>
          </p:nvSpPr>
          <p:spPr>
            <a:xfrm>
              <a:off x="119099" y="1172377"/>
              <a:ext cx="3750037" cy="103141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t" anchorCtr="0">
              <a:noAutofit/>
            </a:bodyPr>
            <a:lstStyle/>
            <a:p>
              <a:pPr algn="ctr" defTabSz="1000125">
                <a:lnSpc>
                  <a:spcPct val="90000"/>
                </a:lnSpc>
                <a:spcBef>
                  <a:spcPct val="0"/>
                </a:spcBef>
                <a:spcAft>
                  <a:spcPct val="35000"/>
                </a:spcAft>
              </a:pPr>
              <a:r>
                <a:rPr lang="en-GB" sz="900">
                  <a:solidFill>
                    <a:schemeClr val="tx2"/>
                  </a:solidFill>
                </a:rPr>
                <a:t>Rolling Buffer</a:t>
              </a:r>
            </a:p>
          </p:txBody>
        </p:sp>
      </p:grpSp>
      <p:sp>
        <p:nvSpPr>
          <p:cNvPr id="86" name="Rounded Rectangle 85">
            <a:extLst>
              <a:ext uri="{FF2B5EF4-FFF2-40B4-BE49-F238E27FC236}">
                <a16:creationId xmlns:a16="http://schemas.microsoft.com/office/drawing/2014/main" id="{C66E8247-37FB-6049-A596-93A154B25591}"/>
              </a:ext>
            </a:extLst>
          </p:cNvPr>
          <p:cNvSpPr/>
          <p:nvPr/>
        </p:nvSpPr>
        <p:spPr>
          <a:xfrm>
            <a:off x="6482273" y="1606845"/>
            <a:ext cx="887541"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N</a:t>
            </a:r>
            <a:r>
              <a:rPr lang="en-CH" sz="1000"/>
              <a:t>ew value</a:t>
            </a:r>
          </a:p>
        </p:txBody>
      </p:sp>
      <p:sp>
        <p:nvSpPr>
          <p:cNvPr id="88" name="Rounded Rectangle 87">
            <a:extLst>
              <a:ext uri="{FF2B5EF4-FFF2-40B4-BE49-F238E27FC236}">
                <a16:creationId xmlns:a16="http://schemas.microsoft.com/office/drawing/2014/main" id="{48099B4F-3C3D-3D49-900F-B09ECF3D4C9C}"/>
              </a:ext>
            </a:extLst>
          </p:cNvPr>
          <p:cNvSpPr/>
          <p:nvPr/>
        </p:nvSpPr>
        <p:spPr>
          <a:xfrm>
            <a:off x="6482273" y="2154712"/>
            <a:ext cx="887541"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000"/>
              <a:t>Value (</a:t>
            </a:r>
            <a:r>
              <a:rPr lang="en-GB" sz="1000"/>
              <a:t>t</a:t>
            </a:r>
            <a:r>
              <a:rPr lang="en-CH" sz="1000"/>
              <a:t>-2)</a:t>
            </a:r>
          </a:p>
        </p:txBody>
      </p:sp>
      <p:cxnSp>
        <p:nvCxnSpPr>
          <p:cNvPr id="12" name="Straight Arrow Connector 11">
            <a:extLst>
              <a:ext uri="{FF2B5EF4-FFF2-40B4-BE49-F238E27FC236}">
                <a16:creationId xmlns:a16="http://schemas.microsoft.com/office/drawing/2014/main" id="{9FCA92A1-CBE9-7D4A-A841-BD339AF8E3F8}"/>
              </a:ext>
            </a:extLst>
          </p:cNvPr>
          <p:cNvCxnSpPr>
            <a:cxnSpLocks/>
          </p:cNvCxnSpPr>
          <p:nvPr/>
        </p:nvCxnSpPr>
        <p:spPr>
          <a:xfrm flipV="1">
            <a:off x="5354946" y="5481621"/>
            <a:ext cx="0" cy="422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A4D94A0-3F22-D84E-ACBB-42B35E312B3D}"/>
              </a:ext>
            </a:extLst>
          </p:cNvPr>
          <p:cNvSpPr txBox="1"/>
          <p:nvPr/>
        </p:nvSpPr>
        <p:spPr>
          <a:xfrm>
            <a:off x="5390389" y="5772133"/>
            <a:ext cx="307225" cy="184666"/>
          </a:xfrm>
          <a:prstGeom prst="rect">
            <a:avLst/>
          </a:prstGeom>
          <a:noFill/>
        </p:spPr>
        <p:txBody>
          <a:bodyPr wrap="square" lIns="0" tIns="0" rIns="0" bIns="0" rtlCol="0">
            <a:spAutoFit/>
          </a:bodyPr>
          <a:lstStyle/>
          <a:p>
            <a:pPr algn="l"/>
            <a:r>
              <a:rPr lang="en-GB" sz="1200"/>
              <a:t>t</a:t>
            </a:r>
            <a:r>
              <a:rPr lang="en-CH" sz="1200" baseline="-25000"/>
              <a:t>acq</a:t>
            </a:r>
          </a:p>
        </p:txBody>
      </p:sp>
      <p:cxnSp>
        <p:nvCxnSpPr>
          <p:cNvPr id="96" name="Straight Arrow Connector 95">
            <a:extLst>
              <a:ext uri="{FF2B5EF4-FFF2-40B4-BE49-F238E27FC236}">
                <a16:creationId xmlns:a16="http://schemas.microsoft.com/office/drawing/2014/main" id="{A814D557-E162-234C-8AFD-24CA6661CFFB}"/>
              </a:ext>
            </a:extLst>
          </p:cNvPr>
          <p:cNvCxnSpPr>
            <a:cxnSpLocks/>
          </p:cNvCxnSpPr>
          <p:nvPr/>
        </p:nvCxnSpPr>
        <p:spPr>
          <a:xfrm flipV="1">
            <a:off x="6456466" y="5481621"/>
            <a:ext cx="0" cy="422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C81645E9-3EF7-BA46-B22B-EF69BDB03C8A}"/>
              </a:ext>
            </a:extLst>
          </p:cNvPr>
          <p:cNvSpPr txBox="1"/>
          <p:nvPr/>
        </p:nvSpPr>
        <p:spPr>
          <a:xfrm>
            <a:off x="6491909" y="5772133"/>
            <a:ext cx="371869" cy="184666"/>
          </a:xfrm>
          <a:prstGeom prst="rect">
            <a:avLst/>
          </a:prstGeom>
          <a:noFill/>
        </p:spPr>
        <p:txBody>
          <a:bodyPr wrap="square" lIns="0" tIns="0" rIns="0" bIns="0" rtlCol="0">
            <a:spAutoFit/>
          </a:bodyPr>
          <a:lstStyle/>
          <a:p>
            <a:pPr algn="l"/>
            <a:r>
              <a:rPr lang="en-GB" sz="1200"/>
              <a:t>t</a:t>
            </a:r>
            <a:r>
              <a:rPr lang="en-CH" sz="1200" baseline="-25000"/>
              <a:t>read</a:t>
            </a:r>
          </a:p>
        </p:txBody>
      </p:sp>
      <p:sp>
        <p:nvSpPr>
          <p:cNvPr id="98" name="Lightning Bolt 97">
            <a:extLst>
              <a:ext uri="{FF2B5EF4-FFF2-40B4-BE49-F238E27FC236}">
                <a16:creationId xmlns:a16="http://schemas.microsoft.com/office/drawing/2014/main" id="{FF90B03F-8F57-F44B-89CB-DB004B7DDA97}"/>
              </a:ext>
            </a:extLst>
          </p:cNvPr>
          <p:cNvSpPr/>
          <p:nvPr/>
        </p:nvSpPr>
        <p:spPr>
          <a:xfrm rot="15899161" flipH="1">
            <a:off x="3386054" y="3972666"/>
            <a:ext cx="485716" cy="415933"/>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99" name="TextBox 98">
            <a:extLst>
              <a:ext uri="{FF2B5EF4-FFF2-40B4-BE49-F238E27FC236}">
                <a16:creationId xmlns:a16="http://schemas.microsoft.com/office/drawing/2014/main" id="{C030623E-DF28-B045-9E95-7AB2E2E790E1}"/>
              </a:ext>
            </a:extLst>
          </p:cNvPr>
          <p:cNvSpPr txBox="1"/>
          <p:nvPr/>
        </p:nvSpPr>
        <p:spPr>
          <a:xfrm>
            <a:off x="3242749" y="4338369"/>
            <a:ext cx="920004" cy="230832"/>
          </a:xfrm>
          <a:prstGeom prst="rect">
            <a:avLst/>
          </a:prstGeom>
          <a:noFill/>
        </p:spPr>
        <p:txBody>
          <a:bodyPr wrap="square" rtlCol="0">
            <a:spAutoFit/>
          </a:bodyPr>
          <a:lstStyle/>
          <a:p>
            <a:r>
              <a:rPr lang="en-GB" sz="900"/>
              <a:t>Acquire now!</a:t>
            </a:r>
          </a:p>
        </p:txBody>
      </p:sp>
      <p:cxnSp>
        <p:nvCxnSpPr>
          <p:cNvPr id="21" name="Straight Arrow Connector 20">
            <a:extLst>
              <a:ext uri="{FF2B5EF4-FFF2-40B4-BE49-F238E27FC236}">
                <a16:creationId xmlns:a16="http://schemas.microsoft.com/office/drawing/2014/main" id="{88AC16D6-FE26-2D4E-A63C-9FBEF991B1C0}"/>
              </a:ext>
            </a:extLst>
          </p:cNvPr>
          <p:cNvCxnSpPr>
            <a:cxnSpLocks/>
          </p:cNvCxnSpPr>
          <p:nvPr/>
        </p:nvCxnSpPr>
        <p:spPr>
          <a:xfrm>
            <a:off x="3933284" y="4234150"/>
            <a:ext cx="24501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Elbow Connector 24">
            <a:extLst>
              <a:ext uri="{FF2B5EF4-FFF2-40B4-BE49-F238E27FC236}">
                <a16:creationId xmlns:a16="http://schemas.microsoft.com/office/drawing/2014/main" id="{6A312D1B-721F-8B4F-96D2-929F99302553}"/>
              </a:ext>
            </a:extLst>
          </p:cNvPr>
          <p:cNvCxnSpPr>
            <a:cxnSpLocks/>
            <a:stCxn id="49" idx="2"/>
            <a:endCxn id="76" idx="3"/>
          </p:cNvCxnSpPr>
          <p:nvPr/>
        </p:nvCxnSpPr>
        <p:spPr>
          <a:xfrm rot="16200000" flipH="1">
            <a:off x="4949272" y="2651137"/>
            <a:ext cx="1188343" cy="16800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CA3D8702-9EFE-4840-8929-62C711DEC43D}"/>
              </a:ext>
            </a:extLst>
          </p:cNvPr>
          <p:cNvCxnSpPr>
            <a:cxnSpLocks/>
            <a:stCxn id="86" idx="1"/>
            <a:endCxn id="49" idx="3"/>
          </p:cNvCxnSpPr>
          <p:nvPr/>
        </p:nvCxnSpPr>
        <p:spPr>
          <a:xfrm flipH="1">
            <a:off x="5235536" y="1696549"/>
            <a:ext cx="1246737" cy="857761"/>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55" name="Rounded Rectangle 54">
            <a:extLst>
              <a:ext uri="{FF2B5EF4-FFF2-40B4-BE49-F238E27FC236}">
                <a16:creationId xmlns:a16="http://schemas.microsoft.com/office/drawing/2014/main" id="{0ADF2A36-4D91-8240-B8B4-795875DBC91C}"/>
              </a:ext>
            </a:extLst>
          </p:cNvPr>
          <p:cNvSpPr/>
          <p:nvPr/>
        </p:nvSpPr>
        <p:spPr>
          <a:xfrm>
            <a:off x="7402003" y="1606845"/>
            <a:ext cx="698937"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err="1"/>
              <a:t>t</a:t>
            </a:r>
            <a:r>
              <a:rPr lang="en-US" sz="1000" baseline="-25000" err="1"/>
              <a:t>cycle</a:t>
            </a:r>
            <a:r>
              <a:rPr lang="en-US" sz="1000"/>
              <a:t>, </a:t>
            </a:r>
            <a:r>
              <a:rPr lang="en-US" sz="1000" err="1"/>
              <a:t>t</a:t>
            </a:r>
            <a:r>
              <a:rPr lang="en-US" sz="1000" baseline="-25000" err="1"/>
              <a:t>acq</a:t>
            </a:r>
            <a:endParaRPr lang="en-CH" sz="1000" baseline="-25000"/>
          </a:p>
        </p:txBody>
      </p:sp>
      <p:sp>
        <p:nvSpPr>
          <p:cNvPr id="56" name="Rounded Rectangle 55">
            <a:extLst>
              <a:ext uri="{FF2B5EF4-FFF2-40B4-BE49-F238E27FC236}">
                <a16:creationId xmlns:a16="http://schemas.microsoft.com/office/drawing/2014/main" id="{A8DCB063-8266-8F49-8796-52B0049FB329}"/>
              </a:ext>
            </a:extLst>
          </p:cNvPr>
          <p:cNvSpPr/>
          <p:nvPr/>
        </p:nvSpPr>
        <p:spPr>
          <a:xfrm>
            <a:off x="6482273" y="1880778"/>
            <a:ext cx="887541"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V</a:t>
            </a:r>
            <a:r>
              <a:rPr lang="en-CH" sz="1000"/>
              <a:t>alue (</a:t>
            </a:r>
            <a:r>
              <a:rPr lang="en-GB" sz="1000"/>
              <a:t>t</a:t>
            </a:r>
            <a:r>
              <a:rPr lang="en-CH" sz="1000"/>
              <a:t>-1)</a:t>
            </a:r>
          </a:p>
        </p:txBody>
      </p:sp>
      <p:sp>
        <p:nvSpPr>
          <p:cNvPr id="57" name="Rounded Rectangle 56">
            <a:extLst>
              <a:ext uri="{FF2B5EF4-FFF2-40B4-BE49-F238E27FC236}">
                <a16:creationId xmlns:a16="http://schemas.microsoft.com/office/drawing/2014/main" id="{9C44E5B1-A6B3-854C-BFBC-196645948E49}"/>
              </a:ext>
            </a:extLst>
          </p:cNvPr>
          <p:cNvSpPr/>
          <p:nvPr/>
        </p:nvSpPr>
        <p:spPr>
          <a:xfrm>
            <a:off x="7402003" y="1880778"/>
            <a:ext cx="698937"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err="1"/>
              <a:t>t</a:t>
            </a:r>
            <a:r>
              <a:rPr lang="en-US" sz="1000" baseline="-25000" err="1"/>
              <a:t>cycle</a:t>
            </a:r>
            <a:r>
              <a:rPr lang="en-US" sz="1000"/>
              <a:t>, </a:t>
            </a:r>
            <a:r>
              <a:rPr lang="en-US" sz="1000" err="1"/>
              <a:t>t</a:t>
            </a:r>
            <a:r>
              <a:rPr lang="en-US" sz="1000" baseline="-25000" err="1"/>
              <a:t>acq</a:t>
            </a:r>
            <a:endParaRPr lang="en-CH" sz="1000" baseline="-25000"/>
          </a:p>
        </p:txBody>
      </p:sp>
      <p:sp>
        <p:nvSpPr>
          <p:cNvPr id="58" name="Rounded Rectangle 57">
            <a:extLst>
              <a:ext uri="{FF2B5EF4-FFF2-40B4-BE49-F238E27FC236}">
                <a16:creationId xmlns:a16="http://schemas.microsoft.com/office/drawing/2014/main" id="{CFC5AEE4-ACF2-4745-B51A-3A07E1313108}"/>
              </a:ext>
            </a:extLst>
          </p:cNvPr>
          <p:cNvSpPr/>
          <p:nvPr/>
        </p:nvSpPr>
        <p:spPr>
          <a:xfrm>
            <a:off x="7402003" y="2154712"/>
            <a:ext cx="698937" cy="1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err="1"/>
              <a:t>t</a:t>
            </a:r>
            <a:r>
              <a:rPr lang="en-US" sz="1000" baseline="-25000" err="1"/>
              <a:t>cycle</a:t>
            </a:r>
            <a:r>
              <a:rPr lang="en-US" sz="1000"/>
              <a:t>, </a:t>
            </a:r>
            <a:r>
              <a:rPr lang="en-US" sz="1000" err="1"/>
              <a:t>t</a:t>
            </a:r>
            <a:r>
              <a:rPr lang="en-US" sz="1000" baseline="-25000" err="1"/>
              <a:t>acq</a:t>
            </a:r>
            <a:endParaRPr lang="en-CH" sz="1000" baseline="-25000"/>
          </a:p>
        </p:txBody>
      </p:sp>
      <p:cxnSp>
        <p:nvCxnSpPr>
          <p:cNvPr id="59" name="Straight Arrow Connector 58">
            <a:extLst>
              <a:ext uri="{FF2B5EF4-FFF2-40B4-BE49-F238E27FC236}">
                <a16:creationId xmlns:a16="http://schemas.microsoft.com/office/drawing/2014/main" id="{306831F6-9C97-C34F-A4A6-0C901FD6284A}"/>
              </a:ext>
            </a:extLst>
          </p:cNvPr>
          <p:cNvCxnSpPr>
            <a:cxnSpLocks/>
            <a:stCxn id="38" idx="2"/>
            <a:endCxn id="49" idx="3"/>
          </p:cNvCxnSpPr>
          <p:nvPr/>
        </p:nvCxnSpPr>
        <p:spPr>
          <a:xfrm flipH="1" flipV="1">
            <a:off x="5235536" y="2554310"/>
            <a:ext cx="1183150" cy="50483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nvGrpSpPr>
          <p:cNvPr id="63" name="Group 62">
            <a:extLst>
              <a:ext uri="{FF2B5EF4-FFF2-40B4-BE49-F238E27FC236}">
                <a16:creationId xmlns:a16="http://schemas.microsoft.com/office/drawing/2014/main" id="{775B3858-1F08-1B41-AAE3-DD118B474898}"/>
              </a:ext>
            </a:extLst>
          </p:cNvPr>
          <p:cNvGrpSpPr/>
          <p:nvPr/>
        </p:nvGrpSpPr>
        <p:grpSpPr>
          <a:xfrm>
            <a:off x="8793540" y="1496067"/>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64" name="Rounded Rectangle 63">
              <a:extLst>
                <a:ext uri="{FF2B5EF4-FFF2-40B4-BE49-F238E27FC236}">
                  <a16:creationId xmlns:a16="http://schemas.microsoft.com/office/drawing/2014/main" id="{F1718F3E-0A08-E54E-B61C-4291FBE39367}"/>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9" name="Rounded Rectangle 4">
              <a:extLst>
                <a:ext uri="{FF2B5EF4-FFF2-40B4-BE49-F238E27FC236}">
                  <a16:creationId xmlns:a16="http://schemas.microsoft.com/office/drawing/2014/main" id="{943A4C0D-05A1-5A4C-AB38-0E8FAE312AD7}"/>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Server</a:t>
              </a:r>
            </a:p>
            <a:p>
              <a:pPr algn="ctr" defTabSz="1000125">
                <a:lnSpc>
                  <a:spcPct val="90000"/>
                </a:lnSpc>
                <a:spcBef>
                  <a:spcPct val="0"/>
                </a:spcBef>
                <a:spcAft>
                  <a:spcPct val="35000"/>
                </a:spcAft>
              </a:pPr>
              <a:endParaRPr lang="en-GB" sz="900"/>
            </a:p>
          </p:txBody>
        </p:sp>
      </p:grpSp>
      <p:cxnSp>
        <p:nvCxnSpPr>
          <p:cNvPr id="90" name="Elbow Connector 89">
            <a:extLst>
              <a:ext uri="{FF2B5EF4-FFF2-40B4-BE49-F238E27FC236}">
                <a16:creationId xmlns:a16="http://schemas.microsoft.com/office/drawing/2014/main" id="{92A6B662-983B-3F4D-AB75-998139B0C3F9}"/>
              </a:ext>
            </a:extLst>
          </p:cNvPr>
          <p:cNvCxnSpPr>
            <a:cxnSpLocks/>
            <a:stCxn id="36" idx="6"/>
            <a:endCxn id="89" idx="2"/>
          </p:cNvCxnSpPr>
          <p:nvPr/>
        </p:nvCxnSpPr>
        <p:spPr>
          <a:xfrm flipV="1">
            <a:off x="7558792" y="1971315"/>
            <a:ext cx="1775420" cy="108706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D4F50A24-AE7B-554A-967B-198F1541EF1F}"/>
              </a:ext>
            </a:extLst>
          </p:cNvPr>
          <p:cNvSpPr txBox="1"/>
          <p:nvPr/>
        </p:nvSpPr>
        <p:spPr>
          <a:xfrm>
            <a:off x="7670853" y="2866329"/>
            <a:ext cx="1973832" cy="153888"/>
          </a:xfrm>
          <a:prstGeom prst="rect">
            <a:avLst/>
          </a:prstGeom>
          <a:noFill/>
        </p:spPr>
        <p:txBody>
          <a:bodyPr wrap="square" lIns="0" tIns="0" rIns="0" bIns="0" rtlCol="0">
            <a:spAutoFit/>
          </a:bodyPr>
          <a:lstStyle/>
          <a:p>
            <a:r>
              <a:rPr lang="en-CH" sz="1000" dirty="0"/>
              <a:t>Notify for </a:t>
            </a:r>
            <a:r>
              <a:rPr lang="en-US" sz="1000" dirty="0" err="1"/>
              <a:t>t</a:t>
            </a:r>
            <a:r>
              <a:rPr lang="en-US" sz="1000" baseline="-25000" dirty="0" err="1"/>
              <a:t>acq</a:t>
            </a:r>
            <a:endParaRPr lang="en-CH" sz="1000" baseline="-25000" dirty="0"/>
          </a:p>
        </p:txBody>
      </p:sp>
      <p:cxnSp>
        <p:nvCxnSpPr>
          <p:cNvPr id="91" name="Straight Arrow Connector 90">
            <a:extLst>
              <a:ext uri="{FF2B5EF4-FFF2-40B4-BE49-F238E27FC236}">
                <a16:creationId xmlns:a16="http://schemas.microsoft.com/office/drawing/2014/main" id="{A8396541-ABF4-E54D-BE49-73FAA529F071}"/>
              </a:ext>
            </a:extLst>
          </p:cNvPr>
          <p:cNvCxnSpPr>
            <a:cxnSpLocks/>
            <a:endCxn id="64" idx="0"/>
          </p:cNvCxnSpPr>
          <p:nvPr/>
        </p:nvCxnSpPr>
        <p:spPr>
          <a:xfrm>
            <a:off x="9334212" y="882496"/>
            <a:ext cx="0" cy="613571"/>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8EA5B272-CC2B-DB46-BC99-B74B66373660}"/>
              </a:ext>
            </a:extLst>
          </p:cNvPr>
          <p:cNvCxnSpPr>
            <a:cxnSpLocks/>
          </p:cNvCxnSpPr>
          <p:nvPr/>
        </p:nvCxnSpPr>
        <p:spPr>
          <a:xfrm flipV="1">
            <a:off x="4703425" y="5466769"/>
            <a:ext cx="0" cy="422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F6A498E5-18B7-BC42-81E2-726D27F79E42}"/>
              </a:ext>
            </a:extLst>
          </p:cNvPr>
          <p:cNvSpPr txBox="1"/>
          <p:nvPr/>
        </p:nvSpPr>
        <p:spPr>
          <a:xfrm>
            <a:off x="4738868" y="5757281"/>
            <a:ext cx="307225" cy="184666"/>
          </a:xfrm>
          <a:prstGeom prst="rect">
            <a:avLst/>
          </a:prstGeom>
          <a:noFill/>
        </p:spPr>
        <p:txBody>
          <a:bodyPr wrap="square" lIns="0" tIns="0" rIns="0" bIns="0" rtlCol="0">
            <a:spAutoFit/>
          </a:bodyPr>
          <a:lstStyle/>
          <a:p>
            <a:pPr algn="l"/>
            <a:r>
              <a:rPr lang="en-GB" sz="1200"/>
              <a:t>t</a:t>
            </a:r>
            <a:r>
              <a:rPr lang="en-CH" sz="1200" baseline="-25000"/>
              <a:t>cycle</a:t>
            </a:r>
          </a:p>
        </p:txBody>
      </p:sp>
      <p:cxnSp>
        <p:nvCxnSpPr>
          <p:cNvPr id="75" name="Straight Arrow Connector 74">
            <a:extLst>
              <a:ext uri="{FF2B5EF4-FFF2-40B4-BE49-F238E27FC236}">
                <a16:creationId xmlns:a16="http://schemas.microsoft.com/office/drawing/2014/main" id="{D812CF59-FB27-42E9-A22B-D34916F11EDF}"/>
              </a:ext>
            </a:extLst>
          </p:cNvPr>
          <p:cNvCxnSpPr>
            <a:cxnSpLocks/>
            <a:stCxn id="89" idx="1"/>
            <a:endCxn id="84" idx="3"/>
          </p:cNvCxnSpPr>
          <p:nvPr/>
        </p:nvCxnSpPr>
        <p:spPr>
          <a:xfrm flipH="1">
            <a:off x="8160152" y="1740861"/>
            <a:ext cx="641949" cy="227633"/>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pic>
        <p:nvPicPr>
          <p:cNvPr id="87" name="Picture 12" descr="\\cern.ch\dfs\Users\f\felixehm\Documents\My Pictures\Microsoft Clip Organizer\j0432628.png">
            <a:extLst>
              <a:ext uri="{FF2B5EF4-FFF2-40B4-BE49-F238E27FC236}">
                <a16:creationId xmlns:a16="http://schemas.microsoft.com/office/drawing/2014/main" id="{FDA04FB3-7D10-4EC7-A1D7-06C4BFBE9E2B}"/>
              </a:ext>
            </a:extLst>
          </p:cNvPr>
          <p:cNvPicPr>
            <a:picLocks noChangeAspect="1" noChangeArrowheads="1"/>
          </p:cNvPicPr>
          <p:nvPr/>
        </p:nvPicPr>
        <p:blipFill>
          <a:blip r:embed="rId6" cstate="print"/>
          <a:srcRect/>
          <a:stretch>
            <a:fillRect/>
          </a:stretch>
        </p:blipFill>
        <p:spPr bwMode="auto">
          <a:xfrm>
            <a:off x="8215876" y="3250880"/>
            <a:ext cx="693737" cy="693737"/>
          </a:xfrm>
          <a:prstGeom prst="rect">
            <a:avLst/>
          </a:prstGeom>
          <a:noFill/>
        </p:spPr>
      </p:pic>
      <p:pic>
        <p:nvPicPr>
          <p:cNvPr id="95" name="Picture 12" descr="\\cern.ch\dfs\Users\f\felixehm\Documents\My Pictures\Microsoft Clip Organizer\j0432628.png">
            <a:extLst>
              <a:ext uri="{FF2B5EF4-FFF2-40B4-BE49-F238E27FC236}">
                <a16:creationId xmlns:a16="http://schemas.microsoft.com/office/drawing/2014/main" id="{DB1F2759-E0FA-48EC-9F17-DC183CBAD7A6}"/>
              </a:ext>
            </a:extLst>
          </p:cNvPr>
          <p:cNvPicPr>
            <a:picLocks noChangeAspect="1" noChangeArrowheads="1"/>
          </p:cNvPicPr>
          <p:nvPr/>
        </p:nvPicPr>
        <p:blipFill>
          <a:blip r:embed="rId6" cstate="print"/>
          <a:srcRect/>
          <a:stretch>
            <a:fillRect/>
          </a:stretch>
        </p:blipFill>
        <p:spPr bwMode="auto">
          <a:xfrm>
            <a:off x="8793540" y="3589157"/>
            <a:ext cx="693737" cy="693737"/>
          </a:xfrm>
          <a:prstGeom prst="rect">
            <a:avLst/>
          </a:prstGeom>
          <a:noFill/>
        </p:spPr>
      </p:pic>
      <p:pic>
        <p:nvPicPr>
          <p:cNvPr id="100" name="Picture 12" descr="\\cern.ch\dfs\Users\f\felixehm\Documents\My Pictures\Microsoft Clip Organizer\j0432628.png">
            <a:extLst>
              <a:ext uri="{FF2B5EF4-FFF2-40B4-BE49-F238E27FC236}">
                <a16:creationId xmlns:a16="http://schemas.microsoft.com/office/drawing/2014/main" id="{ECF88867-3AF9-4FA4-A2B4-27C704E09629}"/>
              </a:ext>
            </a:extLst>
          </p:cNvPr>
          <p:cNvPicPr>
            <a:picLocks noChangeAspect="1" noChangeArrowheads="1"/>
          </p:cNvPicPr>
          <p:nvPr/>
        </p:nvPicPr>
        <p:blipFill>
          <a:blip r:embed="rId6" cstate="print"/>
          <a:srcRect/>
          <a:stretch>
            <a:fillRect/>
          </a:stretch>
        </p:blipFill>
        <p:spPr bwMode="auto">
          <a:xfrm>
            <a:off x="9334212" y="3963687"/>
            <a:ext cx="693737" cy="693737"/>
          </a:xfrm>
          <a:prstGeom prst="rect">
            <a:avLst/>
          </a:prstGeom>
          <a:noFill/>
        </p:spPr>
      </p:pic>
      <p:cxnSp>
        <p:nvCxnSpPr>
          <p:cNvPr id="101" name="Straight Arrow Connector 100">
            <a:extLst>
              <a:ext uri="{FF2B5EF4-FFF2-40B4-BE49-F238E27FC236}">
                <a16:creationId xmlns:a16="http://schemas.microsoft.com/office/drawing/2014/main" id="{DBE957F5-CEDB-4147-B5E6-5F36C81E9DE7}"/>
              </a:ext>
            </a:extLst>
          </p:cNvPr>
          <p:cNvCxnSpPr>
            <a:cxnSpLocks/>
          </p:cNvCxnSpPr>
          <p:nvPr/>
        </p:nvCxnSpPr>
        <p:spPr>
          <a:xfrm flipH="1">
            <a:off x="7894119" y="3761218"/>
            <a:ext cx="399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D8223118-C9BC-4224-868A-EA24316F16B2}"/>
              </a:ext>
            </a:extLst>
          </p:cNvPr>
          <p:cNvCxnSpPr>
            <a:cxnSpLocks/>
            <a:stCxn id="95" idx="1"/>
          </p:cNvCxnSpPr>
          <p:nvPr/>
        </p:nvCxnSpPr>
        <p:spPr>
          <a:xfrm flipH="1">
            <a:off x="7894119" y="3936026"/>
            <a:ext cx="8994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B6066C00-B9D5-4458-9D5E-26AE4BB1F78C}"/>
              </a:ext>
            </a:extLst>
          </p:cNvPr>
          <p:cNvCxnSpPr>
            <a:cxnSpLocks/>
          </p:cNvCxnSpPr>
          <p:nvPr/>
        </p:nvCxnSpPr>
        <p:spPr>
          <a:xfrm flipH="1">
            <a:off x="7894119" y="4108815"/>
            <a:ext cx="399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98251E21-DCFA-4CBB-A30E-E58DC61B124E}"/>
              </a:ext>
            </a:extLst>
          </p:cNvPr>
          <p:cNvCxnSpPr>
            <a:cxnSpLocks/>
          </p:cNvCxnSpPr>
          <p:nvPr/>
        </p:nvCxnSpPr>
        <p:spPr>
          <a:xfrm flipH="1">
            <a:off x="7894119" y="4291177"/>
            <a:ext cx="399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5B4DC3AD-D183-4850-8DB9-5D42673C0FEF}"/>
              </a:ext>
            </a:extLst>
          </p:cNvPr>
          <p:cNvCxnSpPr>
            <a:cxnSpLocks/>
          </p:cNvCxnSpPr>
          <p:nvPr/>
        </p:nvCxnSpPr>
        <p:spPr>
          <a:xfrm flipH="1">
            <a:off x="7894119" y="4436088"/>
            <a:ext cx="399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6" name="TextBox 105">
            <a:extLst>
              <a:ext uri="{FF2B5EF4-FFF2-40B4-BE49-F238E27FC236}">
                <a16:creationId xmlns:a16="http://schemas.microsoft.com/office/drawing/2014/main" id="{C8A6CF26-F76D-4380-8002-FBCF2B48DF91}"/>
              </a:ext>
            </a:extLst>
          </p:cNvPr>
          <p:cNvSpPr txBox="1"/>
          <p:nvPr/>
        </p:nvSpPr>
        <p:spPr>
          <a:xfrm>
            <a:off x="9293556" y="1275845"/>
            <a:ext cx="1799863" cy="230832"/>
          </a:xfrm>
          <a:prstGeom prst="rect">
            <a:avLst/>
          </a:prstGeom>
          <a:noFill/>
        </p:spPr>
        <p:txBody>
          <a:bodyPr wrap="square" rtlCol="0">
            <a:spAutoFit/>
          </a:bodyPr>
          <a:lstStyle/>
          <a:p>
            <a:r>
              <a:rPr lang="en-GB" sz="900">
                <a:solidFill>
                  <a:schemeClr val="accent5"/>
                </a:solidFill>
              </a:rPr>
              <a:t>CMW-RDA updates</a:t>
            </a:r>
          </a:p>
        </p:txBody>
      </p:sp>
      <p:pic>
        <p:nvPicPr>
          <p:cNvPr id="107" name="Picture 106" descr="A red and white logo&#10;&#10;Description automatically generated with medium confidence">
            <a:extLst>
              <a:ext uri="{FF2B5EF4-FFF2-40B4-BE49-F238E27FC236}">
                <a16:creationId xmlns:a16="http://schemas.microsoft.com/office/drawing/2014/main" id="{5510D24D-84DF-41E8-8194-B9B9E7C6262C}"/>
              </a:ext>
            </a:extLst>
          </p:cNvPr>
          <p:cNvPicPr>
            <a:picLocks noChangeAspect="1"/>
          </p:cNvPicPr>
          <p:nvPr/>
        </p:nvPicPr>
        <p:blipFill>
          <a:blip r:embed="rId7"/>
          <a:stretch>
            <a:fillRect/>
          </a:stretch>
        </p:blipFill>
        <p:spPr>
          <a:xfrm>
            <a:off x="8864430" y="1318779"/>
            <a:ext cx="397466" cy="124143"/>
          </a:xfrm>
          <a:prstGeom prst="rect">
            <a:avLst/>
          </a:prstGeom>
        </p:spPr>
      </p:pic>
      <p:pic>
        <p:nvPicPr>
          <p:cNvPr id="92" name="Picture 91">
            <a:extLst>
              <a:ext uri="{FF2B5EF4-FFF2-40B4-BE49-F238E27FC236}">
                <a16:creationId xmlns:a16="http://schemas.microsoft.com/office/drawing/2014/main" id="{CDDE3A7A-D8B5-8E45-BA20-D8E23BFEBCD6}"/>
              </a:ext>
            </a:extLst>
          </p:cNvPr>
          <p:cNvPicPr>
            <a:picLocks noChangeAspect="1"/>
          </p:cNvPicPr>
          <p:nvPr/>
        </p:nvPicPr>
        <p:blipFill>
          <a:blip r:embed="rId8"/>
          <a:srcRect/>
          <a:stretch/>
        </p:blipFill>
        <p:spPr>
          <a:xfrm>
            <a:off x="4941576" y="2591613"/>
            <a:ext cx="295497" cy="295497"/>
          </a:xfrm>
          <a:prstGeom prst="rect">
            <a:avLst/>
          </a:prstGeom>
        </p:spPr>
      </p:pic>
      <p:sp>
        <p:nvSpPr>
          <p:cNvPr id="4" name="TextBox 3">
            <a:extLst>
              <a:ext uri="{FF2B5EF4-FFF2-40B4-BE49-F238E27FC236}">
                <a16:creationId xmlns:a16="http://schemas.microsoft.com/office/drawing/2014/main" id="{3DBD86D8-92E2-BC42-91E7-8E810B3F1BB7}"/>
              </a:ext>
            </a:extLst>
          </p:cNvPr>
          <p:cNvSpPr txBox="1"/>
          <p:nvPr/>
        </p:nvSpPr>
        <p:spPr>
          <a:xfrm rot="16200000">
            <a:off x="6745867" y="2399570"/>
            <a:ext cx="359073" cy="276999"/>
          </a:xfrm>
          <a:prstGeom prst="rect">
            <a:avLst/>
          </a:prstGeom>
          <a:noFill/>
        </p:spPr>
        <p:txBody>
          <a:bodyPr wrap="none" lIns="0" tIns="0" rIns="0" bIns="0" rtlCol="0">
            <a:spAutoFit/>
          </a:bodyPr>
          <a:lstStyle/>
          <a:p>
            <a:pPr algn="l"/>
            <a:r>
              <a:rPr lang="en-GB" dirty="0"/>
              <a:t>- - -</a:t>
            </a:r>
          </a:p>
        </p:txBody>
      </p:sp>
    </p:spTree>
    <p:extLst>
      <p:ext uri="{BB962C8B-B14F-4D97-AF65-F5344CB8AC3E}">
        <p14:creationId xmlns:p14="http://schemas.microsoft.com/office/powerpoint/2010/main" val="383978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9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8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8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94"/>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9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59"/>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5"/>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9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6"/>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63"/>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75"/>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91"/>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06"/>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1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p:bldP spid="86" grpId="0" animBg="1"/>
      <p:bldP spid="88" grpId="0" animBg="1"/>
      <p:bldP spid="13" grpId="0"/>
      <p:bldP spid="97" grpId="0"/>
      <p:bldP spid="98" grpId="0" animBg="1"/>
      <p:bldP spid="99" grpId="0"/>
      <p:bldP spid="55" grpId="0" animBg="1"/>
      <p:bldP spid="56" grpId="0" animBg="1"/>
      <p:bldP spid="57" grpId="0" animBg="1"/>
      <p:bldP spid="58" grpId="0" animBg="1"/>
      <p:bldP spid="16" grpId="0"/>
      <p:bldP spid="94" grpId="0"/>
      <p:bldP spid="106" grpId="0"/>
      <p:bldP spid="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ounded Rectangle 53">
            <a:extLst>
              <a:ext uri="{FF2B5EF4-FFF2-40B4-BE49-F238E27FC236}">
                <a16:creationId xmlns:a16="http://schemas.microsoft.com/office/drawing/2014/main" id="{B2431EDF-8E40-ED4E-93AF-5EAD1F86B932}"/>
              </a:ext>
            </a:extLst>
          </p:cNvPr>
          <p:cNvSpPr/>
          <p:nvPr/>
        </p:nvSpPr>
        <p:spPr>
          <a:xfrm>
            <a:off x="1388637" y="1520030"/>
            <a:ext cx="1447199" cy="2609229"/>
          </a:xfrm>
          <a:prstGeom prst="roundRect">
            <a:avLst>
              <a:gd name="adj" fmla="val 10000"/>
            </a:avLst>
          </a:prstGeom>
          <a:solidFill>
            <a:schemeClr val="bg1"/>
          </a:solidFill>
          <a:ln>
            <a:gradFill flip="none" rotWithShape="1">
              <a:gsLst>
                <a:gs pos="0">
                  <a:schemeClr val="accent1">
                    <a:lumMod val="40000"/>
                    <a:lumOff val="60000"/>
                  </a:schemeClr>
                </a:gs>
                <a:gs pos="74000">
                  <a:schemeClr val="accent1">
                    <a:lumMod val="60000"/>
                    <a:lumOff val="40000"/>
                  </a:schemeClr>
                </a:gs>
                <a:gs pos="83000">
                  <a:schemeClr val="accent1">
                    <a:lumMod val="75000"/>
                  </a:schemeClr>
                </a:gs>
                <a:gs pos="100000">
                  <a:schemeClr val="accent1">
                    <a:lumMod val="20000"/>
                    <a:lumOff val="80000"/>
                  </a:schemeClr>
                </a:gs>
              </a:gsLst>
              <a:lin ang="5400000" scaled="1"/>
              <a:tileRect/>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endParaRPr lang="en-CH" sz="1000">
              <a:solidFill>
                <a:schemeClr val="tx2"/>
              </a:solidFill>
            </a:endParaRPr>
          </a:p>
        </p:txBody>
      </p:sp>
      <p:sp>
        <p:nvSpPr>
          <p:cNvPr id="86" name="Rounded Rectangle 53">
            <a:extLst>
              <a:ext uri="{FF2B5EF4-FFF2-40B4-BE49-F238E27FC236}">
                <a16:creationId xmlns:a16="http://schemas.microsoft.com/office/drawing/2014/main" id="{974A5144-E5EF-6245-8C3E-B080119D6D4C}"/>
              </a:ext>
            </a:extLst>
          </p:cNvPr>
          <p:cNvSpPr/>
          <p:nvPr/>
        </p:nvSpPr>
        <p:spPr>
          <a:xfrm>
            <a:off x="1268398" y="1647208"/>
            <a:ext cx="1447199" cy="2609229"/>
          </a:xfrm>
          <a:prstGeom prst="roundRect">
            <a:avLst>
              <a:gd name="adj" fmla="val 10000"/>
            </a:avLst>
          </a:prstGeom>
          <a:solidFill>
            <a:schemeClr val="bg1"/>
          </a:solidFill>
          <a:ln>
            <a:gradFill flip="none" rotWithShape="1">
              <a:gsLst>
                <a:gs pos="0">
                  <a:schemeClr val="accent1">
                    <a:lumMod val="40000"/>
                    <a:lumOff val="60000"/>
                  </a:schemeClr>
                </a:gs>
                <a:gs pos="74000">
                  <a:schemeClr val="accent1">
                    <a:lumMod val="60000"/>
                    <a:lumOff val="40000"/>
                  </a:schemeClr>
                </a:gs>
                <a:gs pos="83000">
                  <a:schemeClr val="accent1">
                    <a:lumMod val="75000"/>
                  </a:schemeClr>
                </a:gs>
                <a:gs pos="100000">
                  <a:schemeClr val="accent1">
                    <a:lumMod val="20000"/>
                    <a:lumOff val="80000"/>
                  </a:schemeClr>
                </a:gs>
              </a:gsLst>
              <a:lin ang="5400000" scaled="1"/>
              <a:tileRect/>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endParaRPr lang="en-CH" sz="1000">
              <a:solidFill>
                <a:schemeClr val="tx2"/>
              </a:solidFill>
            </a:endParaRPr>
          </a:p>
        </p:txBody>
      </p:sp>
      <p:sp>
        <p:nvSpPr>
          <p:cNvPr id="85" name="Rounded Rectangle 53">
            <a:extLst>
              <a:ext uri="{FF2B5EF4-FFF2-40B4-BE49-F238E27FC236}">
                <a16:creationId xmlns:a16="http://schemas.microsoft.com/office/drawing/2014/main" id="{0B6C79E3-BC4F-D947-A069-D03DC20C3E70}"/>
              </a:ext>
            </a:extLst>
          </p:cNvPr>
          <p:cNvSpPr/>
          <p:nvPr/>
        </p:nvSpPr>
        <p:spPr>
          <a:xfrm>
            <a:off x="1116965" y="1779021"/>
            <a:ext cx="1447199" cy="2609229"/>
          </a:xfrm>
          <a:prstGeom prst="roundRect">
            <a:avLst>
              <a:gd name="adj" fmla="val 10000"/>
            </a:avLst>
          </a:prstGeom>
          <a:solidFill>
            <a:schemeClr val="bg1"/>
          </a:solidFill>
          <a:ln>
            <a:gradFill flip="none" rotWithShape="1">
              <a:gsLst>
                <a:gs pos="0">
                  <a:schemeClr val="accent1">
                    <a:lumMod val="40000"/>
                    <a:lumOff val="60000"/>
                  </a:schemeClr>
                </a:gs>
                <a:gs pos="74000">
                  <a:schemeClr val="accent1">
                    <a:lumMod val="60000"/>
                    <a:lumOff val="40000"/>
                  </a:schemeClr>
                </a:gs>
                <a:gs pos="83000">
                  <a:schemeClr val="accent1">
                    <a:lumMod val="75000"/>
                  </a:schemeClr>
                </a:gs>
                <a:gs pos="100000">
                  <a:schemeClr val="accent1">
                    <a:lumMod val="20000"/>
                    <a:lumOff val="80000"/>
                  </a:schemeClr>
                </a:gs>
              </a:gsLst>
              <a:lin ang="5400000" scaled="1"/>
              <a:tileRect/>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endParaRPr lang="en-CH" sz="1000">
              <a:solidFill>
                <a:schemeClr val="tx2"/>
              </a:solidFill>
            </a:endParaRPr>
          </a:p>
        </p:txBody>
      </p:sp>
      <p:sp>
        <p:nvSpPr>
          <p:cNvPr id="2" name="Title 1"/>
          <p:cNvSpPr>
            <a:spLocks noGrp="1"/>
          </p:cNvSpPr>
          <p:nvPr>
            <p:ph type="title"/>
          </p:nvPr>
        </p:nvSpPr>
        <p:spPr>
          <a:xfrm>
            <a:off x="412775" y="377180"/>
            <a:ext cx="11376025" cy="1065742"/>
          </a:xfrm>
        </p:spPr>
        <p:txBody>
          <a:bodyPr>
            <a:normAutofit/>
          </a:bodyPr>
          <a:lstStyle/>
          <a:p>
            <a:r>
              <a:rPr lang="en-GB"/>
              <a:t>Example 2 – Monitoring – Post-processing</a:t>
            </a:r>
          </a:p>
        </p:txBody>
      </p:sp>
      <p:sp>
        <p:nvSpPr>
          <p:cNvPr id="6" name="Slide Number Placeholder 5">
            <a:extLst>
              <a:ext uri="{FF2B5EF4-FFF2-40B4-BE49-F238E27FC236}">
                <a16:creationId xmlns:a16="http://schemas.microsoft.com/office/drawing/2014/main" id="{3EA5F314-B6B5-544A-B8BD-CD071C2665F9}"/>
              </a:ext>
            </a:extLst>
          </p:cNvPr>
          <p:cNvSpPr>
            <a:spLocks noGrp="1"/>
          </p:cNvSpPr>
          <p:nvPr>
            <p:ph type="sldNum" sz="quarter" idx="12"/>
          </p:nvPr>
        </p:nvSpPr>
        <p:spPr/>
        <p:txBody>
          <a:bodyPr/>
          <a:lstStyle/>
          <a:p>
            <a:fld id="{1A573C97-D9A6-6A4F-8364-B1B1682C6500}" type="slidenum">
              <a:rPr lang="en-GB" smtClean="0"/>
              <a:t>62</a:t>
            </a:fld>
            <a:endParaRPr lang="en-GB"/>
          </a:p>
        </p:txBody>
      </p:sp>
      <p:sp>
        <p:nvSpPr>
          <p:cNvPr id="8" name="Date Placeholder 7">
            <a:extLst>
              <a:ext uri="{FF2B5EF4-FFF2-40B4-BE49-F238E27FC236}">
                <a16:creationId xmlns:a16="http://schemas.microsoft.com/office/drawing/2014/main" id="{AA2D5CD1-E4AF-E74D-940A-5161CA390D5D}"/>
              </a:ext>
            </a:extLst>
          </p:cNvPr>
          <p:cNvSpPr>
            <a:spLocks noGrp="1"/>
          </p:cNvSpPr>
          <p:nvPr>
            <p:ph type="dt" sz="half" idx="10"/>
          </p:nvPr>
        </p:nvSpPr>
        <p:spPr/>
        <p:txBody>
          <a:bodyPr/>
          <a:lstStyle/>
          <a:p>
            <a:r>
              <a:rPr lang="de-CH"/>
              <a:t>29 &amp; 30-11-2021</a:t>
            </a:r>
            <a:endParaRPr lang="en-US"/>
          </a:p>
        </p:txBody>
      </p:sp>
      <p:sp>
        <p:nvSpPr>
          <p:cNvPr id="9" name="Footer Placeholder 8">
            <a:extLst>
              <a:ext uri="{FF2B5EF4-FFF2-40B4-BE49-F238E27FC236}">
                <a16:creationId xmlns:a16="http://schemas.microsoft.com/office/drawing/2014/main" id="{54997C6A-CC39-674D-A63F-D59B94A01F01}"/>
              </a:ext>
            </a:extLst>
          </p:cNvPr>
          <p:cNvSpPr>
            <a:spLocks noGrp="1"/>
          </p:cNvSpPr>
          <p:nvPr>
            <p:ph type="ftr" sz="quarter" idx="11"/>
          </p:nvPr>
        </p:nvSpPr>
        <p:spPr/>
        <p:txBody>
          <a:bodyPr/>
          <a:lstStyle/>
          <a:p>
            <a:r>
              <a:rPr lang="en-US"/>
              <a:t>Accelerator Controls - S. Deghaye</a:t>
            </a:r>
          </a:p>
        </p:txBody>
      </p:sp>
      <p:grpSp>
        <p:nvGrpSpPr>
          <p:cNvPr id="63" name="Group 62">
            <a:extLst>
              <a:ext uri="{FF2B5EF4-FFF2-40B4-BE49-F238E27FC236}">
                <a16:creationId xmlns:a16="http://schemas.microsoft.com/office/drawing/2014/main" id="{775B3858-1F08-1B41-AAE3-DD118B474898}"/>
              </a:ext>
            </a:extLst>
          </p:cNvPr>
          <p:cNvGrpSpPr/>
          <p:nvPr/>
        </p:nvGrpSpPr>
        <p:grpSpPr>
          <a:xfrm>
            <a:off x="680184" y="5287882"/>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64" name="Rounded Rectangle 63">
              <a:extLst>
                <a:ext uri="{FF2B5EF4-FFF2-40B4-BE49-F238E27FC236}">
                  <a16:creationId xmlns:a16="http://schemas.microsoft.com/office/drawing/2014/main" id="{F1718F3E-0A08-E54E-B61C-4291FBE39367}"/>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9" name="Rounded Rectangle 4">
              <a:extLst>
                <a:ext uri="{FF2B5EF4-FFF2-40B4-BE49-F238E27FC236}">
                  <a16:creationId xmlns:a16="http://schemas.microsoft.com/office/drawing/2014/main" id="{943A4C0D-05A1-5A4C-AB38-0E8FAE312AD7}"/>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Server</a:t>
              </a:r>
            </a:p>
            <a:p>
              <a:pPr algn="ctr" defTabSz="1000125">
                <a:lnSpc>
                  <a:spcPct val="90000"/>
                </a:lnSpc>
                <a:spcBef>
                  <a:spcPct val="0"/>
                </a:spcBef>
                <a:spcAft>
                  <a:spcPct val="35000"/>
                </a:spcAft>
              </a:pPr>
              <a:endParaRPr lang="en-GB" sz="900"/>
            </a:p>
          </p:txBody>
        </p:sp>
      </p:grpSp>
      <p:cxnSp>
        <p:nvCxnSpPr>
          <p:cNvPr id="91" name="Straight Arrow Connector 90">
            <a:extLst>
              <a:ext uri="{FF2B5EF4-FFF2-40B4-BE49-F238E27FC236}">
                <a16:creationId xmlns:a16="http://schemas.microsoft.com/office/drawing/2014/main" id="{A8396541-ABF4-E54D-BE49-73FAA529F071}"/>
              </a:ext>
            </a:extLst>
          </p:cNvPr>
          <p:cNvCxnSpPr>
            <a:cxnSpLocks/>
            <a:endCxn id="64" idx="0"/>
          </p:cNvCxnSpPr>
          <p:nvPr/>
        </p:nvCxnSpPr>
        <p:spPr>
          <a:xfrm flipH="1">
            <a:off x="1220856" y="4758195"/>
            <a:ext cx="4528" cy="52968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28" name="Group 127">
            <a:extLst>
              <a:ext uri="{FF2B5EF4-FFF2-40B4-BE49-F238E27FC236}">
                <a16:creationId xmlns:a16="http://schemas.microsoft.com/office/drawing/2014/main" id="{2E177F74-5320-694C-B362-1263D35BB4A3}"/>
              </a:ext>
            </a:extLst>
          </p:cNvPr>
          <p:cNvGrpSpPr/>
          <p:nvPr/>
        </p:nvGrpSpPr>
        <p:grpSpPr>
          <a:xfrm>
            <a:off x="2089732" y="5277481"/>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129" name="Rounded Rectangle 128">
              <a:extLst>
                <a:ext uri="{FF2B5EF4-FFF2-40B4-BE49-F238E27FC236}">
                  <a16:creationId xmlns:a16="http://schemas.microsoft.com/office/drawing/2014/main" id="{D7746447-B812-3B4A-B7EF-935E1819F823}"/>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0" name="Rounded Rectangle 4">
              <a:extLst>
                <a:ext uri="{FF2B5EF4-FFF2-40B4-BE49-F238E27FC236}">
                  <a16:creationId xmlns:a16="http://schemas.microsoft.com/office/drawing/2014/main" id="{CF11AD63-A912-E647-825F-79C27AB93634}"/>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Server</a:t>
              </a:r>
            </a:p>
            <a:p>
              <a:pPr algn="ctr" defTabSz="1000125">
                <a:lnSpc>
                  <a:spcPct val="90000"/>
                </a:lnSpc>
                <a:spcBef>
                  <a:spcPct val="0"/>
                </a:spcBef>
                <a:spcAft>
                  <a:spcPct val="35000"/>
                </a:spcAft>
              </a:pPr>
              <a:endParaRPr lang="en-GB" sz="900"/>
            </a:p>
          </p:txBody>
        </p:sp>
      </p:grpSp>
      <p:cxnSp>
        <p:nvCxnSpPr>
          <p:cNvPr id="131" name="Straight Arrow Connector 130">
            <a:extLst>
              <a:ext uri="{FF2B5EF4-FFF2-40B4-BE49-F238E27FC236}">
                <a16:creationId xmlns:a16="http://schemas.microsoft.com/office/drawing/2014/main" id="{D2142933-58DF-BA4F-B951-34E9C543B47F}"/>
              </a:ext>
            </a:extLst>
          </p:cNvPr>
          <p:cNvCxnSpPr>
            <a:cxnSpLocks/>
            <a:endCxn id="129" idx="0"/>
          </p:cNvCxnSpPr>
          <p:nvPr/>
        </p:nvCxnSpPr>
        <p:spPr>
          <a:xfrm flipH="1">
            <a:off x="2630404" y="4758195"/>
            <a:ext cx="4528" cy="519286"/>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33" name="Group 132">
            <a:extLst>
              <a:ext uri="{FF2B5EF4-FFF2-40B4-BE49-F238E27FC236}">
                <a16:creationId xmlns:a16="http://schemas.microsoft.com/office/drawing/2014/main" id="{660F80E5-F4D3-8E40-A403-2BB5EB7663BB}"/>
              </a:ext>
            </a:extLst>
          </p:cNvPr>
          <p:cNvGrpSpPr/>
          <p:nvPr/>
        </p:nvGrpSpPr>
        <p:grpSpPr>
          <a:xfrm>
            <a:off x="3499280" y="5277481"/>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134" name="Rounded Rectangle 133">
              <a:extLst>
                <a:ext uri="{FF2B5EF4-FFF2-40B4-BE49-F238E27FC236}">
                  <a16:creationId xmlns:a16="http://schemas.microsoft.com/office/drawing/2014/main" id="{7EBEFE5D-3BBC-6742-B890-1F029DB7C9A3}"/>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5" name="Rounded Rectangle 4">
              <a:extLst>
                <a:ext uri="{FF2B5EF4-FFF2-40B4-BE49-F238E27FC236}">
                  <a16:creationId xmlns:a16="http://schemas.microsoft.com/office/drawing/2014/main" id="{636072FD-479E-E945-94A0-074A1ECE247D}"/>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Server</a:t>
              </a:r>
            </a:p>
            <a:p>
              <a:pPr algn="ctr" defTabSz="1000125">
                <a:lnSpc>
                  <a:spcPct val="90000"/>
                </a:lnSpc>
                <a:spcBef>
                  <a:spcPct val="0"/>
                </a:spcBef>
                <a:spcAft>
                  <a:spcPct val="35000"/>
                </a:spcAft>
              </a:pPr>
              <a:endParaRPr lang="en-GB" sz="900"/>
            </a:p>
          </p:txBody>
        </p:sp>
      </p:grpSp>
      <p:cxnSp>
        <p:nvCxnSpPr>
          <p:cNvPr id="136" name="Straight Arrow Connector 135">
            <a:extLst>
              <a:ext uri="{FF2B5EF4-FFF2-40B4-BE49-F238E27FC236}">
                <a16:creationId xmlns:a16="http://schemas.microsoft.com/office/drawing/2014/main" id="{DE24EF17-F80A-7648-9DA4-5E32780C84C1}"/>
              </a:ext>
            </a:extLst>
          </p:cNvPr>
          <p:cNvCxnSpPr>
            <a:cxnSpLocks/>
            <a:endCxn id="134" idx="0"/>
          </p:cNvCxnSpPr>
          <p:nvPr/>
        </p:nvCxnSpPr>
        <p:spPr>
          <a:xfrm>
            <a:off x="4039952" y="4758195"/>
            <a:ext cx="0" cy="519286"/>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43" name="Group 142">
            <a:extLst>
              <a:ext uri="{FF2B5EF4-FFF2-40B4-BE49-F238E27FC236}">
                <a16:creationId xmlns:a16="http://schemas.microsoft.com/office/drawing/2014/main" id="{0C709F46-824B-8947-A847-E016472FD1F7}"/>
              </a:ext>
            </a:extLst>
          </p:cNvPr>
          <p:cNvGrpSpPr/>
          <p:nvPr/>
        </p:nvGrpSpPr>
        <p:grpSpPr>
          <a:xfrm>
            <a:off x="5249816" y="5281320"/>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144" name="Rounded Rectangle 143">
              <a:extLst>
                <a:ext uri="{FF2B5EF4-FFF2-40B4-BE49-F238E27FC236}">
                  <a16:creationId xmlns:a16="http://schemas.microsoft.com/office/drawing/2014/main" id="{180F5893-23F7-D447-86C5-8C2EA19B3A77}"/>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5" name="Rounded Rectangle 4">
              <a:extLst>
                <a:ext uri="{FF2B5EF4-FFF2-40B4-BE49-F238E27FC236}">
                  <a16:creationId xmlns:a16="http://schemas.microsoft.com/office/drawing/2014/main" id="{2A1DE22D-7D51-994B-B9F7-471007721E45}"/>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Server</a:t>
              </a:r>
            </a:p>
            <a:p>
              <a:pPr algn="ctr" defTabSz="1000125">
                <a:lnSpc>
                  <a:spcPct val="90000"/>
                </a:lnSpc>
                <a:spcBef>
                  <a:spcPct val="0"/>
                </a:spcBef>
                <a:spcAft>
                  <a:spcPct val="35000"/>
                </a:spcAft>
              </a:pPr>
              <a:endParaRPr lang="en-GB" sz="900"/>
            </a:p>
          </p:txBody>
        </p:sp>
      </p:grpSp>
      <p:cxnSp>
        <p:nvCxnSpPr>
          <p:cNvPr id="146" name="Straight Arrow Connector 145">
            <a:extLst>
              <a:ext uri="{FF2B5EF4-FFF2-40B4-BE49-F238E27FC236}">
                <a16:creationId xmlns:a16="http://schemas.microsoft.com/office/drawing/2014/main" id="{03C24DE8-51E6-C940-9896-E3FE8F551595}"/>
              </a:ext>
            </a:extLst>
          </p:cNvPr>
          <p:cNvCxnSpPr>
            <a:cxnSpLocks/>
            <a:endCxn id="144" idx="0"/>
          </p:cNvCxnSpPr>
          <p:nvPr/>
        </p:nvCxnSpPr>
        <p:spPr>
          <a:xfrm>
            <a:off x="5790488" y="4751633"/>
            <a:ext cx="0" cy="52968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3184200-74D9-E14B-8AC6-7FCFB6259761}"/>
              </a:ext>
            </a:extLst>
          </p:cNvPr>
          <p:cNvSpPr txBox="1"/>
          <p:nvPr/>
        </p:nvSpPr>
        <p:spPr>
          <a:xfrm>
            <a:off x="4739847" y="5396143"/>
            <a:ext cx="294953" cy="276999"/>
          </a:xfrm>
          <a:prstGeom prst="rect">
            <a:avLst/>
          </a:prstGeom>
          <a:noFill/>
        </p:spPr>
        <p:txBody>
          <a:bodyPr wrap="none" lIns="0" tIns="0" rIns="0" bIns="0" rtlCol="0">
            <a:spAutoFit/>
          </a:bodyPr>
          <a:lstStyle/>
          <a:p>
            <a:pPr algn="l"/>
            <a:r>
              <a:rPr lang="en-CH"/>
              <a:t>….</a:t>
            </a:r>
          </a:p>
        </p:txBody>
      </p:sp>
      <p:grpSp>
        <p:nvGrpSpPr>
          <p:cNvPr id="7" name="Group 6">
            <a:extLst>
              <a:ext uri="{FF2B5EF4-FFF2-40B4-BE49-F238E27FC236}">
                <a16:creationId xmlns:a16="http://schemas.microsoft.com/office/drawing/2014/main" id="{73141005-44C8-1F45-9E96-D63F1F54DBC2}"/>
              </a:ext>
            </a:extLst>
          </p:cNvPr>
          <p:cNvGrpSpPr/>
          <p:nvPr/>
        </p:nvGrpSpPr>
        <p:grpSpPr>
          <a:xfrm>
            <a:off x="453098" y="4870291"/>
            <a:ext cx="1249684" cy="369332"/>
            <a:chOff x="1934055" y="3380355"/>
            <a:chExt cx="1249684" cy="369332"/>
          </a:xfrm>
        </p:grpSpPr>
        <p:pic>
          <p:nvPicPr>
            <p:cNvPr id="92" name="Picture 91" descr="A red and white logo&#10;&#10;Description automatically generated with medium confidence">
              <a:extLst>
                <a:ext uri="{FF2B5EF4-FFF2-40B4-BE49-F238E27FC236}">
                  <a16:creationId xmlns:a16="http://schemas.microsoft.com/office/drawing/2014/main" id="{1E6BC2DE-39C3-DB4C-A2E1-B33FF58E1CDC}"/>
                </a:ext>
              </a:extLst>
            </p:cNvPr>
            <p:cNvPicPr>
              <a:picLocks noChangeAspect="1"/>
            </p:cNvPicPr>
            <p:nvPr/>
          </p:nvPicPr>
          <p:blipFill>
            <a:blip r:embed="rId3"/>
            <a:stretch>
              <a:fillRect/>
            </a:stretch>
          </p:blipFill>
          <p:spPr>
            <a:xfrm>
              <a:off x="2786273" y="3502949"/>
              <a:ext cx="397466" cy="124143"/>
            </a:xfrm>
            <a:prstGeom prst="rect">
              <a:avLst/>
            </a:prstGeom>
          </p:spPr>
        </p:pic>
        <p:sp>
          <p:nvSpPr>
            <p:cNvPr id="5" name="TextBox 4">
              <a:extLst>
                <a:ext uri="{FF2B5EF4-FFF2-40B4-BE49-F238E27FC236}">
                  <a16:creationId xmlns:a16="http://schemas.microsoft.com/office/drawing/2014/main" id="{5318E8CD-3541-ED48-9FBA-03130C27AB23}"/>
                </a:ext>
              </a:extLst>
            </p:cNvPr>
            <p:cNvSpPr txBox="1"/>
            <p:nvPr/>
          </p:nvSpPr>
          <p:spPr>
            <a:xfrm>
              <a:off x="1934055" y="3380355"/>
              <a:ext cx="757067" cy="369332"/>
            </a:xfrm>
            <a:prstGeom prst="rect">
              <a:avLst/>
            </a:prstGeom>
            <a:noFill/>
          </p:spPr>
          <p:txBody>
            <a:bodyPr wrap="none" lIns="0" tIns="0" rIns="0" bIns="0" rtlCol="0">
              <a:spAutoFit/>
            </a:bodyPr>
            <a:lstStyle/>
            <a:p>
              <a:pPr algn="ctr"/>
              <a:r>
                <a:rPr lang="en-CH" sz="1200"/>
                <a:t>CMW-RDA</a:t>
              </a:r>
            </a:p>
            <a:p>
              <a:pPr algn="ctr"/>
              <a:r>
                <a:rPr lang="en-CH" sz="1200"/>
                <a:t>Update</a:t>
              </a:r>
            </a:p>
          </p:txBody>
        </p:sp>
      </p:grpSp>
      <p:grpSp>
        <p:nvGrpSpPr>
          <p:cNvPr id="150" name="Group 149">
            <a:extLst>
              <a:ext uri="{FF2B5EF4-FFF2-40B4-BE49-F238E27FC236}">
                <a16:creationId xmlns:a16="http://schemas.microsoft.com/office/drawing/2014/main" id="{D52E1195-011F-0E4E-B333-97682CA94A2E}"/>
              </a:ext>
            </a:extLst>
          </p:cNvPr>
          <p:cNvGrpSpPr/>
          <p:nvPr/>
        </p:nvGrpSpPr>
        <p:grpSpPr>
          <a:xfrm>
            <a:off x="1849059" y="4870291"/>
            <a:ext cx="1249684" cy="369332"/>
            <a:chOff x="1934055" y="3380355"/>
            <a:chExt cx="1249684" cy="369332"/>
          </a:xfrm>
        </p:grpSpPr>
        <p:pic>
          <p:nvPicPr>
            <p:cNvPr id="151" name="Picture 150" descr="A red and white logo&#10;&#10;Description automatically generated with medium confidence">
              <a:extLst>
                <a:ext uri="{FF2B5EF4-FFF2-40B4-BE49-F238E27FC236}">
                  <a16:creationId xmlns:a16="http://schemas.microsoft.com/office/drawing/2014/main" id="{F7EBCB36-3D5B-BF4E-BE2A-5707A72FC651}"/>
                </a:ext>
              </a:extLst>
            </p:cNvPr>
            <p:cNvPicPr>
              <a:picLocks noChangeAspect="1"/>
            </p:cNvPicPr>
            <p:nvPr/>
          </p:nvPicPr>
          <p:blipFill>
            <a:blip r:embed="rId3"/>
            <a:stretch>
              <a:fillRect/>
            </a:stretch>
          </p:blipFill>
          <p:spPr>
            <a:xfrm>
              <a:off x="2786273" y="3502949"/>
              <a:ext cx="397466" cy="124143"/>
            </a:xfrm>
            <a:prstGeom prst="rect">
              <a:avLst/>
            </a:prstGeom>
          </p:spPr>
        </p:pic>
        <p:sp>
          <p:nvSpPr>
            <p:cNvPr id="152" name="TextBox 151">
              <a:extLst>
                <a:ext uri="{FF2B5EF4-FFF2-40B4-BE49-F238E27FC236}">
                  <a16:creationId xmlns:a16="http://schemas.microsoft.com/office/drawing/2014/main" id="{B1E042F4-65DD-C04F-9583-CCF50A1B3C21}"/>
                </a:ext>
              </a:extLst>
            </p:cNvPr>
            <p:cNvSpPr txBox="1"/>
            <p:nvPr/>
          </p:nvSpPr>
          <p:spPr>
            <a:xfrm>
              <a:off x="1934055" y="3380355"/>
              <a:ext cx="757067" cy="369332"/>
            </a:xfrm>
            <a:prstGeom prst="rect">
              <a:avLst/>
            </a:prstGeom>
            <a:noFill/>
          </p:spPr>
          <p:txBody>
            <a:bodyPr wrap="none" lIns="0" tIns="0" rIns="0" bIns="0" rtlCol="0">
              <a:spAutoFit/>
            </a:bodyPr>
            <a:lstStyle/>
            <a:p>
              <a:pPr algn="ctr"/>
              <a:r>
                <a:rPr lang="en-CH" sz="1200"/>
                <a:t>CMW-RDA</a:t>
              </a:r>
            </a:p>
            <a:p>
              <a:pPr algn="ctr"/>
              <a:r>
                <a:rPr lang="en-CH" sz="1200"/>
                <a:t>Update</a:t>
              </a:r>
            </a:p>
          </p:txBody>
        </p:sp>
      </p:grpSp>
      <p:grpSp>
        <p:nvGrpSpPr>
          <p:cNvPr id="153" name="Group 152">
            <a:extLst>
              <a:ext uri="{FF2B5EF4-FFF2-40B4-BE49-F238E27FC236}">
                <a16:creationId xmlns:a16="http://schemas.microsoft.com/office/drawing/2014/main" id="{89CF23AE-CFFB-8240-A741-09A899339F16}"/>
              </a:ext>
            </a:extLst>
          </p:cNvPr>
          <p:cNvGrpSpPr/>
          <p:nvPr/>
        </p:nvGrpSpPr>
        <p:grpSpPr>
          <a:xfrm>
            <a:off x="3256562" y="4870291"/>
            <a:ext cx="1249684" cy="369332"/>
            <a:chOff x="1934055" y="3380355"/>
            <a:chExt cx="1249684" cy="369332"/>
          </a:xfrm>
        </p:grpSpPr>
        <p:pic>
          <p:nvPicPr>
            <p:cNvPr id="154" name="Picture 153" descr="A red and white logo&#10;&#10;Description automatically generated with medium confidence">
              <a:extLst>
                <a:ext uri="{FF2B5EF4-FFF2-40B4-BE49-F238E27FC236}">
                  <a16:creationId xmlns:a16="http://schemas.microsoft.com/office/drawing/2014/main" id="{8E269A1B-794E-4A44-8108-66B09021C6D9}"/>
                </a:ext>
              </a:extLst>
            </p:cNvPr>
            <p:cNvPicPr>
              <a:picLocks noChangeAspect="1"/>
            </p:cNvPicPr>
            <p:nvPr/>
          </p:nvPicPr>
          <p:blipFill>
            <a:blip r:embed="rId3"/>
            <a:stretch>
              <a:fillRect/>
            </a:stretch>
          </p:blipFill>
          <p:spPr>
            <a:xfrm>
              <a:off x="2786273" y="3502949"/>
              <a:ext cx="397466" cy="124143"/>
            </a:xfrm>
            <a:prstGeom prst="rect">
              <a:avLst/>
            </a:prstGeom>
          </p:spPr>
        </p:pic>
        <p:sp>
          <p:nvSpPr>
            <p:cNvPr id="155" name="TextBox 154">
              <a:extLst>
                <a:ext uri="{FF2B5EF4-FFF2-40B4-BE49-F238E27FC236}">
                  <a16:creationId xmlns:a16="http://schemas.microsoft.com/office/drawing/2014/main" id="{0E88D020-3B04-FE41-B5FC-1E64AF22F89B}"/>
                </a:ext>
              </a:extLst>
            </p:cNvPr>
            <p:cNvSpPr txBox="1"/>
            <p:nvPr/>
          </p:nvSpPr>
          <p:spPr>
            <a:xfrm>
              <a:off x="1934055" y="3380355"/>
              <a:ext cx="757067" cy="369332"/>
            </a:xfrm>
            <a:prstGeom prst="rect">
              <a:avLst/>
            </a:prstGeom>
            <a:noFill/>
          </p:spPr>
          <p:txBody>
            <a:bodyPr wrap="none" lIns="0" tIns="0" rIns="0" bIns="0" rtlCol="0">
              <a:spAutoFit/>
            </a:bodyPr>
            <a:lstStyle/>
            <a:p>
              <a:pPr algn="ctr"/>
              <a:r>
                <a:rPr lang="en-CH" sz="1200"/>
                <a:t>CMW-RDA</a:t>
              </a:r>
            </a:p>
            <a:p>
              <a:pPr algn="ctr"/>
              <a:r>
                <a:rPr lang="en-CH" sz="1200"/>
                <a:t>Update</a:t>
              </a:r>
            </a:p>
          </p:txBody>
        </p:sp>
      </p:grpSp>
      <p:grpSp>
        <p:nvGrpSpPr>
          <p:cNvPr id="159" name="Group 158">
            <a:extLst>
              <a:ext uri="{FF2B5EF4-FFF2-40B4-BE49-F238E27FC236}">
                <a16:creationId xmlns:a16="http://schemas.microsoft.com/office/drawing/2014/main" id="{45902D41-BD40-6949-A0E1-01E34B385656}"/>
              </a:ext>
            </a:extLst>
          </p:cNvPr>
          <p:cNvGrpSpPr/>
          <p:nvPr/>
        </p:nvGrpSpPr>
        <p:grpSpPr>
          <a:xfrm>
            <a:off x="5016641" y="4870291"/>
            <a:ext cx="1249684" cy="369332"/>
            <a:chOff x="1934055" y="3380355"/>
            <a:chExt cx="1249684" cy="369332"/>
          </a:xfrm>
        </p:grpSpPr>
        <p:pic>
          <p:nvPicPr>
            <p:cNvPr id="160" name="Picture 159" descr="A red and white logo&#10;&#10;Description automatically generated with medium confidence">
              <a:extLst>
                <a:ext uri="{FF2B5EF4-FFF2-40B4-BE49-F238E27FC236}">
                  <a16:creationId xmlns:a16="http://schemas.microsoft.com/office/drawing/2014/main" id="{C5B0BFEA-0E28-B745-A557-8501B47C1CB8}"/>
                </a:ext>
              </a:extLst>
            </p:cNvPr>
            <p:cNvPicPr>
              <a:picLocks noChangeAspect="1"/>
            </p:cNvPicPr>
            <p:nvPr/>
          </p:nvPicPr>
          <p:blipFill>
            <a:blip r:embed="rId3"/>
            <a:stretch>
              <a:fillRect/>
            </a:stretch>
          </p:blipFill>
          <p:spPr>
            <a:xfrm>
              <a:off x="2786273" y="3502949"/>
              <a:ext cx="397466" cy="124143"/>
            </a:xfrm>
            <a:prstGeom prst="rect">
              <a:avLst/>
            </a:prstGeom>
          </p:spPr>
        </p:pic>
        <p:sp>
          <p:nvSpPr>
            <p:cNvPr id="161" name="TextBox 160">
              <a:extLst>
                <a:ext uri="{FF2B5EF4-FFF2-40B4-BE49-F238E27FC236}">
                  <a16:creationId xmlns:a16="http://schemas.microsoft.com/office/drawing/2014/main" id="{366912CF-28E2-D840-AC83-38799F436893}"/>
                </a:ext>
              </a:extLst>
            </p:cNvPr>
            <p:cNvSpPr txBox="1"/>
            <p:nvPr/>
          </p:nvSpPr>
          <p:spPr>
            <a:xfrm>
              <a:off x="1934055" y="3380355"/>
              <a:ext cx="757067" cy="369332"/>
            </a:xfrm>
            <a:prstGeom prst="rect">
              <a:avLst/>
            </a:prstGeom>
            <a:noFill/>
          </p:spPr>
          <p:txBody>
            <a:bodyPr wrap="none" lIns="0" tIns="0" rIns="0" bIns="0" rtlCol="0">
              <a:spAutoFit/>
            </a:bodyPr>
            <a:lstStyle/>
            <a:p>
              <a:pPr algn="ctr"/>
              <a:r>
                <a:rPr lang="en-CH" sz="1200"/>
                <a:t>CMW-RDA</a:t>
              </a:r>
            </a:p>
            <a:p>
              <a:pPr algn="ctr"/>
              <a:r>
                <a:rPr lang="en-CH" sz="1200"/>
                <a:t>Update</a:t>
              </a:r>
            </a:p>
          </p:txBody>
        </p:sp>
      </p:grpSp>
      <p:sp>
        <p:nvSpPr>
          <p:cNvPr id="58" name="Rounded Rectangle 53">
            <a:extLst>
              <a:ext uri="{FF2B5EF4-FFF2-40B4-BE49-F238E27FC236}">
                <a16:creationId xmlns:a16="http://schemas.microsoft.com/office/drawing/2014/main" id="{EE4A0EE0-777E-470D-96D6-C01CF3B7D31E}"/>
              </a:ext>
            </a:extLst>
          </p:cNvPr>
          <p:cNvSpPr/>
          <p:nvPr/>
        </p:nvSpPr>
        <p:spPr>
          <a:xfrm>
            <a:off x="831619" y="1184858"/>
            <a:ext cx="5526660" cy="3485960"/>
          </a:xfrm>
          <a:prstGeom prst="roundRect">
            <a:avLst>
              <a:gd name="adj" fmla="val 10000"/>
            </a:avLst>
          </a:prstGeom>
          <a:noFill/>
          <a:ln>
            <a:gradFill>
              <a:gsLst>
                <a:gs pos="0">
                  <a:schemeClr val="bg1">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r>
              <a:rPr lang="en-US" sz="1000">
                <a:solidFill>
                  <a:schemeClr val="tx2"/>
                </a:solidFill>
              </a:rPr>
              <a:t>BEC</a:t>
            </a:r>
            <a:endParaRPr lang="en-CH" sz="1000">
              <a:solidFill>
                <a:schemeClr val="tx2"/>
              </a:solidFill>
            </a:endParaRPr>
          </a:p>
        </p:txBody>
      </p:sp>
      <p:sp>
        <p:nvSpPr>
          <p:cNvPr id="80" name="Rounded Rectangle 53">
            <a:extLst>
              <a:ext uri="{FF2B5EF4-FFF2-40B4-BE49-F238E27FC236}">
                <a16:creationId xmlns:a16="http://schemas.microsoft.com/office/drawing/2014/main" id="{8BDA8967-FF58-1C47-93C7-C693F6C2BA91}"/>
              </a:ext>
            </a:extLst>
          </p:cNvPr>
          <p:cNvSpPr/>
          <p:nvPr/>
        </p:nvSpPr>
        <p:spPr>
          <a:xfrm>
            <a:off x="888960" y="1442922"/>
            <a:ext cx="5207040" cy="3178931"/>
          </a:xfrm>
          <a:prstGeom prst="roundRect">
            <a:avLst>
              <a:gd name="adj" fmla="val 10000"/>
            </a:avLst>
          </a:prstGeom>
          <a:noFill/>
          <a:ln>
            <a:gradFill flip="none" rotWithShape="1">
              <a:gsLst>
                <a:gs pos="0">
                  <a:schemeClr val="accent5">
                    <a:lumMod val="40000"/>
                    <a:lumOff val="60000"/>
                  </a:schemeClr>
                </a:gs>
                <a:gs pos="74000">
                  <a:schemeClr val="accent5">
                    <a:lumMod val="60000"/>
                    <a:lumOff val="40000"/>
                  </a:schemeClr>
                </a:gs>
                <a:gs pos="83000">
                  <a:schemeClr val="accent5">
                    <a:lumMod val="75000"/>
                  </a:schemeClr>
                </a:gs>
                <a:gs pos="100000">
                  <a:schemeClr val="accent5">
                    <a:lumMod val="30000"/>
                    <a:lumOff val="70000"/>
                  </a:schemeClr>
                </a:gs>
              </a:gsLst>
              <a:lin ang="5400000" scaled="1"/>
              <a:tileRect/>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r>
              <a:rPr lang="en-US" sz="1000">
                <a:solidFill>
                  <a:schemeClr val="tx2"/>
                </a:solidFill>
              </a:rPr>
              <a:t>UCAP Node</a:t>
            </a:r>
            <a:endParaRPr lang="en-CH" sz="1000">
              <a:solidFill>
                <a:schemeClr val="tx2"/>
              </a:solidFill>
            </a:endParaRPr>
          </a:p>
        </p:txBody>
      </p:sp>
      <p:grpSp>
        <p:nvGrpSpPr>
          <p:cNvPr id="82" name="Group 81">
            <a:extLst>
              <a:ext uri="{FF2B5EF4-FFF2-40B4-BE49-F238E27FC236}">
                <a16:creationId xmlns:a16="http://schemas.microsoft.com/office/drawing/2014/main" id="{D410AB6B-8D4D-6E4F-9E4D-B615D4A66700}"/>
              </a:ext>
            </a:extLst>
          </p:cNvPr>
          <p:cNvGrpSpPr/>
          <p:nvPr/>
        </p:nvGrpSpPr>
        <p:grpSpPr>
          <a:xfrm>
            <a:off x="2965294" y="1491181"/>
            <a:ext cx="1237569" cy="404222"/>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83" name="Rounded Rectangle 133">
              <a:extLst>
                <a:ext uri="{FF2B5EF4-FFF2-40B4-BE49-F238E27FC236}">
                  <a16:creationId xmlns:a16="http://schemas.microsoft.com/office/drawing/2014/main" id="{420C07A0-FDC8-CF4B-9879-84FDE8E487CE}"/>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4" name="Rounded Rectangle 4">
              <a:extLst>
                <a:ext uri="{FF2B5EF4-FFF2-40B4-BE49-F238E27FC236}">
                  <a16:creationId xmlns:a16="http://schemas.microsoft.com/office/drawing/2014/main" id="{11CF7020-AD39-0246-8072-622398C1B9B0}"/>
                </a:ext>
              </a:extLst>
            </p:cNvPr>
            <p:cNvSpPr/>
            <p:nvPr/>
          </p:nvSpPr>
          <p:spPr>
            <a:xfrm>
              <a:off x="33914" y="1177069"/>
              <a:ext cx="3970770" cy="102672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Device Server</a:t>
              </a:r>
            </a:p>
          </p:txBody>
        </p:sp>
      </p:grpSp>
      <p:sp>
        <p:nvSpPr>
          <p:cNvPr id="81" name="Rounded Rectangle 53">
            <a:extLst>
              <a:ext uri="{FF2B5EF4-FFF2-40B4-BE49-F238E27FC236}">
                <a16:creationId xmlns:a16="http://schemas.microsoft.com/office/drawing/2014/main" id="{0FEE76FF-39CC-E947-AE3C-8390C33064D2}"/>
              </a:ext>
            </a:extLst>
          </p:cNvPr>
          <p:cNvSpPr/>
          <p:nvPr/>
        </p:nvSpPr>
        <p:spPr>
          <a:xfrm>
            <a:off x="991162" y="1914369"/>
            <a:ext cx="1447199" cy="2609229"/>
          </a:xfrm>
          <a:prstGeom prst="roundRect">
            <a:avLst>
              <a:gd name="adj" fmla="val 10000"/>
            </a:avLst>
          </a:prstGeom>
          <a:solidFill>
            <a:schemeClr val="bg1"/>
          </a:solidFill>
          <a:ln>
            <a:gradFill flip="none" rotWithShape="1">
              <a:gsLst>
                <a:gs pos="0">
                  <a:schemeClr val="accent1">
                    <a:lumMod val="40000"/>
                    <a:lumOff val="60000"/>
                  </a:schemeClr>
                </a:gs>
                <a:gs pos="74000">
                  <a:schemeClr val="accent1">
                    <a:lumMod val="60000"/>
                    <a:lumOff val="40000"/>
                  </a:schemeClr>
                </a:gs>
                <a:gs pos="83000">
                  <a:schemeClr val="accent1">
                    <a:lumMod val="75000"/>
                  </a:schemeClr>
                </a:gs>
                <a:gs pos="100000">
                  <a:schemeClr val="accent1">
                    <a:lumMod val="20000"/>
                    <a:lumOff val="80000"/>
                  </a:schemeClr>
                </a:gs>
              </a:gsLst>
              <a:lin ang="5400000" scaled="1"/>
              <a:tileRect/>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r>
              <a:rPr lang="en-US" sz="1000">
                <a:solidFill>
                  <a:schemeClr val="tx2"/>
                </a:solidFill>
              </a:rPr>
              <a:t>Virtual Device</a:t>
            </a:r>
            <a:endParaRPr lang="en-CH" sz="1000">
              <a:solidFill>
                <a:schemeClr val="tx2"/>
              </a:solidFill>
            </a:endParaRPr>
          </a:p>
        </p:txBody>
      </p:sp>
      <p:cxnSp>
        <p:nvCxnSpPr>
          <p:cNvPr id="108" name="Straight Arrow Connector 107">
            <a:extLst>
              <a:ext uri="{FF2B5EF4-FFF2-40B4-BE49-F238E27FC236}">
                <a16:creationId xmlns:a16="http://schemas.microsoft.com/office/drawing/2014/main" id="{F6798ECB-49F9-1242-AE94-28CBFF921563}"/>
              </a:ext>
            </a:extLst>
          </p:cNvPr>
          <p:cNvCxnSpPr>
            <a:cxnSpLocks/>
          </p:cNvCxnSpPr>
          <p:nvPr/>
        </p:nvCxnSpPr>
        <p:spPr>
          <a:xfrm rot="5400000">
            <a:off x="2352309" y="1255144"/>
            <a:ext cx="604079" cy="1871766"/>
          </a:xfrm>
          <a:prstGeom prst="bentConnector3">
            <a:avLst>
              <a:gd name="adj1" fmla="val 50000"/>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nvGrpSpPr>
          <p:cNvPr id="94" name="Group 93">
            <a:extLst>
              <a:ext uri="{FF2B5EF4-FFF2-40B4-BE49-F238E27FC236}">
                <a16:creationId xmlns:a16="http://schemas.microsoft.com/office/drawing/2014/main" id="{39E46C49-9471-7746-B283-B01D6B7B00CF}"/>
              </a:ext>
            </a:extLst>
          </p:cNvPr>
          <p:cNvGrpSpPr/>
          <p:nvPr/>
        </p:nvGrpSpPr>
        <p:grpSpPr>
          <a:xfrm>
            <a:off x="1058216" y="3401085"/>
            <a:ext cx="1324310" cy="614979"/>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95" name="Rounded Rectangle 133">
              <a:extLst>
                <a:ext uri="{FF2B5EF4-FFF2-40B4-BE49-F238E27FC236}">
                  <a16:creationId xmlns:a16="http://schemas.microsoft.com/office/drawing/2014/main" id="{44E0CD88-A50F-5145-AEDB-B1A6D44ED7FA}"/>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6" name="Rounded Rectangle 4">
              <a:extLst>
                <a:ext uri="{FF2B5EF4-FFF2-40B4-BE49-F238E27FC236}">
                  <a16:creationId xmlns:a16="http://schemas.microsoft.com/office/drawing/2014/main" id="{93F4C252-D632-734A-BB0B-940F9EE53AE9}"/>
                </a:ext>
              </a:extLst>
            </p:cNvPr>
            <p:cNvSpPr/>
            <p:nvPr/>
          </p:nvSpPr>
          <p:spPr>
            <a:xfrm>
              <a:off x="33914" y="1177069"/>
              <a:ext cx="3970770" cy="102672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Event builder</a:t>
              </a:r>
            </a:p>
          </p:txBody>
        </p:sp>
      </p:grpSp>
      <p:grpSp>
        <p:nvGrpSpPr>
          <p:cNvPr id="97" name="Group 96">
            <a:extLst>
              <a:ext uri="{FF2B5EF4-FFF2-40B4-BE49-F238E27FC236}">
                <a16:creationId xmlns:a16="http://schemas.microsoft.com/office/drawing/2014/main" id="{225C7508-582E-FF46-A38A-0E62E8CEE31E}"/>
              </a:ext>
            </a:extLst>
          </p:cNvPr>
          <p:cNvGrpSpPr/>
          <p:nvPr/>
        </p:nvGrpSpPr>
        <p:grpSpPr>
          <a:xfrm>
            <a:off x="1042102" y="2469631"/>
            <a:ext cx="1340423" cy="614979"/>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98" name="Rounded Rectangle 133">
              <a:extLst>
                <a:ext uri="{FF2B5EF4-FFF2-40B4-BE49-F238E27FC236}">
                  <a16:creationId xmlns:a16="http://schemas.microsoft.com/office/drawing/2014/main" id="{8955E05A-71B8-E24B-AD1E-595999773DF5}"/>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9" name="Rounded Rectangle 4">
              <a:extLst>
                <a:ext uri="{FF2B5EF4-FFF2-40B4-BE49-F238E27FC236}">
                  <a16:creationId xmlns:a16="http://schemas.microsoft.com/office/drawing/2014/main" id="{33C98B65-DA55-B240-99E4-183308A3B941}"/>
                </a:ext>
              </a:extLst>
            </p:cNvPr>
            <p:cNvSpPr/>
            <p:nvPr/>
          </p:nvSpPr>
          <p:spPr>
            <a:xfrm>
              <a:off x="33914" y="1177069"/>
              <a:ext cx="3970770" cy="102672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Post-processing algorithm</a:t>
              </a:r>
            </a:p>
          </p:txBody>
        </p:sp>
      </p:grpSp>
      <p:pic>
        <p:nvPicPr>
          <p:cNvPr id="100" name="Picture 99">
            <a:extLst>
              <a:ext uri="{FF2B5EF4-FFF2-40B4-BE49-F238E27FC236}">
                <a16:creationId xmlns:a16="http://schemas.microsoft.com/office/drawing/2014/main" id="{474EA93A-4139-BA41-812D-C738C7F1BE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76633" y="4176389"/>
            <a:ext cx="231225" cy="364596"/>
          </a:xfrm>
          <a:prstGeom prst="rect">
            <a:avLst/>
          </a:prstGeom>
        </p:spPr>
      </p:pic>
      <p:pic>
        <p:nvPicPr>
          <p:cNvPr id="101" name="Picture 100">
            <a:extLst>
              <a:ext uri="{FF2B5EF4-FFF2-40B4-BE49-F238E27FC236}">
                <a16:creationId xmlns:a16="http://schemas.microsoft.com/office/drawing/2014/main" id="{537C03B3-C956-AE43-AF0B-D5A2294C34A4}"/>
              </a:ext>
            </a:extLst>
          </p:cNvPr>
          <p:cNvPicPr>
            <a:picLocks noChangeAspect="1"/>
          </p:cNvPicPr>
          <p:nvPr/>
        </p:nvPicPr>
        <p:blipFill>
          <a:blip r:embed="rId5"/>
          <a:srcRect/>
          <a:stretch/>
        </p:blipFill>
        <p:spPr>
          <a:xfrm>
            <a:off x="1528049" y="5540023"/>
            <a:ext cx="227087" cy="227087"/>
          </a:xfrm>
          <a:prstGeom prst="rect">
            <a:avLst/>
          </a:prstGeom>
        </p:spPr>
      </p:pic>
      <p:pic>
        <p:nvPicPr>
          <p:cNvPr id="102" name="Picture 101">
            <a:extLst>
              <a:ext uri="{FF2B5EF4-FFF2-40B4-BE49-F238E27FC236}">
                <a16:creationId xmlns:a16="http://schemas.microsoft.com/office/drawing/2014/main" id="{480B56BB-A213-6243-A402-FF93D12DBAE3}"/>
              </a:ext>
            </a:extLst>
          </p:cNvPr>
          <p:cNvPicPr>
            <a:picLocks noChangeAspect="1"/>
          </p:cNvPicPr>
          <p:nvPr/>
        </p:nvPicPr>
        <p:blipFill>
          <a:blip r:embed="rId5"/>
          <a:srcRect/>
          <a:stretch/>
        </p:blipFill>
        <p:spPr>
          <a:xfrm>
            <a:off x="2929937" y="5540023"/>
            <a:ext cx="227087" cy="227087"/>
          </a:xfrm>
          <a:prstGeom prst="rect">
            <a:avLst/>
          </a:prstGeom>
        </p:spPr>
      </p:pic>
      <p:pic>
        <p:nvPicPr>
          <p:cNvPr id="103" name="Picture 102">
            <a:extLst>
              <a:ext uri="{FF2B5EF4-FFF2-40B4-BE49-F238E27FC236}">
                <a16:creationId xmlns:a16="http://schemas.microsoft.com/office/drawing/2014/main" id="{85428FDB-4F26-7448-9892-B4D6023DF2C7}"/>
              </a:ext>
            </a:extLst>
          </p:cNvPr>
          <p:cNvPicPr>
            <a:picLocks noChangeAspect="1"/>
          </p:cNvPicPr>
          <p:nvPr/>
        </p:nvPicPr>
        <p:blipFill>
          <a:blip r:embed="rId5"/>
          <a:srcRect/>
          <a:stretch/>
        </p:blipFill>
        <p:spPr>
          <a:xfrm>
            <a:off x="4338941" y="5540023"/>
            <a:ext cx="227087" cy="227087"/>
          </a:xfrm>
          <a:prstGeom prst="rect">
            <a:avLst/>
          </a:prstGeom>
        </p:spPr>
      </p:pic>
      <p:pic>
        <p:nvPicPr>
          <p:cNvPr id="104" name="Picture 103">
            <a:extLst>
              <a:ext uri="{FF2B5EF4-FFF2-40B4-BE49-F238E27FC236}">
                <a16:creationId xmlns:a16="http://schemas.microsoft.com/office/drawing/2014/main" id="{46E546E1-DF48-A14A-96CB-60414830DEE6}"/>
              </a:ext>
            </a:extLst>
          </p:cNvPr>
          <p:cNvPicPr>
            <a:picLocks noChangeAspect="1"/>
          </p:cNvPicPr>
          <p:nvPr/>
        </p:nvPicPr>
        <p:blipFill>
          <a:blip r:embed="rId5"/>
          <a:srcRect/>
          <a:stretch/>
        </p:blipFill>
        <p:spPr>
          <a:xfrm>
            <a:off x="6095512" y="5540023"/>
            <a:ext cx="227087" cy="227087"/>
          </a:xfrm>
          <a:prstGeom prst="rect">
            <a:avLst/>
          </a:prstGeom>
        </p:spPr>
      </p:pic>
      <p:grpSp>
        <p:nvGrpSpPr>
          <p:cNvPr id="13" name="Group 12">
            <a:extLst>
              <a:ext uri="{FF2B5EF4-FFF2-40B4-BE49-F238E27FC236}">
                <a16:creationId xmlns:a16="http://schemas.microsoft.com/office/drawing/2014/main" id="{4C968AD7-E376-3D47-9955-1A82BF434B75}"/>
              </a:ext>
            </a:extLst>
          </p:cNvPr>
          <p:cNvGrpSpPr/>
          <p:nvPr/>
        </p:nvGrpSpPr>
        <p:grpSpPr>
          <a:xfrm>
            <a:off x="3283785" y="2334421"/>
            <a:ext cx="1894751" cy="1408171"/>
            <a:chOff x="3256921" y="2257063"/>
            <a:chExt cx="1894751" cy="1408171"/>
          </a:xfrm>
        </p:grpSpPr>
        <p:sp>
          <p:nvSpPr>
            <p:cNvPr id="12" name="TextBox 11">
              <a:extLst>
                <a:ext uri="{FF2B5EF4-FFF2-40B4-BE49-F238E27FC236}">
                  <a16:creationId xmlns:a16="http://schemas.microsoft.com/office/drawing/2014/main" id="{2071BC47-A607-F540-AD2E-A46F0861BFA2}"/>
                </a:ext>
              </a:extLst>
            </p:cNvPr>
            <p:cNvSpPr txBox="1"/>
            <p:nvPr/>
          </p:nvSpPr>
          <p:spPr>
            <a:xfrm>
              <a:off x="3570790" y="2257063"/>
              <a:ext cx="1580882" cy="1292662"/>
            </a:xfrm>
            <a:prstGeom prst="rect">
              <a:avLst/>
            </a:prstGeom>
            <a:noFill/>
          </p:spPr>
          <p:txBody>
            <a:bodyPr wrap="none" lIns="0" tIns="0" rIns="0" bIns="0" rtlCol="0">
              <a:spAutoFit/>
            </a:bodyPr>
            <a:lstStyle/>
            <a:p>
              <a:pPr algn="l"/>
              <a:r>
                <a:rPr lang="en-CH" sz="1200" dirty="0"/>
                <a:t>Standard algorithms</a:t>
              </a:r>
            </a:p>
            <a:p>
              <a:pPr marL="223838" lvl="1" indent="-177800">
                <a:buFont typeface="Arial" panose="020B0604020202020204" pitchFamily="34" charset="0"/>
                <a:buChar char="•"/>
              </a:pPr>
              <a:r>
                <a:rPr lang="en-US" sz="1200" dirty="0"/>
                <a:t>Aggregators</a:t>
              </a:r>
              <a:endParaRPr lang="en-CH" sz="1200" dirty="0"/>
            </a:p>
            <a:p>
              <a:pPr marL="223838" lvl="1" indent="-177800">
                <a:buFont typeface="Arial" panose="020B0604020202020204" pitchFamily="34" charset="0"/>
                <a:buChar char="•"/>
              </a:pPr>
              <a:r>
                <a:rPr lang="en-US" sz="1200" dirty="0"/>
                <a:t>Array manipulations</a:t>
              </a:r>
              <a:endParaRPr lang="en-CH" sz="1200" dirty="0"/>
            </a:p>
            <a:p>
              <a:pPr marL="223838" lvl="1" indent="-177800">
                <a:buFont typeface="Arial" panose="020B0604020202020204" pitchFamily="34" charset="0"/>
                <a:buChar char="•"/>
              </a:pPr>
              <a:r>
                <a:rPr lang="en-GB" sz="1200" dirty="0"/>
                <a:t>Basic maths, etc.</a:t>
              </a:r>
              <a:endParaRPr lang="en-CH" sz="1200" dirty="0"/>
            </a:p>
            <a:p>
              <a:pPr marL="4763" lvl="1"/>
              <a:r>
                <a:rPr lang="en-CH" sz="1200" dirty="0"/>
                <a:t>Custom algorithms</a:t>
              </a:r>
            </a:p>
            <a:p>
              <a:pPr marL="223838" lvl="1" indent="-177800">
                <a:buFont typeface="Arial" panose="020B0604020202020204" pitchFamily="34" charset="0"/>
                <a:buChar char="•"/>
              </a:pPr>
              <a:r>
                <a:rPr lang="en-CH" sz="1200" dirty="0"/>
                <a:t>Java +</a:t>
              </a:r>
            </a:p>
            <a:p>
              <a:pPr marL="223838" lvl="1" indent="-177800">
                <a:buFont typeface="Arial" panose="020B0604020202020204" pitchFamily="34" charset="0"/>
                <a:buChar char="•"/>
              </a:pPr>
              <a:r>
                <a:rPr lang="en-CH" sz="1200" dirty="0"/>
                <a:t>Python</a:t>
              </a:r>
            </a:p>
          </p:txBody>
        </p:sp>
        <p:pic>
          <p:nvPicPr>
            <p:cNvPr id="105" name="Picture 104">
              <a:extLst>
                <a:ext uri="{FF2B5EF4-FFF2-40B4-BE49-F238E27FC236}">
                  <a16:creationId xmlns:a16="http://schemas.microsoft.com/office/drawing/2014/main" id="{0913B813-7D03-A44D-9829-EC13AFDEF5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4495" y="2940657"/>
              <a:ext cx="231225" cy="364596"/>
            </a:xfrm>
            <a:prstGeom prst="rect">
              <a:avLst/>
            </a:prstGeom>
          </p:spPr>
        </p:pic>
        <p:pic>
          <p:nvPicPr>
            <p:cNvPr id="106" name="Picture 105">
              <a:extLst>
                <a:ext uri="{FF2B5EF4-FFF2-40B4-BE49-F238E27FC236}">
                  <a16:creationId xmlns:a16="http://schemas.microsoft.com/office/drawing/2014/main" id="{720F8417-3326-FF47-BA5B-F2BBBE6E717D}"/>
                </a:ext>
              </a:extLst>
            </p:cNvPr>
            <p:cNvPicPr>
              <a:picLocks noChangeAspect="1"/>
            </p:cNvPicPr>
            <p:nvPr/>
          </p:nvPicPr>
          <p:blipFill>
            <a:blip r:embed="rId6"/>
            <a:srcRect/>
            <a:stretch/>
          </p:blipFill>
          <p:spPr>
            <a:xfrm>
              <a:off x="4309104" y="3190502"/>
              <a:ext cx="430743" cy="146999"/>
            </a:xfrm>
            <a:prstGeom prst="rect">
              <a:avLst/>
            </a:prstGeom>
          </p:spPr>
        </p:pic>
        <p:pic>
          <p:nvPicPr>
            <p:cNvPr id="107" name="Picture 106">
              <a:extLst>
                <a:ext uri="{FF2B5EF4-FFF2-40B4-BE49-F238E27FC236}">
                  <a16:creationId xmlns:a16="http://schemas.microsoft.com/office/drawing/2014/main" id="{12C165DC-6B2F-3E45-BDD1-E3D41F042844}"/>
                </a:ext>
              </a:extLst>
            </p:cNvPr>
            <p:cNvPicPr>
              <a:picLocks noChangeAspect="1"/>
            </p:cNvPicPr>
            <p:nvPr/>
          </p:nvPicPr>
          <p:blipFill rotWithShape="1">
            <a:blip r:embed="rId7"/>
            <a:srcRect r="74628"/>
            <a:stretch/>
          </p:blipFill>
          <p:spPr>
            <a:xfrm>
              <a:off x="3256921" y="3300638"/>
              <a:ext cx="327157" cy="364596"/>
            </a:xfrm>
            <a:prstGeom prst="rect">
              <a:avLst/>
            </a:prstGeom>
          </p:spPr>
        </p:pic>
      </p:grpSp>
      <p:cxnSp>
        <p:nvCxnSpPr>
          <p:cNvPr id="109" name="Straight Arrow Connector 108">
            <a:extLst>
              <a:ext uri="{FF2B5EF4-FFF2-40B4-BE49-F238E27FC236}">
                <a16:creationId xmlns:a16="http://schemas.microsoft.com/office/drawing/2014/main" id="{BCC01B68-E1D5-9D4B-8330-F8D3CB6CD752}"/>
              </a:ext>
            </a:extLst>
          </p:cNvPr>
          <p:cNvCxnSpPr>
            <a:cxnSpLocks/>
            <a:stCxn id="99" idx="2"/>
            <a:endCxn id="95" idx="0"/>
          </p:cNvCxnSpPr>
          <p:nvPr/>
        </p:nvCxnSpPr>
        <p:spPr>
          <a:xfrm>
            <a:off x="1712313" y="3066599"/>
            <a:ext cx="8058" cy="334486"/>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3E3A70AE-BFAC-8241-9B3F-BF7EEA34CC37}"/>
              </a:ext>
            </a:extLst>
          </p:cNvPr>
          <p:cNvGrpSpPr/>
          <p:nvPr/>
        </p:nvGrpSpPr>
        <p:grpSpPr>
          <a:xfrm>
            <a:off x="1305316" y="4034709"/>
            <a:ext cx="756617" cy="482255"/>
            <a:chOff x="8345471" y="2495224"/>
            <a:chExt cx="756617" cy="482255"/>
          </a:xfrm>
        </p:grpSpPr>
        <p:cxnSp>
          <p:nvCxnSpPr>
            <p:cNvPr id="110" name="Straight Arrow Connector 109">
              <a:extLst>
                <a:ext uri="{FF2B5EF4-FFF2-40B4-BE49-F238E27FC236}">
                  <a16:creationId xmlns:a16="http://schemas.microsoft.com/office/drawing/2014/main" id="{D05AAC9A-838D-554A-9D39-1116AAD73D3D}"/>
                </a:ext>
              </a:extLst>
            </p:cNvPr>
            <p:cNvCxnSpPr>
              <a:cxnSpLocks/>
            </p:cNvCxnSpPr>
            <p:nvPr/>
          </p:nvCxnSpPr>
          <p:spPr>
            <a:xfrm>
              <a:off x="8446083" y="2495224"/>
              <a:ext cx="0" cy="31525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0282B4FE-F934-9F48-A982-F5ABB351C922}"/>
                </a:ext>
              </a:extLst>
            </p:cNvPr>
            <p:cNvCxnSpPr>
              <a:cxnSpLocks/>
            </p:cNvCxnSpPr>
            <p:nvPr/>
          </p:nvCxnSpPr>
          <p:spPr>
            <a:xfrm>
              <a:off x="8598483" y="2495224"/>
              <a:ext cx="0" cy="31525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9083AC2D-2BAF-8841-B89F-7C2B26ED587D}"/>
                </a:ext>
              </a:extLst>
            </p:cNvPr>
            <p:cNvCxnSpPr>
              <a:cxnSpLocks/>
            </p:cNvCxnSpPr>
            <p:nvPr/>
          </p:nvCxnSpPr>
          <p:spPr>
            <a:xfrm>
              <a:off x="8750883" y="2495224"/>
              <a:ext cx="0" cy="31525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ED30A332-4DE9-F74D-B2B2-8417602743A8}"/>
                </a:ext>
              </a:extLst>
            </p:cNvPr>
            <p:cNvCxnSpPr>
              <a:cxnSpLocks/>
            </p:cNvCxnSpPr>
            <p:nvPr/>
          </p:nvCxnSpPr>
          <p:spPr>
            <a:xfrm>
              <a:off x="8903283" y="2495224"/>
              <a:ext cx="0" cy="31525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14" name="Straight Arrow Connector 113">
              <a:extLst>
                <a:ext uri="{FF2B5EF4-FFF2-40B4-BE49-F238E27FC236}">
                  <a16:creationId xmlns:a16="http://schemas.microsoft.com/office/drawing/2014/main" id="{124A5E3E-9A03-274C-9077-EE012E2A88C0}"/>
                </a:ext>
              </a:extLst>
            </p:cNvPr>
            <p:cNvCxnSpPr>
              <a:cxnSpLocks/>
            </p:cNvCxnSpPr>
            <p:nvPr/>
          </p:nvCxnSpPr>
          <p:spPr>
            <a:xfrm>
              <a:off x="9055683" y="2495224"/>
              <a:ext cx="0" cy="31525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FBAAB7DF-496C-734F-B0AA-A3A7AC2D1469}"/>
                </a:ext>
              </a:extLst>
            </p:cNvPr>
            <p:cNvSpPr txBox="1"/>
            <p:nvPr/>
          </p:nvSpPr>
          <p:spPr>
            <a:xfrm>
              <a:off x="8345471" y="2823591"/>
              <a:ext cx="756617" cy="153888"/>
            </a:xfrm>
            <a:prstGeom prst="rect">
              <a:avLst/>
            </a:prstGeom>
            <a:noFill/>
          </p:spPr>
          <p:txBody>
            <a:bodyPr wrap="none" lIns="0" tIns="0" rIns="0" bIns="0" rtlCol="0">
              <a:spAutoFit/>
            </a:bodyPr>
            <a:lstStyle/>
            <a:p>
              <a:r>
                <a:rPr lang="en-US" sz="1000"/>
                <a:t>Data updates</a:t>
              </a:r>
              <a:endParaRPr lang="en-CH" sz="1000" baseline="-25000"/>
            </a:p>
          </p:txBody>
        </p:sp>
      </p:grpSp>
      <p:sp>
        <p:nvSpPr>
          <p:cNvPr id="117" name="Rectangle 116">
            <a:extLst>
              <a:ext uri="{FF2B5EF4-FFF2-40B4-BE49-F238E27FC236}">
                <a16:creationId xmlns:a16="http://schemas.microsoft.com/office/drawing/2014/main" id="{B7D59FBA-FCF2-4B47-AF13-833B0697BDDE}"/>
              </a:ext>
            </a:extLst>
          </p:cNvPr>
          <p:cNvSpPr/>
          <p:nvPr/>
        </p:nvSpPr>
        <p:spPr>
          <a:xfrm>
            <a:off x="9970311" y="1799783"/>
            <a:ext cx="1985304"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Rectangle 117">
            <a:extLst>
              <a:ext uri="{FF2B5EF4-FFF2-40B4-BE49-F238E27FC236}">
                <a16:creationId xmlns:a16="http://schemas.microsoft.com/office/drawing/2014/main" id="{BB0443C3-3E99-7A4C-8EA3-590E3009ADE7}"/>
              </a:ext>
            </a:extLst>
          </p:cNvPr>
          <p:cNvSpPr/>
          <p:nvPr/>
        </p:nvSpPr>
        <p:spPr>
          <a:xfrm>
            <a:off x="7004945" y="2109147"/>
            <a:ext cx="983706"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9" name="Rectangle 118">
            <a:extLst>
              <a:ext uri="{FF2B5EF4-FFF2-40B4-BE49-F238E27FC236}">
                <a16:creationId xmlns:a16="http://schemas.microsoft.com/office/drawing/2014/main" id="{CE3197C9-BB31-B949-8F6D-B85D13FB4934}"/>
              </a:ext>
            </a:extLst>
          </p:cNvPr>
          <p:cNvSpPr/>
          <p:nvPr/>
        </p:nvSpPr>
        <p:spPr>
          <a:xfrm>
            <a:off x="7990255" y="2109147"/>
            <a:ext cx="977882" cy="286216"/>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0" name="Rectangle 119">
            <a:extLst>
              <a:ext uri="{FF2B5EF4-FFF2-40B4-BE49-F238E27FC236}">
                <a16:creationId xmlns:a16="http://schemas.microsoft.com/office/drawing/2014/main" id="{3BDAC7E1-BBD0-6E43-BE81-2EF5F0806387}"/>
              </a:ext>
            </a:extLst>
          </p:cNvPr>
          <p:cNvSpPr/>
          <p:nvPr/>
        </p:nvSpPr>
        <p:spPr>
          <a:xfrm>
            <a:off x="9970249" y="1490048"/>
            <a:ext cx="1981601"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1" name="Rectangle 120">
            <a:extLst>
              <a:ext uri="{FF2B5EF4-FFF2-40B4-BE49-F238E27FC236}">
                <a16:creationId xmlns:a16="http://schemas.microsoft.com/office/drawing/2014/main" id="{AE0C460B-D9B9-9547-BCAF-1C43D39BAD2B}"/>
              </a:ext>
            </a:extLst>
          </p:cNvPr>
          <p:cNvSpPr/>
          <p:nvPr/>
        </p:nvSpPr>
        <p:spPr>
          <a:xfrm>
            <a:off x="8970092" y="2109147"/>
            <a:ext cx="1000157"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2" name="Rectangle 121">
            <a:extLst>
              <a:ext uri="{FF2B5EF4-FFF2-40B4-BE49-F238E27FC236}">
                <a16:creationId xmlns:a16="http://schemas.microsoft.com/office/drawing/2014/main" id="{ACB65DB0-EB93-7F4F-A193-63FE3B957895}"/>
              </a:ext>
            </a:extLst>
          </p:cNvPr>
          <p:cNvSpPr/>
          <p:nvPr/>
        </p:nvSpPr>
        <p:spPr>
          <a:xfrm>
            <a:off x="7988650" y="1799783"/>
            <a:ext cx="1981601" cy="286216"/>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3" name="TextBox 122">
            <a:extLst>
              <a:ext uri="{FF2B5EF4-FFF2-40B4-BE49-F238E27FC236}">
                <a16:creationId xmlns:a16="http://schemas.microsoft.com/office/drawing/2014/main" id="{76764651-1832-2D40-95A5-94FA0E133821}"/>
              </a:ext>
            </a:extLst>
          </p:cNvPr>
          <p:cNvSpPr txBox="1"/>
          <p:nvPr/>
        </p:nvSpPr>
        <p:spPr>
          <a:xfrm>
            <a:off x="6433142" y="1440966"/>
            <a:ext cx="543739" cy="1001813"/>
          </a:xfrm>
          <a:prstGeom prst="rect">
            <a:avLst/>
          </a:prstGeom>
          <a:noFill/>
        </p:spPr>
        <p:txBody>
          <a:bodyPr wrap="none" rtlCol="0">
            <a:spAutoFit/>
          </a:bodyPr>
          <a:lstStyle/>
          <a:p>
            <a:pPr>
              <a:lnSpc>
                <a:spcPct val="110000"/>
              </a:lnSpc>
            </a:pPr>
            <a:r>
              <a:rPr lang="en-GB"/>
              <a:t>SPS</a:t>
            </a:r>
          </a:p>
          <a:p>
            <a:pPr>
              <a:lnSpc>
                <a:spcPct val="110000"/>
              </a:lnSpc>
            </a:pPr>
            <a:r>
              <a:rPr lang="en-GB"/>
              <a:t>PS</a:t>
            </a:r>
          </a:p>
          <a:p>
            <a:pPr>
              <a:lnSpc>
                <a:spcPct val="110000"/>
              </a:lnSpc>
            </a:pPr>
            <a:r>
              <a:rPr lang="en-GB"/>
              <a:t>PSB</a:t>
            </a:r>
          </a:p>
        </p:txBody>
      </p:sp>
      <p:sp>
        <p:nvSpPr>
          <p:cNvPr id="124" name="Rectangle 123">
            <a:extLst>
              <a:ext uri="{FF2B5EF4-FFF2-40B4-BE49-F238E27FC236}">
                <a16:creationId xmlns:a16="http://schemas.microsoft.com/office/drawing/2014/main" id="{86E3F62B-F72B-6441-B440-791AB104910A}"/>
              </a:ext>
            </a:extLst>
          </p:cNvPr>
          <p:cNvSpPr/>
          <p:nvPr/>
        </p:nvSpPr>
        <p:spPr>
          <a:xfrm>
            <a:off x="7004945" y="1799783"/>
            <a:ext cx="983706" cy="28621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5" name="Rectangle 124">
            <a:extLst>
              <a:ext uri="{FF2B5EF4-FFF2-40B4-BE49-F238E27FC236}">
                <a16:creationId xmlns:a16="http://schemas.microsoft.com/office/drawing/2014/main" id="{1F2E6A6F-9E4B-AB43-8E15-3C5A66FD590B}"/>
              </a:ext>
            </a:extLst>
          </p:cNvPr>
          <p:cNvSpPr/>
          <p:nvPr/>
        </p:nvSpPr>
        <p:spPr>
          <a:xfrm>
            <a:off x="7004944" y="1490048"/>
            <a:ext cx="2965303" cy="28621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6" name="Rectangle 125">
            <a:extLst>
              <a:ext uri="{FF2B5EF4-FFF2-40B4-BE49-F238E27FC236}">
                <a16:creationId xmlns:a16="http://schemas.microsoft.com/office/drawing/2014/main" id="{7EB0A554-C2B8-F54F-AAB4-5CC19789B48A}"/>
              </a:ext>
            </a:extLst>
          </p:cNvPr>
          <p:cNvSpPr/>
          <p:nvPr/>
        </p:nvSpPr>
        <p:spPr>
          <a:xfrm>
            <a:off x="9970251" y="2109147"/>
            <a:ext cx="985828" cy="286216"/>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2" name="Rectangle 131">
            <a:extLst>
              <a:ext uri="{FF2B5EF4-FFF2-40B4-BE49-F238E27FC236}">
                <a16:creationId xmlns:a16="http://schemas.microsoft.com/office/drawing/2014/main" id="{98E07800-BDE5-1545-8A98-BC2A95BF4234}"/>
              </a:ext>
            </a:extLst>
          </p:cNvPr>
          <p:cNvSpPr/>
          <p:nvPr/>
        </p:nvSpPr>
        <p:spPr>
          <a:xfrm>
            <a:off x="10956078" y="2109147"/>
            <a:ext cx="999539" cy="28621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23" name="Group 22">
            <a:extLst>
              <a:ext uri="{FF2B5EF4-FFF2-40B4-BE49-F238E27FC236}">
                <a16:creationId xmlns:a16="http://schemas.microsoft.com/office/drawing/2014/main" id="{FEDCDFE1-434D-2C4E-A7A6-D562CB485C99}"/>
              </a:ext>
            </a:extLst>
          </p:cNvPr>
          <p:cNvGrpSpPr/>
          <p:nvPr/>
        </p:nvGrpSpPr>
        <p:grpSpPr>
          <a:xfrm>
            <a:off x="7988650" y="2074025"/>
            <a:ext cx="342668" cy="475178"/>
            <a:chOff x="7988650" y="2084471"/>
            <a:chExt cx="342668" cy="475178"/>
          </a:xfrm>
        </p:grpSpPr>
        <p:cxnSp>
          <p:nvCxnSpPr>
            <p:cNvPr id="147" name="Straight Arrow Connector 146">
              <a:extLst>
                <a:ext uri="{FF2B5EF4-FFF2-40B4-BE49-F238E27FC236}">
                  <a16:creationId xmlns:a16="http://schemas.microsoft.com/office/drawing/2014/main" id="{C8E45490-06FE-614E-BD21-A487B2A6DE94}"/>
                </a:ext>
              </a:extLst>
            </p:cNvPr>
            <p:cNvCxnSpPr>
              <a:cxnSpLocks/>
            </p:cNvCxnSpPr>
            <p:nvPr/>
          </p:nvCxnSpPr>
          <p:spPr>
            <a:xfrm flipV="1">
              <a:off x="7988650" y="2084471"/>
              <a:ext cx="0" cy="422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29FC9516-1B58-434C-B1D8-58842E957DED}"/>
                </a:ext>
              </a:extLst>
            </p:cNvPr>
            <p:cNvSpPr txBox="1"/>
            <p:nvPr/>
          </p:nvSpPr>
          <p:spPr>
            <a:xfrm>
              <a:off x="8024093" y="2374983"/>
              <a:ext cx="307225" cy="184666"/>
            </a:xfrm>
            <a:prstGeom prst="rect">
              <a:avLst/>
            </a:prstGeom>
            <a:noFill/>
          </p:spPr>
          <p:txBody>
            <a:bodyPr wrap="square" lIns="0" tIns="0" rIns="0" bIns="0" rtlCol="0">
              <a:spAutoFit/>
            </a:bodyPr>
            <a:lstStyle/>
            <a:p>
              <a:pPr algn="l"/>
              <a:r>
                <a:rPr lang="en-GB" sz="1200"/>
                <a:t>t</a:t>
              </a:r>
              <a:r>
                <a:rPr lang="en-CH" sz="1200" baseline="-25000"/>
                <a:t>cycle</a:t>
              </a:r>
            </a:p>
          </p:txBody>
        </p:sp>
      </p:grpSp>
      <p:sp>
        <p:nvSpPr>
          <p:cNvPr id="163" name="Rectangle 162">
            <a:extLst>
              <a:ext uri="{FF2B5EF4-FFF2-40B4-BE49-F238E27FC236}">
                <a16:creationId xmlns:a16="http://schemas.microsoft.com/office/drawing/2014/main" id="{9BB623DD-DA45-1545-9DB9-227A9E805A69}"/>
              </a:ext>
            </a:extLst>
          </p:cNvPr>
          <p:cNvSpPr/>
          <p:nvPr/>
        </p:nvSpPr>
        <p:spPr>
          <a:xfrm>
            <a:off x="11156721" y="1495413"/>
            <a:ext cx="800953" cy="280392"/>
          </a:xfrm>
          <a:prstGeom prst="rect">
            <a:avLst/>
          </a:prstGeom>
          <a:gradFill flip="none" rotWithShape="1">
            <a:gsLst>
              <a:gs pos="81000">
                <a:srgbClr val="B7DFE5"/>
              </a:gs>
              <a:gs pos="0">
                <a:schemeClr val="accent2">
                  <a:lumMod val="75000"/>
                </a:schemeClr>
              </a:gs>
              <a:gs pos="100000">
                <a:schemeClr val="bg1"/>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FD5ADCFE-F78F-F64F-AB11-AFC058E7EBA9}"/>
              </a:ext>
            </a:extLst>
          </p:cNvPr>
          <p:cNvCxnSpPr>
            <a:cxnSpLocks/>
            <a:endCxn id="98" idx="3"/>
          </p:cNvCxnSpPr>
          <p:nvPr/>
        </p:nvCxnSpPr>
        <p:spPr>
          <a:xfrm flipH="1">
            <a:off x="2382525" y="2481610"/>
            <a:ext cx="1165344" cy="295511"/>
          </a:xfrm>
          <a:prstGeom prst="line">
            <a:avLst/>
          </a:prstGeom>
        </p:spPr>
        <p:style>
          <a:lnRef idx="1">
            <a:schemeClr val="accent1"/>
          </a:lnRef>
          <a:fillRef idx="0">
            <a:schemeClr val="accent1"/>
          </a:fillRef>
          <a:effectRef idx="0">
            <a:schemeClr val="accent1"/>
          </a:effectRef>
          <a:fontRef idx="minor">
            <a:schemeClr val="tx1"/>
          </a:fontRef>
        </p:style>
      </p:cxnSp>
      <p:grpSp>
        <p:nvGrpSpPr>
          <p:cNvPr id="164" name="Group 163">
            <a:extLst>
              <a:ext uri="{FF2B5EF4-FFF2-40B4-BE49-F238E27FC236}">
                <a16:creationId xmlns:a16="http://schemas.microsoft.com/office/drawing/2014/main" id="{E7957E0E-8096-794D-A18E-4B1D49CD72EC}"/>
              </a:ext>
            </a:extLst>
          </p:cNvPr>
          <p:cNvGrpSpPr/>
          <p:nvPr/>
        </p:nvGrpSpPr>
        <p:grpSpPr>
          <a:xfrm>
            <a:off x="8319537" y="2074025"/>
            <a:ext cx="342668" cy="475178"/>
            <a:chOff x="7988650" y="2084471"/>
            <a:chExt cx="342668" cy="475178"/>
          </a:xfrm>
        </p:grpSpPr>
        <p:cxnSp>
          <p:nvCxnSpPr>
            <p:cNvPr id="165" name="Straight Arrow Connector 164">
              <a:extLst>
                <a:ext uri="{FF2B5EF4-FFF2-40B4-BE49-F238E27FC236}">
                  <a16:creationId xmlns:a16="http://schemas.microsoft.com/office/drawing/2014/main" id="{CAA3D622-B05F-764F-9D43-B1EFBB55A6CA}"/>
                </a:ext>
              </a:extLst>
            </p:cNvPr>
            <p:cNvCxnSpPr>
              <a:cxnSpLocks/>
            </p:cNvCxnSpPr>
            <p:nvPr/>
          </p:nvCxnSpPr>
          <p:spPr>
            <a:xfrm flipV="1">
              <a:off x="7988650" y="2084471"/>
              <a:ext cx="0" cy="422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6" name="TextBox 165">
              <a:extLst>
                <a:ext uri="{FF2B5EF4-FFF2-40B4-BE49-F238E27FC236}">
                  <a16:creationId xmlns:a16="http://schemas.microsoft.com/office/drawing/2014/main" id="{97FC6847-0779-B24A-9744-126FCC66EFAB}"/>
                </a:ext>
              </a:extLst>
            </p:cNvPr>
            <p:cNvSpPr txBox="1"/>
            <p:nvPr/>
          </p:nvSpPr>
          <p:spPr>
            <a:xfrm>
              <a:off x="8024093" y="2374983"/>
              <a:ext cx="307225" cy="184666"/>
            </a:xfrm>
            <a:prstGeom prst="rect">
              <a:avLst/>
            </a:prstGeom>
            <a:noFill/>
          </p:spPr>
          <p:txBody>
            <a:bodyPr wrap="square" lIns="0" tIns="0" rIns="0" bIns="0" rtlCol="0">
              <a:spAutoFit/>
            </a:bodyPr>
            <a:lstStyle/>
            <a:p>
              <a:pPr algn="l"/>
              <a:r>
                <a:rPr lang="en-GB" sz="1200"/>
                <a:t>t</a:t>
              </a:r>
              <a:r>
                <a:rPr lang="en-CH" sz="1200" baseline="-25000"/>
                <a:t>Inj</a:t>
              </a:r>
            </a:p>
          </p:txBody>
        </p:sp>
      </p:grpSp>
      <p:grpSp>
        <p:nvGrpSpPr>
          <p:cNvPr id="167" name="Group 166">
            <a:extLst>
              <a:ext uri="{FF2B5EF4-FFF2-40B4-BE49-F238E27FC236}">
                <a16:creationId xmlns:a16="http://schemas.microsoft.com/office/drawing/2014/main" id="{3A677AC5-99D0-A840-9F86-43F43740A419}"/>
              </a:ext>
            </a:extLst>
          </p:cNvPr>
          <p:cNvGrpSpPr/>
          <p:nvPr/>
        </p:nvGrpSpPr>
        <p:grpSpPr>
          <a:xfrm>
            <a:off x="9258481" y="2074025"/>
            <a:ext cx="342668" cy="475178"/>
            <a:chOff x="7988650" y="2084471"/>
            <a:chExt cx="342668" cy="475178"/>
          </a:xfrm>
        </p:grpSpPr>
        <p:cxnSp>
          <p:nvCxnSpPr>
            <p:cNvPr id="168" name="Straight Arrow Connector 167">
              <a:extLst>
                <a:ext uri="{FF2B5EF4-FFF2-40B4-BE49-F238E27FC236}">
                  <a16:creationId xmlns:a16="http://schemas.microsoft.com/office/drawing/2014/main" id="{48456C86-5878-CE44-B131-6C3C7D3D2913}"/>
                </a:ext>
              </a:extLst>
            </p:cNvPr>
            <p:cNvCxnSpPr>
              <a:cxnSpLocks/>
            </p:cNvCxnSpPr>
            <p:nvPr/>
          </p:nvCxnSpPr>
          <p:spPr>
            <a:xfrm flipV="1">
              <a:off x="7988650" y="2084471"/>
              <a:ext cx="0" cy="422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9" name="TextBox 168">
              <a:extLst>
                <a:ext uri="{FF2B5EF4-FFF2-40B4-BE49-F238E27FC236}">
                  <a16:creationId xmlns:a16="http://schemas.microsoft.com/office/drawing/2014/main" id="{4901EEDE-109F-324C-BCBD-7D8325D3A339}"/>
                </a:ext>
              </a:extLst>
            </p:cNvPr>
            <p:cNvSpPr txBox="1"/>
            <p:nvPr/>
          </p:nvSpPr>
          <p:spPr>
            <a:xfrm>
              <a:off x="8024093" y="2374983"/>
              <a:ext cx="307225" cy="184666"/>
            </a:xfrm>
            <a:prstGeom prst="rect">
              <a:avLst/>
            </a:prstGeom>
            <a:noFill/>
          </p:spPr>
          <p:txBody>
            <a:bodyPr wrap="square" lIns="0" tIns="0" rIns="0" bIns="0" rtlCol="0">
              <a:spAutoFit/>
            </a:bodyPr>
            <a:lstStyle/>
            <a:p>
              <a:pPr algn="l"/>
              <a:r>
                <a:rPr lang="en-GB" sz="1200"/>
                <a:t>t</a:t>
              </a:r>
              <a:r>
                <a:rPr lang="en-CH" sz="1200" baseline="-25000"/>
                <a:t>ext</a:t>
              </a:r>
            </a:p>
          </p:txBody>
        </p:sp>
      </p:grpSp>
      <p:grpSp>
        <p:nvGrpSpPr>
          <p:cNvPr id="170" name="Group 169">
            <a:extLst>
              <a:ext uri="{FF2B5EF4-FFF2-40B4-BE49-F238E27FC236}">
                <a16:creationId xmlns:a16="http://schemas.microsoft.com/office/drawing/2014/main" id="{49F22881-F419-6D4E-8453-DDEE07E2D767}"/>
              </a:ext>
            </a:extLst>
          </p:cNvPr>
          <p:cNvGrpSpPr/>
          <p:nvPr/>
        </p:nvGrpSpPr>
        <p:grpSpPr>
          <a:xfrm>
            <a:off x="8567291" y="2074025"/>
            <a:ext cx="342668" cy="475178"/>
            <a:chOff x="7988650" y="2084471"/>
            <a:chExt cx="342668" cy="475178"/>
          </a:xfrm>
        </p:grpSpPr>
        <p:cxnSp>
          <p:nvCxnSpPr>
            <p:cNvPr id="171" name="Straight Arrow Connector 170">
              <a:extLst>
                <a:ext uri="{FF2B5EF4-FFF2-40B4-BE49-F238E27FC236}">
                  <a16:creationId xmlns:a16="http://schemas.microsoft.com/office/drawing/2014/main" id="{7580C248-272D-5844-A44B-593ACDBAD3BA}"/>
                </a:ext>
              </a:extLst>
            </p:cNvPr>
            <p:cNvCxnSpPr>
              <a:cxnSpLocks/>
            </p:cNvCxnSpPr>
            <p:nvPr/>
          </p:nvCxnSpPr>
          <p:spPr>
            <a:xfrm flipV="1">
              <a:off x="7988650" y="2084471"/>
              <a:ext cx="0" cy="422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2" name="TextBox 171">
              <a:extLst>
                <a:ext uri="{FF2B5EF4-FFF2-40B4-BE49-F238E27FC236}">
                  <a16:creationId xmlns:a16="http://schemas.microsoft.com/office/drawing/2014/main" id="{ED2926D1-ED91-A845-85FE-05EF895FEB53}"/>
                </a:ext>
              </a:extLst>
            </p:cNvPr>
            <p:cNvSpPr txBox="1"/>
            <p:nvPr/>
          </p:nvSpPr>
          <p:spPr>
            <a:xfrm>
              <a:off x="8024093" y="2374983"/>
              <a:ext cx="307225" cy="184666"/>
            </a:xfrm>
            <a:prstGeom prst="rect">
              <a:avLst/>
            </a:prstGeom>
            <a:noFill/>
          </p:spPr>
          <p:txBody>
            <a:bodyPr wrap="square" lIns="0" tIns="0" rIns="0" bIns="0" rtlCol="0">
              <a:spAutoFit/>
            </a:bodyPr>
            <a:lstStyle/>
            <a:p>
              <a:pPr algn="l"/>
              <a:r>
                <a:rPr lang="en-GB" sz="1200"/>
                <a:t>t</a:t>
              </a:r>
              <a:r>
                <a:rPr lang="en-CH" sz="1200" baseline="-25000"/>
                <a:t>RFon</a:t>
              </a:r>
            </a:p>
          </p:txBody>
        </p:sp>
      </p:grpSp>
      <p:grpSp>
        <p:nvGrpSpPr>
          <p:cNvPr id="173" name="Group 172">
            <a:extLst>
              <a:ext uri="{FF2B5EF4-FFF2-40B4-BE49-F238E27FC236}">
                <a16:creationId xmlns:a16="http://schemas.microsoft.com/office/drawing/2014/main" id="{2E0E4C5E-9F02-7C4A-ADD5-4A20DB977100}"/>
              </a:ext>
            </a:extLst>
          </p:cNvPr>
          <p:cNvGrpSpPr/>
          <p:nvPr/>
        </p:nvGrpSpPr>
        <p:grpSpPr>
          <a:xfrm>
            <a:off x="8909959" y="2074025"/>
            <a:ext cx="342668" cy="475178"/>
            <a:chOff x="7988650" y="2084471"/>
            <a:chExt cx="342668" cy="475178"/>
          </a:xfrm>
        </p:grpSpPr>
        <p:cxnSp>
          <p:nvCxnSpPr>
            <p:cNvPr id="174" name="Straight Arrow Connector 173">
              <a:extLst>
                <a:ext uri="{FF2B5EF4-FFF2-40B4-BE49-F238E27FC236}">
                  <a16:creationId xmlns:a16="http://schemas.microsoft.com/office/drawing/2014/main" id="{D827550C-40FF-9542-B15A-38DB35D35DA0}"/>
                </a:ext>
              </a:extLst>
            </p:cNvPr>
            <p:cNvCxnSpPr>
              <a:cxnSpLocks/>
            </p:cNvCxnSpPr>
            <p:nvPr/>
          </p:nvCxnSpPr>
          <p:spPr>
            <a:xfrm flipV="1">
              <a:off x="7988650" y="2084471"/>
              <a:ext cx="0" cy="422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A2BAA899-005F-E749-A485-CFDD38C4F3CA}"/>
                </a:ext>
              </a:extLst>
            </p:cNvPr>
            <p:cNvSpPr txBox="1"/>
            <p:nvPr/>
          </p:nvSpPr>
          <p:spPr>
            <a:xfrm>
              <a:off x="8024093" y="2374983"/>
              <a:ext cx="307225" cy="184666"/>
            </a:xfrm>
            <a:prstGeom prst="rect">
              <a:avLst/>
            </a:prstGeom>
            <a:noFill/>
          </p:spPr>
          <p:txBody>
            <a:bodyPr wrap="square" lIns="0" tIns="0" rIns="0" bIns="0" rtlCol="0">
              <a:spAutoFit/>
            </a:bodyPr>
            <a:lstStyle/>
            <a:p>
              <a:pPr algn="l"/>
              <a:r>
                <a:rPr lang="en-GB" sz="1200"/>
                <a:t>t</a:t>
              </a:r>
              <a:r>
                <a:rPr lang="en-CH" sz="1200" baseline="-25000"/>
                <a:t>split</a:t>
              </a:r>
            </a:p>
          </p:txBody>
        </p:sp>
      </p:grpSp>
      <p:grpSp>
        <p:nvGrpSpPr>
          <p:cNvPr id="176" name="Group 175">
            <a:extLst>
              <a:ext uri="{FF2B5EF4-FFF2-40B4-BE49-F238E27FC236}">
                <a16:creationId xmlns:a16="http://schemas.microsoft.com/office/drawing/2014/main" id="{E8F68A49-7C87-0F4D-AC69-D2E365A6421B}"/>
              </a:ext>
            </a:extLst>
          </p:cNvPr>
          <p:cNvGrpSpPr/>
          <p:nvPr/>
        </p:nvGrpSpPr>
        <p:grpSpPr>
          <a:xfrm>
            <a:off x="9593278" y="2074025"/>
            <a:ext cx="342668" cy="475178"/>
            <a:chOff x="7988650" y="2084471"/>
            <a:chExt cx="342668" cy="475178"/>
          </a:xfrm>
        </p:grpSpPr>
        <p:cxnSp>
          <p:nvCxnSpPr>
            <p:cNvPr id="177" name="Straight Arrow Connector 176">
              <a:extLst>
                <a:ext uri="{FF2B5EF4-FFF2-40B4-BE49-F238E27FC236}">
                  <a16:creationId xmlns:a16="http://schemas.microsoft.com/office/drawing/2014/main" id="{B7481E74-2223-0143-B679-0D88CC19E7CB}"/>
                </a:ext>
              </a:extLst>
            </p:cNvPr>
            <p:cNvCxnSpPr>
              <a:cxnSpLocks/>
            </p:cNvCxnSpPr>
            <p:nvPr/>
          </p:nvCxnSpPr>
          <p:spPr>
            <a:xfrm flipV="1">
              <a:off x="7988650" y="2084471"/>
              <a:ext cx="0" cy="422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8" name="TextBox 177">
              <a:extLst>
                <a:ext uri="{FF2B5EF4-FFF2-40B4-BE49-F238E27FC236}">
                  <a16:creationId xmlns:a16="http://schemas.microsoft.com/office/drawing/2014/main" id="{FA846572-ABC9-6146-B299-66B618D21457}"/>
                </a:ext>
              </a:extLst>
            </p:cNvPr>
            <p:cNvSpPr txBox="1"/>
            <p:nvPr/>
          </p:nvSpPr>
          <p:spPr>
            <a:xfrm>
              <a:off x="8024093" y="2374983"/>
              <a:ext cx="307225" cy="184666"/>
            </a:xfrm>
            <a:prstGeom prst="rect">
              <a:avLst/>
            </a:prstGeom>
            <a:noFill/>
          </p:spPr>
          <p:txBody>
            <a:bodyPr wrap="square" lIns="0" tIns="0" rIns="0" bIns="0" rtlCol="0">
              <a:spAutoFit/>
            </a:bodyPr>
            <a:lstStyle/>
            <a:p>
              <a:pPr algn="l"/>
              <a:r>
                <a:rPr lang="en-GB" sz="1200"/>
                <a:t>t</a:t>
              </a:r>
              <a:r>
                <a:rPr lang="en-CH" sz="1200" baseline="-25000"/>
                <a:t>…</a:t>
              </a:r>
            </a:p>
          </p:txBody>
        </p:sp>
      </p:grpSp>
      <p:sp>
        <p:nvSpPr>
          <p:cNvPr id="24" name="TextBox 23">
            <a:extLst>
              <a:ext uri="{FF2B5EF4-FFF2-40B4-BE49-F238E27FC236}">
                <a16:creationId xmlns:a16="http://schemas.microsoft.com/office/drawing/2014/main" id="{CEA5472A-D86C-AE4A-B512-F29980033302}"/>
              </a:ext>
            </a:extLst>
          </p:cNvPr>
          <p:cNvSpPr txBox="1"/>
          <p:nvPr/>
        </p:nvSpPr>
        <p:spPr>
          <a:xfrm>
            <a:off x="7368432" y="2846800"/>
            <a:ext cx="4153701" cy="2369880"/>
          </a:xfrm>
          <a:prstGeom prst="rect">
            <a:avLst/>
          </a:prstGeom>
          <a:noFill/>
        </p:spPr>
        <p:txBody>
          <a:bodyPr wrap="none" lIns="0" tIns="0" rIns="0" bIns="0" rtlCol="0">
            <a:spAutoFit/>
          </a:bodyPr>
          <a:lstStyle/>
          <a:p>
            <a:pPr marL="285750" indent="-285750" algn="l">
              <a:buFont typeface="Arial" panose="020B0604020202020204" pitchFamily="34" charset="0"/>
              <a:buChar char="•"/>
            </a:pPr>
            <a:r>
              <a:rPr lang="en-CH" sz="1400"/>
              <a:t>How to group the incoming data?</a:t>
            </a:r>
          </a:p>
          <a:p>
            <a:pPr marL="579438" indent="-284163">
              <a:buFont typeface="Wingdings" pitchFamily="2" charset="2"/>
              <a:buChar char="è"/>
            </a:pPr>
            <a:r>
              <a:rPr lang="en-CH" sz="1400">
                <a:sym typeface="Wingdings" pitchFamily="2" charset="2"/>
              </a:rPr>
              <a:t>Start Cycle timestamp (AKA cyclestamp)</a:t>
            </a:r>
          </a:p>
          <a:p>
            <a:pPr marL="285750" indent="-285750">
              <a:buFont typeface="Wingdings" pitchFamily="2" charset="2"/>
              <a:buChar char="è"/>
            </a:pPr>
            <a:endParaRPr lang="en-CH" sz="1400"/>
          </a:p>
          <a:p>
            <a:pPr marL="285750" indent="-285750" algn="l">
              <a:buFont typeface="Arial" panose="020B0604020202020204" pitchFamily="34" charset="0"/>
              <a:buChar char="•"/>
            </a:pPr>
            <a:r>
              <a:rPr lang="en-CH" sz="1400"/>
              <a:t>When to trigger the post-processing?</a:t>
            </a:r>
          </a:p>
          <a:p>
            <a:pPr marL="598488" indent="-285750" algn="l">
              <a:buFont typeface="Wingdings" pitchFamily="2" charset="2"/>
              <a:buChar char="è"/>
            </a:pPr>
            <a:r>
              <a:rPr lang="en-CH" sz="1400">
                <a:sym typeface="Wingdings" pitchFamily="2" charset="2"/>
              </a:rPr>
              <a:t>Once all the data is there or after a time-out</a:t>
            </a:r>
          </a:p>
          <a:p>
            <a:pPr marL="598488" indent="-285750" algn="l">
              <a:buFont typeface="Wingdings" pitchFamily="2" charset="2"/>
              <a:buChar char="è"/>
            </a:pPr>
            <a:endParaRPr lang="en-CH" sz="1400"/>
          </a:p>
          <a:p>
            <a:pPr marL="285750" indent="-285750" algn="l">
              <a:buFont typeface="Arial" panose="020B0604020202020204" pitchFamily="34" charset="0"/>
              <a:buChar char="•"/>
            </a:pPr>
            <a:r>
              <a:rPr lang="en-CH" sz="1400"/>
              <a:t>How long to wait for late comers?</a:t>
            </a:r>
          </a:p>
          <a:p>
            <a:pPr marL="598488" indent="-285750" algn="l">
              <a:buFont typeface="Wingdings" pitchFamily="2" charset="2"/>
              <a:buChar char="è"/>
            </a:pPr>
            <a:r>
              <a:rPr lang="en-CH" sz="1400">
                <a:sym typeface="Wingdings" pitchFamily="2" charset="2"/>
              </a:rPr>
              <a:t>Configurable time-out</a:t>
            </a:r>
          </a:p>
          <a:p>
            <a:pPr marL="598488" indent="-285750" algn="l">
              <a:buFont typeface="Wingdings" pitchFamily="2" charset="2"/>
              <a:buChar char="è"/>
            </a:pPr>
            <a:endParaRPr lang="en-CH" sz="1400"/>
          </a:p>
          <a:p>
            <a:pPr marL="285750" indent="-285750" algn="l">
              <a:buFont typeface="Arial" panose="020B0604020202020204" pitchFamily="34" charset="0"/>
              <a:buChar char="•"/>
            </a:pPr>
            <a:r>
              <a:rPr lang="en-CH" sz="1400"/>
              <a:t>What to do if no data is published?</a:t>
            </a:r>
          </a:p>
          <a:p>
            <a:pPr marL="312738" algn="l"/>
            <a:r>
              <a:rPr lang="en-CH" sz="1400">
                <a:sym typeface="Wingdings" pitchFamily="2" charset="2"/>
              </a:rPr>
              <a:t> Out-of-the-box monitoring</a:t>
            </a:r>
            <a:endParaRPr lang="en-CH" sz="1400"/>
          </a:p>
        </p:txBody>
      </p:sp>
      <p:sp>
        <p:nvSpPr>
          <p:cNvPr id="194" name="Oval 193">
            <a:extLst>
              <a:ext uri="{FF2B5EF4-FFF2-40B4-BE49-F238E27FC236}">
                <a16:creationId xmlns:a16="http://schemas.microsoft.com/office/drawing/2014/main" id="{5535052F-8875-A240-80CF-79F61F9470F2}"/>
              </a:ext>
            </a:extLst>
          </p:cNvPr>
          <p:cNvSpPr/>
          <p:nvPr/>
        </p:nvSpPr>
        <p:spPr>
          <a:xfrm>
            <a:off x="7861205" y="2371889"/>
            <a:ext cx="547105" cy="221297"/>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6" name="Picture 25" descr="Icon&#10;&#10;Description automatically generated">
            <a:extLst>
              <a:ext uri="{FF2B5EF4-FFF2-40B4-BE49-F238E27FC236}">
                <a16:creationId xmlns:a16="http://schemas.microsoft.com/office/drawing/2014/main" id="{D40C12D3-FDB7-6741-B5FC-32478F45B7EE}"/>
              </a:ext>
            </a:extLst>
          </p:cNvPr>
          <p:cNvPicPr>
            <a:picLocks noChangeAspect="1"/>
          </p:cNvPicPr>
          <p:nvPr/>
        </p:nvPicPr>
        <p:blipFill>
          <a:blip r:embed="rId8"/>
          <a:stretch>
            <a:fillRect/>
          </a:stretch>
        </p:blipFill>
        <p:spPr>
          <a:xfrm>
            <a:off x="10422551" y="4734622"/>
            <a:ext cx="548593" cy="559565"/>
          </a:xfrm>
          <a:prstGeom prst="rect">
            <a:avLst/>
          </a:prstGeom>
        </p:spPr>
      </p:pic>
      <p:pic>
        <p:nvPicPr>
          <p:cNvPr id="28" name="Picture 27">
            <a:extLst>
              <a:ext uri="{FF2B5EF4-FFF2-40B4-BE49-F238E27FC236}">
                <a16:creationId xmlns:a16="http://schemas.microsoft.com/office/drawing/2014/main" id="{6932D52B-4930-2145-8964-24BE0555BF0F}"/>
              </a:ext>
            </a:extLst>
          </p:cNvPr>
          <p:cNvPicPr>
            <a:picLocks noChangeAspect="1"/>
          </p:cNvPicPr>
          <p:nvPr/>
        </p:nvPicPr>
        <p:blipFill>
          <a:blip r:embed="rId9"/>
          <a:srcRect/>
          <a:stretch/>
        </p:blipFill>
        <p:spPr>
          <a:xfrm>
            <a:off x="11087783" y="4657273"/>
            <a:ext cx="589778" cy="671224"/>
          </a:xfrm>
          <a:prstGeom prst="rect">
            <a:avLst/>
          </a:prstGeom>
        </p:spPr>
      </p:pic>
      <p:pic>
        <p:nvPicPr>
          <p:cNvPr id="32" name="Picture 31" descr="Icon&#10;&#10;Description automatically generated">
            <a:extLst>
              <a:ext uri="{FF2B5EF4-FFF2-40B4-BE49-F238E27FC236}">
                <a16:creationId xmlns:a16="http://schemas.microsoft.com/office/drawing/2014/main" id="{C323D1C2-1723-0E49-AB11-81065C2910D6}"/>
              </a:ext>
            </a:extLst>
          </p:cNvPr>
          <p:cNvPicPr>
            <a:picLocks noChangeAspect="1"/>
          </p:cNvPicPr>
          <p:nvPr/>
        </p:nvPicPr>
        <p:blipFill>
          <a:blip r:embed="rId10"/>
          <a:stretch>
            <a:fillRect/>
          </a:stretch>
        </p:blipFill>
        <p:spPr>
          <a:xfrm>
            <a:off x="5311939" y="4176389"/>
            <a:ext cx="670473" cy="352539"/>
          </a:xfrm>
          <a:prstGeom prst="rect">
            <a:avLst/>
          </a:prstGeom>
        </p:spPr>
      </p:pic>
    </p:spTree>
    <p:extLst>
      <p:ext uri="{BB962C8B-B14F-4D97-AF65-F5344CB8AC3E}">
        <p14:creationId xmlns:p14="http://schemas.microsoft.com/office/powerpoint/2010/main" val="2330878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1"/>
                                        </p:tgtEl>
                                        <p:attrNameLst>
                                          <p:attrName>style.visibility</p:attrName>
                                        </p:attrNameLst>
                                      </p:cBhvr>
                                      <p:to>
                                        <p:strVal val="visible"/>
                                      </p:to>
                                    </p:set>
                                  </p:childTnLst>
                                </p:cTn>
                              </p:par>
                            </p:childTnLst>
                          </p:cTn>
                        </p:par>
                        <p:par>
                          <p:cTn id="47" fill="hold">
                            <p:stCondLst>
                              <p:cond delay="0"/>
                            </p:stCondLst>
                            <p:childTnLst>
                              <p:par>
                                <p:cTn id="48" presetID="1" presetClass="entr" presetSubtype="0" fill="hold" grpId="0" nodeType="afterEffect">
                                  <p:stCondLst>
                                    <p:cond delay="500"/>
                                  </p:stCondLst>
                                  <p:childTnLst>
                                    <p:set>
                                      <p:cBhvr>
                                        <p:cTn id="49" dur="1" fill="hold">
                                          <p:stCondLst>
                                            <p:cond delay="0"/>
                                          </p:stCondLst>
                                        </p:cTn>
                                        <p:tgtEl>
                                          <p:spTgt spid="85"/>
                                        </p:tgtEl>
                                        <p:attrNameLst>
                                          <p:attrName>style.visibility</p:attrName>
                                        </p:attrNameLst>
                                      </p:cBhvr>
                                      <p:to>
                                        <p:strVal val="visible"/>
                                      </p:to>
                                    </p:set>
                                  </p:childTnLst>
                                </p:cTn>
                              </p:par>
                            </p:childTnLst>
                          </p:cTn>
                        </p:par>
                        <p:par>
                          <p:cTn id="50" fill="hold">
                            <p:stCondLst>
                              <p:cond delay="500"/>
                            </p:stCondLst>
                            <p:childTnLst>
                              <p:par>
                                <p:cTn id="51" presetID="1" presetClass="entr" presetSubtype="0" fill="hold" grpId="0" nodeType="afterEffect">
                                  <p:stCondLst>
                                    <p:cond delay="500"/>
                                  </p:stCondLst>
                                  <p:childTnLst>
                                    <p:set>
                                      <p:cBhvr>
                                        <p:cTn id="52" dur="1" fill="hold">
                                          <p:stCondLst>
                                            <p:cond delay="0"/>
                                          </p:stCondLst>
                                        </p:cTn>
                                        <p:tgtEl>
                                          <p:spTgt spid="86"/>
                                        </p:tgtEl>
                                        <p:attrNameLst>
                                          <p:attrName>style.visibility</p:attrName>
                                        </p:attrNameLst>
                                      </p:cBhvr>
                                      <p:to>
                                        <p:strVal val="visible"/>
                                      </p:to>
                                    </p:set>
                                  </p:childTnLst>
                                </p:cTn>
                              </p:par>
                            </p:childTnLst>
                          </p:cTn>
                        </p:par>
                        <p:par>
                          <p:cTn id="53" fill="hold">
                            <p:stCondLst>
                              <p:cond delay="1000"/>
                            </p:stCondLst>
                            <p:childTnLst>
                              <p:par>
                                <p:cTn id="54" presetID="1" presetClass="entr" presetSubtype="0" fill="hold" grpId="0" nodeType="afterEffect">
                                  <p:stCondLst>
                                    <p:cond delay="500"/>
                                  </p:stCondLst>
                                  <p:childTnLst>
                                    <p:set>
                                      <p:cBhvr>
                                        <p:cTn id="55" dur="1" fill="hold">
                                          <p:stCondLst>
                                            <p:cond delay="0"/>
                                          </p:stCondLst>
                                        </p:cTn>
                                        <p:tgtEl>
                                          <p:spTgt spid="87"/>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97"/>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20"/>
                                        </p:tgtEl>
                                        <p:attrNameLst>
                                          <p:attrName>style.visibility</p:attrName>
                                        </p:attrNameLst>
                                      </p:cBhvr>
                                      <p:to>
                                        <p:strVal val="visible"/>
                                      </p:to>
                                    </p:set>
                                  </p:childTnLst>
                                </p:cTn>
                              </p:par>
                              <p:par>
                                <p:cTn id="64" presetID="1" presetClass="entr" presetSubtype="0" fill="hold" nodeType="withEffect">
                                  <p:stCondLst>
                                    <p:cond delay="0"/>
                                  </p:stCondLst>
                                  <p:childTnLst>
                                    <p:set>
                                      <p:cBhvr>
                                        <p:cTn id="65" dur="1" fill="hold">
                                          <p:stCondLst>
                                            <p:cond delay="0"/>
                                          </p:stCondLst>
                                        </p:cTn>
                                        <p:tgtEl>
                                          <p:spTgt spid="13"/>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108"/>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8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nodeType="clickEffect">
                                  <p:stCondLst>
                                    <p:cond delay="0"/>
                                  </p:stCondLst>
                                  <p:childTnLst>
                                    <p:set>
                                      <p:cBhvr>
                                        <p:cTn id="75" dur="1" fill="hold">
                                          <p:stCondLst>
                                            <p:cond delay="0"/>
                                          </p:stCondLst>
                                        </p:cTn>
                                        <p:tgtEl>
                                          <p:spTgt spid="18"/>
                                        </p:tgtEl>
                                        <p:attrNameLst>
                                          <p:attrName>style.visibility</p:attrName>
                                        </p:attrNameLst>
                                      </p:cBhvr>
                                      <p:to>
                                        <p:strVal val="visible"/>
                                      </p:to>
                                    </p:set>
                                  </p:childTnLst>
                                </p:cTn>
                              </p:par>
                              <p:par>
                                <p:cTn id="76" presetID="1" presetClass="entr" presetSubtype="0" fill="hold" nodeType="withEffect">
                                  <p:stCondLst>
                                    <p:cond delay="0"/>
                                  </p:stCondLst>
                                  <p:childTnLst>
                                    <p:set>
                                      <p:cBhvr>
                                        <p:cTn id="77" dur="1" fill="hold">
                                          <p:stCondLst>
                                            <p:cond delay="0"/>
                                          </p:stCondLst>
                                        </p:cTn>
                                        <p:tgtEl>
                                          <p:spTgt spid="94"/>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109"/>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1" nodeType="clickEffect">
                                  <p:stCondLst>
                                    <p:cond delay="0"/>
                                  </p:stCondLst>
                                  <p:childTnLst>
                                    <p:set>
                                      <p:cBhvr>
                                        <p:cTn id="83" dur="1" fill="hold">
                                          <p:stCondLst>
                                            <p:cond delay="0"/>
                                          </p:stCondLst>
                                        </p:cTn>
                                        <p:tgtEl>
                                          <p:spTgt spid="117"/>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118"/>
                                        </p:tgtEl>
                                        <p:attrNameLst>
                                          <p:attrName>style.visibility</p:attrName>
                                        </p:attrNameLst>
                                      </p:cBhvr>
                                      <p:to>
                                        <p:strVal val="visible"/>
                                      </p:to>
                                    </p:set>
                                  </p:childTnLst>
                                </p:cTn>
                              </p:par>
                              <p:par>
                                <p:cTn id="86" presetID="1" presetClass="entr" presetSubtype="0" fill="hold" grpId="1" nodeType="withEffect">
                                  <p:stCondLst>
                                    <p:cond delay="0"/>
                                  </p:stCondLst>
                                  <p:childTnLst>
                                    <p:set>
                                      <p:cBhvr>
                                        <p:cTn id="87" dur="1" fill="hold">
                                          <p:stCondLst>
                                            <p:cond delay="0"/>
                                          </p:stCondLst>
                                        </p:cTn>
                                        <p:tgtEl>
                                          <p:spTgt spid="119"/>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120"/>
                                        </p:tgtEl>
                                        <p:attrNameLst>
                                          <p:attrName>style.visibility</p:attrName>
                                        </p:attrNameLst>
                                      </p:cBhvr>
                                      <p:to>
                                        <p:strVal val="visible"/>
                                      </p:to>
                                    </p:set>
                                  </p:childTnLst>
                                </p:cTn>
                              </p:par>
                              <p:par>
                                <p:cTn id="90" presetID="1" presetClass="entr" presetSubtype="0" fill="hold" grpId="1" nodeType="withEffect">
                                  <p:stCondLst>
                                    <p:cond delay="0"/>
                                  </p:stCondLst>
                                  <p:childTnLst>
                                    <p:set>
                                      <p:cBhvr>
                                        <p:cTn id="91" dur="1" fill="hold">
                                          <p:stCondLst>
                                            <p:cond delay="0"/>
                                          </p:stCondLst>
                                        </p:cTn>
                                        <p:tgtEl>
                                          <p:spTgt spid="121"/>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0"/>
                                          </p:stCondLst>
                                        </p:cTn>
                                        <p:tgtEl>
                                          <p:spTgt spid="122"/>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124"/>
                                        </p:tgtEl>
                                        <p:attrNameLst>
                                          <p:attrName>style.visibility</p:attrName>
                                        </p:attrNameLst>
                                      </p:cBhvr>
                                      <p:to>
                                        <p:strVal val="visible"/>
                                      </p:to>
                                    </p:set>
                                  </p:childTnLst>
                                </p:cTn>
                              </p:par>
                              <p:par>
                                <p:cTn id="96" presetID="1" presetClass="entr" presetSubtype="0" fill="hold" grpId="0" nodeType="withEffect">
                                  <p:stCondLst>
                                    <p:cond delay="0"/>
                                  </p:stCondLst>
                                  <p:childTnLst>
                                    <p:set>
                                      <p:cBhvr>
                                        <p:cTn id="97" dur="1" fill="hold">
                                          <p:stCondLst>
                                            <p:cond delay="0"/>
                                          </p:stCondLst>
                                        </p:cTn>
                                        <p:tgtEl>
                                          <p:spTgt spid="125"/>
                                        </p:tgtEl>
                                        <p:attrNameLst>
                                          <p:attrName>style.visibility</p:attrName>
                                        </p:attrNameLst>
                                      </p:cBhvr>
                                      <p:to>
                                        <p:strVal val="visible"/>
                                      </p:to>
                                    </p:set>
                                  </p:childTnLst>
                                </p:cTn>
                              </p:par>
                              <p:par>
                                <p:cTn id="98" presetID="1" presetClass="entr" presetSubtype="0" fill="hold" grpId="1" nodeType="withEffect">
                                  <p:stCondLst>
                                    <p:cond delay="0"/>
                                  </p:stCondLst>
                                  <p:childTnLst>
                                    <p:set>
                                      <p:cBhvr>
                                        <p:cTn id="99" dur="1" fill="hold">
                                          <p:stCondLst>
                                            <p:cond delay="0"/>
                                          </p:stCondLst>
                                        </p:cTn>
                                        <p:tgtEl>
                                          <p:spTgt spid="126"/>
                                        </p:tgtEl>
                                        <p:attrNameLst>
                                          <p:attrName>style.visibility</p:attrName>
                                        </p:attrNameLst>
                                      </p:cBhvr>
                                      <p:to>
                                        <p:strVal val="visible"/>
                                      </p:to>
                                    </p:set>
                                  </p:childTnLst>
                                </p:cTn>
                              </p:par>
                              <p:par>
                                <p:cTn id="100" presetID="1" presetClass="entr" presetSubtype="0" fill="hold" grpId="1" nodeType="withEffect">
                                  <p:stCondLst>
                                    <p:cond delay="0"/>
                                  </p:stCondLst>
                                  <p:childTnLst>
                                    <p:set>
                                      <p:cBhvr>
                                        <p:cTn id="101" dur="1" fill="hold">
                                          <p:stCondLst>
                                            <p:cond delay="0"/>
                                          </p:stCondLst>
                                        </p:cTn>
                                        <p:tgtEl>
                                          <p:spTgt spid="132"/>
                                        </p:tgtEl>
                                        <p:attrNameLst>
                                          <p:attrName>style.visibility</p:attrName>
                                        </p:attrNameLst>
                                      </p:cBhvr>
                                      <p:to>
                                        <p:strVal val="visible"/>
                                      </p:to>
                                    </p:set>
                                  </p:childTnLst>
                                </p:cTn>
                              </p:par>
                              <p:par>
                                <p:cTn id="102" presetID="1" presetClass="entr" presetSubtype="0" fill="hold" grpId="0" nodeType="withEffect">
                                  <p:stCondLst>
                                    <p:cond delay="0"/>
                                  </p:stCondLst>
                                  <p:childTnLst>
                                    <p:set>
                                      <p:cBhvr>
                                        <p:cTn id="103" dur="1" fill="hold">
                                          <p:stCondLst>
                                            <p:cond delay="0"/>
                                          </p:stCondLst>
                                        </p:cTn>
                                        <p:tgtEl>
                                          <p:spTgt spid="163"/>
                                        </p:tgtEl>
                                        <p:attrNameLst>
                                          <p:attrName>style.visibility</p:attrName>
                                        </p:attrNameLst>
                                      </p:cBhvr>
                                      <p:to>
                                        <p:strVal val="visible"/>
                                      </p:to>
                                    </p:set>
                                  </p:childTnLst>
                                </p:cTn>
                              </p:par>
                              <p:par>
                                <p:cTn id="104" presetID="1" presetClass="entr" presetSubtype="0" fill="hold" grpId="0" nodeType="withEffect">
                                  <p:stCondLst>
                                    <p:cond delay="0"/>
                                  </p:stCondLst>
                                  <p:childTnLst>
                                    <p:set>
                                      <p:cBhvr>
                                        <p:cTn id="105" dur="1" fill="hold">
                                          <p:stCondLst>
                                            <p:cond delay="0"/>
                                          </p:stCondLst>
                                        </p:cTn>
                                        <p:tgtEl>
                                          <p:spTgt spid="123"/>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xit" presetSubtype="0" fill="hold" grpId="0" nodeType="clickEffect">
                                  <p:stCondLst>
                                    <p:cond delay="0"/>
                                  </p:stCondLst>
                                  <p:childTnLst>
                                    <p:set>
                                      <p:cBhvr>
                                        <p:cTn id="109" dur="1" fill="hold">
                                          <p:stCondLst>
                                            <p:cond delay="0"/>
                                          </p:stCondLst>
                                        </p:cTn>
                                        <p:tgtEl>
                                          <p:spTgt spid="119"/>
                                        </p:tgtEl>
                                        <p:attrNameLst>
                                          <p:attrName>style.visibility</p:attrName>
                                        </p:attrNameLst>
                                      </p:cBhvr>
                                      <p:to>
                                        <p:strVal val="hidden"/>
                                      </p:to>
                                    </p:set>
                                  </p:childTnLst>
                                </p:cTn>
                              </p:par>
                              <p:par>
                                <p:cTn id="110" presetID="1" presetClass="exit" presetSubtype="0" fill="hold" grpId="0" nodeType="withEffect">
                                  <p:stCondLst>
                                    <p:cond delay="0"/>
                                  </p:stCondLst>
                                  <p:childTnLst>
                                    <p:set>
                                      <p:cBhvr>
                                        <p:cTn id="111" dur="1" fill="hold">
                                          <p:stCondLst>
                                            <p:cond delay="0"/>
                                          </p:stCondLst>
                                        </p:cTn>
                                        <p:tgtEl>
                                          <p:spTgt spid="121"/>
                                        </p:tgtEl>
                                        <p:attrNameLst>
                                          <p:attrName>style.visibility</p:attrName>
                                        </p:attrNameLst>
                                      </p:cBhvr>
                                      <p:to>
                                        <p:strVal val="hidden"/>
                                      </p:to>
                                    </p:set>
                                  </p:childTnLst>
                                </p:cTn>
                              </p:par>
                              <p:par>
                                <p:cTn id="112" presetID="1" presetClass="exit" presetSubtype="0" fill="hold" grpId="0" nodeType="withEffect">
                                  <p:stCondLst>
                                    <p:cond delay="0"/>
                                  </p:stCondLst>
                                  <p:childTnLst>
                                    <p:set>
                                      <p:cBhvr>
                                        <p:cTn id="113" dur="1" fill="hold">
                                          <p:stCondLst>
                                            <p:cond delay="0"/>
                                          </p:stCondLst>
                                        </p:cTn>
                                        <p:tgtEl>
                                          <p:spTgt spid="117"/>
                                        </p:tgtEl>
                                        <p:attrNameLst>
                                          <p:attrName>style.visibility</p:attrName>
                                        </p:attrNameLst>
                                      </p:cBhvr>
                                      <p:to>
                                        <p:strVal val="hidden"/>
                                      </p:to>
                                    </p:set>
                                  </p:childTnLst>
                                </p:cTn>
                              </p:par>
                              <p:par>
                                <p:cTn id="114" presetID="1" presetClass="exit" presetSubtype="0" fill="hold" grpId="0" nodeType="withEffect">
                                  <p:stCondLst>
                                    <p:cond delay="0"/>
                                  </p:stCondLst>
                                  <p:childTnLst>
                                    <p:set>
                                      <p:cBhvr>
                                        <p:cTn id="115" dur="1" fill="hold">
                                          <p:stCondLst>
                                            <p:cond delay="0"/>
                                          </p:stCondLst>
                                        </p:cTn>
                                        <p:tgtEl>
                                          <p:spTgt spid="126"/>
                                        </p:tgtEl>
                                        <p:attrNameLst>
                                          <p:attrName>style.visibility</p:attrName>
                                        </p:attrNameLst>
                                      </p:cBhvr>
                                      <p:to>
                                        <p:strVal val="hidden"/>
                                      </p:to>
                                    </p:set>
                                  </p:childTnLst>
                                </p:cTn>
                              </p:par>
                              <p:par>
                                <p:cTn id="116" presetID="1" presetClass="exit" presetSubtype="0" fill="hold" grpId="0" nodeType="withEffect">
                                  <p:stCondLst>
                                    <p:cond delay="0"/>
                                  </p:stCondLst>
                                  <p:childTnLst>
                                    <p:set>
                                      <p:cBhvr>
                                        <p:cTn id="117" dur="1" fill="hold">
                                          <p:stCondLst>
                                            <p:cond delay="0"/>
                                          </p:stCondLst>
                                        </p:cTn>
                                        <p:tgtEl>
                                          <p:spTgt spid="132"/>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nodeType="clickEffect">
                                  <p:stCondLst>
                                    <p:cond delay="0"/>
                                  </p:stCondLst>
                                  <p:childTnLst>
                                    <p:set>
                                      <p:cBhvr>
                                        <p:cTn id="121" dur="1" fill="hold">
                                          <p:stCondLst>
                                            <p:cond delay="0"/>
                                          </p:stCondLst>
                                        </p:cTn>
                                        <p:tgtEl>
                                          <p:spTgt spid="23"/>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nodeType="clickEffect">
                                  <p:stCondLst>
                                    <p:cond delay="0"/>
                                  </p:stCondLst>
                                  <p:childTnLst>
                                    <p:set>
                                      <p:cBhvr>
                                        <p:cTn id="125" dur="1" fill="hold">
                                          <p:stCondLst>
                                            <p:cond delay="0"/>
                                          </p:stCondLst>
                                        </p:cTn>
                                        <p:tgtEl>
                                          <p:spTgt spid="164"/>
                                        </p:tgtEl>
                                        <p:attrNameLst>
                                          <p:attrName>style.visibility</p:attrName>
                                        </p:attrNameLst>
                                      </p:cBhvr>
                                      <p:to>
                                        <p:strVal val="visible"/>
                                      </p:to>
                                    </p:set>
                                  </p:childTnLst>
                                </p:cTn>
                              </p:par>
                            </p:childTnLst>
                          </p:cTn>
                        </p:par>
                      </p:childTnLst>
                    </p:cTn>
                  </p:par>
                  <p:par>
                    <p:cTn id="126" fill="hold">
                      <p:stCondLst>
                        <p:cond delay="indefinite"/>
                      </p:stCondLst>
                      <p:childTnLst>
                        <p:par>
                          <p:cTn id="127" fill="hold">
                            <p:stCondLst>
                              <p:cond delay="0"/>
                            </p:stCondLst>
                            <p:childTnLst>
                              <p:par>
                                <p:cTn id="128" presetID="1" presetClass="entr" presetSubtype="0" fill="hold" nodeType="clickEffect">
                                  <p:stCondLst>
                                    <p:cond delay="0"/>
                                  </p:stCondLst>
                                  <p:childTnLst>
                                    <p:set>
                                      <p:cBhvr>
                                        <p:cTn id="129" dur="1" fill="hold">
                                          <p:stCondLst>
                                            <p:cond delay="0"/>
                                          </p:stCondLst>
                                        </p:cTn>
                                        <p:tgtEl>
                                          <p:spTgt spid="170"/>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1" presetClass="entr" presetSubtype="0" fill="hold" nodeType="clickEffect">
                                  <p:stCondLst>
                                    <p:cond delay="0"/>
                                  </p:stCondLst>
                                  <p:childTnLst>
                                    <p:set>
                                      <p:cBhvr>
                                        <p:cTn id="133" dur="1" fill="hold">
                                          <p:stCondLst>
                                            <p:cond delay="0"/>
                                          </p:stCondLst>
                                        </p:cTn>
                                        <p:tgtEl>
                                          <p:spTgt spid="173"/>
                                        </p:tgtEl>
                                        <p:attrNameLst>
                                          <p:attrName>style.visibility</p:attrName>
                                        </p:attrNameLst>
                                      </p:cBhvr>
                                      <p:to>
                                        <p:strVal val="visible"/>
                                      </p:to>
                                    </p:set>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nodeType="clickEffect">
                                  <p:stCondLst>
                                    <p:cond delay="0"/>
                                  </p:stCondLst>
                                  <p:childTnLst>
                                    <p:set>
                                      <p:cBhvr>
                                        <p:cTn id="137" dur="1" fill="hold">
                                          <p:stCondLst>
                                            <p:cond delay="0"/>
                                          </p:stCondLst>
                                        </p:cTn>
                                        <p:tgtEl>
                                          <p:spTgt spid="167"/>
                                        </p:tgtEl>
                                        <p:attrNameLst>
                                          <p:attrName>style.visibility</p:attrName>
                                        </p:attrNameLst>
                                      </p:cBhvr>
                                      <p:to>
                                        <p:strVal val="visible"/>
                                      </p:to>
                                    </p:set>
                                  </p:childTnLst>
                                </p:cTn>
                              </p:par>
                            </p:childTnLst>
                          </p:cTn>
                        </p:par>
                      </p:childTnLst>
                    </p:cTn>
                  </p:par>
                  <p:par>
                    <p:cTn id="138" fill="hold">
                      <p:stCondLst>
                        <p:cond delay="indefinite"/>
                      </p:stCondLst>
                      <p:childTnLst>
                        <p:par>
                          <p:cTn id="139" fill="hold">
                            <p:stCondLst>
                              <p:cond delay="0"/>
                            </p:stCondLst>
                            <p:childTnLst>
                              <p:par>
                                <p:cTn id="140" presetID="1" presetClass="entr" presetSubtype="0" fill="hold" nodeType="clickEffect">
                                  <p:stCondLst>
                                    <p:cond delay="0"/>
                                  </p:stCondLst>
                                  <p:childTnLst>
                                    <p:set>
                                      <p:cBhvr>
                                        <p:cTn id="141" dur="1" fill="hold">
                                          <p:stCondLst>
                                            <p:cond delay="0"/>
                                          </p:stCondLst>
                                        </p:cTn>
                                        <p:tgtEl>
                                          <p:spTgt spid="176"/>
                                        </p:tgtEl>
                                        <p:attrNameLst>
                                          <p:attrName>style.visibility</p:attrName>
                                        </p:attrNameLst>
                                      </p:cBhvr>
                                      <p:to>
                                        <p:strVal val="visible"/>
                                      </p:to>
                                    </p:set>
                                  </p:childTnLst>
                                </p:cTn>
                              </p:par>
                            </p:childTnLst>
                          </p:cTn>
                        </p:par>
                      </p:childTnLst>
                    </p:cTn>
                  </p:par>
                  <p:par>
                    <p:cTn id="142" fill="hold">
                      <p:stCondLst>
                        <p:cond delay="indefinite"/>
                      </p:stCondLst>
                      <p:childTnLst>
                        <p:par>
                          <p:cTn id="143" fill="hold">
                            <p:stCondLst>
                              <p:cond delay="0"/>
                            </p:stCondLst>
                            <p:childTnLst>
                              <p:par>
                                <p:cTn id="144" presetID="1" presetClass="entr" presetSubtype="0" fill="hold" grpId="0" nodeType="click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146" fill="hold">
                      <p:stCondLst>
                        <p:cond delay="indefinite"/>
                      </p:stCondLst>
                      <p:childTnLst>
                        <p:par>
                          <p:cTn id="147" fill="hold">
                            <p:stCondLst>
                              <p:cond delay="0"/>
                            </p:stCondLst>
                            <p:childTnLst>
                              <p:par>
                                <p:cTn id="148" presetID="1" presetClass="entr" presetSubtype="0" fill="hold" grpId="0" nodeType="clickEffect">
                                  <p:stCondLst>
                                    <p:cond delay="0"/>
                                  </p:stCondLst>
                                  <p:childTnLst>
                                    <p:set>
                                      <p:cBhvr>
                                        <p:cTn id="149" dur="1" fill="hold">
                                          <p:stCondLst>
                                            <p:cond delay="0"/>
                                          </p:stCondLst>
                                        </p:cTn>
                                        <p:tgtEl>
                                          <p:spTgt spid="24">
                                            <p:txEl>
                                              <p:pRg st="3" end="3"/>
                                            </p:txEl>
                                          </p:spTgt>
                                        </p:tgtEl>
                                        <p:attrNameLst>
                                          <p:attrName>style.visibility</p:attrName>
                                        </p:attrNameLst>
                                      </p:cBhvr>
                                      <p:to>
                                        <p:strVal val="visible"/>
                                      </p:to>
                                    </p:set>
                                  </p:childTnLst>
                                </p:cTn>
                              </p:par>
                            </p:childTnLst>
                          </p:cTn>
                        </p:par>
                      </p:childTnLst>
                    </p:cTn>
                  </p:par>
                  <p:par>
                    <p:cTn id="150" fill="hold">
                      <p:stCondLst>
                        <p:cond delay="indefinite"/>
                      </p:stCondLst>
                      <p:childTnLst>
                        <p:par>
                          <p:cTn id="151" fill="hold">
                            <p:stCondLst>
                              <p:cond delay="0"/>
                            </p:stCondLst>
                            <p:childTnLst>
                              <p:par>
                                <p:cTn id="152" presetID="1" presetClass="entr" presetSubtype="0" fill="hold" grpId="0" nodeType="clickEffect">
                                  <p:stCondLst>
                                    <p:cond delay="0"/>
                                  </p:stCondLst>
                                  <p:childTnLst>
                                    <p:set>
                                      <p:cBhvr>
                                        <p:cTn id="153" dur="1" fill="hold">
                                          <p:stCondLst>
                                            <p:cond delay="0"/>
                                          </p:stCondLst>
                                        </p:cTn>
                                        <p:tgtEl>
                                          <p:spTgt spid="24">
                                            <p:txEl>
                                              <p:pRg st="6" end="6"/>
                                            </p:txEl>
                                          </p:spTgt>
                                        </p:tgtEl>
                                        <p:attrNameLst>
                                          <p:attrName>style.visibility</p:attrName>
                                        </p:attrNameLst>
                                      </p:cBhvr>
                                      <p:to>
                                        <p:strVal val="visible"/>
                                      </p:to>
                                    </p:set>
                                  </p:childTnLst>
                                </p:cTn>
                              </p:par>
                            </p:childTnLst>
                          </p:cTn>
                        </p:par>
                      </p:childTnLst>
                    </p:cTn>
                  </p:par>
                  <p:par>
                    <p:cTn id="154" fill="hold">
                      <p:stCondLst>
                        <p:cond delay="indefinite"/>
                      </p:stCondLst>
                      <p:childTnLst>
                        <p:par>
                          <p:cTn id="155" fill="hold">
                            <p:stCondLst>
                              <p:cond delay="0"/>
                            </p:stCondLst>
                            <p:childTnLst>
                              <p:par>
                                <p:cTn id="156" presetID="1" presetClass="entr" presetSubtype="0" fill="hold" grpId="0" nodeType="clickEffect">
                                  <p:stCondLst>
                                    <p:cond delay="0"/>
                                  </p:stCondLst>
                                  <p:childTnLst>
                                    <p:set>
                                      <p:cBhvr>
                                        <p:cTn id="157" dur="1" fill="hold">
                                          <p:stCondLst>
                                            <p:cond delay="0"/>
                                          </p:stCondLst>
                                        </p:cTn>
                                        <p:tgtEl>
                                          <p:spTgt spid="24">
                                            <p:txEl>
                                              <p:pRg st="9" end="9"/>
                                            </p:txEl>
                                          </p:spTgt>
                                        </p:tgtEl>
                                        <p:attrNameLst>
                                          <p:attrName>style.visibility</p:attrName>
                                        </p:attrNameLst>
                                      </p:cBhvr>
                                      <p:to>
                                        <p:strVal val="visible"/>
                                      </p:to>
                                    </p:set>
                                  </p:childTnLst>
                                </p:cTn>
                              </p:par>
                            </p:childTnLst>
                          </p:cTn>
                        </p:par>
                      </p:childTnLst>
                    </p:cTn>
                  </p:par>
                  <p:par>
                    <p:cTn id="158" fill="hold">
                      <p:stCondLst>
                        <p:cond delay="indefinite"/>
                      </p:stCondLst>
                      <p:childTnLst>
                        <p:par>
                          <p:cTn id="159" fill="hold">
                            <p:stCondLst>
                              <p:cond delay="0"/>
                            </p:stCondLst>
                            <p:childTnLst>
                              <p:par>
                                <p:cTn id="160" presetID="1" presetClass="entr" presetSubtype="0" fill="hold" grpId="0" nodeType="clickEffect">
                                  <p:stCondLst>
                                    <p:cond delay="0"/>
                                  </p:stCondLst>
                                  <p:childTnLst>
                                    <p:set>
                                      <p:cBhvr>
                                        <p:cTn id="161" dur="1" fill="hold">
                                          <p:stCondLst>
                                            <p:cond delay="0"/>
                                          </p:stCondLst>
                                        </p:cTn>
                                        <p:tgtEl>
                                          <p:spTgt spid="24">
                                            <p:txEl>
                                              <p:pRg st="1" end="1"/>
                                            </p:txEl>
                                          </p:spTgt>
                                        </p:tgtEl>
                                        <p:attrNameLst>
                                          <p:attrName>style.visibility</p:attrName>
                                        </p:attrNameLst>
                                      </p:cBhvr>
                                      <p:to>
                                        <p:strVal val="visible"/>
                                      </p:to>
                                    </p:set>
                                  </p:childTnLst>
                                </p:cTn>
                              </p:par>
                              <p:par>
                                <p:cTn id="162" presetID="1" presetClass="entr" presetSubtype="0" fill="hold" grpId="0" nodeType="withEffect">
                                  <p:stCondLst>
                                    <p:cond delay="0"/>
                                  </p:stCondLst>
                                  <p:childTnLst>
                                    <p:set>
                                      <p:cBhvr>
                                        <p:cTn id="163" dur="1" fill="hold">
                                          <p:stCondLst>
                                            <p:cond delay="0"/>
                                          </p:stCondLst>
                                        </p:cTn>
                                        <p:tgtEl>
                                          <p:spTgt spid="194"/>
                                        </p:tgtEl>
                                        <p:attrNameLst>
                                          <p:attrName>style.visibility</p:attrName>
                                        </p:attrNameLst>
                                      </p:cBhvr>
                                      <p:to>
                                        <p:strVal val="visible"/>
                                      </p:to>
                                    </p:set>
                                  </p:childTnLst>
                                </p:cTn>
                              </p:par>
                            </p:childTnLst>
                          </p:cTn>
                        </p:par>
                      </p:childTnLst>
                    </p:cTn>
                  </p:par>
                  <p:par>
                    <p:cTn id="164" fill="hold">
                      <p:stCondLst>
                        <p:cond delay="indefinite"/>
                      </p:stCondLst>
                      <p:childTnLst>
                        <p:par>
                          <p:cTn id="165" fill="hold">
                            <p:stCondLst>
                              <p:cond delay="0"/>
                            </p:stCondLst>
                            <p:childTnLst>
                              <p:par>
                                <p:cTn id="166" presetID="1" presetClass="entr" presetSubtype="0" fill="hold" grpId="0" nodeType="clickEffect">
                                  <p:stCondLst>
                                    <p:cond delay="0"/>
                                  </p:stCondLst>
                                  <p:childTnLst>
                                    <p:set>
                                      <p:cBhvr>
                                        <p:cTn id="167" dur="1" fill="hold">
                                          <p:stCondLst>
                                            <p:cond delay="0"/>
                                          </p:stCondLst>
                                        </p:cTn>
                                        <p:tgtEl>
                                          <p:spTgt spid="24">
                                            <p:txEl>
                                              <p:pRg st="4" end="4"/>
                                            </p:txEl>
                                          </p:spTgt>
                                        </p:tgtEl>
                                        <p:attrNameLst>
                                          <p:attrName>style.visibility</p:attrName>
                                        </p:attrNameLst>
                                      </p:cBhvr>
                                      <p:to>
                                        <p:strVal val="visible"/>
                                      </p:to>
                                    </p:set>
                                  </p:childTnLst>
                                </p:cTn>
                              </p:par>
                            </p:childTnLst>
                          </p:cTn>
                        </p:par>
                      </p:childTnLst>
                    </p:cTn>
                  </p:par>
                  <p:par>
                    <p:cTn id="168" fill="hold">
                      <p:stCondLst>
                        <p:cond delay="indefinite"/>
                      </p:stCondLst>
                      <p:childTnLst>
                        <p:par>
                          <p:cTn id="169" fill="hold">
                            <p:stCondLst>
                              <p:cond delay="0"/>
                            </p:stCondLst>
                            <p:childTnLst>
                              <p:par>
                                <p:cTn id="170" presetID="1" presetClass="entr" presetSubtype="0" fill="hold" grpId="0" nodeType="clickEffect">
                                  <p:stCondLst>
                                    <p:cond delay="0"/>
                                  </p:stCondLst>
                                  <p:childTnLst>
                                    <p:set>
                                      <p:cBhvr>
                                        <p:cTn id="171" dur="1" fill="hold">
                                          <p:stCondLst>
                                            <p:cond delay="0"/>
                                          </p:stCondLst>
                                        </p:cTn>
                                        <p:tgtEl>
                                          <p:spTgt spid="24">
                                            <p:txEl>
                                              <p:pRg st="7" end="7"/>
                                            </p:txEl>
                                          </p:spTgt>
                                        </p:tgtEl>
                                        <p:attrNameLst>
                                          <p:attrName>style.visibility</p:attrName>
                                        </p:attrNameLst>
                                      </p:cBhvr>
                                      <p:to>
                                        <p:strVal val="visible"/>
                                      </p:to>
                                    </p:set>
                                  </p:childTnLst>
                                </p:cTn>
                              </p:par>
                            </p:childTnLst>
                          </p:cTn>
                        </p:par>
                      </p:childTnLst>
                    </p:cTn>
                  </p:par>
                  <p:par>
                    <p:cTn id="172" fill="hold">
                      <p:stCondLst>
                        <p:cond delay="indefinite"/>
                      </p:stCondLst>
                      <p:childTnLst>
                        <p:par>
                          <p:cTn id="173" fill="hold">
                            <p:stCondLst>
                              <p:cond delay="0"/>
                            </p:stCondLst>
                            <p:childTnLst>
                              <p:par>
                                <p:cTn id="174" presetID="1" presetClass="entr" presetSubtype="0" fill="hold" grpId="0" nodeType="clickEffect">
                                  <p:stCondLst>
                                    <p:cond delay="0"/>
                                  </p:stCondLst>
                                  <p:childTnLst>
                                    <p:set>
                                      <p:cBhvr>
                                        <p:cTn id="175" dur="1" fill="hold">
                                          <p:stCondLst>
                                            <p:cond delay="0"/>
                                          </p:stCondLst>
                                        </p:cTn>
                                        <p:tgtEl>
                                          <p:spTgt spid="24">
                                            <p:txEl>
                                              <p:pRg st="10" end="10"/>
                                            </p:txEl>
                                          </p:spTgt>
                                        </p:tgtEl>
                                        <p:attrNameLst>
                                          <p:attrName>style.visibility</p:attrName>
                                        </p:attrNameLst>
                                      </p:cBhvr>
                                      <p:to>
                                        <p:strVal val="visible"/>
                                      </p:to>
                                    </p:set>
                                  </p:childTnLst>
                                </p:cTn>
                              </p:par>
                              <p:par>
                                <p:cTn id="176" presetID="1" presetClass="entr" presetSubtype="0" fill="hold" nodeType="withEffect">
                                  <p:stCondLst>
                                    <p:cond delay="0"/>
                                  </p:stCondLst>
                                  <p:childTnLst>
                                    <p:set>
                                      <p:cBhvr>
                                        <p:cTn id="177" dur="1" fill="hold">
                                          <p:stCondLst>
                                            <p:cond delay="0"/>
                                          </p:stCondLst>
                                        </p:cTn>
                                        <p:tgtEl>
                                          <p:spTgt spid="26"/>
                                        </p:tgtEl>
                                        <p:attrNameLst>
                                          <p:attrName>style.visibility</p:attrName>
                                        </p:attrNameLst>
                                      </p:cBhvr>
                                      <p:to>
                                        <p:strVal val="visible"/>
                                      </p:to>
                                    </p:set>
                                  </p:childTnLst>
                                </p:cTn>
                              </p:par>
                              <p:par>
                                <p:cTn id="178" presetID="1" presetClass="entr" presetSubtype="0" fill="hold" nodeType="withEffect">
                                  <p:stCondLst>
                                    <p:cond delay="0"/>
                                  </p:stCondLst>
                                  <p:childTnLst>
                                    <p:set>
                                      <p:cBhvr>
                                        <p:cTn id="179"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6" grpId="0" animBg="1"/>
      <p:bldP spid="85" grpId="0" animBg="1"/>
      <p:bldP spid="4" grpId="0"/>
      <p:bldP spid="58" grpId="0" animBg="1"/>
      <p:bldP spid="80" grpId="0" animBg="1"/>
      <p:bldP spid="81" grpId="0" animBg="1"/>
      <p:bldP spid="117" grpId="0" animBg="1"/>
      <p:bldP spid="117" grpId="1" animBg="1"/>
      <p:bldP spid="118" grpId="0" animBg="1"/>
      <p:bldP spid="119" grpId="0" animBg="1"/>
      <p:bldP spid="119" grpId="1" animBg="1"/>
      <p:bldP spid="120" grpId="0" animBg="1"/>
      <p:bldP spid="121" grpId="0" animBg="1"/>
      <p:bldP spid="121" grpId="1" animBg="1"/>
      <p:bldP spid="122" grpId="0" animBg="1"/>
      <p:bldP spid="123" grpId="0"/>
      <p:bldP spid="124" grpId="0" animBg="1"/>
      <p:bldP spid="125" grpId="0" animBg="1"/>
      <p:bldP spid="126" grpId="0" animBg="1"/>
      <p:bldP spid="126" grpId="1" animBg="1"/>
      <p:bldP spid="132" grpId="0" animBg="1"/>
      <p:bldP spid="132" grpId="1" animBg="1"/>
      <p:bldP spid="163" grpId="0" animBg="1"/>
      <p:bldP spid="24" grpId="0" uiExpand="1" build="p"/>
      <p:bldP spid="19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0BDEFF-FD1E-9447-8936-B4F45956E785}"/>
              </a:ext>
            </a:extLst>
          </p:cNvPr>
          <p:cNvSpPr>
            <a:spLocks noGrp="1"/>
          </p:cNvSpPr>
          <p:nvPr>
            <p:ph type="title"/>
          </p:nvPr>
        </p:nvSpPr>
        <p:spPr/>
        <p:txBody>
          <a:bodyPr/>
          <a:lstStyle/>
          <a:p>
            <a:r>
              <a:rPr lang="en-GB"/>
              <a:t>Example 2 – Monitoring – Diagnostics</a:t>
            </a:r>
            <a:endParaRPr lang="en-CH"/>
          </a:p>
        </p:txBody>
      </p:sp>
      <p:sp>
        <p:nvSpPr>
          <p:cNvPr id="4" name="Date Placeholder 3">
            <a:extLst>
              <a:ext uri="{FF2B5EF4-FFF2-40B4-BE49-F238E27FC236}">
                <a16:creationId xmlns:a16="http://schemas.microsoft.com/office/drawing/2014/main" id="{72736F5D-0CD6-7D46-B1CF-A77429AEC3BA}"/>
              </a:ext>
            </a:extLst>
          </p:cNvPr>
          <p:cNvSpPr>
            <a:spLocks noGrp="1"/>
          </p:cNvSpPr>
          <p:nvPr>
            <p:ph type="dt" sz="half" idx="10"/>
          </p:nvPr>
        </p:nvSpPr>
        <p:spPr/>
        <p:txBody>
          <a:bodyPr/>
          <a:lstStyle/>
          <a:p>
            <a:r>
              <a:rPr lang="de-CH"/>
              <a:t>29 &amp; 30-11-2021</a:t>
            </a:r>
            <a:endParaRPr lang="en-US"/>
          </a:p>
        </p:txBody>
      </p:sp>
      <p:sp>
        <p:nvSpPr>
          <p:cNvPr id="5" name="Footer Placeholder 4">
            <a:extLst>
              <a:ext uri="{FF2B5EF4-FFF2-40B4-BE49-F238E27FC236}">
                <a16:creationId xmlns:a16="http://schemas.microsoft.com/office/drawing/2014/main" id="{1236D949-8900-8B46-9FE7-D06F5A62B78F}"/>
              </a:ext>
            </a:extLst>
          </p:cNvPr>
          <p:cNvSpPr>
            <a:spLocks noGrp="1"/>
          </p:cNvSpPr>
          <p:nvPr>
            <p:ph type="ftr" sz="quarter" idx="11"/>
          </p:nvPr>
        </p:nvSpPr>
        <p:spPr/>
        <p:txBody>
          <a:bodyPr/>
          <a:lstStyle/>
          <a:p>
            <a:r>
              <a:rPr lang="en-US"/>
              <a:t>Accelerator Controls - S. Deghaye</a:t>
            </a:r>
          </a:p>
        </p:txBody>
      </p:sp>
      <p:sp>
        <p:nvSpPr>
          <p:cNvPr id="6" name="Slide Number Placeholder 5">
            <a:extLst>
              <a:ext uri="{FF2B5EF4-FFF2-40B4-BE49-F238E27FC236}">
                <a16:creationId xmlns:a16="http://schemas.microsoft.com/office/drawing/2014/main" id="{983CF118-53FB-0942-A58A-089F27A59D7B}"/>
              </a:ext>
            </a:extLst>
          </p:cNvPr>
          <p:cNvSpPr>
            <a:spLocks noGrp="1"/>
          </p:cNvSpPr>
          <p:nvPr>
            <p:ph type="sldNum" sz="quarter" idx="12"/>
          </p:nvPr>
        </p:nvSpPr>
        <p:spPr/>
        <p:txBody>
          <a:bodyPr/>
          <a:lstStyle/>
          <a:p>
            <a:fld id="{36B5EA5A-BC32-A742-B11B-8E7414D5B535}" type="slidenum">
              <a:rPr lang="en-US" smtClean="0"/>
              <a:pPr/>
              <a:t>63</a:t>
            </a:fld>
            <a:endParaRPr lang="en-US"/>
          </a:p>
        </p:txBody>
      </p:sp>
      <p:pic>
        <p:nvPicPr>
          <p:cNvPr id="8" name="Picture 7" descr="Graphical user interface&#10;&#10;Description automatically generated">
            <a:extLst>
              <a:ext uri="{FF2B5EF4-FFF2-40B4-BE49-F238E27FC236}">
                <a16:creationId xmlns:a16="http://schemas.microsoft.com/office/drawing/2014/main" id="{2B91C4C9-F5F9-5749-9237-5BCAD592DBC1}"/>
              </a:ext>
            </a:extLst>
          </p:cNvPr>
          <p:cNvPicPr>
            <a:picLocks noChangeAspect="1"/>
          </p:cNvPicPr>
          <p:nvPr/>
        </p:nvPicPr>
        <p:blipFill>
          <a:blip r:embed="rId2"/>
          <a:stretch>
            <a:fillRect/>
          </a:stretch>
        </p:blipFill>
        <p:spPr>
          <a:xfrm>
            <a:off x="1264023" y="951288"/>
            <a:ext cx="9646023" cy="5235949"/>
          </a:xfrm>
          <a:prstGeom prst="rect">
            <a:avLst/>
          </a:prstGeom>
        </p:spPr>
      </p:pic>
    </p:spTree>
    <p:extLst>
      <p:ext uri="{BB962C8B-B14F-4D97-AF65-F5344CB8AC3E}">
        <p14:creationId xmlns:p14="http://schemas.microsoft.com/office/powerpoint/2010/main" val="3956388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Chart&#10;&#10;Description automatically generated">
            <a:extLst>
              <a:ext uri="{FF2B5EF4-FFF2-40B4-BE49-F238E27FC236}">
                <a16:creationId xmlns:a16="http://schemas.microsoft.com/office/drawing/2014/main" id="{4774734C-CEC6-2945-8A62-873D20F4B223}"/>
              </a:ext>
            </a:extLst>
          </p:cNvPr>
          <p:cNvPicPr>
            <a:picLocks noChangeAspect="1"/>
          </p:cNvPicPr>
          <p:nvPr/>
        </p:nvPicPr>
        <p:blipFill>
          <a:blip r:embed="rId3"/>
          <a:stretch>
            <a:fillRect/>
          </a:stretch>
        </p:blipFill>
        <p:spPr>
          <a:xfrm>
            <a:off x="7896310" y="1128156"/>
            <a:ext cx="4060740" cy="2236810"/>
          </a:xfrm>
          <a:prstGeom prst="rect">
            <a:avLst/>
          </a:prstGeom>
        </p:spPr>
      </p:pic>
      <p:sp>
        <p:nvSpPr>
          <p:cNvPr id="3" name="Title 2">
            <a:extLst>
              <a:ext uri="{FF2B5EF4-FFF2-40B4-BE49-F238E27FC236}">
                <a16:creationId xmlns:a16="http://schemas.microsoft.com/office/drawing/2014/main" id="{E70BDEFF-FD1E-9447-8936-B4F45956E785}"/>
              </a:ext>
            </a:extLst>
          </p:cNvPr>
          <p:cNvSpPr>
            <a:spLocks noGrp="1"/>
          </p:cNvSpPr>
          <p:nvPr>
            <p:ph type="title"/>
          </p:nvPr>
        </p:nvSpPr>
        <p:spPr/>
        <p:txBody>
          <a:bodyPr/>
          <a:lstStyle/>
          <a:p>
            <a:r>
              <a:rPr lang="en-GB"/>
              <a:t>Example 2 – Monitoring – Graphical User Interface</a:t>
            </a:r>
            <a:endParaRPr lang="en-CH"/>
          </a:p>
        </p:txBody>
      </p:sp>
      <p:sp>
        <p:nvSpPr>
          <p:cNvPr id="4" name="Date Placeholder 3">
            <a:extLst>
              <a:ext uri="{FF2B5EF4-FFF2-40B4-BE49-F238E27FC236}">
                <a16:creationId xmlns:a16="http://schemas.microsoft.com/office/drawing/2014/main" id="{72736F5D-0CD6-7D46-B1CF-A77429AEC3BA}"/>
              </a:ext>
            </a:extLst>
          </p:cNvPr>
          <p:cNvSpPr>
            <a:spLocks noGrp="1"/>
          </p:cNvSpPr>
          <p:nvPr>
            <p:ph type="dt" sz="half" idx="10"/>
          </p:nvPr>
        </p:nvSpPr>
        <p:spPr/>
        <p:txBody>
          <a:bodyPr/>
          <a:lstStyle/>
          <a:p>
            <a:r>
              <a:rPr lang="de-CH"/>
              <a:t>29 &amp; 30-11-2021</a:t>
            </a:r>
            <a:endParaRPr lang="en-US"/>
          </a:p>
        </p:txBody>
      </p:sp>
      <p:sp>
        <p:nvSpPr>
          <p:cNvPr id="5" name="Footer Placeholder 4">
            <a:extLst>
              <a:ext uri="{FF2B5EF4-FFF2-40B4-BE49-F238E27FC236}">
                <a16:creationId xmlns:a16="http://schemas.microsoft.com/office/drawing/2014/main" id="{1236D949-8900-8B46-9FE7-D06F5A62B78F}"/>
              </a:ext>
            </a:extLst>
          </p:cNvPr>
          <p:cNvSpPr>
            <a:spLocks noGrp="1"/>
          </p:cNvSpPr>
          <p:nvPr>
            <p:ph type="ftr" sz="quarter" idx="11"/>
          </p:nvPr>
        </p:nvSpPr>
        <p:spPr/>
        <p:txBody>
          <a:bodyPr/>
          <a:lstStyle/>
          <a:p>
            <a:r>
              <a:rPr lang="en-US"/>
              <a:t>Accelerator Controls - S. Deghaye</a:t>
            </a:r>
          </a:p>
        </p:txBody>
      </p:sp>
      <p:sp>
        <p:nvSpPr>
          <p:cNvPr id="6" name="Slide Number Placeholder 5">
            <a:extLst>
              <a:ext uri="{FF2B5EF4-FFF2-40B4-BE49-F238E27FC236}">
                <a16:creationId xmlns:a16="http://schemas.microsoft.com/office/drawing/2014/main" id="{983CF118-53FB-0942-A58A-089F27A59D7B}"/>
              </a:ext>
            </a:extLst>
          </p:cNvPr>
          <p:cNvSpPr>
            <a:spLocks noGrp="1"/>
          </p:cNvSpPr>
          <p:nvPr>
            <p:ph type="sldNum" sz="quarter" idx="12"/>
          </p:nvPr>
        </p:nvSpPr>
        <p:spPr/>
        <p:txBody>
          <a:bodyPr/>
          <a:lstStyle/>
          <a:p>
            <a:fld id="{36B5EA5A-BC32-A742-B11B-8E7414D5B535}" type="slidenum">
              <a:rPr lang="en-US" smtClean="0"/>
              <a:pPr/>
              <a:t>64</a:t>
            </a:fld>
            <a:endParaRPr lang="en-US"/>
          </a:p>
        </p:txBody>
      </p:sp>
      <p:pic>
        <p:nvPicPr>
          <p:cNvPr id="9" name="Picture 8" descr="Graphical user interface, table&#10;&#10;Description automatically generated">
            <a:extLst>
              <a:ext uri="{FF2B5EF4-FFF2-40B4-BE49-F238E27FC236}">
                <a16:creationId xmlns:a16="http://schemas.microsoft.com/office/drawing/2014/main" id="{E4B00179-13E0-9E4B-B517-24C09BAB5525}"/>
              </a:ext>
            </a:extLst>
          </p:cNvPr>
          <p:cNvPicPr>
            <a:picLocks noChangeAspect="1"/>
          </p:cNvPicPr>
          <p:nvPr/>
        </p:nvPicPr>
        <p:blipFill>
          <a:blip r:embed="rId4"/>
          <a:stretch>
            <a:fillRect/>
          </a:stretch>
        </p:blipFill>
        <p:spPr>
          <a:xfrm>
            <a:off x="163051" y="861674"/>
            <a:ext cx="3504845" cy="2834749"/>
          </a:xfrm>
          <a:prstGeom prst="rect">
            <a:avLst/>
          </a:prstGeom>
        </p:spPr>
      </p:pic>
      <p:grpSp>
        <p:nvGrpSpPr>
          <p:cNvPr id="10" name="Group 9">
            <a:extLst>
              <a:ext uri="{FF2B5EF4-FFF2-40B4-BE49-F238E27FC236}">
                <a16:creationId xmlns:a16="http://schemas.microsoft.com/office/drawing/2014/main" id="{6F30652E-BF84-C248-A6D0-5FBA1FC2C4B3}"/>
              </a:ext>
            </a:extLst>
          </p:cNvPr>
          <p:cNvGrpSpPr/>
          <p:nvPr/>
        </p:nvGrpSpPr>
        <p:grpSpPr>
          <a:xfrm>
            <a:off x="4073134" y="5023205"/>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11" name="Rounded Rectangle 10">
              <a:extLst>
                <a:ext uri="{FF2B5EF4-FFF2-40B4-BE49-F238E27FC236}">
                  <a16:creationId xmlns:a16="http://schemas.microsoft.com/office/drawing/2014/main" id="{4658577A-7186-684F-8210-0FC02C2A26B5}"/>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2" name="Rounded Rectangle 4">
              <a:extLst>
                <a:ext uri="{FF2B5EF4-FFF2-40B4-BE49-F238E27FC236}">
                  <a16:creationId xmlns:a16="http://schemas.microsoft.com/office/drawing/2014/main" id="{15E390EE-E4C0-4B49-917F-E3850D31FB8D}"/>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1000"/>
                <a:t>Device Server</a:t>
              </a:r>
            </a:p>
            <a:p>
              <a:pPr algn="ctr" defTabSz="1000125">
                <a:lnSpc>
                  <a:spcPct val="90000"/>
                </a:lnSpc>
                <a:spcBef>
                  <a:spcPct val="0"/>
                </a:spcBef>
                <a:spcAft>
                  <a:spcPct val="35000"/>
                </a:spcAft>
              </a:pPr>
              <a:endParaRPr lang="en-GB" sz="900"/>
            </a:p>
          </p:txBody>
        </p:sp>
      </p:grpSp>
      <p:cxnSp>
        <p:nvCxnSpPr>
          <p:cNvPr id="13" name="Straight Arrow Connector 12">
            <a:extLst>
              <a:ext uri="{FF2B5EF4-FFF2-40B4-BE49-F238E27FC236}">
                <a16:creationId xmlns:a16="http://schemas.microsoft.com/office/drawing/2014/main" id="{2D1DCD26-5350-DA41-9F9E-CC75083CB05A}"/>
              </a:ext>
            </a:extLst>
          </p:cNvPr>
          <p:cNvCxnSpPr>
            <a:cxnSpLocks/>
            <a:stCxn id="9" idx="2"/>
            <a:endCxn id="11" idx="0"/>
          </p:cNvCxnSpPr>
          <p:nvPr/>
        </p:nvCxnSpPr>
        <p:spPr>
          <a:xfrm>
            <a:off x="1915474" y="3696423"/>
            <a:ext cx="2698332" cy="1326782"/>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556C4CA-0986-3D43-9FA7-D58EFE958C06}"/>
              </a:ext>
            </a:extLst>
          </p:cNvPr>
          <p:cNvSpPr txBox="1"/>
          <p:nvPr/>
        </p:nvSpPr>
        <p:spPr>
          <a:xfrm>
            <a:off x="5923365" y="5045291"/>
            <a:ext cx="1352257" cy="246221"/>
          </a:xfrm>
          <a:prstGeom prst="rect">
            <a:avLst/>
          </a:prstGeom>
          <a:noFill/>
        </p:spPr>
        <p:txBody>
          <a:bodyPr wrap="square" rtlCol="0">
            <a:spAutoFit/>
          </a:bodyPr>
          <a:lstStyle/>
          <a:p>
            <a:r>
              <a:rPr lang="en-GB" sz="1000" dirty="0" err="1">
                <a:solidFill>
                  <a:schemeClr val="accent5"/>
                </a:solidFill>
              </a:rPr>
              <a:t>CMW</a:t>
            </a:r>
            <a:r>
              <a:rPr lang="en-GB" sz="1000" dirty="0">
                <a:solidFill>
                  <a:schemeClr val="accent5"/>
                </a:solidFill>
              </a:rPr>
              <a:t>-RDA updates</a:t>
            </a:r>
          </a:p>
        </p:txBody>
      </p:sp>
      <p:pic>
        <p:nvPicPr>
          <p:cNvPr id="15" name="Picture 14" descr="A red and white logo&#10;&#10;Description automatically generated with medium confidence">
            <a:extLst>
              <a:ext uri="{FF2B5EF4-FFF2-40B4-BE49-F238E27FC236}">
                <a16:creationId xmlns:a16="http://schemas.microsoft.com/office/drawing/2014/main" id="{05EA8204-2002-1B4B-9A38-54E717915D8E}"/>
              </a:ext>
            </a:extLst>
          </p:cNvPr>
          <p:cNvPicPr>
            <a:picLocks noChangeAspect="1"/>
          </p:cNvPicPr>
          <p:nvPr/>
        </p:nvPicPr>
        <p:blipFill>
          <a:blip r:embed="rId5"/>
          <a:stretch>
            <a:fillRect/>
          </a:stretch>
        </p:blipFill>
        <p:spPr>
          <a:xfrm>
            <a:off x="6723724" y="5291615"/>
            <a:ext cx="397466" cy="124143"/>
          </a:xfrm>
          <a:prstGeom prst="rect">
            <a:avLst/>
          </a:prstGeom>
        </p:spPr>
      </p:pic>
      <p:sp>
        <p:nvSpPr>
          <p:cNvPr id="16" name="Rounded Rectangle 53">
            <a:extLst>
              <a:ext uri="{FF2B5EF4-FFF2-40B4-BE49-F238E27FC236}">
                <a16:creationId xmlns:a16="http://schemas.microsoft.com/office/drawing/2014/main" id="{CE3B0E2C-A080-7A45-94DA-8D4521E3C47C}"/>
              </a:ext>
            </a:extLst>
          </p:cNvPr>
          <p:cNvSpPr/>
          <p:nvPr/>
        </p:nvSpPr>
        <p:spPr>
          <a:xfrm>
            <a:off x="3970214" y="4898245"/>
            <a:ext cx="2017058" cy="748873"/>
          </a:xfrm>
          <a:prstGeom prst="roundRect">
            <a:avLst>
              <a:gd name="adj" fmla="val 10000"/>
            </a:avLst>
          </a:prstGeom>
          <a:noFill/>
          <a:ln>
            <a:gradFill flip="none" rotWithShape="1">
              <a:gsLst>
                <a:gs pos="0">
                  <a:schemeClr val="accent5">
                    <a:lumMod val="40000"/>
                    <a:lumOff val="60000"/>
                  </a:schemeClr>
                </a:gs>
                <a:gs pos="74000">
                  <a:schemeClr val="accent5">
                    <a:lumMod val="60000"/>
                    <a:lumOff val="40000"/>
                  </a:schemeClr>
                </a:gs>
                <a:gs pos="83000">
                  <a:schemeClr val="accent5">
                    <a:lumMod val="75000"/>
                  </a:schemeClr>
                </a:gs>
                <a:gs pos="100000">
                  <a:schemeClr val="accent5">
                    <a:lumMod val="30000"/>
                    <a:lumOff val="70000"/>
                  </a:schemeClr>
                </a:gs>
              </a:gsLst>
              <a:lin ang="5400000" scaled="1"/>
              <a:tileRect/>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r>
              <a:rPr lang="en-US" sz="1000">
                <a:solidFill>
                  <a:schemeClr val="tx2"/>
                </a:solidFill>
              </a:rPr>
              <a:t>UCAP Node</a:t>
            </a:r>
            <a:endParaRPr lang="en-CH" sz="1000">
              <a:solidFill>
                <a:schemeClr val="tx2"/>
              </a:solidFill>
            </a:endParaRPr>
          </a:p>
        </p:txBody>
      </p:sp>
      <p:sp>
        <p:nvSpPr>
          <p:cNvPr id="17" name="Rounded Rectangle 53">
            <a:extLst>
              <a:ext uri="{FF2B5EF4-FFF2-40B4-BE49-F238E27FC236}">
                <a16:creationId xmlns:a16="http://schemas.microsoft.com/office/drawing/2014/main" id="{4FEAABAA-9385-AC4D-AFF8-46574501F7DE}"/>
              </a:ext>
            </a:extLst>
          </p:cNvPr>
          <p:cNvSpPr/>
          <p:nvPr/>
        </p:nvSpPr>
        <p:spPr>
          <a:xfrm>
            <a:off x="7762333" y="4412309"/>
            <a:ext cx="2526053" cy="1484074"/>
          </a:xfrm>
          <a:prstGeom prst="roundRect">
            <a:avLst>
              <a:gd name="adj" fmla="val 10000"/>
            </a:avLst>
          </a:prstGeom>
          <a:noFill/>
          <a:ln>
            <a:gradFill>
              <a:gsLst>
                <a:gs pos="0">
                  <a:schemeClr val="bg1">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r>
              <a:rPr lang="en-US" sz="1000">
                <a:solidFill>
                  <a:schemeClr val="tx2"/>
                </a:solidFill>
              </a:rPr>
              <a:t>BEC</a:t>
            </a:r>
            <a:endParaRPr lang="en-CH" sz="1000">
              <a:solidFill>
                <a:schemeClr val="tx2"/>
              </a:solidFill>
            </a:endParaRPr>
          </a:p>
        </p:txBody>
      </p:sp>
      <p:sp>
        <p:nvSpPr>
          <p:cNvPr id="7" name="Rounded Rectangle 6">
            <a:extLst>
              <a:ext uri="{FF2B5EF4-FFF2-40B4-BE49-F238E27FC236}">
                <a16:creationId xmlns:a16="http://schemas.microsoft.com/office/drawing/2014/main" id="{5236C0FE-4AD6-1E47-AAA6-328ECFE9E829}"/>
              </a:ext>
            </a:extLst>
          </p:cNvPr>
          <p:cNvSpPr/>
          <p:nvPr/>
        </p:nvSpPr>
        <p:spPr>
          <a:xfrm>
            <a:off x="7860043" y="4707477"/>
            <a:ext cx="2325679" cy="1098781"/>
          </a:xfrm>
          <a:prstGeom prst="roundRect">
            <a:avLst/>
          </a:prstGeom>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H" sz="1400"/>
              <a:t>Web back-end </a:t>
            </a:r>
          </a:p>
          <a:p>
            <a:pPr algn="ctr"/>
            <a:r>
              <a:rPr lang="en-CH" sz="1400"/>
              <a:t>server</a:t>
            </a:r>
          </a:p>
        </p:txBody>
      </p:sp>
      <p:pic>
        <p:nvPicPr>
          <p:cNvPr id="25" name="Picture 24">
            <a:extLst>
              <a:ext uri="{FF2B5EF4-FFF2-40B4-BE49-F238E27FC236}">
                <a16:creationId xmlns:a16="http://schemas.microsoft.com/office/drawing/2014/main" id="{9E83A15B-6562-2149-8486-5A7A7CC6CABE}"/>
              </a:ext>
            </a:extLst>
          </p:cNvPr>
          <p:cNvPicPr>
            <a:picLocks noChangeAspect="1"/>
          </p:cNvPicPr>
          <p:nvPr/>
        </p:nvPicPr>
        <p:blipFill>
          <a:blip r:embed="rId6"/>
          <a:srcRect/>
          <a:stretch/>
        </p:blipFill>
        <p:spPr>
          <a:xfrm>
            <a:off x="8471221" y="5382483"/>
            <a:ext cx="781726" cy="317966"/>
          </a:xfrm>
          <a:prstGeom prst="rect">
            <a:avLst/>
          </a:prstGeom>
        </p:spPr>
      </p:pic>
      <p:pic>
        <p:nvPicPr>
          <p:cNvPr id="26" name="Picture 25">
            <a:extLst>
              <a:ext uri="{FF2B5EF4-FFF2-40B4-BE49-F238E27FC236}">
                <a16:creationId xmlns:a16="http://schemas.microsoft.com/office/drawing/2014/main" id="{2D94D746-8130-DB41-8A37-407225BE24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44735" y="5345087"/>
            <a:ext cx="207778" cy="355362"/>
          </a:xfrm>
          <a:prstGeom prst="rect">
            <a:avLst/>
          </a:prstGeom>
        </p:spPr>
      </p:pic>
      <p:pic>
        <p:nvPicPr>
          <p:cNvPr id="23" name="Picture 22" descr="Logo&#10;&#10;Description automatically generated">
            <a:extLst>
              <a:ext uri="{FF2B5EF4-FFF2-40B4-BE49-F238E27FC236}">
                <a16:creationId xmlns:a16="http://schemas.microsoft.com/office/drawing/2014/main" id="{1192384B-F315-854C-B039-9927F4F0E980}"/>
              </a:ext>
            </a:extLst>
          </p:cNvPr>
          <p:cNvPicPr>
            <a:picLocks noChangeAspect="1"/>
          </p:cNvPicPr>
          <p:nvPr/>
        </p:nvPicPr>
        <p:blipFill>
          <a:blip r:embed="rId8"/>
          <a:stretch>
            <a:fillRect/>
          </a:stretch>
        </p:blipFill>
        <p:spPr>
          <a:xfrm>
            <a:off x="11098287" y="1291609"/>
            <a:ext cx="818827" cy="237721"/>
          </a:xfrm>
          <a:prstGeom prst="rect">
            <a:avLst/>
          </a:prstGeom>
        </p:spPr>
      </p:pic>
      <p:grpSp>
        <p:nvGrpSpPr>
          <p:cNvPr id="31" name="Group 30">
            <a:extLst>
              <a:ext uri="{FF2B5EF4-FFF2-40B4-BE49-F238E27FC236}">
                <a16:creationId xmlns:a16="http://schemas.microsoft.com/office/drawing/2014/main" id="{B7718356-7FCB-BC4D-AE31-E2237366BFD0}"/>
              </a:ext>
            </a:extLst>
          </p:cNvPr>
          <p:cNvGrpSpPr/>
          <p:nvPr/>
        </p:nvGrpSpPr>
        <p:grpSpPr>
          <a:xfrm>
            <a:off x="10884267" y="3958542"/>
            <a:ext cx="1081344" cy="662081"/>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32" name="Rounded Rectangle 31">
              <a:extLst>
                <a:ext uri="{FF2B5EF4-FFF2-40B4-BE49-F238E27FC236}">
                  <a16:creationId xmlns:a16="http://schemas.microsoft.com/office/drawing/2014/main" id="{C9D0A1B0-C783-074E-884A-B881ADF12415}"/>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3" name="Rounded Rectangle 4">
              <a:extLst>
                <a:ext uri="{FF2B5EF4-FFF2-40B4-BE49-F238E27FC236}">
                  <a16:creationId xmlns:a16="http://schemas.microsoft.com/office/drawing/2014/main" id="{F1E4119E-CD83-DF40-A394-176BFFD4842D}"/>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t" anchorCtr="0">
              <a:noAutofit/>
            </a:bodyPr>
            <a:lstStyle/>
            <a:p>
              <a:pPr algn="ctr" defTabSz="1000125">
                <a:lnSpc>
                  <a:spcPct val="90000"/>
                </a:lnSpc>
                <a:spcBef>
                  <a:spcPct val="0"/>
                </a:spcBef>
                <a:spcAft>
                  <a:spcPct val="35000"/>
                </a:spcAft>
              </a:pPr>
              <a:r>
                <a:rPr lang="en-GB" sz="900"/>
                <a:t>Controls Configuration DB</a:t>
              </a:r>
            </a:p>
          </p:txBody>
        </p:sp>
      </p:grpSp>
      <p:sp>
        <p:nvSpPr>
          <p:cNvPr id="34" name="TextBox 33">
            <a:extLst>
              <a:ext uri="{FF2B5EF4-FFF2-40B4-BE49-F238E27FC236}">
                <a16:creationId xmlns:a16="http://schemas.microsoft.com/office/drawing/2014/main" id="{E290F19F-7597-A44F-9051-50BE916BA751}"/>
              </a:ext>
            </a:extLst>
          </p:cNvPr>
          <p:cNvSpPr txBox="1"/>
          <p:nvPr/>
        </p:nvSpPr>
        <p:spPr>
          <a:xfrm>
            <a:off x="10661735" y="4662343"/>
            <a:ext cx="1526407" cy="507831"/>
          </a:xfrm>
          <a:prstGeom prst="rect">
            <a:avLst/>
          </a:prstGeom>
          <a:noFill/>
        </p:spPr>
        <p:txBody>
          <a:bodyPr wrap="square" rtlCol="0">
            <a:spAutoFit/>
          </a:bodyPr>
          <a:lstStyle/>
          <a:p>
            <a:pPr algn="ctr"/>
            <a:r>
              <a:rPr lang="en-GB" sz="900"/>
              <a:t>Stores the configurations of the web dashboards</a:t>
            </a:r>
          </a:p>
          <a:p>
            <a:pPr algn="ctr"/>
            <a:endParaRPr lang="en-GB" sz="900"/>
          </a:p>
        </p:txBody>
      </p:sp>
      <p:cxnSp>
        <p:nvCxnSpPr>
          <p:cNvPr id="36" name="Straight Arrow Connector 35">
            <a:extLst>
              <a:ext uri="{FF2B5EF4-FFF2-40B4-BE49-F238E27FC236}">
                <a16:creationId xmlns:a16="http://schemas.microsoft.com/office/drawing/2014/main" id="{F51B4AB2-B60C-784A-BD00-6B2154B7E948}"/>
              </a:ext>
            </a:extLst>
          </p:cNvPr>
          <p:cNvCxnSpPr>
            <a:cxnSpLocks/>
            <a:stCxn id="7" idx="3"/>
            <a:endCxn id="33" idx="1"/>
          </p:cNvCxnSpPr>
          <p:nvPr/>
        </p:nvCxnSpPr>
        <p:spPr>
          <a:xfrm flipV="1">
            <a:off x="10185722" y="4289583"/>
            <a:ext cx="707106" cy="96728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FDF75D58-D355-6248-9DAC-99DE99B876AF}"/>
              </a:ext>
            </a:extLst>
          </p:cNvPr>
          <p:cNvCxnSpPr>
            <a:cxnSpLocks/>
            <a:endCxn id="7" idx="0"/>
          </p:cNvCxnSpPr>
          <p:nvPr/>
        </p:nvCxnSpPr>
        <p:spPr>
          <a:xfrm>
            <a:off x="9022882" y="3364966"/>
            <a:ext cx="1" cy="1342511"/>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4D30ABD4-5309-7E4C-ADD7-2B18DF6A503C}"/>
              </a:ext>
            </a:extLst>
          </p:cNvPr>
          <p:cNvCxnSpPr>
            <a:cxnSpLocks/>
            <a:stCxn id="7" idx="1"/>
            <a:endCxn id="11" idx="3"/>
          </p:cNvCxnSpPr>
          <p:nvPr/>
        </p:nvCxnSpPr>
        <p:spPr>
          <a:xfrm flipH="1">
            <a:off x="5154478" y="5256868"/>
            <a:ext cx="2705565" cy="11131"/>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pic>
        <p:nvPicPr>
          <p:cNvPr id="45" name="Picture 44">
            <a:extLst>
              <a:ext uri="{FF2B5EF4-FFF2-40B4-BE49-F238E27FC236}">
                <a16:creationId xmlns:a16="http://schemas.microsoft.com/office/drawing/2014/main" id="{317368A9-94A2-4A4C-844E-17A5BCA1D28B}"/>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692297" y="996377"/>
            <a:ext cx="4167747" cy="2709838"/>
          </a:xfrm>
          <a:prstGeom prst="rect">
            <a:avLst/>
          </a:prstGeom>
          <a:noFill/>
          <a:ln>
            <a:noFill/>
          </a:ln>
        </p:spPr>
      </p:pic>
      <p:pic>
        <p:nvPicPr>
          <p:cNvPr id="47" name="Graphic 46">
            <a:extLst>
              <a:ext uri="{FF2B5EF4-FFF2-40B4-BE49-F238E27FC236}">
                <a16:creationId xmlns:a16="http://schemas.microsoft.com/office/drawing/2014/main" id="{9D14D2B4-9A77-AC4F-B040-5A6078BD6E3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133402" y="2811308"/>
            <a:ext cx="532031" cy="553658"/>
          </a:xfrm>
          <a:prstGeom prst="rect">
            <a:avLst/>
          </a:prstGeom>
        </p:spPr>
      </p:pic>
      <p:sp>
        <p:nvSpPr>
          <p:cNvPr id="48" name="TextBox 47">
            <a:extLst>
              <a:ext uri="{FF2B5EF4-FFF2-40B4-BE49-F238E27FC236}">
                <a16:creationId xmlns:a16="http://schemas.microsoft.com/office/drawing/2014/main" id="{32E9FD48-17D8-5F40-AF90-070F50E05E89}"/>
              </a:ext>
            </a:extLst>
          </p:cNvPr>
          <p:cNvSpPr txBox="1"/>
          <p:nvPr/>
        </p:nvSpPr>
        <p:spPr>
          <a:xfrm>
            <a:off x="2496667" y="3818105"/>
            <a:ext cx="657231" cy="123111"/>
          </a:xfrm>
          <a:prstGeom prst="rect">
            <a:avLst/>
          </a:prstGeom>
          <a:noFill/>
        </p:spPr>
        <p:txBody>
          <a:bodyPr wrap="none" lIns="0" tIns="0" rIns="0" bIns="0" rtlCol="0">
            <a:spAutoFit/>
          </a:bodyPr>
          <a:lstStyle/>
          <a:p>
            <a:pPr algn="l"/>
            <a:r>
              <a:rPr lang="en-CH" sz="800" i="1" dirty="0"/>
              <a:t>Simplified flow</a:t>
            </a:r>
          </a:p>
        </p:txBody>
      </p:sp>
      <p:pic>
        <p:nvPicPr>
          <p:cNvPr id="51" name="Picture 50">
            <a:extLst>
              <a:ext uri="{FF2B5EF4-FFF2-40B4-BE49-F238E27FC236}">
                <a16:creationId xmlns:a16="http://schemas.microsoft.com/office/drawing/2014/main" id="{7D2A6E01-64A2-9E49-ABF7-9CADBF3706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1853" y="3706402"/>
            <a:ext cx="231225" cy="364596"/>
          </a:xfrm>
          <a:prstGeom prst="rect">
            <a:avLst/>
          </a:prstGeom>
        </p:spPr>
      </p:pic>
      <p:sp>
        <p:nvSpPr>
          <p:cNvPr id="52" name="TextBox 51">
            <a:extLst>
              <a:ext uri="{FF2B5EF4-FFF2-40B4-BE49-F238E27FC236}">
                <a16:creationId xmlns:a16="http://schemas.microsoft.com/office/drawing/2014/main" id="{B1E5547D-BBD2-0F41-B966-9F0ABE397AE2}"/>
              </a:ext>
            </a:extLst>
          </p:cNvPr>
          <p:cNvSpPr txBox="1"/>
          <p:nvPr/>
        </p:nvSpPr>
        <p:spPr>
          <a:xfrm>
            <a:off x="414080" y="3824712"/>
            <a:ext cx="628377" cy="215444"/>
          </a:xfrm>
          <a:prstGeom prst="rect">
            <a:avLst/>
          </a:prstGeom>
          <a:noFill/>
        </p:spPr>
        <p:txBody>
          <a:bodyPr wrap="none" lIns="0" tIns="0" rIns="0" bIns="0" rtlCol="0">
            <a:spAutoFit/>
          </a:bodyPr>
          <a:lstStyle/>
          <a:p>
            <a:pPr algn="l"/>
            <a:r>
              <a:rPr lang="en-CH" sz="1400">
                <a:solidFill>
                  <a:srgbClr val="FF0000"/>
                </a:solidFill>
                <a:latin typeface="Silom" pitchFamily="2" charset="-34"/>
                <a:ea typeface="Silom" pitchFamily="2" charset="-34"/>
                <a:cs typeface="Silom" pitchFamily="2" charset="-34"/>
              </a:rPr>
              <a:t>SWING</a:t>
            </a:r>
          </a:p>
        </p:txBody>
      </p:sp>
      <p:cxnSp>
        <p:nvCxnSpPr>
          <p:cNvPr id="55" name="Straight Arrow Connector 54">
            <a:extLst>
              <a:ext uri="{FF2B5EF4-FFF2-40B4-BE49-F238E27FC236}">
                <a16:creationId xmlns:a16="http://schemas.microsoft.com/office/drawing/2014/main" id="{270F7133-0B26-6D4B-91A7-AC27222419E1}"/>
              </a:ext>
            </a:extLst>
          </p:cNvPr>
          <p:cNvCxnSpPr>
            <a:cxnSpLocks/>
            <a:stCxn id="45" idx="2"/>
            <a:endCxn id="11" idx="0"/>
          </p:cNvCxnSpPr>
          <p:nvPr/>
        </p:nvCxnSpPr>
        <p:spPr>
          <a:xfrm flipH="1">
            <a:off x="4613806" y="3706215"/>
            <a:ext cx="1162365" cy="131699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pic>
        <p:nvPicPr>
          <p:cNvPr id="58" name="Picture 57">
            <a:extLst>
              <a:ext uri="{FF2B5EF4-FFF2-40B4-BE49-F238E27FC236}">
                <a16:creationId xmlns:a16="http://schemas.microsoft.com/office/drawing/2014/main" id="{6639DC64-CEAB-4841-AA86-4BB49BF196D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033013" y="4379653"/>
            <a:ext cx="783852" cy="154183"/>
          </a:xfrm>
          <a:prstGeom prst="rect">
            <a:avLst/>
          </a:prstGeom>
        </p:spPr>
      </p:pic>
      <p:sp>
        <p:nvSpPr>
          <p:cNvPr id="2" name="TextBox 1">
            <a:extLst>
              <a:ext uri="{FF2B5EF4-FFF2-40B4-BE49-F238E27FC236}">
                <a16:creationId xmlns:a16="http://schemas.microsoft.com/office/drawing/2014/main" id="{8D00ECF1-48C5-BD41-BB48-B7D4060FDD3A}"/>
              </a:ext>
            </a:extLst>
          </p:cNvPr>
          <p:cNvSpPr txBox="1"/>
          <p:nvPr/>
        </p:nvSpPr>
        <p:spPr>
          <a:xfrm>
            <a:off x="9055107" y="3544956"/>
            <a:ext cx="2061462" cy="307777"/>
          </a:xfrm>
          <a:prstGeom prst="rect">
            <a:avLst/>
          </a:prstGeom>
          <a:noFill/>
        </p:spPr>
        <p:txBody>
          <a:bodyPr wrap="none" lIns="0" tIns="0" rIns="0" bIns="0" rtlCol="0">
            <a:spAutoFit/>
          </a:bodyPr>
          <a:lstStyle/>
          <a:p>
            <a:pPr algn="l"/>
            <a:r>
              <a:rPr lang="en-CH" sz="1000" dirty="0"/>
              <a:t>REST for command/response</a:t>
            </a:r>
          </a:p>
          <a:p>
            <a:r>
              <a:rPr lang="en-GB" sz="1000" dirty="0"/>
              <a:t>HTTP/2 p</a:t>
            </a:r>
            <a:r>
              <a:rPr lang="en-CH" sz="1000" dirty="0"/>
              <a:t>ush events for live updates</a:t>
            </a:r>
          </a:p>
        </p:txBody>
      </p:sp>
      <p:sp>
        <p:nvSpPr>
          <p:cNvPr id="20" name="TextBox 19">
            <a:extLst>
              <a:ext uri="{FF2B5EF4-FFF2-40B4-BE49-F238E27FC236}">
                <a16:creationId xmlns:a16="http://schemas.microsoft.com/office/drawing/2014/main" id="{C98807EC-A2FB-7840-ABC1-C2D711B0101C}"/>
              </a:ext>
            </a:extLst>
          </p:cNvPr>
          <p:cNvSpPr txBox="1"/>
          <p:nvPr/>
        </p:nvSpPr>
        <p:spPr>
          <a:xfrm>
            <a:off x="9656574" y="930439"/>
            <a:ext cx="540212" cy="215444"/>
          </a:xfrm>
          <a:prstGeom prst="rect">
            <a:avLst/>
          </a:prstGeom>
          <a:noFill/>
        </p:spPr>
        <p:txBody>
          <a:bodyPr wrap="none" lIns="0" tIns="0" rIns="0" bIns="0" rtlCol="0">
            <a:spAutoFit/>
          </a:bodyPr>
          <a:lstStyle/>
          <a:p>
            <a:pPr algn="l"/>
            <a:r>
              <a:rPr lang="en-GB" sz="1400" dirty="0"/>
              <a:t>WRAP</a:t>
            </a:r>
          </a:p>
        </p:txBody>
      </p:sp>
    </p:spTree>
    <p:extLst>
      <p:ext uri="{BB962C8B-B14F-4D97-AF65-F5344CB8AC3E}">
        <p14:creationId xmlns:p14="http://schemas.microsoft.com/office/powerpoint/2010/main" val="282291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1" nodeType="click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1" animBg="1"/>
      <p:bldP spid="7" grpId="0" animBg="1"/>
      <p:bldP spid="34" grpId="1"/>
      <p:bldP spid="48" grpId="0"/>
      <p:bldP spid="52" grpId="0"/>
      <p:bldP spid="2" grpId="0"/>
      <p:bldP spid="20"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7564C5-5A04-4861-8AB0-3A666C4874F6}"/>
              </a:ext>
            </a:extLst>
          </p:cNvPr>
          <p:cNvSpPr>
            <a:spLocks noGrp="1"/>
          </p:cNvSpPr>
          <p:nvPr>
            <p:ph idx="1"/>
          </p:nvPr>
        </p:nvSpPr>
        <p:spPr/>
        <p:txBody>
          <a:bodyPr/>
          <a:lstStyle/>
          <a:p>
            <a:pPr marL="342900" indent="-342900">
              <a:buFont typeface="Arial" panose="020B0604020202020204" pitchFamily="34" charset="0"/>
              <a:buChar char="•"/>
            </a:pPr>
            <a:r>
              <a:rPr lang="en-US" dirty="0">
                <a:solidFill>
                  <a:schemeClr val="tx1"/>
                </a:solidFill>
              </a:rPr>
              <a:t>Who: </a:t>
            </a:r>
            <a:r>
              <a:rPr lang="en-US" b="0" dirty="0">
                <a:solidFill>
                  <a:schemeClr val="tx1"/>
                </a:solidFill>
              </a:rPr>
              <a:t>Accelerator physicist</a:t>
            </a:r>
          </a:p>
          <a:p>
            <a:pPr marL="342900" indent="-342900">
              <a:buFont typeface="Arial" panose="020B0604020202020204" pitchFamily="34" charset="0"/>
              <a:buChar char="•"/>
            </a:pPr>
            <a:r>
              <a:rPr lang="en-US" dirty="0">
                <a:solidFill>
                  <a:schemeClr val="tx1"/>
                </a:solidFill>
              </a:rPr>
              <a:t>What: </a:t>
            </a:r>
            <a:r>
              <a:rPr lang="en-US" b="0" dirty="0">
                <a:solidFill>
                  <a:schemeClr val="tx1"/>
                </a:solidFill>
              </a:rPr>
              <a:t>Store acquisition values of many control devices long-term and perform analysis</a:t>
            </a:r>
          </a:p>
          <a:p>
            <a:pPr marL="342900" indent="-342900">
              <a:buFont typeface="Arial" panose="020B0604020202020204" pitchFamily="34" charset="0"/>
              <a:buChar char="•"/>
            </a:pPr>
            <a:r>
              <a:rPr lang="en-US" dirty="0">
                <a:solidFill>
                  <a:schemeClr val="tx1"/>
                </a:solidFill>
              </a:rPr>
              <a:t>Involved controls components:</a:t>
            </a:r>
          </a:p>
          <a:p>
            <a:pPr marL="666900" lvl="1" indent="-342900">
              <a:buFont typeface="Arial" panose="020B0604020202020204" pitchFamily="34" charset="0"/>
              <a:buChar char="•"/>
            </a:pPr>
            <a:r>
              <a:rPr lang="en-US" dirty="0">
                <a:solidFill>
                  <a:schemeClr val="tx1"/>
                </a:solidFill>
              </a:rPr>
              <a:t>Timing (</a:t>
            </a:r>
            <a:r>
              <a:rPr lang="en-US" dirty="0" err="1">
                <a:solidFill>
                  <a:schemeClr val="tx1"/>
                </a:solidFill>
              </a:rPr>
              <a:t>Synchronisation</a:t>
            </a:r>
            <a:r>
              <a:rPr lang="en-US" dirty="0">
                <a:solidFill>
                  <a:schemeClr val="tx1"/>
                </a:solidFill>
              </a:rPr>
              <a:t>)</a:t>
            </a:r>
          </a:p>
          <a:p>
            <a:pPr marL="666900" lvl="1" indent="-342900">
              <a:buFont typeface="Arial" panose="020B0604020202020204" pitchFamily="34" charset="0"/>
              <a:buChar char="•"/>
            </a:pPr>
            <a:r>
              <a:rPr lang="en-US" dirty="0" err="1">
                <a:solidFill>
                  <a:schemeClr val="tx1"/>
                </a:solidFill>
              </a:rPr>
              <a:t>FESA</a:t>
            </a:r>
            <a:r>
              <a:rPr lang="en-US" dirty="0">
                <a:solidFill>
                  <a:schemeClr val="tx1"/>
                </a:solidFill>
              </a:rPr>
              <a:t> (Real-time hardware control)</a:t>
            </a:r>
          </a:p>
          <a:p>
            <a:pPr marL="666900" lvl="1" indent="-342900">
              <a:buFont typeface="Arial" panose="020B0604020202020204" pitchFamily="34" charset="0"/>
              <a:buChar char="•"/>
            </a:pPr>
            <a:r>
              <a:rPr lang="en-US" dirty="0" err="1">
                <a:solidFill>
                  <a:schemeClr val="tx1"/>
                </a:solidFill>
              </a:rPr>
              <a:t>CMW</a:t>
            </a:r>
            <a:r>
              <a:rPr lang="en-US" dirty="0">
                <a:solidFill>
                  <a:schemeClr val="tx1"/>
                </a:solidFill>
              </a:rPr>
              <a:t> (Controls Middleware)</a:t>
            </a:r>
          </a:p>
          <a:p>
            <a:pPr marL="666900" lvl="1" indent="-342900">
              <a:buFont typeface="Arial" panose="020B0604020202020204" pitchFamily="34" charset="0"/>
              <a:buChar char="•"/>
            </a:pPr>
            <a:r>
              <a:rPr lang="en-US" dirty="0" err="1">
                <a:solidFill>
                  <a:schemeClr val="tx1"/>
                </a:solidFill>
              </a:rPr>
              <a:t>NXCALS</a:t>
            </a:r>
            <a:r>
              <a:rPr lang="en-US" dirty="0">
                <a:solidFill>
                  <a:schemeClr val="tx1"/>
                </a:solidFill>
              </a:rPr>
              <a:t> (Data Logging)</a:t>
            </a:r>
          </a:p>
          <a:p>
            <a:pPr marL="666900" lvl="1" indent="-342900">
              <a:buFont typeface="Arial" panose="020B0604020202020204" pitchFamily="34" charset="0"/>
              <a:buChar char="•"/>
            </a:pPr>
            <a:r>
              <a:rPr lang="en-US" dirty="0">
                <a:solidFill>
                  <a:schemeClr val="tx1"/>
                </a:solidFill>
              </a:rPr>
              <a:t>SWAN (Web-based analysis tool)</a:t>
            </a:r>
          </a:p>
          <a:p>
            <a:r>
              <a:rPr lang="en-US" sz="1800" b="0" i="1" dirty="0">
                <a:solidFill>
                  <a:schemeClr val="tx1"/>
                </a:solidFill>
              </a:rPr>
              <a:t>In all the examples, we assume all the configuration is already done and we focus on the run-time aspects</a:t>
            </a:r>
          </a:p>
          <a:p>
            <a:endParaRPr lang="en-US" dirty="0">
              <a:solidFill>
                <a:schemeClr val="tx1"/>
              </a:solidFill>
            </a:endParaRPr>
          </a:p>
        </p:txBody>
      </p:sp>
      <p:sp>
        <p:nvSpPr>
          <p:cNvPr id="3" name="Title 2">
            <a:extLst>
              <a:ext uri="{FF2B5EF4-FFF2-40B4-BE49-F238E27FC236}">
                <a16:creationId xmlns:a16="http://schemas.microsoft.com/office/drawing/2014/main" id="{AB1D4E96-0480-4FC2-B6BE-4DA8202FE60D}"/>
              </a:ext>
            </a:extLst>
          </p:cNvPr>
          <p:cNvSpPr>
            <a:spLocks noGrp="1"/>
          </p:cNvSpPr>
          <p:nvPr>
            <p:ph type="title"/>
          </p:nvPr>
        </p:nvSpPr>
        <p:spPr/>
        <p:txBody>
          <a:bodyPr/>
          <a:lstStyle/>
          <a:p>
            <a:r>
              <a:rPr lang="en-US"/>
              <a:t>Use Case 3: Logging</a:t>
            </a:r>
          </a:p>
        </p:txBody>
      </p:sp>
      <p:sp>
        <p:nvSpPr>
          <p:cNvPr id="4" name="Date Placeholder 3">
            <a:extLst>
              <a:ext uri="{FF2B5EF4-FFF2-40B4-BE49-F238E27FC236}">
                <a16:creationId xmlns:a16="http://schemas.microsoft.com/office/drawing/2014/main" id="{B121A319-5028-4182-8EC8-8BF74E2E660E}"/>
              </a:ext>
            </a:extLst>
          </p:cNvPr>
          <p:cNvSpPr>
            <a:spLocks noGrp="1"/>
          </p:cNvSpPr>
          <p:nvPr>
            <p:ph type="dt" sz="half" idx="10"/>
          </p:nvPr>
        </p:nvSpPr>
        <p:spPr/>
        <p:txBody>
          <a:bodyPr/>
          <a:lstStyle/>
          <a:p>
            <a:r>
              <a:rPr lang="de-CH"/>
              <a:t>29 &amp; 30-11-2021</a:t>
            </a:r>
            <a:endParaRPr lang="en-US"/>
          </a:p>
        </p:txBody>
      </p:sp>
      <p:sp>
        <p:nvSpPr>
          <p:cNvPr id="5" name="Footer Placeholder 4">
            <a:extLst>
              <a:ext uri="{FF2B5EF4-FFF2-40B4-BE49-F238E27FC236}">
                <a16:creationId xmlns:a16="http://schemas.microsoft.com/office/drawing/2014/main" id="{93DAB733-C5C2-45E0-8B19-279BAA1DADEF}"/>
              </a:ext>
            </a:extLst>
          </p:cNvPr>
          <p:cNvSpPr>
            <a:spLocks noGrp="1"/>
          </p:cNvSpPr>
          <p:nvPr>
            <p:ph type="ftr" sz="quarter" idx="11"/>
          </p:nvPr>
        </p:nvSpPr>
        <p:spPr/>
        <p:txBody>
          <a:bodyPr/>
          <a:lstStyle/>
          <a:p>
            <a:r>
              <a:rPr lang="en-US"/>
              <a:t>Accelerator Controls - S. Deghaye</a:t>
            </a:r>
          </a:p>
        </p:txBody>
      </p:sp>
      <p:sp>
        <p:nvSpPr>
          <p:cNvPr id="6" name="Slide Number Placeholder 5">
            <a:extLst>
              <a:ext uri="{FF2B5EF4-FFF2-40B4-BE49-F238E27FC236}">
                <a16:creationId xmlns:a16="http://schemas.microsoft.com/office/drawing/2014/main" id="{7C112DFE-1520-4E95-8AA3-B3C4F5F58BB7}"/>
              </a:ext>
            </a:extLst>
          </p:cNvPr>
          <p:cNvSpPr>
            <a:spLocks noGrp="1"/>
          </p:cNvSpPr>
          <p:nvPr>
            <p:ph type="sldNum" sz="quarter" idx="12"/>
          </p:nvPr>
        </p:nvSpPr>
        <p:spPr/>
        <p:txBody>
          <a:bodyPr/>
          <a:lstStyle/>
          <a:p>
            <a:fld id="{36B5EA5A-BC32-A742-B11B-8E7414D5B535}" type="slidenum">
              <a:rPr lang="en-US" smtClean="0"/>
              <a:pPr/>
              <a:t>65</a:t>
            </a:fld>
            <a:endParaRPr lang="en-US"/>
          </a:p>
        </p:txBody>
      </p:sp>
    </p:spTree>
    <p:extLst>
      <p:ext uri="{BB962C8B-B14F-4D97-AF65-F5344CB8AC3E}">
        <p14:creationId xmlns:p14="http://schemas.microsoft.com/office/powerpoint/2010/main" val="1507690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Group 97"/>
          <p:cNvGrpSpPr/>
          <p:nvPr/>
        </p:nvGrpSpPr>
        <p:grpSpPr>
          <a:xfrm>
            <a:off x="7617543" y="5485461"/>
            <a:ext cx="1004077" cy="467359"/>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99" name="Rounded Rectangle 9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Timing System</a:t>
              </a:r>
            </a:p>
            <a:p>
              <a:pPr algn="ctr" defTabSz="1000125">
                <a:lnSpc>
                  <a:spcPct val="90000"/>
                </a:lnSpc>
                <a:spcBef>
                  <a:spcPct val="0"/>
                </a:spcBef>
                <a:spcAft>
                  <a:spcPct val="35000"/>
                </a:spcAft>
              </a:pPr>
              <a:r>
                <a:rPr lang="en-GB" sz="900"/>
                <a:t>GMT</a:t>
              </a:r>
            </a:p>
          </p:txBody>
        </p:sp>
      </p:grpSp>
      <p:sp>
        <p:nvSpPr>
          <p:cNvPr id="2" name="Title 1"/>
          <p:cNvSpPr>
            <a:spLocks noGrp="1"/>
          </p:cNvSpPr>
          <p:nvPr>
            <p:ph type="title"/>
          </p:nvPr>
        </p:nvSpPr>
        <p:spPr/>
        <p:txBody>
          <a:bodyPr>
            <a:normAutofit/>
          </a:bodyPr>
          <a:lstStyle/>
          <a:p>
            <a:r>
              <a:rPr lang="en-GB"/>
              <a:t>Example 3 – Logging</a:t>
            </a:r>
          </a:p>
        </p:txBody>
      </p:sp>
      <p:sp>
        <p:nvSpPr>
          <p:cNvPr id="27" name="Slide Number Placeholder 26">
            <a:extLst>
              <a:ext uri="{FF2B5EF4-FFF2-40B4-BE49-F238E27FC236}">
                <a16:creationId xmlns:a16="http://schemas.microsoft.com/office/drawing/2014/main" id="{EABB5249-76FC-F141-9572-F7A375F64150}"/>
              </a:ext>
            </a:extLst>
          </p:cNvPr>
          <p:cNvSpPr>
            <a:spLocks noGrp="1"/>
          </p:cNvSpPr>
          <p:nvPr>
            <p:ph type="sldNum" sz="quarter" idx="12"/>
          </p:nvPr>
        </p:nvSpPr>
        <p:spPr/>
        <p:txBody>
          <a:bodyPr/>
          <a:lstStyle/>
          <a:p>
            <a:fld id="{1A573C97-D9A6-6A4F-8364-B1B1682C6500}" type="slidenum">
              <a:rPr lang="en-GB" smtClean="0"/>
              <a:t>66</a:t>
            </a:fld>
            <a:endParaRPr lang="en-GB"/>
          </a:p>
        </p:txBody>
      </p:sp>
      <p:pic>
        <p:nvPicPr>
          <p:cNvPr id="3" name="Picture 2" descr="Sticky OP.png"/>
          <p:cNvPicPr>
            <a:picLocks noChangeAspect="1"/>
          </p:cNvPicPr>
          <p:nvPr/>
        </p:nvPicPr>
        <p:blipFill rotWithShape="1">
          <a:blip r:embed="rId3">
            <a:extLst>
              <a:ext uri="{28A0092B-C50C-407E-A947-70E740481C1C}">
                <a14:useLocalDpi xmlns:a14="http://schemas.microsoft.com/office/drawing/2010/main" val="0"/>
              </a:ext>
            </a:extLst>
          </a:blip>
          <a:srcRect l="9397" t="8724" r="20410" b="22789"/>
          <a:stretch/>
        </p:blipFill>
        <p:spPr>
          <a:xfrm>
            <a:off x="2337234" y="1850078"/>
            <a:ext cx="1282201" cy="1471953"/>
          </a:xfrm>
          <a:prstGeom prst="rect">
            <a:avLst/>
          </a:prstGeom>
        </p:spPr>
      </p:pic>
      <p:sp>
        <p:nvSpPr>
          <p:cNvPr id="37" name="Cloud Callout 36"/>
          <p:cNvSpPr/>
          <p:nvPr/>
        </p:nvSpPr>
        <p:spPr>
          <a:xfrm>
            <a:off x="3404001" y="1430609"/>
            <a:ext cx="1448150" cy="504810"/>
          </a:xfrm>
          <a:prstGeom prst="cloudCallout">
            <a:avLst>
              <a:gd name="adj1" fmla="val -59519"/>
              <a:gd name="adj2" fmla="val 51683"/>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a:solidFill>
                  <a:srgbClr val="000000"/>
                </a:solidFill>
              </a:rPr>
              <a:t>Values on the 06/06/2021 ?</a:t>
            </a:r>
          </a:p>
        </p:txBody>
      </p:sp>
      <p:grpSp>
        <p:nvGrpSpPr>
          <p:cNvPr id="38" name="Group 37"/>
          <p:cNvGrpSpPr/>
          <p:nvPr/>
        </p:nvGrpSpPr>
        <p:grpSpPr>
          <a:xfrm>
            <a:off x="4414747" y="3099774"/>
            <a:ext cx="910126" cy="467359"/>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39" name="Rounded Rectangle 38"/>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0"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NXCALS</a:t>
              </a:r>
            </a:p>
          </p:txBody>
        </p:sp>
      </p:grpSp>
      <p:grpSp>
        <p:nvGrpSpPr>
          <p:cNvPr id="41" name="Group 40"/>
          <p:cNvGrpSpPr/>
          <p:nvPr/>
        </p:nvGrpSpPr>
        <p:grpSpPr>
          <a:xfrm>
            <a:off x="6231611" y="3103641"/>
            <a:ext cx="1038066" cy="467359"/>
            <a:chOff x="1559846" y="-518836"/>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42" name="Rounded Rectangle 41"/>
            <p:cNvSpPr/>
            <p:nvPr/>
          </p:nvSpPr>
          <p:spPr>
            <a:xfrm>
              <a:off x="1559846" y="-518836"/>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3" name="Rounded Rectangle 4"/>
            <p:cNvSpPr/>
            <p:nvPr/>
          </p:nvSpPr>
          <p:spPr>
            <a:xfrm>
              <a:off x="1591786" y="-493587"/>
              <a:ext cx="3970771" cy="102672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err="1"/>
                <a:t>Hbase</a:t>
              </a:r>
              <a:r>
                <a:rPr lang="en-GB" sz="900"/>
                <a:t>/Hadoop</a:t>
              </a:r>
            </a:p>
          </p:txBody>
        </p:sp>
      </p:grpSp>
      <p:cxnSp>
        <p:nvCxnSpPr>
          <p:cNvPr id="45" name="Elbow Connector 44"/>
          <p:cNvCxnSpPr>
            <a:stCxn id="52" idx="3"/>
            <a:endCxn id="39" idx="0"/>
          </p:cNvCxnSpPr>
          <p:nvPr/>
        </p:nvCxnSpPr>
        <p:spPr>
          <a:xfrm>
            <a:off x="4296644" y="2445605"/>
            <a:ext cx="573166" cy="654169"/>
          </a:xfrm>
          <a:prstGeom prst="bentConnector2">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4295239" y="2192531"/>
            <a:ext cx="1387222" cy="230832"/>
          </a:xfrm>
          <a:prstGeom prst="rect">
            <a:avLst/>
          </a:prstGeom>
          <a:noFill/>
        </p:spPr>
        <p:txBody>
          <a:bodyPr wrap="square" rtlCol="0">
            <a:spAutoFit/>
          </a:bodyPr>
          <a:lstStyle/>
          <a:p>
            <a:r>
              <a:rPr lang="en-GB" sz="900"/>
              <a:t>a, b, c @ 06-06-21</a:t>
            </a:r>
          </a:p>
        </p:txBody>
      </p:sp>
      <p:grpSp>
        <p:nvGrpSpPr>
          <p:cNvPr id="51" name="Group 50"/>
          <p:cNvGrpSpPr/>
          <p:nvPr/>
        </p:nvGrpSpPr>
        <p:grpSpPr>
          <a:xfrm>
            <a:off x="3488228" y="2173900"/>
            <a:ext cx="808416" cy="543409"/>
            <a:chOff x="1971" y="1145125"/>
            <a:chExt cx="4034656" cy="1090606"/>
          </a:xfrm>
        </p:grpSpPr>
        <p:sp>
          <p:nvSpPr>
            <p:cNvPr id="52" name="Rounded Rectangle 51"/>
            <p:cNvSpPr/>
            <p:nvPr/>
          </p:nvSpPr>
          <p:spPr>
            <a:xfrm>
              <a:off x="1971" y="1145125"/>
              <a:ext cx="4034656" cy="1090606"/>
            </a:xfrm>
            <a:prstGeom prst="roundRect">
              <a:avLst>
                <a:gd name="adj" fmla="val 10000"/>
              </a:avLst>
            </a:prstGeom>
            <a:gradFill>
              <a:gsLst>
                <a:gs pos="0">
                  <a:schemeClr val="accent6">
                    <a:lumMod val="75000"/>
                  </a:schemeClr>
                </a:gs>
                <a:gs pos="100000">
                  <a:schemeClr val="accent6">
                    <a:lumMod val="40000"/>
                    <a:lumOff val="60000"/>
                  </a:schemeClr>
                </a:gs>
              </a:gsLst>
            </a:gra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3" name="Rounded Rectangle 4"/>
            <p:cNvSpPr/>
            <p:nvPr/>
          </p:nvSpPr>
          <p:spPr>
            <a:xfrm>
              <a:off x="33917" y="1177068"/>
              <a:ext cx="3970774" cy="10267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US" sz="900" b="0" i="0" dirty="0">
                  <a:solidFill>
                    <a:schemeClr val="bg1"/>
                  </a:solidFill>
                  <a:effectLst/>
                  <a:latin typeface="Helvetica Neue"/>
                </a:rPr>
                <a:t> SWAN Notebook</a:t>
              </a:r>
            </a:p>
          </p:txBody>
        </p:sp>
      </p:grpSp>
      <p:sp>
        <p:nvSpPr>
          <p:cNvPr id="55" name="TextBox 54"/>
          <p:cNvSpPr txBox="1"/>
          <p:nvPr/>
        </p:nvSpPr>
        <p:spPr>
          <a:xfrm>
            <a:off x="5446587" y="2950517"/>
            <a:ext cx="808417" cy="369332"/>
          </a:xfrm>
          <a:prstGeom prst="rect">
            <a:avLst/>
          </a:prstGeom>
          <a:noFill/>
        </p:spPr>
        <p:txBody>
          <a:bodyPr wrap="square" rtlCol="0">
            <a:spAutoFit/>
          </a:bodyPr>
          <a:lstStyle/>
          <a:p>
            <a:pPr algn="ctr"/>
            <a:r>
              <a:rPr lang="en-GB" sz="900"/>
              <a:t>a, b, c @ </a:t>
            </a:r>
          </a:p>
          <a:p>
            <a:pPr algn="ctr"/>
            <a:r>
              <a:rPr lang="en-GB" sz="900"/>
              <a:t>06-06-21 </a:t>
            </a:r>
          </a:p>
        </p:txBody>
      </p:sp>
      <p:grpSp>
        <p:nvGrpSpPr>
          <p:cNvPr id="57" name="Group 56"/>
          <p:cNvGrpSpPr/>
          <p:nvPr/>
        </p:nvGrpSpPr>
        <p:grpSpPr>
          <a:xfrm>
            <a:off x="3404001" y="4362206"/>
            <a:ext cx="910126" cy="467359"/>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58" name="Rounded Rectangle 57"/>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59"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Class</a:t>
              </a:r>
            </a:p>
          </p:txBody>
        </p:sp>
      </p:grpSp>
      <p:grpSp>
        <p:nvGrpSpPr>
          <p:cNvPr id="60" name="Group 59"/>
          <p:cNvGrpSpPr/>
          <p:nvPr/>
        </p:nvGrpSpPr>
        <p:grpSpPr>
          <a:xfrm>
            <a:off x="4554244" y="4362206"/>
            <a:ext cx="910126" cy="467359"/>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61" name="Rounded Rectangle 60"/>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2"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Class</a:t>
              </a:r>
            </a:p>
          </p:txBody>
        </p:sp>
      </p:grpSp>
      <p:grpSp>
        <p:nvGrpSpPr>
          <p:cNvPr id="63" name="Group 62"/>
          <p:cNvGrpSpPr/>
          <p:nvPr/>
        </p:nvGrpSpPr>
        <p:grpSpPr>
          <a:xfrm>
            <a:off x="5704487" y="4362206"/>
            <a:ext cx="910126" cy="467359"/>
            <a:chOff x="1971" y="1145125"/>
            <a:chExt cx="4034656" cy="1090606"/>
          </a:xfrm>
          <a:gradFill flip="none" rotWithShape="1">
            <a:gsLst>
              <a:gs pos="0">
                <a:schemeClr val="accent1"/>
              </a:gs>
              <a:gs pos="100000">
                <a:schemeClr val="tx2">
                  <a:lumMod val="40000"/>
                  <a:lumOff val="60000"/>
                </a:schemeClr>
              </a:gs>
            </a:gsLst>
            <a:lin ang="16200000" scaled="0"/>
            <a:tileRect/>
          </a:gradFill>
        </p:grpSpPr>
        <p:sp>
          <p:nvSpPr>
            <p:cNvPr id="64" name="Rounded Rectangle 63"/>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5"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Class</a:t>
              </a:r>
            </a:p>
          </p:txBody>
        </p:sp>
      </p:grpSp>
      <p:grpSp>
        <p:nvGrpSpPr>
          <p:cNvPr id="66" name="Group 65"/>
          <p:cNvGrpSpPr/>
          <p:nvPr/>
        </p:nvGrpSpPr>
        <p:grpSpPr>
          <a:xfrm>
            <a:off x="3404001" y="5198433"/>
            <a:ext cx="910126" cy="467359"/>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67" name="Rounded Rectangle 66"/>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8"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grpSp>
        <p:nvGrpSpPr>
          <p:cNvPr id="69" name="Group 68"/>
          <p:cNvGrpSpPr/>
          <p:nvPr/>
        </p:nvGrpSpPr>
        <p:grpSpPr>
          <a:xfrm>
            <a:off x="4554244" y="5198433"/>
            <a:ext cx="910126" cy="467359"/>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70" name="Rounded Rectangle 69"/>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1"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grpSp>
        <p:nvGrpSpPr>
          <p:cNvPr id="72" name="Group 71"/>
          <p:cNvGrpSpPr/>
          <p:nvPr/>
        </p:nvGrpSpPr>
        <p:grpSpPr>
          <a:xfrm>
            <a:off x="5704487" y="5198433"/>
            <a:ext cx="910126" cy="467359"/>
            <a:chOff x="1971" y="1145125"/>
            <a:chExt cx="4034656" cy="1090606"/>
          </a:xfrm>
          <a:gradFill flip="none" rotWithShape="1">
            <a:gsLst>
              <a:gs pos="0">
                <a:schemeClr val="accent3">
                  <a:lumMod val="75000"/>
                </a:schemeClr>
              </a:gs>
              <a:gs pos="100000">
                <a:schemeClr val="accent3">
                  <a:lumMod val="40000"/>
                  <a:lumOff val="60000"/>
                </a:schemeClr>
              </a:gs>
            </a:gsLst>
            <a:lin ang="16200000" scaled="0"/>
            <a:tileRect/>
          </a:gradFill>
        </p:grpSpPr>
        <p:sp>
          <p:nvSpPr>
            <p:cNvPr id="73" name="Rounded Rectangle 72"/>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4" name="Rounded Rectangle 4"/>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Hardware</a:t>
              </a:r>
            </a:p>
          </p:txBody>
        </p:sp>
      </p:grpSp>
      <p:cxnSp>
        <p:nvCxnSpPr>
          <p:cNvPr id="76" name="Straight Arrow Connector 75"/>
          <p:cNvCxnSpPr>
            <a:stCxn id="39" idx="2"/>
            <a:endCxn id="58" idx="0"/>
          </p:cNvCxnSpPr>
          <p:nvPr/>
        </p:nvCxnSpPr>
        <p:spPr>
          <a:xfrm flipH="1">
            <a:off x="3859064" y="3567133"/>
            <a:ext cx="1010746" cy="795073"/>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a:stCxn id="39" idx="2"/>
            <a:endCxn id="61" idx="0"/>
          </p:cNvCxnSpPr>
          <p:nvPr/>
        </p:nvCxnSpPr>
        <p:spPr>
          <a:xfrm>
            <a:off x="4869810" y="3567133"/>
            <a:ext cx="139497" cy="795073"/>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a:stCxn id="39" idx="2"/>
            <a:endCxn id="64" idx="0"/>
          </p:cNvCxnSpPr>
          <p:nvPr/>
        </p:nvCxnSpPr>
        <p:spPr>
          <a:xfrm>
            <a:off x="4869810" y="3567133"/>
            <a:ext cx="1289740" cy="795073"/>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3824184" y="3842000"/>
            <a:ext cx="597769" cy="230832"/>
          </a:xfrm>
          <a:prstGeom prst="rect">
            <a:avLst/>
          </a:prstGeom>
          <a:noFill/>
        </p:spPr>
        <p:txBody>
          <a:bodyPr wrap="square" rtlCol="0">
            <a:spAutoFit/>
          </a:bodyPr>
          <a:lstStyle/>
          <a:p>
            <a:r>
              <a:rPr lang="en-GB" sz="900"/>
              <a:t>a @ t</a:t>
            </a:r>
            <a:r>
              <a:rPr lang="en-GB" sz="900" baseline="-25000"/>
              <a:t>i</a:t>
            </a:r>
            <a:endParaRPr lang="en-GB" sz="900"/>
          </a:p>
        </p:txBody>
      </p:sp>
      <p:sp>
        <p:nvSpPr>
          <p:cNvPr id="82" name="TextBox 81"/>
          <p:cNvSpPr txBox="1"/>
          <p:nvPr/>
        </p:nvSpPr>
        <p:spPr>
          <a:xfrm>
            <a:off x="4505324" y="3842000"/>
            <a:ext cx="606303" cy="230832"/>
          </a:xfrm>
          <a:prstGeom prst="rect">
            <a:avLst/>
          </a:prstGeom>
          <a:noFill/>
        </p:spPr>
        <p:txBody>
          <a:bodyPr wrap="square" rtlCol="0">
            <a:spAutoFit/>
          </a:bodyPr>
          <a:lstStyle/>
          <a:p>
            <a:r>
              <a:rPr lang="en-GB" sz="900"/>
              <a:t>b @ t</a:t>
            </a:r>
            <a:r>
              <a:rPr lang="en-GB" sz="900" baseline="-25000"/>
              <a:t>i</a:t>
            </a:r>
            <a:endParaRPr lang="en-GB" sz="900"/>
          </a:p>
        </p:txBody>
      </p:sp>
      <p:sp>
        <p:nvSpPr>
          <p:cNvPr id="83" name="TextBox 82"/>
          <p:cNvSpPr txBox="1"/>
          <p:nvPr/>
        </p:nvSpPr>
        <p:spPr>
          <a:xfrm>
            <a:off x="5523605" y="3849253"/>
            <a:ext cx="589236" cy="230832"/>
          </a:xfrm>
          <a:prstGeom prst="rect">
            <a:avLst/>
          </a:prstGeom>
          <a:noFill/>
        </p:spPr>
        <p:txBody>
          <a:bodyPr wrap="square" rtlCol="0">
            <a:spAutoFit/>
          </a:bodyPr>
          <a:lstStyle/>
          <a:p>
            <a:r>
              <a:rPr lang="en-GB" sz="900"/>
              <a:t>c @ t</a:t>
            </a:r>
            <a:r>
              <a:rPr lang="en-GB" sz="900" baseline="-25000"/>
              <a:t>i</a:t>
            </a:r>
            <a:endParaRPr lang="en-GB" sz="900"/>
          </a:p>
        </p:txBody>
      </p:sp>
      <p:pic>
        <p:nvPicPr>
          <p:cNvPr id="84" name="Picture 83" descr="conductor-cartoon.png"/>
          <p:cNvPicPr>
            <a:picLocks noChangeAspect="1"/>
          </p:cNvPicPr>
          <p:nvPr/>
        </p:nvPicPr>
        <p:blipFill>
          <a:blip r:embed="rId4">
            <a:extLst>
              <a:ext uri="{BEBA8EAE-BF5A-486C-A8C5-ECC9F3942E4B}">
                <a14:imgProps xmlns:a14="http://schemas.microsoft.com/office/drawing/2010/main">
                  <a14:imgLayer r:embed="rId5">
                    <a14:imgEffect>
                      <a14:backgroundRemoval t="5207" b="97330" l="1973" r="95197"/>
                    </a14:imgEffect>
                  </a14:imgLayer>
                </a14:imgProps>
              </a:ext>
              <a:ext uri="{28A0092B-C50C-407E-A947-70E740481C1C}">
                <a14:useLocalDpi xmlns:a14="http://schemas.microsoft.com/office/drawing/2010/main" val="0"/>
              </a:ext>
            </a:extLst>
          </a:blip>
          <a:stretch>
            <a:fillRect/>
          </a:stretch>
        </p:blipFill>
        <p:spPr>
          <a:xfrm flipH="1">
            <a:off x="7511494" y="3581235"/>
            <a:ext cx="1506531" cy="1935492"/>
          </a:xfrm>
          <a:prstGeom prst="rect">
            <a:avLst/>
          </a:prstGeom>
        </p:spPr>
      </p:pic>
      <p:sp>
        <p:nvSpPr>
          <p:cNvPr id="86" name="Lightning Bolt 85"/>
          <p:cNvSpPr/>
          <p:nvPr/>
        </p:nvSpPr>
        <p:spPr>
          <a:xfrm rot="5700839">
            <a:off x="6834755" y="4216871"/>
            <a:ext cx="463664" cy="350075"/>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7" name="TextBox 86"/>
          <p:cNvSpPr txBox="1"/>
          <p:nvPr/>
        </p:nvSpPr>
        <p:spPr>
          <a:xfrm>
            <a:off x="6759302" y="4548078"/>
            <a:ext cx="752192" cy="369332"/>
          </a:xfrm>
          <a:prstGeom prst="rect">
            <a:avLst/>
          </a:prstGeom>
          <a:noFill/>
        </p:spPr>
        <p:txBody>
          <a:bodyPr wrap="square" rtlCol="0">
            <a:spAutoFit/>
          </a:bodyPr>
          <a:lstStyle/>
          <a:p>
            <a:r>
              <a:rPr lang="en-GB" sz="900"/>
              <a:t>Read now!</a:t>
            </a:r>
          </a:p>
          <a:p>
            <a:r>
              <a:rPr lang="en-GB" sz="900"/>
              <a:t>(time = t</a:t>
            </a:r>
            <a:r>
              <a:rPr lang="en-GB" sz="900" baseline="-25000"/>
              <a:t>i</a:t>
            </a:r>
            <a:r>
              <a:rPr lang="en-GB" sz="900"/>
              <a:t>)</a:t>
            </a:r>
          </a:p>
        </p:txBody>
      </p:sp>
      <p:cxnSp>
        <p:nvCxnSpPr>
          <p:cNvPr id="89" name="Straight Arrow Connector 88"/>
          <p:cNvCxnSpPr>
            <a:stCxn id="58" idx="2"/>
            <a:endCxn id="67" idx="0"/>
          </p:cNvCxnSpPr>
          <p:nvPr/>
        </p:nvCxnSpPr>
        <p:spPr>
          <a:xfrm>
            <a:off x="3859064" y="4829565"/>
            <a:ext cx="0" cy="368868"/>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a:stCxn id="61" idx="2"/>
            <a:endCxn id="71" idx="0"/>
          </p:cNvCxnSpPr>
          <p:nvPr/>
        </p:nvCxnSpPr>
        <p:spPr>
          <a:xfrm>
            <a:off x="5009307" y="4829565"/>
            <a:ext cx="1" cy="382557"/>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a:stCxn id="64" idx="2"/>
            <a:endCxn id="74" idx="0"/>
          </p:cNvCxnSpPr>
          <p:nvPr/>
        </p:nvCxnSpPr>
        <p:spPr>
          <a:xfrm>
            <a:off x="6159550" y="4829565"/>
            <a:ext cx="1" cy="382557"/>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sp>
        <p:nvSpPr>
          <p:cNvPr id="94" name="TextBox 93"/>
          <p:cNvSpPr txBox="1"/>
          <p:nvPr/>
        </p:nvSpPr>
        <p:spPr>
          <a:xfrm>
            <a:off x="3866136" y="4898054"/>
            <a:ext cx="447989" cy="230832"/>
          </a:xfrm>
          <a:prstGeom prst="rect">
            <a:avLst/>
          </a:prstGeom>
          <a:noFill/>
        </p:spPr>
        <p:txBody>
          <a:bodyPr wrap="square" rtlCol="0">
            <a:spAutoFit/>
          </a:bodyPr>
          <a:lstStyle/>
          <a:p>
            <a:r>
              <a:rPr lang="en-GB" sz="900"/>
              <a:t>0x61</a:t>
            </a:r>
          </a:p>
        </p:txBody>
      </p:sp>
      <p:sp>
        <p:nvSpPr>
          <p:cNvPr id="95" name="TextBox 94"/>
          <p:cNvSpPr txBox="1"/>
          <p:nvPr/>
        </p:nvSpPr>
        <p:spPr>
          <a:xfrm>
            <a:off x="5017255" y="4898245"/>
            <a:ext cx="447989" cy="230832"/>
          </a:xfrm>
          <a:prstGeom prst="rect">
            <a:avLst/>
          </a:prstGeom>
          <a:noFill/>
        </p:spPr>
        <p:txBody>
          <a:bodyPr wrap="square" rtlCol="0">
            <a:spAutoFit/>
          </a:bodyPr>
          <a:lstStyle/>
          <a:p>
            <a:r>
              <a:rPr lang="en-GB" sz="900"/>
              <a:t>0x62</a:t>
            </a:r>
          </a:p>
        </p:txBody>
      </p:sp>
      <p:sp>
        <p:nvSpPr>
          <p:cNvPr id="96" name="TextBox 95"/>
          <p:cNvSpPr txBox="1"/>
          <p:nvPr/>
        </p:nvSpPr>
        <p:spPr>
          <a:xfrm>
            <a:off x="6170864" y="4898512"/>
            <a:ext cx="447989" cy="230832"/>
          </a:xfrm>
          <a:prstGeom prst="rect">
            <a:avLst/>
          </a:prstGeom>
          <a:noFill/>
        </p:spPr>
        <p:txBody>
          <a:bodyPr wrap="square" rtlCol="0">
            <a:spAutoFit/>
          </a:bodyPr>
          <a:lstStyle/>
          <a:p>
            <a:r>
              <a:rPr lang="en-GB" sz="900"/>
              <a:t>0x63</a:t>
            </a:r>
          </a:p>
        </p:txBody>
      </p:sp>
      <p:sp>
        <p:nvSpPr>
          <p:cNvPr id="85" name="Lightning Bolt 84"/>
          <p:cNvSpPr/>
          <p:nvPr/>
        </p:nvSpPr>
        <p:spPr>
          <a:xfrm rot="5700839">
            <a:off x="6843215" y="4934881"/>
            <a:ext cx="463664" cy="350075"/>
          </a:xfrm>
          <a:prstGeom prst="lightningBolt">
            <a:avLst/>
          </a:prstGeom>
          <a:gradFill>
            <a:gsLst>
              <a:gs pos="0">
                <a:schemeClr val="accent3">
                  <a:lumMod val="75000"/>
                </a:schemeClr>
              </a:gs>
              <a:gs pos="100000">
                <a:schemeClr val="accent3">
                  <a:lumMod val="40000"/>
                  <a:lumOff val="60000"/>
                </a:schemeClr>
              </a:gs>
            </a:gsLst>
            <a:lin ang="1002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8" name="TextBox 87"/>
          <p:cNvSpPr txBox="1"/>
          <p:nvPr/>
        </p:nvSpPr>
        <p:spPr>
          <a:xfrm>
            <a:off x="6661923" y="5264315"/>
            <a:ext cx="802261" cy="369332"/>
          </a:xfrm>
          <a:prstGeom prst="rect">
            <a:avLst/>
          </a:prstGeom>
          <a:noFill/>
        </p:spPr>
        <p:txBody>
          <a:bodyPr wrap="square" rtlCol="0">
            <a:spAutoFit/>
          </a:bodyPr>
          <a:lstStyle/>
          <a:p>
            <a:r>
              <a:rPr lang="en-GB" sz="900"/>
              <a:t>Measure now!</a:t>
            </a:r>
          </a:p>
        </p:txBody>
      </p:sp>
      <p:sp>
        <p:nvSpPr>
          <p:cNvPr id="92" name="TextBox 91"/>
          <p:cNvSpPr txBox="1"/>
          <p:nvPr/>
        </p:nvSpPr>
        <p:spPr>
          <a:xfrm>
            <a:off x="5381444" y="3344948"/>
            <a:ext cx="873559" cy="230832"/>
          </a:xfrm>
          <a:prstGeom prst="rect">
            <a:avLst/>
          </a:prstGeom>
          <a:noFill/>
        </p:spPr>
        <p:txBody>
          <a:bodyPr wrap="square" rtlCol="0">
            <a:spAutoFit/>
          </a:bodyPr>
          <a:lstStyle/>
          <a:p>
            <a:r>
              <a:rPr lang="en-GB" sz="900"/>
              <a:t>a, b, c @ t</a:t>
            </a:r>
            <a:r>
              <a:rPr lang="en-GB" sz="900" baseline="-25000"/>
              <a:t>i</a:t>
            </a:r>
            <a:endParaRPr lang="en-GB" sz="900"/>
          </a:p>
        </p:txBody>
      </p:sp>
      <p:sp>
        <p:nvSpPr>
          <p:cNvPr id="50" name="Date Placeholder 49">
            <a:extLst>
              <a:ext uri="{FF2B5EF4-FFF2-40B4-BE49-F238E27FC236}">
                <a16:creationId xmlns:a16="http://schemas.microsoft.com/office/drawing/2014/main" id="{64171883-A862-E040-87E3-DDB85D1980FC}"/>
              </a:ext>
            </a:extLst>
          </p:cNvPr>
          <p:cNvSpPr>
            <a:spLocks noGrp="1"/>
          </p:cNvSpPr>
          <p:nvPr>
            <p:ph type="dt" sz="half" idx="10"/>
          </p:nvPr>
        </p:nvSpPr>
        <p:spPr/>
        <p:txBody>
          <a:bodyPr/>
          <a:lstStyle/>
          <a:p>
            <a:r>
              <a:rPr lang="de-CH"/>
              <a:t>29 &amp; 30-11-2021</a:t>
            </a:r>
            <a:endParaRPr lang="en-US"/>
          </a:p>
        </p:txBody>
      </p:sp>
      <p:sp>
        <p:nvSpPr>
          <p:cNvPr id="54" name="Footer Placeholder 53">
            <a:extLst>
              <a:ext uri="{FF2B5EF4-FFF2-40B4-BE49-F238E27FC236}">
                <a16:creationId xmlns:a16="http://schemas.microsoft.com/office/drawing/2014/main" id="{D8739562-4D77-264B-8C02-9BCD51A0E3ED}"/>
              </a:ext>
            </a:extLst>
          </p:cNvPr>
          <p:cNvSpPr>
            <a:spLocks noGrp="1"/>
          </p:cNvSpPr>
          <p:nvPr>
            <p:ph type="ftr" sz="quarter" idx="11"/>
          </p:nvPr>
        </p:nvSpPr>
        <p:spPr/>
        <p:txBody>
          <a:bodyPr/>
          <a:lstStyle/>
          <a:p>
            <a:r>
              <a:rPr lang="en-US"/>
              <a:t>Accelerator Controls - S. Deghaye</a:t>
            </a:r>
          </a:p>
        </p:txBody>
      </p:sp>
      <p:cxnSp>
        <p:nvCxnSpPr>
          <p:cNvPr id="75" name="Straight Arrow Connector 74">
            <a:extLst>
              <a:ext uri="{FF2B5EF4-FFF2-40B4-BE49-F238E27FC236}">
                <a16:creationId xmlns:a16="http://schemas.microsoft.com/office/drawing/2014/main" id="{BC902BDA-0400-324A-860A-AEFE19CB712F}"/>
              </a:ext>
            </a:extLst>
          </p:cNvPr>
          <p:cNvCxnSpPr>
            <a:cxnSpLocks/>
          </p:cNvCxnSpPr>
          <p:nvPr/>
        </p:nvCxnSpPr>
        <p:spPr>
          <a:xfrm flipH="1" flipV="1">
            <a:off x="5324873" y="3385019"/>
            <a:ext cx="913943" cy="998"/>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77" name="Straight Arrow Connector 76">
            <a:extLst>
              <a:ext uri="{FF2B5EF4-FFF2-40B4-BE49-F238E27FC236}">
                <a16:creationId xmlns:a16="http://schemas.microsoft.com/office/drawing/2014/main" id="{14A0F496-00C4-7B43-8271-B861C5E3258E}"/>
              </a:ext>
            </a:extLst>
          </p:cNvPr>
          <p:cNvCxnSpPr>
            <a:cxnSpLocks/>
          </p:cNvCxnSpPr>
          <p:nvPr/>
        </p:nvCxnSpPr>
        <p:spPr>
          <a:xfrm>
            <a:off x="5324873" y="3281905"/>
            <a:ext cx="906738" cy="3867"/>
          </a:xfrm>
          <a:prstGeom prst="straightConnector1">
            <a:avLst/>
          </a:prstGeom>
          <a:ln>
            <a:solidFill>
              <a:schemeClr val="bg1">
                <a:lumMod val="65000"/>
              </a:schemeClr>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104" name="TextBox 103">
            <a:extLst>
              <a:ext uri="{FF2B5EF4-FFF2-40B4-BE49-F238E27FC236}">
                <a16:creationId xmlns:a16="http://schemas.microsoft.com/office/drawing/2014/main" id="{445E7FE0-6955-4BA3-A125-214CC426CC03}"/>
              </a:ext>
            </a:extLst>
          </p:cNvPr>
          <p:cNvSpPr txBox="1"/>
          <p:nvPr/>
        </p:nvSpPr>
        <p:spPr>
          <a:xfrm>
            <a:off x="92510" y="6144557"/>
            <a:ext cx="2385268" cy="307777"/>
          </a:xfrm>
          <a:prstGeom prst="rect">
            <a:avLst/>
          </a:prstGeom>
          <a:noFill/>
        </p:spPr>
        <p:txBody>
          <a:bodyPr wrap="none" lIns="0" tIns="0" rIns="0" bIns="0" rtlCol="0">
            <a:spAutoFit/>
          </a:bodyPr>
          <a:lstStyle/>
          <a:p>
            <a:r>
              <a:rPr lang="en-GB" sz="1000" baseline="30000"/>
              <a:t>*</a:t>
            </a:r>
            <a:r>
              <a:rPr lang="en-GB" sz="1000"/>
              <a:t>SWAN: </a:t>
            </a:r>
            <a:r>
              <a:rPr lang="en-US" sz="1000"/>
              <a:t>Service </a:t>
            </a:r>
            <a:r>
              <a:rPr lang="en-US" sz="900"/>
              <a:t>for</a:t>
            </a:r>
            <a:r>
              <a:rPr lang="en-US" sz="1000"/>
              <a:t> Web-based </a:t>
            </a:r>
            <a:r>
              <a:rPr lang="en-US" sz="1000" err="1"/>
              <a:t>ANalysis</a:t>
            </a:r>
            <a:endParaRPr lang="en-US" sz="1000"/>
          </a:p>
          <a:p>
            <a:endParaRPr lang="en-US" sz="1000"/>
          </a:p>
        </p:txBody>
      </p:sp>
      <p:sp>
        <p:nvSpPr>
          <p:cNvPr id="4" name="Rectangle 3">
            <a:extLst>
              <a:ext uri="{FF2B5EF4-FFF2-40B4-BE49-F238E27FC236}">
                <a16:creationId xmlns:a16="http://schemas.microsoft.com/office/drawing/2014/main" id="{62F34173-E7A7-3441-A96D-3DB5579C4D20}"/>
              </a:ext>
            </a:extLst>
          </p:cNvPr>
          <p:cNvSpPr/>
          <p:nvPr/>
        </p:nvSpPr>
        <p:spPr>
          <a:xfrm>
            <a:off x="3268403" y="3659186"/>
            <a:ext cx="5875598" cy="2411936"/>
          </a:xfrm>
          <a:prstGeom prst="rect">
            <a:avLst/>
          </a:prstGeom>
          <a:solidFill>
            <a:schemeClr val="accent4">
              <a:alpha val="80411"/>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nchorCtr="0"/>
          <a:lstStyle/>
          <a:p>
            <a:pPr algn="ctr"/>
            <a:r>
              <a:rPr lang="en-CH" sz="2400">
                <a:solidFill>
                  <a:srgbClr val="FF0000"/>
                </a:solidFill>
              </a:rPr>
              <a:t>Already covered in the previous example</a:t>
            </a:r>
          </a:p>
        </p:txBody>
      </p:sp>
      <p:pic>
        <p:nvPicPr>
          <p:cNvPr id="79" name="Google Shape;402;p48">
            <a:extLst>
              <a:ext uri="{FF2B5EF4-FFF2-40B4-BE49-F238E27FC236}">
                <a16:creationId xmlns:a16="http://schemas.microsoft.com/office/drawing/2014/main" id="{BD0B816D-A7FD-274A-9A5F-B03C2F4CA4F8}"/>
              </a:ext>
            </a:extLst>
          </p:cNvPr>
          <p:cNvPicPr preferRelativeResize="0"/>
          <p:nvPr/>
        </p:nvPicPr>
        <p:blipFill>
          <a:blip r:embed="rId6">
            <a:alphaModFix/>
          </a:blip>
          <a:stretch>
            <a:fillRect/>
          </a:stretch>
        </p:blipFill>
        <p:spPr>
          <a:xfrm>
            <a:off x="5340217" y="931283"/>
            <a:ext cx="2643412" cy="1771057"/>
          </a:xfrm>
          <a:prstGeom prst="rect">
            <a:avLst/>
          </a:prstGeom>
          <a:noFill/>
          <a:ln>
            <a:noFill/>
          </a:ln>
        </p:spPr>
      </p:pic>
      <p:cxnSp>
        <p:nvCxnSpPr>
          <p:cNvPr id="97" name="Straight Arrow Connector 96">
            <a:extLst>
              <a:ext uri="{FF2B5EF4-FFF2-40B4-BE49-F238E27FC236}">
                <a16:creationId xmlns:a16="http://schemas.microsoft.com/office/drawing/2014/main" id="{EC34BAFC-1947-7B41-81E7-A0F04ABE49D3}"/>
              </a:ext>
            </a:extLst>
          </p:cNvPr>
          <p:cNvCxnSpPr>
            <a:cxnSpLocks/>
          </p:cNvCxnSpPr>
          <p:nvPr/>
        </p:nvCxnSpPr>
        <p:spPr>
          <a:xfrm flipH="1">
            <a:off x="4303045" y="1558076"/>
            <a:ext cx="1161326" cy="597663"/>
          </a:xfrm>
          <a:prstGeom prst="straightConnector1">
            <a:avLst/>
          </a:prstGeom>
          <a:ln>
            <a:solidFill>
              <a:schemeClr val="bg1">
                <a:lumMod val="65000"/>
              </a:schemeClr>
            </a:solidFill>
            <a:headEnd type="none"/>
            <a:tailEnd type="non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972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8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8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9"/>
                                          </p:stCondLst>
                                        </p:cTn>
                                        <p:tgtEl>
                                          <p:spTgt spid="4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9"/>
                                          </p:stCondLst>
                                        </p:cTn>
                                        <p:tgtEl>
                                          <p:spTgt spid="9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1"/>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4"/>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97"/>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79"/>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55"/>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45"/>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6"/>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75"/>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77"/>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7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6" grpId="0"/>
      <p:bldP spid="55" grpId="0"/>
      <p:bldP spid="81" grpId="0"/>
      <p:bldP spid="82" grpId="0"/>
      <p:bldP spid="83" grpId="0"/>
      <p:bldP spid="86" grpId="0" animBg="1"/>
      <p:bldP spid="87" grpId="0"/>
      <p:bldP spid="94" grpId="0"/>
      <p:bldP spid="95" grpId="0"/>
      <p:bldP spid="96" grpId="0"/>
      <p:bldP spid="85" grpId="0" animBg="1"/>
      <p:bldP spid="88" grpId="0"/>
      <p:bldP spid="92" grpId="0"/>
      <p:bldP spid="104" grpId="0"/>
      <p:bldP spid="4"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Rounded Rectangle 84">
            <a:extLst>
              <a:ext uri="{FF2B5EF4-FFF2-40B4-BE49-F238E27FC236}">
                <a16:creationId xmlns:a16="http://schemas.microsoft.com/office/drawing/2014/main" id="{6F019141-4D19-034E-89C3-8FCFCFA043FC}"/>
              </a:ext>
            </a:extLst>
          </p:cNvPr>
          <p:cNvSpPr/>
          <p:nvPr/>
        </p:nvSpPr>
        <p:spPr>
          <a:xfrm>
            <a:off x="9475412" y="1936333"/>
            <a:ext cx="1222650" cy="914399"/>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ETL</a:t>
            </a:r>
          </a:p>
        </p:txBody>
      </p:sp>
      <p:sp>
        <p:nvSpPr>
          <p:cNvPr id="84" name="Rounded Rectangle 83">
            <a:extLst>
              <a:ext uri="{FF2B5EF4-FFF2-40B4-BE49-F238E27FC236}">
                <a16:creationId xmlns:a16="http://schemas.microsoft.com/office/drawing/2014/main" id="{EFE75B63-4579-A142-A1AD-9F664467BD66}"/>
              </a:ext>
            </a:extLst>
          </p:cNvPr>
          <p:cNvSpPr/>
          <p:nvPr/>
        </p:nvSpPr>
        <p:spPr>
          <a:xfrm>
            <a:off x="9578138" y="2101078"/>
            <a:ext cx="1222650" cy="914399"/>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ETL</a:t>
            </a:r>
          </a:p>
        </p:txBody>
      </p:sp>
      <p:sp>
        <p:nvSpPr>
          <p:cNvPr id="3" name="Title 2">
            <a:extLst>
              <a:ext uri="{FF2B5EF4-FFF2-40B4-BE49-F238E27FC236}">
                <a16:creationId xmlns:a16="http://schemas.microsoft.com/office/drawing/2014/main" id="{390D5DF1-71E1-B54F-A4B5-A52804B64C9A}"/>
              </a:ext>
            </a:extLst>
          </p:cNvPr>
          <p:cNvSpPr>
            <a:spLocks noGrp="1"/>
          </p:cNvSpPr>
          <p:nvPr>
            <p:ph type="title"/>
          </p:nvPr>
        </p:nvSpPr>
        <p:spPr/>
        <p:txBody>
          <a:bodyPr/>
          <a:lstStyle/>
          <a:p>
            <a:r>
              <a:rPr lang="en-GB"/>
              <a:t>Example 3 – Logging - Ingestion</a:t>
            </a:r>
            <a:endParaRPr lang="en-CH"/>
          </a:p>
        </p:txBody>
      </p:sp>
      <p:sp>
        <p:nvSpPr>
          <p:cNvPr id="4" name="Date Placeholder 3">
            <a:extLst>
              <a:ext uri="{FF2B5EF4-FFF2-40B4-BE49-F238E27FC236}">
                <a16:creationId xmlns:a16="http://schemas.microsoft.com/office/drawing/2014/main" id="{79E131C3-23DA-964B-8BC2-B5B0F48BA3CB}"/>
              </a:ext>
            </a:extLst>
          </p:cNvPr>
          <p:cNvSpPr>
            <a:spLocks noGrp="1"/>
          </p:cNvSpPr>
          <p:nvPr>
            <p:ph type="dt" sz="half" idx="10"/>
          </p:nvPr>
        </p:nvSpPr>
        <p:spPr/>
        <p:txBody>
          <a:bodyPr/>
          <a:lstStyle/>
          <a:p>
            <a:r>
              <a:rPr lang="de-CH"/>
              <a:t>29 &amp; 30-11-2021</a:t>
            </a:r>
            <a:endParaRPr lang="en-US"/>
          </a:p>
        </p:txBody>
      </p:sp>
      <p:sp>
        <p:nvSpPr>
          <p:cNvPr id="5" name="Footer Placeholder 4">
            <a:extLst>
              <a:ext uri="{FF2B5EF4-FFF2-40B4-BE49-F238E27FC236}">
                <a16:creationId xmlns:a16="http://schemas.microsoft.com/office/drawing/2014/main" id="{B4C5D1A4-3E97-C14B-AF97-9E0DDECB0A37}"/>
              </a:ext>
            </a:extLst>
          </p:cNvPr>
          <p:cNvSpPr>
            <a:spLocks noGrp="1"/>
          </p:cNvSpPr>
          <p:nvPr>
            <p:ph type="ftr" sz="quarter" idx="11"/>
          </p:nvPr>
        </p:nvSpPr>
        <p:spPr/>
        <p:txBody>
          <a:bodyPr/>
          <a:lstStyle/>
          <a:p>
            <a:r>
              <a:rPr lang="en-US"/>
              <a:t>Accelerator Controls - S. Deghaye</a:t>
            </a:r>
          </a:p>
        </p:txBody>
      </p:sp>
      <p:sp>
        <p:nvSpPr>
          <p:cNvPr id="6" name="Slide Number Placeholder 5">
            <a:extLst>
              <a:ext uri="{FF2B5EF4-FFF2-40B4-BE49-F238E27FC236}">
                <a16:creationId xmlns:a16="http://schemas.microsoft.com/office/drawing/2014/main" id="{0C1785C8-641A-044F-92D8-56505C37E437}"/>
              </a:ext>
            </a:extLst>
          </p:cNvPr>
          <p:cNvSpPr>
            <a:spLocks noGrp="1"/>
          </p:cNvSpPr>
          <p:nvPr>
            <p:ph type="sldNum" sz="quarter" idx="12"/>
          </p:nvPr>
        </p:nvSpPr>
        <p:spPr/>
        <p:txBody>
          <a:bodyPr/>
          <a:lstStyle/>
          <a:p>
            <a:fld id="{36B5EA5A-BC32-A742-B11B-8E7414D5B535}" type="slidenum">
              <a:rPr lang="en-US" smtClean="0"/>
              <a:pPr/>
              <a:t>67</a:t>
            </a:fld>
            <a:endParaRPr lang="en-US"/>
          </a:p>
        </p:txBody>
      </p:sp>
      <p:grpSp>
        <p:nvGrpSpPr>
          <p:cNvPr id="7" name="Group 6">
            <a:extLst>
              <a:ext uri="{FF2B5EF4-FFF2-40B4-BE49-F238E27FC236}">
                <a16:creationId xmlns:a16="http://schemas.microsoft.com/office/drawing/2014/main" id="{B011F40B-CAAE-A142-AEEC-833BDFB6536E}"/>
              </a:ext>
            </a:extLst>
          </p:cNvPr>
          <p:cNvGrpSpPr/>
          <p:nvPr/>
        </p:nvGrpSpPr>
        <p:grpSpPr>
          <a:xfrm>
            <a:off x="680184" y="5287882"/>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8" name="Rounded Rectangle 7">
              <a:extLst>
                <a:ext uri="{FF2B5EF4-FFF2-40B4-BE49-F238E27FC236}">
                  <a16:creationId xmlns:a16="http://schemas.microsoft.com/office/drawing/2014/main" id="{A515C314-683E-0C42-AFB0-F90A46C67700}"/>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 name="Rounded Rectangle 4">
              <a:extLst>
                <a:ext uri="{FF2B5EF4-FFF2-40B4-BE49-F238E27FC236}">
                  <a16:creationId xmlns:a16="http://schemas.microsoft.com/office/drawing/2014/main" id="{3343AC08-B29B-0F40-9896-8EBC3D1C0ED9}"/>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Server</a:t>
              </a:r>
            </a:p>
            <a:p>
              <a:pPr algn="ctr" defTabSz="1000125">
                <a:lnSpc>
                  <a:spcPct val="90000"/>
                </a:lnSpc>
                <a:spcBef>
                  <a:spcPct val="0"/>
                </a:spcBef>
                <a:spcAft>
                  <a:spcPct val="35000"/>
                </a:spcAft>
              </a:pPr>
              <a:endParaRPr lang="en-GB" sz="900"/>
            </a:p>
          </p:txBody>
        </p:sp>
      </p:grpSp>
      <p:cxnSp>
        <p:nvCxnSpPr>
          <p:cNvPr id="10" name="Straight Arrow Connector 9">
            <a:extLst>
              <a:ext uri="{FF2B5EF4-FFF2-40B4-BE49-F238E27FC236}">
                <a16:creationId xmlns:a16="http://schemas.microsoft.com/office/drawing/2014/main" id="{5D5E177A-209C-A248-83DA-C4AFA9EE81EB}"/>
              </a:ext>
            </a:extLst>
          </p:cNvPr>
          <p:cNvCxnSpPr>
            <a:cxnSpLocks/>
            <a:endCxn id="8" idx="0"/>
          </p:cNvCxnSpPr>
          <p:nvPr/>
        </p:nvCxnSpPr>
        <p:spPr>
          <a:xfrm flipH="1">
            <a:off x="1220856" y="4758195"/>
            <a:ext cx="4528" cy="52968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1C08C70A-A00C-D845-BF90-5EDB2029501C}"/>
              </a:ext>
            </a:extLst>
          </p:cNvPr>
          <p:cNvGrpSpPr/>
          <p:nvPr/>
        </p:nvGrpSpPr>
        <p:grpSpPr>
          <a:xfrm>
            <a:off x="2089732" y="5277481"/>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12" name="Rounded Rectangle 11">
              <a:extLst>
                <a:ext uri="{FF2B5EF4-FFF2-40B4-BE49-F238E27FC236}">
                  <a16:creationId xmlns:a16="http://schemas.microsoft.com/office/drawing/2014/main" id="{6FFBF376-E813-7648-9345-9BF66AB96922}"/>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 name="Rounded Rectangle 4">
              <a:extLst>
                <a:ext uri="{FF2B5EF4-FFF2-40B4-BE49-F238E27FC236}">
                  <a16:creationId xmlns:a16="http://schemas.microsoft.com/office/drawing/2014/main" id="{C9E60C62-C214-0D4F-8C83-A4F73EE508BE}"/>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Server</a:t>
              </a:r>
            </a:p>
            <a:p>
              <a:pPr algn="ctr" defTabSz="1000125">
                <a:lnSpc>
                  <a:spcPct val="90000"/>
                </a:lnSpc>
                <a:spcBef>
                  <a:spcPct val="0"/>
                </a:spcBef>
                <a:spcAft>
                  <a:spcPct val="35000"/>
                </a:spcAft>
              </a:pPr>
              <a:endParaRPr lang="en-GB" sz="900"/>
            </a:p>
          </p:txBody>
        </p:sp>
      </p:grpSp>
      <p:cxnSp>
        <p:nvCxnSpPr>
          <p:cNvPr id="14" name="Straight Arrow Connector 13">
            <a:extLst>
              <a:ext uri="{FF2B5EF4-FFF2-40B4-BE49-F238E27FC236}">
                <a16:creationId xmlns:a16="http://schemas.microsoft.com/office/drawing/2014/main" id="{D0010430-75D0-4644-8876-7BEA68E9F574}"/>
              </a:ext>
            </a:extLst>
          </p:cNvPr>
          <p:cNvCxnSpPr>
            <a:cxnSpLocks/>
            <a:endCxn id="12" idx="0"/>
          </p:cNvCxnSpPr>
          <p:nvPr/>
        </p:nvCxnSpPr>
        <p:spPr>
          <a:xfrm flipH="1">
            <a:off x="2630404" y="4758195"/>
            <a:ext cx="4528" cy="519286"/>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14626AE7-BCDC-B245-B329-5EE9FD262FBE}"/>
              </a:ext>
            </a:extLst>
          </p:cNvPr>
          <p:cNvGrpSpPr/>
          <p:nvPr/>
        </p:nvGrpSpPr>
        <p:grpSpPr>
          <a:xfrm>
            <a:off x="3499280" y="5277481"/>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16" name="Rounded Rectangle 15">
              <a:extLst>
                <a:ext uri="{FF2B5EF4-FFF2-40B4-BE49-F238E27FC236}">
                  <a16:creationId xmlns:a16="http://schemas.microsoft.com/office/drawing/2014/main" id="{30A552AD-5F63-364A-8C01-E6FC0894DACD}"/>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7" name="Rounded Rectangle 4">
              <a:extLst>
                <a:ext uri="{FF2B5EF4-FFF2-40B4-BE49-F238E27FC236}">
                  <a16:creationId xmlns:a16="http://schemas.microsoft.com/office/drawing/2014/main" id="{CB19A907-767C-F848-AEA3-C64D78C8801C}"/>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Server</a:t>
              </a:r>
            </a:p>
            <a:p>
              <a:pPr algn="ctr" defTabSz="1000125">
                <a:lnSpc>
                  <a:spcPct val="90000"/>
                </a:lnSpc>
                <a:spcBef>
                  <a:spcPct val="0"/>
                </a:spcBef>
                <a:spcAft>
                  <a:spcPct val="35000"/>
                </a:spcAft>
              </a:pPr>
              <a:endParaRPr lang="en-GB" sz="900"/>
            </a:p>
          </p:txBody>
        </p:sp>
      </p:grpSp>
      <p:cxnSp>
        <p:nvCxnSpPr>
          <p:cNvPr id="18" name="Straight Arrow Connector 17">
            <a:extLst>
              <a:ext uri="{FF2B5EF4-FFF2-40B4-BE49-F238E27FC236}">
                <a16:creationId xmlns:a16="http://schemas.microsoft.com/office/drawing/2014/main" id="{FC6C3361-ADBE-4347-8705-B1F91700819E}"/>
              </a:ext>
            </a:extLst>
          </p:cNvPr>
          <p:cNvCxnSpPr>
            <a:cxnSpLocks/>
            <a:endCxn id="16" idx="0"/>
          </p:cNvCxnSpPr>
          <p:nvPr/>
        </p:nvCxnSpPr>
        <p:spPr>
          <a:xfrm>
            <a:off x="4039952" y="4758195"/>
            <a:ext cx="0" cy="519286"/>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60CE17A7-D409-5242-B4D7-170CA548D307}"/>
              </a:ext>
            </a:extLst>
          </p:cNvPr>
          <p:cNvGrpSpPr/>
          <p:nvPr/>
        </p:nvGrpSpPr>
        <p:grpSpPr>
          <a:xfrm>
            <a:off x="5249816" y="5281320"/>
            <a:ext cx="1081344" cy="489587"/>
            <a:chOff x="1971" y="1145125"/>
            <a:chExt cx="4034656" cy="1090606"/>
          </a:xfrm>
          <a:gradFill flip="none" rotWithShape="1">
            <a:gsLst>
              <a:gs pos="0">
                <a:schemeClr val="accent4">
                  <a:lumMod val="75000"/>
                </a:schemeClr>
              </a:gs>
              <a:gs pos="100000">
                <a:schemeClr val="accent4">
                  <a:lumMod val="60000"/>
                  <a:lumOff val="40000"/>
                </a:schemeClr>
              </a:gs>
            </a:gsLst>
            <a:lin ang="16200000" scaled="0"/>
            <a:tileRect/>
          </a:gradFill>
        </p:grpSpPr>
        <p:sp>
          <p:nvSpPr>
            <p:cNvPr id="20" name="Rounded Rectangle 19">
              <a:extLst>
                <a:ext uri="{FF2B5EF4-FFF2-40B4-BE49-F238E27FC236}">
                  <a16:creationId xmlns:a16="http://schemas.microsoft.com/office/drawing/2014/main" id="{DECEAC35-0CCC-B546-844A-FE17A07B0681}"/>
                </a:ext>
              </a:extLst>
            </p:cNvPr>
            <p:cNvSpPr/>
            <p:nvPr/>
          </p:nvSpPr>
          <p:spPr>
            <a:xfrm>
              <a:off x="1971" y="1145125"/>
              <a:ext cx="4034656" cy="1090606"/>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1" name="Rounded Rectangle 4">
              <a:extLst>
                <a:ext uri="{FF2B5EF4-FFF2-40B4-BE49-F238E27FC236}">
                  <a16:creationId xmlns:a16="http://schemas.microsoft.com/office/drawing/2014/main" id="{2F7362F0-8CF8-4E49-9283-8FFC773F463F}"/>
                </a:ext>
              </a:extLst>
            </p:cNvPr>
            <p:cNvSpPr/>
            <p:nvPr/>
          </p:nvSpPr>
          <p:spPr>
            <a:xfrm>
              <a:off x="33914" y="1177068"/>
              <a:ext cx="3970770" cy="102672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85725" tIns="85725" rIns="85725" bIns="85725" numCol="1" spcCol="1270" anchor="ctr" anchorCtr="0">
              <a:noAutofit/>
            </a:bodyPr>
            <a:lstStyle/>
            <a:p>
              <a:pPr algn="ctr" defTabSz="1000125">
                <a:lnSpc>
                  <a:spcPct val="90000"/>
                </a:lnSpc>
                <a:spcBef>
                  <a:spcPct val="0"/>
                </a:spcBef>
                <a:spcAft>
                  <a:spcPct val="35000"/>
                </a:spcAft>
              </a:pPr>
              <a:r>
                <a:rPr lang="en-GB" sz="900"/>
                <a:t>FESA Server</a:t>
              </a:r>
            </a:p>
            <a:p>
              <a:pPr algn="ctr" defTabSz="1000125">
                <a:lnSpc>
                  <a:spcPct val="90000"/>
                </a:lnSpc>
                <a:spcBef>
                  <a:spcPct val="0"/>
                </a:spcBef>
                <a:spcAft>
                  <a:spcPct val="35000"/>
                </a:spcAft>
              </a:pPr>
              <a:endParaRPr lang="en-GB" sz="900"/>
            </a:p>
          </p:txBody>
        </p:sp>
      </p:grpSp>
      <p:cxnSp>
        <p:nvCxnSpPr>
          <p:cNvPr id="22" name="Straight Arrow Connector 21">
            <a:extLst>
              <a:ext uri="{FF2B5EF4-FFF2-40B4-BE49-F238E27FC236}">
                <a16:creationId xmlns:a16="http://schemas.microsoft.com/office/drawing/2014/main" id="{4475957F-6DF7-234A-B2ED-0A7FE55375AA}"/>
              </a:ext>
            </a:extLst>
          </p:cNvPr>
          <p:cNvCxnSpPr>
            <a:cxnSpLocks/>
            <a:endCxn id="20" idx="0"/>
          </p:cNvCxnSpPr>
          <p:nvPr/>
        </p:nvCxnSpPr>
        <p:spPr>
          <a:xfrm>
            <a:off x="5790488" y="4751633"/>
            <a:ext cx="0" cy="52968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33FDA62-DC31-7D43-BCA7-B1DAA04AD0EA}"/>
              </a:ext>
            </a:extLst>
          </p:cNvPr>
          <p:cNvSpPr txBox="1"/>
          <p:nvPr/>
        </p:nvSpPr>
        <p:spPr>
          <a:xfrm>
            <a:off x="4739847" y="5396143"/>
            <a:ext cx="294953" cy="276999"/>
          </a:xfrm>
          <a:prstGeom prst="rect">
            <a:avLst/>
          </a:prstGeom>
          <a:noFill/>
        </p:spPr>
        <p:txBody>
          <a:bodyPr wrap="none" lIns="0" tIns="0" rIns="0" bIns="0" rtlCol="0">
            <a:spAutoFit/>
          </a:bodyPr>
          <a:lstStyle/>
          <a:p>
            <a:pPr algn="l"/>
            <a:r>
              <a:rPr lang="en-CH"/>
              <a:t>….</a:t>
            </a:r>
          </a:p>
        </p:txBody>
      </p:sp>
      <p:grpSp>
        <p:nvGrpSpPr>
          <p:cNvPr id="24" name="Group 23">
            <a:extLst>
              <a:ext uri="{FF2B5EF4-FFF2-40B4-BE49-F238E27FC236}">
                <a16:creationId xmlns:a16="http://schemas.microsoft.com/office/drawing/2014/main" id="{6529F3F0-F880-094A-9F58-40DC385395AA}"/>
              </a:ext>
            </a:extLst>
          </p:cNvPr>
          <p:cNvGrpSpPr/>
          <p:nvPr/>
        </p:nvGrpSpPr>
        <p:grpSpPr>
          <a:xfrm>
            <a:off x="453098" y="4870291"/>
            <a:ext cx="1249684" cy="369332"/>
            <a:chOff x="1934055" y="3380355"/>
            <a:chExt cx="1249684" cy="369332"/>
          </a:xfrm>
        </p:grpSpPr>
        <p:pic>
          <p:nvPicPr>
            <p:cNvPr id="25" name="Picture 24" descr="A red and white logo&#10;&#10;Description automatically generated with medium confidence">
              <a:extLst>
                <a:ext uri="{FF2B5EF4-FFF2-40B4-BE49-F238E27FC236}">
                  <a16:creationId xmlns:a16="http://schemas.microsoft.com/office/drawing/2014/main" id="{CAC82DBA-9229-9645-8773-3531186BDC3D}"/>
                </a:ext>
              </a:extLst>
            </p:cNvPr>
            <p:cNvPicPr>
              <a:picLocks noChangeAspect="1"/>
            </p:cNvPicPr>
            <p:nvPr/>
          </p:nvPicPr>
          <p:blipFill>
            <a:blip r:embed="rId2"/>
            <a:stretch>
              <a:fillRect/>
            </a:stretch>
          </p:blipFill>
          <p:spPr>
            <a:xfrm>
              <a:off x="2786273" y="3502949"/>
              <a:ext cx="397466" cy="124143"/>
            </a:xfrm>
            <a:prstGeom prst="rect">
              <a:avLst/>
            </a:prstGeom>
          </p:spPr>
        </p:pic>
        <p:sp>
          <p:nvSpPr>
            <p:cNvPr id="26" name="TextBox 25">
              <a:extLst>
                <a:ext uri="{FF2B5EF4-FFF2-40B4-BE49-F238E27FC236}">
                  <a16:creationId xmlns:a16="http://schemas.microsoft.com/office/drawing/2014/main" id="{B9BEB254-6B26-6C4E-A614-4D7350592B80}"/>
                </a:ext>
              </a:extLst>
            </p:cNvPr>
            <p:cNvSpPr txBox="1"/>
            <p:nvPr/>
          </p:nvSpPr>
          <p:spPr>
            <a:xfrm>
              <a:off x="1934055" y="3380355"/>
              <a:ext cx="757067" cy="369332"/>
            </a:xfrm>
            <a:prstGeom prst="rect">
              <a:avLst/>
            </a:prstGeom>
            <a:noFill/>
          </p:spPr>
          <p:txBody>
            <a:bodyPr wrap="none" lIns="0" tIns="0" rIns="0" bIns="0" rtlCol="0">
              <a:spAutoFit/>
            </a:bodyPr>
            <a:lstStyle/>
            <a:p>
              <a:pPr algn="ctr"/>
              <a:r>
                <a:rPr lang="en-CH" sz="1200"/>
                <a:t>CMW-RDA</a:t>
              </a:r>
            </a:p>
            <a:p>
              <a:pPr algn="ctr"/>
              <a:r>
                <a:rPr lang="en-CH" sz="1200"/>
                <a:t>Update</a:t>
              </a:r>
            </a:p>
          </p:txBody>
        </p:sp>
      </p:grpSp>
      <p:grpSp>
        <p:nvGrpSpPr>
          <p:cNvPr id="27" name="Group 26">
            <a:extLst>
              <a:ext uri="{FF2B5EF4-FFF2-40B4-BE49-F238E27FC236}">
                <a16:creationId xmlns:a16="http://schemas.microsoft.com/office/drawing/2014/main" id="{6D4A437A-51ED-B040-B935-04E7972C8318}"/>
              </a:ext>
            </a:extLst>
          </p:cNvPr>
          <p:cNvGrpSpPr/>
          <p:nvPr/>
        </p:nvGrpSpPr>
        <p:grpSpPr>
          <a:xfrm>
            <a:off x="1849059" y="4870291"/>
            <a:ext cx="1249684" cy="369332"/>
            <a:chOff x="1934055" y="3380355"/>
            <a:chExt cx="1249684" cy="369332"/>
          </a:xfrm>
        </p:grpSpPr>
        <p:pic>
          <p:nvPicPr>
            <p:cNvPr id="28" name="Picture 27" descr="A red and white logo&#10;&#10;Description automatically generated with medium confidence">
              <a:extLst>
                <a:ext uri="{FF2B5EF4-FFF2-40B4-BE49-F238E27FC236}">
                  <a16:creationId xmlns:a16="http://schemas.microsoft.com/office/drawing/2014/main" id="{5F0A0434-09E5-8243-8FFE-4B0665794CCF}"/>
                </a:ext>
              </a:extLst>
            </p:cNvPr>
            <p:cNvPicPr>
              <a:picLocks noChangeAspect="1"/>
            </p:cNvPicPr>
            <p:nvPr/>
          </p:nvPicPr>
          <p:blipFill>
            <a:blip r:embed="rId2"/>
            <a:stretch>
              <a:fillRect/>
            </a:stretch>
          </p:blipFill>
          <p:spPr>
            <a:xfrm>
              <a:off x="2786273" y="3502949"/>
              <a:ext cx="397466" cy="124143"/>
            </a:xfrm>
            <a:prstGeom prst="rect">
              <a:avLst/>
            </a:prstGeom>
          </p:spPr>
        </p:pic>
        <p:sp>
          <p:nvSpPr>
            <p:cNvPr id="29" name="TextBox 28">
              <a:extLst>
                <a:ext uri="{FF2B5EF4-FFF2-40B4-BE49-F238E27FC236}">
                  <a16:creationId xmlns:a16="http://schemas.microsoft.com/office/drawing/2014/main" id="{2720FCEB-EE35-574D-B9F0-CD89CB7FF7B2}"/>
                </a:ext>
              </a:extLst>
            </p:cNvPr>
            <p:cNvSpPr txBox="1"/>
            <p:nvPr/>
          </p:nvSpPr>
          <p:spPr>
            <a:xfrm>
              <a:off x="1934055" y="3380355"/>
              <a:ext cx="757067" cy="369332"/>
            </a:xfrm>
            <a:prstGeom prst="rect">
              <a:avLst/>
            </a:prstGeom>
            <a:noFill/>
          </p:spPr>
          <p:txBody>
            <a:bodyPr wrap="none" lIns="0" tIns="0" rIns="0" bIns="0" rtlCol="0">
              <a:spAutoFit/>
            </a:bodyPr>
            <a:lstStyle/>
            <a:p>
              <a:pPr algn="ctr"/>
              <a:r>
                <a:rPr lang="en-CH" sz="1200"/>
                <a:t>CMW-RDA</a:t>
              </a:r>
            </a:p>
            <a:p>
              <a:pPr algn="ctr"/>
              <a:r>
                <a:rPr lang="en-CH" sz="1200"/>
                <a:t>Update</a:t>
              </a:r>
            </a:p>
          </p:txBody>
        </p:sp>
      </p:grpSp>
      <p:grpSp>
        <p:nvGrpSpPr>
          <p:cNvPr id="30" name="Group 29">
            <a:extLst>
              <a:ext uri="{FF2B5EF4-FFF2-40B4-BE49-F238E27FC236}">
                <a16:creationId xmlns:a16="http://schemas.microsoft.com/office/drawing/2014/main" id="{4CE491DA-3D60-EA43-98EA-0C81475E9793}"/>
              </a:ext>
            </a:extLst>
          </p:cNvPr>
          <p:cNvGrpSpPr/>
          <p:nvPr/>
        </p:nvGrpSpPr>
        <p:grpSpPr>
          <a:xfrm>
            <a:off x="3256562" y="4870291"/>
            <a:ext cx="1249684" cy="369332"/>
            <a:chOff x="1934055" y="3380355"/>
            <a:chExt cx="1249684" cy="369332"/>
          </a:xfrm>
        </p:grpSpPr>
        <p:pic>
          <p:nvPicPr>
            <p:cNvPr id="31" name="Picture 30" descr="A red and white logo&#10;&#10;Description automatically generated with medium confidence">
              <a:extLst>
                <a:ext uri="{FF2B5EF4-FFF2-40B4-BE49-F238E27FC236}">
                  <a16:creationId xmlns:a16="http://schemas.microsoft.com/office/drawing/2014/main" id="{1E7CE82A-4DC9-DF43-8342-9508878CD7C1}"/>
                </a:ext>
              </a:extLst>
            </p:cNvPr>
            <p:cNvPicPr>
              <a:picLocks noChangeAspect="1"/>
            </p:cNvPicPr>
            <p:nvPr/>
          </p:nvPicPr>
          <p:blipFill>
            <a:blip r:embed="rId2"/>
            <a:stretch>
              <a:fillRect/>
            </a:stretch>
          </p:blipFill>
          <p:spPr>
            <a:xfrm>
              <a:off x="2786273" y="3502949"/>
              <a:ext cx="397466" cy="124143"/>
            </a:xfrm>
            <a:prstGeom prst="rect">
              <a:avLst/>
            </a:prstGeom>
          </p:spPr>
        </p:pic>
        <p:sp>
          <p:nvSpPr>
            <p:cNvPr id="32" name="TextBox 31">
              <a:extLst>
                <a:ext uri="{FF2B5EF4-FFF2-40B4-BE49-F238E27FC236}">
                  <a16:creationId xmlns:a16="http://schemas.microsoft.com/office/drawing/2014/main" id="{5E0F52E2-A15D-A04C-9268-7B582515002F}"/>
                </a:ext>
              </a:extLst>
            </p:cNvPr>
            <p:cNvSpPr txBox="1"/>
            <p:nvPr/>
          </p:nvSpPr>
          <p:spPr>
            <a:xfrm>
              <a:off x="1934055" y="3380355"/>
              <a:ext cx="757067" cy="369332"/>
            </a:xfrm>
            <a:prstGeom prst="rect">
              <a:avLst/>
            </a:prstGeom>
            <a:noFill/>
          </p:spPr>
          <p:txBody>
            <a:bodyPr wrap="none" lIns="0" tIns="0" rIns="0" bIns="0" rtlCol="0">
              <a:spAutoFit/>
            </a:bodyPr>
            <a:lstStyle/>
            <a:p>
              <a:pPr algn="ctr"/>
              <a:r>
                <a:rPr lang="en-CH" sz="1200"/>
                <a:t>CMW-RDA</a:t>
              </a:r>
            </a:p>
            <a:p>
              <a:pPr algn="ctr"/>
              <a:r>
                <a:rPr lang="en-CH" sz="1200"/>
                <a:t>Update</a:t>
              </a:r>
            </a:p>
          </p:txBody>
        </p:sp>
      </p:grpSp>
      <p:grpSp>
        <p:nvGrpSpPr>
          <p:cNvPr id="33" name="Group 32">
            <a:extLst>
              <a:ext uri="{FF2B5EF4-FFF2-40B4-BE49-F238E27FC236}">
                <a16:creationId xmlns:a16="http://schemas.microsoft.com/office/drawing/2014/main" id="{64956B5E-2AC0-174C-BBFF-D66BE954CA49}"/>
              </a:ext>
            </a:extLst>
          </p:cNvPr>
          <p:cNvGrpSpPr/>
          <p:nvPr/>
        </p:nvGrpSpPr>
        <p:grpSpPr>
          <a:xfrm>
            <a:off x="5016641" y="4870291"/>
            <a:ext cx="1249684" cy="369332"/>
            <a:chOff x="1934055" y="3380355"/>
            <a:chExt cx="1249684" cy="369332"/>
          </a:xfrm>
        </p:grpSpPr>
        <p:pic>
          <p:nvPicPr>
            <p:cNvPr id="34" name="Picture 33" descr="A red and white logo&#10;&#10;Description automatically generated with medium confidence">
              <a:extLst>
                <a:ext uri="{FF2B5EF4-FFF2-40B4-BE49-F238E27FC236}">
                  <a16:creationId xmlns:a16="http://schemas.microsoft.com/office/drawing/2014/main" id="{FD879A38-C8B6-8348-B2EC-96CF1946CFA0}"/>
                </a:ext>
              </a:extLst>
            </p:cNvPr>
            <p:cNvPicPr>
              <a:picLocks noChangeAspect="1"/>
            </p:cNvPicPr>
            <p:nvPr/>
          </p:nvPicPr>
          <p:blipFill>
            <a:blip r:embed="rId2"/>
            <a:stretch>
              <a:fillRect/>
            </a:stretch>
          </p:blipFill>
          <p:spPr>
            <a:xfrm>
              <a:off x="2786273" y="3502949"/>
              <a:ext cx="397466" cy="124143"/>
            </a:xfrm>
            <a:prstGeom prst="rect">
              <a:avLst/>
            </a:prstGeom>
          </p:spPr>
        </p:pic>
        <p:sp>
          <p:nvSpPr>
            <p:cNvPr id="35" name="TextBox 34">
              <a:extLst>
                <a:ext uri="{FF2B5EF4-FFF2-40B4-BE49-F238E27FC236}">
                  <a16:creationId xmlns:a16="http://schemas.microsoft.com/office/drawing/2014/main" id="{6332C8E6-C671-1E41-84CB-0D3AC82B9455}"/>
                </a:ext>
              </a:extLst>
            </p:cNvPr>
            <p:cNvSpPr txBox="1"/>
            <p:nvPr/>
          </p:nvSpPr>
          <p:spPr>
            <a:xfrm>
              <a:off x="1934055" y="3380355"/>
              <a:ext cx="757067" cy="369332"/>
            </a:xfrm>
            <a:prstGeom prst="rect">
              <a:avLst/>
            </a:prstGeom>
            <a:noFill/>
          </p:spPr>
          <p:txBody>
            <a:bodyPr wrap="none" lIns="0" tIns="0" rIns="0" bIns="0" rtlCol="0">
              <a:spAutoFit/>
            </a:bodyPr>
            <a:lstStyle/>
            <a:p>
              <a:pPr algn="ctr"/>
              <a:r>
                <a:rPr lang="en-CH" sz="1200"/>
                <a:t>CMW-RDA</a:t>
              </a:r>
            </a:p>
            <a:p>
              <a:pPr algn="ctr"/>
              <a:r>
                <a:rPr lang="en-CH" sz="1200"/>
                <a:t>Update</a:t>
              </a:r>
            </a:p>
          </p:txBody>
        </p:sp>
      </p:grpSp>
      <p:pic>
        <p:nvPicPr>
          <p:cNvPr id="36" name="Picture 35">
            <a:extLst>
              <a:ext uri="{FF2B5EF4-FFF2-40B4-BE49-F238E27FC236}">
                <a16:creationId xmlns:a16="http://schemas.microsoft.com/office/drawing/2014/main" id="{E1B8CC2E-36E5-F349-862C-CE4135784431}"/>
              </a:ext>
            </a:extLst>
          </p:cNvPr>
          <p:cNvPicPr>
            <a:picLocks noChangeAspect="1"/>
          </p:cNvPicPr>
          <p:nvPr/>
        </p:nvPicPr>
        <p:blipFill>
          <a:blip r:embed="rId3"/>
          <a:srcRect/>
          <a:stretch/>
        </p:blipFill>
        <p:spPr>
          <a:xfrm>
            <a:off x="1528049" y="5540023"/>
            <a:ext cx="227087" cy="227087"/>
          </a:xfrm>
          <a:prstGeom prst="rect">
            <a:avLst/>
          </a:prstGeom>
        </p:spPr>
      </p:pic>
      <p:pic>
        <p:nvPicPr>
          <p:cNvPr id="37" name="Picture 36">
            <a:extLst>
              <a:ext uri="{FF2B5EF4-FFF2-40B4-BE49-F238E27FC236}">
                <a16:creationId xmlns:a16="http://schemas.microsoft.com/office/drawing/2014/main" id="{4F98B166-E707-5649-B3B7-B7178B7EE464}"/>
              </a:ext>
            </a:extLst>
          </p:cNvPr>
          <p:cNvPicPr>
            <a:picLocks noChangeAspect="1"/>
          </p:cNvPicPr>
          <p:nvPr/>
        </p:nvPicPr>
        <p:blipFill>
          <a:blip r:embed="rId3"/>
          <a:srcRect/>
          <a:stretch/>
        </p:blipFill>
        <p:spPr>
          <a:xfrm>
            <a:off x="2929937" y="5540023"/>
            <a:ext cx="227087" cy="227087"/>
          </a:xfrm>
          <a:prstGeom prst="rect">
            <a:avLst/>
          </a:prstGeom>
        </p:spPr>
      </p:pic>
      <p:pic>
        <p:nvPicPr>
          <p:cNvPr id="38" name="Picture 37">
            <a:extLst>
              <a:ext uri="{FF2B5EF4-FFF2-40B4-BE49-F238E27FC236}">
                <a16:creationId xmlns:a16="http://schemas.microsoft.com/office/drawing/2014/main" id="{19EED041-9E5C-634E-A29B-767AC1127A56}"/>
              </a:ext>
            </a:extLst>
          </p:cNvPr>
          <p:cNvPicPr>
            <a:picLocks noChangeAspect="1"/>
          </p:cNvPicPr>
          <p:nvPr/>
        </p:nvPicPr>
        <p:blipFill>
          <a:blip r:embed="rId3"/>
          <a:srcRect/>
          <a:stretch/>
        </p:blipFill>
        <p:spPr>
          <a:xfrm>
            <a:off x="4338941" y="5540023"/>
            <a:ext cx="227087" cy="227087"/>
          </a:xfrm>
          <a:prstGeom prst="rect">
            <a:avLst/>
          </a:prstGeom>
        </p:spPr>
      </p:pic>
      <p:pic>
        <p:nvPicPr>
          <p:cNvPr id="39" name="Picture 38">
            <a:extLst>
              <a:ext uri="{FF2B5EF4-FFF2-40B4-BE49-F238E27FC236}">
                <a16:creationId xmlns:a16="http://schemas.microsoft.com/office/drawing/2014/main" id="{4DD22CB5-781E-CB44-9CD2-7442A5C1C916}"/>
              </a:ext>
            </a:extLst>
          </p:cNvPr>
          <p:cNvPicPr>
            <a:picLocks noChangeAspect="1"/>
          </p:cNvPicPr>
          <p:nvPr/>
        </p:nvPicPr>
        <p:blipFill>
          <a:blip r:embed="rId3"/>
          <a:srcRect/>
          <a:stretch/>
        </p:blipFill>
        <p:spPr>
          <a:xfrm>
            <a:off x="6095512" y="5540023"/>
            <a:ext cx="227087" cy="227087"/>
          </a:xfrm>
          <a:prstGeom prst="rect">
            <a:avLst/>
          </a:prstGeom>
        </p:spPr>
      </p:pic>
      <p:sp>
        <p:nvSpPr>
          <p:cNvPr id="40" name="Right Brace 39">
            <a:extLst>
              <a:ext uri="{FF2B5EF4-FFF2-40B4-BE49-F238E27FC236}">
                <a16:creationId xmlns:a16="http://schemas.microsoft.com/office/drawing/2014/main" id="{27555466-712E-6F4A-AAF4-AC100C6F9D7F}"/>
              </a:ext>
            </a:extLst>
          </p:cNvPr>
          <p:cNvSpPr/>
          <p:nvPr/>
        </p:nvSpPr>
        <p:spPr>
          <a:xfrm rot="5400000">
            <a:off x="3391989" y="2960790"/>
            <a:ext cx="218046" cy="582272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41" name="TextBox 40">
            <a:extLst>
              <a:ext uri="{FF2B5EF4-FFF2-40B4-BE49-F238E27FC236}">
                <a16:creationId xmlns:a16="http://schemas.microsoft.com/office/drawing/2014/main" id="{2B4803F7-7AD3-404C-B3F2-26B815ADF433}"/>
              </a:ext>
            </a:extLst>
          </p:cNvPr>
          <p:cNvSpPr txBox="1"/>
          <p:nvPr/>
        </p:nvSpPr>
        <p:spPr>
          <a:xfrm>
            <a:off x="2944513" y="5978058"/>
            <a:ext cx="1141338" cy="276999"/>
          </a:xfrm>
          <a:prstGeom prst="rect">
            <a:avLst/>
          </a:prstGeom>
          <a:noFill/>
        </p:spPr>
        <p:txBody>
          <a:bodyPr wrap="none" lIns="0" tIns="0" rIns="0" bIns="0" rtlCol="0">
            <a:spAutoFit/>
          </a:bodyPr>
          <a:lstStyle/>
          <a:p>
            <a:pPr algn="l"/>
            <a:r>
              <a:rPr lang="en-CH"/>
              <a:t>100s FECs</a:t>
            </a:r>
          </a:p>
        </p:txBody>
      </p:sp>
      <p:sp>
        <p:nvSpPr>
          <p:cNvPr id="42" name="TextBox 41">
            <a:extLst>
              <a:ext uri="{FF2B5EF4-FFF2-40B4-BE49-F238E27FC236}">
                <a16:creationId xmlns:a16="http://schemas.microsoft.com/office/drawing/2014/main" id="{29897B6B-C088-8944-8865-A1593105DA90}"/>
              </a:ext>
            </a:extLst>
          </p:cNvPr>
          <p:cNvSpPr txBox="1"/>
          <p:nvPr/>
        </p:nvSpPr>
        <p:spPr>
          <a:xfrm>
            <a:off x="4695288" y="1264781"/>
            <a:ext cx="2800447" cy="507831"/>
          </a:xfrm>
          <a:prstGeom prst="rect">
            <a:avLst/>
          </a:prstGeom>
          <a:noFill/>
        </p:spPr>
        <p:txBody>
          <a:bodyPr wrap="none" lIns="0" tIns="0" rIns="0" bIns="0" rtlCol="0">
            <a:spAutoFit/>
          </a:bodyPr>
          <a:lstStyle/>
          <a:p>
            <a:r>
              <a:rPr lang="en-GB" sz="1100"/>
              <a:t>High-Availability (fault tolerant &amp; self healing)</a:t>
            </a:r>
          </a:p>
          <a:p>
            <a:r>
              <a:rPr lang="en-GB" sz="1100"/>
              <a:t>Load balancing</a:t>
            </a:r>
          </a:p>
          <a:p>
            <a:r>
              <a:rPr lang="en-GB" sz="1100"/>
              <a:t>Monitoring (see UCAP)</a:t>
            </a:r>
            <a:endParaRPr lang="en-CH" sz="1100"/>
          </a:p>
        </p:txBody>
      </p:sp>
      <p:sp>
        <p:nvSpPr>
          <p:cNvPr id="44" name="Rounded Rectangle 43">
            <a:extLst>
              <a:ext uri="{FF2B5EF4-FFF2-40B4-BE49-F238E27FC236}">
                <a16:creationId xmlns:a16="http://schemas.microsoft.com/office/drawing/2014/main" id="{6E22A653-4410-F440-B636-212374028038}"/>
              </a:ext>
            </a:extLst>
          </p:cNvPr>
          <p:cNvSpPr/>
          <p:nvPr/>
        </p:nvSpPr>
        <p:spPr>
          <a:xfrm>
            <a:off x="1317384" y="1507549"/>
            <a:ext cx="2411398" cy="914400"/>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t>Data source</a:t>
            </a:r>
          </a:p>
        </p:txBody>
      </p:sp>
      <p:pic>
        <p:nvPicPr>
          <p:cNvPr id="45" name="Google Shape;389;p48">
            <a:extLst>
              <a:ext uri="{FF2B5EF4-FFF2-40B4-BE49-F238E27FC236}">
                <a16:creationId xmlns:a16="http://schemas.microsoft.com/office/drawing/2014/main" id="{616643C2-538A-C04C-A564-8067BF7AA065}"/>
              </a:ext>
            </a:extLst>
          </p:cNvPr>
          <p:cNvPicPr preferRelativeResize="0"/>
          <p:nvPr/>
        </p:nvPicPr>
        <p:blipFill>
          <a:blip r:embed="rId4">
            <a:extLst>
              <a:ext uri="{96DAC541-7B7A-43D3-8B79-37D633B846F1}">
                <asvg:svgBlip xmlns:asvg="http://schemas.microsoft.com/office/drawing/2016/SVG/main" r:embed="rId5"/>
              </a:ext>
            </a:extLst>
          </a:blip>
          <a:srcRect/>
          <a:stretch/>
        </p:blipFill>
        <p:spPr>
          <a:xfrm>
            <a:off x="4642819" y="1823618"/>
            <a:ext cx="837859" cy="344202"/>
          </a:xfrm>
          <a:prstGeom prst="rect">
            <a:avLst/>
          </a:prstGeom>
          <a:noFill/>
          <a:ln>
            <a:noFill/>
          </a:ln>
        </p:spPr>
      </p:pic>
      <p:sp>
        <p:nvSpPr>
          <p:cNvPr id="50" name="Rounded Rectangle 49">
            <a:extLst>
              <a:ext uri="{FF2B5EF4-FFF2-40B4-BE49-F238E27FC236}">
                <a16:creationId xmlns:a16="http://schemas.microsoft.com/office/drawing/2014/main" id="{5F57E2E7-6886-154C-B01A-804A6028769D}"/>
              </a:ext>
            </a:extLst>
          </p:cNvPr>
          <p:cNvSpPr/>
          <p:nvPr/>
        </p:nvSpPr>
        <p:spPr>
          <a:xfrm>
            <a:off x="1469784" y="1659949"/>
            <a:ext cx="2411398" cy="914400"/>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t>Data source</a:t>
            </a:r>
          </a:p>
        </p:txBody>
      </p:sp>
      <p:sp>
        <p:nvSpPr>
          <p:cNvPr id="52" name="Rounded Rectangle 51">
            <a:extLst>
              <a:ext uri="{FF2B5EF4-FFF2-40B4-BE49-F238E27FC236}">
                <a16:creationId xmlns:a16="http://schemas.microsoft.com/office/drawing/2014/main" id="{7E990981-0FFB-C84F-A3A7-8F7A0F4FC05C}"/>
              </a:ext>
            </a:extLst>
          </p:cNvPr>
          <p:cNvSpPr/>
          <p:nvPr/>
        </p:nvSpPr>
        <p:spPr>
          <a:xfrm>
            <a:off x="1622184" y="1812349"/>
            <a:ext cx="2411398" cy="914400"/>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t>Data source</a:t>
            </a:r>
          </a:p>
        </p:txBody>
      </p:sp>
      <p:sp>
        <p:nvSpPr>
          <p:cNvPr id="53" name="Rounded Rectangle 52">
            <a:extLst>
              <a:ext uri="{FF2B5EF4-FFF2-40B4-BE49-F238E27FC236}">
                <a16:creationId xmlns:a16="http://schemas.microsoft.com/office/drawing/2014/main" id="{91AF846C-B234-964A-A1C5-4EFAEF41666F}"/>
              </a:ext>
            </a:extLst>
          </p:cNvPr>
          <p:cNvSpPr/>
          <p:nvPr/>
        </p:nvSpPr>
        <p:spPr>
          <a:xfrm>
            <a:off x="1774584" y="1964749"/>
            <a:ext cx="2411398" cy="914400"/>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t>Data source</a:t>
            </a:r>
          </a:p>
        </p:txBody>
      </p:sp>
      <p:sp>
        <p:nvSpPr>
          <p:cNvPr id="54" name="Rounded Rectangle 53">
            <a:extLst>
              <a:ext uri="{FF2B5EF4-FFF2-40B4-BE49-F238E27FC236}">
                <a16:creationId xmlns:a16="http://schemas.microsoft.com/office/drawing/2014/main" id="{44382D0C-229B-C04C-9AC5-F50598E903C2}"/>
              </a:ext>
            </a:extLst>
          </p:cNvPr>
          <p:cNvSpPr/>
          <p:nvPr/>
        </p:nvSpPr>
        <p:spPr>
          <a:xfrm>
            <a:off x="1926984" y="2117149"/>
            <a:ext cx="2411398" cy="914400"/>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a:t>Data source</a:t>
            </a:r>
          </a:p>
        </p:txBody>
      </p:sp>
      <p:sp>
        <p:nvSpPr>
          <p:cNvPr id="55" name="Rounded Rectangle 54">
            <a:extLst>
              <a:ext uri="{FF2B5EF4-FFF2-40B4-BE49-F238E27FC236}">
                <a16:creationId xmlns:a16="http://schemas.microsoft.com/office/drawing/2014/main" id="{EF7FF89B-3B2A-AB49-A0D6-030554BDD98A}"/>
              </a:ext>
            </a:extLst>
          </p:cNvPr>
          <p:cNvSpPr/>
          <p:nvPr/>
        </p:nvSpPr>
        <p:spPr>
          <a:xfrm>
            <a:off x="2079384" y="2269549"/>
            <a:ext cx="2411398" cy="914400"/>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Data source</a:t>
            </a:r>
          </a:p>
        </p:txBody>
      </p:sp>
      <p:sp>
        <p:nvSpPr>
          <p:cNvPr id="56" name="Right Brace 55">
            <a:extLst>
              <a:ext uri="{FF2B5EF4-FFF2-40B4-BE49-F238E27FC236}">
                <a16:creationId xmlns:a16="http://schemas.microsoft.com/office/drawing/2014/main" id="{F8CC020F-9DC1-8346-A631-66729690AA83}"/>
              </a:ext>
            </a:extLst>
          </p:cNvPr>
          <p:cNvSpPr/>
          <p:nvPr/>
        </p:nvSpPr>
        <p:spPr>
          <a:xfrm rot="16200000">
            <a:off x="3398818" y="1459790"/>
            <a:ext cx="218046" cy="582272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cxnSp>
        <p:nvCxnSpPr>
          <p:cNvPr id="57" name="Straight Arrow Connector 56">
            <a:extLst>
              <a:ext uri="{FF2B5EF4-FFF2-40B4-BE49-F238E27FC236}">
                <a16:creationId xmlns:a16="http://schemas.microsoft.com/office/drawing/2014/main" id="{9B9DCCCD-EE7C-F643-98F4-26E09FA945EB}"/>
              </a:ext>
            </a:extLst>
          </p:cNvPr>
          <p:cNvCxnSpPr>
            <a:cxnSpLocks/>
          </p:cNvCxnSpPr>
          <p:nvPr/>
        </p:nvCxnSpPr>
        <p:spPr>
          <a:xfrm flipH="1">
            <a:off x="3881182" y="1546198"/>
            <a:ext cx="760266" cy="208718"/>
          </a:xfrm>
          <a:prstGeom prst="straightConnector1">
            <a:avLst/>
          </a:prstGeom>
          <a:ln>
            <a:headEnd type="none"/>
            <a:tailEnd type="none"/>
          </a:ln>
        </p:spPr>
        <p:style>
          <a:lnRef idx="1">
            <a:schemeClr val="accent1"/>
          </a:lnRef>
          <a:fillRef idx="0">
            <a:schemeClr val="accent1"/>
          </a:fillRef>
          <a:effectRef idx="0">
            <a:schemeClr val="accent1"/>
          </a:effectRef>
          <a:fontRef idx="minor">
            <a:schemeClr val="tx1"/>
          </a:fontRef>
        </p:style>
      </p:cxnSp>
      <p:sp>
        <p:nvSpPr>
          <p:cNvPr id="62" name="Rounded Rectangle 61">
            <a:extLst>
              <a:ext uri="{FF2B5EF4-FFF2-40B4-BE49-F238E27FC236}">
                <a16:creationId xmlns:a16="http://schemas.microsoft.com/office/drawing/2014/main" id="{40E291FA-B2DF-D24A-85DB-D86F3B07A80D}"/>
              </a:ext>
            </a:extLst>
          </p:cNvPr>
          <p:cNvSpPr/>
          <p:nvPr/>
        </p:nvSpPr>
        <p:spPr>
          <a:xfrm>
            <a:off x="5286186" y="2476439"/>
            <a:ext cx="1697821" cy="500619"/>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Ingestion API</a:t>
            </a:r>
          </a:p>
        </p:txBody>
      </p:sp>
      <p:cxnSp>
        <p:nvCxnSpPr>
          <p:cNvPr id="63" name="Straight Arrow Connector 62">
            <a:extLst>
              <a:ext uri="{FF2B5EF4-FFF2-40B4-BE49-F238E27FC236}">
                <a16:creationId xmlns:a16="http://schemas.microsoft.com/office/drawing/2014/main" id="{14281F72-A1F4-F34D-B30C-AD0FF9E64B96}"/>
              </a:ext>
            </a:extLst>
          </p:cNvPr>
          <p:cNvCxnSpPr>
            <a:cxnSpLocks/>
            <a:stCxn id="62" idx="1"/>
            <a:endCxn id="55" idx="3"/>
          </p:cNvCxnSpPr>
          <p:nvPr/>
        </p:nvCxnSpPr>
        <p:spPr>
          <a:xfrm flipH="1">
            <a:off x="4490782" y="2726749"/>
            <a:ext cx="795404"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nvGrpSpPr>
          <p:cNvPr id="68" name="Group 67">
            <a:extLst>
              <a:ext uri="{FF2B5EF4-FFF2-40B4-BE49-F238E27FC236}">
                <a16:creationId xmlns:a16="http://schemas.microsoft.com/office/drawing/2014/main" id="{5E140252-492C-3547-AE9F-66168E2FDB14}"/>
              </a:ext>
            </a:extLst>
          </p:cNvPr>
          <p:cNvGrpSpPr/>
          <p:nvPr/>
        </p:nvGrpSpPr>
        <p:grpSpPr>
          <a:xfrm>
            <a:off x="7773343" y="2394452"/>
            <a:ext cx="1222650" cy="664592"/>
            <a:chOff x="7776667" y="2852139"/>
            <a:chExt cx="1222650" cy="664592"/>
          </a:xfrm>
        </p:grpSpPr>
        <p:sp>
          <p:nvSpPr>
            <p:cNvPr id="67" name="Rounded Rectangle 66">
              <a:extLst>
                <a:ext uri="{FF2B5EF4-FFF2-40B4-BE49-F238E27FC236}">
                  <a16:creationId xmlns:a16="http://schemas.microsoft.com/office/drawing/2014/main" id="{7904078D-DB77-2641-B818-7DBFB1A55EED}"/>
                </a:ext>
              </a:extLst>
            </p:cNvPr>
            <p:cNvSpPr/>
            <p:nvPr/>
          </p:nvSpPr>
          <p:spPr>
            <a:xfrm>
              <a:off x="7776667" y="2852139"/>
              <a:ext cx="1222650" cy="664592"/>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400"/>
            </a:p>
          </p:txBody>
        </p:sp>
        <p:pic>
          <p:nvPicPr>
            <p:cNvPr id="66" name="Google Shape;391;p48">
              <a:extLst>
                <a:ext uri="{FF2B5EF4-FFF2-40B4-BE49-F238E27FC236}">
                  <a16:creationId xmlns:a16="http://schemas.microsoft.com/office/drawing/2014/main" id="{2A8CBCD9-C585-9243-9108-39D020A4CA55}"/>
                </a:ext>
              </a:extLst>
            </p:cNvPr>
            <p:cNvPicPr preferRelativeResize="0"/>
            <p:nvPr/>
          </p:nvPicPr>
          <p:blipFill>
            <a:blip r:embed="rId6">
              <a:alphaModFix/>
            </a:blip>
            <a:stretch>
              <a:fillRect/>
            </a:stretch>
          </p:blipFill>
          <p:spPr>
            <a:xfrm>
              <a:off x="7889183" y="2949200"/>
              <a:ext cx="1030500" cy="479800"/>
            </a:xfrm>
            <a:prstGeom prst="rect">
              <a:avLst/>
            </a:prstGeom>
            <a:noFill/>
            <a:ln>
              <a:noFill/>
            </a:ln>
          </p:spPr>
        </p:pic>
      </p:grpSp>
      <p:cxnSp>
        <p:nvCxnSpPr>
          <p:cNvPr id="69" name="Straight Arrow Connector 68">
            <a:extLst>
              <a:ext uri="{FF2B5EF4-FFF2-40B4-BE49-F238E27FC236}">
                <a16:creationId xmlns:a16="http://schemas.microsoft.com/office/drawing/2014/main" id="{2C5705B0-F458-F340-A6F8-A85AC245A466}"/>
              </a:ext>
            </a:extLst>
          </p:cNvPr>
          <p:cNvCxnSpPr>
            <a:cxnSpLocks/>
            <a:stCxn id="67" idx="1"/>
            <a:endCxn id="62" idx="3"/>
          </p:cNvCxnSpPr>
          <p:nvPr/>
        </p:nvCxnSpPr>
        <p:spPr>
          <a:xfrm flipH="1">
            <a:off x="6984007" y="2726748"/>
            <a:ext cx="789336" cy="1"/>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72" name="Up Arrow 71">
            <a:extLst>
              <a:ext uri="{FF2B5EF4-FFF2-40B4-BE49-F238E27FC236}">
                <a16:creationId xmlns:a16="http://schemas.microsoft.com/office/drawing/2014/main" id="{1E43DE84-4BDA-4046-A8BC-E2B787EF5300}"/>
              </a:ext>
            </a:extLst>
          </p:cNvPr>
          <p:cNvSpPr/>
          <p:nvPr/>
        </p:nvSpPr>
        <p:spPr>
          <a:xfrm>
            <a:off x="3272866" y="3336348"/>
            <a:ext cx="484632" cy="86402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Curved Right Arrow 72">
            <a:extLst>
              <a:ext uri="{FF2B5EF4-FFF2-40B4-BE49-F238E27FC236}">
                <a16:creationId xmlns:a16="http://schemas.microsoft.com/office/drawing/2014/main" id="{0AF98D19-4D8C-4646-B954-EAC1B46F43D0}"/>
              </a:ext>
            </a:extLst>
          </p:cNvPr>
          <p:cNvSpPr/>
          <p:nvPr/>
        </p:nvSpPr>
        <p:spPr>
          <a:xfrm>
            <a:off x="8993198" y="2394451"/>
            <a:ext cx="673059" cy="664593"/>
          </a:xfrm>
          <a:prstGeom prst="curvedRightArrow">
            <a:avLst>
              <a:gd name="adj1" fmla="val 2366"/>
              <a:gd name="adj2" fmla="val 12089"/>
              <a:gd name="adj3" fmla="val 180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75" name="Rounded Rectangle 74">
            <a:extLst>
              <a:ext uri="{FF2B5EF4-FFF2-40B4-BE49-F238E27FC236}">
                <a16:creationId xmlns:a16="http://schemas.microsoft.com/office/drawing/2014/main" id="{3BCFAE35-FFAA-4E4A-A57B-854C63F33F9E}"/>
              </a:ext>
            </a:extLst>
          </p:cNvPr>
          <p:cNvSpPr/>
          <p:nvPr/>
        </p:nvSpPr>
        <p:spPr>
          <a:xfrm>
            <a:off x="9683820" y="2269547"/>
            <a:ext cx="1222650" cy="914399"/>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ETL</a:t>
            </a:r>
          </a:p>
        </p:txBody>
      </p:sp>
      <p:sp>
        <p:nvSpPr>
          <p:cNvPr id="77" name="TextBox 76">
            <a:extLst>
              <a:ext uri="{FF2B5EF4-FFF2-40B4-BE49-F238E27FC236}">
                <a16:creationId xmlns:a16="http://schemas.microsoft.com/office/drawing/2014/main" id="{E3A14CA4-48E2-774C-AE4C-41D06BAC1BD2}"/>
              </a:ext>
            </a:extLst>
          </p:cNvPr>
          <p:cNvSpPr txBox="1"/>
          <p:nvPr/>
        </p:nvSpPr>
        <p:spPr>
          <a:xfrm>
            <a:off x="10947181" y="2542079"/>
            <a:ext cx="717119" cy="184666"/>
          </a:xfrm>
          <a:prstGeom prst="rect">
            <a:avLst/>
          </a:prstGeom>
          <a:noFill/>
        </p:spPr>
        <p:txBody>
          <a:bodyPr wrap="none" lIns="0" tIns="0" rIns="0" bIns="0" rtlCol="0">
            <a:spAutoFit/>
          </a:bodyPr>
          <a:lstStyle/>
          <a:p>
            <a:pPr algn="l"/>
            <a:r>
              <a:rPr lang="en-CH" sz="1200"/>
              <a:t>To storage</a:t>
            </a:r>
          </a:p>
        </p:txBody>
      </p:sp>
      <p:cxnSp>
        <p:nvCxnSpPr>
          <p:cNvPr id="78" name="Straight Arrow Connector 77">
            <a:extLst>
              <a:ext uri="{FF2B5EF4-FFF2-40B4-BE49-F238E27FC236}">
                <a16:creationId xmlns:a16="http://schemas.microsoft.com/office/drawing/2014/main" id="{2EC3876A-6F5E-7E47-A50C-A5655DE8CB8E}"/>
              </a:ext>
            </a:extLst>
          </p:cNvPr>
          <p:cNvCxnSpPr>
            <a:cxnSpLocks/>
            <a:endCxn id="75" idx="3"/>
          </p:cNvCxnSpPr>
          <p:nvPr/>
        </p:nvCxnSpPr>
        <p:spPr>
          <a:xfrm flipH="1">
            <a:off x="10906470" y="2726747"/>
            <a:ext cx="1015454"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7F17F92-A2B3-464C-BE50-F987439C0F08}"/>
              </a:ext>
            </a:extLst>
          </p:cNvPr>
          <p:cNvSpPr txBox="1"/>
          <p:nvPr/>
        </p:nvSpPr>
        <p:spPr>
          <a:xfrm>
            <a:off x="7623632" y="1762705"/>
            <a:ext cx="1522071" cy="615553"/>
          </a:xfrm>
          <a:prstGeom prst="rect">
            <a:avLst/>
          </a:prstGeom>
          <a:noFill/>
        </p:spPr>
        <p:txBody>
          <a:bodyPr wrap="square" lIns="0" tIns="0" rIns="0" bIns="0" rtlCol="0">
            <a:spAutoFit/>
          </a:bodyPr>
          <a:lstStyle/>
          <a:p>
            <a:pPr algn="ctr"/>
            <a:r>
              <a:rPr lang="en-CH" sz="1000"/>
              <a:t>Local storage for 36 hours</a:t>
            </a:r>
          </a:p>
          <a:p>
            <a:pPr algn="ctr"/>
            <a:endParaRPr lang="en-CH" sz="1000"/>
          </a:p>
          <a:p>
            <a:pPr algn="ctr"/>
            <a:r>
              <a:rPr lang="en-CH" sz="1000"/>
              <a:t>Data reliability in case of storage failure</a:t>
            </a:r>
          </a:p>
        </p:txBody>
      </p:sp>
      <p:sp>
        <p:nvSpPr>
          <p:cNvPr id="82" name="Rounded Rectangle 53">
            <a:extLst>
              <a:ext uri="{FF2B5EF4-FFF2-40B4-BE49-F238E27FC236}">
                <a16:creationId xmlns:a16="http://schemas.microsoft.com/office/drawing/2014/main" id="{B91308A1-0310-434D-93D8-93501897A94B}"/>
              </a:ext>
            </a:extLst>
          </p:cNvPr>
          <p:cNvSpPr/>
          <p:nvPr/>
        </p:nvSpPr>
        <p:spPr>
          <a:xfrm>
            <a:off x="1169043" y="1101433"/>
            <a:ext cx="10538749" cy="2214076"/>
          </a:xfrm>
          <a:prstGeom prst="roundRect">
            <a:avLst>
              <a:gd name="adj" fmla="val 10000"/>
            </a:avLst>
          </a:prstGeom>
          <a:noFill/>
          <a:ln>
            <a:gradFill>
              <a:gsLst>
                <a:gs pos="0">
                  <a:schemeClr val="bg1">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r>
              <a:rPr lang="en-US" sz="1000">
                <a:solidFill>
                  <a:schemeClr val="tx2"/>
                </a:solidFill>
              </a:rPr>
              <a:t>NXCALS Cluster</a:t>
            </a:r>
            <a:endParaRPr lang="en-CH" sz="1000">
              <a:solidFill>
                <a:schemeClr val="tx2"/>
              </a:solidFill>
            </a:endParaRPr>
          </a:p>
        </p:txBody>
      </p:sp>
      <p:sp>
        <p:nvSpPr>
          <p:cNvPr id="88" name="TextBox 87">
            <a:extLst>
              <a:ext uri="{FF2B5EF4-FFF2-40B4-BE49-F238E27FC236}">
                <a16:creationId xmlns:a16="http://schemas.microsoft.com/office/drawing/2014/main" id="{58CAB565-2395-6B4B-968E-5E2B75257545}"/>
              </a:ext>
            </a:extLst>
          </p:cNvPr>
          <p:cNvSpPr txBox="1"/>
          <p:nvPr/>
        </p:nvSpPr>
        <p:spPr>
          <a:xfrm>
            <a:off x="3680164" y="3738623"/>
            <a:ext cx="615553" cy="153888"/>
          </a:xfrm>
          <a:prstGeom prst="rect">
            <a:avLst/>
          </a:prstGeom>
          <a:noFill/>
        </p:spPr>
        <p:txBody>
          <a:bodyPr wrap="none" lIns="0" tIns="0" rIns="0" bIns="0" rtlCol="0">
            <a:spAutoFit/>
          </a:bodyPr>
          <a:lstStyle/>
          <a:p>
            <a:pPr algn="l"/>
            <a:r>
              <a:rPr lang="en-CH" sz="1000" dirty="0"/>
              <a:t>2.5 TB/day</a:t>
            </a:r>
          </a:p>
        </p:txBody>
      </p:sp>
      <p:sp>
        <p:nvSpPr>
          <p:cNvPr id="89" name="TextBox 88">
            <a:extLst>
              <a:ext uri="{FF2B5EF4-FFF2-40B4-BE49-F238E27FC236}">
                <a16:creationId xmlns:a16="http://schemas.microsoft.com/office/drawing/2014/main" id="{2A4B277E-7E4D-C549-9C27-A6D1D5BEBA39}"/>
              </a:ext>
            </a:extLst>
          </p:cNvPr>
          <p:cNvSpPr txBox="1"/>
          <p:nvPr/>
        </p:nvSpPr>
        <p:spPr>
          <a:xfrm>
            <a:off x="9578138" y="827145"/>
            <a:ext cx="1947649" cy="153888"/>
          </a:xfrm>
          <a:prstGeom prst="rect">
            <a:avLst/>
          </a:prstGeom>
          <a:noFill/>
        </p:spPr>
        <p:txBody>
          <a:bodyPr wrap="none" lIns="0" tIns="0" rIns="0" bIns="0" rtlCol="0">
            <a:spAutoFit/>
          </a:bodyPr>
          <a:lstStyle/>
          <a:p>
            <a:pPr algn="l"/>
            <a:r>
              <a:rPr lang="en-CH" sz="1000"/>
              <a:t>~20 BEC (48 cores, 512 GB RAM)</a:t>
            </a:r>
          </a:p>
        </p:txBody>
      </p:sp>
      <p:cxnSp>
        <p:nvCxnSpPr>
          <p:cNvPr id="91" name="Straight Connector 90">
            <a:extLst>
              <a:ext uri="{FF2B5EF4-FFF2-40B4-BE49-F238E27FC236}">
                <a16:creationId xmlns:a16="http://schemas.microsoft.com/office/drawing/2014/main" id="{4D659F0B-A9BD-064F-B3B0-C5565A1AED8B}"/>
              </a:ext>
            </a:extLst>
          </p:cNvPr>
          <p:cNvCxnSpPr/>
          <p:nvPr/>
        </p:nvCxnSpPr>
        <p:spPr>
          <a:xfrm flipH="1" flipV="1">
            <a:off x="10906470" y="969870"/>
            <a:ext cx="399270" cy="24581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0386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8"/>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8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4"/>
                                        </p:tgtEl>
                                        <p:attrNameLst>
                                          <p:attrName>style.visibility</p:attrName>
                                        </p:attrNameLst>
                                      </p:cBhvr>
                                      <p:to>
                                        <p:strVal val="visible"/>
                                      </p:to>
                                    </p:set>
                                  </p:childTnLst>
                                </p:cTn>
                              </p:par>
                            </p:childTnLst>
                          </p:cTn>
                        </p:par>
                        <p:par>
                          <p:cTn id="33" fill="hold">
                            <p:stCondLst>
                              <p:cond delay="0"/>
                            </p:stCondLst>
                            <p:childTnLst>
                              <p:par>
                                <p:cTn id="34" presetID="1" presetClass="entr" presetSubtype="0" fill="hold" grpId="0" nodeType="afterEffect">
                                  <p:stCondLst>
                                    <p:cond delay="200"/>
                                  </p:stCondLst>
                                  <p:childTnLst>
                                    <p:set>
                                      <p:cBhvr>
                                        <p:cTn id="35" dur="1" fill="hold">
                                          <p:stCondLst>
                                            <p:cond delay="0"/>
                                          </p:stCondLst>
                                        </p:cTn>
                                        <p:tgtEl>
                                          <p:spTgt spid="53"/>
                                        </p:tgtEl>
                                        <p:attrNameLst>
                                          <p:attrName>style.visibility</p:attrName>
                                        </p:attrNameLst>
                                      </p:cBhvr>
                                      <p:to>
                                        <p:strVal val="visible"/>
                                      </p:to>
                                    </p:set>
                                  </p:childTnLst>
                                </p:cTn>
                              </p:par>
                            </p:childTnLst>
                          </p:cTn>
                        </p:par>
                        <p:par>
                          <p:cTn id="36" fill="hold">
                            <p:stCondLst>
                              <p:cond delay="200"/>
                            </p:stCondLst>
                            <p:childTnLst>
                              <p:par>
                                <p:cTn id="37" presetID="1" presetClass="entr" presetSubtype="0" fill="hold" grpId="0" nodeType="afterEffect">
                                  <p:stCondLst>
                                    <p:cond delay="200"/>
                                  </p:stCondLst>
                                  <p:childTnLst>
                                    <p:set>
                                      <p:cBhvr>
                                        <p:cTn id="38" dur="1" fill="hold">
                                          <p:stCondLst>
                                            <p:cond delay="0"/>
                                          </p:stCondLst>
                                        </p:cTn>
                                        <p:tgtEl>
                                          <p:spTgt spid="52"/>
                                        </p:tgtEl>
                                        <p:attrNameLst>
                                          <p:attrName>style.visibility</p:attrName>
                                        </p:attrNameLst>
                                      </p:cBhvr>
                                      <p:to>
                                        <p:strVal val="visible"/>
                                      </p:to>
                                    </p:set>
                                  </p:childTnLst>
                                </p:cTn>
                              </p:par>
                            </p:childTnLst>
                          </p:cTn>
                        </p:par>
                        <p:par>
                          <p:cTn id="39" fill="hold">
                            <p:stCondLst>
                              <p:cond delay="400"/>
                            </p:stCondLst>
                            <p:childTnLst>
                              <p:par>
                                <p:cTn id="40" presetID="1" presetClass="entr" presetSubtype="0" fill="hold" grpId="0" nodeType="afterEffect">
                                  <p:stCondLst>
                                    <p:cond delay="200"/>
                                  </p:stCondLst>
                                  <p:childTnLst>
                                    <p:set>
                                      <p:cBhvr>
                                        <p:cTn id="41" dur="1" fill="hold">
                                          <p:stCondLst>
                                            <p:cond delay="0"/>
                                          </p:stCondLst>
                                        </p:cTn>
                                        <p:tgtEl>
                                          <p:spTgt spid="50"/>
                                        </p:tgtEl>
                                        <p:attrNameLst>
                                          <p:attrName>style.visibility</p:attrName>
                                        </p:attrNameLst>
                                      </p:cBhvr>
                                      <p:to>
                                        <p:strVal val="visible"/>
                                      </p:to>
                                    </p:set>
                                  </p:childTnLst>
                                </p:cTn>
                              </p:par>
                            </p:childTnLst>
                          </p:cTn>
                        </p:par>
                        <p:par>
                          <p:cTn id="42" fill="hold">
                            <p:stCondLst>
                              <p:cond delay="600"/>
                            </p:stCondLst>
                            <p:childTnLst>
                              <p:par>
                                <p:cTn id="43" presetID="1" presetClass="entr" presetSubtype="0" fill="hold" grpId="0" nodeType="afterEffect">
                                  <p:stCondLst>
                                    <p:cond delay="200"/>
                                  </p:stCondLst>
                                  <p:childTnLst>
                                    <p:set>
                                      <p:cBhvr>
                                        <p:cTn id="44" dur="1" fill="hold">
                                          <p:stCondLst>
                                            <p:cond delay="0"/>
                                          </p:stCondLst>
                                        </p:cTn>
                                        <p:tgtEl>
                                          <p:spTgt spid="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6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6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9"/>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8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5"/>
                                        </p:tgtEl>
                                        <p:attrNameLst>
                                          <p:attrName>style.visibility</p:attrName>
                                        </p:attrNameLst>
                                      </p:cBhvr>
                                      <p:to>
                                        <p:strVal val="visible"/>
                                      </p:to>
                                    </p:set>
                                  </p:childTnLst>
                                </p:cTn>
                              </p:par>
                            </p:childTnLst>
                          </p:cTn>
                        </p:par>
                        <p:par>
                          <p:cTn id="71" fill="hold">
                            <p:stCondLst>
                              <p:cond delay="0"/>
                            </p:stCondLst>
                            <p:childTnLst>
                              <p:par>
                                <p:cTn id="72" presetID="1" presetClass="entr" presetSubtype="0" fill="hold" grpId="0" nodeType="afterEffect">
                                  <p:stCondLst>
                                    <p:cond delay="500"/>
                                  </p:stCondLst>
                                  <p:childTnLst>
                                    <p:set>
                                      <p:cBhvr>
                                        <p:cTn id="73" dur="1" fill="hold">
                                          <p:stCondLst>
                                            <p:cond delay="0"/>
                                          </p:stCondLst>
                                        </p:cTn>
                                        <p:tgtEl>
                                          <p:spTgt spid="84"/>
                                        </p:tgtEl>
                                        <p:attrNameLst>
                                          <p:attrName>style.visibility</p:attrName>
                                        </p:attrNameLst>
                                      </p:cBhvr>
                                      <p:to>
                                        <p:strVal val="visible"/>
                                      </p:to>
                                    </p:set>
                                  </p:childTnLst>
                                </p:cTn>
                              </p:par>
                            </p:childTnLst>
                          </p:cTn>
                        </p:par>
                        <p:par>
                          <p:cTn id="74" fill="hold">
                            <p:stCondLst>
                              <p:cond delay="500"/>
                            </p:stCondLst>
                            <p:childTnLst>
                              <p:par>
                                <p:cTn id="75" presetID="1" presetClass="entr" presetSubtype="0" fill="hold" grpId="0" nodeType="afterEffect">
                                  <p:stCondLst>
                                    <p:cond delay="500"/>
                                  </p:stCondLst>
                                  <p:childTnLst>
                                    <p:set>
                                      <p:cBhvr>
                                        <p:cTn id="76" dur="1" fill="hold">
                                          <p:stCondLst>
                                            <p:cond delay="0"/>
                                          </p:stCondLst>
                                        </p:cTn>
                                        <p:tgtEl>
                                          <p:spTgt spid="8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78"/>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4" grpId="0" animBg="1"/>
      <p:bldP spid="40" grpId="0" animBg="1"/>
      <p:bldP spid="41" grpId="0"/>
      <p:bldP spid="42" grpId="0"/>
      <p:bldP spid="44" grpId="0" animBg="1"/>
      <p:bldP spid="50" grpId="0" animBg="1"/>
      <p:bldP spid="52" grpId="0" animBg="1"/>
      <p:bldP spid="53" grpId="0" animBg="1"/>
      <p:bldP spid="54" grpId="0" animBg="1"/>
      <p:bldP spid="55" grpId="0" animBg="1"/>
      <p:bldP spid="56" grpId="0" animBg="1"/>
      <p:bldP spid="62" grpId="0" animBg="1"/>
      <p:bldP spid="72" grpId="0" animBg="1"/>
      <p:bldP spid="73" grpId="0" animBg="1"/>
      <p:bldP spid="75" grpId="0" animBg="1"/>
      <p:bldP spid="77" grpId="0"/>
      <p:bldP spid="81" grpId="0"/>
      <p:bldP spid="82" grpId="1" animBg="1"/>
      <p:bldP spid="88" grpId="0"/>
      <p:bldP spid="89"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48F7BC-DF9A-454F-B9CF-4433BE222C48}"/>
              </a:ext>
            </a:extLst>
          </p:cNvPr>
          <p:cNvSpPr>
            <a:spLocks noGrp="1"/>
          </p:cNvSpPr>
          <p:nvPr>
            <p:ph type="title"/>
          </p:nvPr>
        </p:nvSpPr>
        <p:spPr/>
        <p:txBody>
          <a:bodyPr/>
          <a:lstStyle/>
          <a:p>
            <a:r>
              <a:rPr lang="en-GB"/>
              <a:t>Example 3 – Logging - Storage</a:t>
            </a:r>
            <a:endParaRPr lang="en-CH"/>
          </a:p>
        </p:txBody>
      </p:sp>
      <p:sp>
        <p:nvSpPr>
          <p:cNvPr id="4" name="Date Placeholder 3">
            <a:extLst>
              <a:ext uri="{FF2B5EF4-FFF2-40B4-BE49-F238E27FC236}">
                <a16:creationId xmlns:a16="http://schemas.microsoft.com/office/drawing/2014/main" id="{D80226B3-217B-6845-99ED-B457423FF35F}"/>
              </a:ext>
            </a:extLst>
          </p:cNvPr>
          <p:cNvSpPr>
            <a:spLocks noGrp="1"/>
          </p:cNvSpPr>
          <p:nvPr>
            <p:ph type="dt" sz="half" idx="10"/>
          </p:nvPr>
        </p:nvSpPr>
        <p:spPr/>
        <p:txBody>
          <a:bodyPr/>
          <a:lstStyle/>
          <a:p>
            <a:r>
              <a:rPr lang="de-CH"/>
              <a:t>29 &amp; 30-11-2021</a:t>
            </a:r>
            <a:endParaRPr lang="en-US"/>
          </a:p>
        </p:txBody>
      </p:sp>
      <p:sp>
        <p:nvSpPr>
          <p:cNvPr id="5" name="Footer Placeholder 4">
            <a:extLst>
              <a:ext uri="{FF2B5EF4-FFF2-40B4-BE49-F238E27FC236}">
                <a16:creationId xmlns:a16="http://schemas.microsoft.com/office/drawing/2014/main" id="{8F07E00C-BD0C-7243-95E7-D47B1988E378}"/>
              </a:ext>
            </a:extLst>
          </p:cNvPr>
          <p:cNvSpPr>
            <a:spLocks noGrp="1"/>
          </p:cNvSpPr>
          <p:nvPr>
            <p:ph type="ftr" sz="quarter" idx="11"/>
          </p:nvPr>
        </p:nvSpPr>
        <p:spPr/>
        <p:txBody>
          <a:bodyPr/>
          <a:lstStyle/>
          <a:p>
            <a:r>
              <a:rPr lang="en-US"/>
              <a:t>Accelerator Controls - S. Deghaye</a:t>
            </a:r>
          </a:p>
        </p:txBody>
      </p:sp>
      <p:sp>
        <p:nvSpPr>
          <p:cNvPr id="6" name="Slide Number Placeholder 5">
            <a:extLst>
              <a:ext uri="{FF2B5EF4-FFF2-40B4-BE49-F238E27FC236}">
                <a16:creationId xmlns:a16="http://schemas.microsoft.com/office/drawing/2014/main" id="{44C3082F-75F3-114D-BA9F-47D04F63D562}"/>
              </a:ext>
            </a:extLst>
          </p:cNvPr>
          <p:cNvSpPr>
            <a:spLocks noGrp="1"/>
          </p:cNvSpPr>
          <p:nvPr>
            <p:ph type="sldNum" sz="quarter" idx="12"/>
          </p:nvPr>
        </p:nvSpPr>
        <p:spPr/>
        <p:txBody>
          <a:bodyPr/>
          <a:lstStyle/>
          <a:p>
            <a:fld id="{36B5EA5A-BC32-A742-B11B-8E7414D5B535}" type="slidenum">
              <a:rPr lang="en-US" smtClean="0"/>
              <a:pPr/>
              <a:t>68</a:t>
            </a:fld>
            <a:endParaRPr lang="en-US"/>
          </a:p>
        </p:txBody>
      </p:sp>
      <p:sp>
        <p:nvSpPr>
          <p:cNvPr id="7" name="Rounded Rectangle 6">
            <a:extLst>
              <a:ext uri="{FF2B5EF4-FFF2-40B4-BE49-F238E27FC236}">
                <a16:creationId xmlns:a16="http://schemas.microsoft.com/office/drawing/2014/main" id="{93497DF3-664F-0540-ABD2-769BE7990E9A}"/>
              </a:ext>
            </a:extLst>
          </p:cNvPr>
          <p:cNvSpPr/>
          <p:nvPr/>
        </p:nvSpPr>
        <p:spPr>
          <a:xfrm>
            <a:off x="1740507" y="1275230"/>
            <a:ext cx="1222650" cy="914399"/>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ETL</a:t>
            </a:r>
          </a:p>
        </p:txBody>
      </p:sp>
      <p:sp>
        <p:nvSpPr>
          <p:cNvPr id="11" name="Rounded Rectangle 10">
            <a:extLst>
              <a:ext uri="{FF2B5EF4-FFF2-40B4-BE49-F238E27FC236}">
                <a16:creationId xmlns:a16="http://schemas.microsoft.com/office/drawing/2014/main" id="{3F974E2F-2419-604D-A0DD-CA3D03BAA891}"/>
              </a:ext>
            </a:extLst>
          </p:cNvPr>
          <p:cNvSpPr/>
          <p:nvPr/>
        </p:nvSpPr>
        <p:spPr>
          <a:xfrm>
            <a:off x="5287497" y="2971800"/>
            <a:ext cx="3636584" cy="1860630"/>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2" name="Google Shape;389;p48">
            <a:extLst>
              <a:ext uri="{FF2B5EF4-FFF2-40B4-BE49-F238E27FC236}">
                <a16:creationId xmlns:a16="http://schemas.microsoft.com/office/drawing/2014/main" id="{EA89490B-38D9-7E4F-B3E7-BB8BF65DEB6C}"/>
              </a:ext>
            </a:extLst>
          </p:cNvPr>
          <p:cNvPicPr preferRelativeResize="0"/>
          <p:nvPr/>
        </p:nvPicPr>
        <p:blipFill>
          <a:blip r:embed="rId2"/>
          <a:srcRect/>
          <a:stretch/>
        </p:blipFill>
        <p:spPr>
          <a:xfrm>
            <a:off x="5990979" y="2929068"/>
            <a:ext cx="2223267" cy="745300"/>
          </a:xfrm>
          <a:prstGeom prst="rect">
            <a:avLst/>
          </a:prstGeom>
          <a:noFill/>
          <a:ln>
            <a:noFill/>
          </a:ln>
        </p:spPr>
      </p:pic>
      <p:grpSp>
        <p:nvGrpSpPr>
          <p:cNvPr id="13" name="Group 12">
            <a:extLst>
              <a:ext uri="{FF2B5EF4-FFF2-40B4-BE49-F238E27FC236}">
                <a16:creationId xmlns:a16="http://schemas.microsoft.com/office/drawing/2014/main" id="{438C95B8-1965-034F-9F29-0A730488A73E}"/>
              </a:ext>
            </a:extLst>
          </p:cNvPr>
          <p:cNvGrpSpPr/>
          <p:nvPr/>
        </p:nvGrpSpPr>
        <p:grpSpPr>
          <a:xfrm>
            <a:off x="5897116" y="1732429"/>
            <a:ext cx="2411398" cy="914400"/>
            <a:chOff x="2403670" y="3960141"/>
            <a:chExt cx="2411398" cy="914400"/>
          </a:xfrm>
        </p:grpSpPr>
        <p:sp>
          <p:nvSpPr>
            <p:cNvPr id="14" name="Rounded Rectangle 13">
              <a:extLst>
                <a:ext uri="{FF2B5EF4-FFF2-40B4-BE49-F238E27FC236}">
                  <a16:creationId xmlns:a16="http://schemas.microsoft.com/office/drawing/2014/main" id="{BAE58AD4-7150-374F-8F5B-D2B5DA809CBE}"/>
                </a:ext>
              </a:extLst>
            </p:cNvPr>
            <p:cNvSpPr/>
            <p:nvPr/>
          </p:nvSpPr>
          <p:spPr>
            <a:xfrm>
              <a:off x="2403670" y="3960141"/>
              <a:ext cx="2411398" cy="914400"/>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5" name="Picture 14" descr="Icon&#10;&#10;Description automatically generated with low confidence">
              <a:extLst>
                <a:ext uri="{FF2B5EF4-FFF2-40B4-BE49-F238E27FC236}">
                  <a16:creationId xmlns:a16="http://schemas.microsoft.com/office/drawing/2014/main" id="{716F4E2B-295D-C742-904B-458D96600C70}"/>
                </a:ext>
              </a:extLst>
            </p:cNvPr>
            <p:cNvPicPr>
              <a:picLocks noChangeAspect="1"/>
            </p:cNvPicPr>
            <p:nvPr/>
          </p:nvPicPr>
          <p:blipFill>
            <a:blip r:embed="rId3"/>
            <a:stretch>
              <a:fillRect/>
            </a:stretch>
          </p:blipFill>
          <p:spPr>
            <a:xfrm>
              <a:off x="2523083" y="4131907"/>
              <a:ext cx="2235900" cy="570868"/>
            </a:xfrm>
            <a:prstGeom prst="rect">
              <a:avLst/>
            </a:prstGeom>
            <a:ln>
              <a:noFill/>
            </a:ln>
          </p:spPr>
        </p:pic>
      </p:grpSp>
      <p:sp>
        <p:nvSpPr>
          <p:cNvPr id="16" name="Rounded Rectangle 53">
            <a:extLst>
              <a:ext uri="{FF2B5EF4-FFF2-40B4-BE49-F238E27FC236}">
                <a16:creationId xmlns:a16="http://schemas.microsoft.com/office/drawing/2014/main" id="{BF2313EC-DCC1-1940-B4F6-D94B3F5386A0}"/>
              </a:ext>
            </a:extLst>
          </p:cNvPr>
          <p:cNvSpPr/>
          <p:nvPr/>
        </p:nvSpPr>
        <p:spPr>
          <a:xfrm>
            <a:off x="4859075" y="1369748"/>
            <a:ext cx="4487481" cy="3838856"/>
          </a:xfrm>
          <a:prstGeom prst="roundRect">
            <a:avLst>
              <a:gd name="adj" fmla="val 10000"/>
            </a:avLst>
          </a:prstGeom>
          <a:noFill/>
          <a:ln>
            <a:gradFill flip="none" rotWithShape="1">
              <a:gsLst>
                <a:gs pos="0">
                  <a:schemeClr val="accent5">
                    <a:lumMod val="40000"/>
                    <a:lumOff val="60000"/>
                  </a:schemeClr>
                </a:gs>
                <a:gs pos="74000">
                  <a:schemeClr val="accent5">
                    <a:lumMod val="60000"/>
                    <a:lumOff val="40000"/>
                  </a:schemeClr>
                </a:gs>
                <a:gs pos="83000">
                  <a:schemeClr val="accent5">
                    <a:lumMod val="75000"/>
                  </a:schemeClr>
                </a:gs>
                <a:gs pos="100000">
                  <a:schemeClr val="accent5">
                    <a:lumMod val="30000"/>
                    <a:lumOff val="70000"/>
                  </a:schemeClr>
                </a:gs>
              </a:gsLst>
              <a:lin ang="5400000" scaled="1"/>
              <a:tileRect/>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r>
              <a:rPr lang="en-US" sz="1000">
                <a:solidFill>
                  <a:schemeClr val="tx2"/>
                </a:solidFill>
              </a:rPr>
              <a:t>NXCALS Storage (CERN IT)</a:t>
            </a:r>
            <a:endParaRPr lang="en-CH" sz="1000">
              <a:solidFill>
                <a:schemeClr val="tx2"/>
              </a:solidFill>
            </a:endParaRPr>
          </a:p>
        </p:txBody>
      </p:sp>
      <p:pic>
        <p:nvPicPr>
          <p:cNvPr id="19" name="Graphic 18" descr="Database with solid fill">
            <a:extLst>
              <a:ext uri="{FF2B5EF4-FFF2-40B4-BE49-F238E27FC236}">
                <a16:creationId xmlns:a16="http://schemas.microsoft.com/office/drawing/2014/main" id="{CB83A979-C6FE-9D48-ABC5-0A236B206BD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19521" y="3649026"/>
            <a:ext cx="955189" cy="955189"/>
          </a:xfrm>
          <a:prstGeom prst="rect">
            <a:avLst/>
          </a:prstGeom>
        </p:spPr>
      </p:pic>
      <p:pic>
        <p:nvPicPr>
          <p:cNvPr id="20" name="Graphic 19" descr="Database with solid fill">
            <a:extLst>
              <a:ext uri="{FF2B5EF4-FFF2-40B4-BE49-F238E27FC236}">
                <a16:creationId xmlns:a16="http://schemas.microsoft.com/office/drawing/2014/main" id="{2131DDCA-69D0-A14E-9975-D648E3D8617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830515" y="3649026"/>
            <a:ext cx="955189" cy="955189"/>
          </a:xfrm>
          <a:prstGeom prst="rect">
            <a:avLst/>
          </a:prstGeom>
        </p:spPr>
      </p:pic>
      <p:sp>
        <p:nvSpPr>
          <p:cNvPr id="21" name="Curved Right Arrow 20">
            <a:extLst>
              <a:ext uri="{FF2B5EF4-FFF2-40B4-BE49-F238E27FC236}">
                <a16:creationId xmlns:a16="http://schemas.microsoft.com/office/drawing/2014/main" id="{03661EF9-C5C0-D54F-8921-45EC94C286AC}"/>
              </a:ext>
            </a:extLst>
          </p:cNvPr>
          <p:cNvSpPr/>
          <p:nvPr/>
        </p:nvSpPr>
        <p:spPr>
          <a:xfrm>
            <a:off x="6186766" y="3999339"/>
            <a:ext cx="767993" cy="444643"/>
          </a:xfrm>
          <a:prstGeom prst="curvedRightArrow">
            <a:avLst>
              <a:gd name="adj1" fmla="val 2366"/>
              <a:gd name="adj2" fmla="val 12089"/>
              <a:gd name="adj3" fmla="val 18034"/>
            </a:avLst>
          </a:prstGeom>
          <a:solidFill>
            <a:schemeClr val="accent1"/>
          </a:solidFill>
          <a:ln w="12700">
            <a:solidFill>
              <a:schemeClr val="accent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2" name="Rounded Rectangle 21">
            <a:extLst>
              <a:ext uri="{FF2B5EF4-FFF2-40B4-BE49-F238E27FC236}">
                <a16:creationId xmlns:a16="http://schemas.microsoft.com/office/drawing/2014/main" id="{BD64ECCE-258D-EE42-BD0C-94642030A3E6}"/>
              </a:ext>
            </a:extLst>
          </p:cNvPr>
          <p:cNvSpPr/>
          <p:nvPr/>
        </p:nvSpPr>
        <p:spPr>
          <a:xfrm>
            <a:off x="6678917" y="3944057"/>
            <a:ext cx="847390" cy="365126"/>
          </a:xfrm>
          <a:prstGeom prst="roundRect">
            <a:avLst>
              <a:gd name="adj" fmla="val 14348"/>
            </a:avLst>
          </a:prstGeom>
          <a:gradFill>
            <a:gsLst>
              <a:gs pos="0">
                <a:schemeClr val="tx1">
                  <a:lumMod val="75000"/>
                </a:schemeClr>
              </a:gs>
              <a:gs pos="100000">
                <a:schemeClr val="tx1">
                  <a:lumMod val="20000"/>
                  <a:lumOff val="8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000"/>
              <a:t>Compactor</a:t>
            </a:r>
          </a:p>
        </p:txBody>
      </p:sp>
      <p:cxnSp>
        <p:nvCxnSpPr>
          <p:cNvPr id="25" name="Straight Arrow Connector 24">
            <a:extLst>
              <a:ext uri="{FF2B5EF4-FFF2-40B4-BE49-F238E27FC236}">
                <a16:creationId xmlns:a16="http://schemas.microsoft.com/office/drawing/2014/main" id="{195A5CA3-B865-B546-BABC-B1826AA1F107}"/>
              </a:ext>
            </a:extLst>
          </p:cNvPr>
          <p:cNvCxnSpPr>
            <a:cxnSpLocks/>
          </p:cNvCxnSpPr>
          <p:nvPr/>
        </p:nvCxnSpPr>
        <p:spPr>
          <a:xfrm>
            <a:off x="6989995" y="4422600"/>
            <a:ext cx="1011482" cy="0"/>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pic>
        <p:nvPicPr>
          <p:cNvPr id="31" name="Picture 30" descr="Icon&#10;&#10;Description automatically generated">
            <a:extLst>
              <a:ext uri="{FF2B5EF4-FFF2-40B4-BE49-F238E27FC236}">
                <a16:creationId xmlns:a16="http://schemas.microsoft.com/office/drawing/2014/main" id="{589DE0E1-BE6F-414C-82F0-93546560A555}"/>
              </a:ext>
            </a:extLst>
          </p:cNvPr>
          <p:cNvPicPr>
            <a:picLocks noChangeAspect="1"/>
          </p:cNvPicPr>
          <p:nvPr/>
        </p:nvPicPr>
        <p:blipFill>
          <a:blip r:embed="rId6"/>
          <a:stretch>
            <a:fillRect/>
          </a:stretch>
        </p:blipFill>
        <p:spPr>
          <a:xfrm>
            <a:off x="5450856" y="4494036"/>
            <a:ext cx="892518" cy="298265"/>
          </a:xfrm>
          <a:prstGeom prst="rect">
            <a:avLst/>
          </a:prstGeom>
        </p:spPr>
      </p:pic>
      <p:pic>
        <p:nvPicPr>
          <p:cNvPr id="33" name="Picture 32">
            <a:extLst>
              <a:ext uri="{FF2B5EF4-FFF2-40B4-BE49-F238E27FC236}">
                <a16:creationId xmlns:a16="http://schemas.microsoft.com/office/drawing/2014/main" id="{53F501FE-74BC-AC4F-88F7-77BAAF5C0442}"/>
              </a:ext>
            </a:extLst>
          </p:cNvPr>
          <p:cNvPicPr>
            <a:picLocks noChangeAspect="1"/>
          </p:cNvPicPr>
          <p:nvPr/>
        </p:nvPicPr>
        <p:blipFill>
          <a:blip r:embed="rId7"/>
          <a:srcRect/>
          <a:stretch/>
        </p:blipFill>
        <p:spPr>
          <a:xfrm>
            <a:off x="7669062" y="4517172"/>
            <a:ext cx="1135182" cy="251991"/>
          </a:xfrm>
          <a:prstGeom prst="rect">
            <a:avLst/>
          </a:prstGeom>
        </p:spPr>
      </p:pic>
      <p:sp>
        <p:nvSpPr>
          <p:cNvPr id="34" name="Rounded Rectangle 33">
            <a:extLst>
              <a:ext uri="{FF2B5EF4-FFF2-40B4-BE49-F238E27FC236}">
                <a16:creationId xmlns:a16="http://schemas.microsoft.com/office/drawing/2014/main" id="{6C532FC5-4C45-0641-ACB2-F0408EAB1133}"/>
              </a:ext>
            </a:extLst>
          </p:cNvPr>
          <p:cNvSpPr/>
          <p:nvPr/>
        </p:nvSpPr>
        <p:spPr>
          <a:xfrm>
            <a:off x="1892907" y="1427630"/>
            <a:ext cx="1222650" cy="914399"/>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ETL</a:t>
            </a:r>
          </a:p>
        </p:txBody>
      </p:sp>
      <p:sp>
        <p:nvSpPr>
          <p:cNvPr id="37" name="Rounded Rectangle 36">
            <a:extLst>
              <a:ext uri="{FF2B5EF4-FFF2-40B4-BE49-F238E27FC236}">
                <a16:creationId xmlns:a16="http://schemas.microsoft.com/office/drawing/2014/main" id="{21A9C806-BABA-9C4B-A30E-D8E13EE40C7B}"/>
              </a:ext>
            </a:extLst>
          </p:cNvPr>
          <p:cNvSpPr/>
          <p:nvPr/>
        </p:nvSpPr>
        <p:spPr>
          <a:xfrm>
            <a:off x="2045307" y="1580030"/>
            <a:ext cx="1222650" cy="914399"/>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ETL</a:t>
            </a:r>
          </a:p>
        </p:txBody>
      </p:sp>
      <p:sp>
        <p:nvSpPr>
          <p:cNvPr id="40" name="Rounded Rectangle 39">
            <a:extLst>
              <a:ext uri="{FF2B5EF4-FFF2-40B4-BE49-F238E27FC236}">
                <a16:creationId xmlns:a16="http://schemas.microsoft.com/office/drawing/2014/main" id="{671240C0-1CE3-D24E-9968-53F2A7E63C13}"/>
              </a:ext>
            </a:extLst>
          </p:cNvPr>
          <p:cNvSpPr/>
          <p:nvPr/>
        </p:nvSpPr>
        <p:spPr>
          <a:xfrm>
            <a:off x="2197707" y="1732430"/>
            <a:ext cx="1222650" cy="914399"/>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ETL</a:t>
            </a:r>
          </a:p>
        </p:txBody>
      </p:sp>
      <p:cxnSp>
        <p:nvCxnSpPr>
          <p:cNvPr id="42" name="Straight Arrow Connector 41">
            <a:extLst>
              <a:ext uri="{FF2B5EF4-FFF2-40B4-BE49-F238E27FC236}">
                <a16:creationId xmlns:a16="http://schemas.microsoft.com/office/drawing/2014/main" id="{C9AA87CA-044B-8146-90CE-2DB077EC28C1}"/>
              </a:ext>
            </a:extLst>
          </p:cNvPr>
          <p:cNvCxnSpPr>
            <a:cxnSpLocks/>
            <a:stCxn id="14" idx="1"/>
            <a:endCxn id="40" idx="3"/>
          </p:cNvCxnSpPr>
          <p:nvPr/>
        </p:nvCxnSpPr>
        <p:spPr>
          <a:xfrm flipH="1">
            <a:off x="3420357" y="2189629"/>
            <a:ext cx="2476759" cy="1"/>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46" name="Rounded Rectangle 45">
            <a:extLst>
              <a:ext uri="{FF2B5EF4-FFF2-40B4-BE49-F238E27FC236}">
                <a16:creationId xmlns:a16="http://schemas.microsoft.com/office/drawing/2014/main" id="{581E1340-FF7B-C843-9E86-3C6E91E6AAD8}"/>
              </a:ext>
            </a:extLst>
          </p:cNvPr>
          <p:cNvSpPr/>
          <p:nvPr/>
        </p:nvSpPr>
        <p:spPr>
          <a:xfrm>
            <a:off x="1740507" y="3296773"/>
            <a:ext cx="1222650" cy="914399"/>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ETL</a:t>
            </a:r>
          </a:p>
        </p:txBody>
      </p:sp>
      <p:sp>
        <p:nvSpPr>
          <p:cNvPr id="49" name="Rounded Rectangle 48">
            <a:extLst>
              <a:ext uri="{FF2B5EF4-FFF2-40B4-BE49-F238E27FC236}">
                <a16:creationId xmlns:a16="http://schemas.microsoft.com/office/drawing/2014/main" id="{9AE2B29F-194B-C94B-B60D-A42B685230A9}"/>
              </a:ext>
            </a:extLst>
          </p:cNvPr>
          <p:cNvSpPr/>
          <p:nvPr/>
        </p:nvSpPr>
        <p:spPr>
          <a:xfrm>
            <a:off x="1892907" y="3449173"/>
            <a:ext cx="1222650" cy="914399"/>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ETL</a:t>
            </a:r>
          </a:p>
        </p:txBody>
      </p:sp>
      <p:sp>
        <p:nvSpPr>
          <p:cNvPr id="52" name="Rounded Rectangle 51">
            <a:extLst>
              <a:ext uri="{FF2B5EF4-FFF2-40B4-BE49-F238E27FC236}">
                <a16:creationId xmlns:a16="http://schemas.microsoft.com/office/drawing/2014/main" id="{C408729B-D6EB-ED4E-AA91-0C14DDCB5FF2}"/>
              </a:ext>
            </a:extLst>
          </p:cNvPr>
          <p:cNvSpPr/>
          <p:nvPr/>
        </p:nvSpPr>
        <p:spPr>
          <a:xfrm>
            <a:off x="2045307" y="3601573"/>
            <a:ext cx="1222650" cy="914399"/>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400"/>
              <a:t>ETL</a:t>
            </a:r>
          </a:p>
        </p:txBody>
      </p:sp>
      <p:cxnSp>
        <p:nvCxnSpPr>
          <p:cNvPr id="54" name="Straight Arrow Connector 53">
            <a:extLst>
              <a:ext uri="{FF2B5EF4-FFF2-40B4-BE49-F238E27FC236}">
                <a16:creationId xmlns:a16="http://schemas.microsoft.com/office/drawing/2014/main" id="{D1888640-C4DE-7E4A-9402-B29E5C6863C5}"/>
              </a:ext>
            </a:extLst>
          </p:cNvPr>
          <p:cNvCxnSpPr>
            <a:cxnSpLocks/>
            <a:endCxn id="52" idx="3"/>
          </p:cNvCxnSpPr>
          <p:nvPr/>
        </p:nvCxnSpPr>
        <p:spPr>
          <a:xfrm flipH="1">
            <a:off x="3267957" y="4058773"/>
            <a:ext cx="2325321"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9B258B11-B7D2-F448-A141-3B714695FBC5}"/>
              </a:ext>
            </a:extLst>
          </p:cNvPr>
          <p:cNvSpPr txBox="1"/>
          <p:nvPr/>
        </p:nvSpPr>
        <p:spPr>
          <a:xfrm>
            <a:off x="9344289" y="815750"/>
            <a:ext cx="1593385" cy="553998"/>
          </a:xfrm>
          <a:prstGeom prst="rect">
            <a:avLst/>
          </a:prstGeom>
          <a:noFill/>
        </p:spPr>
        <p:txBody>
          <a:bodyPr wrap="none" lIns="0" tIns="0" rIns="0" bIns="0" rtlCol="0">
            <a:spAutoFit/>
          </a:bodyPr>
          <a:lstStyle/>
          <a:p>
            <a:pPr algn="l"/>
            <a:r>
              <a:rPr lang="en-CH" sz="1200"/>
              <a:t>Nov-2021:</a:t>
            </a:r>
          </a:p>
          <a:p>
            <a:pPr marL="285750" indent="-285750" algn="l">
              <a:buFont typeface="Wingdings" pitchFamily="2" charset="2"/>
              <a:buChar char="Ø"/>
            </a:pPr>
            <a:r>
              <a:rPr lang="en-CH" sz="1200"/>
              <a:t>~40 servers</a:t>
            </a:r>
          </a:p>
          <a:p>
            <a:pPr marL="285750" indent="-285750" algn="l">
              <a:buFont typeface="Wingdings" pitchFamily="2" charset="2"/>
              <a:buChar char="Ø"/>
            </a:pPr>
            <a:r>
              <a:rPr lang="en-CH" sz="1200"/>
              <a:t>1.1 PB logged data</a:t>
            </a:r>
          </a:p>
        </p:txBody>
      </p:sp>
      <p:cxnSp>
        <p:nvCxnSpPr>
          <p:cNvPr id="59" name="Straight Connector 58">
            <a:extLst>
              <a:ext uri="{FF2B5EF4-FFF2-40B4-BE49-F238E27FC236}">
                <a16:creationId xmlns:a16="http://schemas.microsoft.com/office/drawing/2014/main" id="{43446324-C0AD-5541-880E-2FA4C045BA56}"/>
              </a:ext>
            </a:extLst>
          </p:cNvPr>
          <p:cNvCxnSpPr/>
          <p:nvPr/>
        </p:nvCxnSpPr>
        <p:spPr>
          <a:xfrm flipV="1">
            <a:off x="8431481" y="1050966"/>
            <a:ext cx="813459" cy="388369"/>
          </a:xfrm>
          <a:prstGeom prst="line">
            <a:avLst/>
          </a:prstGeom>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3500EFF1-732F-5A4D-A183-06A0B0CDA038}"/>
              </a:ext>
            </a:extLst>
          </p:cNvPr>
          <p:cNvSpPr txBox="1"/>
          <p:nvPr/>
        </p:nvSpPr>
        <p:spPr>
          <a:xfrm>
            <a:off x="9492553" y="1917645"/>
            <a:ext cx="1003480" cy="369332"/>
          </a:xfrm>
          <a:prstGeom prst="rect">
            <a:avLst/>
          </a:prstGeom>
          <a:noFill/>
        </p:spPr>
        <p:txBody>
          <a:bodyPr wrap="none" lIns="0" tIns="0" rIns="0" bIns="0" rtlCol="0">
            <a:spAutoFit/>
          </a:bodyPr>
          <a:lstStyle/>
          <a:p>
            <a:pPr algn="ctr"/>
            <a:r>
              <a:rPr lang="en-CH" sz="1200"/>
              <a:t>Recent data</a:t>
            </a:r>
          </a:p>
          <a:p>
            <a:pPr algn="ctr"/>
            <a:r>
              <a:rPr lang="en-CH" sz="1200"/>
              <a:t>~ last 4-5 days</a:t>
            </a:r>
          </a:p>
        </p:txBody>
      </p:sp>
      <p:sp>
        <p:nvSpPr>
          <p:cNvPr id="61" name="TextBox 60">
            <a:extLst>
              <a:ext uri="{FF2B5EF4-FFF2-40B4-BE49-F238E27FC236}">
                <a16:creationId xmlns:a16="http://schemas.microsoft.com/office/drawing/2014/main" id="{52C6D1A0-B993-B24F-A68A-A866B3B208A7}"/>
              </a:ext>
            </a:extLst>
          </p:cNvPr>
          <p:cNvSpPr txBox="1"/>
          <p:nvPr/>
        </p:nvSpPr>
        <p:spPr>
          <a:xfrm>
            <a:off x="9674046" y="3736911"/>
            <a:ext cx="1134926" cy="369332"/>
          </a:xfrm>
          <a:prstGeom prst="rect">
            <a:avLst/>
          </a:prstGeom>
          <a:noFill/>
        </p:spPr>
        <p:txBody>
          <a:bodyPr wrap="none" lIns="0" tIns="0" rIns="0" bIns="0" rtlCol="0">
            <a:spAutoFit/>
          </a:bodyPr>
          <a:lstStyle/>
          <a:p>
            <a:pPr algn="ctr"/>
            <a:r>
              <a:rPr lang="en-CH" sz="1200"/>
              <a:t>All of the data</a:t>
            </a:r>
          </a:p>
          <a:p>
            <a:pPr algn="ctr"/>
            <a:r>
              <a:rPr lang="en-GB" sz="1200"/>
              <a:t>a</a:t>
            </a:r>
            <a:r>
              <a:rPr lang="en-CH" sz="1200"/>
              <a:t>fter compaction</a:t>
            </a:r>
          </a:p>
        </p:txBody>
      </p:sp>
      <p:sp>
        <p:nvSpPr>
          <p:cNvPr id="62" name="TextBox 61">
            <a:extLst>
              <a:ext uri="{FF2B5EF4-FFF2-40B4-BE49-F238E27FC236}">
                <a16:creationId xmlns:a16="http://schemas.microsoft.com/office/drawing/2014/main" id="{EB84D109-4F4C-3E43-A8E1-A27A88E8E68C}"/>
              </a:ext>
            </a:extLst>
          </p:cNvPr>
          <p:cNvSpPr txBox="1"/>
          <p:nvPr/>
        </p:nvSpPr>
        <p:spPr>
          <a:xfrm>
            <a:off x="7000351" y="4441114"/>
            <a:ext cx="545021" cy="153888"/>
          </a:xfrm>
          <a:prstGeom prst="rect">
            <a:avLst/>
          </a:prstGeom>
          <a:noFill/>
        </p:spPr>
        <p:txBody>
          <a:bodyPr wrap="none" lIns="0" tIns="0" rIns="0" bIns="0" rtlCol="0">
            <a:spAutoFit/>
          </a:bodyPr>
          <a:lstStyle/>
          <a:p>
            <a:pPr algn="l"/>
            <a:r>
              <a:rPr lang="en-GB" sz="1000"/>
              <a:t>O</a:t>
            </a:r>
            <a:r>
              <a:rPr lang="en-CH" sz="1000"/>
              <a:t>nce/day</a:t>
            </a:r>
          </a:p>
        </p:txBody>
      </p:sp>
      <p:cxnSp>
        <p:nvCxnSpPr>
          <p:cNvPr id="63" name="Straight Connector 62">
            <a:extLst>
              <a:ext uri="{FF2B5EF4-FFF2-40B4-BE49-F238E27FC236}">
                <a16:creationId xmlns:a16="http://schemas.microsoft.com/office/drawing/2014/main" id="{73745393-1C0B-5A41-9D5F-BCC6FB2631CC}"/>
              </a:ext>
            </a:extLst>
          </p:cNvPr>
          <p:cNvCxnSpPr>
            <a:cxnSpLocks/>
            <a:endCxn id="60" idx="1"/>
          </p:cNvCxnSpPr>
          <p:nvPr/>
        </p:nvCxnSpPr>
        <p:spPr>
          <a:xfrm flipV="1">
            <a:off x="8307054" y="2102311"/>
            <a:ext cx="1185499" cy="190254"/>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F2765229-C319-9548-A18B-10C1E899118F}"/>
              </a:ext>
            </a:extLst>
          </p:cNvPr>
          <p:cNvCxnSpPr>
            <a:cxnSpLocks/>
            <a:endCxn id="61" idx="1"/>
          </p:cNvCxnSpPr>
          <p:nvPr/>
        </p:nvCxnSpPr>
        <p:spPr>
          <a:xfrm flipV="1">
            <a:off x="8947157" y="3921577"/>
            <a:ext cx="726889" cy="184666"/>
          </a:xfrm>
          <a:prstGeom prst="line">
            <a:avLst/>
          </a:prstGeom>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6723E0B0-A75D-B543-90B7-53D7560A392C}"/>
              </a:ext>
            </a:extLst>
          </p:cNvPr>
          <p:cNvSpPr txBox="1"/>
          <p:nvPr/>
        </p:nvSpPr>
        <p:spPr>
          <a:xfrm>
            <a:off x="3536530" y="3906576"/>
            <a:ext cx="867225" cy="307777"/>
          </a:xfrm>
          <a:prstGeom prst="rect">
            <a:avLst/>
          </a:prstGeom>
          <a:noFill/>
        </p:spPr>
        <p:txBody>
          <a:bodyPr wrap="none" lIns="0" tIns="0" rIns="0" bIns="0" rtlCol="0">
            <a:spAutoFit/>
          </a:bodyPr>
          <a:lstStyle/>
          <a:p>
            <a:pPr algn="ctr"/>
            <a:r>
              <a:rPr lang="en-US" sz="1000"/>
              <a:t>Periodic writes </a:t>
            </a:r>
          </a:p>
          <a:p>
            <a:pPr algn="ctr"/>
            <a:r>
              <a:rPr lang="en-US" sz="1000"/>
              <a:t>(~2 mins)</a:t>
            </a:r>
            <a:endParaRPr lang="en-CH" sz="1000"/>
          </a:p>
        </p:txBody>
      </p:sp>
      <p:sp>
        <p:nvSpPr>
          <p:cNvPr id="70" name="TextBox 69">
            <a:extLst>
              <a:ext uri="{FF2B5EF4-FFF2-40B4-BE49-F238E27FC236}">
                <a16:creationId xmlns:a16="http://schemas.microsoft.com/office/drawing/2014/main" id="{A943BA69-7876-974D-AE2C-D6A5C68EC636}"/>
              </a:ext>
            </a:extLst>
          </p:cNvPr>
          <p:cNvSpPr txBox="1"/>
          <p:nvPr/>
        </p:nvSpPr>
        <p:spPr>
          <a:xfrm>
            <a:off x="3537455" y="2041632"/>
            <a:ext cx="1181414" cy="307777"/>
          </a:xfrm>
          <a:prstGeom prst="rect">
            <a:avLst/>
          </a:prstGeom>
          <a:noFill/>
        </p:spPr>
        <p:txBody>
          <a:bodyPr wrap="none" lIns="0" tIns="0" rIns="0" bIns="0" rtlCol="0">
            <a:spAutoFit/>
          </a:bodyPr>
          <a:lstStyle/>
          <a:p>
            <a:pPr algn="ctr"/>
            <a:r>
              <a:rPr lang="en-US" sz="1000"/>
              <a:t>Continuous buffered </a:t>
            </a:r>
          </a:p>
          <a:p>
            <a:pPr algn="ctr"/>
            <a:r>
              <a:rPr lang="en-US" sz="1000"/>
              <a:t>writes</a:t>
            </a:r>
            <a:endParaRPr lang="en-CH" sz="1000"/>
          </a:p>
        </p:txBody>
      </p:sp>
    </p:spTree>
    <p:extLst>
      <p:ext uri="{BB962C8B-B14F-4D97-AF65-F5344CB8AC3E}">
        <p14:creationId xmlns:p14="http://schemas.microsoft.com/office/powerpoint/2010/main" val="1247386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0"/>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9"/>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21" grpId="0" animBg="1"/>
      <p:bldP spid="22" grpId="0" animBg="1"/>
      <p:bldP spid="34" grpId="0" animBg="1"/>
      <p:bldP spid="37" grpId="0" animBg="1"/>
      <p:bldP spid="40" grpId="0" animBg="1"/>
      <p:bldP spid="46" grpId="0" animBg="1"/>
      <p:bldP spid="49" grpId="0" animBg="1"/>
      <p:bldP spid="52" grpId="0" animBg="1"/>
      <p:bldP spid="57" grpId="0"/>
      <p:bldP spid="60" grpId="0"/>
      <p:bldP spid="61" grpId="0"/>
      <p:bldP spid="62" grpId="0"/>
      <p:bldP spid="69" grpId="0"/>
      <p:bldP spid="70"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BBB4EF90-623E-0749-8EE5-3F42395BF8D8}"/>
              </a:ext>
            </a:extLst>
          </p:cNvPr>
          <p:cNvGrpSpPr/>
          <p:nvPr/>
        </p:nvGrpSpPr>
        <p:grpSpPr>
          <a:xfrm>
            <a:off x="1317381" y="3041388"/>
            <a:ext cx="2411398" cy="914400"/>
            <a:chOff x="2247190" y="2884995"/>
            <a:chExt cx="2411398" cy="914400"/>
          </a:xfrm>
        </p:grpSpPr>
        <p:sp>
          <p:nvSpPr>
            <p:cNvPr id="19" name="Rounded Rectangle 18">
              <a:extLst>
                <a:ext uri="{FF2B5EF4-FFF2-40B4-BE49-F238E27FC236}">
                  <a16:creationId xmlns:a16="http://schemas.microsoft.com/office/drawing/2014/main" id="{8C8A52F2-60FC-A947-AFED-3B9AD2EFE50D}"/>
                </a:ext>
              </a:extLst>
            </p:cNvPr>
            <p:cNvSpPr/>
            <p:nvPr/>
          </p:nvSpPr>
          <p:spPr>
            <a:xfrm>
              <a:off x="2247190" y="2884995"/>
              <a:ext cx="2411398" cy="914400"/>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4" name="Google Shape;389;p48">
              <a:extLst>
                <a:ext uri="{FF2B5EF4-FFF2-40B4-BE49-F238E27FC236}">
                  <a16:creationId xmlns:a16="http://schemas.microsoft.com/office/drawing/2014/main" id="{262B44DC-215D-6D4B-AC30-AB899ADEB06D}"/>
                </a:ext>
              </a:extLst>
            </p:cNvPr>
            <p:cNvPicPr preferRelativeResize="0"/>
            <p:nvPr/>
          </p:nvPicPr>
          <p:blipFill>
            <a:blip r:embed="rId2"/>
            <a:srcRect/>
            <a:stretch/>
          </p:blipFill>
          <p:spPr>
            <a:xfrm>
              <a:off x="2341255" y="2969545"/>
              <a:ext cx="2223267" cy="745300"/>
            </a:xfrm>
            <a:prstGeom prst="rect">
              <a:avLst/>
            </a:prstGeom>
            <a:noFill/>
            <a:ln>
              <a:noFill/>
            </a:ln>
          </p:spPr>
        </p:pic>
      </p:grpSp>
      <p:grpSp>
        <p:nvGrpSpPr>
          <p:cNvPr id="34" name="Group 33">
            <a:extLst>
              <a:ext uri="{FF2B5EF4-FFF2-40B4-BE49-F238E27FC236}">
                <a16:creationId xmlns:a16="http://schemas.microsoft.com/office/drawing/2014/main" id="{924CDAB2-A3EF-3C43-AB99-E8CDD8BC027D}"/>
              </a:ext>
            </a:extLst>
          </p:cNvPr>
          <p:cNvGrpSpPr/>
          <p:nvPr/>
        </p:nvGrpSpPr>
        <p:grpSpPr>
          <a:xfrm>
            <a:off x="1317383" y="1785338"/>
            <a:ext cx="2411398" cy="914400"/>
            <a:chOff x="2403670" y="3960141"/>
            <a:chExt cx="2411398" cy="914400"/>
          </a:xfrm>
        </p:grpSpPr>
        <p:sp>
          <p:nvSpPr>
            <p:cNvPr id="35" name="Rounded Rectangle 34">
              <a:extLst>
                <a:ext uri="{FF2B5EF4-FFF2-40B4-BE49-F238E27FC236}">
                  <a16:creationId xmlns:a16="http://schemas.microsoft.com/office/drawing/2014/main" id="{C69A95C6-E7AC-C748-B26B-2C683FDD8177}"/>
                </a:ext>
              </a:extLst>
            </p:cNvPr>
            <p:cNvSpPr/>
            <p:nvPr/>
          </p:nvSpPr>
          <p:spPr>
            <a:xfrm>
              <a:off x="2403670" y="3960141"/>
              <a:ext cx="2411398" cy="914400"/>
            </a:xfrm>
            <a:prstGeom prst="roundRect">
              <a:avLst>
                <a:gd name="adj" fmla="val 14348"/>
              </a:avLst>
            </a:prstGeom>
            <a:gradFill>
              <a:gsLst>
                <a:gs pos="0">
                  <a:schemeClr val="accent4">
                    <a:lumMod val="75000"/>
                  </a:schemeClr>
                </a:gs>
                <a:gs pos="100000">
                  <a:schemeClr val="accent4">
                    <a:lumMod val="60000"/>
                    <a:lumOff val="4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6" name="Picture 35" descr="Icon&#10;&#10;Description automatically generated with low confidence">
              <a:extLst>
                <a:ext uri="{FF2B5EF4-FFF2-40B4-BE49-F238E27FC236}">
                  <a16:creationId xmlns:a16="http://schemas.microsoft.com/office/drawing/2014/main" id="{1D2A233E-0630-DC40-9A1E-DA28C8D91594}"/>
                </a:ext>
              </a:extLst>
            </p:cNvPr>
            <p:cNvPicPr>
              <a:picLocks noChangeAspect="1"/>
            </p:cNvPicPr>
            <p:nvPr/>
          </p:nvPicPr>
          <p:blipFill>
            <a:blip r:embed="rId3"/>
            <a:stretch>
              <a:fillRect/>
            </a:stretch>
          </p:blipFill>
          <p:spPr>
            <a:xfrm>
              <a:off x="2523083" y="4131907"/>
              <a:ext cx="2235900" cy="570868"/>
            </a:xfrm>
            <a:prstGeom prst="rect">
              <a:avLst/>
            </a:prstGeom>
          </p:spPr>
        </p:pic>
      </p:grpSp>
      <p:sp>
        <p:nvSpPr>
          <p:cNvPr id="3" name="Title 2">
            <a:extLst>
              <a:ext uri="{FF2B5EF4-FFF2-40B4-BE49-F238E27FC236}">
                <a16:creationId xmlns:a16="http://schemas.microsoft.com/office/drawing/2014/main" id="{ADB2FDE8-6253-9D4F-82F3-C8580714EE8B}"/>
              </a:ext>
            </a:extLst>
          </p:cNvPr>
          <p:cNvSpPr>
            <a:spLocks noGrp="1"/>
          </p:cNvSpPr>
          <p:nvPr>
            <p:ph type="title"/>
          </p:nvPr>
        </p:nvSpPr>
        <p:spPr/>
        <p:txBody>
          <a:bodyPr/>
          <a:lstStyle/>
          <a:p>
            <a:r>
              <a:rPr lang="en-GB"/>
              <a:t>Example 3 – Logging - extraction</a:t>
            </a:r>
            <a:endParaRPr lang="en-CH"/>
          </a:p>
        </p:txBody>
      </p:sp>
      <p:sp>
        <p:nvSpPr>
          <p:cNvPr id="4" name="Date Placeholder 3">
            <a:extLst>
              <a:ext uri="{FF2B5EF4-FFF2-40B4-BE49-F238E27FC236}">
                <a16:creationId xmlns:a16="http://schemas.microsoft.com/office/drawing/2014/main" id="{F938A8BE-2050-194F-83E9-4A8AC243BBC4}"/>
              </a:ext>
            </a:extLst>
          </p:cNvPr>
          <p:cNvSpPr>
            <a:spLocks noGrp="1"/>
          </p:cNvSpPr>
          <p:nvPr>
            <p:ph type="dt" sz="half" idx="10"/>
          </p:nvPr>
        </p:nvSpPr>
        <p:spPr/>
        <p:txBody>
          <a:bodyPr/>
          <a:lstStyle/>
          <a:p>
            <a:r>
              <a:rPr lang="de-CH"/>
              <a:t>29 &amp; 30-11-2021</a:t>
            </a:r>
            <a:endParaRPr lang="en-US"/>
          </a:p>
        </p:txBody>
      </p:sp>
      <p:sp>
        <p:nvSpPr>
          <p:cNvPr id="5" name="Footer Placeholder 4">
            <a:extLst>
              <a:ext uri="{FF2B5EF4-FFF2-40B4-BE49-F238E27FC236}">
                <a16:creationId xmlns:a16="http://schemas.microsoft.com/office/drawing/2014/main" id="{F0CE23CC-F2AC-DF44-B584-8D017D36B3E7}"/>
              </a:ext>
            </a:extLst>
          </p:cNvPr>
          <p:cNvSpPr>
            <a:spLocks noGrp="1"/>
          </p:cNvSpPr>
          <p:nvPr>
            <p:ph type="ftr" sz="quarter" idx="11"/>
          </p:nvPr>
        </p:nvSpPr>
        <p:spPr/>
        <p:txBody>
          <a:bodyPr/>
          <a:lstStyle/>
          <a:p>
            <a:r>
              <a:rPr lang="en-US"/>
              <a:t>Accelerator Controls - S. Deghaye</a:t>
            </a:r>
          </a:p>
        </p:txBody>
      </p:sp>
      <p:sp>
        <p:nvSpPr>
          <p:cNvPr id="6" name="Slide Number Placeholder 5">
            <a:extLst>
              <a:ext uri="{FF2B5EF4-FFF2-40B4-BE49-F238E27FC236}">
                <a16:creationId xmlns:a16="http://schemas.microsoft.com/office/drawing/2014/main" id="{04DFE8DB-CE36-944B-8BEF-F015CCDFE8E1}"/>
              </a:ext>
            </a:extLst>
          </p:cNvPr>
          <p:cNvSpPr>
            <a:spLocks noGrp="1"/>
          </p:cNvSpPr>
          <p:nvPr>
            <p:ph type="sldNum" sz="quarter" idx="12"/>
          </p:nvPr>
        </p:nvSpPr>
        <p:spPr/>
        <p:txBody>
          <a:bodyPr/>
          <a:lstStyle/>
          <a:p>
            <a:fld id="{36B5EA5A-BC32-A742-B11B-8E7414D5B535}" type="slidenum">
              <a:rPr lang="en-US" smtClean="0"/>
              <a:pPr/>
              <a:t>69</a:t>
            </a:fld>
            <a:endParaRPr lang="en-US"/>
          </a:p>
        </p:txBody>
      </p:sp>
      <p:pic>
        <p:nvPicPr>
          <p:cNvPr id="7" name="Google Shape;390;p48">
            <a:extLst>
              <a:ext uri="{FF2B5EF4-FFF2-40B4-BE49-F238E27FC236}">
                <a16:creationId xmlns:a16="http://schemas.microsoft.com/office/drawing/2014/main" id="{2F46A432-E492-794B-9BC7-BFE6F796E571}"/>
              </a:ext>
            </a:extLst>
          </p:cNvPr>
          <p:cNvPicPr preferRelativeResize="0"/>
          <p:nvPr/>
        </p:nvPicPr>
        <p:blipFill>
          <a:blip r:embed="rId4">
            <a:alphaModFix/>
          </a:blip>
          <a:stretch>
            <a:fillRect/>
          </a:stretch>
        </p:blipFill>
        <p:spPr>
          <a:xfrm>
            <a:off x="5293629" y="3122050"/>
            <a:ext cx="1161728" cy="603000"/>
          </a:xfrm>
          <a:prstGeom prst="rect">
            <a:avLst/>
          </a:prstGeom>
          <a:noFill/>
          <a:ln>
            <a:noFill/>
          </a:ln>
        </p:spPr>
      </p:pic>
      <p:grpSp>
        <p:nvGrpSpPr>
          <p:cNvPr id="17" name="Group 16">
            <a:extLst>
              <a:ext uri="{FF2B5EF4-FFF2-40B4-BE49-F238E27FC236}">
                <a16:creationId xmlns:a16="http://schemas.microsoft.com/office/drawing/2014/main" id="{1FDAEFBF-1BA8-6640-B4EF-B695EB433CB6}"/>
              </a:ext>
            </a:extLst>
          </p:cNvPr>
          <p:cNvGrpSpPr/>
          <p:nvPr/>
        </p:nvGrpSpPr>
        <p:grpSpPr>
          <a:xfrm>
            <a:off x="7572464" y="461653"/>
            <a:ext cx="4634025" cy="2238085"/>
            <a:chOff x="7435347" y="3852229"/>
            <a:chExt cx="4634025" cy="2238085"/>
          </a:xfrm>
        </p:grpSpPr>
        <p:grpSp>
          <p:nvGrpSpPr>
            <p:cNvPr id="8" name="Group 7">
              <a:extLst>
                <a:ext uri="{FF2B5EF4-FFF2-40B4-BE49-F238E27FC236}">
                  <a16:creationId xmlns:a16="http://schemas.microsoft.com/office/drawing/2014/main" id="{2A899D1C-DC65-0749-9383-84621CE03B94}"/>
                </a:ext>
              </a:extLst>
            </p:cNvPr>
            <p:cNvGrpSpPr/>
            <p:nvPr/>
          </p:nvGrpSpPr>
          <p:grpSpPr>
            <a:xfrm>
              <a:off x="7435347" y="3852229"/>
              <a:ext cx="4634025" cy="2079825"/>
              <a:chOff x="2526325" y="976425"/>
              <a:chExt cx="4634025" cy="2079825"/>
            </a:xfrm>
          </p:grpSpPr>
          <p:pic>
            <p:nvPicPr>
              <p:cNvPr id="9" name="Google Shape;379;p48">
                <a:extLst>
                  <a:ext uri="{FF2B5EF4-FFF2-40B4-BE49-F238E27FC236}">
                    <a16:creationId xmlns:a16="http://schemas.microsoft.com/office/drawing/2014/main" id="{B697A47C-AE31-D541-980D-16AB8FEE50B2}"/>
                  </a:ext>
                </a:extLst>
              </p:cNvPr>
              <p:cNvPicPr preferRelativeResize="0"/>
              <p:nvPr/>
            </p:nvPicPr>
            <p:blipFill>
              <a:blip r:embed="rId5">
                <a:alphaModFix/>
              </a:blip>
              <a:stretch>
                <a:fillRect/>
              </a:stretch>
            </p:blipFill>
            <p:spPr>
              <a:xfrm>
                <a:off x="2526325" y="976425"/>
                <a:ext cx="3583421" cy="2079825"/>
              </a:xfrm>
              <a:prstGeom prst="rect">
                <a:avLst/>
              </a:prstGeom>
              <a:noFill/>
              <a:ln>
                <a:noFill/>
              </a:ln>
            </p:spPr>
          </p:pic>
          <p:sp>
            <p:nvSpPr>
              <p:cNvPr id="10" name="Google Shape;384;p48">
                <a:extLst>
                  <a:ext uri="{FF2B5EF4-FFF2-40B4-BE49-F238E27FC236}">
                    <a16:creationId xmlns:a16="http://schemas.microsoft.com/office/drawing/2014/main" id="{7B25157C-6740-B340-AE16-D64C9F89094A}"/>
                  </a:ext>
                </a:extLst>
              </p:cNvPr>
              <p:cNvSpPr/>
              <p:nvPr/>
            </p:nvSpPr>
            <p:spPr>
              <a:xfrm>
                <a:off x="4080600" y="2489725"/>
                <a:ext cx="474900" cy="439200"/>
              </a:xfrm>
              <a:prstGeom prst="ellipse">
                <a:avLst/>
              </a:prstGeom>
              <a:solidFill>
                <a:srgbClr val="2F2F2F">
                  <a:alpha val="592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82;p48">
                <a:extLst>
                  <a:ext uri="{FF2B5EF4-FFF2-40B4-BE49-F238E27FC236}">
                    <a16:creationId xmlns:a16="http://schemas.microsoft.com/office/drawing/2014/main" id="{1E09E616-B7A4-7741-B18C-D103422D38FA}"/>
                  </a:ext>
                </a:extLst>
              </p:cNvPr>
              <p:cNvSpPr txBox="1"/>
              <p:nvPr/>
            </p:nvSpPr>
            <p:spPr>
              <a:xfrm>
                <a:off x="5802550" y="1370475"/>
                <a:ext cx="13578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t>Analysis</a:t>
                </a:r>
                <a:endParaRPr/>
              </a:p>
            </p:txBody>
          </p:sp>
          <p:sp>
            <p:nvSpPr>
              <p:cNvPr id="12" name="Google Shape;383;p48">
                <a:extLst>
                  <a:ext uri="{FF2B5EF4-FFF2-40B4-BE49-F238E27FC236}">
                    <a16:creationId xmlns:a16="http://schemas.microsoft.com/office/drawing/2014/main" id="{F277B813-17A0-C74B-8A21-FDCD95E9C9AE}"/>
                  </a:ext>
                </a:extLst>
              </p:cNvPr>
              <p:cNvSpPr/>
              <p:nvPr/>
            </p:nvSpPr>
            <p:spPr>
              <a:xfrm rot="-1474377">
                <a:off x="5852769" y="1495692"/>
                <a:ext cx="77191" cy="91691"/>
              </a:xfrm>
              <a:prstGeom prst="ellipse">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 name="Google Shape;385;p48">
                <a:extLst>
                  <a:ext uri="{FF2B5EF4-FFF2-40B4-BE49-F238E27FC236}">
                    <a16:creationId xmlns:a16="http://schemas.microsoft.com/office/drawing/2014/main" id="{E61ED9A8-6559-0E4D-A664-BF69F110D6CC}"/>
                  </a:ext>
                </a:extLst>
              </p:cNvPr>
              <p:cNvCxnSpPr>
                <a:stCxn id="11" idx="1"/>
              </p:cNvCxnSpPr>
              <p:nvPr/>
            </p:nvCxnSpPr>
            <p:spPr>
              <a:xfrm flipH="1">
                <a:off x="5317150" y="1570575"/>
                <a:ext cx="485400" cy="214800"/>
              </a:xfrm>
              <a:prstGeom prst="straightConnector1">
                <a:avLst/>
              </a:prstGeom>
              <a:noFill/>
              <a:ln w="9525" cap="flat" cmpd="sng">
                <a:solidFill>
                  <a:schemeClr val="dk2"/>
                </a:solidFill>
                <a:prstDash val="solid"/>
                <a:round/>
                <a:headEnd type="none" w="med" len="med"/>
                <a:tailEnd type="triangle" w="med" len="med"/>
              </a:ln>
            </p:spPr>
          </p:cxnSp>
        </p:grpSp>
        <p:sp>
          <p:nvSpPr>
            <p:cNvPr id="16" name="Google Shape;381;p48">
              <a:extLst>
                <a:ext uri="{FF2B5EF4-FFF2-40B4-BE49-F238E27FC236}">
                  <a16:creationId xmlns:a16="http://schemas.microsoft.com/office/drawing/2014/main" id="{2BD6B0B8-AF94-454D-AF84-64C7D44F26B5}"/>
                </a:ext>
              </a:extLst>
            </p:cNvPr>
            <p:cNvSpPr txBox="1"/>
            <p:nvPr/>
          </p:nvSpPr>
          <p:spPr>
            <a:xfrm>
              <a:off x="8814557" y="5690114"/>
              <a:ext cx="825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t>Data</a:t>
              </a:r>
              <a:endParaRPr/>
            </a:p>
          </p:txBody>
        </p:sp>
      </p:grpSp>
      <p:sp>
        <p:nvSpPr>
          <p:cNvPr id="22" name="Rounded Rectangle 53">
            <a:extLst>
              <a:ext uri="{FF2B5EF4-FFF2-40B4-BE49-F238E27FC236}">
                <a16:creationId xmlns:a16="http://schemas.microsoft.com/office/drawing/2014/main" id="{6059C8B5-94EE-A94B-881E-40DBB61B457C}"/>
              </a:ext>
            </a:extLst>
          </p:cNvPr>
          <p:cNvSpPr/>
          <p:nvPr/>
        </p:nvSpPr>
        <p:spPr>
          <a:xfrm>
            <a:off x="888960" y="1439336"/>
            <a:ext cx="3503632" cy="2878021"/>
          </a:xfrm>
          <a:prstGeom prst="roundRect">
            <a:avLst>
              <a:gd name="adj" fmla="val 10000"/>
            </a:avLst>
          </a:prstGeom>
          <a:noFill/>
          <a:ln>
            <a:gradFill flip="none" rotWithShape="1">
              <a:gsLst>
                <a:gs pos="0">
                  <a:schemeClr val="accent5">
                    <a:lumMod val="40000"/>
                    <a:lumOff val="60000"/>
                  </a:schemeClr>
                </a:gs>
                <a:gs pos="74000">
                  <a:schemeClr val="accent5">
                    <a:lumMod val="60000"/>
                    <a:lumOff val="40000"/>
                  </a:schemeClr>
                </a:gs>
                <a:gs pos="83000">
                  <a:schemeClr val="accent5">
                    <a:lumMod val="75000"/>
                  </a:schemeClr>
                </a:gs>
                <a:gs pos="100000">
                  <a:schemeClr val="accent5">
                    <a:lumMod val="30000"/>
                    <a:lumOff val="70000"/>
                  </a:schemeClr>
                </a:gs>
              </a:gsLst>
              <a:lin ang="5400000" scaled="1"/>
              <a:tileRect/>
            </a:gra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36000" tIns="36000" rIns="36000" bIns="36000"/>
          <a:lstStyle/>
          <a:p>
            <a:pPr algn="r"/>
            <a:r>
              <a:rPr lang="en-US" sz="1000">
                <a:solidFill>
                  <a:schemeClr val="tx2"/>
                </a:solidFill>
              </a:rPr>
              <a:t>NXCALS</a:t>
            </a:r>
          </a:p>
          <a:p>
            <a:pPr algn="r"/>
            <a:r>
              <a:rPr lang="en-US" sz="1000">
                <a:solidFill>
                  <a:schemeClr val="tx2"/>
                </a:solidFill>
              </a:rPr>
              <a:t>Storage</a:t>
            </a:r>
            <a:endParaRPr lang="en-CH" sz="1000">
              <a:solidFill>
                <a:schemeClr val="tx2"/>
              </a:solidFill>
            </a:endParaRPr>
          </a:p>
        </p:txBody>
      </p:sp>
      <p:cxnSp>
        <p:nvCxnSpPr>
          <p:cNvPr id="23" name="Straight Arrow Connector 22">
            <a:extLst>
              <a:ext uri="{FF2B5EF4-FFF2-40B4-BE49-F238E27FC236}">
                <a16:creationId xmlns:a16="http://schemas.microsoft.com/office/drawing/2014/main" id="{C9ACAD38-08B7-7642-9A2C-3E617AE5F927}"/>
              </a:ext>
            </a:extLst>
          </p:cNvPr>
          <p:cNvCxnSpPr>
            <a:cxnSpLocks/>
          </p:cNvCxnSpPr>
          <p:nvPr/>
        </p:nvCxnSpPr>
        <p:spPr>
          <a:xfrm flipH="1" flipV="1">
            <a:off x="3728781" y="3492801"/>
            <a:ext cx="1508763" cy="578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9265ECC3-B179-9343-81CD-93E9B5EE0FE4}"/>
              </a:ext>
            </a:extLst>
          </p:cNvPr>
          <p:cNvCxnSpPr>
            <a:cxnSpLocks/>
          </p:cNvCxnSpPr>
          <p:nvPr/>
        </p:nvCxnSpPr>
        <p:spPr>
          <a:xfrm flipH="1" flipV="1">
            <a:off x="3728778" y="2230017"/>
            <a:ext cx="935815" cy="1250262"/>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22FEA7A7-627E-3843-A73A-20A1B36854F5}"/>
              </a:ext>
            </a:extLst>
          </p:cNvPr>
          <p:cNvSpPr txBox="1"/>
          <p:nvPr/>
        </p:nvSpPr>
        <p:spPr>
          <a:xfrm rot="3159827">
            <a:off x="3755533" y="2462547"/>
            <a:ext cx="621965" cy="138499"/>
          </a:xfrm>
          <a:prstGeom prst="rect">
            <a:avLst/>
          </a:prstGeom>
          <a:noFill/>
        </p:spPr>
        <p:txBody>
          <a:bodyPr wrap="none" lIns="0" tIns="0" rIns="0" bIns="0" rtlCol="0">
            <a:spAutoFit/>
          </a:bodyPr>
          <a:lstStyle/>
          <a:p>
            <a:pPr algn="l"/>
            <a:r>
              <a:rPr lang="en-CH" sz="900"/>
              <a:t>Recent data</a:t>
            </a:r>
          </a:p>
        </p:txBody>
      </p:sp>
      <p:sp>
        <p:nvSpPr>
          <p:cNvPr id="29" name="TextBox 28">
            <a:extLst>
              <a:ext uri="{FF2B5EF4-FFF2-40B4-BE49-F238E27FC236}">
                <a16:creationId xmlns:a16="http://schemas.microsoft.com/office/drawing/2014/main" id="{B8BFB807-C25F-3D42-B865-D25893749C94}"/>
              </a:ext>
            </a:extLst>
          </p:cNvPr>
          <p:cNvSpPr txBox="1"/>
          <p:nvPr/>
        </p:nvSpPr>
        <p:spPr>
          <a:xfrm>
            <a:off x="3791382" y="3354301"/>
            <a:ext cx="538609" cy="138499"/>
          </a:xfrm>
          <a:prstGeom prst="rect">
            <a:avLst/>
          </a:prstGeom>
          <a:noFill/>
        </p:spPr>
        <p:txBody>
          <a:bodyPr wrap="none" lIns="0" tIns="0" rIns="0" bIns="0" rtlCol="0">
            <a:spAutoFit/>
          </a:bodyPr>
          <a:lstStyle/>
          <a:p>
            <a:pPr algn="l"/>
            <a:r>
              <a:rPr lang="en-CH" sz="900"/>
              <a:t>Older data</a:t>
            </a:r>
          </a:p>
        </p:txBody>
      </p:sp>
      <p:pic>
        <p:nvPicPr>
          <p:cNvPr id="30" name="Google Shape;402;p48">
            <a:extLst>
              <a:ext uri="{FF2B5EF4-FFF2-40B4-BE49-F238E27FC236}">
                <a16:creationId xmlns:a16="http://schemas.microsoft.com/office/drawing/2014/main" id="{3126C572-DB13-4E49-897A-1985599594FF}"/>
              </a:ext>
            </a:extLst>
          </p:cNvPr>
          <p:cNvPicPr preferRelativeResize="0"/>
          <p:nvPr/>
        </p:nvPicPr>
        <p:blipFill>
          <a:blip r:embed="rId6">
            <a:alphaModFix/>
          </a:blip>
          <a:stretch>
            <a:fillRect/>
          </a:stretch>
        </p:blipFill>
        <p:spPr>
          <a:xfrm>
            <a:off x="6997582" y="2734306"/>
            <a:ext cx="3831188" cy="2566854"/>
          </a:xfrm>
          <a:prstGeom prst="rect">
            <a:avLst/>
          </a:prstGeom>
          <a:noFill/>
          <a:ln>
            <a:noFill/>
          </a:ln>
        </p:spPr>
      </p:pic>
      <p:cxnSp>
        <p:nvCxnSpPr>
          <p:cNvPr id="31" name="Straight Arrow Connector 30">
            <a:extLst>
              <a:ext uri="{FF2B5EF4-FFF2-40B4-BE49-F238E27FC236}">
                <a16:creationId xmlns:a16="http://schemas.microsoft.com/office/drawing/2014/main" id="{A95382E5-3062-9A4E-B4E1-6C92DD7AC9A5}"/>
              </a:ext>
            </a:extLst>
          </p:cNvPr>
          <p:cNvCxnSpPr>
            <a:cxnSpLocks/>
          </p:cNvCxnSpPr>
          <p:nvPr/>
        </p:nvCxnSpPr>
        <p:spPr>
          <a:xfrm flipH="1">
            <a:off x="6455359" y="3489907"/>
            <a:ext cx="755669" cy="1"/>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74C67AD8-AFF3-3A45-A278-6FB590AD4C8D}"/>
              </a:ext>
            </a:extLst>
          </p:cNvPr>
          <p:cNvSpPr txBox="1"/>
          <p:nvPr/>
        </p:nvSpPr>
        <p:spPr>
          <a:xfrm>
            <a:off x="10662160" y="616241"/>
            <a:ext cx="987450" cy="138499"/>
          </a:xfrm>
          <a:prstGeom prst="rect">
            <a:avLst/>
          </a:prstGeom>
          <a:noFill/>
        </p:spPr>
        <p:txBody>
          <a:bodyPr wrap="none" lIns="0" tIns="0" rIns="0" bIns="0" rtlCol="0">
            <a:spAutoFit/>
          </a:bodyPr>
          <a:lstStyle/>
          <a:p>
            <a:pPr algn="l"/>
            <a:r>
              <a:rPr lang="en-GB" sz="900" dirty="0"/>
              <a:t>Courtesy Ph. Elson</a:t>
            </a:r>
          </a:p>
        </p:txBody>
      </p:sp>
    </p:spTree>
    <p:extLst>
      <p:ext uri="{BB962C8B-B14F-4D97-AF65-F5344CB8AC3E}">
        <p14:creationId xmlns:p14="http://schemas.microsoft.com/office/powerpoint/2010/main" val="1391274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p:bldP spid="29"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Diagonal Stripe 48">
            <a:extLst>
              <a:ext uri="{FF2B5EF4-FFF2-40B4-BE49-F238E27FC236}">
                <a16:creationId xmlns:a16="http://schemas.microsoft.com/office/drawing/2014/main" id="{776BB2D4-8281-5B45-A4F7-A847F2DF37A6}"/>
              </a:ext>
            </a:extLst>
          </p:cNvPr>
          <p:cNvSpPr/>
          <p:nvPr/>
        </p:nvSpPr>
        <p:spPr>
          <a:xfrm rot="5953308" flipH="1">
            <a:off x="10098456" y="2337458"/>
            <a:ext cx="1005220" cy="1018704"/>
          </a:xfrm>
          <a:prstGeom prst="diagStripe">
            <a:avLst>
              <a:gd name="adj" fmla="val 820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 name="Title 1"/>
          <p:cNvSpPr>
            <a:spLocks noGrp="1"/>
          </p:cNvSpPr>
          <p:nvPr>
            <p:ph type="title"/>
          </p:nvPr>
        </p:nvSpPr>
        <p:spPr/>
        <p:txBody>
          <a:bodyPr/>
          <a:lstStyle/>
          <a:p>
            <a:r>
              <a:rPr lang="en-GB" dirty="0"/>
              <a:t>What is an accelerator made of?</a:t>
            </a:r>
          </a:p>
        </p:txBody>
      </p:sp>
      <p:sp>
        <p:nvSpPr>
          <p:cNvPr id="3" name="Content Placeholder 2"/>
          <p:cNvSpPr>
            <a:spLocks noGrp="1"/>
          </p:cNvSpPr>
          <p:nvPr>
            <p:ph idx="1"/>
          </p:nvPr>
        </p:nvSpPr>
        <p:spPr>
          <a:xfrm>
            <a:off x="278737" y="1383668"/>
            <a:ext cx="11376024" cy="4608512"/>
          </a:xfrm>
        </p:spPr>
        <p:txBody>
          <a:bodyPr/>
          <a:lstStyle/>
          <a:p>
            <a:r>
              <a:rPr lang="en-GB" dirty="0">
                <a:solidFill>
                  <a:schemeClr val="tx1"/>
                </a:solidFill>
              </a:rPr>
              <a:t>Particle accelerators are either linear or circular</a:t>
            </a:r>
          </a:p>
        </p:txBody>
      </p:sp>
      <p:sp>
        <p:nvSpPr>
          <p:cNvPr id="10" name="Slide Number Placeholder 9">
            <a:extLst>
              <a:ext uri="{FF2B5EF4-FFF2-40B4-BE49-F238E27FC236}">
                <a16:creationId xmlns:a16="http://schemas.microsoft.com/office/drawing/2014/main" id="{F3020AB9-7B85-694C-B70B-E4B380CA213D}"/>
              </a:ext>
            </a:extLst>
          </p:cNvPr>
          <p:cNvSpPr>
            <a:spLocks noGrp="1"/>
          </p:cNvSpPr>
          <p:nvPr>
            <p:ph type="sldNum" sz="quarter" idx="12"/>
          </p:nvPr>
        </p:nvSpPr>
        <p:spPr/>
        <p:txBody>
          <a:bodyPr/>
          <a:lstStyle/>
          <a:p>
            <a:fld id="{1A573C97-D9A6-6A4F-8364-B1B1682C6500}" type="slidenum">
              <a:rPr lang="en-GB" smtClean="0"/>
              <a:t>7</a:t>
            </a:fld>
            <a:endParaRPr lang="en-GB" dirty="0"/>
          </a:p>
        </p:txBody>
      </p:sp>
      <p:sp>
        <p:nvSpPr>
          <p:cNvPr id="11" name="Date Placeholder 3">
            <a:extLst>
              <a:ext uri="{FF2B5EF4-FFF2-40B4-BE49-F238E27FC236}">
                <a16:creationId xmlns:a16="http://schemas.microsoft.com/office/drawing/2014/main" id="{3FEB9450-61ED-604B-96DD-2595A7F3AF9B}"/>
              </a:ext>
            </a:extLst>
          </p:cNvPr>
          <p:cNvSpPr>
            <a:spLocks noGrp="1"/>
          </p:cNvSpPr>
          <p:nvPr>
            <p:ph type="dt" sz="half" idx="10"/>
          </p:nvPr>
        </p:nvSpPr>
        <p:spPr>
          <a:xfrm>
            <a:off x="3165677" y="6350851"/>
            <a:ext cx="950712" cy="365125"/>
          </a:xfrm>
        </p:spPr>
        <p:txBody>
          <a:bodyPr/>
          <a:lstStyle/>
          <a:p>
            <a:r>
              <a:rPr lang="de-CH" dirty="0"/>
              <a:t>29 &amp; 30-11-2021</a:t>
            </a:r>
            <a:endParaRPr lang="en-US" dirty="0"/>
          </a:p>
        </p:txBody>
      </p:sp>
      <p:sp>
        <p:nvSpPr>
          <p:cNvPr id="4" name="Rectangle 3">
            <a:extLst>
              <a:ext uri="{FF2B5EF4-FFF2-40B4-BE49-F238E27FC236}">
                <a16:creationId xmlns:a16="http://schemas.microsoft.com/office/drawing/2014/main" id="{9AB97BA1-0B9C-AE43-9B32-2D09DE43579F}"/>
              </a:ext>
            </a:extLst>
          </p:cNvPr>
          <p:cNvSpPr/>
          <p:nvPr/>
        </p:nvSpPr>
        <p:spPr>
          <a:xfrm>
            <a:off x="1730137" y="2571987"/>
            <a:ext cx="4350939" cy="1954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Oval 4">
            <a:extLst>
              <a:ext uri="{FF2B5EF4-FFF2-40B4-BE49-F238E27FC236}">
                <a16:creationId xmlns:a16="http://schemas.microsoft.com/office/drawing/2014/main" id="{28918A43-FB0F-3645-8799-036C9AD235D1}"/>
              </a:ext>
            </a:extLst>
          </p:cNvPr>
          <p:cNvSpPr/>
          <p:nvPr/>
        </p:nvSpPr>
        <p:spPr>
          <a:xfrm>
            <a:off x="6932465" y="1851146"/>
            <a:ext cx="3262874" cy="32641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FA2CD223-DB25-5344-9FCB-8425267B0079}"/>
              </a:ext>
            </a:extLst>
          </p:cNvPr>
          <p:cNvSpPr/>
          <p:nvPr/>
        </p:nvSpPr>
        <p:spPr>
          <a:xfrm>
            <a:off x="1097241" y="2372413"/>
            <a:ext cx="586477" cy="6053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t>Source</a:t>
            </a:r>
          </a:p>
        </p:txBody>
      </p:sp>
      <p:sp>
        <p:nvSpPr>
          <p:cNvPr id="15" name="Rounded Rectangle 14">
            <a:extLst>
              <a:ext uri="{FF2B5EF4-FFF2-40B4-BE49-F238E27FC236}">
                <a16:creationId xmlns:a16="http://schemas.microsoft.com/office/drawing/2014/main" id="{CEAE5FCA-9B26-7F4C-A267-1B646083BC7B}"/>
              </a:ext>
            </a:extLst>
          </p:cNvPr>
          <p:cNvSpPr/>
          <p:nvPr/>
        </p:nvSpPr>
        <p:spPr>
          <a:xfrm>
            <a:off x="1600885" y="2610782"/>
            <a:ext cx="599090" cy="11981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B20E313D-E33F-F64A-9842-C40F44867FA7}"/>
              </a:ext>
            </a:extLst>
          </p:cNvPr>
          <p:cNvSpPr/>
          <p:nvPr/>
        </p:nvSpPr>
        <p:spPr>
          <a:xfrm>
            <a:off x="7166587" y="2111770"/>
            <a:ext cx="2794630" cy="274294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66C88888-4C7A-7D4F-B8A4-53356DCF251C}"/>
              </a:ext>
            </a:extLst>
          </p:cNvPr>
          <p:cNvSpPr/>
          <p:nvPr/>
        </p:nvSpPr>
        <p:spPr>
          <a:xfrm>
            <a:off x="2749812" y="2098704"/>
            <a:ext cx="298808" cy="118648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F22C551F-93CC-B540-8D71-C3760A80247B}"/>
              </a:ext>
            </a:extLst>
          </p:cNvPr>
          <p:cNvSpPr/>
          <p:nvPr/>
        </p:nvSpPr>
        <p:spPr>
          <a:xfrm>
            <a:off x="2384020" y="2098705"/>
            <a:ext cx="298808" cy="118648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6A2AF202-E997-8441-891C-85164C43B84C}"/>
              </a:ext>
            </a:extLst>
          </p:cNvPr>
          <p:cNvSpPr/>
          <p:nvPr/>
        </p:nvSpPr>
        <p:spPr>
          <a:xfrm>
            <a:off x="5310355" y="2108927"/>
            <a:ext cx="298808" cy="118648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7045AC39-446A-0A43-A083-D3CBC0B44048}"/>
              </a:ext>
            </a:extLst>
          </p:cNvPr>
          <p:cNvSpPr/>
          <p:nvPr/>
        </p:nvSpPr>
        <p:spPr>
          <a:xfrm>
            <a:off x="4212980" y="2098701"/>
            <a:ext cx="298808"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12FF980D-23AE-0C41-B507-02241D33E4E4}"/>
              </a:ext>
            </a:extLst>
          </p:cNvPr>
          <p:cNvSpPr/>
          <p:nvPr/>
        </p:nvSpPr>
        <p:spPr>
          <a:xfrm>
            <a:off x="3481396" y="2098705"/>
            <a:ext cx="298808" cy="118648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19C98BC2-D3F5-4B42-83DF-FBE21F7CF2FB}"/>
              </a:ext>
            </a:extLst>
          </p:cNvPr>
          <p:cNvSpPr/>
          <p:nvPr/>
        </p:nvSpPr>
        <p:spPr>
          <a:xfrm>
            <a:off x="4578772" y="2098705"/>
            <a:ext cx="298808" cy="118648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FE4C4A7-86D7-B948-B93C-B85889515C9F}"/>
              </a:ext>
            </a:extLst>
          </p:cNvPr>
          <p:cNvSpPr/>
          <p:nvPr/>
        </p:nvSpPr>
        <p:spPr>
          <a:xfrm>
            <a:off x="3847188" y="2098704"/>
            <a:ext cx="298808" cy="118648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2C4A2784-8BCE-924F-8798-CA0575877378}"/>
              </a:ext>
            </a:extLst>
          </p:cNvPr>
          <p:cNvSpPr/>
          <p:nvPr/>
        </p:nvSpPr>
        <p:spPr>
          <a:xfrm>
            <a:off x="4944564" y="2098703"/>
            <a:ext cx="298808" cy="118648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83C1E3D8-BB4F-0940-A180-E918AE7EF61B}"/>
              </a:ext>
            </a:extLst>
          </p:cNvPr>
          <p:cNvSpPr/>
          <p:nvPr/>
        </p:nvSpPr>
        <p:spPr>
          <a:xfrm>
            <a:off x="2018228" y="2098702"/>
            <a:ext cx="298808"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637F9B8A-3322-464B-8E1D-7D3F61DB9938}"/>
              </a:ext>
            </a:extLst>
          </p:cNvPr>
          <p:cNvSpPr/>
          <p:nvPr/>
        </p:nvSpPr>
        <p:spPr>
          <a:xfrm>
            <a:off x="3115604" y="2098702"/>
            <a:ext cx="298808"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045B2C5C-7971-0A42-A228-A8E2AF744627}"/>
              </a:ext>
            </a:extLst>
          </p:cNvPr>
          <p:cNvSpPr txBox="1"/>
          <p:nvPr/>
        </p:nvSpPr>
        <p:spPr>
          <a:xfrm>
            <a:off x="278737" y="4143603"/>
            <a:ext cx="4405052" cy="1985159"/>
          </a:xfrm>
          <a:prstGeom prst="rect">
            <a:avLst/>
          </a:prstGeom>
          <a:noFill/>
        </p:spPr>
        <p:txBody>
          <a:bodyPr wrap="none" lIns="0" tIns="0" rIns="0" bIns="0" rtlCol="0">
            <a:spAutoFit/>
          </a:bodyPr>
          <a:lstStyle/>
          <a:p>
            <a:r>
              <a:rPr lang="en-GB" sz="2100" b="1" dirty="0"/>
              <a:t>Need equipment to:</a:t>
            </a:r>
          </a:p>
          <a:p>
            <a:pPr marL="285750" indent="-285750">
              <a:buFont typeface="Wingdings" pitchFamily="2" charset="2"/>
              <a:buChar char="Ø"/>
            </a:pPr>
            <a:r>
              <a:rPr lang="en-GB" dirty="0">
                <a:solidFill>
                  <a:schemeClr val="accent3"/>
                </a:solidFill>
              </a:rPr>
              <a:t>Accelerate the particles</a:t>
            </a:r>
          </a:p>
          <a:p>
            <a:pPr marL="285750" indent="-285750">
              <a:buFont typeface="Wingdings" pitchFamily="2" charset="2"/>
              <a:buChar char="Ø"/>
            </a:pPr>
            <a:r>
              <a:rPr lang="en-GB" dirty="0">
                <a:solidFill>
                  <a:schemeClr val="accent4">
                    <a:lumMod val="75000"/>
                  </a:schemeClr>
                </a:solidFill>
              </a:rPr>
              <a:t>Bend and steer the beam</a:t>
            </a:r>
          </a:p>
          <a:p>
            <a:pPr marL="285750" indent="-285750">
              <a:buFont typeface="Wingdings" pitchFamily="2" charset="2"/>
              <a:buChar char="Ø"/>
            </a:pPr>
            <a:r>
              <a:rPr lang="en-GB" dirty="0">
                <a:solidFill>
                  <a:schemeClr val="accent6"/>
                </a:solidFill>
              </a:rPr>
              <a:t>Focus the beam</a:t>
            </a:r>
          </a:p>
          <a:p>
            <a:pPr marL="285750" indent="-285750">
              <a:buFont typeface="Wingdings" pitchFamily="2" charset="2"/>
              <a:buChar char="Ø"/>
            </a:pPr>
            <a:r>
              <a:rPr lang="en-GB" dirty="0">
                <a:solidFill>
                  <a:schemeClr val="accent5"/>
                </a:solidFill>
              </a:rPr>
              <a:t>Observe and measure its characteristics</a:t>
            </a:r>
          </a:p>
          <a:p>
            <a:pPr marL="285750" indent="-285750">
              <a:buFont typeface="Wingdings" pitchFamily="2" charset="2"/>
              <a:buChar char="Ø"/>
            </a:pPr>
            <a:r>
              <a:rPr lang="en-GB" dirty="0"/>
              <a:t>Inject in and extract from the accelerator</a:t>
            </a:r>
          </a:p>
          <a:p>
            <a:pPr algn="l"/>
            <a:endParaRPr lang="en-GB" dirty="0"/>
          </a:p>
        </p:txBody>
      </p:sp>
      <p:sp>
        <p:nvSpPr>
          <p:cNvPr id="28" name="Rectangle 27">
            <a:extLst>
              <a:ext uri="{FF2B5EF4-FFF2-40B4-BE49-F238E27FC236}">
                <a16:creationId xmlns:a16="http://schemas.microsoft.com/office/drawing/2014/main" id="{AC23C18C-931F-A140-B7E5-CEE2E60D5896}"/>
              </a:ext>
            </a:extLst>
          </p:cNvPr>
          <p:cNvSpPr/>
          <p:nvPr/>
        </p:nvSpPr>
        <p:spPr>
          <a:xfrm>
            <a:off x="8414498" y="1433966"/>
            <a:ext cx="298808" cy="118648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FBCC47F1-583D-C448-BE29-9F4142363452}"/>
              </a:ext>
            </a:extLst>
          </p:cNvPr>
          <p:cNvSpPr/>
          <p:nvPr/>
        </p:nvSpPr>
        <p:spPr>
          <a:xfrm rot="4073884">
            <a:off x="9874905" y="2384103"/>
            <a:ext cx="205457" cy="118648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EF9B9AD6-D92F-5C49-84AF-38E31F460E43}"/>
              </a:ext>
            </a:extLst>
          </p:cNvPr>
          <p:cNvSpPr/>
          <p:nvPr/>
        </p:nvSpPr>
        <p:spPr>
          <a:xfrm>
            <a:off x="8466156" y="1895643"/>
            <a:ext cx="195492" cy="195492"/>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1C81A9A4-BCCF-FB44-A36C-D2C88D4ED03D}"/>
              </a:ext>
            </a:extLst>
          </p:cNvPr>
          <p:cNvSpPr/>
          <p:nvPr/>
        </p:nvSpPr>
        <p:spPr>
          <a:xfrm>
            <a:off x="8452436" y="4346191"/>
            <a:ext cx="298808" cy="118648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99E6C078-4695-264D-8F94-54F303E7CD7E}"/>
              </a:ext>
            </a:extLst>
          </p:cNvPr>
          <p:cNvSpPr/>
          <p:nvPr/>
        </p:nvSpPr>
        <p:spPr>
          <a:xfrm rot="5400000">
            <a:off x="9953856" y="2889668"/>
            <a:ext cx="298808" cy="118648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A0A42D75-41CB-8B42-80C0-040F323B4ACF}"/>
              </a:ext>
            </a:extLst>
          </p:cNvPr>
          <p:cNvSpPr/>
          <p:nvPr/>
        </p:nvSpPr>
        <p:spPr>
          <a:xfrm rot="5400000">
            <a:off x="6867796" y="2884630"/>
            <a:ext cx="298808" cy="118648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F5ADE16C-6640-584C-B02F-ACA99F1D847A}"/>
              </a:ext>
            </a:extLst>
          </p:cNvPr>
          <p:cNvSpPr/>
          <p:nvPr/>
        </p:nvSpPr>
        <p:spPr>
          <a:xfrm rot="14814222">
            <a:off x="7105799" y="3380921"/>
            <a:ext cx="131326" cy="118648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9BE3B2E0-BBC6-FF4E-B565-FCD76C4CFC2C}"/>
              </a:ext>
            </a:extLst>
          </p:cNvPr>
          <p:cNvSpPr/>
          <p:nvPr/>
        </p:nvSpPr>
        <p:spPr>
          <a:xfrm rot="6474644">
            <a:off x="9929089" y="3334446"/>
            <a:ext cx="125016" cy="112082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grpSp>
        <p:nvGrpSpPr>
          <p:cNvPr id="9" name="Group 8">
            <a:extLst>
              <a:ext uri="{FF2B5EF4-FFF2-40B4-BE49-F238E27FC236}">
                <a16:creationId xmlns:a16="http://schemas.microsoft.com/office/drawing/2014/main" id="{269F18C2-2014-464F-BBAC-2D67EEBBA70C}"/>
              </a:ext>
            </a:extLst>
          </p:cNvPr>
          <p:cNvGrpSpPr/>
          <p:nvPr/>
        </p:nvGrpSpPr>
        <p:grpSpPr>
          <a:xfrm>
            <a:off x="6881455" y="2206622"/>
            <a:ext cx="1574378" cy="625740"/>
            <a:chOff x="6881455" y="2206622"/>
            <a:chExt cx="1574378" cy="625740"/>
          </a:xfrm>
        </p:grpSpPr>
        <p:sp>
          <p:nvSpPr>
            <p:cNvPr id="34" name="Rectangle 33">
              <a:extLst>
                <a:ext uri="{FF2B5EF4-FFF2-40B4-BE49-F238E27FC236}">
                  <a16:creationId xmlns:a16="http://schemas.microsoft.com/office/drawing/2014/main" id="{AB7910B1-AF7E-D346-B32B-4DA427794DE3}"/>
                </a:ext>
              </a:extLst>
            </p:cNvPr>
            <p:cNvSpPr/>
            <p:nvPr/>
          </p:nvSpPr>
          <p:spPr>
            <a:xfrm rot="18733151">
              <a:off x="7363912" y="2128330"/>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585828A7-D4D9-DA4E-B2D2-ED35AAFACB0E}"/>
                </a:ext>
              </a:extLst>
            </p:cNvPr>
            <p:cNvSpPr/>
            <p:nvPr/>
          </p:nvSpPr>
          <p:spPr>
            <a:xfrm rot="18733151">
              <a:off x="7751801" y="1724165"/>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2DF3F3B1-21E2-F445-A9F2-6784941BA7D6}"/>
                </a:ext>
              </a:extLst>
            </p:cNvPr>
            <p:cNvSpPr/>
            <p:nvPr/>
          </p:nvSpPr>
          <p:spPr>
            <a:xfrm rot="18733151">
              <a:off x="7556394" y="1923856"/>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grpSp>
        <p:nvGrpSpPr>
          <p:cNvPr id="17" name="Group 16">
            <a:extLst>
              <a:ext uri="{FF2B5EF4-FFF2-40B4-BE49-F238E27FC236}">
                <a16:creationId xmlns:a16="http://schemas.microsoft.com/office/drawing/2014/main" id="{1343DD5E-4B06-644F-A9A4-1C3A3A11242D}"/>
              </a:ext>
            </a:extLst>
          </p:cNvPr>
          <p:cNvGrpSpPr/>
          <p:nvPr/>
        </p:nvGrpSpPr>
        <p:grpSpPr>
          <a:xfrm>
            <a:off x="8724863" y="4142605"/>
            <a:ext cx="1574378" cy="625740"/>
            <a:chOff x="8724863" y="4142605"/>
            <a:chExt cx="1574378" cy="625740"/>
          </a:xfrm>
        </p:grpSpPr>
        <p:sp>
          <p:nvSpPr>
            <p:cNvPr id="39" name="Rectangle 38">
              <a:extLst>
                <a:ext uri="{FF2B5EF4-FFF2-40B4-BE49-F238E27FC236}">
                  <a16:creationId xmlns:a16="http://schemas.microsoft.com/office/drawing/2014/main" id="{97D2EAB9-0859-034F-9C99-8B8B458FE31A}"/>
                </a:ext>
              </a:extLst>
            </p:cNvPr>
            <p:cNvSpPr/>
            <p:nvPr/>
          </p:nvSpPr>
          <p:spPr>
            <a:xfrm rot="18733151">
              <a:off x="9207320" y="4064313"/>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3CFA4EB2-8C36-CB4F-8502-F157F8D16312}"/>
                </a:ext>
              </a:extLst>
            </p:cNvPr>
            <p:cNvSpPr/>
            <p:nvPr/>
          </p:nvSpPr>
          <p:spPr>
            <a:xfrm rot="18733151">
              <a:off x="9595209" y="3660148"/>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1F104471-EE38-6E4F-9398-A6F14021092E}"/>
                </a:ext>
              </a:extLst>
            </p:cNvPr>
            <p:cNvSpPr/>
            <p:nvPr/>
          </p:nvSpPr>
          <p:spPr>
            <a:xfrm rot="18733151">
              <a:off x="9399802" y="3859839"/>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grpSp>
        <p:nvGrpSpPr>
          <p:cNvPr id="13" name="Group 12">
            <a:extLst>
              <a:ext uri="{FF2B5EF4-FFF2-40B4-BE49-F238E27FC236}">
                <a16:creationId xmlns:a16="http://schemas.microsoft.com/office/drawing/2014/main" id="{A7F9F3A9-9E8B-EA48-9370-5DD4255916DE}"/>
              </a:ext>
            </a:extLst>
          </p:cNvPr>
          <p:cNvGrpSpPr/>
          <p:nvPr/>
        </p:nvGrpSpPr>
        <p:grpSpPr>
          <a:xfrm>
            <a:off x="7381231" y="3767728"/>
            <a:ext cx="647655" cy="1546569"/>
            <a:chOff x="7381231" y="3767728"/>
            <a:chExt cx="647655" cy="1546569"/>
          </a:xfrm>
        </p:grpSpPr>
        <p:sp>
          <p:nvSpPr>
            <p:cNvPr id="42" name="Rectangle 41">
              <a:extLst>
                <a:ext uri="{FF2B5EF4-FFF2-40B4-BE49-F238E27FC236}">
                  <a16:creationId xmlns:a16="http://schemas.microsoft.com/office/drawing/2014/main" id="{194F7FBA-40D2-C44C-ABCE-5F8BE171A7BC}"/>
                </a:ext>
              </a:extLst>
            </p:cNvPr>
            <p:cNvSpPr/>
            <p:nvPr/>
          </p:nvSpPr>
          <p:spPr>
            <a:xfrm rot="13333151">
              <a:off x="7807311" y="4127808"/>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B07437A4-1570-CC41-ABA3-3555E17A2AEF}"/>
                </a:ext>
              </a:extLst>
            </p:cNvPr>
            <p:cNvSpPr/>
            <p:nvPr/>
          </p:nvSpPr>
          <p:spPr>
            <a:xfrm rot="13333151">
              <a:off x="7595791" y="3947767"/>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480B37BF-DB1C-E145-A6D4-07FC6BB30BB2}"/>
                </a:ext>
              </a:extLst>
            </p:cNvPr>
            <p:cNvSpPr/>
            <p:nvPr/>
          </p:nvSpPr>
          <p:spPr>
            <a:xfrm rot="13333151">
              <a:off x="7381231" y="3767728"/>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grpSp>
        <p:nvGrpSpPr>
          <p:cNvPr id="12" name="Group 11">
            <a:extLst>
              <a:ext uri="{FF2B5EF4-FFF2-40B4-BE49-F238E27FC236}">
                <a16:creationId xmlns:a16="http://schemas.microsoft.com/office/drawing/2014/main" id="{01D4CBBF-FBD3-644C-B62F-0420F737713C}"/>
              </a:ext>
            </a:extLst>
          </p:cNvPr>
          <p:cNvGrpSpPr/>
          <p:nvPr/>
        </p:nvGrpSpPr>
        <p:grpSpPr>
          <a:xfrm>
            <a:off x="9117870" y="1656350"/>
            <a:ext cx="647655" cy="1546569"/>
            <a:chOff x="9117870" y="1656350"/>
            <a:chExt cx="647655" cy="1546569"/>
          </a:xfrm>
        </p:grpSpPr>
        <p:sp>
          <p:nvSpPr>
            <p:cNvPr id="45" name="Rectangle 44">
              <a:extLst>
                <a:ext uri="{FF2B5EF4-FFF2-40B4-BE49-F238E27FC236}">
                  <a16:creationId xmlns:a16="http://schemas.microsoft.com/office/drawing/2014/main" id="{3B062387-177A-D545-B7CC-C85571F02B0F}"/>
                </a:ext>
              </a:extLst>
            </p:cNvPr>
            <p:cNvSpPr/>
            <p:nvPr/>
          </p:nvSpPr>
          <p:spPr>
            <a:xfrm rot="13333151">
              <a:off x="9543950" y="2016430"/>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2C2421C-6AF0-FD45-943C-0C707ABD9EA7}"/>
                </a:ext>
              </a:extLst>
            </p:cNvPr>
            <p:cNvSpPr/>
            <p:nvPr/>
          </p:nvSpPr>
          <p:spPr>
            <a:xfrm rot="13333151">
              <a:off x="9332430" y="1836389"/>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08FDE91E-AA07-A442-B714-94BFB671047B}"/>
                </a:ext>
              </a:extLst>
            </p:cNvPr>
            <p:cNvSpPr/>
            <p:nvPr/>
          </p:nvSpPr>
          <p:spPr>
            <a:xfrm rot="13333151">
              <a:off x="9117870" y="1656350"/>
              <a:ext cx="221575" cy="11864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48" name="Diagonal Stripe 47">
            <a:extLst>
              <a:ext uri="{FF2B5EF4-FFF2-40B4-BE49-F238E27FC236}">
                <a16:creationId xmlns:a16="http://schemas.microsoft.com/office/drawing/2014/main" id="{C0B85021-632B-454D-9573-057836AC731B}"/>
              </a:ext>
            </a:extLst>
          </p:cNvPr>
          <p:cNvSpPr/>
          <p:nvPr/>
        </p:nvSpPr>
        <p:spPr>
          <a:xfrm rot="16200000">
            <a:off x="6081302" y="2583649"/>
            <a:ext cx="1083750" cy="1060425"/>
          </a:xfrm>
          <a:prstGeom prst="diagStripe">
            <a:avLst>
              <a:gd name="adj" fmla="val 820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0" name="Oval 49">
            <a:extLst>
              <a:ext uri="{FF2B5EF4-FFF2-40B4-BE49-F238E27FC236}">
                <a16:creationId xmlns:a16="http://schemas.microsoft.com/office/drawing/2014/main" id="{715E79E9-E5B6-FA4E-A435-66F2130141EA}"/>
              </a:ext>
            </a:extLst>
          </p:cNvPr>
          <p:cNvSpPr/>
          <p:nvPr/>
        </p:nvSpPr>
        <p:spPr>
          <a:xfrm>
            <a:off x="4892797" y="3981376"/>
            <a:ext cx="195492" cy="195492"/>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63298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grpId="0" nodeType="clickEffect">
                                  <p:stCondLst>
                                    <p:cond delay="0"/>
                                  </p:stCondLst>
                                  <p:childTnLst>
                                    <p:animMotion origin="layout" path="M 6.25E-7 -1.85185E-6 L 0.32409 0.00046 " pathEditMode="relative" rAng="0" ptsTypes="AA">
                                      <p:cBhvr>
                                        <p:cTn id="16" dur="2000" fill="hold"/>
                                        <p:tgtEl>
                                          <p:spTgt spid="15"/>
                                        </p:tgtEl>
                                        <p:attrNameLst>
                                          <p:attrName>ppt_x</p:attrName>
                                          <p:attrName>ppt_y</p:attrName>
                                        </p:attrNameLst>
                                      </p:cBhvr>
                                      <p:rCtr x="16198" y="23"/>
                                    </p:animMotion>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path" presetSubtype="0" repeatCount="indefinite" fill="hold" grpId="0" nodeType="clickEffect">
                                  <p:stCondLst>
                                    <p:cond delay="0"/>
                                  </p:stCondLst>
                                  <p:endCondLst>
                                    <p:cond evt="onNext" delay="0">
                                      <p:tgtEl>
                                        <p:sldTgt/>
                                      </p:tgtEl>
                                    </p:cond>
                                  </p:endCondLst>
                                  <p:childTnLst>
                                    <p:animMotion origin="layout" path="M -3.75E-6 7.40741E-7 C 0.06901 7.40741E-7 0.125 0.09815 0.125 0.21898 C 0.125 0.33981 0.06901 0.43819 -3.75E-6 0.43819 C -0.06901 0.43819 -0.125 0.33981 -0.125 0.21898 C -0.125 0.09815 -0.06901 7.40741E-7 -3.75E-6 7.40741E-7 Z " pathEditMode="relative" rAng="0" ptsTypes="AAAAA">
                                      <p:cBhvr>
                                        <p:cTn id="28" dur="3000" spd="-100000" fill="hold"/>
                                        <p:tgtEl>
                                          <p:spTgt spid="6"/>
                                        </p:tgtEl>
                                        <p:attrNameLst>
                                          <p:attrName>ppt_x</p:attrName>
                                          <p:attrName>ppt_y</p:attrName>
                                        </p:attrNameLst>
                                      </p:cBhvr>
                                      <p:rCtr x="0" y="21898"/>
                                    </p:animMotion>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childTnLst>
                                </p:cTn>
                              </p:par>
                              <p:par>
                                <p:cTn id="33" presetID="1" presetClass="exit" presetSubtype="0" fill="hold" grpId="2" nodeType="withEffect">
                                  <p:stCondLst>
                                    <p:cond delay="0"/>
                                  </p:stCondLst>
                                  <p:childTnLst>
                                    <p:set>
                                      <p:cBhvr>
                                        <p:cTn id="34" dur="1" fill="hold">
                                          <p:stCondLst>
                                            <p:cond delay="0"/>
                                          </p:stCondLst>
                                        </p:cTn>
                                        <p:tgtEl>
                                          <p:spTgt spid="15"/>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8">
                                            <p:txEl>
                                              <p:pRg st="1" end="1"/>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8">
                                            <p:txEl>
                                              <p:pRg st="2" end="2"/>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8">
                                            <p:txEl>
                                              <p:pRg st="3" end="3"/>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9"/>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2"/>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7"/>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3"/>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8">
                                            <p:txEl>
                                              <p:pRg st="4" end="4"/>
                                            </p:txEl>
                                          </p:spTgt>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8">
                                            <p:txEl>
                                              <p:pRg st="5" end="5"/>
                                            </p:txEl>
                                          </p:spTgt>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8"/>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1" nodeType="clickEffect">
                                  <p:stCondLst>
                                    <p:cond delay="0"/>
                                  </p:stCondLst>
                                  <p:childTnLst>
                                    <p:set>
                                      <p:cBhvr>
                                        <p:cTn id="106" dur="1" fill="hold">
                                          <p:stCondLst>
                                            <p:cond delay="0"/>
                                          </p:stCondLst>
                                        </p:cTn>
                                        <p:tgtEl>
                                          <p:spTgt spid="50"/>
                                        </p:tgtEl>
                                        <p:attrNameLst>
                                          <p:attrName>style.visibility</p:attrName>
                                        </p:attrNameLst>
                                      </p:cBhvr>
                                      <p:to>
                                        <p:strVal val="visible"/>
                                      </p:to>
                                    </p:set>
                                  </p:childTnLst>
                                </p:cTn>
                              </p:par>
                              <p:par>
                                <p:cTn id="107" presetID="0" presetClass="path" presetSubtype="0" repeatCount="indefinite" accel="50000" decel="50000" grpId="0" nodeType="withEffect">
                                  <p:stCondLst>
                                    <p:cond delay="0"/>
                                  </p:stCondLst>
                                  <p:endCondLst>
                                    <p:cond evt="onNext" delay="0">
                                      <p:tgtEl>
                                        <p:sldTgt/>
                                      </p:tgtEl>
                                    </p:cond>
                                  </p:endCondLst>
                                  <p:childTnLst>
                                    <p:animMotion origin="layout" path="M -0.26822 -0.20417 C -0.25898 -0.20255 -0.26223 -0.20348 -0.2526 -0.20024 C -0.25 -0.19931 -0.24752 -0.19792 -0.24505 -0.19746 C -0.23632 -0.19607 -0.21875 -0.19491 -0.21875 -0.19468 C -0.20716 -0.19561 -0.19986 -0.19561 -0.1888 -0.19885 C -0.18398 -0.20024 -0.17929 -0.20232 -0.17447 -0.20417 L -0.13476 -0.20139 C -0.12903 -0.20093 -0.1233 -0.19908 -0.11757 -0.19885 C -0.11132 -0.19862 -0.10507 -0.2 -0.09882 -0.20024 L -0.03502 -0.20139 L 0.02123 -0.20417 C 0.02474 -0.2044 0.02826 -0.20556 0.03178 -0.20556 C 0.04571 -0.20556 0.05977 -0.20463 0.0737 -0.20417 C 0.07592 -0.20324 0.07826 -0.20255 0.08047 -0.20139 C 0.08125 -0.20116 0.08191 -0.20047 0.08269 -0.20024 C 0.08542 -0.19908 0.08816 -0.19838 0.09102 -0.19746 C 0.09323 -0.19445 0.09597 -0.19213 0.09766 -0.1882 C 0.10209 -0.17778 0.09909 -0.18426 0.10743 -0.16968 C 0.10899 -0.16713 0.11068 -0.16482 0.11198 -0.16158 C 0.11576 -0.15278 0.11641 -0.15139 0.11941 -0.14283 C 0.12201 -0.13565 0.12175 -0.13496 0.12553 -0.12824 C 0.12904 -0.12176 0.13034 -0.12269 0.13451 -0.11621 C 0.13542 -0.11459 0.13594 -0.1125 0.13672 -0.11088 C 0.13842 -0.10718 0.14024 -0.10394 0.14193 -0.10024 C 0.14415 -0.09468 0.14506 -0.08727 0.14792 -0.08287 C 0.14974 -0.0801 0.15248 -0.08102 0.15469 -0.0801 C 0.15652 -0.07755 0.15808 -0.07454 0.16003 -0.07223 C 0.16133 -0.07061 0.16342 -0.07061 0.16446 -0.06806 C 0.16563 -0.06598 0.16537 -0.06204 0.16602 -0.0588 C 0.16784 -0.04931 0.1681 -0.04954 0.17123 -0.04144 C 0.17409 0.00763 0.17084 -0.03565 0.175 -0.00162 C 0.17566 0.00347 0.17553 0.00926 0.17644 0.01458 C 0.17709 0.01736 0.17865 0.01967 0.17943 0.02222 C 0.18073 0.02662 0.18125 0.03125 0.18243 0.03564 C 0.18685 0.05138 0.18464 0.04189 0.1892 0.05185 C 0.19089 0.05532 0.19454 0.06597 0.19675 0.06898 C 0.20196 0.07662 0.20769 0.0831 0.21316 0.09051 C 0.21576 0.09375 0.21889 0.09537 0.22071 0.09976 C 0.22227 0.10347 0.22318 0.10787 0.22527 0.11041 C 0.22839 0.11481 0.24467 0.13078 0.25066 0.13449 C 0.25391 0.13634 0.25717 0.1375 0.26042 0.13842 C 0.26693 0.14051 0.27553 0.14143 0.28217 0.14259 C 0.29571 0.14213 0.30925 0.14259 0.32266 0.1412 C 0.32487 0.14097 0.3267 0.13865 0.32878 0.13703 C 0.33073 0.13564 0.33269 0.13333 0.33477 0.13171 C 0.33711 0.12986 0.33985 0.1287 0.34219 0.12638 C 0.35599 0.11296 0.34532 0.11967 0.35196 0.11574 C 0.35391 0.11226 0.35599 0.1081 0.35873 0.10648 C 0.35951 0.10601 0.36029 0.10578 0.36094 0.10509 C 0.3625 0.1037 0.36394 0.10162 0.3655 0.09976 C 0.36693 0.09814 0.36849 0.09652 0.36993 0.09444 C 0.37227 0.09143 0.37461 0.08865 0.3767 0.08495 C 0.37813 0.08263 0.37904 0.07963 0.38047 0.07685 C 0.39649 0.05 0.38607 0.07222 0.39623 0.04884 C 0.39727 0.04351 0.39792 0.03819 0.39922 0.0331 C 0.40014 0.02939 0.40209 0.02615 0.403 0.02222 C 0.40873 -0.00162 0.40378 0.01226 0.40743 -0.00949 C 0.41823 -0.07408 0.41133 -0.01991 0.41641 -0.06274 C 0.41628 -0.07917 0.41628 -0.09584 0.41576 -0.11204 C 0.4155 -0.11644 0.41355 -0.12639 0.41277 -0.13079 C 0.4125 -0.13218 0.41237 -0.13357 0.41198 -0.13473 C 0.41094 -0.1375 0.40951 -0.13982 0.40899 -0.14283 C 0.40847 -0.14537 0.40821 -0.14838 0.40743 -0.15093 C 0.40691 -0.15278 0.40639 -0.15417 0.40599 -0.15625 C 0.4043 -0.16436 0.40352 -0.17246 0.40144 -0.1801 C 0.39974 -0.18681 0.39818 -0.19375 0.39623 -0.20024 C 0.39402 -0.20741 0.38816 -0.22362 0.38503 -0.23079 C 0.38256 -0.23635 0.38034 -0.24213 0.37748 -0.24676 C 0.37266 -0.25463 0.36133 -0.26922 0.35495 -0.27616 C 0.35352 -0.27778 0.35209 -0.27917 0.35053 -0.2801 C 0.34922 -0.28079 0.34792 -0.28102 0.34675 -0.28149 C 0.34584 -0.28172 0.34245 -0.28334 0.34141 -0.28403 C 0.34063 -0.28473 0.33998 -0.28612 0.3392 -0.28681 L 0.33243 -0.29074 L 0.328 -0.29352 C 0.32722 -0.29399 0.32644 -0.29445 0.32566 -0.29468 C 0.32474 -0.29514 0.3237 -0.29584 0.32266 -0.29607 C 0.32149 -0.29653 0.32019 -0.29723 0.31902 -0.29746 C 0.31303 -0.29815 0.30691 -0.29815 0.30092 -0.29885 C 0.29701 -0.29908 0.29297 -0.29977 0.28894 -0.3 C 0.28347 -0.29885 0.27787 -0.29838 0.27253 -0.29607 C 0.26954 -0.29491 0.26706 -0.29144 0.2642 -0.28936 C 0.25977 -0.28612 0.25521 -0.28334 0.25066 -0.2801 C 0.2474 -0.27755 0.24454 -0.27315 0.24102 -0.27223 C 0.23334 -0.26968 0.22553 -0.27037 0.21771 -0.26945 C 0.20873 -0.25579 0.21602 -0.2676 0.20717 -0.2507 C 0.20573 -0.24792 0.20417 -0.24561 0.20274 -0.24283 C 0.19441 -0.22616 0.20925 -0.25301 0.19896 -0.23473 C 0.1987 -0.23357 0.19857 -0.23195 0.19818 -0.23079 C 0.1948 -0.21968 0.19089 -0.21158 0.1862 -0.20139 C 0.18373 -0.19607 0.18073 -0.19144 0.17878 -0.18542 C 0.17748 -0.18195 0.17592 -0.17894 0.175 -0.17477 C 0.17045 -0.15741 0.16836 -0.14514 0.16524 -0.12824 C 0.16381 -0.1088 0.1642 -0.11806 0.16524 -0.0882 C 0.16563 -0.0757 0.1668 -0.04723 0.16823 -0.03218 C 0.16902 -0.02431 0.17006 -0.01644 0.17123 -0.00811 C 0.17227 -0.0007 0.17331 0.00694 0.175 0.01458 C 0.18594 0.06435 0.17813 0.02801 0.18321 0.04351 C 0.18373 0.04537 0.18412 0.04745 0.18477 0.04884 C 0.18516 0.05023 0.18555 0.05208 0.1862 0.05301 C 0.18829 0.05648 0.19206 0.05949 0.19441 0.06226 C 0.19597 0.06412 0.19753 0.06574 0.19896 0.06759 C 0.2004 0.0699 0.20131 0.07245 0.20274 0.07453 C 0.20456 0.07662 0.20678 0.07754 0.20873 0.07986 C 0.21107 0.08194 0.21329 0.08495 0.2155 0.08773 C 0.21628 0.08888 0.22149 0.09652 0.22292 0.09976 C 0.22514 0.10439 0.22357 0.1037 0.2267 0.10648 C 0.22748 0.10717 0.22826 0.10717 0.22891 0.10787 C 0.22982 0.10856 0.23034 0.10972 0.23125 0.11041 C 0.23464 0.11342 0.23803 0.11643 0.24167 0.11851 C 0.2461 0.12083 0.25079 0.12176 0.25521 0.12384 C 0.25652 0.1243 0.25769 0.12569 0.25899 0.12638 C 0.26042 0.12754 0.26198 0.12824 0.26342 0.12916 L 0.26797 0.13171 L 0.27253 0.13449 C 0.27318 0.13495 0.27396 0.13541 0.27474 0.13588 C 0.27995 0.13819 0.2767 0.13703 0.28451 0.13842 L 0.31745 0.13449 C 0.32071 0.13402 0.32409 0.13472 0.32722 0.1331 C 0.33086 0.13148 0.33907 0.12152 0.34219 0.11851 C 0.3543 0.10717 0.34441 0.12037 0.36016 0.10115 C 0.36459 0.09583 0.36849 0.08888 0.37292 0.08379 C 0.38047 0.07523 0.38152 0.07592 0.38646 0.06365 C 0.38816 0.05949 0.38933 0.05439 0.39102 0.05023 C 0.39349 0.04375 0.39922 0.03171 0.39922 0.03194 C 0.40105 0.02152 0.39857 0.03426 0.40144 0.02384 C 0.40573 0.00856 0.39753 0.03402 0.40378 0.01458 C 0.40417 0.01296 0.40482 0.0118 0.40521 0.01041 C 0.40586 0.00763 0.40612 0.00509 0.40678 0.00231 C 0.41042 -0.01366 0.41316 -0.02292 0.41498 -0.03912 C 0.41576 -0.04607 0.41667 -0.0588 0.41719 -0.0669 C 0.41576 -0.09352 0.41537 -0.12037 0.41277 -0.14676 C 0.4125 -0.14931 0.4043 -0.17408 0.403 -0.17755 C 0.39831 -0.19005 0.39467 -0.20417 0.38868 -0.21482 C 0.37943 -0.23125 0.38933 -0.21297 0.38269 -0.22686 C 0.38204 -0.22824 0.38112 -0.2294 0.38047 -0.23079 C 0.3793 -0.23334 0.37891 -0.23704 0.37748 -0.23889 C 0.37136 -0.24607 0.3793 -0.23612 0.37292 -0.24537 C 0.3711 -0.24838 0.36875 -0.25024 0.36693 -0.25348 C 0.36602 -0.25533 0.36511 -0.25741 0.36394 -0.2588 C 0.36329 -0.25949 0.3625 -0.25973 0.36172 -0.26019 L 0.34519 -0.26806 C 0.33777 -0.27801 0.3323 -0.28588 0.32123 -0.29074 C 0.3168 -0.29283 0.31875 -0.29213 0.31303 -0.29352 C 0.31094 -0.29399 0.30899 -0.29468 0.30691 -0.29468 C 0.29792 -0.29561 0.28894 -0.29561 0.27995 -0.29607 C 0.27266 -0.29514 0.26537 -0.29514 0.25821 -0.29352 C 0.25391 -0.29237 0.24974 -0.29005 0.24545 -0.2882 C 0.24389 -0.2875 0.24232 -0.28704 0.24102 -0.28542 C 0.23803 -0.28195 0.23959 -0.28334 0.23646 -0.28149 C 0.23568 -0.2801 0.23516 -0.27848 0.23425 -0.27755 C 0.2336 -0.27662 0.23269 -0.27686 0.23191 -0.27616 C 0.23034 -0.27454 0.22891 -0.27246 0.22748 -0.27084 L 0.22748 -0.27061 C 0.22227 -0.26158 0.22474 -0.26482 0.22071 -0.26019 C 0.21667 -0.24954 0.22201 -0.26227 0.21693 -0.25348 C 0.21628 -0.25232 0.21615 -0.25047 0.2155 -0.24954 C 0.21485 -0.24862 0.21394 -0.24885 0.21316 -0.24815 C 0.21159 -0.24653 0.21042 -0.24375 0.20873 -0.24283 C 0.20795 -0.24237 0.20717 -0.24213 0.20652 -0.24144 L 0.19974 -0.23357 L 0.19753 -0.23079 C 0.19701 -0.2294 0.19649 -0.22801 0.19597 -0.22686 C 0.19375 -0.22223 0.19128 -0.21829 0.1892 -0.21343 C 0.1875 -0.20926 0.18607 -0.20463 0.18477 -0.20024 C 0.18191 -0.19098 0.17839 -0.18218 0.17644 -0.17223 C 0.17409 -0.15926 0.17787 -0.17917 0.17422 -0.16297 C 0.17149 -0.15116 0.17409 -0.15857 0.17123 -0.15093 C 0.17019 -0.14352 0.16862 -0.13241 0.16823 -0.12686 C 0.16745 -0.11482 0.16667 -0.09074 0.16667 -0.09051 C 0.16693 -0.06945 0.1668 -0.04838 0.16745 -0.02686 C 0.16758 -0.02431 0.16849 -0.02153 0.16902 -0.01875 C 0.16928 -0.0176 0.16954 -0.01644 0.16967 -0.01505 C 0.16993 -0.0132 0.17071 -0.00741 0.17123 -0.00579 C 0.17162 -0.00417 0.1724 -0.00301 0.17266 -0.00162 C 0.17331 0.00115 0.17331 0.00393 0.17422 0.00648 C 0.17474 0.00763 0.1754 0.00879 0.17566 0.01041 C 0.17631 0.01273 0.17631 0.01597 0.17722 0.01851 C 0.17826 0.02083 0.17891 0.0243 0.18021 0.02615 C 0.18165 0.02893 0.18308 0.03101 0.18399 0.03426 C 0.18464 0.03703 0.18477 0.03981 0.18542 0.04259 C 0.18881 0.05416 0.18959 0.05833 0.19297 0.06759 C 0.19389 0.0706 0.19467 0.07338 0.19597 0.07569 C 0.20105 0.08495 0.1987 0.08148 0.20274 0.08657 C 0.20326 0.08773 0.20352 0.08958 0.20417 0.09051 C 0.20482 0.09143 0.20573 0.0912 0.20652 0.09189 C 0.20782 0.09305 0.20886 0.0949 0.21016 0.09583 C 0.21433 0.09884 0.21862 0.10138 0.22292 0.1037 C 0.23646 0.11111 0.22943 0.10763 0.24402 0.11458 C 0.24909 0.1206 0.24271 0.11342 0.25066 0.1199 C 0.25157 0.12037 0.25209 0.12176 0.253 0.12245 C 0.25443 0.12361 0.25599 0.1243 0.25743 0.12523 L 0.25977 0.12638 C 0.26042 0.12685 0.2612 0.12754 0.26198 0.12777 C 0.26368 0.12824 0.2655 0.12893 0.26719 0.12916 C 0.28178 0.12986 0.29623 0.13009 0.31068 0.13055 C 0.31993 0.12963 0.3293 0.13009 0.33842 0.12777 C 0.34271 0.12685 0.34532 0.11851 0.34818 0.11458 C 0.34883 0.11365 0.34974 0.11388 0.35053 0.11319 C 0.35625 0.10787 0.34935 0.1125 0.35495 0.10926 C 0.35573 0.10787 0.35639 0.10625 0.35717 0.10509 C 0.35795 0.10416 0.35886 0.10347 0.35951 0.10254 C 0.36107 0.1 0.3625 0.09722 0.36394 0.09444 C 0.36472 0.09305 0.36563 0.09213 0.36628 0.09051 C 0.36667 0.08912 0.36706 0.0875 0.36771 0.08657 C 0.36902 0.08449 0.37071 0.08263 0.37227 0.08101 L 0.3767 0.07569 C 0.37748 0.075 0.37813 0.07338 0.37891 0.07291 L 0.38125 0.07152 C 0.38451 0.06273 0.3806 0.07268 0.38503 0.06365 C 0.38581 0.06203 0.38646 0.05995 0.38724 0.05833 C 0.38777 0.05717 0.38803 0.05532 0.38868 0.05416 C 0.38933 0.05324 0.39024 0.05277 0.39102 0.05185 C 0.39675 0.04328 0.38985 0.05185 0.39545 0.0449 C 0.39922 0.03518 0.3974 0.03958 0.40066 0.03171 C 0.40144 0.02546 0.40196 0.01921 0.403 0.01296 C 0.40378 0.00856 0.4043 0.00393 0.40521 -0.00047 C 0.40782 -0.01297 0.40586 0.00324 0.40821 -0.01343 C 0.40847 -0.01551 0.40873 -0.01713 0.40899 -0.01875 C 0.40925 -0.02037 0.40951 -0.02153 0.40977 -0.02292 C 0.41003 -0.02524 0.41016 -0.02732 0.41042 -0.02963 C 0.41068 -0.03079 0.41107 -0.03218 0.4112 -0.0338 C 0.41159 -0.03565 0.41172 -0.0382 0.41198 -0.04005 C 0.41316 -0.04977 0.41237 -0.04121 0.41342 -0.05232 C 0.41446 -0.0625 0.4142 -0.06019 0.41498 -0.07223 C 0.41524 -0.0757 0.4155 -0.07917 0.41576 -0.08287 C 0.41667 -0.10209 0.41498 -0.09769 0.41797 -0.10949 C 0.41862 -0.11204 0.42084 -0.11991 0.42175 -0.12153 C 0.42435 -0.12686 0.42748 -0.12824 0.43073 -0.13218 C 0.43659 -0.13912 0.43243 -0.13588 0.43816 -0.14422 C 0.43959 -0.14607 0.44102 -0.14838 0.44271 -0.14954 L 0.44727 -0.15209 C 0.45027 -0.15649 0.45313 -0.16135 0.45625 -0.16551 C 0.45808 -0.16806 0.46042 -0.16968 0.46224 -0.17223 C 0.46472 -0.17593 0.46628 -0.18125 0.46902 -0.18403 C 0.47448 -0.19028 0.47826 -0.19514 0.48399 -0.20024 C 0.48568 -0.20162 0.4875 -0.20255 0.4892 -0.20417 C 0.49037 -0.2051 0.49115 -0.20695 0.49219 -0.20811 C 0.49284 -0.2088 0.49375 -0.2088 0.49441 -0.20949 C 0.49532 -0.21019 0.49597 -0.21135 0.49675 -0.21204 C 0.4974 -0.21274 0.49831 -0.21274 0.49896 -0.21343 C 0.50014 -0.21459 0.50339 -0.21922 0.50417 -0.22014 C 0.50495 -0.22107 0.5056 -0.22199 0.50652 -0.22269 C 0.50821 -0.22431 0.51003 -0.22547 0.51172 -0.22686 C 0.51224 -0.22709 0.51277 -0.22778 0.51329 -0.22824 " pathEditMode="relative" rAng="0" ptsTypes="AAAAAAAAAAAAAAAAAAAAAAAAAAAAAAAAAAAAAAAAAAAAAAAAAAAAAAAAAAAAAAAAAAAAAAAAAAAAAAAAAAAAAAAAAAAAAAAAAAAAAAAAAAAAAAAAAAAAAAAAAAAAAAAAAAAAAAAAAAAAAAAAAAAAAAAAAAAAAAAAAAAAAAAAAAAAAAAAAAAAAAAAAAAAAAAAAAAAAAAAAAAAAAAAAAAAAAAAAAAAAAAAAAAAAAAAAAAAAAAAAAAAA">
                                      <p:cBhvr>
                                        <p:cTn id="108" dur="5000" fill="hold"/>
                                        <p:tgtEl>
                                          <p:spTgt spid="50"/>
                                        </p:tgtEl>
                                        <p:attrNameLst>
                                          <p:attrName>ppt_x</p:attrName>
                                          <p:attrName>ppt_y</p:attrName>
                                        </p:attrNameLst>
                                      </p:cBhvr>
                                      <p:rCtr x="39076" y="125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 grpId="0" animBg="1"/>
      <p:bldP spid="5" grpId="0" animBg="1"/>
      <p:bldP spid="14" grpId="0" animBg="1"/>
      <p:bldP spid="15" grpId="0" animBg="1"/>
      <p:bldP spid="15" grpId="1" animBg="1"/>
      <p:bldP spid="15" grpId="2" animBg="1"/>
      <p:bldP spid="16" grpId="0" animBg="1"/>
      <p:bldP spid="7" grpId="0" animBg="1"/>
      <p:bldP spid="18" grpId="0" animBg="1"/>
      <p:bldP spid="19" grpId="0" animBg="1"/>
      <p:bldP spid="20" grpId="0" animBg="1"/>
      <p:bldP spid="21" grpId="0" animBg="1"/>
      <p:bldP spid="22" grpId="0" animBg="1"/>
      <p:bldP spid="23" grpId="0" animBg="1"/>
      <p:bldP spid="24" grpId="0" animBg="1"/>
      <p:bldP spid="25" grpId="0" animBg="1"/>
      <p:bldP spid="26" grpId="0" animBg="1"/>
      <p:bldP spid="8" grpId="0" uiExpand="1" build="p"/>
      <p:bldP spid="28" grpId="0" animBg="1"/>
      <p:bldP spid="27" grpId="0" animBg="1"/>
      <p:bldP spid="6" grpId="0" animBg="1"/>
      <p:bldP spid="6" grpId="1" animBg="1"/>
      <p:bldP spid="6" grpId="2" animBg="1"/>
      <p:bldP spid="29" grpId="0" animBg="1"/>
      <p:bldP spid="30" grpId="0" animBg="1"/>
      <p:bldP spid="31" grpId="0" animBg="1"/>
      <p:bldP spid="35" grpId="0" animBg="1"/>
      <p:bldP spid="36" grpId="0" animBg="1"/>
      <p:bldP spid="48" grpId="0" animBg="1"/>
      <p:bldP spid="50" grpId="0" animBg="1"/>
      <p:bldP spid="50" grpId="1"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274C4E-A669-464A-9555-35210FE5BCD5}"/>
              </a:ext>
            </a:extLst>
          </p:cNvPr>
          <p:cNvSpPr>
            <a:spLocks noGrp="1"/>
          </p:cNvSpPr>
          <p:nvPr>
            <p:ph idx="1"/>
          </p:nvPr>
        </p:nvSpPr>
        <p:spPr>
          <a:xfrm>
            <a:off x="407989" y="1592263"/>
            <a:ext cx="6690643" cy="4608512"/>
          </a:xfrm>
        </p:spPr>
        <p:txBody>
          <a:bodyPr/>
          <a:lstStyle/>
          <a:p>
            <a:r>
              <a:rPr lang="en-CH" dirty="0"/>
              <a:t>CERN</a:t>
            </a:r>
          </a:p>
          <a:p>
            <a:r>
              <a:rPr lang="en-CH" dirty="0"/>
              <a:t>CERN Beams Department </a:t>
            </a:r>
            <a:r>
              <a:rPr lang="en-CH" b="0" dirty="0"/>
              <a:t>(</a:t>
            </a:r>
            <a:r>
              <a:rPr lang="en-GB" b="0" dirty="0">
                <a:hlinkClick r:id="rId3"/>
              </a:rPr>
              <a:t>https://beams.cern/</a:t>
            </a:r>
            <a:r>
              <a:rPr lang="en-GB" b="0" dirty="0"/>
              <a:t>)</a:t>
            </a:r>
            <a:endParaRPr lang="en-CH" b="0" dirty="0"/>
          </a:p>
          <a:p>
            <a:r>
              <a:rPr lang="en-CH" dirty="0"/>
              <a:t>Introduction to BE-CO Control System</a:t>
            </a:r>
            <a:r>
              <a:rPr lang="en-CH" b="0" dirty="0"/>
              <a:t>, </a:t>
            </a:r>
            <a:r>
              <a:rPr lang="en-GB" b="0" dirty="0"/>
              <a:t>2019 Edition, S. Deghaye &amp; E. Fortescue, CERN, 2020. (</a:t>
            </a:r>
            <a:r>
              <a:rPr lang="en-GB" b="0" dirty="0">
                <a:hlinkClick r:id="rId4"/>
              </a:rPr>
              <a:t>https://cds.cern.ch/record/2748122</a:t>
            </a:r>
            <a:r>
              <a:rPr lang="en-GB" b="0" dirty="0"/>
              <a:t>)</a:t>
            </a:r>
          </a:p>
          <a:p>
            <a:endParaRPr lang="en-GB" b="0" dirty="0"/>
          </a:p>
          <a:p>
            <a:r>
              <a:rPr lang="en-GB" dirty="0"/>
              <a:t>Tango Controls </a:t>
            </a:r>
            <a:r>
              <a:rPr lang="en-GB" b="0" dirty="0"/>
              <a:t>(</a:t>
            </a:r>
            <a:r>
              <a:rPr lang="en-GB" b="0" dirty="0">
                <a:hlinkClick r:id="rId5"/>
              </a:rPr>
              <a:t>https://www.tango-controls.org/</a:t>
            </a:r>
            <a:r>
              <a:rPr lang="en-GB" b="0" dirty="0"/>
              <a:t>)</a:t>
            </a:r>
          </a:p>
          <a:p>
            <a:endParaRPr lang="en-GB" b="0" dirty="0"/>
          </a:p>
          <a:p>
            <a:r>
              <a:rPr lang="en-GB" dirty="0"/>
              <a:t>EPICS</a:t>
            </a:r>
            <a:r>
              <a:rPr lang="en-GB" b="0" dirty="0"/>
              <a:t> (</a:t>
            </a:r>
            <a:r>
              <a:rPr lang="en-GB" b="0" dirty="0">
                <a:hlinkClick r:id="rId6"/>
              </a:rPr>
              <a:t>https://epics-controls.org/</a:t>
            </a:r>
            <a:r>
              <a:rPr lang="en-GB" b="0" dirty="0"/>
              <a:t>)</a:t>
            </a:r>
            <a:endParaRPr lang="en-CH" b="0" dirty="0"/>
          </a:p>
        </p:txBody>
      </p:sp>
      <p:sp>
        <p:nvSpPr>
          <p:cNvPr id="3" name="Title 2">
            <a:extLst>
              <a:ext uri="{FF2B5EF4-FFF2-40B4-BE49-F238E27FC236}">
                <a16:creationId xmlns:a16="http://schemas.microsoft.com/office/drawing/2014/main" id="{A3B81134-3AF6-CC47-A58F-73F5E6BB2552}"/>
              </a:ext>
            </a:extLst>
          </p:cNvPr>
          <p:cNvSpPr>
            <a:spLocks noGrp="1"/>
          </p:cNvSpPr>
          <p:nvPr>
            <p:ph type="title"/>
          </p:nvPr>
        </p:nvSpPr>
        <p:spPr/>
        <p:txBody>
          <a:bodyPr/>
          <a:lstStyle/>
          <a:p>
            <a:r>
              <a:rPr lang="en-CH"/>
              <a:t>Want to know more?</a:t>
            </a:r>
          </a:p>
        </p:txBody>
      </p:sp>
      <p:sp>
        <p:nvSpPr>
          <p:cNvPr id="4" name="Date Placeholder 3">
            <a:extLst>
              <a:ext uri="{FF2B5EF4-FFF2-40B4-BE49-F238E27FC236}">
                <a16:creationId xmlns:a16="http://schemas.microsoft.com/office/drawing/2014/main" id="{B44F43BE-8DAF-B44C-9812-8B41BDDA72FD}"/>
              </a:ext>
            </a:extLst>
          </p:cNvPr>
          <p:cNvSpPr>
            <a:spLocks noGrp="1"/>
          </p:cNvSpPr>
          <p:nvPr>
            <p:ph type="dt" sz="half" idx="10"/>
          </p:nvPr>
        </p:nvSpPr>
        <p:spPr/>
        <p:txBody>
          <a:bodyPr/>
          <a:lstStyle/>
          <a:p>
            <a:r>
              <a:rPr lang="de-CH"/>
              <a:t>29 &amp; 30-11-2021</a:t>
            </a:r>
            <a:endParaRPr lang="en-US"/>
          </a:p>
        </p:txBody>
      </p:sp>
      <p:sp>
        <p:nvSpPr>
          <p:cNvPr id="5" name="Footer Placeholder 4">
            <a:extLst>
              <a:ext uri="{FF2B5EF4-FFF2-40B4-BE49-F238E27FC236}">
                <a16:creationId xmlns:a16="http://schemas.microsoft.com/office/drawing/2014/main" id="{72E6C974-9868-2542-A073-7CADE165CDDB}"/>
              </a:ext>
            </a:extLst>
          </p:cNvPr>
          <p:cNvSpPr>
            <a:spLocks noGrp="1"/>
          </p:cNvSpPr>
          <p:nvPr>
            <p:ph type="ftr" sz="quarter" idx="11"/>
          </p:nvPr>
        </p:nvSpPr>
        <p:spPr/>
        <p:txBody>
          <a:bodyPr/>
          <a:lstStyle/>
          <a:p>
            <a:r>
              <a:rPr lang="en-US"/>
              <a:t>Accelerator Controls - S. Deghaye</a:t>
            </a:r>
          </a:p>
        </p:txBody>
      </p:sp>
      <p:sp>
        <p:nvSpPr>
          <p:cNvPr id="6" name="Slide Number Placeholder 5">
            <a:extLst>
              <a:ext uri="{FF2B5EF4-FFF2-40B4-BE49-F238E27FC236}">
                <a16:creationId xmlns:a16="http://schemas.microsoft.com/office/drawing/2014/main" id="{141F7902-065C-E44F-BF2E-53B27E32307E}"/>
              </a:ext>
            </a:extLst>
          </p:cNvPr>
          <p:cNvSpPr>
            <a:spLocks noGrp="1"/>
          </p:cNvSpPr>
          <p:nvPr>
            <p:ph type="sldNum" sz="quarter" idx="12"/>
          </p:nvPr>
        </p:nvSpPr>
        <p:spPr/>
        <p:txBody>
          <a:bodyPr/>
          <a:lstStyle/>
          <a:p>
            <a:fld id="{36B5EA5A-BC32-A742-B11B-8E7414D5B535}" type="slidenum">
              <a:rPr lang="en-US" smtClean="0"/>
              <a:pPr/>
              <a:t>70</a:t>
            </a:fld>
            <a:endParaRPr lang="en-US"/>
          </a:p>
        </p:txBody>
      </p:sp>
      <p:pic>
        <p:nvPicPr>
          <p:cNvPr id="8" name="Graphic 7">
            <a:extLst>
              <a:ext uri="{FF2B5EF4-FFF2-40B4-BE49-F238E27FC236}">
                <a16:creationId xmlns:a16="http://schemas.microsoft.com/office/drawing/2014/main" id="{E21DF50C-C981-EA41-B495-E4165F7E77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1650" y="5036716"/>
            <a:ext cx="819233" cy="432259"/>
          </a:xfrm>
          <a:prstGeom prst="rect">
            <a:avLst/>
          </a:prstGeom>
        </p:spPr>
      </p:pic>
      <p:pic>
        <p:nvPicPr>
          <p:cNvPr id="10" name="Picture 9">
            <a:extLst>
              <a:ext uri="{FF2B5EF4-FFF2-40B4-BE49-F238E27FC236}">
                <a16:creationId xmlns:a16="http://schemas.microsoft.com/office/drawing/2014/main" id="{37471C5C-0EEC-AF43-AEE6-30D3FD73FCB6}"/>
              </a:ext>
            </a:extLst>
          </p:cNvPr>
          <p:cNvPicPr>
            <a:picLocks noChangeAspect="1"/>
          </p:cNvPicPr>
          <p:nvPr/>
        </p:nvPicPr>
        <p:blipFill>
          <a:blip r:embed="rId9"/>
          <a:stretch>
            <a:fillRect/>
          </a:stretch>
        </p:blipFill>
        <p:spPr>
          <a:xfrm>
            <a:off x="357482" y="3928603"/>
            <a:ext cx="1268412" cy="403873"/>
          </a:xfrm>
          <a:prstGeom prst="rect">
            <a:avLst/>
          </a:prstGeom>
        </p:spPr>
      </p:pic>
      <p:pic>
        <p:nvPicPr>
          <p:cNvPr id="12" name="Picture 11">
            <a:extLst>
              <a:ext uri="{FF2B5EF4-FFF2-40B4-BE49-F238E27FC236}">
                <a16:creationId xmlns:a16="http://schemas.microsoft.com/office/drawing/2014/main" id="{53A93154-E955-8144-B27D-B61064C9E02A}"/>
              </a:ext>
            </a:extLst>
          </p:cNvPr>
          <p:cNvPicPr>
            <a:picLocks noChangeAspect="1"/>
          </p:cNvPicPr>
          <p:nvPr/>
        </p:nvPicPr>
        <p:blipFill rotWithShape="1">
          <a:blip r:embed="rId10"/>
          <a:srcRect l="19690" t="20405" r="17909" b="17457"/>
          <a:stretch/>
        </p:blipFill>
        <p:spPr>
          <a:xfrm>
            <a:off x="405608" y="1148962"/>
            <a:ext cx="954909" cy="950881"/>
          </a:xfrm>
          <a:prstGeom prst="rect">
            <a:avLst/>
          </a:prstGeom>
        </p:spPr>
      </p:pic>
      <p:pic>
        <p:nvPicPr>
          <p:cNvPr id="14" name="Picture 13">
            <a:extLst>
              <a:ext uri="{FF2B5EF4-FFF2-40B4-BE49-F238E27FC236}">
                <a16:creationId xmlns:a16="http://schemas.microsoft.com/office/drawing/2014/main" id="{878BC6A3-72B6-F044-B196-A3EA032CAFC9}"/>
              </a:ext>
            </a:extLst>
          </p:cNvPr>
          <p:cNvPicPr>
            <a:picLocks noChangeAspect="1"/>
          </p:cNvPicPr>
          <p:nvPr/>
        </p:nvPicPr>
        <p:blipFill>
          <a:blip r:embed="rId11"/>
          <a:stretch>
            <a:fillRect/>
          </a:stretch>
        </p:blipFill>
        <p:spPr>
          <a:xfrm>
            <a:off x="7098632" y="1592263"/>
            <a:ext cx="5032568" cy="3856205"/>
          </a:xfrm>
          <a:prstGeom prst="rect">
            <a:avLst/>
          </a:prstGeom>
        </p:spPr>
      </p:pic>
    </p:spTree>
    <p:extLst>
      <p:ext uri="{BB962C8B-B14F-4D97-AF65-F5344CB8AC3E}">
        <p14:creationId xmlns:p14="http://schemas.microsoft.com/office/powerpoint/2010/main" val="1859695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an accelerator made of?</a:t>
            </a:r>
          </a:p>
        </p:txBody>
      </p:sp>
      <p:sp>
        <p:nvSpPr>
          <p:cNvPr id="3" name="Content Placeholder 2"/>
          <p:cNvSpPr>
            <a:spLocks noGrp="1"/>
          </p:cNvSpPr>
          <p:nvPr>
            <p:ph idx="1"/>
          </p:nvPr>
        </p:nvSpPr>
        <p:spPr>
          <a:xfrm>
            <a:off x="407989" y="1592263"/>
            <a:ext cx="5551377" cy="4608512"/>
          </a:xfrm>
        </p:spPr>
        <p:txBody>
          <a:bodyPr/>
          <a:lstStyle/>
          <a:p>
            <a:r>
              <a:rPr lang="en-GB" dirty="0">
                <a:solidFill>
                  <a:schemeClr val="tx1"/>
                </a:solidFill>
              </a:rPr>
              <a:t>A beam pipe in which the beam circulates</a:t>
            </a:r>
          </a:p>
          <a:p>
            <a:pPr algn="ctr"/>
            <a:r>
              <a:rPr lang="en-GB" dirty="0">
                <a:solidFill>
                  <a:schemeClr val="tx1"/>
                </a:solidFill>
              </a:rPr>
              <a:t>+</a:t>
            </a:r>
          </a:p>
          <a:p>
            <a:r>
              <a:rPr lang="en-GB" dirty="0">
                <a:solidFill>
                  <a:schemeClr val="tx1"/>
                </a:solidFill>
              </a:rPr>
              <a:t>Elements in and around the pipe to:</a:t>
            </a:r>
          </a:p>
          <a:p>
            <a:pPr lvl="1"/>
            <a:r>
              <a:rPr lang="en-GB" dirty="0">
                <a:solidFill>
                  <a:schemeClr val="tx1"/>
                </a:solidFill>
              </a:rPr>
              <a:t>Steer and focus the beam</a:t>
            </a:r>
          </a:p>
          <a:p>
            <a:pPr lvl="1"/>
            <a:r>
              <a:rPr lang="en-GB" dirty="0">
                <a:solidFill>
                  <a:schemeClr val="tx1"/>
                </a:solidFill>
              </a:rPr>
              <a:t>Accelerate the beam and give it structure</a:t>
            </a:r>
          </a:p>
          <a:p>
            <a:pPr lvl="1"/>
            <a:r>
              <a:rPr lang="en-GB" dirty="0">
                <a:solidFill>
                  <a:schemeClr val="tx1"/>
                </a:solidFill>
              </a:rPr>
              <a:t>Measure the beam</a:t>
            </a:r>
          </a:p>
          <a:p>
            <a:pPr lvl="1"/>
            <a:r>
              <a:rPr lang="en-GB" dirty="0">
                <a:solidFill>
                  <a:schemeClr val="tx1"/>
                </a:solidFill>
              </a:rPr>
              <a:t>Inject and extract the beam</a:t>
            </a:r>
          </a:p>
          <a:p>
            <a:pPr lvl="1"/>
            <a:r>
              <a:rPr lang="en-GB" dirty="0">
                <a:solidFill>
                  <a:schemeClr val="tx1"/>
                </a:solidFill>
              </a:rPr>
              <a:t>…</a:t>
            </a:r>
          </a:p>
        </p:txBody>
      </p:sp>
      <p:sp>
        <p:nvSpPr>
          <p:cNvPr id="4" name="Explosion 1 3"/>
          <p:cNvSpPr/>
          <p:nvPr/>
        </p:nvSpPr>
        <p:spPr>
          <a:xfrm>
            <a:off x="1849441" y="4617956"/>
            <a:ext cx="2375717" cy="1612009"/>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Oversimplified view !!</a:t>
            </a:r>
          </a:p>
        </p:txBody>
      </p:sp>
      <p:pic>
        <p:nvPicPr>
          <p:cNvPr id="5" name="Content Placeholder 6" descr="Beam pipe.jpg"/>
          <p:cNvPicPr>
            <a:picLocks noChangeAspect="1"/>
          </p:cNvPicPr>
          <p:nvPr/>
        </p:nvPicPr>
        <p:blipFill>
          <a:blip r:embed="rId2">
            <a:extLst>
              <a:ext uri="{28A0092B-C50C-407E-A947-70E740481C1C}">
                <a14:useLocalDpi xmlns:a14="http://schemas.microsoft.com/office/drawing/2010/main" val="0"/>
              </a:ext>
            </a:extLst>
          </a:blip>
          <a:srcRect l="15753" r="15753"/>
          <a:stretch>
            <a:fillRect/>
          </a:stretch>
        </p:blipFill>
        <p:spPr>
          <a:xfrm>
            <a:off x="7400818" y="1758958"/>
            <a:ext cx="3548787" cy="3470700"/>
          </a:xfrm>
          <a:prstGeom prst="rect">
            <a:avLst/>
          </a:prstGeom>
        </p:spPr>
      </p:pic>
      <p:sp>
        <p:nvSpPr>
          <p:cNvPr id="8" name="Slide Number Placeholder 7">
            <a:extLst>
              <a:ext uri="{FF2B5EF4-FFF2-40B4-BE49-F238E27FC236}">
                <a16:creationId xmlns:a16="http://schemas.microsoft.com/office/drawing/2014/main" id="{D83839B1-0E88-1E43-99FB-B13621189C98}"/>
              </a:ext>
            </a:extLst>
          </p:cNvPr>
          <p:cNvSpPr>
            <a:spLocks noGrp="1"/>
          </p:cNvSpPr>
          <p:nvPr>
            <p:ph type="sldNum" sz="quarter" idx="12"/>
          </p:nvPr>
        </p:nvSpPr>
        <p:spPr/>
        <p:txBody>
          <a:bodyPr/>
          <a:lstStyle/>
          <a:p>
            <a:fld id="{1A573C97-D9A6-6A4F-8364-B1B1682C6500}" type="slidenum">
              <a:rPr lang="en-GB" smtClean="0"/>
              <a:t>8</a:t>
            </a:fld>
            <a:endParaRPr lang="en-GB" dirty="0"/>
          </a:p>
        </p:txBody>
      </p:sp>
      <p:sp>
        <p:nvSpPr>
          <p:cNvPr id="7" name="Date Placeholder 3">
            <a:extLst>
              <a:ext uri="{FF2B5EF4-FFF2-40B4-BE49-F238E27FC236}">
                <a16:creationId xmlns:a16="http://schemas.microsoft.com/office/drawing/2014/main" id="{ACC07CFC-7F10-8B49-ACC1-C03D4EB98374}"/>
              </a:ext>
            </a:extLst>
          </p:cNvPr>
          <p:cNvSpPr>
            <a:spLocks noGrp="1"/>
          </p:cNvSpPr>
          <p:nvPr>
            <p:ph type="dt" sz="half" idx="10"/>
          </p:nvPr>
        </p:nvSpPr>
        <p:spPr>
          <a:xfrm>
            <a:off x="3165677" y="6350851"/>
            <a:ext cx="950712" cy="365125"/>
          </a:xfrm>
        </p:spPr>
        <p:txBody>
          <a:bodyPr/>
          <a:lstStyle/>
          <a:p>
            <a:r>
              <a:rPr lang="de-CH" dirty="0"/>
              <a:t>29 &amp; 30-11-2021</a:t>
            </a:r>
            <a:endParaRPr lang="en-US" dirty="0"/>
          </a:p>
        </p:txBody>
      </p:sp>
    </p:spTree>
    <p:extLst>
      <p:ext uri="{BB962C8B-B14F-4D97-AF65-F5344CB8AC3E}">
        <p14:creationId xmlns:p14="http://schemas.microsoft.com/office/powerpoint/2010/main" val="583813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HC magnet.jpg">
            <a:extLst>
              <a:ext uri="{FF2B5EF4-FFF2-40B4-BE49-F238E27FC236}">
                <a16:creationId xmlns:a16="http://schemas.microsoft.com/office/drawing/2014/main" id="{FDD12DD5-BE60-9D44-BF7D-A156CFFE72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6148" y="1108792"/>
            <a:ext cx="6121400" cy="4591050"/>
          </a:xfrm>
          <a:prstGeom prst="rect">
            <a:avLst/>
          </a:prstGeom>
        </p:spPr>
      </p:pic>
      <p:pic>
        <p:nvPicPr>
          <p:cNvPr id="12" name="Picture 11" descr="LHC power converter.gif">
            <a:extLst>
              <a:ext uri="{FF2B5EF4-FFF2-40B4-BE49-F238E27FC236}">
                <a16:creationId xmlns:a16="http://schemas.microsoft.com/office/drawing/2014/main" id="{4B3272B5-4C22-FE4A-8CC7-EF5DFA496F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6438" y="1563073"/>
            <a:ext cx="6121110" cy="3580857"/>
          </a:xfrm>
          <a:prstGeom prst="rect">
            <a:avLst/>
          </a:prstGeom>
        </p:spPr>
      </p:pic>
      <p:sp>
        <p:nvSpPr>
          <p:cNvPr id="2" name="Title 1"/>
          <p:cNvSpPr>
            <a:spLocks noGrp="1"/>
          </p:cNvSpPr>
          <p:nvPr>
            <p:ph type="title"/>
          </p:nvPr>
        </p:nvSpPr>
        <p:spPr/>
        <p:txBody>
          <a:bodyPr/>
          <a:lstStyle/>
          <a:p>
            <a:r>
              <a:rPr lang="en-GB" dirty="0"/>
              <a:t>What is an accelerator made of?</a:t>
            </a:r>
          </a:p>
        </p:txBody>
      </p:sp>
      <p:sp>
        <p:nvSpPr>
          <p:cNvPr id="3" name="Content Placeholder 2"/>
          <p:cNvSpPr>
            <a:spLocks noGrp="1"/>
          </p:cNvSpPr>
          <p:nvPr>
            <p:ph idx="1"/>
          </p:nvPr>
        </p:nvSpPr>
        <p:spPr>
          <a:xfrm>
            <a:off x="407989" y="1592263"/>
            <a:ext cx="5551377" cy="4608512"/>
          </a:xfrm>
        </p:spPr>
        <p:txBody>
          <a:bodyPr/>
          <a:lstStyle/>
          <a:p>
            <a:r>
              <a:rPr lang="en-GB" dirty="0">
                <a:solidFill>
                  <a:schemeClr val="tx1"/>
                </a:solidFill>
              </a:rPr>
              <a:t>A beam pipe in which the beam circulates</a:t>
            </a:r>
          </a:p>
          <a:p>
            <a:pPr algn="ctr"/>
            <a:r>
              <a:rPr lang="en-GB" dirty="0">
                <a:solidFill>
                  <a:schemeClr val="tx1"/>
                </a:solidFill>
              </a:rPr>
              <a:t>+</a:t>
            </a:r>
          </a:p>
          <a:p>
            <a:r>
              <a:rPr lang="en-GB" dirty="0">
                <a:solidFill>
                  <a:schemeClr val="tx1"/>
                </a:solidFill>
              </a:rPr>
              <a:t>Elements in and around the pipe to:</a:t>
            </a:r>
          </a:p>
          <a:p>
            <a:pPr lvl="1"/>
            <a:r>
              <a:rPr lang="en-GB" dirty="0">
                <a:solidFill>
                  <a:schemeClr val="accent3"/>
                </a:solidFill>
              </a:rPr>
              <a:t>Steer and focus the beam</a:t>
            </a:r>
          </a:p>
          <a:p>
            <a:pPr lvl="1"/>
            <a:r>
              <a:rPr lang="en-GB" dirty="0">
                <a:solidFill>
                  <a:schemeClr val="tx1"/>
                </a:solidFill>
              </a:rPr>
              <a:t>Accelerate the beam and give it structure</a:t>
            </a:r>
          </a:p>
          <a:p>
            <a:pPr lvl="1"/>
            <a:r>
              <a:rPr lang="en-GB" dirty="0">
                <a:solidFill>
                  <a:schemeClr val="tx1"/>
                </a:solidFill>
              </a:rPr>
              <a:t>Measure the beam</a:t>
            </a:r>
          </a:p>
          <a:p>
            <a:pPr lvl="1"/>
            <a:r>
              <a:rPr lang="en-GB" dirty="0">
                <a:solidFill>
                  <a:schemeClr val="tx1"/>
                </a:solidFill>
              </a:rPr>
              <a:t>Inject and extract the beam</a:t>
            </a:r>
          </a:p>
          <a:p>
            <a:pPr lvl="1"/>
            <a:r>
              <a:rPr lang="en-GB" dirty="0">
                <a:solidFill>
                  <a:schemeClr val="tx1"/>
                </a:solidFill>
              </a:rPr>
              <a:t>…</a:t>
            </a:r>
          </a:p>
        </p:txBody>
      </p:sp>
      <p:sp>
        <p:nvSpPr>
          <p:cNvPr id="4" name="Explosion 1 3"/>
          <p:cNvSpPr/>
          <p:nvPr/>
        </p:nvSpPr>
        <p:spPr>
          <a:xfrm>
            <a:off x="1849441" y="4617956"/>
            <a:ext cx="2375717" cy="1612009"/>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Oversimplified view !!</a:t>
            </a:r>
          </a:p>
        </p:txBody>
      </p:sp>
      <p:sp>
        <p:nvSpPr>
          <p:cNvPr id="8" name="Slide Number Placeholder 7">
            <a:extLst>
              <a:ext uri="{FF2B5EF4-FFF2-40B4-BE49-F238E27FC236}">
                <a16:creationId xmlns:a16="http://schemas.microsoft.com/office/drawing/2014/main" id="{D83839B1-0E88-1E43-99FB-B13621189C98}"/>
              </a:ext>
            </a:extLst>
          </p:cNvPr>
          <p:cNvSpPr>
            <a:spLocks noGrp="1"/>
          </p:cNvSpPr>
          <p:nvPr>
            <p:ph type="sldNum" sz="quarter" idx="12"/>
          </p:nvPr>
        </p:nvSpPr>
        <p:spPr/>
        <p:txBody>
          <a:bodyPr/>
          <a:lstStyle/>
          <a:p>
            <a:fld id="{1A573C97-D9A6-6A4F-8364-B1B1682C6500}" type="slidenum">
              <a:rPr lang="en-GB" smtClean="0"/>
              <a:t>9</a:t>
            </a:fld>
            <a:endParaRPr lang="en-GB" dirty="0"/>
          </a:p>
        </p:txBody>
      </p:sp>
      <p:sp>
        <p:nvSpPr>
          <p:cNvPr id="7" name="Date Placeholder 3">
            <a:extLst>
              <a:ext uri="{FF2B5EF4-FFF2-40B4-BE49-F238E27FC236}">
                <a16:creationId xmlns:a16="http://schemas.microsoft.com/office/drawing/2014/main" id="{ACC07CFC-7F10-8B49-ACC1-C03D4EB98374}"/>
              </a:ext>
            </a:extLst>
          </p:cNvPr>
          <p:cNvSpPr>
            <a:spLocks noGrp="1"/>
          </p:cNvSpPr>
          <p:nvPr>
            <p:ph type="dt" sz="half" idx="10"/>
          </p:nvPr>
        </p:nvSpPr>
        <p:spPr>
          <a:xfrm>
            <a:off x="3165677" y="6350851"/>
            <a:ext cx="950712" cy="365125"/>
          </a:xfrm>
        </p:spPr>
        <p:txBody>
          <a:bodyPr/>
          <a:lstStyle/>
          <a:p>
            <a:r>
              <a:rPr lang="de-CH" dirty="0"/>
              <a:t>29 &amp; 30-11-2021</a:t>
            </a:r>
            <a:endParaRPr lang="en-US" dirty="0"/>
          </a:p>
        </p:txBody>
      </p:sp>
      <p:pic>
        <p:nvPicPr>
          <p:cNvPr id="9" name="Content Placeholder 7" descr="SPS-magnet.jpg">
            <a:extLst>
              <a:ext uri="{FF2B5EF4-FFF2-40B4-BE49-F238E27FC236}">
                <a16:creationId xmlns:a16="http://schemas.microsoft.com/office/drawing/2014/main" id="{D49C5ADA-07BE-624A-BF3A-EF1378F92122}"/>
              </a:ext>
            </a:extLst>
          </p:cNvPr>
          <p:cNvPicPr>
            <a:picLocks noChangeAspect="1"/>
          </p:cNvPicPr>
          <p:nvPr/>
        </p:nvPicPr>
        <p:blipFill>
          <a:blip r:embed="rId4">
            <a:extLst>
              <a:ext uri="{28A0092B-C50C-407E-A947-70E740481C1C}">
                <a14:useLocalDpi xmlns:a14="http://schemas.microsoft.com/office/drawing/2010/main" val="0"/>
              </a:ext>
            </a:extLst>
          </a:blip>
          <a:srcRect t="8790" b="8790"/>
          <a:stretch>
            <a:fillRect/>
          </a:stretch>
        </p:blipFill>
        <p:spPr>
          <a:xfrm>
            <a:off x="6047117" y="1108792"/>
            <a:ext cx="4041775" cy="3951288"/>
          </a:xfrm>
          <a:prstGeom prst="rect">
            <a:avLst/>
          </a:prstGeom>
        </p:spPr>
      </p:pic>
      <p:pic>
        <p:nvPicPr>
          <p:cNvPr id="10" name="Picture 9" descr="quadrupole.gif">
            <a:extLst>
              <a:ext uri="{FF2B5EF4-FFF2-40B4-BE49-F238E27FC236}">
                <a16:creationId xmlns:a16="http://schemas.microsoft.com/office/drawing/2014/main" id="{2B02A762-F267-AA4E-9501-3BE5AA98FB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5771" y="2101950"/>
            <a:ext cx="4041775" cy="2654099"/>
          </a:xfrm>
          <a:prstGeom prst="rect">
            <a:avLst/>
          </a:prstGeom>
        </p:spPr>
      </p:pic>
      <p:sp>
        <p:nvSpPr>
          <p:cNvPr id="13" name="TextBox 12">
            <a:extLst>
              <a:ext uri="{FF2B5EF4-FFF2-40B4-BE49-F238E27FC236}">
                <a16:creationId xmlns:a16="http://schemas.microsoft.com/office/drawing/2014/main" id="{F8DC75FE-FECD-2740-A9C0-61B0B101F30A}"/>
              </a:ext>
            </a:extLst>
          </p:cNvPr>
          <p:cNvSpPr txBox="1"/>
          <p:nvPr/>
        </p:nvSpPr>
        <p:spPr>
          <a:xfrm>
            <a:off x="10359910" y="4510455"/>
            <a:ext cx="1495271" cy="369332"/>
          </a:xfrm>
          <a:prstGeom prst="rect">
            <a:avLst/>
          </a:prstGeom>
          <a:noFill/>
        </p:spPr>
        <p:txBody>
          <a:bodyPr wrap="none" rtlCol="0">
            <a:spAutoFit/>
          </a:bodyPr>
          <a:lstStyle/>
          <a:p>
            <a:r>
              <a:rPr lang="en-GB" dirty="0"/>
              <a:t>20.5 kA / 18 V</a:t>
            </a:r>
          </a:p>
        </p:txBody>
      </p:sp>
    </p:spTree>
    <p:extLst>
      <p:ext uri="{BB962C8B-B14F-4D97-AF65-F5344CB8AC3E}">
        <p14:creationId xmlns:p14="http://schemas.microsoft.com/office/powerpoint/2010/main" val="2600561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24489</TotalTime>
  <Words>4961</Words>
  <Application>Microsoft Macintosh PowerPoint</Application>
  <PresentationFormat>Widescreen</PresentationFormat>
  <Paragraphs>1106</Paragraphs>
  <Slides>70</Slides>
  <Notes>50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70</vt:i4>
      </vt:variant>
    </vt:vector>
  </HeadingPairs>
  <TitlesOfParts>
    <vt:vector size="76" baseType="lpstr">
      <vt:lpstr>Arial</vt:lpstr>
      <vt:lpstr>Calibri</vt:lpstr>
      <vt:lpstr>Helvetica Neue</vt:lpstr>
      <vt:lpstr>Silom</vt:lpstr>
      <vt:lpstr>Wingdings</vt:lpstr>
      <vt:lpstr>Office Theme</vt:lpstr>
      <vt:lpstr>Accelerator Controls</vt:lpstr>
      <vt:lpstr>Agenda</vt:lpstr>
      <vt:lpstr>CERN Accelerator Complex</vt:lpstr>
      <vt:lpstr>CERN Accelerator Complex</vt:lpstr>
      <vt:lpstr>What is an accelerator made of?</vt:lpstr>
      <vt:lpstr>What is an accelerator made of?</vt:lpstr>
      <vt:lpstr>What is an accelerator made of?</vt:lpstr>
      <vt:lpstr>What is an accelerator made of?</vt:lpstr>
      <vt:lpstr>What is an accelerator made of?</vt:lpstr>
      <vt:lpstr>What is an accelerator made of?</vt:lpstr>
      <vt:lpstr>What is an accelerator made of?</vt:lpstr>
      <vt:lpstr>What is an accelerator made of?</vt:lpstr>
      <vt:lpstr>Why a Control System?</vt:lpstr>
      <vt:lpstr>Control System Requirements</vt:lpstr>
      <vt:lpstr>Control System Key Requirements</vt:lpstr>
      <vt:lpstr>Control System Key Requirements</vt:lpstr>
      <vt:lpstr>Control System Key Requirements</vt:lpstr>
      <vt:lpstr>More Control System Requirements</vt:lpstr>
      <vt:lpstr>More Control System Requirements</vt:lpstr>
      <vt:lpstr>More Control System Requirements</vt:lpstr>
      <vt:lpstr>And many more…</vt:lpstr>
      <vt:lpstr>Controls Complexity</vt:lpstr>
      <vt:lpstr>Implementation Philosophy</vt:lpstr>
      <vt:lpstr>Implementation Philosophy - Hardware</vt:lpstr>
      <vt:lpstr>Implementation Philosophy - Software</vt:lpstr>
      <vt:lpstr>A bit of History</vt:lpstr>
      <vt:lpstr>Moore’s Law</vt:lpstr>
      <vt:lpstr>Control System Prehistory</vt:lpstr>
      <vt:lpstr>Control System Prehistory</vt:lpstr>
      <vt:lpstr>The Early Days</vt:lpstr>
      <vt:lpstr>Modern days</vt:lpstr>
      <vt:lpstr>50 years of technology evolution</vt:lpstr>
      <vt:lpstr>High-Level Architecture</vt:lpstr>
      <vt:lpstr>High-Level Hardware Architecture</vt:lpstr>
      <vt:lpstr>High-Level Hardware Architecture</vt:lpstr>
      <vt:lpstr>High-Level Hardware Architecture</vt:lpstr>
      <vt:lpstr>High-Level Hardware Architecture</vt:lpstr>
      <vt:lpstr>High-Level Software Architecture</vt:lpstr>
      <vt:lpstr>High-Level Software Architecture</vt:lpstr>
      <vt:lpstr>High-Level Software Architecture</vt:lpstr>
      <vt:lpstr>A few examples</vt:lpstr>
      <vt:lpstr>Example 1 – Control</vt:lpstr>
      <vt:lpstr>Example 2 – Monitoring</vt:lpstr>
      <vt:lpstr>Example 3 – Logging</vt:lpstr>
      <vt:lpstr>Accelerators Optimisation</vt:lpstr>
      <vt:lpstr>Program for Tomorrow…</vt:lpstr>
      <vt:lpstr>Want to know more?</vt:lpstr>
      <vt:lpstr>Day 2</vt:lpstr>
      <vt:lpstr>Agenda</vt:lpstr>
      <vt:lpstr>High-Level Hardware Architecture</vt:lpstr>
      <vt:lpstr>High-Level Software Architecture</vt:lpstr>
      <vt:lpstr>High-Level Software Architecture</vt:lpstr>
      <vt:lpstr>High-Level Software Architecture</vt:lpstr>
      <vt:lpstr>Use Case 1: Control</vt:lpstr>
      <vt:lpstr>Example 1 – Control – High-level</vt:lpstr>
      <vt:lpstr>Example 1 – Control - Communication</vt:lpstr>
      <vt:lpstr>Example 1 – Control – Low-level</vt:lpstr>
      <vt:lpstr>Example 1 – Control – Beam production</vt:lpstr>
      <vt:lpstr>Use Case 2: Acquisition</vt:lpstr>
      <vt:lpstr>Example 2 – Monitoring</vt:lpstr>
      <vt:lpstr>Example 2 – Monitoring – Low-level acquisition</vt:lpstr>
      <vt:lpstr>Example 2 – Monitoring – Post-processing</vt:lpstr>
      <vt:lpstr>Example 2 – Monitoring – Diagnostics</vt:lpstr>
      <vt:lpstr>Example 2 – Monitoring – Graphical User Interface</vt:lpstr>
      <vt:lpstr>Use Case 3: Logging</vt:lpstr>
      <vt:lpstr>Example 3 – Logging</vt:lpstr>
      <vt:lpstr>Example 3 – Logging - Ingestion</vt:lpstr>
      <vt:lpstr>Example 3 – Logging - Storage</vt:lpstr>
      <vt:lpstr>Example 3 – Logging - extraction</vt:lpstr>
      <vt:lpstr>Want to know more?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Stephane Deghaye</dc:creator>
  <cp:lastModifiedBy>Stephane Deghaye</cp:lastModifiedBy>
  <cp:revision>304</cp:revision>
  <dcterms:created xsi:type="dcterms:W3CDTF">2021-06-28T19:17:09Z</dcterms:created>
  <dcterms:modified xsi:type="dcterms:W3CDTF">2021-11-30T10:58:23Z</dcterms:modified>
</cp:coreProperties>
</file>