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1" r:id="rId4"/>
    <p:sldId id="264" r:id="rId5"/>
    <p:sldId id="265" r:id="rId6"/>
    <p:sldId id="266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08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10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9C116-1DD5-2344-84BF-B0BA6D7D1D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936F07-620C-B64E-A96E-C519C6EAEB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8F7943-8F6C-C447-B24D-3358C515A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7/1/21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EF9931-649A-3F4B-99F5-B41DED1DF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C057DC-DCC4-2147-BA86-095AA60BC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25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FF293-651A-AD47-9A8C-7D5686444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11B37E-32CE-9345-85C2-738F0EA5D1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754871-B32A-2448-9C44-C77A18C44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7/1/21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57F1F9-30B2-8846-8AC9-49F6D4561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2BD85F-D59B-A54F-B728-5D57B8590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955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03FFDD-72C3-DE4F-B8C7-543F061EDB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703753-04E3-2C41-BEE9-6BC1F16849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C19A9B-4217-F542-893F-0F9CB8BF2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7/1/21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CA41D3-6199-4C41-B60E-C161F3EBA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6DBF6A-E4CE-6249-AC00-1A4E931F0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909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C2CD6-35BD-6C40-9223-D1EB60290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49ABA-81C9-1346-94AB-81C0C14302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84DD10-B80F-CB4F-B8E7-06FA87CBA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7/1/21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06219C-C313-624C-9CC6-A59471DD0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630AC7-2809-764C-AF9C-413577300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82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C67D9-FB3E-B04B-81CE-D79EA87A9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14E1C8-173B-0E48-86A0-ACB8DE6455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4CD1BB-52EE-FB4A-895A-6CB662772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7/1/21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9B6223-6536-F849-9C57-705D12502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6A86DA-370B-AD48-A45D-B71FAE00F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627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6062C-CEA4-6845-9BEF-DEDF13B98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1A222-BE49-544C-9E8D-AAC6334712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D1150B-4BC7-3C45-BC91-71E0778AE9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AC00EF-BCA0-464A-8BF0-F2E72CC47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7/1/21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108142-3CFE-364A-9C69-B76BEDE53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A736E5-86DF-FE48-8267-E8E33CF13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830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9976-1443-5E4E-995E-684237E8E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6531BA-FD22-504A-AC16-0C37850C60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FF5CC1-1CE2-8C40-8DA4-5FE3181015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CD1015-6164-CF43-B76E-0E8F21CAA1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2D3E03-43B5-1745-A8A5-CCEB719217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2CE44B-D344-2246-874D-AFF7AD357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7/1/21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944229-1D34-6848-8BBB-67EBBC301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992675-A652-4E4B-8942-FF244AC3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564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5A65B-CAAF-8746-9BA1-360A7A5DB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53305C-4E63-E14F-A836-E9EFCE867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7/1/21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3033AD-21FD-E24F-A51F-A08286B55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25D3A1-5A1D-E04C-A197-444D64437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895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29A925-3904-E945-853E-B59B1812F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7/1/21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96E4A9-D3FC-5443-B289-BA82EB371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210DF2-C60E-4742-9624-F642871DF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089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01F0F-80BA-3340-973A-46F8E9B15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95D41D-387B-2D42-A567-2419147099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DE0745-C8F7-E44A-B751-8132A91A7B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1B76FC-140A-3947-B30C-188BCF4FF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7/1/21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7FA210-BBAD-9A43-A585-D59E55658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4796BB-DB1E-9348-8D74-FB8F65519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227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876D7-C62E-3049-A2AC-BFEB13E03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BA9221-2CBF-0B4F-A252-38478CAA99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BCB50F-4E35-6F46-A0CB-A526980FDC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216DA8-D86F-E941-8229-4C8CCBA08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7/1/21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A6AAD3-549B-2B4A-A3C9-3D59A9818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61B661-B688-0642-A383-1B472F176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23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1A8DA1-DE92-354A-84E9-B8A42F1DD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91371-8FC6-D84D-BDED-2C744D81B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5E6011-2C25-3E4A-A7BF-F68949B073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0842F-7226-DD44-B777-045B0F85BB4E}" type="datetimeFigureOut">
              <a:rPr lang="en-US" smtClean="0"/>
              <a:t>7/1/21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DE16DF-3299-E243-A1E2-3CDC60FD62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37DA0-9851-F04C-BFA4-B2AE36B9BD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331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03AFC-A98F-DF4F-A65F-CC19A7A5ED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FD2-VD CDR Update </a:t>
            </a:r>
            <a:br>
              <a:rPr lang="en-US" dirty="0"/>
            </a:br>
            <a:r>
              <a:rPr lang="en-US" dirty="0"/>
              <a:t>1 July 2021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C45FC5-CDE1-F743-B2B0-2CAF3FCED2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88008" y="3775774"/>
            <a:ext cx="9144000" cy="1655762"/>
          </a:xfrm>
        </p:spPr>
        <p:txBody>
          <a:bodyPr/>
          <a:lstStyle/>
          <a:p>
            <a:r>
              <a:rPr lang="en-US" dirty="0"/>
              <a:t>Anne, Marvin, Sandro</a:t>
            </a:r>
          </a:p>
        </p:txBody>
      </p:sp>
    </p:spTree>
    <p:extLst>
      <p:ext uri="{BB962C8B-B14F-4D97-AF65-F5344CB8AC3E}">
        <p14:creationId xmlns:p14="http://schemas.microsoft.com/office/powerpoint/2010/main" val="691603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6E32CFA-0792-FA43-AA8D-32833F7E2E86}"/>
              </a:ext>
            </a:extLst>
          </p:cNvPr>
          <p:cNvSpPr txBox="1"/>
          <p:nvPr/>
        </p:nvSpPr>
        <p:spPr>
          <a:xfrm>
            <a:off x="929800" y="1320679"/>
            <a:ext cx="10153455" cy="50244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More reviewers contacted this week (reviewing Vertical_Single_Phase_FD_Technology-25jun.pdf)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We had hoped for comments back by this week, but most will come in around 7/7. 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We are sending comments to </a:t>
            </a:r>
            <a:r>
              <a:rPr lang="en-US" sz="2800" dirty="0" err="1"/>
              <a:t>PoCs</a:t>
            </a:r>
            <a:r>
              <a:rPr lang="en-US" sz="2800" dirty="0"/>
              <a:t> as they come in.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DAQ is exception – comments expected tomorrow; we hope to set up meeting for next week 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HV - no reviewers have accepted yet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Prototypes – need one more reviewer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Marvin will start drafting Executive Summary 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Steve K will work on Project Organization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2E3BE76-7DBE-C04A-BE5E-80A737D75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6118"/>
            <a:ext cx="10515600" cy="1325563"/>
          </a:xfrm>
        </p:spPr>
        <p:txBody>
          <a:bodyPr/>
          <a:lstStyle/>
          <a:p>
            <a:r>
              <a:rPr lang="en-US" dirty="0"/>
              <a:t>Status on first drafts and internal reviews</a:t>
            </a:r>
          </a:p>
        </p:txBody>
      </p:sp>
    </p:spTree>
    <p:extLst>
      <p:ext uri="{BB962C8B-B14F-4D97-AF65-F5344CB8AC3E}">
        <p14:creationId xmlns:p14="http://schemas.microsoft.com/office/powerpoint/2010/main" val="2908858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6E32CFA-0792-FA43-AA8D-32833F7E2E86}"/>
              </a:ext>
            </a:extLst>
          </p:cNvPr>
          <p:cNvSpPr txBox="1"/>
          <p:nvPr/>
        </p:nvSpPr>
        <p:spPr>
          <a:xfrm>
            <a:off x="458224" y="1043751"/>
            <a:ext cx="11279889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Agreed to maintain original CDR schedule (to within a couple of weeks).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We will give (at least some)  individual chapters to LBNC by mid July; they will skim for things that look problematic.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We will give substantially complete draft to LBNC at end of July.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Their goals: 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Start sending their questions/comments back in early September.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At close of mid-Sept LBNC meeting, they finish sending Q/C, and report a “positive statement of progress” to FNAL director.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Our goal: Finalize CDR by late October; LBNC would recommend approval; FNAL director would approve.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96DE6B2-93B8-AE45-88BC-E7652CF85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872" y="0"/>
            <a:ext cx="10515600" cy="1325563"/>
          </a:xfrm>
        </p:spPr>
        <p:txBody>
          <a:bodyPr/>
          <a:lstStyle/>
          <a:p>
            <a:r>
              <a:rPr lang="en-US" dirty="0"/>
              <a:t>Discussion with LBNC this week</a:t>
            </a:r>
          </a:p>
        </p:txBody>
      </p:sp>
    </p:spTree>
    <p:extLst>
      <p:ext uri="{BB962C8B-B14F-4D97-AF65-F5344CB8AC3E}">
        <p14:creationId xmlns:p14="http://schemas.microsoft.com/office/powerpoint/2010/main" val="603209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6E32CFA-0792-FA43-AA8D-32833F7E2E86}"/>
              </a:ext>
            </a:extLst>
          </p:cNvPr>
          <p:cNvSpPr txBox="1"/>
          <p:nvPr/>
        </p:nvSpPr>
        <p:spPr>
          <a:xfrm>
            <a:off x="895545" y="1610282"/>
            <a:ext cx="10458255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LBNC will review CDR one time only (starting late July)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b="1" dirty="0"/>
              <a:t>No changes to design may be made to document after July submission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Any subsequent changes to design will go into PDR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July draft may include notes in sections for which updates are expected in Sept timeframe (e.g., simulations, demonstrations)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We may send these updates to them by early September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A couple of members will read entire CDR, others read only a chapter</a:t>
            </a:r>
          </a:p>
          <a:p>
            <a:pPr>
              <a:spcAft>
                <a:spcPts val="1200"/>
              </a:spcAft>
            </a:pPr>
            <a:endParaRPr lang="en-US" sz="2800" dirty="0"/>
          </a:p>
          <a:p>
            <a:pPr>
              <a:spcAft>
                <a:spcPts val="1200"/>
              </a:spcAft>
            </a:pPr>
            <a:endParaRPr lang="en-US" sz="2800" dirty="0"/>
          </a:p>
          <a:p>
            <a:endParaRPr lang="en-US" sz="28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96DE6B2-93B8-AE45-88BC-E7652CF85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3200"/>
            <a:ext cx="10515600" cy="1325563"/>
          </a:xfrm>
        </p:spPr>
        <p:txBody>
          <a:bodyPr/>
          <a:lstStyle/>
          <a:p>
            <a:r>
              <a:rPr lang="en-US" dirty="0"/>
              <a:t>More Detail</a:t>
            </a:r>
          </a:p>
        </p:txBody>
      </p:sp>
    </p:spTree>
    <p:extLst>
      <p:ext uri="{BB962C8B-B14F-4D97-AF65-F5344CB8AC3E}">
        <p14:creationId xmlns:p14="http://schemas.microsoft.com/office/powerpoint/2010/main" val="3554750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6E32CFA-0792-FA43-AA8D-32833F7E2E86}"/>
              </a:ext>
            </a:extLst>
          </p:cNvPr>
          <p:cNvSpPr txBox="1"/>
          <p:nvPr/>
        </p:nvSpPr>
        <p:spPr>
          <a:xfrm>
            <a:off x="259442" y="924482"/>
            <a:ext cx="11833168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Clearly define a consistent, stable scope in Executive Summary.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Carry the alternates until R&amp;D leads to baseline choice.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For alternates, clarify how they satisfy basic physics needs, and under what conditions each alternate would be used.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In particular: Physics Sec 2.2.2 “PDS Performance” will include performance of backup PDS layout and PDS chapter will describe the backup layout.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“Don’t skimp on chapter 10”: complete and concise description of management structure, the consortia, tech coordination, decision processes, role of executive board, etc. Describe relationships between entities.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Near Detector is also writing CDR – make sure management info is consistent across design reports.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96DE6B2-93B8-AE45-88BC-E7652CF85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4909"/>
            <a:ext cx="10515600" cy="1325563"/>
          </a:xfrm>
        </p:spPr>
        <p:txBody>
          <a:bodyPr/>
          <a:lstStyle/>
          <a:p>
            <a:r>
              <a:rPr lang="en-US" dirty="0"/>
              <a:t>Guidance on Contents</a:t>
            </a:r>
          </a:p>
        </p:txBody>
      </p:sp>
    </p:spTree>
    <p:extLst>
      <p:ext uri="{BB962C8B-B14F-4D97-AF65-F5344CB8AC3E}">
        <p14:creationId xmlns:p14="http://schemas.microsoft.com/office/powerpoint/2010/main" val="2522068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6E32CFA-0792-FA43-AA8D-32833F7E2E86}"/>
              </a:ext>
            </a:extLst>
          </p:cNvPr>
          <p:cNvSpPr txBox="1"/>
          <p:nvPr/>
        </p:nvSpPr>
        <p:spPr>
          <a:xfrm>
            <a:off x="895545" y="1610282"/>
            <a:ext cx="10458255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Attendees: Chapter </a:t>
            </a:r>
            <a:r>
              <a:rPr lang="en-US" sz="2800" dirty="0" err="1"/>
              <a:t>PoCs</a:t>
            </a:r>
            <a:r>
              <a:rPr lang="en-US" sz="2800" dirty="0"/>
              <a:t>, CET (Marvin, Sandro, Anne), Coordinators (Steve, </a:t>
            </a:r>
            <a:r>
              <a:rPr lang="en-US" sz="2800" dirty="0" err="1"/>
              <a:t>Marzio</a:t>
            </a:r>
            <a:r>
              <a:rPr lang="en-US" sz="2800" dirty="0"/>
              <a:t>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Others may be requested in some cases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Any FD2-VD people welcome to attend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Will start scheduling, hope for most during week of 12 June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b="1" dirty="0"/>
              <a:t>Please let CET know if you will be unavailable during this time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800" b="1" dirty="0"/>
          </a:p>
          <a:p>
            <a:pPr>
              <a:spcAft>
                <a:spcPts val="1200"/>
              </a:spcAft>
            </a:pPr>
            <a:r>
              <a:rPr lang="en-US" sz="2800" dirty="0"/>
              <a:t>Thanks!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96DE6B2-93B8-AE45-88BC-E7652CF85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3200"/>
            <a:ext cx="10515600" cy="1325563"/>
          </a:xfrm>
        </p:spPr>
        <p:txBody>
          <a:bodyPr/>
          <a:lstStyle/>
          <a:p>
            <a:r>
              <a:rPr lang="en-US" dirty="0"/>
              <a:t>Chapter Review Meetings</a:t>
            </a:r>
          </a:p>
        </p:txBody>
      </p:sp>
    </p:spTree>
    <p:extLst>
      <p:ext uri="{BB962C8B-B14F-4D97-AF65-F5344CB8AC3E}">
        <p14:creationId xmlns:p14="http://schemas.microsoft.com/office/powerpoint/2010/main" val="912762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ED0CD-23AC-2541-804D-82662B5F3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091249" cy="3687891"/>
          </a:xfrm>
        </p:spPr>
        <p:txBody>
          <a:bodyPr/>
          <a:lstStyle/>
          <a:p>
            <a:r>
              <a:rPr lang="en-US" dirty="0"/>
              <a:t>Proposed reviewers by chapter</a:t>
            </a:r>
            <a:br>
              <a:rPr lang="en-US" dirty="0"/>
            </a:br>
            <a:endParaRPr lang="en-US" sz="2400" dirty="0"/>
          </a:p>
        </p:txBody>
      </p:sp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1DFD551B-3DC6-C14A-9539-8EFDFC91BE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09834" y="365125"/>
            <a:ext cx="4787646" cy="6218437"/>
          </a:xfr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0AF9BF9-2A8E-C543-A8C9-EEEC9DEFFD19}"/>
              </a:ext>
            </a:extLst>
          </p:cNvPr>
          <p:cNvCxnSpPr>
            <a:cxnSpLocks/>
          </p:cNvCxnSpPr>
          <p:nvPr/>
        </p:nvCxnSpPr>
        <p:spPr>
          <a:xfrm>
            <a:off x="5670957" y="998290"/>
            <a:ext cx="1711355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2560DE-A461-6549-A55A-D60E4CD00AD7}"/>
              </a:ext>
            </a:extLst>
          </p:cNvPr>
          <p:cNvCxnSpPr>
            <a:cxnSpLocks/>
          </p:cNvCxnSpPr>
          <p:nvPr/>
        </p:nvCxnSpPr>
        <p:spPr>
          <a:xfrm>
            <a:off x="8145710" y="2039923"/>
            <a:ext cx="93117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2BF49E7-CD11-CB47-B1A1-420E759B50E3}"/>
              </a:ext>
            </a:extLst>
          </p:cNvPr>
          <p:cNvCxnSpPr>
            <a:cxnSpLocks/>
          </p:cNvCxnSpPr>
          <p:nvPr/>
        </p:nvCxnSpPr>
        <p:spPr>
          <a:xfrm>
            <a:off x="8180664" y="4372062"/>
            <a:ext cx="1131116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6D4CACA-599A-F747-B08F-243C20AB26DF}"/>
              </a:ext>
            </a:extLst>
          </p:cNvPr>
          <p:cNvCxnSpPr>
            <a:cxnSpLocks/>
          </p:cNvCxnSpPr>
          <p:nvPr/>
        </p:nvCxnSpPr>
        <p:spPr>
          <a:xfrm>
            <a:off x="8145710" y="2987879"/>
            <a:ext cx="768991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4604282-B2B3-A047-86C0-700F6066DE5F}"/>
              </a:ext>
            </a:extLst>
          </p:cNvPr>
          <p:cNvCxnSpPr>
            <a:cxnSpLocks/>
          </p:cNvCxnSpPr>
          <p:nvPr/>
        </p:nvCxnSpPr>
        <p:spPr>
          <a:xfrm>
            <a:off x="8145710" y="2737607"/>
            <a:ext cx="1300294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816EADF-3D49-8B40-AEC7-592FA9CC8182}"/>
              </a:ext>
            </a:extLst>
          </p:cNvPr>
          <p:cNvCxnSpPr>
            <a:cxnSpLocks/>
          </p:cNvCxnSpPr>
          <p:nvPr/>
        </p:nvCxnSpPr>
        <p:spPr>
          <a:xfrm>
            <a:off x="8145710" y="3896686"/>
            <a:ext cx="1073791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64D639A-FEE5-594E-BE6E-E0DA9EB75B10}"/>
              </a:ext>
            </a:extLst>
          </p:cNvPr>
          <p:cNvCxnSpPr>
            <a:cxnSpLocks/>
          </p:cNvCxnSpPr>
          <p:nvPr/>
        </p:nvCxnSpPr>
        <p:spPr>
          <a:xfrm>
            <a:off x="8145710" y="4727044"/>
            <a:ext cx="768991" cy="170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D7328EE-A834-F044-8FE5-09D3EE3FBC01}"/>
              </a:ext>
            </a:extLst>
          </p:cNvPr>
          <p:cNvCxnSpPr>
            <a:cxnSpLocks/>
          </p:cNvCxnSpPr>
          <p:nvPr/>
        </p:nvCxnSpPr>
        <p:spPr>
          <a:xfrm>
            <a:off x="9539681" y="2723625"/>
            <a:ext cx="768991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2E0F072-A9A3-4B4D-A171-48D5630D9FBE}"/>
              </a:ext>
            </a:extLst>
          </p:cNvPr>
          <p:cNvCxnSpPr>
            <a:cxnSpLocks/>
          </p:cNvCxnSpPr>
          <p:nvPr/>
        </p:nvCxnSpPr>
        <p:spPr>
          <a:xfrm>
            <a:off x="9446004" y="4469933"/>
            <a:ext cx="419449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BAB2A87-AC4A-1549-A851-D998A4D81FA5}"/>
              </a:ext>
            </a:extLst>
          </p:cNvPr>
          <p:cNvCxnSpPr>
            <a:cxnSpLocks/>
          </p:cNvCxnSpPr>
          <p:nvPr/>
        </p:nvCxnSpPr>
        <p:spPr>
          <a:xfrm>
            <a:off x="9288011" y="3896686"/>
            <a:ext cx="636165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EE6D2BC-CF6E-5641-86D0-2F15AFA3A8D9}"/>
              </a:ext>
            </a:extLst>
          </p:cNvPr>
          <p:cNvCxnSpPr>
            <a:cxnSpLocks/>
          </p:cNvCxnSpPr>
          <p:nvPr/>
        </p:nvCxnSpPr>
        <p:spPr>
          <a:xfrm>
            <a:off x="8180664" y="4158142"/>
            <a:ext cx="636165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5B60D3E-CD79-BC40-9683-95E427AE4971}"/>
              </a:ext>
            </a:extLst>
          </p:cNvPr>
          <p:cNvCxnSpPr>
            <a:cxnSpLocks/>
          </p:cNvCxnSpPr>
          <p:nvPr/>
        </p:nvCxnSpPr>
        <p:spPr>
          <a:xfrm>
            <a:off x="5705912" y="6477699"/>
            <a:ext cx="1332451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33995C7-973B-DA44-86B2-793B05EB4DBA}"/>
              </a:ext>
            </a:extLst>
          </p:cNvPr>
          <p:cNvSpPr txBox="1"/>
          <p:nvPr/>
        </p:nvSpPr>
        <p:spPr>
          <a:xfrm>
            <a:off x="9015595" y="4404574"/>
            <a:ext cx="1593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Claire David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FC7EEE-35E1-D94B-BEE4-0F0B2ACDB3BA}"/>
              </a:ext>
            </a:extLst>
          </p:cNvPr>
          <p:cNvSpPr txBox="1"/>
          <p:nvPr/>
        </p:nvSpPr>
        <p:spPr>
          <a:xfrm>
            <a:off x="9205746" y="1240813"/>
            <a:ext cx="389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?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2E04C53-6F14-704F-BE18-B965DE8E44C7}"/>
              </a:ext>
            </a:extLst>
          </p:cNvPr>
          <p:cNvCxnSpPr>
            <a:cxnSpLocks/>
          </p:cNvCxnSpPr>
          <p:nvPr/>
        </p:nvCxnSpPr>
        <p:spPr>
          <a:xfrm>
            <a:off x="8183461" y="6477699"/>
            <a:ext cx="2125211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3A75581-9327-C14E-A7F4-F8720140DE77}"/>
              </a:ext>
            </a:extLst>
          </p:cNvPr>
          <p:cNvCxnSpPr>
            <a:cxnSpLocks/>
          </p:cNvCxnSpPr>
          <p:nvPr/>
        </p:nvCxnSpPr>
        <p:spPr>
          <a:xfrm>
            <a:off x="9440411" y="1617799"/>
            <a:ext cx="270119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2A41AA9-E2BD-DB4B-A2E6-04D647EE335C}"/>
              </a:ext>
            </a:extLst>
          </p:cNvPr>
          <p:cNvCxnSpPr>
            <a:cxnSpLocks/>
          </p:cNvCxnSpPr>
          <p:nvPr/>
        </p:nvCxnSpPr>
        <p:spPr>
          <a:xfrm flipV="1">
            <a:off x="8180664" y="1863754"/>
            <a:ext cx="1684789" cy="10973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6039E8B-AAC3-5E42-A4BE-CC44DA8BA37E}"/>
              </a:ext>
            </a:extLst>
          </p:cNvPr>
          <p:cNvSpPr txBox="1"/>
          <p:nvPr/>
        </p:nvSpPr>
        <p:spPr>
          <a:xfrm>
            <a:off x="8835613" y="2105256"/>
            <a:ext cx="3051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Jane </a:t>
            </a:r>
            <a:r>
              <a:rPr lang="en-US" dirty="0" err="1"/>
              <a:t>Nachtman</a:t>
            </a:r>
            <a:r>
              <a:rPr lang="en-US" dirty="0"/>
              <a:t>, Andrea Zani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ABD3CA4-B584-B549-A0DD-16D116FAA048}"/>
              </a:ext>
            </a:extLst>
          </p:cNvPr>
          <p:cNvCxnSpPr>
            <a:cxnSpLocks/>
          </p:cNvCxnSpPr>
          <p:nvPr/>
        </p:nvCxnSpPr>
        <p:spPr>
          <a:xfrm>
            <a:off x="8145710" y="2393050"/>
            <a:ext cx="3453255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9B896B5-7009-D745-8AD5-E7EE67A61D9E}"/>
              </a:ext>
            </a:extLst>
          </p:cNvPr>
          <p:cNvCxnSpPr>
            <a:cxnSpLocks/>
          </p:cNvCxnSpPr>
          <p:nvPr/>
        </p:nvCxnSpPr>
        <p:spPr>
          <a:xfrm>
            <a:off x="8180664" y="3216053"/>
            <a:ext cx="11311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F8DEB3C-BB97-2E49-8A85-7C0FA0124BCB}"/>
              </a:ext>
            </a:extLst>
          </p:cNvPr>
          <p:cNvSpPr txBox="1"/>
          <p:nvPr/>
        </p:nvSpPr>
        <p:spPr>
          <a:xfrm>
            <a:off x="8820794" y="3282877"/>
            <a:ext cx="389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?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FA3B0C8-417A-D041-B037-003FE9FC5A28}"/>
              </a:ext>
            </a:extLst>
          </p:cNvPr>
          <p:cNvCxnSpPr>
            <a:cxnSpLocks/>
          </p:cNvCxnSpPr>
          <p:nvPr/>
        </p:nvCxnSpPr>
        <p:spPr>
          <a:xfrm>
            <a:off x="8159692" y="5331234"/>
            <a:ext cx="1908647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4165111-689C-1744-99D7-C5D08C646260}"/>
              </a:ext>
            </a:extLst>
          </p:cNvPr>
          <p:cNvSpPr txBox="1"/>
          <p:nvPr/>
        </p:nvSpPr>
        <p:spPr>
          <a:xfrm>
            <a:off x="9425635" y="4784636"/>
            <a:ext cx="389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24DC93B-1534-124B-A365-98F96A959C24}"/>
              </a:ext>
            </a:extLst>
          </p:cNvPr>
          <p:cNvSpPr txBox="1"/>
          <p:nvPr/>
        </p:nvSpPr>
        <p:spPr>
          <a:xfrm>
            <a:off x="9015595" y="3268840"/>
            <a:ext cx="2702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Ben Jones, Stephen </a:t>
            </a:r>
            <a:r>
              <a:rPr lang="en-US" dirty="0" err="1"/>
              <a:t>Pordes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3677386-ADD9-4B41-83A4-E70666924F6C}"/>
              </a:ext>
            </a:extLst>
          </p:cNvPr>
          <p:cNvSpPr txBox="1"/>
          <p:nvPr/>
        </p:nvSpPr>
        <p:spPr>
          <a:xfrm>
            <a:off x="9929039" y="3206059"/>
            <a:ext cx="389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C3F4686-781A-0F43-9C8F-62957A0019C8}"/>
              </a:ext>
            </a:extLst>
          </p:cNvPr>
          <p:cNvSpPr txBox="1"/>
          <p:nvPr/>
        </p:nvSpPr>
        <p:spPr>
          <a:xfrm>
            <a:off x="11523137" y="3268840"/>
            <a:ext cx="389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?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956D81F-DFFA-2A4C-8CFE-27629F6D348A}"/>
              </a:ext>
            </a:extLst>
          </p:cNvPr>
          <p:cNvCxnSpPr>
            <a:cxnSpLocks/>
          </p:cNvCxnSpPr>
          <p:nvPr/>
        </p:nvCxnSpPr>
        <p:spPr>
          <a:xfrm>
            <a:off x="8159691" y="5662539"/>
            <a:ext cx="2097142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95EFCDE-2D2E-384E-92B0-9DD2FDBAFF53}"/>
              </a:ext>
            </a:extLst>
          </p:cNvPr>
          <p:cNvCxnSpPr>
            <a:cxnSpLocks/>
          </p:cNvCxnSpPr>
          <p:nvPr/>
        </p:nvCxnSpPr>
        <p:spPr>
          <a:xfrm>
            <a:off x="8145710" y="5924270"/>
            <a:ext cx="689903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47173E7-5936-E543-9102-A322265EA424}"/>
              </a:ext>
            </a:extLst>
          </p:cNvPr>
          <p:cNvCxnSpPr>
            <a:cxnSpLocks/>
          </p:cNvCxnSpPr>
          <p:nvPr/>
        </p:nvCxnSpPr>
        <p:spPr>
          <a:xfrm>
            <a:off x="1122058" y="3685886"/>
            <a:ext cx="1073791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3B1C6641-3B62-0C4D-B1B4-21029643769F}"/>
              </a:ext>
            </a:extLst>
          </p:cNvPr>
          <p:cNvSpPr txBox="1"/>
          <p:nvPr/>
        </p:nvSpPr>
        <p:spPr>
          <a:xfrm>
            <a:off x="2479707" y="3501220"/>
            <a:ext cx="1148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confirmed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FCFC061-27B8-2C40-A287-55A2E6B3A337}"/>
              </a:ext>
            </a:extLst>
          </p:cNvPr>
          <p:cNvCxnSpPr>
            <a:cxnSpLocks/>
          </p:cNvCxnSpPr>
          <p:nvPr/>
        </p:nvCxnSpPr>
        <p:spPr>
          <a:xfrm>
            <a:off x="1122057" y="4935346"/>
            <a:ext cx="1073791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A90FC235-3FFE-C84D-8A33-0386C36061F1}"/>
              </a:ext>
            </a:extLst>
          </p:cNvPr>
          <p:cNvSpPr txBox="1"/>
          <p:nvPr/>
        </p:nvSpPr>
        <p:spPr>
          <a:xfrm>
            <a:off x="2479707" y="4727044"/>
            <a:ext cx="118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completed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3CE41D5E-888B-8944-BB05-D7E44288BCF8}"/>
              </a:ext>
            </a:extLst>
          </p:cNvPr>
          <p:cNvCxnSpPr>
            <a:cxnSpLocks/>
          </p:cNvCxnSpPr>
          <p:nvPr/>
        </p:nvCxnSpPr>
        <p:spPr>
          <a:xfrm>
            <a:off x="1122057" y="4489811"/>
            <a:ext cx="107379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FD585150-1AD7-C24B-8D46-21806C2FCF15}"/>
              </a:ext>
            </a:extLst>
          </p:cNvPr>
          <p:cNvSpPr txBox="1"/>
          <p:nvPr/>
        </p:nvSpPr>
        <p:spPr>
          <a:xfrm>
            <a:off x="2479707" y="4302632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unable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83623FF-3A65-1040-9980-25C681DA476F}"/>
              </a:ext>
            </a:extLst>
          </p:cNvPr>
          <p:cNvSpPr txBox="1"/>
          <p:nvPr/>
        </p:nvSpPr>
        <p:spPr>
          <a:xfrm>
            <a:off x="1057842" y="3927254"/>
            <a:ext cx="389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C95AC8A-C774-D145-8AF9-52198DE9DD7E}"/>
              </a:ext>
            </a:extLst>
          </p:cNvPr>
          <p:cNvSpPr txBox="1"/>
          <p:nvPr/>
        </p:nvSpPr>
        <p:spPr>
          <a:xfrm>
            <a:off x="2477859" y="3902471"/>
            <a:ext cx="1521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 confirmed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FC60BD0B-9910-344C-B3C8-24352F13CE2E}"/>
              </a:ext>
            </a:extLst>
          </p:cNvPr>
          <p:cNvCxnSpPr>
            <a:cxnSpLocks/>
          </p:cNvCxnSpPr>
          <p:nvPr/>
        </p:nvCxnSpPr>
        <p:spPr>
          <a:xfrm>
            <a:off x="1118618" y="5439623"/>
            <a:ext cx="1131116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01ED85CA-E5F9-FF4E-B6CD-96DD7E5A7536}"/>
              </a:ext>
            </a:extLst>
          </p:cNvPr>
          <p:cNvSpPr txBox="1"/>
          <p:nvPr/>
        </p:nvSpPr>
        <p:spPr>
          <a:xfrm>
            <a:off x="2476268" y="5253451"/>
            <a:ext cx="108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 ready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EFB06761-41DC-9B4A-BB6B-ECFFEC48F1C0}"/>
              </a:ext>
            </a:extLst>
          </p:cNvPr>
          <p:cNvCxnSpPr>
            <a:cxnSpLocks/>
          </p:cNvCxnSpPr>
          <p:nvPr/>
        </p:nvCxnSpPr>
        <p:spPr>
          <a:xfrm>
            <a:off x="9114015" y="4717105"/>
            <a:ext cx="1142818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382924B1-CB5F-7D48-B93E-E86833A2ACED}"/>
              </a:ext>
            </a:extLst>
          </p:cNvPr>
          <p:cNvCxnSpPr>
            <a:cxnSpLocks/>
          </p:cNvCxnSpPr>
          <p:nvPr/>
        </p:nvCxnSpPr>
        <p:spPr>
          <a:xfrm>
            <a:off x="9203179" y="2128751"/>
            <a:ext cx="768991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7199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3775</TotalTime>
  <Words>527</Words>
  <Application>Microsoft Macintosh PowerPoint</Application>
  <PresentationFormat>Widescreen</PresentationFormat>
  <Paragraphs>57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FD2-VD CDR Update  1 July 2021</vt:lpstr>
      <vt:lpstr>Status on first drafts and internal reviews</vt:lpstr>
      <vt:lpstr>Discussion with LBNC this week</vt:lpstr>
      <vt:lpstr>More Detail</vt:lpstr>
      <vt:lpstr>Guidance on Contents</vt:lpstr>
      <vt:lpstr>Chapter Review Meetings</vt:lpstr>
      <vt:lpstr>Proposed reviewers by chapter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SPVD CDR Update Apr 1</dc:title>
  <dc:creator>Anne E Heavey</dc:creator>
  <cp:lastModifiedBy>Anne E Heavey</cp:lastModifiedBy>
  <cp:revision>75</cp:revision>
  <dcterms:created xsi:type="dcterms:W3CDTF">2021-03-31T15:53:27Z</dcterms:created>
  <dcterms:modified xsi:type="dcterms:W3CDTF">2021-07-01T15:08:57Z</dcterms:modified>
</cp:coreProperties>
</file>