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332" r:id="rId6"/>
    <p:sldId id="448" r:id="rId7"/>
    <p:sldId id="449" r:id="rId8"/>
    <p:sldId id="451" r:id="rId9"/>
    <p:sldId id="330" r:id="rId10"/>
    <p:sldId id="450" r:id="rId11"/>
    <p:sldId id="452" r:id="rId12"/>
    <p:sldId id="454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98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6807" autoAdjust="0"/>
  </p:normalViewPr>
  <p:slideViewPr>
    <p:cSldViewPr snapToObjects="1" showGuides="1">
      <p:cViewPr varScale="1">
        <p:scale>
          <a:sx n="148" d="100"/>
          <a:sy n="148" d="100"/>
        </p:scale>
        <p:origin x="108" y="3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555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555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555</a:t>
            </a:r>
          </a:p>
        </p:txBody>
      </p:sp>
    </p:spTree>
    <p:extLst>
      <p:ext uri="{BB962C8B-B14F-4D97-AF65-F5344CB8AC3E}">
        <p14:creationId xmlns:p14="http://schemas.microsoft.com/office/powerpoint/2010/main" val="4290581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555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267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15/05/2020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0784129:100784129:subDocs" TargetMode="External"/><Relationship Id="rId2" Type="http://schemas.openxmlformats.org/officeDocument/2006/relationships/hyperlink" Target="https://edms.cern.ch/ui/#!master/navigator/document?D:100763144:100763144:subDoc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821876/" TargetMode="External"/><Relationship Id="rId4" Type="http://schemas.openxmlformats.org/officeDocument/2006/relationships/hyperlink" Target="https://edms.cern.ch/ui/#!master/navigator/document?D:100522210:100522210:subDoc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ui/#!master/navigator/document?D:100763144:100763144:subDoc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972000" y="1896750"/>
            <a:ext cx="7200000" cy="1350000"/>
          </a:xfrm>
        </p:spPr>
        <p:txBody>
          <a:bodyPr/>
          <a:lstStyle/>
          <a:p>
            <a:pPr algn="ctr"/>
            <a:r>
              <a:rPr lang="en-GB" sz="2000" dirty="0"/>
              <a:t>INSTALLATION SEQUENCE OF WP6A DEVICES:                          1 - PRELIMINARY PLANNING</a:t>
            </a:r>
            <a:br>
              <a:rPr lang="en-GB" sz="2000" dirty="0"/>
            </a:br>
            <a:br>
              <a:rPr lang="en-GB" sz="2000" dirty="0"/>
            </a:br>
            <a:r>
              <a:rPr lang="en-US" sz="1400" dirty="0"/>
              <a:t>WP6A Follow-up</a:t>
            </a:r>
            <a:r>
              <a:rPr lang="pl-PL" sz="1400" dirty="0"/>
              <a:t> # </a:t>
            </a:r>
            <a:r>
              <a:rPr lang="en-US" sz="1400" dirty="0"/>
              <a:t>7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039047" y="4336117"/>
            <a:ext cx="6480000" cy="261938"/>
          </a:xfrm>
        </p:spPr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HL-LHC WP6A </a:t>
            </a:r>
            <a:r>
              <a:rPr lang="pl-PL" b="0" i="0" dirty="0">
                <a:solidFill>
                  <a:schemeClr val="bg2"/>
                </a:solidFill>
              </a:rPr>
              <a:t>– </a:t>
            </a:r>
            <a:r>
              <a:rPr lang="en-US" b="0" i="0" dirty="0">
                <a:solidFill>
                  <a:schemeClr val="bg2"/>
                </a:solidFill>
              </a:rPr>
              <a:t>07</a:t>
            </a:r>
            <a:r>
              <a:rPr lang="pl-PL" b="0" i="0" dirty="0">
                <a:solidFill>
                  <a:schemeClr val="bg2"/>
                </a:solidFill>
              </a:rPr>
              <a:t>/</a:t>
            </a:r>
            <a:r>
              <a:rPr lang="en-US" b="0" i="0" dirty="0">
                <a:solidFill>
                  <a:schemeClr val="bg2"/>
                </a:solidFill>
              </a:rPr>
              <a:t>10</a:t>
            </a:r>
            <a:r>
              <a:rPr lang="pl-PL" b="0" i="0" dirty="0">
                <a:solidFill>
                  <a:schemeClr val="bg2"/>
                </a:solidFill>
              </a:rPr>
              <a:t>/202</a:t>
            </a:r>
            <a:r>
              <a:rPr lang="en-US" b="0" i="0" dirty="0">
                <a:solidFill>
                  <a:schemeClr val="bg2"/>
                </a:solidFill>
              </a:rPr>
              <a:t>1</a:t>
            </a:r>
            <a:endParaRPr lang="pl-PL" b="0" i="0" dirty="0">
              <a:solidFill>
                <a:schemeClr val="bg2"/>
              </a:solidFill>
            </a:endParaRPr>
          </a:p>
          <a:p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F844BC3-5314-42BB-AF94-DEC39FCF98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GB" dirty="0"/>
              <a:t>M. Curylo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208D-A623-4FBC-8ECE-A44F03E7F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 DO DISCUSS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07/</a:t>
            </a:r>
            <a:r>
              <a:rPr lang="en-US" noProof="0" dirty="0"/>
              <a:t>10/</a:t>
            </a:r>
            <a:r>
              <a:rPr lang="fr-FR" noProof="0" dirty="0"/>
              <a:t>2021</a:t>
            </a:r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E3F7BA-294E-46DC-974E-885444C2CD3D}"/>
              </a:ext>
            </a:extLst>
          </p:cNvPr>
          <p:cNvSpPr txBox="1"/>
          <p:nvPr/>
        </p:nvSpPr>
        <p:spPr>
          <a:xfrm>
            <a:off x="612000" y="857693"/>
            <a:ext cx="8153471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Main actions: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Clarification of current situation.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Indication issues to solve (tooling's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, support structures etc.).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Proposal of installation sequence due to WP6a needs during LS3 (update global installation sequence if necessary).</a:t>
            </a:r>
          </a:p>
          <a:p>
            <a:pPr lvl="0"/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/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Current references: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Version 1 of Installation sequence (WP15),  EDMS: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2400939 </a:t>
            </a:r>
            <a:endParaRPr lang="en-GB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Preliminary assembly sequence of DFH in the tunnel, EDMS: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2492613</a:t>
            </a:r>
            <a:endParaRPr lang="en-GB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Handling of WP6A equipment in new HL-LHC infrastructure, EDMS: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2157603</a:t>
            </a:r>
            <a:endParaRPr lang="en-GB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Transport and installation of DFX in the LHC underground areas </a:t>
            </a:r>
            <a:endParaRPr lang="en-GB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…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/>
            <a:endParaRPr lang="en-GB" b="1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136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208D-A623-4FBC-8ECE-A44F03E7F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125951"/>
            <a:ext cx="7920000" cy="540000"/>
          </a:xfrm>
        </p:spPr>
        <p:txBody>
          <a:bodyPr/>
          <a:lstStyle/>
          <a:p>
            <a:r>
              <a:rPr lang="en-GB" dirty="0"/>
              <a:t>HL-LHC GALLERY OVERVIEW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EC19A17-01FB-4CFE-8143-A01B8D34F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07/</a:t>
            </a:r>
            <a:r>
              <a:rPr lang="en-US" noProof="0" dirty="0"/>
              <a:t>10</a:t>
            </a:r>
            <a:r>
              <a:rPr lang="fr-FR" noProof="0" dirty="0"/>
              <a:t>/2021</a:t>
            </a:r>
            <a:endParaRPr lang="en-GB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D38D10-958B-4374-BE20-DD9A952C1B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67544" y="728819"/>
            <a:ext cx="7696922" cy="31925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1E2526-C1D7-494E-B736-14DE524F0E34}"/>
              </a:ext>
            </a:extLst>
          </p:cNvPr>
          <p:cNvSpPr txBox="1"/>
          <p:nvPr/>
        </p:nvSpPr>
        <p:spPr>
          <a:xfrm>
            <a:off x="395536" y="3751600"/>
            <a:ext cx="677824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WP15 preliminary:             </a:t>
            </a:r>
            <a:r>
              <a:rPr lang="en-GB" sz="1400" dirty="0"/>
              <a:t>3           4                                           2        1</a:t>
            </a:r>
          </a:p>
          <a:p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(2400939) </a:t>
            </a:r>
            <a:endParaRPr lang="en-GB" sz="1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en-GB" sz="1400" dirty="0"/>
          </a:p>
          <a:p>
            <a:r>
              <a:rPr lang="en-GB" sz="1400" dirty="0"/>
              <a:t>WHY NOT :                    1  ?          2  ?                                          3 ?       4 ?  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DA0B2B-01B8-4276-89A9-F763E879F4A3}"/>
              </a:ext>
            </a:extLst>
          </p:cNvPr>
          <p:cNvSpPr txBox="1"/>
          <p:nvPr/>
        </p:nvSpPr>
        <p:spPr>
          <a:xfrm>
            <a:off x="6949144" y="3647820"/>
            <a:ext cx="1727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SEQUENCE TO DISCUSS</a:t>
            </a:r>
          </a:p>
        </p:txBody>
      </p:sp>
    </p:spTree>
    <p:extLst>
      <p:ext uri="{BB962C8B-B14F-4D97-AF65-F5344CB8AC3E}">
        <p14:creationId xmlns:p14="http://schemas.microsoft.com/office/powerpoint/2010/main" val="146849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208D-A623-4FBC-8ECE-A44F03E7F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BRAINSTORMING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07/</a:t>
            </a:r>
            <a:r>
              <a:rPr lang="en-US" noProof="0" dirty="0"/>
              <a:t>10/</a:t>
            </a:r>
            <a:r>
              <a:rPr lang="fr-FR" noProof="0" dirty="0"/>
              <a:t>2021</a:t>
            </a:r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E3F7BA-294E-46DC-974E-885444C2CD3D}"/>
              </a:ext>
            </a:extLst>
          </p:cNvPr>
          <p:cNvSpPr txBox="1"/>
          <p:nvPr/>
        </p:nvSpPr>
        <p:spPr>
          <a:xfrm>
            <a:off x="495264" y="555526"/>
            <a:ext cx="8153471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OPEN POINTS: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>
                <a:latin typeface="Calibri" panose="020F0502020204030204" pitchFamily="34" charset="0"/>
                <a:cs typeface="Calibri" panose="020F0502020204030204" pitchFamily="34" charset="0"/>
              </a:rPr>
              <a:t>Are we sure that M goes first than X ?   - STARTING POINT</a:t>
            </a:r>
          </a:p>
          <a:p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Installation sequence of DFX in the tunnels 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…     (mock-up plan + </a:t>
            </a:r>
            <a:r>
              <a:rPr lang="en-GB" sz="16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DSHm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 geometry). </a:t>
            </a:r>
          </a:p>
          <a:p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    - how to remove the security cup of termination inside the core with installed DSHM … </a:t>
            </a:r>
          </a:p>
          <a:p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    </a:t>
            </a:r>
          </a:p>
          <a:p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/>
            <a:endParaRPr lang="en-GB" b="1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AF6A4E56-7BF4-40F4-8639-DEC8DC58A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59632" y="2559020"/>
            <a:ext cx="2304256" cy="1728192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901AC086-F8B2-42E4-9FFE-DE10B2D9B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2192691"/>
            <a:ext cx="1964169" cy="246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071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208D-A623-4FBC-8ECE-A44F03E7F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MACHING SECTION </a:t>
            </a:r>
            <a:br>
              <a:rPr lang="en-GB" sz="2000" dirty="0"/>
            </a:br>
            <a:r>
              <a:rPr lang="en-GB" sz="2000" dirty="0"/>
              <a:t>(IF WE MAINTAIN CURRENT PROPOSAL)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07/</a:t>
            </a:r>
            <a:r>
              <a:rPr lang="en-US" noProof="0" dirty="0"/>
              <a:t>10/</a:t>
            </a:r>
            <a:r>
              <a:rPr lang="fr-FR" noProof="0" dirty="0"/>
              <a:t>2021</a:t>
            </a:r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E3F7BA-294E-46DC-974E-885444C2CD3D}"/>
              </a:ext>
            </a:extLst>
          </p:cNvPr>
          <p:cNvSpPr txBox="1"/>
          <p:nvPr/>
        </p:nvSpPr>
        <p:spPr>
          <a:xfrm>
            <a:off x="323529" y="987574"/>
            <a:ext cx="835153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GENERAL SEQUENCE</a:t>
            </a:r>
          </a:p>
          <a:p>
            <a:endParaRPr lang="en-GB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DFHM + DSHM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arrives in US cavern.                                             </a:t>
            </a: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</a:rPr>
              <a:t>PARALLEL: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Unspooling + rotation (unroller + tractor + cart system).  </a:t>
            </a:r>
            <a:r>
              <a:rPr lang="en-GB" sz="1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DFM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PRE-INSTALLATION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Transport DSHM to core area.                                               </a:t>
            </a:r>
            <a:r>
              <a:rPr lang="en-GB" sz="1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SUPPORTS INSTALLATION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Winch operation (termination head rotation).                   </a:t>
            </a:r>
            <a:r>
              <a:rPr lang="en-GB" sz="1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CLAMPS FOR FIXED POINTS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Vertical transport.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DSHM Installation above QXL tray (tray + slide system).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Connection to DFM. </a:t>
            </a:r>
          </a:p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                                                 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    </a:t>
            </a:r>
            <a:r>
              <a:rPr lang="en-GB" b="1" dirty="0">
                <a:solidFill>
                  <a:schemeClr val="accent3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DSHX INSERTION</a:t>
            </a:r>
          </a:p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                   -  Wave pattern in LHC tunnel.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                   -  Wave pattern in UL tunnel.</a:t>
            </a:r>
          </a:p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                   -  Insertion into the trenches.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  </a:t>
            </a:r>
          </a:p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                   -  Wave pattern close to DFH.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        </a:t>
            </a:r>
            <a:endParaRPr lang="en-GB" b="1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164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208D-A623-4FBC-8ECE-A44F03E7F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017485"/>
            <a:ext cx="7920000" cy="540000"/>
          </a:xfrm>
        </p:spPr>
        <p:txBody>
          <a:bodyPr/>
          <a:lstStyle/>
          <a:p>
            <a:r>
              <a:rPr lang="en-GB" dirty="0"/>
              <a:t>Backup slides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210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07/</a:t>
            </a:r>
            <a:r>
              <a:rPr lang="en-US" noProof="0" dirty="0"/>
              <a:t>10/</a:t>
            </a:r>
            <a:r>
              <a:rPr lang="fr-FR" noProof="0" dirty="0"/>
              <a:t>2021</a:t>
            </a:r>
            <a:endParaRPr lang="en-GB" noProof="0" dirty="0"/>
          </a:p>
        </p:txBody>
      </p: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0940F49-03DA-4A19-903A-DB28E32C7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813" y="346008"/>
            <a:ext cx="7947927" cy="40331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E190DB-04C8-469E-AB6C-42DB43500AEF}"/>
              </a:ext>
            </a:extLst>
          </p:cNvPr>
          <p:cNvSpPr txBox="1"/>
          <p:nvPr/>
        </p:nvSpPr>
        <p:spPr>
          <a:xfrm>
            <a:off x="5076056" y="170765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IP_R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C013EE-47C7-4787-BFDB-6E6569E17835}"/>
              </a:ext>
            </a:extLst>
          </p:cNvPr>
          <p:cNvSpPr txBox="1"/>
          <p:nvPr/>
        </p:nvSpPr>
        <p:spPr>
          <a:xfrm>
            <a:off x="971600" y="161342"/>
            <a:ext cx="3993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General overview of W6A equipment </a:t>
            </a:r>
          </a:p>
        </p:txBody>
      </p:sp>
    </p:spTree>
    <p:extLst>
      <p:ext uri="{BB962C8B-B14F-4D97-AF65-F5344CB8AC3E}">
        <p14:creationId xmlns:p14="http://schemas.microsoft.com/office/powerpoint/2010/main" val="3894572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07/</a:t>
            </a:r>
            <a:r>
              <a:rPr lang="en-US" noProof="0" dirty="0"/>
              <a:t>10/</a:t>
            </a:r>
            <a:r>
              <a:rPr lang="fr-FR" noProof="0" dirty="0"/>
              <a:t>2021</a:t>
            </a:r>
            <a:endParaRPr lang="en-GB" noProof="0" dirty="0"/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51A71FCB-C9FB-4C75-8C89-68BF51A17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558802"/>
            <a:ext cx="5194754" cy="2928528"/>
          </a:xfrm>
          <a:prstGeom prst="rect">
            <a:avLst/>
          </a:prstGeom>
        </p:spPr>
      </p:pic>
      <p:pic>
        <p:nvPicPr>
          <p:cNvPr id="6" name="Picture 5" descr="A close-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C361FE29-E724-43FA-AA61-CF542CE769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745815"/>
            <a:ext cx="2492922" cy="36518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AF74D8-7496-4AE0-890D-2583E87D960C}"/>
              </a:ext>
            </a:extLst>
          </p:cNvPr>
          <p:cNvSpPr txBox="1"/>
          <p:nvPr/>
        </p:nvSpPr>
        <p:spPr>
          <a:xfrm>
            <a:off x="755576" y="218506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Topic to solve: How to remove protection of DSHX termination when DSHM already installed ?   </a:t>
            </a:r>
          </a:p>
          <a:p>
            <a:r>
              <a:rPr lang="en-GB" dirty="0"/>
              <a:t>Updated DFX installation sequence needed.</a:t>
            </a:r>
          </a:p>
        </p:txBody>
      </p:sp>
    </p:spTree>
    <p:extLst>
      <p:ext uri="{BB962C8B-B14F-4D97-AF65-F5344CB8AC3E}">
        <p14:creationId xmlns:p14="http://schemas.microsoft.com/office/powerpoint/2010/main" val="2919636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14D55F-CB4C-49A3-BD51-ACB7C7B19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07/10/2021</a:t>
            </a:r>
            <a:endParaRPr lang="en-GB" noProof="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F43DD02-D886-4898-9075-C3A80A52E8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38944" y="129331"/>
            <a:ext cx="3994814" cy="2185895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80E85B-E49A-42A9-89FC-F1D857931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003" y="2363202"/>
            <a:ext cx="4056997" cy="22617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9730FA-F946-4658-BB8C-196B15843737}"/>
              </a:ext>
            </a:extLst>
          </p:cNvPr>
          <p:cNvSpPr txBox="1"/>
          <p:nvPr/>
        </p:nvSpPr>
        <p:spPr>
          <a:xfrm>
            <a:off x="5061813" y="627534"/>
            <a:ext cx="34901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Topic to solve: transition between two levels</a:t>
            </a:r>
          </a:p>
          <a:p>
            <a:endParaRPr lang="en-GB" dirty="0"/>
          </a:p>
          <a:p>
            <a:r>
              <a:rPr lang="en-GB" dirty="0"/>
              <a:t>(enter/exit from trench)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5969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7060</TotalTime>
  <Words>366</Words>
  <Application>Microsoft Office PowerPoint</Application>
  <PresentationFormat>On-screen Show (16:9)</PresentationFormat>
  <Paragraphs>69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INSTALLATION SEQUENCE OF WP6A DEVICES:                          1 - PRELIMINARY PLANNING  WP6A Follow-up # 7</vt:lpstr>
      <vt:lpstr>TOPICS DO DISCUSS</vt:lpstr>
      <vt:lpstr>HL-LHC GALLERY OVERVIEW</vt:lpstr>
      <vt:lpstr>BRAINSTORMING </vt:lpstr>
      <vt:lpstr>MACHING SECTION  (IF WE MAINTAIN CURRENT PROPOSAL)</vt:lpstr>
      <vt:lpstr>Backup slides 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Marcin Roger Curylo</cp:lastModifiedBy>
  <cp:revision>616</cp:revision>
  <dcterms:created xsi:type="dcterms:W3CDTF">2016-02-11T10:47:23Z</dcterms:created>
  <dcterms:modified xsi:type="dcterms:W3CDTF">2021-10-13T14:20:02Z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