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26" r:id="rId2"/>
  </p:sldMasterIdLst>
  <p:notesMasterIdLst>
    <p:notesMasterId r:id="rId10"/>
  </p:notesMasterIdLst>
  <p:handoutMasterIdLst>
    <p:handoutMasterId r:id="rId11"/>
  </p:handoutMasterIdLst>
  <p:sldIdLst>
    <p:sldId id="257" r:id="rId3"/>
    <p:sldId id="1288" r:id="rId4"/>
    <p:sldId id="1283" r:id="rId5"/>
    <p:sldId id="1292" r:id="rId6"/>
    <p:sldId id="1291" r:id="rId7"/>
    <p:sldId id="1251" r:id="rId8"/>
    <p:sldId id="1280" r:id="rId9"/>
  </p:sldIdLst>
  <p:sldSz cx="12192000" cy="6858000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Losito" initials="RL" lastIdx="1" clrIdx="0">
    <p:extLst>
      <p:ext uri="{19B8F6BF-5375-455C-9EA6-DF929625EA0E}">
        <p15:presenceInfo xmlns:p15="http://schemas.microsoft.com/office/powerpoint/2012/main" userId="S-1-5-21-1526224874-1540688658-1361462980-20718" providerId="AD"/>
      </p:ext>
    </p:extLst>
  </p:cmAuthor>
  <p:cmAuthor id="2" name="Sebastien Evrard" initials="SE" lastIdx="5" clrIdx="1">
    <p:extLst>
      <p:ext uri="{19B8F6BF-5375-455C-9EA6-DF929625EA0E}">
        <p15:presenceInfo xmlns:p15="http://schemas.microsoft.com/office/powerpoint/2012/main" userId="S::sebastien.evrard@cern.ch::86766dde-d4be-4634-b85d-1dce121554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252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F0814-C90E-466A-9599-35CAED424228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56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126C7-BC28-4B38-9BD5-1CA3EFAE54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9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B0EC39-106C-4C59-8EC7-E1C2243195E0}" type="datetimeFigureOut">
              <a:rPr lang="en-US"/>
              <a:pPr>
                <a:defRPr/>
              </a:pPr>
              <a:t>7/6/2021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4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F070B05-FE01-46DF-9BA6-B2DC2943E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9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5613" y="1228725"/>
            <a:ext cx="5886450" cy="33115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33" y="5355347"/>
            <a:ext cx="3704541" cy="13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73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FBE74-34FA-4145-9487-01600767C1BB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06/07/2021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EACM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72-8CCA-4385-99C9-63EFA5B1B5D6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22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320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9CEE67D-25B2-4BDA-A463-C2A9B5EB50F5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0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62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15E5A52-7EA5-4A1F-BC44-AD088AD3B4A1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0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4A08054-70FC-4F6F-8FA0-340E7472A5DD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28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CC41957-37E9-4A9C-8349-2505A40B0F13}" type="datetime1">
              <a:rPr lang="fr-FR" smtClean="0"/>
              <a:t>06/07/2021</a:t>
            </a:fld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08799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6ED8364-07DC-49B5-9B76-D563AB311763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31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33D54F8-6639-4540-967F-3D69E207AD46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60937-7035-4653-A4A4-D0BC940C2970}" type="datetime1">
              <a:rPr lang="fr-FR" smtClean="0"/>
              <a:t>06/07/2021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F79E-98A6-4D7D-B4EB-FFC7320FB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04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8CB90-F5BE-4816-8EDB-942639F992C0}" type="datetime1">
              <a:rPr lang="fr-FR" smtClean="0"/>
              <a:t>06/07/2021</a:t>
            </a:fld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40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33358E-D378-4568-A5ED-648F8FBD9D6C}" type="datetime1">
              <a:rPr lang="fr-FR" smtClean="0"/>
              <a:t>06/07/2021</a:t>
            </a:fld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1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17BDD0D-D44E-4C45-9732-9AA6AA35D8BE}" type="datetime1">
              <a:rPr lang="fr-FR" smtClean="0"/>
              <a:t>06/07/2021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4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4039FACD-C068-4DCB-9E45-587C69C1B581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0063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A38E7DC0-B2A9-4B8F-A8E7-3B0A1586A29B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41075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FD90E13A-EF93-4473-8422-B35E7E7151F1}" type="datetime1">
              <a:rPr lang="fr-FR" smtClean="0"/>
              <a:t>06/07/2021</a:t>
            </a:fld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3475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EF024E2D-EEEB-44A4-A098-5703979A9C42}" type="datetime1">
              <a:rPr lang="fr-FR" smtClean="0"/>
              <a:t>06/07/2021</a:t>
            </a:fld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975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B82710-305D-4BB2-8B94-98831356D0AA}" type="datetime1">
              <a:rPr lang="fr-FR" smtClean="0"/>
              <a:t>06/07/2021</a:t>
            </a:fld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87728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27F092C-C9B3-482E-87C7-E3E0AB05F981}" type="datetime1">
              <a:rPr lang="fr-FR" smtClean="0"/>
              <a:t>06/07/2021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479600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06207C85-7DF0-4919-AB8E-2B3A1879B068}" type="datetime1">
              <a:rPr lang="fr-FR" smtClean="0"/>
              <a:t>06/07/2021</a:t>
            </a:fld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54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F26F0-956E-4CA7-A46E-6D8224EB42E7}" type="datetime1">
              <a:rPr lang="fr-FR" smtClean="0"/>
              <a:t>06/07/2021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B470-2343-4A55-B4E5-528817783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40C33C-1679-4DF8-9C7F-AF75C94D5FD3}" type="datetime1">
              <a:rPr lang="fr-FR" smtClean="0"/>
              <a:t>06/07/2021</a:t>
            </a:fld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837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8A998D1-3BCA-4BEB-A80C-35C544DF2DA3}" type="datetime1">
              <a:rPr lang="fr-FR" smtClean="0"/>
              <a:t>06/07/2021</a:t>
            </a:fld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5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8A12180-40F9-4B30-80E3-90D6CDE8A2A1}" type="datetime1">
              <a:rPr lang="fr-FR" smtClean="0"/>
              <a:t>06/07/2021</a:t>
            </a:fld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EACM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21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57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60000"/>
            <a:ext cx="5431603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1260000"/>
            <a:ext cx="5428180" cy="5016068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9AC0E-463E-462F-AFF1-0DB1435D8F7D}" type="datetime1">
              <a:rPr lang="fr-FR" smtClean="0"/>
              <a:t>06/07/2021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7FBC-2B82-4C07-85BF-7D6800BF8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557213" y="1438275"/>
            <a:ext cx="5483225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094413" y="1438275"/>
            <a:ext cx="5484812" cy="833438"/>
          </a:xfrm>
          <a:prstGeom prst="rect">
            <a:avLst/>
          </a:prstGeom>
          <a:ln>
            <a:noFill/>
          </a:ln>
        </p:spPr>
        <p:txBody>
          <a:bodyPr lIns="45720" rIns="4572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Slide Title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2352782"/>
            <a:ext cx="5431603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6154221" y="2352782"/>
            <a:ext cx="5428180" cy="3923286"/>
          </a:xfrm>
          <a:noFill/>
          <a:ln>
            <a:noFill/>
          </a:ln>
        </p:spPr>
        <p:txBody>
          <a:bodyPr/>
          <a:lstStyle>
            <a:lvl2pPr>
              <a:defRPr sz="2800" baseline="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50376-2498-4A98-880B-659AB3C5C397}" type="datetime1">
              <a:rPr lang="fr-FR" smtClean="0"/>
              <a:t>06/07/2021</a:t>
            </a:fld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1874F-FB48-431B-A447-9983810D3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2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06045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0E135-020E-4562-BC95-EBD7558DA33E}" type="datetime1">
              <a:rPr lang="fr-FR" smtClean="0"/>
              <a:t>06/07/2021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05F63-A0E0-4CF5-B013-0465B2B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5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80CD0-7517-49D4-8A14-ECBBFF98290E}" type="datetime1">
              <a:rPr lang="fr-FR" smtClean="0"/>
              <a:t>06/07/2021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AA82-8CEA-4C55-8F8B-ED521A745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1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41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468" y="2797175"/>
            <a:ext cx="410051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2051" y="2846375"/>
            <a:ext cx="1240063" cy="11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638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image" Target="../media/image6.emf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image" Target="../media/image7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700" y="6356350"/>
            <a:ext cx="1827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07933900-B0F5-4C04-A594-9F7780EF178C}" type="datetime1">
              <a:rPr lang="fr-FR" smtClean="0"/>
              <a:t>06/07/2021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7913" y="6356350"/>
            <a:ext cx="5721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 i="0" dirty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63" y="6356350"/>
            <a:ext cx="973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4564D37B-DB44-4494-A6D7-6F98CB105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131888"/>
            <a:ext cx="109696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363"/>
            <a:ext cx="109696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6500"/>
            <a:ext cx="109696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207" b="17070"/>
          <a:stretch/>
        </p:blipFill>
        <p:spPr bwMode="auto">
          <a:xfrm>
            <a:off x="609600" y="6373784"/>
            <a:ext cx="590550" cy="34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Content Placeholder 6"/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1014984" y="6373784"/>
            <a:ext cx="896112" cy="3707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696" r:id="rId7"/>
    <p:sldLayoutId id="2147483703" r:id="rId8"/>
    <p:sldLayoutId id="2147483704" r:id="rId9"/>
    <p:sldLayoutId id="2147483725" r:id="rId10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8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225425" indent="-225425" algn="l" rtl="0" fontAlgn="base">
        <a:spcBef>
          <a:spcPts val="9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460375" indent="-228600" algn="l" rtl="0" fontAlgn="base">
        <a:spcBef>
          <a:spcPts val="900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8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685800" indent="-225425" algn="l" rtl="0" fontAlgn="base">
        <a:spcBef>
          <a:spcPts val="9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909638" indent="-223838" algn="l" rtl="0" fontAlgn="base">
        <a:spcBef>
          <a:spcPts val="900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1146175" indent="-236538" algn="l" rtl="0" fontAlgn="base">
        <a:spcBef>
          <a:spcPts val="900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sz="2400"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258D3D1A-1603-45EC-BACE-BEB090257E88}" type="datetime1">
              <a:rPr lang="fr-FR" smtClean="0"/>
              <a:t>06/07/2021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EACM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2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531008" y="4065386"/>
            <a:ext cx="10735990" cy="14130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US" altLang="en-US" sz="4900" dirty="0">
                <a:ln>
                  <a:noFill/>
                </a:ln>
                <a:ea typeface="MS PGothic" panose="020B0600070205080204" pitchFamily="34" charset="-128"/>
              </a:rPr>
            </a:br>
            <a: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  <a:t>East Area Renovation – EACM report – 06.07.21</a:t>
            </a: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br>
              <a:rPr lang="en-US" altLang="en-US" dirty="0">
                <a:ln>
                  <a:noFill/>
                </a:ln>
                <a:ea typeface="MS PGothic" panose="020B0600070205080204" pitchFamily="34" charset="-128"/>
              </a:rPr>
            </a:br>
            <a:endParaRPr lang="en-GB" altLang="en-US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1589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589089" y="2757508"/>
            <a:ext cx="9009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1200" i="1" dirty="0">
                <a:solidFill>
                  <a:srgbClr val="0C377B"/>
                </a:solidFill>
                <a:ea typeface="MS PGothic" panose="020B0600070205080204" pitchFamily="34" charset="-128"/>
              </a:rPr>
              <a:t>East Hall under construction - 1962</a:t>
            </a: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2739" y="7463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1" y="490548"/>
            <a:ext cx="3195638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ogo East Area Renovation.jpe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956" y="5096683"/>
            <a:ext cx="2374036" cy="1513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9617F-7CBA-4DFA-9A58-4FF4163F0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008" y="4592998"/>
            <a:ext cx="11021312" cy="1066688"/>
          </a:xfrm>
        </p:spPr>
        <p:txBody>
          <a:bodyPr>
            <a:normAutofit/>
          </a:bodyPr>
          <a:lstStyle/>
          <a:p>
            <a:r>
              <a:rPr lang="en-US" sz="2000" dirty="0"/>
              <a:t>B. Rae (BE-EA), on behalf of the project team</a:t>
            </a:r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06" t="34207" r="7182" b="28710"/>
          <a:stretch/>
        </p:blipFill>
        <p:spPr>
          <a:xfrm>
            <a:off x="2459736" y="5469330"/>
            <a:ext cx="2757724" cy="11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DEA88-97C9-4879-8091-2225E9B11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4528"/>
            <a:ext cx="10969139" cy="833710"/>
          </a:xfrm>
        </p:spPr>
        <p:txBody>
          <a:bodyPr wrap="square" anchor="ctr">
            <a:normAutofit/>
          </a:bodyPr>
          <a:lstStyle/>
          <a:p>
            <a:r>
              <a:rPr lang="fr-CH" dirty="0" err="1"/>
              <a:t>Early</a:t>
            </a:r>
            <a:r>
              <a:rPr lang="fr-CH" dirty="0"/>
              <a:t> restart of T8 </a:t>
            </a:r>
            <a:r>
              <a:rPr lang="fr-CH" dirty="0" err="1"/>
              <a:t>approved</a:t>
            </a:r>
            <a:r>
              <a:rPr lang="fr-CH" dirty="0"/>
              <a:t> by IEFC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B9B641-54F9-4D50-951F-F49D0289D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250887"/>
            <a:ext cx="5721350" cy="47916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FEA63-4F04-4AC9-BE4A-E4B6DFB5880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0" y="1260000"/>
            <a:ext cx="6028944" cy="5016068"/>
          </a:xfrm>
        </p:spPr>
        <p:txBody>
          <a:bodyPr wrap="square" anchor="t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GB" dirty="0"/>
              <a:t>Initial schedule: 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990000"/>
                </a:solidFill>
              </a:rPr>
              <a:t>Ready for beam commissioning : W37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990000"/>
                </a:solidFill>
              </a:rPr>
              <a:t>Physics restart W42</a:t>
            </a:r>
          </a:p>
          <a:p>
            <a:pPr>
              <a:lnSpc>
                <a:spcPct val="90000"/>
              </a:lnSpc>
            </a:pPr>
            <a:r>
              <a:rPr lang="en-GB" dirty="0"/>
              <a:t>The main change is the early restart of Physics for </a:t>
            </a:r>
            <a:r>
              <a:rPr lang="en-GB" dirty="0" err="1"/>
              <a:t>Irrad</a:t>
            </a:r>
            <a:r>
              <a:rPr lang="en-GB" dirty="0"/>
              <a:t> and Charm – T8 primary beamline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990000"/>
                </a:solidFill>
              </a:rPr>
              <a:t>Ready for beam commissioning : W34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990000"/>
                </a:solidFill>
              </a:rPr>
              <a:t>Physics restart W38 </a:t>
            </a:r>
            <a:r>
              <a:rPr lang="en-GB" sz="2600" dirty="0">
                <a:solidFill>
                  <a:srgbClr val="990000"/>
                </a:solidFill>
              </a:rPr>
              <a:t>(on September 20</a:t>
            </a:r>
            <a:r>
              <a:rPr lang="en-GB" sz="2600" baseline="30000" dirty="0">
                <a:solidFill>
                  <a:srgbClr val="990000"/>
                </a:solidFill>
              </a:rPr>
              <a:t>th</a:t>
            </a:r>
            <a:r>
              <a:rPr lang="en-GB" sz="2600" dirty="0">
                <a:solidFill>
                  <a:srgbClr val="990000"/>
                </a:solidFill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GB" dirty="0"/>
              <a:t>The restart of the secondary beam lines would remain unchanged as from week 42 – </a:t>
            </a:r>
            <a:r>
              <a:rPr lang="en-GB" sz="2600" dirty="0"/>
              <a:t>on October 18th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CA7ED-F070-49CB-89AD-75F854277FB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060700" y="6356350"/>
            <a:ext cx="182721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6A967D8-CE42-4E60-BADD-30A73AA19C0D}" type="datetime1">
              <a:rPr lang="fr-FR" smtClean="0"/>
              <a:t>06/07/2021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0F30E-1E82-48DC-ABD8-62303A20692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887913" y="6356350"/>
            <a:ext cx="572135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EACM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6A552-F325-4237-851C-9F96FC0FB6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609263" y="6356350"/>
            <a:ext cx="973137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8E5F79E-98A6-4D7D-B4EB-FFC7320FBEBC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BDCA1B-3C5E-49BC-B246-AAF57819C3F1}"/>
              </a:ext>
            </a:extLst>
          </p:cNvPr>
          <p:cNvSpPr/>
          <p:nvPr/>
        </p:nvSpPr>
        <p:spPr>
          <a:xfrm>
            <a:off x="248478" y="2276061"/>
            <a:ext cx="5721350" cy="5068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7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57042-DF1A-4FED-AB6F-75E577DF2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situation</a:t>
            </a:r>
            <a:endParaRPr lang="en-US" dirty="0"/>
          </a:p>
        </p:txBody>
      </p:sp>
      <p:pic>
        <p:nvPicPr>
          <p:cNvPr id="8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1CC2C058-7508-4A68-B220-0853A52E971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093" b="13803"/>
          <a:stretch/>
        </p:blipFill>
        <p:spPr>
          <a:xfrm>
            <a:off x="1981201" y="2406770"/>
            <a:ext cx="8226425" cy="271732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90024-4FFF-4E54-AA4E-C7CAFD24D61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6363062-A571-43BB-B266-186F7A27AD9E}" type="datetime1">
              <a:rPr lang="fr-FR" smtClean="0"/>
              <a:t>06/07/2021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58D6D-F6FD-45AA-8757-CD2668E74D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EACM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A62D8-132E-4FDA-90BB-93168FEC67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8079559-D982-4BBB-B918-CE7B7CA1B2A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1144C3-45D9-4F4D-ADF3-1102B4256F2B}"/>
              </a:ext>
            </a:extLst>
          </p:cNvPr>
          <p:cNvSpPr txBox="1"/>
          <p:nvPr/>
        </p:nvSpPr>
        <p:spPr>
          <a:xfrm>
            <a:off x="8745727" y="1497982"/>
            <a:ext cx="1345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PAD-MAD in </a:t>
            </a:r>
            <a:r>
              <a:rPr lang="fr-CH" dirty="0" err="1"/>
              <a:t>operation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A22FC9-C194-47FE-A9E8-CE7BA3032EFC}"/>
              </a:ext>
            </a:extLst>
          </p:cNvPr>
          <p:cNvSpPr txBox="1"/>
          <p:nvPr/>
        </p:nvSpPr>
        <p:spPr>
          <a:xfrm>
            <a:off x="4652515" y="1467465"/>
            <a:ext cx="1676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Massive RP </a:t>
            </a:r>
            <a:r>
              <a:rPr lang="fr-CH" dirty="0" err="1"/>
              <a:t>shielding</a:t>
            </a:r>
            <a:r>
              <a:rPr lang="fr-CH" dirty="0"/>
              <a:t> </a:t>
            </a:r>
            <a:r>
              <a:rPr lang="fr-CH" dirty="0" err="1"/>
              <a:t>ready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A3249E-9C6B-4E4D-9FC7-ACA43FA68E09}"/>
              </a:ext>
            </a:extLst>
          </p:cNvPr>
          <p:cNvSpPr txBox="1"/>
          <p:nvPr/>
        </p:nvSpPr>
        <p:spPr>
          <a:xfrm>
            <a:off x="6623629" y="1467465"/>
            <a:ext cx="1827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Primary</a:t>
            </a:r>
            <a:r>
              <a:rPr lang="fr-CH" dirty="0"/>
              <a:t> area ventilation </a:t>
            </a:r>
            <a:r>
              <a:rPr lang="fr-CH" dirty="0" err="1"/>
              <a:t>ready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A19F6A-6BE4-43E4-8967-27210B593FB7}"/>
              </a:ext>
            </a:extLst>
          </p:cNvPr>
          <p:cNvSpPr txBox="1"/>
          <p:nvPr/>
        </p:nvSpPr>
        <p:spPr>
          <a:xfrm>
            <a:off x="1952444" y="1403548"/>
            <a:ext cx="2444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T8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restarted</a:t>
            </a:r>
            <a:r>
              <a:rPr lang="fr-CH" dirty="0"/>
              <a:t> on </a:t>
            </a:r>
            <a:r>
              <a:rPr lang="fr-CH" dirty="0" err="1"/>
              <a:t>September</a:t>
            </a:r>
            <a:r>
              <a:rPr lang="fr-CH" dirty="0"/>
              <a:t> 20th for  IRRAD and CHARM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44D410-70C6-4F13-B482-0AE7C032BCB1}"/>
              </a:ext>
            </a:extLst>
          </p:cNvPr>
          <p:cNvSpPr txBox="1"/>
          <p:nvPr/>
        </p:nvSpPr>
        <p:spPr>
          <a:xfrm>
            <a:off x="1715677" y="5375442"/>
            <a:ext cx="330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T9, T10 and T11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restarted</a:t>
            </a:r>
            <a:r>
              <a:rPr lang="fr-CH" dirty="0"/>
              <a:t> on </a:t>
            </a:r>
            <a:r>
              <a:rPr lang="fr-CH" dirty="0" err="1"/>
              <a:t>October</a:t>
            </a:r>
            <a:r>
              <a:rPr lang="fr-CH" dirty="0"/>
              <a:t> 18th for </a:t>
            </a:r>
            <a:r>
              <a:rPr lang="fr-CH" dirty="0" err="1"/>
              <a:t>SBA’s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0E4149-AA8F-4293-8BFB-6C25684D1E9A}"/>
              </a:ext>
            </a:extLst>
          </p:cNvPr>
          <p:cNvSpPr txBox="1"/>
          <p:nvPr/>
        </p:nvSpPr>
        <p:spPr>
          <a:xfrm>
            <a:off x="5253158" y="5292488"/>
            <a:ext cx="535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IST’s</a:t>
            </a:r>
            <a:r>
              <a:rPr lang="fr-CH" dirty="0"/>
              <a:t> and HWC in full swing, no </a:t>
            </a:r>
            <a:r>
              <a:rPr lang="fr-CH" dirty="0" err="1"/>
              <a:t>showstopper</a:t>
            </a:r>
            <a:endParaRPr lang="fr-CH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0BBC6F2-09C0-4C8C-9DE4-47EDEB220E2A}"/>
              </a:ext>
            </a:extLst>
          </p:cNvPr>
          <p:cNvCxnSpPr>
            <a:stCxn id="10" idx="2"/>
          </p:cNvCxnSpPr>
          <p:nvPr/>
        </p:nvCxnSpPr>
        <p:spPr>
          <a:xfrm flipH="1">
            <a:off x="9106619" y="2144312"/>
            <a:ext cx="311968" cy="1556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18EFF50-569C-4541-8890-A5748DD38E93}"/>
              </a:ext>
            </a:extLst>
          </p:cNvPr>
          <p:cNvCxnSpPr>
            <a:cxnSpLocks/>
          </p:cNvCxnSpPr>
          <p:nvPr/>
        </p:nvCxnSpPr>
        <p:spPr>
          <a:xfrm flipH="1">
            <a:off x="7105291" y="2155419"/>
            <a:ext cx="274586" cy="889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31FE45-F588-41FC-8BE9-CAB15629B20E}"/>
              </a:ext>
            </a:extLst>
          </p:cNvPr>
          <p:cNvCxnSpPr>
            <a:cxnSpLocks/>
          </p:cNvCxnSpPr>
          <p:nvPr/>
        </p:nvCxnSpPr>
        <p:spPr>
          <a:xfrm flipH="1">
            <a:off x="4541824" y="2209010"/>
            <a:ext cx="812302" cy="10000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EA8048C-3495-4306-BF2C-42FFDA14A912}"/>
              </a:ext>
            </a:extLst>
          </p:cNvPr>
          <p:cNvCxnSpPr>
            <a:cxnSpLocks/>
          </p:cNvCxnSpPr>
          <p:nvPr/>
        </p:nvCxnSpPr>
        <p:spPr>
          <a:xfrm>
            <a:off x="5404428" y="2209010"/>
            <a:ext cx="519044" cy="10000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FB54857-0464-4FCE-94AE-80C3AABCB332}"/>
              </a:ext>
            </a:extLst>
          </p:cNvPr>
          <p:cNvCxnSpPr>
            <a:cxnSpLocks/>
          </p:cNvCxnSpPr>
          <p:nvPr/>
        </p:nvCxnSpPr>
        <p:spPr>
          <a:xfrm>
            <a:off x="5499358" y="2209009"/>
            <a:ext cx="1581510" cy="1336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5B63B7-AD66-4593-977A-B1D2FB99C93A}"/>
              </a:ext>
            </a:extLst>
          </p:cNvPr>
          <p:cNvCxnSpPr>
            <a:cxnSpLocks/>
          </p:cNvCxnSpPr>
          <p:nvPr/>
        </p:nvCxnSpPr>
        <p:spPr>
          <a:xfrm flipV="1">
            <a:off x="3023408" y="3700732"/>
            <a:ext cx="786593" cy="1577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1C2FE56-9680-4954-B191-3A7C15B5D7B5}"/>
              </a:ext>
            </a:extLst>
          </p:cNvPr>
          <p:cNvCxnSpPr>
            <a:cxnSpLocks/>
          </p:cNvCxnSpPr>
          <p:nvPr/>
        </p:nvCxnSpPr>
        <p:spPr>
          <a:xfrm>
            <a:off x="2884093" y="2348768"/>
            <a:ext cx="1010003" cy="8602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CDE6FC3-94D0-47B1-9A56-59875CABA6B0}"/>
              </a:ext>
            </a:extLst>
          </p:cNvPr>
          <p:cNvCxnSpPr>
            <a:cxnSpLocks/>
          </p:cNvCxnSpPr>
          <p:nvPr/>
        </p:nvCxnSpPr>
        <p:spPr>
          <a:xfrm flipV="1">
            <a:off x="2884093" y="3429000"/>
            <a:ext cx="505001" cy="18495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09D91B5-34E1-493E-9E3B-E0E5BA9210BB}"/>
              </a:ext>
            </a:extLst>
          </p:cNvPr>
          <p:cNvCxnSpPr>
            <a:cxnSpLocks/>
          </p:cNvCxnSpPr>
          <p:nvPr/>
        </p:nvCxnSpPr>
        <p:spPr>
          <a:xfrm flipV="1">
            <a:off x="3163723" y="4441306"/>
            <a:ext cx="1469949" cy="8318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395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7995A-87E8-42C3-90FF-DC3E2830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Most </a:t>
            </a:r>
            <a:r>
              <a:rPr lang="fr-CH" dirty="0" err="1"/>
              <a:t>recent</a:t>
            </a:r>
            <a:r>
              <a:rPr lang="fr-CH" dirty="0"/>
              <a:t> installation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1639E-F526-41BF-9804-8CB4D2D542A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sz="2400" dirty="0"/>
              <a:t>Control </a:t>
            </a:r>
            <a:r>
              <a:rPr lang="fr-CH" sz="2400" dirty="0" err="1"/>
              <a:t>rooms</a:t>
            </a:r>
            <a:endParaRPr lang="fr-CH" sz="2400" dirty="0"/>
          </a:p>
          <a:p>
            <a:r>
              <a:rPr lang="fr-CH" sz="2400" dirty="0"/>
              <a:t>ATEX ventilation</a:t>
            </a:r>
          </a:p>
          <a:p>
            <a:r>
              <a:rPr lang="fr-CH" sz="2400" dirty="0"/>
              <a:t>Gas </a:t>
            </a:r>
            <a:r>
              <a:rPr lang="fr-CH" sz="2400" dirty="0" err="1"/>
              <a:t>systems</a:t>
            </a:r>
            <a:endParaRPr lang="fr-CH" sz="2400" dirty="0"/>
          </a:p>
          <a:p>
            <a:r>
              <a:rPr lang="fr-CH" sz="2400" dirty="0"/>
              <a:t>RP </a:t>
            </a:r>
            <a:r>
              <a:rPr lang="fr-CH" sz="2400" dirty="0" err="1"/>
              <a:t>Shielding</a:t>
            </a:r>
            <a:r>
              <a:rPr lang="fr-CH" sz="2400" dirty="0"/>
              <a:t> </a:t>
            </a:r>
            <a:r>
              <a:rPr lang="fr-CH" sz="2400" dirty="0" err="1"/>
              <a:t>completion</a:t>
            </a:r>
            <a:endParaRPr lang="fr-CH" sz="2400" dirty="0"/>
          </a:p>
          <a:p>
            <a:r>
              <a:rPr lang="fr-CH" sz="2400" dirty="0"/>
              <a:t>2 last magnets </a:t>
            </a: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94CB6-847E-444D-B70D-C11A31003F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EA49A8A-917B-4B1F-94F0-FFE0940B0B31}" type="datetime1">
              <a:rPr lang="fr-FR" smtClean="0"/>
              <a:t>06/07/2021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D495F-655A-4995-B141-7AE27C7BB3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B873B-C84B-48DA-902A-6518C3D392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 descr="Inside view of a factory&#10;&#10;Description automatically generated with low confidence">
            <a:extLst>
              <a:ext uri="{FF2B5EF4-FFF2-40B4-BE49-F238E27FC236}">
                <a16:creationId xmlns:a16="http://schemas.microsoft.com/office/drawing/2014/main" id="{303143A2-0274-4D94-8BD8-A3E57A25DC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4965" y="1245522"/>
            <a:ext cx="3127435" cy="2345576"/>
          </a:xfrm>
          <a:prstGeom prst="rect">
            <a:avLst/>
          </a:prstGeom>
        </p:spPr>
      </p:pic>
      <p:pic>
        <p:nvPicPr>
          <p:cNvPr id="10" name="Picture 9" descr="A picture containing indoor, warehouse&#10;&#10;Description automatically generated">
            <a:extLst>
              <a:ext uri="{FF2B5EF4-FFF2-40B4-BE49-F238E27FC236}">
                <a16:creationId xmlns:a16="http://schemas.microsoft.com/office/drawing/2014/main" id="{C0CB1C6D-4A72-48CE-A2EB-7F30F0AF6F9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849" y="1245522"/>
            <a:ext cx="3127435" cy="2345577"/>
          </a:xfrm>
          <a:prstGeom prst="rect">
            <a:avLst/>
          </a:prstGeom>
        </p:spPr>
      </p:pic>
      <p:pic>
        <p:nvPicPr>
          <p:cNvPr id="12" name="Picture 11" descr="A picture containing text, indoor, ceiling, warehouse&#10;&#10;Description automatically generated">
            <a:extLst>
              <a:ext uri="{FF2B5EF4-FFF2-40B4-BE49-F238E27FC236}">
                <a16:creationId xmlns:a16="http://schemas.microsoft.com/office/drawing/2014/main" id="{19F091BB-B7DD-4CD6-934A-AD41AA5372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8083" y="3720181"/>
            <a:ext cx="3091142" cy="2318357"/>
          </a:xfrm>
          <a:prstGeom prst="rect">
            <a:avLst/>
          </a:prstGeom>
        </p:spPr>
      </p:pic>
      <p:pic>
        <p:nvPicPr>
          <p:cNvPr id="14" name="Picture 13" descr="A picture containing indoor&#10;&#10;Description automatically generated">
            <a:extLst>
              <a:ext uri="{FF2B5EF4-FFF2-40B4-BE49-F238E27FC236}">
                <a16:creationId xmlns:a16="http://schemas.microsoft.com/office/drawing/2014/main" id="{5437C086-2C57-45DC-B520-2C385FC051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849" y="3720182"/>
            <a:ext cx="3127435" cy="2318356"/>
          </a:xfrm>
          <a:prstGeom prst="rect">
            <a:avLst/>
          </a:prstGeom>
        </p:spPr>
      </p:pic>
      <p:pic>
        <p:nvPicPr>
          <p:cNvPr id="16" name="Picture 15" descr="A picture containing indoor, warehouse, several&#10;&#10;Description automatically generated">
            <a:extLst>
              <a:ext uri="{FF2B5EF4-FFF2-40B4-BE49-F238E27FC236}">
                <a16:creationId xmlns:a16="http://schemas.microsoft.com/office/drawing/2014/main" id="{79DA524C-BDF5-4173-B300-B6542C0DBAF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908" y="3720180"/>
            <a:ext cx="3091142" cy="231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4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9DACD-E3AB-4915-A249-7A9937EC3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</a:t>
            </a:r>
            <a:r>
              <a:rPr lang="fr-CH" dirty="0" err="1"/>
              <a:t>steps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9A48A-F0CF-4E19-BCA3-ABEF694CCB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5612" y="3582785"/>
            <a:ext cx="10721137" cy="2956127"/>
          </a:xfrm>
        </p:spPr>
        <p:txBody>
          <a:bodyPr/>
          <a:lstStyle/>
          <a:p>
            <a:pPr marL="0" indent="0">
              <a:buNone/>
            </a:pPr>
            <a:endParaRPr lang="fr-CH" sz="2200" dirty="0"/>
          </a:p>
          <a:p>
            <a:r>
              <a:rPr lang="en-GB" sz="2000" dirty="0"/>
              <a:t>Complete ISTs and HWC of T8 beamline</a:t>
            </a:r>
          </a:p>
          <a:p>
            <a:r>
              <a:rPr lang="en-GB" sz="2000" dirty="0"/>
              <a:t>Complete ISTs and HWC of T9, T10, T11 beamline</a:t>
            </a:r>
          </a:p>
          <a:p>
            <a:r>
              <a:rPr lang="en-GB" sz="2000" dirty="0"/>
              <a:t>Coordinate with HSE-RP, BE-OP &amp; BE-EA for the aspects linked to the beam permit for the beam intensity ramp-up</a:t>
            </a:r>
          </a:p>
          <a:p>
            <a:r>
              <a:rPr lang="en-GB" sz="2000" dirty="0"/>
              <a:t>Establish a coordination between IRRAD/CHARM operation team and the EA project/BE-EA physicists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8A9A4-6C3B-41E0-8BD8-AEE5664B90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FBF36BF-4234-44FB-9020-003047EA2390}" type="datetime1">
              <a:rPr lang="fr-FR" smtClean="0"/>
              <a:t>06/07/2021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E5D29-D86D-4C91-AEA3-9EE8E98B623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EACM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DECE7-DC38-4C30-B53F-5D0566F965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E5F79E-98A6-4D7D-B4EB-FFC7320FBEB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9B0A89-6F97-4706-BFA5-367E1CF7F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13" y="1218747"/>
            <a:ext cx="9925268" cy="2731234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C062F1DB-028C-4C56-A551-F27C996F520B}"/>
              </a:ext>
            </a:extLst>
          </p:cNvPr>
          <p:cNvSpPr/>
          <p:nvPr/>
        </p:nvSpPr>
        <p:spPr>
          <a:xfrm>
            <a:off x="349135" y="1758141"/>
            <a:ext cx="1113905" cy="1413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93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 East Area Renovation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786" y="1901880"/>
            <a:ext cx="6151806" cy="392188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C377B"/>
                </a:solidFill>
                <a:latin typeface="+mn-lt"/>
              </a:rPr>
              <a:t>Thanks for your attention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2726060-671C-4CB0-ADFC-EDF69D5FA02E}" type="datetime1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06/07/2021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t>EACM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605CB72-8CCA-4385-99C9-63EFA5B1B5D6}" type="slidenum">
              <a:rPr lang="fr-FR">
                <a:solidFill>
                  <a:prstClr val="black">
                    <a:tint val="75000"/>
                  </a:prstClr>
                </a:solidFill>
                <a:latin typeface="Calibri"/>
                <a:ea typeface="MS PGothic" panose="020B0600070205080204" pitchFamily="34" charset="-128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267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1736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14979</TotalTime>
  <Words>236</Words>
  <Application>Microsoft Office PowerPoint</Application>
  <PresentationFormat>Widescreen</PresentationFormat>
  <Paragraphs>47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Corbel</vt:lpstr>
      <vt:lpstr>Source Sans Pro</vt:lpstr>
      <vt:lpstr>CERN_ENdept_Presentation_ArialFont copy</vt:lpstr>
      <vt:lpstr>Office Theme</vt:lpstr>
      <vt:lpstr> East Area Renovation – EACM report – 06.07.21   </vt:lpstr>
      <vt:lpstr>Early restart of T8 approved by IEFC</vt:lpstr>
      <vt:lpstr>Current situation</vt:lpstr>
      <vt:lpstr>Most recent installation</vt:lpstr>
      <vt:lpstr>Next steps </vt:lpstr>
      <vt:lpstr>Thanks for your attention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Renovation News Project team meeting #41,  11.12.2020</dc:title>
  <dc:creator>Sebastien Evrard</dc:creator>
  <cp:lastModifiedBy>Bastien Rae</cp:lastModifiedBy>
  <cp:revision>364</cp:revision>
  <cp:lastPrinted>2021-02-23T12:06:40Z</cp:lastPrinted>
  <dcterms:created xsi:type="dcterms:W3CDTF">2020-11-30T16:41:37Z</dcterms:created>
  <dcterms:modified xsi:type="dcterms:W3CDTF">2021-07-06T10:03:52Z</dcterms:modified>
</cp:coreProperties>
</file>