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1975" r:id="rId2"/>
    <p:sldId id="2027" r:id="rId3"/>
    <p:sldId id="1981" r:id="rId4"/>
    <p:sldId id="1061" r:id="rId5"/>
    <p:sldId id="2019" r:id="rId6"/>
    <p:sldId id="2021" r:id="rId7"/>
    <p:sldId id="1982" r:id="rId8"/>
    <p:sldId id="2017" r:id="rId9"/>
    <p:sldId id="2024" r:id="rId10"/>
    <p:sldId id="1976" r:id="rId11"/>
    <p:sldId id="1988" r:id="rId12"/>
    <p:sldId id="1997" r:id="rId13"/>
    <p:sldId id="2025" r:id="rId14"/>
    <p:sldId id="2012" r:id="rId15"/>
    <p:sldId id="2014" r:id="rId16"/>
    <p:sldId id="2015" r:id="rId17"/>
    <p:sldId id="2016" r:id="rId18"/>
    <p:sldId id="2009" r:id="rId19"/>
    <p:sldId id="2010" r:id="rId20"/>
    <p:sldId id="1912" r:id="rId21"/>
    <p:sldId id="2028" r:id="rId22"/>
    <p:sldId id="2001" r:id="rId23"/>
  </p:sldIdLst>
  <p:sldSz cx="9144000" cy="5143500" type="screen16x9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F8DA332-498F-42A6-A2C9-CF447893222E}">
          <p14:sldIdLst>
            <p14:sldId id="1975"/>
            <p14:sldId id="2027"/>
            <p14:sldId id="1981"/>
            <p14:sldId id="1061"/>
            <p14:sldId id="2019"/>
            <p14:sldId id="2021"/>
            <p14:sldId id="1982"/>
            <p14:sldId id="2017"/>
            <p14:sldId id="2024"/>
            <p14:sldId id="1976"/>
            <p14:sldId id="1988"/>
            <p14:sldId id="1997"/>
            <p14:sldId id="2025"/>
            <p14:sldId id="2012"/>
            <p14:sldId id="2014"/>
            <p14:sldId id="2015"/>
            <p14:sldId id="2016"/>
            <p14:sldId id="2009"/>
            <p14:sldId id="2010"/>
            <p14:sldId id="1912"/>
            <p14:sldId id="2028"/>
            <p14:sldId id="20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 Iribarren" initials="" lastIdx="7" clrIdx="0"/>
  <p:cmAuthor id="1" name="Nikos Kasioumis" initials="" lastIdx="3" clrIdx="1"/>
  <p:cmAuthor id="2" name="Sebastian Lopienski" initials="" lastIdx="3" clrIdx="2"/>
  <p:cmAuthor id="3" name="Jerome Caffaro" initials="" lastIdx="1" clrIdx="3"/>
  <p:cmAuthor id="4" name="Harris Tzovanakis" initials="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0E5"/>
    <a:srgbClr val="E1EBFD"/>
    <a:srgbClr val="DFD3E3"/>
    <a:srgbClr val="C95F09"/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038" autoAdjust="0"/>
    <p:restoredTop sz="82324" autoAdjust="0"/>
  </p:normalViewPr>
  <p:slideViewPr>
    <p:cSldViewPr snapToGrid="0">
      <p:cViewPr varScale="1">
        <p:scale>
          <a:sx n="134" d="100"/>
          <a:sy n="134" d="100"/>
        </p:scale>
        <p:origin x="920" y="176"/>
      </p:cViewPr>
      <p:guideLst>
        <p:guide orient="horz" pos="1620"/>
        <p:guide pos="2880"/>
      </p:guideLst>
    </p:cSldViewPr>
  </p:slid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1" d="1"/>
        <a:sy n="1" d="1"/>
      </p:scale>
      <p:origin x="0" y="4816"/>
    </p:cViewPr>
  </p:sorterViewPr>
  <p:notesViewPr>
    <p:cSldViewPr snapToGrid="0">
      <p:cViewPr varScale="1">
        <p:scale>
          <a:sx n="86" d="100"/>
          <a:sy n="86" d="100"/>
        </p:scale>
        <p:origin x="2744" y="2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10/10/2021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013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39" cy="446770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9718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6122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4279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5200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597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7872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896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653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642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67595"/>
            <a:ext cx="7772400" cy="1426555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31486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fr-CH" dirty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autumn 2021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autumn 2021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e de titre">
    <p:bg>
      <p:bgPr>
        <a:solidFill>
          <a:srgbClr val="10428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Shape 21"/>
          <p:cNvGrpSpPr/>
          <p:nvPr/>
        </p:nvGrpSpPr>
        <p:grpSpPr>
          <a:xfrm>
            <a:off x="3492000" y="1491750"/>
            <a:ext cx="2160000" cy="2160000"/>
            <a:chOff x="0" y="4525"/>
            <a:chExt cx="3017350" cy="3017625"/>
          </a:xfrm>
        </p:grpSpPr>
        <p:sp>
          <p:nvSpPr>
            <p:cNvPr id="22" name="Shape 22"/>
            <p:cNvSpPr/>
            <p:nvPr/>
          </p:nvSpPr>
          <p:spPr>
            <a:xfrm>
              <a:off x="244100" y="840875"/>
              <a:ext cx="395875" cy="459125"/>
            </a:xfrm>
            <a:custGeom>
              <a:avLst/>
              <a:gdLst/>
              <a:ahLst/>
              <a:cxnLst/>
              <a:rect l="0" t="0" r="0" b="0"/>
              <a:pathLst>
                <a:path w="15835" h="18365" extrusionOk="0">
                  <a:moveTo>
                    <a:pt x="9766" y="1"/>
                  </a:moveTo>
                  <a:cubicBezTo>
                    <a:pt x="4153" y="1"/>
                    <a:pt x="1" y="3646"/>
                    <a:pt x="1" y="9183"/>
                  </a:cubicBezTo>
                  <a:cubicBezTo>
                    <a:pt x="1" y="14719"/>
                    <a:pt x="3880" y="18364"/>
                    <a:pt x="9629" y="18364"/>
                  </a:cubicBezTo>
                  <a:cubicBezTo>
                    <a:pt x="12778" y="18364"/>
                    <a:pt x="14877" y="17026"/>
                    <a:pt x="15470" y="16565"/>
                  </a:cubicBezTo>
                  <a:lnTo>
                    <a:pt x="15835" y="14581"/>
                  </a:lnTo>
                  <a:lnTo>
                    <a:pt x="15744" y="14442"/>
                  </a:lnTo>
                  <a:cubicBezTo>
                    <a:pt x="14420" y="15596"/>
                    <a:pt x="12960" y="17026"/>
                    <a:pt x="9903" y="17026"/>
                  </a:cubicBezTo>
                  <a:cubicBezTo>
                    <a:pt x="6481" y="17026"/>
                    <a:pt x="2648" y="14304"/>
                    <a:pt x="2648" y="9090"/>
                  </a:cubicBezTo>
                  <a:cubicBezTo>
                    <a:pt x="2648" y="3784"/>
                    <a:pt x="6389" y="1108"/>
                    <a:pt x="9675" y="1108"/>
                  </a:cubicBezTo>
                  <a:cubicBezTo>
                    <a:pt x="12230" y="1108"/>
                    <a:pt x="13964" y="2169"/>
                    <a:pt x="15014" y="3369"/>
                  </a:cubicBezTo>
                  <a:lnTo>
                    <a:pt x="15196" y="3323"/>
                  </a:lnTo>
                  <a:cubicBezTo>
                    <a:pt x="15287" y="2769"/>
                    <a:pt x="15515" y="1939"/>
                    <a:pt x="15835" y="1246"/>
                  </a:cubicBezTo>
                  <a:cubicBezTo>
                    <a:pt x="14420" y="647"/>
                    <a:pt x="11911" y="1"/>
                    <a:pt x="9766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711825" y="848950"/>
              <a:ext cx="273800" cy="442975"/>
            </a:xfrm>
            <a:custGeom>
              <a:avLst/>
              <a:gdLst/>
              <a:ahLst/>
              <a:cxnLst/>
              <a:rect l="0" t="0" r="0" b="0"/>
              <a:pathLst>
                <a:path w="10952" h="17719" extrusionOk="0">
                  <a:moveTo>
                    <a:pt x="1" y="1"/>
                  </a:moveTo>
                  <a:lnTo>
                    <a:pt x="1" y="1"/>
                  </a:lnTo>
                  <a:cubicBezTo>
                    <a:pt x="92" y="2169"/>
                    <a:pt x="183" y="4430"/>
                    <a:pt x="183" y="6599"/>
                  </a:cubicBezTo>
                  <a:lnTo>
                    <a:pt x="183" y="11028"/>
                  </a:lnTo>
                  <a:cubicBezTo>
                    <a:pt x="183" y="13243"/>
                    <a:pt x="92" y="15457"/>
                    <a:pt x="1" y="17718"/>
                  </a:cubicBezTo>
                  <a:cubicBezTo>
                    <a:pt x="1552" y="17626"/>
                    <a:pt x="3925" y="17580"/>
                    <a:pt x="5476" y="17580"/>
                  </a:cubicBezTo>
                  <a:lnTo>
                    <a:pt x="5704" y="17580"/>
                  </a:lnTo>
                  <a:cubicBezTo>
                    <a:pt x="6206" y="17580"/>
                    <a:pt x="6891" y="17580"/>
                    <a:pt x="7575" y="17626"/>
                  </a:cubicBezTo>
                  <a:cubicBezTo>
                    <a:pt x="8807" y="17626"/>
                    <a:pt x="10039" y="17672"/>
                    <a:pt x="10952" y="17718"/>
                  </a:cubicBezTo>
                  <a:cubicBezTo>
                    <a:pt x="10952" y="17441"/>
                    <a:pt x="10906" y="17165"/>
                    <a:pt x="10906" y="16749"/>
                  </a:cubicBezTo>
                  <a:cubicBezTo>
                    <a:pt x="10906" y="16380"/>
                    <a:pt x="10952" y="15965"/>
                    <a:pt x="10952" y="15780"/>
                  </a:cubicBezTo>
                  <a:lnTo>
                    <a:pt x="10952" y="15780"/>
                  </a:lnTo>
                  <a:cubicBezTo>
                    <a:pt x="9218" y="15919"/>
                    <a:pt x="4472" y="16103"/>
                    <a:pt x="2602" y="16103"/>
                  </a:cubicBezTo>
                  <a:cubicBezTo>
                    <a:pt x="2602" y="15642"/>
                    <a:pt x="2556" y="10105"/>
                    <a:pt x="2602" y="9229"/>
                  </a:cubicBezTo>
                  <a:cubicBezTo>
                    <a:pt x="3332" y="9229"/>
                    <a:pt x="7256" y="9275"/>
                    <a:pt x="8990" y="9459"/>
                  </a:cubicBezTo>
                  <a:cubicBezTo>
                    <a:pt x="8944" y="9229"/>
                    <a:pt x="8944" y="8813"/>
                    <a:pt x="8944" y="8583"/>
                  </a:cubicBezTo>
                  <a:cubicBezTo>
                    <a:pt x="8944" y="8306"/>
                    <a:pt x="8944" y="7844"/>
                    <a:pt x="8990" y="7614"/>
                  </a:cubicBezTo>
                  <a:lnTo>
                    <a:pt x="8990" y="7614"/>
                  </a:lnTo>
                  <a:cubicBezTo>
                    <a:pt x="7530" y="7706"/>
                    <a:pt x="5613" y="7844"/>
                    <a:pt x="2602" y="7844"/>
                  </a:cubicBezTo>
                  <a:cubicBezTo>
                    <a:pt x="2602" y="7198"/>
                    <a:pt x="2647" y="2538"/>
                    <a:pt x="2693" y="1431"/>
                  </a:cubicBezTo>
                  <a:cubicBezTo>
                    <a:pt x="5978" y="1431"/>
                    <a:pt x="8944" y="1616"/>
                    <a:pt x="10633" y="1754"/>
                  </a:cubicBezTo>
                  <a:cubicBezTo>
                    <a:pt x="10587" y="1569"/>
                    <a:pt x="10587" y="1246"/>
                    <a:pt x="10587" y="877"/>
                  </a:cubicBezTo>
                  <a:cubicBezTo>
                    <a:pt x="10587" y="508"/>
                    <a:pt x="10587" y="231"/>
                    <a:pt x="10633" y="1"/>
                  </a:cubicBezTo>
                  <a:lnTo>
                    <a:pt x="10633" y="1"/>
                  </a:lnTo>
                  <a:cubicBezTo>
                    <a:pt x="9766" y="47"/>
                    <a:pt x="6936" y="139"/>
                    <a:pt x="5385" y="139"/>
                  </a:cubicBezTo>
                  <a:cubicBezTo>
                    <a:pt x="3879" y="139"/>
                    <a:pt x="1506" y="93"/>
                    <a:pt x="1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1063175" y="848950"/>
              <a:ext cx="335425" cy="442975"/>
            </a:xfrm>
            <a:custGeom>
              <a:avLst/>
              <a:gdLst/>
              <a:ahLst/>
              <a:cxnLst/>
              <a:rect l="0" t="0" r="0" b="0"/>
              <a:pathLst>
                <a:path w="13417" h="17719" extrusionOk="0">
                  <a:moveTo>
                    <a:pt x="5157" y="1062"/>
                  </a:moveTo>
                  <a:cubicBezTo>
                    <a:pt x="6891" y="1062"/>
                    <a:pt x="9081" y="1892"/>
                    <a:pt x="9081" y="4430"/>
                  </a:cubicBezTo>
                  <a:cubicBezTo>
                    <a:pt x="9081" y="7383"/>
                    <a:pt x="6344" y="8029"/>
                    <a:pt x="4245" y="8075"/>
                  </a:cubicBezTo>
                  <a:lnTo>
                    <a:pt x="2556" y="8075"/>
                  </a:lnTo>
                  <a:cubicBezTo>
                    <a:pt x="2556" y="7891"/>
                    <a:pt x="2556" y="6645"/>
                    <a:pt x="2556" y="6645"/>
                  </a:cubicBezTo>
                  <a:cubicBezTo>
                    <a:pt x="2556" y="4799"/>
                    <a:pt x="2602" y="3092"/>
                    <a:pt x="2693" y="1200"/>
                  </a:cubicBezTo>
                  <a:cubicBezTo>
                    <a:pt x="3241" y="1154"/>
                    <a:pt x="3971" y="1062"/>
                    <a:pt x="5157" y="1062"/>
                  </a:cubicBezTo>
                  <a:close/>
                  <a:moveTo>
                    <a:pt x="6024" y="1"/>
                  </a:moveTo>
                  <a:cubicBezTo>
                    <a:pt x="5066" y="1"/>
                    <a:pt x="4108" y="139"/>
                    <a:pt x="3149" y="139"/>
                  </a:cubicBezTo>
                  <a:cubicBezTo>
                    <a:pt x="2191" y="139"/>
                    <a:pt x="959" y="93"/>
                    <a:pt x="1" y="1"/>
                  </a:cubicBezTo>
                  <a:lnTo>
                    <a:pt x="1" y="1"/>
                  </a:lnTo>
                  <a:cubicBezTo>
                    <a:pt x="92" y="2215"/>
                    <a:pt x="183" y="4430"/>
                    <a:pt x="183" y="6645"/>
                  </a:cubicBezTo>
                  <a:lnTo>
                    <a:pt x="183" y="11074"/>
                  </a:lnTo>
                  <a:cubicBezTo>
                    <a:pt x="183" y="13289"/>
                    <a:pt x="92" y="15504"/>
                    <a:pt x="1" y="17718"/>
                  </a:cubicBezTo>
                  <a:cubicBezTo>
                    <a:pt x="412" y="17626"/>
                    <a:pt x="1187" y="17626"/>
                    <a:pt x="1370" y="17626"/>
                  </a:cubicBezTo>
                  <a:cubicBezTo>
                    <a:pt x="1507" y="17626"/>
                    <a:pt x="2328" y="17626"/>
                    <a:pt x="2739" y="17718"/>
                  </a:cubicBezTo>
                  <a:cubicBezTo>
                    <a:pt x="2647" y="15504"/>
                    <a:pt x="2556" y="13289"/>
                    <a:pt x="2556" y="11074"/>
                  </a:cubicBezTo>
                  <a:lnTo>
                    <a:pt x="2556" y="8998"/>
                  </a:lnTo>
                  <a:lnTo>
                    <a:pt x="3834" y="8998"/>
                  </a:lnTo>
                  <a:cubicBezTo>
                    <a:pt x="6024" y="11305"/>
                    <a:pt x="9218" y="16150"/>
                    <a:pt x="10222" y="17718"/>
                  </a:cubicBezTo>
                  <a:cubicBezTo>
                    <a:pt x="10724" y="17626"/>
                    <a:pt x="11591" y="17626"/>
                    <a:pt x="11819" y="17626"/>
                  </a:cubicBezTo>
                  <a:cubicBezTo>
                    <a:pt x="12047" y="17626"/>
                    <a:pt x="12914" y="17626"/>
                    <a:pt x="13416" y="17718"/>
                  </a:cubicBezTo>
                  <a:cubicBezTo>
                    <a:pt x="11956" y="16057"/>
                    <a:pt x="7484" y="10567"/>
                    <a:pt x="6252" y="8998"/>
                  </a:cubicBezTo>
                  <a:cubicBezTo>
                    <a:pt x="8169" y="8721"/>
                    <a:pt x="11545" y="7521"/>
                    <a:pt x="11545" y="4107"/>
                  </a:cubicBezTo>
                  <a:cubicBezTo>
                    <a:pt x="11545" y="877"/>
                    <a:pt x="8899" y="1"/>
                    <a:pt x="6024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1455600" y="844350"/>
              <a:ext cx="387900" cy="453325"/>
            </a:xfrm>
            <a:custGeom>
              <a:avLst/>
              <a:gdLst/>
              <a:ahLst/>
              <a:cxnLst/>
              <a:rect l="0" t="0" r="0" b="0"/>
              <a:pathLst>
                <a:path w="15516" h="18133" extrusionOk="0">
                  <a:moveTo>
                    <a:pt x="183" y="0"/>
                  </a:moveTo>
                  <a:cubicBezTo>
                    <a:pt x="229" y="1615"/>
                    <a:pt x="275" y="3414"/>
                    <a:pt x="275" y="6644"/>
                  </a:cubicBezTo>
                  <a:cubicBezTo>
                    <a:pt x="275" y="10797"/>
                    <a:pt x="229" y="15180"/>
                    <a:pt x="1" y="17902"/>
                  </a:cubicBezTo>
                  <a:cubicBezTo>
                    <a:pt x="320" y="17856"/>
                    <a:pt x="685" y="17810"/>
                    <a:pt x="1096" y="17810"/>
                  </a:cubicBezTo>
                  <a:cubicBezTo>
                    <a:pt x="1552" y="17810"/>
                    <a:pt x="1917" y="17856"/>
                    <a:pt x="2191" y="17902"/>
                  </a:cubicBezTo>
                  <a:cubicBezTo>
                    <a:pt x="2100" y="15780"/>
                    <a:pt x="1872" y="11904"/>
                    <a:pt x="1872" y="9366"/>
                  </a:cubicBezTo>
                  <a:cubicBezTo>
                    <a:pt x="1872" y="7429"/>
                    <a:pt x="1917" y="5445"/>
                    <a:pt x="1917" y="4522"/>
                  </a:cubicBezTo>
                  <a:cubicBezTo>
                    <a:pt x="2830" y="5491"/>
                    <a:pt x="13508" y="16749"/>
                    <a:pt x="14511" y="18133"/>
                  </a:cubicBezTo>
                  <a:lnTo>
                    <a:pt x="15333" y="18133"/>
                  </a:lnTo>
                  <a:cubicBezTo>
                    <a:pt x="15287" y="16518"/>
                    <a:pt x="15242" y="14673"/>
                    <a:pt x="15242" y="11443"/>
                  </a:cubicBezTo>
                  <a:cubicBezTo>
                    <a:pt x="15242" y="7290"/>
                    <a:pt x="15333" y="2907"/>
                    <a:pt x="15515" y="185"/>
                  </a:cubicBezTo>
                  <a:lnTo>
                    <a:pt x="15515" y="185"/>
                  </a:lnTo>
                  <a:cubicBezTo>
                    <a:pt x="15242" y="231"/>
                    <a:pt x="14876" y="277"/>
                    <a:pt x="14420" y="277"/>
                  </a:cubicBezTo>
                  <a:cubicBezTo>
                    <a:pt x="13964" y="277"/>
                    <a:pt x="13599" y="231"/>
                    <a:pt x="13325" y="185"/>
                  </a:cubicBezTo>
                  <a:lnTo>
                    <a:pt x="13325" y="185"/>
                  </a:lnTo>
                  <a:cubicBezTo>
                    <a:pt x="13462" y="2261"/>
                    <a:pt x="13644" y="6183"/>
                    <a:pt x="13644" y="8721"/>
                  </a:cubicBezTo>
                  <a:cubicBezTo>
                    <a:pt x="13644" y="10658"/>
                    <a:pt x="13644" y="12319"/>
                    <a:pt x="13599" y="13242"/>
                  </a:cubicBezTo>
                  <a:cubicBezTo>
                    <a:pt x="12686" y="12273"/>
                    <a:pt x="2100" y="1200"/>
                    <a:pt x="1005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465425" y="1464925"/>
              <a:ext cx="223600" cy="539850"/>
            </a:xfrm>
            <a:custGeom>
              <a:avLst/>
              <a:gdLst/>
              <a:ahLst/>
              <a:cxnLst/>
              <a:rect l="0" t="0" r="0" b="0"/>
              <a:pathLst>
                <a:path w="8944" h="21594" extrusionOk="0">
                  <a:moveTo>
                    <a:pt x="0" y="0"/>
                  </a:moveTo>
                  <a:cubicBezTo>
                    <a:pt x="183" y="6460"/>
                    <a:pt x="1734" y="13196"/>
                    <a:pt x="5202" y="19794"/>
                  </a:cubicBezTo>
                  <a:cubicBezTo>
                    <a:pt x="6024" y="20486"/>
                    <a:pt x="7940" y="21317"/>
                    <a:pt x="8944" y="21594"/>
                  </a:cubicBezTo>
                  <a:cubicBezTo>
                    <a:pt x="3925" y="13611"/>
                    <a:pt x="2510" y="5906"/>
                    <a:pt x="23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0" y="4525"/>
              <a:ext cx="3017350" cy="3017625"/>
            </a:xfrm>
            <a:custGeom>
              <a:avLst/>
              <a:gdLst/>
              <a:ahLst/>
              <a:cxnLst/>
              <a:rect l="0" t="0" r="0" b="0"/>
              <a:pathLst>
                <a:path w="120694" h="120705" extrusionOk="0">
                  <a:moveTo>
                    <a:pt x="47907" y="0"/>
                  </a:moveTo>
                  <a:cubicBezTo>
                    <a:pt x="46869" y="0"/>
                    <a:pt x="45909" y="1"/>
                    <a:pt x="45038" y="4"/>
                  </a:cubicBezTo>
                  <a:cubicBezTo>
                    <a:pt x="42163" y="4"/>
                    <a:pt x="40246" y="188"/>
                    <a:pt x="39653" y="234"/>
                  </a:cubicBezTo>
                  <a:cubicBezTo>
                    <a:pt x="17066" y="1711"/>
                    <a:pt x="46" y="21735"/>
                    <a:pt x="0" y="43605"/>
                  </a:cubicBezTo>
                  <a:cubicBezTo>
                    <a:pt x="0" y="49927"/>
                    <a:pt x="1643" y="57078"/>
                    <a:pt x="4335" y="66767"/>
                  </a:cubicBezTo>
                  <a:cubicBezTo>
                    <a:pt x="7940" y="79502"/>
                    <a:pt x="12138" y="94174"/>
                    <a:pt x="12138" y="94174"/>
                  </a:cubicBezTo>
                  <a:lnTo>
                    <a:pt x="14419" y="94174"/>
                  </a:lnTo>
                  <a:lnTo>
                    <a:pt x="5978" y="65291"/>
                  </a:lnTo>
                  <a:lnTo>
                    <a:pt x="6023" y="65245"/>
                  </a:lnTo>
                  <a:cubicBezTo>
                    <a:pt x="12229" y="77380"/>
                    <a:pt x="26603" y="87161"/>
                    <a:pt x="42847" y="87161"/>
                  </a:cubicBezTo>
                  <a:cubicBezTo>
                    <a:pt x="51654" y="87161"/>
                    <a:pt x="59822" y="84670"/>
                    <a:pt x="66210" y="80102"/>
                  </a:cubicBezTo>
                  <a:lnTo>
                    <a:pt x="66256" y="80148"/>
                  </a:lnTo>
                  <a:lnTo>
                    <a:pt x="28610" y="120705"/>
                  </a:lnTo>
                  <a:lnTo>
                    <a:pt x="31531" y="120705"/>
                  </a:lnTo>
                  <a:cubicBezTo>
                    <a:pt x="31531" y="120705"/>
                    <a:pt x="57997" y="92237"/>
                    <a:pt x="66986" y="82547"/>
                  </a:cubicBezTo>
                  <a:cubicBezTo>
                    <a:pt x="73876" y="75165"/>
                    <a:pt x="77481" y="70366"/>
                    <a:pt x="78987" y="67875"/>
                  </a:cubicBezTo>
                  <a:cubicBezTo>
                    <a:pt x="80675" y="65060"/>
                    <a:pt x="86151" y="56847"/>
                    <a:pt x="85968" y="44805"/>
                  </a:cubicBezTo>
                  <a:lnTo>
                    <a:pt x="86014" y="44805"/>
                  </a:lnTo>
                  <a:lnTo>
                    <a:pt x="102532" y="120658"/>
                  </a:lnTo>
                  <a:lnTo>
                    <a:pt x="104905" y="120658"/>
                  </a:lnTo>
                  <a:cubicBezTo>
                    <a:pt x="104905" y="120658"/>
                    <a:pt x="91079" y="58555"/>
                    <a:pt x="88387" y="45589"/>
                  </a:cubicBezTo>
                  <a:cubicBezTo>
                    <a:pt x="85740" y="32809"/>
                    <a:pt x="82592" y="24873"/>
                    <a:pt x="79215" y="20351"/>
                  </a:cubicBezTo>
                  <a:cubicBezTo>
                    <a:pt x="78074" y="19705"/>
                    <a:pt x="76249" y="18967"/>
                    <a:pt x="75428" y="18736"/>
                  </a:cubicBezTo>
                  <a:lnTo>
                    <a:pt x="75428" y="18736"/>
                  </a:lnTo>
                  <a:cubicBezTo>
                    <a:pt x="80310" y="25011"/>
                    <a:pt x="83961" y="34285"/>
                    <a:pt x="83961" y="43605"/>
                  </a:cubicBezTo>
                  <a:cubicBezTo>
                    <a:pt x="83961" y="66352"/>
                    <a:pt x="65663" y="84854"/>
                    <a:pt x="43121" y="84854"/>
                  </a:cubicBezTo>
                  <a:cubicBezTo>
                    <a:pt x="20625" y="84854"/>
                    <a:pt x="2327" y="66352"/>
                    <a:pt x="2327" y="43605"/>
                  </a:cubicBezTo>
                  <a:cubicBezTo>
                    <a:pt x="2327" y="20812"/>
                    <a:pt x="20671" y="2311"/>
                    <a:pt x="43167" y="2311"/>
                  </a:cubicBezTo>
                  <a:cubicBezTo>
                    <a:pt x="53114" y="2311"/>
                    <a:pt x="62377" y="6002"/>
                    <a:pt x="69496" y="12092"/>
                  </a:cubicBezTo>
                  <a:cubicBezTo>
                    <a:pt x="70865" y="12323"/>
                    <a:pt x="72690" y="12738"/>
                    <a:pt x="73831" y="13153"/>
                  </a:cubicBezTo>
                  <a:lnTo>
                    <a:pt x="73831" y="13107"/>
                  </a:lnTo>
                  <a:cubicBezTo>
                    <a:pt x="68720" y="7986"/>
                    <a:pt x="62332" y="4156"/>
                    <a:pt x="55213" y="2126"/>
                  </a:cubicBezTo>
                  <a:cubicBezTo>
                    <a:pt x="55213" y="2080"/>
                    <a:pt x="55213" y="2080"/>
                    <a:pt x="55213" y="2080"/>
                  </a:cubicBezTo>
                  <a:lnTo>
                    <a:pt x="120693" y="2495"/>
                  </a:lnTo>
                  <a:lnTo>
                    <a:pt x="120693" y="419"/>
                  </a:lnTo>
                  <a:cubicBezTo>
                    <a:pt x="120693" y="419"/>
                    <a:pt x="68668" y="0"/>
                    <a:pt x="4790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722100" y="2158175"/>
              <a:ext cx="501950" cy="317225"/>
            </a:xfrm>
            <a:custGeom>
              <a:avLst/>
              <a:gdLst/>
              <a:ahLst/>
              <a:cxnLst/>
              <a:rect l="0" t="0" r="0" b="0"/>
              <a:pathLst>
                <a:path w="20078" h="12689" extrusionOk="0">
                  <a:moveTo>
                    <a:pt x="0" y="0"/>
                  </a:moveTo>
                  <a:cubicBezTo>
                    <a:pt x="4928" y="5629"/>
                    <a:pt x="11682" y="10151"/>
                    <a:pt x="18298" y="12688"/>
                  </a:cubicBezTo>
                  <a:lnTo>
                    <a:pt x="20078" y="10843"/>
                  </a:lnTo>
                  <a:cubicBezTo>
                    <a:pt x="12868" y="8397"/>
                    <a:pt x="7621" y="4429"/>
                    <a:pt x="4381" y="1200"/>
                  </a:cubicBezTo>
                  <a:cubicBezTo>
                    <a:pt x="2921" y="969"/>
                    <a:pt x="1095" y="461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1302750" y="2106250"/>
              <a:ext cx="1046100" cy="436050"/>
            </a:xfrm>
            <a:custGeom>
              <a:avLst/>
              <a:gdLst/>
              <a:ahLst/>
              <a:cxnLst/>
              <a:rect l="0" t="0" r="0" b="0"/>
              <a:pathLst>
                <a:path w="41844" h="17442" extrusionOk="0">
                  <a:moveTo>
                    <a:pt x="41205" y="1"/>
                  </a:moveTo>
                  <a:cubicBezTo>
                    <a:pt x="33977" y="8964"/>
                    <a:pt x="22718" y="15043"/>
                    <a:pt x="9775" y="15043"/>
                  </a:cubicBezTo>
                  <a:cubicBezTo>
                    <a:pt x="9726" y="15043"/>
                    <a:pt x="9677" y="15042"/>
                    <a:pt x="9628" y="15042"/>
                  </a:cubicBezTo>
                  <a:cubicBezTo>
                    <a:pt x="6845" y="15042"/>
                    <a:pt x="4107" y="14765"/>
                    <a:pt x="1871" y="14304"/>
                  </a:cubicBezTo>
                  <a:lnTo>
                    <a:pt x="0" y="16288"/>
                  </a:lnTo>
                  <a:cubicBezTo>
                    <a:pt x="3560" y="17119"/>
                    <a:pt x="6708" y="17442"/>
                    <a:pt x="9765" y="17442"/>
                  </a:cubicBezTo>
                  <a:cubicBezTo>
                    <a:pt x="23135" y="17442"/>
                    <a:pt x="34543" y="11120"/>
                    <a:pt x="41844" y="2815"/>
                  </a:cubicBezTo>
                  <a:lnTo>
                    <a:pt x="41205" y="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736925" y="274525"/>
              <a:ext cx="2031725" cy="1779850"/>
            </a:xfrm>
            <a:custGeom>
              <a:avLst/>
              <a:gdLst/>
              <a:ahLst/>
              <a:cxnLst/>
              <a:rect l="0" t="0" r="0" b="0"/>
              <a:pathLst>
                <a:path w="81269" h="71194" extrusionOk="0">
                  <a:moveTo>
                    <a:pt x="79033" y="0"/>
                  </a:moveTo>
                  <a:lnTo>
                    <a:pt x="75109" y="41018"/>
                  </a:lnTo>
                  <a:lnTo>
                    <a:pt x="75017" y="41018"/>
                  </a:lnTo>
                  <a:cubicBezTo>
                    <a:pt x="74470" y="33313"/>
                    <a:pt x="70637" y="24039"/>
                    <a:pt x="65937" y="18179"/>
                  </a:cubicBezTo>
                  <a:cubicBezTo>
                    <a:pt x="57723" y="8028"/>
                    <a:pt x="45723" y="1892"/>
                    <a:pt x="32216" y="1892"/>
                  </a:cubicBezTo>
                  <a:cubicBezTo>
                    <a:pt x="19348" y="1892"/>
                    <a:pt x="7895" y="7659"/>
                    <a:pt x="0" y="16703"/>
                  </a:cubicBezTo>
                  <a:lnTo>
                    <a:pt x="1780" y="18179"/>
                  </a:lnTo>
                  <a:cubicBezTo>
                    <a:pt x="9264" y="9643"/>
                    <a:pt x="19941" y="4199"/>
                    <a:pt x="32216" y="4199"/>
                  </a:cubicBezTo>
                  <a:cubicBezTo>
                    <a:pt x="47183" y="4199"/>
                    <a:pt x="59366" y="11950"/>
                    <a:pt x="66211" y="22470"/>
                  </a:cubicBezTo>
                  <a:cubicBezTo>
                    <a:pt x="72280" y="31883"/>
                    <a:pt x="74287" y="43925"/>
                    <a:pt x="72873" y="52784"/>
                  </a:cubicBezTo>
                  <a:cubicBezTo>
                    <a:pt x="72417" y="55737"/>
                    <a:pt x="71321" y="61550"/>
                    <a:pt x="67397" y="68148"/>
                  </a:cubicBezTo>
                  <a:lnTo>
                    <a:pt x="68082" y="71194"/>
                  </a:lnTo>
                  <a:cubicBezTo>
                    <a:pt x="72918" y="63627"/>
                    <a:pt x="75383" y="56890"/>
                    <a:pt x="77253" y="39726"/>
                  </a:cubicBezTo>
                  <a:cubicBezTo>
                    <a:pt x="78714" y="26530"/>
                    <a:pt x="81269" y="0"/>
                    <a:pt x="81269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63639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2" y="357505"/>
            <a:ext cx="8744843" cy="486128"/>
          </a:xfrm>
        </p:spPr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59582"/>
            <a:ext cx="8744843" cy="3726414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7"/>
            <a:ext cx="5768280" cy="255110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F223438-C40C-474D-B7B1-65190D4709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48469" y="87471"/>
            <a:ext cx="847896" cy="4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5"/>
            <a:ext cx="5768280" cy="255111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Sebastian Lopienski – Thematic CSC autumn 2021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2" y="357505"/>
            <a:ext cx="8744843" cy="486128"/>
          </a:xfrm>
        </p:spPr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221600"/>
            <a:ext cx="4320480" cy="3564396"/>
          </a:xfrm>
        </p:spPr>
        <p:txBody>
          <a:bodyPr/>
          <a:lstStyle>
            <a:lvl1pPr>
              <a:defRPr sz="1950"/>
            </a:lvl1pPr>
            <a:lvl2pPr>
              <a:defRPr sz="1725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21600"/>
            <a:ext cx="4316288" cy="3564396"/>
          </a:xfrm>
        </p:spPr>
        <p:txBody>
          <a:bodyPr/>
          <a:lstStyle>
            <a:lvl1pPr>
              <a:defRPr sz="1950"/>
            </a:lvl1pPr>
            <a:lvl2pPr>
              <a:defRPr sz="1725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6"/>
            <a:ext cx="5696272" cy="270030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Sebastian Lopienski – Thematic CSC autumn 2021</a:t>
            </a: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2" y="357505"/>
            <a:ext cx="8744843" cy="486128"/>
          </a:xfrm>
        </p:spPr>
        <p:txBody>
          <a:bodyPr/>
          <a:lstStyle>
            <a:lvl1pPr>
              <a:defRPr/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83619"/>
            <a:ext cx="4040188" cy="24753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383619"/>
            <a:ext cx="4041775" cy="24753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autumn 2021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autumn 2021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autumn 2021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autumn 2021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autumn 2021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2" y="627460"/>
            <a:ext cx="8744843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2" y="1221600"/>
            <a:ext cx="8744843" cy="3564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 dirty="0" smtClean="0"/>
            </a:lvl1pPr>
          </a:lstStyle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4791932"/>
            <a:ext cx="2443163" cy="2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95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725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ＭＳ Ｐゴシック" charset="-128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/tCSC-autumn-202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indico.cern.ch/event/1055520/timetable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55520/page/23256-school-guide#mattermost" TargetMode="External"/><Relationship Id="rId7" Type="http://schemas.openxmlformats.org/officeDocument/2006/relationships/image" Target="../media/image15.png"/><Relationship Id="rId2" Type="http://schemas.openxmlformats.org/officeDocument/2006/relationships/hyperlink" Target="https://mattermost.web.cern.ch/cs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ttermost.web.cern.ch/csc/channels/off-topic" TargetMode="External"/><Relationship Id="rId5" Type="http://schemas.openxmlformats.org/officeDocument/2006/relationships/hyperlink" Target="https://mattermost.web.cern.ch/csc/channels/town-square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indico.cern.ch/e/tCSC-autumn-202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toran-bajamonti.hr/" TargetMode="External"/><Relationship Id="rId2" Type="http://schemas.openxmlformats.org/officeDocument/2006/relationships/hyperlink" Target="https://indico.cern.ch/event/1055520/page/22803-tcsc-2021-autumn-liv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f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55520/page/23214-covid-19-measur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55520/page/23214-covid-19-measur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/tCSC-autumn-202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55520/page/23256-school-guid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ndico.cern.ch/event/1055520/page/22803-tcsc-2021-autumn-liv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0C55FD8-BCC5-3A40-84C5-BFEE1B78D8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4696" y="39416"/>
            <a:ext cx="8710862" cy="897564"/>
          </a:xfrm>
        </p:spPr>
        <p:txBody>
          <a:bodyPr/>
          <a:lstStyle/>
          <a:p>
            <a:pPr algn="l"/>
            <a:br>
              <a:rPr lang="en-CH" b="1" dirty="0">
                <a:solidFill>
                  <a:srgbClr val="C00000"/>
                </a:solidFill>
              </a:rPr>
            </a:br>
            <a:br>
              <a:rPr lang="en-CH" b="1" dirty="0">
                <a:solidFill>
                  <a:srgbClr val="C00000"/>
                </a:solidFill>
              </a:rPr>
            </a:br>
            <a:r>
              <a:rPr lang="en-CH" b="1" dirty="0">
                <a:solidFill>
                  <a:srgbClr val="C00000"/>
                </a:solidFill>
              </a:rPr>
              <a:t>Welcome to</a:t>
            </a:r>
            <a:endParaRPr lang="en-CH" b="1" dirty="0">
              <a:solidFill>
                <a:srgbClr val="00B050"/>
              </a:solidFill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EA3AC93-A846-0046-BDD5-4F674B3D97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352319"/>
            <a:ext cx="6400800" cy="762000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http://indico.cern.ch/e/tCSC-autumn-2021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endParaRPr lang="en-GB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GB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Sebastian </a:t>
            </a:r>
            <a:r>
              <a:rPr lang="en-GB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Lopienski</a:t>
            </a:r>
            <a:br>
              <a:rPr lang="en-GB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GB" sz="2000" i="1" dirty="0">
                <a:solidFill>
                  <a:schemeClr val="bg1">
                    <a:lumMod val="50000"/>
                  </a:schemeClr>
                </a:solidFill>
              </a:rPr>
              <a:t>CERN School of Computing director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BF95B3-E389-9843-9211-ECC516A69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33060"/>
            <a:ext cx="9144000" cy="84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118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20E60-5EBC-1E4A-A628-A350C434D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2" y="125329"/>
            <a:ext cx="8744843" cy="486128"/>
          </a:xfrm>
        </p:spPr>
        <p:txBody>
          <a:bodyPr/>
          <a:lstStyle/>
          <a:p>
            <a:pPr algn="l"/>
            <a:r>
              <a:rPr lang="en-CH" dirty="0">
                <a:solidFill>
                  <a:srgbClr val="C00000"/>
                </a:solidFill>
              </a:rPr>
              <a:t>Timetable </a:t>
            </a:r>
            <a:r>
              <a:rPr lang="en-GB" sz="2000" dirty="0">
                <a:solidFill>
                  <a:srgbClr val="C00000"/>
                </a:solidFill>
                <a:hlinkClick r:id="rId2"/>
              </a:rPr>
              <a:t>https://indico.cern.ch/event/1055520/timetable/</a:t>
            </a:r>
            <a:r>
              <a:rPr lang="en-GB" sz="2000" dirty="0">
                <a:solidFill>
                  <a:srgbClr val="C00000"/>
                </a:solidFill>
              </a:rPr>
              <a:t> 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488F7-F832-5547-AA87-D6DA967FC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F8060-4C6A-1847-B682-18399BB67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606581-158E-3244-9A30-C27CEB16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C4FEFA-FC1E-A642-B27D-93F2329C4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088" y="610763"/>
            <a:ext cx="7862576" cy="453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429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6333202-ABD0-A240-8D6B-57621F567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2" y="261855"/>
            <a:ext cx="8744843" cy="486128"/>
          </a:xfrm>
        </p:spPr>
        <p:txBody>
          <a:bodyPr/>
          <a:lstStyle/>
          <a:p>
            <a:r>
              <a:rPr lang="en-CH" dirty="0">
                <a:solidFill>
                  <a:srgbClr val="C00000"/>
                </a:solidFill>
              </a:rPr>
              <a:t>Mattermost</a:t>
            </a:r>
            <a:r>
              <a:rPr lang="en-CH" dirty="0"/>
              <a:t> is your friend, too</a:t>
            </a:r>
            <a:br>
              <a:rPr lang="en-CH" dirty="0"/>
            </a:br>
            <a:r>
              <a:rPr lang="en-GB" sz="1700" dirty="0">
                <a:hlinkClick r:id="rId2"/>
              </a:rPr>
              <a:t>https://mattermost.web.cern.ch/csc</a:t>
            </a:r>
            <a:br>
              <a:rPr lang="en-GB" sz="1700" dirty="0"/>
            </a:br>
            <a:r>
              <a:rPr lang="en-GB" sz="1700" dirty="0">
                <a:hlinkClick r:id="rId3"/>
              </a:rPr>
              <a:t>https://indico.cern.ch/event/1055520/page/23256-school-guide - mattermost</a:t>
            </a:r>
            <a:r>
              <a:rPr lang="en-GB" sz="1700" dirty="0"/>
              <a:t> </a:t>
            </a:r>
            <a:endParaRPr lang="en-CH" sz="17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366BD8-2FB1-6042-ACD4-864F86E2A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1B63C3-61A7-D04F-B03C-85F49C3C6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AC43D09-7960-C445-9447-924659F7E2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2666"/>
          <a:stretch/>
        </p:blipFill>
        <p:spPr>
          <a:xfrm>
            <a:off x="359228" y="1150439"/>
            <a:ext cx="2864821" cy="38696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2F9237-3347-6E42-B216-D1004CA79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1658" y="1168440"/>
            <a:ext cx="5534708" cy="3726414"/>
          </a:xfrm>
        </p:spPr>
        <p:txBody>
          <a:bodyPr/>
          <a:lstStyle/>
          <a:p>
            <a:pPr marL="0" indent="0">
              <a:buNone/>
            </a:pPr>
            <a:r>
              <a:rPr lang="en-CH" b="1" dirty="0"/>
              <a:t>Channels:</a:t>
            </a:r>
          </a:p>
          <a:p>
            <a:r>
              <a:rPr lang="en-CH" dirty="0"/>
              <a:t>A channel for each </a:t>
            </a:r>
            <a:r>
              <a:rPr lang="en-CH" i="1" dirty="0"/>
              <a:t>Track</a:t>
            </a:r>
          </a:p>
          <a:p>
            <a:pPr lvl="1"/>
            <a:r>
              <a:rPr lang="en-GB" dirty="0"/>
              <a:t>t</a:t>
            </a:r>
            <a:r>
              <a:rPr lang="en-CH" dirty="0"/>
              <a:t>o discuss with the speakers and other students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H" i="1" dirty="0">
                <a:hlinkClick r:id="rId5"/>
              </a:rPr>
              <a:t>Town square</a:t>
            </a:r>
            <a:r>
              <a:rPr lang="en-CH" dirty="0"/>
              <a:t> – official communications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i="1" dirty="0">
                <a:hlinkClick r:id="rId6"/>
              </a:rPr>
              <a:t>Off-topic</a:t>
            </a:r>
            <a:r>
              <a:rPr lang="en-GB" i="1" dirty="0"/>
              <a:t> </a:t>
            </a:r>
            <a:r>
              <a:rPr lang="en-CH" dirty="0"/>
              <a:t>– any other stuff</a:t>
            </a:r>
            <a:endParaRPr lang="en-CH" i="1" dirty="0"/>
          </a:p>
          <a:p>
            <a:pPr marL="0" indent="0">
              <a:buNone/>
            </a:pPr>
            <a:br>
              <a:rPr lang="en-CH" sz="600" dirty="0"/>
            </a:br>
            <a:r>
              <a:rPr lang="en-CH" sz="1800" dirty="0"/>
              <a:t>(You can create more channels, public or private,</a:t>
            </a:r>
            <a:br>
              <a:rPr lang="en-CH" sz="1800" dirty="0"/>
            </a:br>
            <a:r>
              <a:rPr lang="en-CH" sz="1800" dirty="0"/>
              <a:t>or chat directly with other participants)</a:t>
            </a:r>
          </a:p>
          <a:p>
            <a:pPr marL="0" indent="0">
              <a:buNone/>
            </a:pPr>
            <a:endParaRPr lang="en-CH" sz="1100" i="1" dirty="0"/>
          </a:p>
          <a:p>
            <a:pPr marL="0" indent="0">
              <a:buNone/>
            </a:pPr>
            <a:r>
              <a:rPr lang="en-CH" b="1" dirty="0"/>
              <a:t>Reminder</a:t>
            </a:r>
            <a:r>
              <a:rPr lang="en-CH" i="1" dirty="0"/>
              <a:t>: </a:t>
            </a:r>
            <a:r>
              <a:rPr lang="en-CH" dirty="0"/>
              <a:t>please use </a:t>
            </a:r>
            <a:r>
              <a:rPr lang="en-CH" i="1" dirty="0"/>
              <a:t>“Reply” </a:t>
            </a:r>
            <a:r>
              <a:rPr lang="en-CH" dirty="0"/>
              <a:t>button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4A4B03-8CB2-664A-9156-D9A7E9AF7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66" y="4106760"/>
            <a:ext cx="4016829" cy="85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02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DAA20-A4AC-D249-8E52-32961E26B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0105" y="910965"/>
            <a:ext cx="5146260" cy="486128"/>
          </a:xfrm>
        </p:spPr>
        <p:txBody>
          <a:bodyPr/>
          <a:lstStyle/>
          <a:p>
            <a:pPr algn="l"/>
            <a:r>
              <a:rPr lang="en-CH" b="1" dirty="0">
                <a:solidFill>
                  <a:srgbClr val="00B050"/>
                </a:solidFill>
              </a:rPr>
              <a:t>School booklet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E1B9E-F973-2947-914B-56A467929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0105" y="1408498"/>
            <a:ext cx="5146260" cy="2573955"/>
          </a:xfrm>
        </p:spPr>
        <p:txBody>
          <a:bodyPr/>
          <a:lstStyle/>
          <a:p>
            <a:endParaRPr lang="en-CH" dirty="0"/>
          </a:p>
          <a:p>
            <a:r>
              <a:rPr lang="en-CH" dirty="0">
                <a:solidFill>
                  <a:srgbClr val="C00000"/>
                </a:solidFill>
              </a:rPr>
              <a:t>Printed version</a:t>
            </a:r>
            <a:r>
              <a:rPr lang="en-CH" dirty="0"/>
              <a:t> for those who asked for ot</a:t>
            </a:r>
          </a:p>
          <a:p>
            <a:r>
              <a:rPr lang="en-CH" dirty="0">
                <a:solidFill>
                  <a:srgbClr val="C00000"/>
                </a:solidFill>
              </a:rPr>
              <a:t>Electronic version </a:t>
            </a:r>
            <a:r>
              <a:rPr lang="en-CH" dirty="0"/>
              <a:t>(PDF) Linked from </a:t>
            </a:r>
            <a:r>
              <a:rPr lang="en-CH" dirty="0">
                <a:hlinkClick r:id="rId2"/>
              </a:rPr>
              <a:t>school main page</a:t>
            </a:r>
            <a:r>
              <a:rPr lang="en-CH" dirty="0"/>
              <a:t> on Indico</a:t>
            </a:r>
            <a:br>
              <a:rPr lang="en-CH" dirty="0"/>
            </a:br>
            <a:r>
              <a:rPr lang="en-CH" dirty="0"/>
              <a:t>(at the bottom)</a:t>
            </a:r>
          </a:p>
          <a:p>
            <a:r>
              <a:rPr lang="en-CH" dirty="0"/>
              <a:t>Contains </a:t>
            </a:r>
            <a:r>
              <a:rPr lang="en-CH" b="1" dirty="0"/>
              <a:t>pictures and short biographies </a:t>
            </a:r>
            <a:br>
              <a:rPr lang="en-CH" b="1" dirty="0"/>
            </a:br>
            <a:r>
              <a:rPr lang="en-CH" b="1" dirty="0"/>
              <a:t>of all participants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FC01A8-8710-8745-A8B6-47BA57430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spring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6BEBB0-6B15-2E4F-A3FD-C6E83C22F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DD4105-365B-2742-BAE7-119B9C46A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6074"/>
            <a:ext cx="3434856" cy="477135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9774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6BF6A-F0CC-F448-92EF-F382F544A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C00000"/>
                </a:solidFill>
              </a:rPr>
              <a:t>WhatsApp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D922D-D968-CE4D-BF84-3FEC08E64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Unofficial communication channel</a:t>
            </a:r>
          </a:p>
          <a:p>
            <a:pPr marL="0" indent="0" algn="ctr">
              <a:buNone/>
            </a:pPr>
            <a:r>
              <a:rPr lang="en-GB" dirty="0"/>
              <a:t>We recommend you to join the group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EF9D79-246D-7947-B5B7-6762297AE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960529-E1CA-CA46-B22A-D34360B97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DA5ED8-B3E0-F446-A57A-F412ED0C49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107" t="21513" r="24511" b="17990"/>
          <a:stretch/>
        </p:blipFill>
        <p:spPr>
          <a:xfrm>
            <a:off x="3611844" y="2139702"/>
            <a:ext cx="1998222" cy="199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603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Participate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2081A-A7F3-1745-965C-C0FAD3E80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0748" y="1059582"/>
            <a:ext cx="7485617" cy="3726414"/>
          </a:xfrm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  <a:p>
            <a:endParaRPr lang="en-GB" dirty="0">
              <a:solidFill>
                <a:srgbClr val="C00000"/>
              </a:solidFill>
            </a:endParaRPr>
          </a:p>
          <a:p>
            <a:r>
              <a:rPr lang="en-GB" dirty="0">
                <a:solidFill>
                  <a:srgbClr val="C00000"/>
                </a:solidFill>
              </a:rPr>
              <a:t>Attendance at all lectures and exercises is mandatory</a:t>
            </a:r>
          </a:p>
          <a:p>
            <a:pPr lvl="1"/>
            <a:endParaRPr lang="en-GB" dirty="0"/>
          </a:p>
          <a:p>
            <a:r>
              <a:rPr lang="en-GB" dirty="0"/>
              <a:t>You should attend all meals and coffee breaks</a:t>
            </a:r>
          </a:p>
          <a:p>
            <a:pPr lvl="1"/>
            <a:endParaRPr lang="en-GB" dirty="0"/>
          </a:p>
          <a:p>
            <a:r>
              <a:rPr lang="en-GB" dirty="0"/>
              <a:t>Taking part in social and sports events is </a:t>
            </a:r>
            <a:r>
              <a:rPr lang="en-GB" dirty="0">
                <a:solidFill>
                  <a:srgbClr val="C00000"/>
                </a:solidFill>
              </a:rPr>
              <a:t>optional</a:t>
            </a:r>
          </a:p>
          <a:p>
            <a:pPr lvl="1"/>
            <a:r>
              <a:rPr lang="en-GB" dirty="0"/>
              <a:t>You must let us know whether you participate or not</a:t>
            </a:r>
          </a:p>
          <a:p>
            <a:endParaRPr lang="en-GB" dirty="0"/>
          </a:p>
          <a:p>
            <a:pPr marL="0" indent="0">
              <a:buNone/>
            </a:pPr>
            <a:endParaRPr lang="en-CH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16DFE74-1599-5E41-B931-806BE140B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9196641-60A4-CC48-A178-2B0611EF4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F5DC317-8D61-0742-9E37-AB567E177DBE}"/>
              </a:ext>
            </a:extLst>
          </p:cNvPr>
          <p:cNvSpPr/>
          <p:nvPr/>
        </p:nvSpPr>
        <p:spPr>
          <a:xfrm rot="21258789">
            <a:off x="2542345" y="285027"/>
            <a:ext cx="2006423" cy="568570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solidFill>
                  <a:schemeClr val="bg1"/>
                </a:solidFill>
              </a:rPr>
              <a:t>CSC Rule #1</a:t>
            </a:r>
          </a:p>
        </p:txBody>
      </p:sp>
    </p:spTree>
    <p:extLst>
      <p:ext uri="{BB962C8B-B14F-4D97-AF65-F5344CB8AC3E}">
        <p14:creationId xmlns:p14="http://schemas.microsoft.com/office/powerpoint/2010/main" val="1454518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Be on time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2081A-A7F3-1745-965C-C0FAD3E80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0748" y="1059582"/>
            <a:ext cx="7485617" cy="3726414"/>
          </a:xfrm>
        </p:spPr>
        <p:txBody>
          <a:bodyPr/>
          <a:lstStyle/>
          <a:p>
            <a:pPr lvl="1"/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Check what the schedule says:</a:t>
            </a:r>
          </a:p>
          <a:p>
            <a:pPr marL="267891" lvl="1" indent="-198835"/>
            <a:r>
              <a:rPr lang="en-US" i="1" dirty="0"/>
              <a:t>“Lecture starts at 9:00”</a:t>
            </a:r>
            <a:r>
              <a:rPr lang="en-US" dirty="0"/>
              <a:t> =&gt; You must be in the room before 9:00</a:t>
            </a:r>
          </a:p>
          <a:p>
            <a:pPr marL="267891" lvl="2" indent="-198835"/>
            <a:r>
              <a:rPr lang="en-US" dirty="0">
                <a:solidFill>
                  <a:schemeClr val="bg1"/>
                </a:solidFill>
              </a:rPr>
              <a:t>Sign the presence sheet beforehand </a:t>
            </a:r>
            <a:r>
              <a:rPr lang="mr-IN" dirty="0">
                <a:solidFill>
                  <a:schemeClr val="bg1"/>
                </a:solidFill>
              </a:rPr>
              <a:t>–</a:t>
            </a:r>
            <a:r>
              <a:rPr lang="en-US" dirty="0">
                <a:solidFill>
                  <a:schemeClr val="bg1"/>
                </a:solidFill>
              </a:rPr>
              <a:t> it will be removed at 9:00</a:t>
            </a:r>
            <a:endParaRPr lang="en-US" dirty="0"/>
          </a:p>
          <a:p>
            <a:pPr marL="267891" lvl="1" indent="-198835"/>
            <a:r>
              <a:rPr lang="en-US" i="1" dirty="0"/>
              <a:t>“The bus leaves at 18:00”</a:t>
            </a:r>
            <a:r>
              <a:rPr lang="en-US" dirty="0"/>
              <a:t> =&gt; It will leave at 18:00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you’re late, we won’t wait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16DFE74-1599-5E41-B931-806BE140B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9196641-60A4-CC48-A178-2B0611EF4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F5DC317-8D61-0742-9E37-AB567E177DBE}"/>
              </a:ext>
            </a:extLst>
          </p:cNvPr>
          <p:cNvSpPr/>
          <p:nvPr/>
        </p:nvSpPr>
        <p:spPr>
          <a:xfrm rot="21258789">
            <a:off x="2542345" y="285027"/>
            <a:ext cx="2006423" cy="568570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solidFill>
                  <a:schemeClr val="bg1"/>
                </a:solidFill>
              </a:rPr>
              <a:t>CSC Rule #2</a:t>
            </a:r>
          </a:p>
        </p:txBody>
      </p:sp>
    </p:spTree>
    <p:extLst>
      <p:ext uri="{BB962C8B-B14F-4D97-AF65-F5344CB8AC3E}">
        <p14:creationId xmlns:p14="http://schemas.microsoft.com/office/powerpoint/2010/main" val="2836160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Wear your badge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16DFE74-1599-5E41-B931-806BE140B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9196641-60A4-CC48-A178-2B0611EF4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F5DC317-8D61-0742-9E37-AB567E177DBE}"/>
              </a:ext>
            </a:extLst>
          </p:cNvPr>
          <p:cNvSpPr/>
          <p:nvPr/>
        </p:nvSpPr>
        <p:spPr>
          <a:xfrm rot="21258789">
            <a:off x="2542345" y="285027"/>
            <a:ext cx="2006423" cy="568570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solidFill>
                  <a:schemeClr val="bg1"/>
                </a:solidFill>
              </a:rPr>
              <a:t>CSC Rule #3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CA7CFE-5480-9F4F-99B4-4C988D000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65409">
            <a:off x="630955" y="1363090"/>
            <a:ext cx="2624030" cy="162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1E28D5-8EB0-8144-8178-149414316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98103">
            <a:off x="3232505" y="1448313"/>
            <a:ext cx="2678989" cy="162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B89627-059C-FA49-AFDF-4784006DBA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7484">
            <a:off x="3357570" y="2960166"/>
            <a:ext cx="2642510" cy="162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0DEB987-C10F-A74F-8B38-79CC5D10D7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397936">
            <a:off x="6051265" y="3015740"/>
            <a:ext cx="2614091" cy="162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5B5126-35C9-E94E-9D47-63A1B0D4A4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361363">
            <a:off x="662801" y="2911208"/>
            <a:ext cx="2712857" cy="162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E2B94E-5AF4-A34F-9CA6-9A6660E879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95988">
            <a:off x="5856582" y="1448313"/>
            <a:ext cx="2575075" cy="1620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8303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16DFE74-1599-5E41-B931-806BE140B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9196641-60A4-CC48-A178-2B0611EF4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F5DC317-8D61-0742-9E37-AB567E177DBE}"/>
              </a:ext>
            </a:extLst>
          </p:cNvPr>
          <p:cNvSpPr/>
          <p:nvPr/>
        </p:nvSpPr>
        <p:spPr>
          <a:xfrm rot="21258789">
            <a:off x="2542345" y="285027"/>
            <a:ext cx="2006423" cy="568570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solidFill>
                  <a:schemeClr val="bg1"/>
                </a:solidFill>
              </a:rPr>
              <a:t>CSC Rule #4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BC9DE7EB-A556-2E4F-A8EA-0995BA86C3E4}"/>
              </a:ext>
            </a:extLst>
          </p:cNvPr>
          <p:cNvSpPr txBox="1">
            <a:spLocks/>
          </p:cNvSpPr>
          <p:nvPr/>
        </p:nvSpPr>
        <p:spPr bwMode="auto">
          <a:xfrm>
            <a:off x="1331641" y="2085697"/>
            <a:ext cx="6558632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000" b="1" kern="0" dirty="0">
                <a:solidFill>
                  <a:srgbClr val="C00000"/>
                </a:solidFill>
              </a:rPr>
              <a:t>ENJOY AND PROFIT </a:t>
            </a:r>
            <a:br>
              <a:rPr lang="en-US" sz="3000" b="1" kern="0" dirty="0">
                <a:solidFill>
                  <a:srgbClr val="C00000"/>
                </a:solidFill>
              </a:rPr>
            </a:br>
            <a:r>
              <a:rPr lang="en-US" sz="3000" b="1" kern="0" dirty="0">
                <a:solidFill>
                  <a:srgbClr val="C00000"/>
                </a:solidFill>
              </a:rPr>
              <a:t>FROM THE SCHOOL!</a:t>
            </a:r>
            <a:br>
              <a:rPr lang="en-US" sz="3000" b="1" kern="0" dirty="0">
                <a:solidFill>
                  <a:srgbClr val="C00000"/>
                </a:solidFill>
              </a:rPr>
            </a:br>
            <a:endParaRPr lang="en-GB" sz="3000" b="1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24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2BE94DC-D356-7E4A-B41F-0B05E84D2F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algn="ctr"/>
            <a:r>
              <a:rPr lang="en-CH" sz="4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Tonight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FFD61-C77A-1B43-92EC-85C6CD87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B1092-7BAA-A549-A6E6-90582B363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8034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FA1DF-B779-5C47-97ED-07805EE32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Tonight (Sunday evening)</a:t>
            </a:r>
            <a:br>
              <a:rPr lang="en-CH" dirty="0"/>
            </a:br>
            <a:r>
              <a:rPr lang="en-GB" sz="2400" dirty="0"/>
              <a:t>more on </a:t>
            </a:r>
            <a:r>
              <a:rPr lang="en-GB" sz="2400" dirty="0">
                <a:hlinkClick r:id="rId2"/>
              </a:rPr>
              <a:t>CSC Live</a:t>
            </a:r>
            <a:r>
              <a:rPr lang="en-GB" sz="2400" dirty="0"/>
              <a:t> page</a:t>
            </a:r>
            <a:endParaRPr lang="en-CH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358AF-A14A-FC40-A897-58A577B5D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1508125" algn="l"/>
              </a:tabLst>
            </a:pPr>
            <a:r>
              <a:rPr lang="en-CH" dirty="0">
                <a:solidFill>
                  <a:srgbClr val="C00000"/>
                </a:solidFill>
              </a:rPr>
              <a:t>17:15</a:t>
            </a:r>
            <a:r>
              <a:rPr lang="en-CH" dirty="0"/>
              <a:t>	buses from MEDILS to the city centre</a:t>
            </a:r>
          </a:p>
          <a:p>
            <a:pPr marL="0" indent="0">
              <a:buNone/>
              <a:tabLst>
                <a:tab pos="1508125" algn="l"/>
              </a:tabLst>
            </a:pPr>
            <a:r>
              <a:rPr lang="en-CH" dirty="0">
                <a:solidFill>
                  <a:srgbClr val="C00000"/>
                </a:solidFill>
              </a:rPr>
              <a:t>17:30-19:00</a:t>
            </a:r>
            <a:r>
              <a:rPr lang="en-CH" dirty="0"/>
              <a:t>	guided walking tour of Split city </a:t>
            </a:r>
            <a:r>
              <a:rPr lang="en-CH" dirty="0">
                <a:solidFill>
                  <a:srgbClr val="C00000"/>
                </a:solidFill>
              </a:rPr>
              <a:t>(have your mark)</a:t>
            </a:r>
          </a:p>
          <a:p>
            <a:pPr marL="0" indent="0">
              <a:buNone/>
              <a:tabLst>
                <a:tab pos="1508125" algn="l"/>
              </a:tabLst>
            </a:pPr>
            <a:r>
              <a:rPr lang="en-CH" dirty="0">
                <a:solidFill>
                  <a:srgbClr val="C00000"/>
                </a:solidFill>
              </a:rPr>
              <a:t>19:30</a:t>
            </a:r>
            <a:r>
              <a:rPr lang="en-CH" dirty="0"/>
              <a:t>	dinner at </a:t>
            </a:r>
            <a:r>
              <a:rPr lang="en-GB" dirty="0">
                <a:hlinkClick r:id="rId3"/>
              </a:rPr>
              <a:t>Bajamonti</a:t>
            </a:r>
            <a:r>
              <a:rPr lang="en-GB" dirty="0"/>
              <a:t> restaurant</a:t>
            </a:r>
          </a:p>
          <a:p>
            <a:pPr marL="0" indent="0">
              <a:buNone/>
              <a:tabLst>
                <a:tab pos="1508125" algn="l"/>
              </a:tabLst>
            </a:pPr>
            <a:endParaRPr lang="en-GB" dirty="0">
              <a:solidFill>
                <a:srgbClr val="C00000"/>
              </a:solidFill>
            </a:endParaRPr>
          </a:p>
          <a:p>
            <a:pPr marL="0" indent="0">
              <a:buNone/>
              <a:tabLst>
                <a:tab pos="1508125" algn="l"/>
              </a:tabLst>
            </a:pPr>
            <a:endParaRPr lang="en-GB" dirty="0">
              <a:solidFill>
                <a:srgbClr val="C00000"/>
              </a:solidFill>
            </a:endParaRPr>
          </a:p>
          <a:p>
            <a:pPr marL="0" indent="0">
              <a:buNone/>
              <a:tabLst>
                <a:tab pos="1508125" algn="l"/>
              </a:tabLst>
            </a:pPr>
            <a:endParaRPr lang="en-GB" dirty="0">
              <a:solidFill>
                <a:srgbClr val="C00000"/>
              </a:solidFill>
            </a:endParaRPr>
          </a:p>
          <a:p>
            <a:pPr marL="0" indent="0">
              <a:buNone/>
              <a:tabLst>
                <a:tab pos="1508125" algn="l"/>
              </a:tabLst>
            </a:pPr>
            <a:endParaRPr lang="en-GB" dirty="0">
              <a:solidFill>
                <a:srgbClr val="C00000"/>
              </a:solidFill>
            </a:endParaRPr>
          </a:p>
          <a:p>
            <a:pPr marL="0" indent="0">
              <a:buNone/>
              <a:tabLst>
                <a:tab pos="1508125" algn="l"/>
              </a:tabLst>
            </a:pPr>
            <a:endParaRPr lang="en-GB" dirty="0">
              <a:solidFill>
                <a:srgbClr val="C00000"/>
              </a:solidFill>
            </a:endParaRPr>
          </a:p>
          <a:p>
            <a:pPr marL="0" indent="0">
              <a:buNone/>
              <a:tabLst>
                <a:tab pos="1508125" algn="l"/>
              </a:tabLst>
            </a:pPr>
            <a:endParaRPr lang="en-GB" dirty="0">
              <a:solidFill>
                <a:srgbClr val="C00000"/>
              </a:solidFill>
            </a:endParaRPr>
          </a:p>
          <a:p>
            <a:pPr marL="0" indent="0">
              <a:buNone/>
              <a:tabLst>
                <a:tab pos="1508125" algn="l"/>
              </a:tabLst>
            </a:pPr>
            <a:r>
              <a:rPr lang="en-GB" dirty="0">
                <a:solidFill>
                  <a:srgbClr val="C00000"/>
                </a:solidFill>
              </a:rPr>
              <a:t>22:00</a:t>
            </a:r>
            <a:r>
              <a:rPr lang="en-GB" dirty="0"/>
              <a:t>	buses back to MEDILS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051470-8E90-8348-85DC-1EE08DCD3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err="1"/>
              <a:t>Sebastian</a:t>
            </a:r>
            <a:r>
              <a:rPr lang="fr-FR" dirty="0"/>
              <a:t> </a:t>
            </a:r>
            <a:r>
              <a:rPr lang="fr-FR" dirty="0" err="1"/>
              <a:t>Lopienski</a:t>
            </a:r>
            <a:r>
              <a:rPr lang="fr-FR" dirty="0"/>
              <a:t> – </a:t>
            </a:r>
            <a:r>
              <a:rPr lang="fr-FR" dirty="0" err="1"/>
              <a:t>Thematic</a:t>
            </a:r>
            <a:r>
              <a:rPr lang="fr-FR" dirty="0"/>
              <a:t> CSC </a:t>
            </a:r>
            <a:r>
              <a:rPr lang="fr-FR" dirty="0" err="1"/>
              <a:t>autumn</a:t>
            </a:r>
            <a:r>
              <a:rPr lang="fr-FR" dirty="0"/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0109CA-7CE2-4542-8739-20A60E4D2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75A44F-A152-C848-B962-5A66C33FD5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3944" y="2167392"/>
            <a:ext cx="4287693" cy="19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48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F413431-D490-2C48-AE2D-223B8017CE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71570" y="775839"/>
            <a:ext cx="6220676" cy="325389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0FB903-F340-4E46-A3F9-ACEEB455F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067E00-020E-834D-977A-787742788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3708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</a:rPr>
              <a:t>Getting to Split old town</a:t>
            </a:r>
            <a:br>
              <a:rPr lang="en-GB" dirty="0">
                <a:solidFill>
                  <a:srgbClr val="00B050"/>
                </a:solidFill>
              </a:rPr>
            </a:br>
            <a:r>
              <a:rPr lang="en-GB" sz="2700" dirty="0">
                <a:solidFill>
                  <a:srgbClr val="C00000"/>
                </a:solidFill>
              </a:rPr>
              <a:t>30 minutes walk</a:t>
            </a:r>
            <a:r>
              <a:rPr lang="en-GB" sz="2700" dirty="0"/>
              <a:t> or </a:t>
            </a:r>
            <a:r>
              <a:rPr lang="en-GB" sz="2700" dirty="0">
                <a:solidFill>
                  <a:srgbClr val="C00000"/>
                </a:solidFill>
              </a:rPr>
              <a:t>25 HRK Uber / 40 HRK taxi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36" y="1058243"/>
            <a:ext cx="8286727" cy="408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397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2BE94DC-D356-7E4A-B41F-0B05E84D2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970156"/>
            <a:ext cx="7772400" cy="2335019"/>
          </a:xfrm>
        </p:spPr>
        <p:txBody>
          <a:bodyPr anchor="t"/>
          <a:lstStyle/>
          <a:p>
            <a:pPr algn="ctr"/>
            <a:r>
              <a:rPr lang="en-CH" sz="4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and now … </a:t>
            </a:r>
          </a:p>
          <a:p>
            <a:pPr algn="ctr"/>
            <a:br>
              <a:rPr lang="en-CH" sz="4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H" sz="4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self-presentation session!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FFD61-C77A-1B43-92EC-85C6CD87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B1092-7BAA-A549-A6E6-90582B363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517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8301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2BE94DC-D356-7E4A-B41F-0B05E84D2F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algn="ctr"/>
            <a:r>
              <a:rPr lang="en-CH" sz="4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School organization and logistics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FFD61-C77A-1B43-92EC-85C6CD87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B1092-7BAA-A549-A6E6-90582B363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7351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876D4AD3-2293-244D-AF82-9A22C70B0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886" y="1436073"/>
            <a:ext cx="1620000" cy="160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95487"/>
            <a:ext cx="6558632" cy="486128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CSC Organizers</a:t>
            </a:r>
            <a:endParaRPr lang="en-US" sz="2100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E572E21-A554-614C-AB00-FB731DE583FB}"/>
              </a:ext>
            </a:extLst>
          </p:cNvPr>
          <p:cNvSpPr/>
          <p:nvPr/>
        </p:nvSpPr>
        <p:spPr>
          <a:xfrm>
            <a:off x="6325039" y="3599899"/>
            <a:ext cx="2042546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/>
              <a:t>Sebastian </a:t>
            </a:r>
            <a:r>
              <a:rPr lang="en-US" sz="1500" b="1" dirty="0" err="1"/>
              <a:t>Lopienski</a:t>
            </a:r>
            <a:br>
              <a:rPr lang="en-US" sz="1500" b="1" dirty="0"/>
            </a:br>
            <a:r>
              <a:rPr lang="en-US" dirty="0"/>
              <a:t>Director</a:t>
            </a:r>
            <a:endParaRPr lang="en-US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19597FE-FFA1-2344-A532-5A422174126C}"/>
              </a:ext>
            </a:extLst>
          </p:cNvPr>
          <p:cNvSpPr/>
          <p:nvPr/>
        </p:nvSpPr>
        <p:spPr>
          <a:xfrm>
            <a:off x="632200" y="3599899"/>
            <a:ext cx="260840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 err="1"/>
              <a:t>Joelma</a:t>
            </a:r>
            <a:r>
              <a:rPr lang="en-US" sz="1500" b="1" dirty="0"/>
              <a:t> </a:t>
            </a:r>
            <a:r>
              <a:rPr lang="en-US" sz="1500" b="1" dirty="0" err="1"/>
              <a:t>Tolomeo</a:t>
            </a:r>
            <a:br>
              <a:rPr lang="en-US" sz="1500" b="1" dirty="0"/>
            </a:br>
            <a:r>
              <a:rPr lang="en-US" dirty="0"/>
              <a:t>Administrative Manager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D90541-641D-8642-9EC0-6878894CDB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39" r="4922"/>
          <a:stretch/>
        </p:blipFill>
        <p:spPr>
          <a:xfrm>
            <a:off x="1000299" y="1261614"/>
            <a:ext cx="1872209" cy="2160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F647E78-F832-6048-85F9-83FE48EAB025}"/>
              </a:ext>
            </a:extLst>
          </p:cNvPr>
          <p:cNvSpPr/>
          <p:nvPr/>
        </p:nvSpPr>
        <p:spPr>
          <a:xfrm>
            <a:off x="3511421" y="3599899"/>
            <a:ext cx="212115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 err="1"/>
              <a:t>Jarek</a:t>
            </a:r>
            <a:r>
              <a:rPr lang="en-US" sz="1500" b="1" dirty="0"/>
              <a:t> </a:t>
            </a:r>
            <a:r>
              <a:rPr lang="en-US" sz="1500" b="1" dirty="0" err="1"/>
              <a:t>Polok</a:t>
            </a:r>
            <a:br>
              <a:rPr lang="en-US" sz="1500" b="1" dirty="0"/>
            </a:br>
            <a:r>
              <a:rPr lang="en-US" dirty="0"/>
              <a:t>Technical Manager</a:t>
            </a:r>
            <a:endParaRPr lang="en-US" i="1" dirty="0"/>
          </a:p>
        </p:txBody>
      </p:sp>
      <p:pic>
        <p:nvPicPr>
          <p:cNvPr id="5" name="Picture 4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3C9D0676-C901-5C46-933A-10396E731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2000" y="1261614"/>
            <a:ext cx="1620000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982834-94D0-EB43-9A30-66D5DA4F22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6312" y="1261614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50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847A1B0-0DAD-DA4A-92AC-D4A6C5166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2" y="634239"/>
            <a:ext cx="8744843" cy="486128"/>
          </a:xfrm>
        </p:spPr>
        <p:txBody>
          <a:bodyPr/>
          <a:lstStyle/>
          <a:p>
            <a:r>
              <a:rPr lang="en-CH" b="1" dirty="0">
                <a:solidFill>
                  <a:srgbClr val="00B050"/>
                </a:solidFill>
              </a:rPr>
              <a:t>COVID-19 measures</a:t>
            </a:r>
            <a:br>
              <a:rPr lang="en-GB" sz="1800" dirty="0">
                <a:solidFill>
                  <a:srgbClr val="00B050"/>
                </a:solidFill>
              </a:rPr>
            </a:br>
            <a:r>
              <a:rPr lang="en-GB" sz="1800" dirty="0">
                <a:solidFill>
                  <a:srgbClr val="00B050"/>
                </a:solidFill>
                <a:hlinkClick r:id="rId3"/>
              </a:rPr>
              <a:t>https://indico.cern.ch/event/1055520/page/23214-covid-19-measures</a:t>
            </a:r>
            <a:br>
              <a:rPr lang="en-GB" sz="1800" dirty="0">
                <a:solidFill>
                  <a:srgbClr val="00B050"/>
                </a:solidFill>
              </a:rPr>
            </a:br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4A79971-019B-984A-A1B0-72067D766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2" y="1359568"/>
            <a:ext cx="8744843" cy="3426427"/>
          </a:xfrm>
        </p:spPr>
        <p:txBody>
          <a:bodyPr/>
          <a:lstStyle/>
          <a:p>
            <a:endParaRPr lang="en-CH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CH" dirty="0">
                <a:solidFill>
                  <a:srgbClr val="C00000"/>
                </a:solidFill>
              </a:rPr>
              <a:t>COVID-free event</a:t>
            </a:r>
            <a:endParaRPr lang="en-CH" b="1" dirty="0">
              <a:solidFill>
                <a:schemeClr val="bg1"/>
              </a:solidFill>
              <a:highlight>
                <a:srgbClr val="000080"/>
              </a:highlight>
            </a:endParaRPr>
          </a:p>
          <a:p>
            <a:pPr lvl="1"/>
            <a:r>
              <a:rPr lang="en-GB" b="1" dirty="0"/>
              <a:t>Sanitary pass / COVID certificate must be valid the whole week</a:t>
            </a:r>
          </a:p>
          <a:p>
            <a:pPr lvl="1"/>
            <a:r>
              <a:rPr lang="en-GB" dirty="0"/>
              <a:t>If your pass expires, you will need to take an </a:t>
            </a:r>
            <a:r>
              <a:rPr lang="en-GB" b="1" dirty="0"/>
              <a:t>antigen test</a:t>
            </a:r>
            <a:r>
              <a:rPr lang="en-GB" dirty="0"/>
              <a:t>: </a:t>
            </a:r>
            <a:br>
              <a:rPr lang="en-GB" dirty="0"/>
            </a:br>
            <a:r>
              <a:rPr lang="en-GB" dirty="0">
                <a:solidFill>
                  <a:srgbClr val="C00000"/>
                </a:solidFill>
              </a:rPr>
              <a:t>Monday, Wednesday and Friday at 8:30 in MEDILS</a:t>
            </a:r>
            <a:endParaRPr lang="en-CH" b="1" dirty="0">
              <a:solidFill>
                <a:srgbClr val="C00000"/>
              </a:solidFill>
            </a:endParaRPr>
          </a:p>
          <a:p>
            <a:pPr lvl="1"/>
            <a:endParaRPr lang="en-GB" dirty="0"/>
          </a:p>
          <a:p>
            <a:pPr lvl="1"/>
            <a:r>
              <a:rPr lang="en-GB" b="1" dirty="0"/>
              <a:t>Rapid self-test </a:t>
            </a:r>
            <a:r>
              <a:rPr lang="en-GB" dirty="0"/>
              <a:t>available to everyone, anytime – contact any of the organizers</a:t>
            </a:r>
            <a:br>
              <a:rPr lang="en-GB" dirty="0"/>
            </a:b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08BDC-2123-2F4F-8FD6-6F5F4E203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12047-D38C-3D43-BA3C-8A4167810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531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847A1B0-0DAD-DA4A-92AC-D4A6C5166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2" y="634239"/>
            <a:ext cx="8744843" cy="486128"/>
          </a:xfrm>
        </p:spPr>
        <p:txBody>
          <a:bodyPr/>
          <a:lstStyle/>
          <a:p>
            <a:r>
              <a:rPr lang="en-CH" b="1" dirty="0">
                <a:solidFill>
                  <a:srgbClr val="00B050"/>
                </a:solidFill>
              </a:rPr>
              <a:t>COVID-19 measures</a:t>
            </a:r>
            <a:br>
              <a:rPr lang="en-GB" sz="1800" dirty="0">
                <a:solidFill>
                  <a:srgbClr val="00B050"/>
                </a:solidFill>
              </a:rPr>
            </a:br>
            <a:r>
              <a:rPr lang="en-GB" sz="1800" dirty="0">
                <a:solidFill>
                  <a:srgbClr val="00B050"/>
                </a:solidFill>
                <a:hlinkClick r:id="rId3"/>
              </a:rPr>
              <a:t>https://indico.cern.ch/event/1055520/page/23214-covid-19-measures</a:t>
            </a:r>
            <a:br>
              <a:rPr lang="en-GB" sz="1800" dirty="0">
                <a:solidFill>
                  <a:srgbClr val="00B050"/>
                </a:solidFill>
              </a:rPr>
            </a:br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4A79971-019B-984A-A1B0-72067D766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0139" y="1299934"/>
            <a:ext cx="7386226" cy="3426427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C00000"/>
                </a:solidFill>
              </a:rPr>
              <a:t>Respect physical distancing</a:t>
            </a:r>
          </a:p>
          <a:p>
            <a:pPr marL="0" indent="0">
              <a:buNone/>
            </a:pPr>
            <a:endParaRPr lang="en-GB" dirty="0">
              <a:solidFill>
                <a:srgbClr val="C00000"/>
              </a:solidFill>
            </a:endParaRPr>
          </a:p>
          <a:p>
            <a:pPr marL="0" indent="0">
              <a:buNone/>
              <a:tabLst>
                <a:tab pos="217488" algn="l"/>
              </a:tabLst>
            </a:pPr>
            <a:r>
              <a:rPr lang="en-GB" dirty="0">
                <a:solidFill>
                  <a:srgbClr val="C00000"/>
                </a:solidFill>
              </a:rPr>
              <a:t>Wear a mask</a:t>
            </a:r>
          </a:p>
          <a:p>
            <a:pPr marL="317500" lvl="1" indent="-198438">
              <a:tabLst>
                <a:tab pos="217488" algn="l"/>
              </a:tabLst>
            </a:pPr>
            <a:r>
              <a:rPr lang="en-GB" b="1" dirty="0"/>
              <a:t>lecture room</a:t>
            </a:r>
            <a:r>
              <a:rPr lang="en-GB" dirty="0"/>
              <a:t>: during direct discussions at the exercise sessions</a:t>
            </a:r>
          </a:p>
          <a:p>
            <a:pPr marL="317500" lvl="1" indent="-198438">
              <a:tabLst>
                <a:tab pos="217488" algn="l"/>
              </a:tabLst>
            </a:pPr>
            <a:r>
              <a:rPr lang="en-GB" b="1" dirty="0"/>
              <a:t>food area</a:t>
            </a:r>
            <a:r>
              <a:rPr lang="en-GB" dirty="0"/>
              <a:t>: while queueing, and getting food and drinks</a:t>
            </a:r>
          </a:p>
          <a:p>
            <a:pPr marL="317500" lvl="1" indent="-198438">
              <a:tabLst>
                <a:tab pos="217488" algn="l"/>
              </a:tabLst>
            </a:pPr>
            <a:r>
              <a:rPr lang="en-GB" b="1" dirty="0"/>
              <a:t>in buses, taxis or other shared transport</a:t>
            </a:r>
          </a:p>
          <a:p>
            <a:pPr marL="317500" lvl="1" indent="-198438">
              <a:tabLst>
                <a:tab pos="217488" algn="l"/>
              </a:tabLst>
            </a:pPr>
            <a:r>
              <a:rPr lang="en-GB" b="1" dirty="0"/>
              <a:t>in other situations when reasonable </a:t>
            </a:r>
            <a:r>
              <a:rPr lang="en-GB" dirty="0"/>
              <a:t>(close proximity, indoors etc.)</a:t>
            </a:r>
          </a:p>
          <a:p>
            <a:pPr marL="0" indent="0">
              <a:spcBef>
                <a:spcPts val="1200"/>
              </a:spcBef>
              <a:buNone/>
              <a:tabLst>
                <a:tab pos="217488" algn="l"/>
              </a:tabLst>
            </a:pPr>
            <a:r>
              <a:rPr lang="en-GB" dirty="0">
                <a:solidFill>
                  <a:srgbClr val="C00000"/>
                </a:solidFill>
              </a:rPr>
              <a:t>Disinfect your hands</a:t>
            </a:r>
          </a:p>
          <a:p>
            <a:pPr marL="317500" lvl="1" indent="-198438">
              <a:tabLst>
                <a:tab pos="217488" algn="l"/>
              </a:tabLst>
            </a:pPr>
            <a:r>
              <a:rPr lang="en-GB" b="1" dirty="0"/>
              <a:t>food area</a:t>
            </a:r>
            <a:r>
              <a:rPr lang="en-GB" dirty="0"/>
              <a:t>: before getting the food</a:t>
            </a:r>
          </a:p>
          <a:p>
            <a:pPr marL="317500" lvl="1" indent="-198438">
              <a:tabLst>
                <a:tab pos="217488" algn="l"/>
              </a:tabLst>
            </a:pPr>
            <a:r>
              <a:rPr lang="en-GB" b="1" dirty="0"/>
              <a:t>wash your hands often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08BDC-2123-2F4F-8FD6-6F5F4E203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12047-D38C-3D43-BA3C-8A4167810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8D488996-0F05-6749-AB75-735EFDE5B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55" y="1049466"/>
            <a:ext cx="1080000" cy="1080000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D9773F62-E1EC-2D41-B9E0-4A61D2285E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855" y="2310105"/>
            <a:ext cx="1080000" cy="1080000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2F6465DE-BE02-C84C-8267-C424FE113A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855" y="3573912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92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6333202-ABD0-A240-8D6B-57621F567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2" y="152995"/>
            <a:ext cx="8744843" cy="486128"/>
          </a:xfrm>
        </p:spPr>
        <p:txBody>
          <a:bodyPr/>
          <a:lstStyle/>
          <a:p>
            <a:r>
              <a:rPr lang="en-CH" dirty="0">
                <a:solidFill>
                  <a:srgbClr val="C00000"/>
                </a:solidFill>
              </a:rPr>
              <a:t>Indico</a:t>
            </a:r>
            <a:r>
              <a:rPr lang="en-CH" dirty="0"/>
              <a:t> is your friend</a:t>
            </a:r>
            <a:br>
              <a:rPr lang="en-CH" dirty="0"/>
            </a:br>
            <a:r>
              <a:rPr lang="en-GB" sz="2000" dirty="0">
                <a:hlinkClick r:id="rId2"/>
              </a:rPr>
              <a:t>https://indico.cern.ch/e/tCSC-autumn-2021</a:t>
            </a:r>
            <a:r>
              <a:rPr lang="en-GB" sz="2000" dirty="0"/>
              <a:t> 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366BD8-2FB1-6042-ACD4-864F86E2A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1B63C3-61A7-D04F-B03C-85F49C3C6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9E7A3D-9523-7046-99F4-DF449A81B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904" y="873262"/>
            <a:ext cx="7900416" cy="423909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8387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847A1B0-0DAD-DA4A-92AC-D4A6C5166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2" y="634239"/>
            <a:ext cx="8744843" cy="486128"/>
          </a:xfrm>
        </p:spPr>
        <p:txBody>
          <a:bodyPr/>
          <a:lstStyle/>
          <a:p>
            <a:br>
              <a:rPr lang="en-CH" sz="2400" b="1" dirty="0">
                <a:solidFill>
                  <a:schemeClr val="tx1"/>
                </a:solidFill>
              </a:rPr>
            </a:br>
            <a:br>
              <a:rPr lang="en-CH" sz="2400" b="1" dirty="0">
                <a:solidFill>
                  <a:schemeClr val="tx1"/>
                </a:solidFill>
              </a:rPr>
            </a:br>
            <a:br>
              <a:rPr lang="en-CH" sz="2400" b="1" dirty="0">
                <a:solidFill>
                  <a:schemeClr val="tx1"/>
                </a:solidFill>
              </a:rPr>
            </a:br>
            <a:br>
              <a:rPr lang="en-CH" sz="2400" b="1" dirty="0">
                <a:solidFill>
                  <a:schemeClr val="tx1"/>
                </a:solidFill>
              </a:rPr>
            </a:br>
            <a:br>
              <a:rPr lang="en-CH" sz="2400" b="1" dirty="0">
                <a:solidFill>
                  <a:schemeClr val="tx1"/>
                </a:solidFill>
              </a:rPr>
            </a:br>
            <a:br>
              <a:rPr lang="en-CH" sz="2400" b="1" dirty="0">
                <a:solidFill>
                  <a:schemeClr val="tx1"/>
                </a:solidFill>
              </a:rPr>
            </a:br>
            <a:br>
              <a:rPr lang="en-CH" sz="2400" b="1" dirty="0">
                <a:solidFill>
                  <a:schemeClr val="tx1"/>
                </a:solidFill>
              </a:rPr>
            </a:br>
            <a:br>
              <a:rPr lang="en-CH" sz="2400" b="1" dirty="0">
                <a:solidFill>
                  <a:schemeClr val="tx1"/>
                </a:solidFill>
              </a:rPr>
            </a:br>
            <a:br>
              <a:rPr lang="en-CH" sz="2400" b="1" dirty="0">
                <a:solidFill>
                  <a:schemeClr val="tx1"/>
                </a:solidFill>
              </a:rPr>
            </a:br>
            <a:r>
              <a:rPr lang="en-CH" sz="2400" b="1" dirty="0">
                <a:solidFill>
                  <a:schemeClr val="tx1"/>
                </a:solidFill>
              </a:rPr>
              <a:t>Please read the </a:t>
            </a:r>
            <a:br>
              <a:rPr lang="en-CH" b="1" dirty="0">
                <a:solidFill>
                  <a:srgbClr val="00B050"/>
                </a:solidFill>
              </a:rPr>
            </a:br>
            <a:r>
              <a:rPr lang="en-CH" b="1" dirty="0">
                <a:solidFill>
                  <a:srgbClr val="00B050"/>
                </a:solidFill>
              </a:rPr>
              <a:t>School guide</a:t>
            </a:r>
            <a:br>
              <a:rPr lang="en-GB" sz="1800" dirty="0">
                <a:solidFill>
                  <a:srgbClr val="00B050"/>
                </a:solidFill>
              </a:rPr>
            </a:br>
            <a:r>
              <a:rPr lang="en-GB" sz="1800" dirty="0">
                <a:solidFill>
                  <a:srgbClr val="00B050"/>
                </a:solidFill>
                <a:hlinkClick r:id="rId3"/>
              </a:rPr>
              <a:t>https://indico.cern.ch/event/1055520/page/23256-school-guide</a:t>
            </a:r>
            <a:r>
              <a:rPr lang="en-GB" sz="1800" dirty="0">
                <a:solidFill>
                  <a:srgbClr val="00B050"/>
                </a:solidFill>
              </a:rPr>
              <a:t> </a:t>
            </a:r>
            <a:br>
              <a:rPr lang="en-GB" sz="1800" dirty="0">
                <a:solidFill>
                  <a:srgbClr val="00B050"/>
                </a:solidFill>
              </a:rPr>
            </a:br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08BDC-2123-2F4F-8FD6-6F5F4E203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12047-D38C-3D43-BA3C-8A4167810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9351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DF3F1-905C-5E40-A315-3D5AECF47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2" y="211201"/>
            <a:ext cx="8744843" cy="486128"/>
          </a:xfrm>
        </p:spPr>
        <p:txBody>
          <a:bodyPr/>
          <a:lstStyle/>
          <a:p>
            <a:r>
              <a:rPr lang="en-CH" dirty="0"/>
              <a:t>Check the </a:t>
            </a:r>
            <a:r>
              <a:rPr lang="en-CH" dirty="0">
                <a:solidFill>
                  <a:srgbClr val="C00000"/>
                </a:solidFill>
              </a:rPr>
              <a:t>CSC Live </a:t>
            </a:r>
            <a:r>
              <a:rPr lang="en-CH" dirty="0"/>
              <a:t>page regularly</a:t>
            </a:r>
            <a:br>
              <a:rPr lang="en-CH" dirty="0"/>
            </a:br>
            <a:r>
              <a:rPr lang="en-GB" sz="2000" dirty="0">
                <a:hlinkClick r:id="rId2"/>
              </a:rPr>
              <a:t>https://indico.cern.ch/event/1055520/page/22803-tcsc-2021-autumn-live</a:t>
            </a:r>
            <a:r>
              <a:rPr lang="en-GB" sz="2000" dirty="0"/>
              <a:t> 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CE8240-052C-874B-9D66-115AD1510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autumn 2021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ED9598-350B-6648-9E0B-077A2003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681DA4-2B18-0D4E-AC9B-6458BAD10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378" y="972865"/>
            <a:ext cx="7574722" cy="406824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1442342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77503</TotalTime>
  <Words>774</Words>
  <Application>Microsoft Macintosh PowerPoint</Application>
  <PresentationFormat>On-screen Show (16:9)</PresentationFormat>
  <Paragraphs>135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Modèle par défaut</vt:lpstr>
      <vt:lpstr>  Welcome to</vt:lpstr>
      <vt:lpstr>PowerPoint Presentation</vt:lpstr>
      <vt:lpstr>PowerPoint Presentation</vt:lpstr>
      <vt:lpstr>CSC Organizers</vt:lpstr>
      <vt:lpstr>COVID-19 measures https://indico.cern.ch/event/1055520/page/23214-covid-19-measures </vt:lpstr>
      <vt:lpstr>COVID-19 measures https://indico.cern.ch/event/1055520/page/23214-covid-19-measures </vt:lpstr>
      <vt:lpstr>Indico is your friend https://indico.cern.ch/e/tCSC-autumn-2021 </vt:lpstr>
      <vt:lpstr>         Please read the  School guide https://indico.cern.ch/event/1055520/page/23256-school-guide  </vt:lpstr>
      <vt:lpstr>Check the CSC Live page regularly https://indico.cern.ch/event/1055520/page/22803-tcsc-2021-autumn-live </vt:lpstr>
      <vt:lpstr>Timetable https://indico.cern.ch/event/1055520/timetable/ </vt:lpstr>
      <vt:lpstr>Mattermost is your friend, too https://mattermost.web.cern.ch/csc https://indico.cern.ch/event/1055520/page/23256-school-guide - mattermost </vt:lpstr>
      <vt:lpstr>School booklet</vt:lpstr>
      <vt:lpstr>WhatsApp group</vt:lpstr>
      <vt:lpstr> Participate</vt:lpstr>
      <vt:lpstr> Be on time</vt:lpstr>
      <vt:lpstr> Wear your badge</vt:lpstr>
      <vt:lpstr>PowerPoint Presentation</vt:lpstr>
      <vt:lpstr>PowerPoint Presentation</vt:lpstr>
      <vt:lpstr>Tonight (Sunday evening) more on CSC Live page</vt:lpstr>
      <vt:lpstr>Getting to Split old town 30 minutes walk or 25 HRK Uber / 40 HRK taxi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School of Computing</dc:title>
  <dc:subject/>
  <dc:creator>Sebastian.Lopienski@cern.ch</dc:creator>
  <cp:keywords/>
  <dc:description/>
  <cp:lastModifiedBy>Sebastian Lopienski</cp:lastModifiedBy>
  <cp:revision>1666</cp:revision>
  <cp:lastPrinted>2013-07-12T09:19:14Z</cp:lastPrinted>
  <dcterms:created xsi:type="dcterms:W3CDTF">2007-01-03T21:50:59Z</dcterms:created>
  <dcterms:modified xsi:type="dcterms:W3CDTF">2021-10-10T13:30:15Z</dcterms:modified>
  <cp:category/>
</cp:coreProperties>
</file>