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26" r:id="rId2"/>
  </p:sldMasterIdLst>
  <p:notesMasterIdLst>
    <p:notesMasterId r:id="rId10"/>
  </p:notesMasterIdLst>
  <p:handoutMasterIdLst>
    <p:handoutMasterId r:id="rId11"/>
  </p:handoutMasterIdLst>
  <p:sldIdLst>
    <p:sldId id="257" r:id="rId3"/>
    <p:sldId id="1286" r:id="rId4"/>
    <p:sldId id="1282" r:id="rId5"/>
    <p:sldId id="1283" r:id="rId6"/>
    <p:sldId id="1287" r:id="rId7"/>
    <p:sldId id="1251" r:id="rId8"/>
    <p:sldId id="1280" r:id="rId9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672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21/07/2021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7/21/2021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5613" y="1228725"/>
            <a:ext cx="5886450" cy="3311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33" y="5355347"/>
            <a:ext cx="3704541" cy="13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B3E7C-1B13-4B63-9A5B-C47797010CD4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23/07/2021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#46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22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2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034AA35-AFF7-44B4-AAB0-A6063155EE4F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2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F5F309-1862-4F60-B657-6B926EC0BC3D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0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C89B7F-31CA-4FBA-BB7D-1B625A214F7B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28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7EC6210-DEF5-43CB-A816-81675B8A3877}" type="datetime1">
              <a:rPr lang="fr-FR" smtClean="0"/>
              <a:t>23/07/2021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8799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A2C6C5B-4D9F-4CFB-9F7C-45618BAD2E21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75F0E3F-9BFE-44D4-8BAE-F7E4E8A44585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05409-A83F-4987-B457-2ED6460F156D}" type="datetime1">
              <a:rPr lang="fr-FR" smtClean="0"/>
              <a:t>23/07/2021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F79E-98A6-4D7D-B4EB-FFC7320FB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4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F4484F7-99ED-4FE3-A7AB-99ADC8A00B7A}" type="datetime1">
              <a:rPr lang="fr-FR" smtClean="0"/>
              <a:t>23/07/2021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0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9A7569C-EFE9-4D7E-B8A6-2FA157A30243}" type="datetime1">
              <a:rPr lang="fr-FR" smtClean="0"/>
              <a:t>23/07/2021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1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0BD05982-F6D8-4371-AE78-6F1FB3F92C49}" type="datetime1">
              <a:rPr lang="fr-FR" smtClean="0"/>
              <a:t>23/07/2021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4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3C0775B-521B-4828-96B9-A00E5B4BC722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0063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F6867AE-9AFE-438D-B19B-8B25C0559A4F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1075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B3105FB2-C1E2-466E-AF42-644E3D0DB6A6}" type="datetime1">
              <a:rPr lang="fr-FR" smtClean="0"/>
              <a:t>23/07/2021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3475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88383C2B-BB79-4E22-88D3-35AB06F5B8A5}" type="datetime1">
              <a:rPr lang="fr-FR" smtClean="0"/>
              <a:t>23/07/2021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7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1BF15BE-278E-447A-A366-C5C6AB3106DE}" type="datetime1">
              <a:rPr lang="fr-FR" smtClean="0"/>
              <a:t>23/07/2021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7728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786C6C43-D0A1-4F0F-A420-063F45444F4E}" type="datetime1">
              <a:rPr lang="fr-FR" smtClean="0"/>
              <a:t>23/07/2021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7960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446D168-8F41-4F5A-AAF9-8DDA9AE9CF15}" type="datetime1">
              <a:rPr lang="fr-FR" smtClean="0"/>
              <a:t>23/07/2021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54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FDFB6-5F98-46AD-82C4-CD53069DAE82}" type="datetime1">
              <a:rPr lang="fr-FR" smtClean="0"/>
              <a:t>23/07/2021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15D5D87-8B18-486E-9A0C-8AFF6D4A71AB}" type="datetime1">
              <a:rPr lang="fr-FR" smtClean="0"/>
              <a:t>23/07/2021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8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6A51C81-E3DF-462C-830A-D801BB2E5F8D}" type="datetime1">
              <a:rPr lang="fr-FR" smtClean="0"/>
              <a:t>23/07/2021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429F99-B8A4-41EA-A3E7-B367EC514862}" type="datetime1">
              <a:rPr lang="fr-FR" smtClean="0"/>
              <a:t>23/07/2021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#46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21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00B06-DEC3-4BAA-B730-17471EE73E3A}" type="datetime1">
              <a:rPr lang="fr-FR" smtClean="0"/>
              <a:t>23/07/2021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7FBC-2B82-4C07-85BF-7D6800BF8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7213" y="1438275"/>
            <a:ext cx="5483225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4413" y="1438275"/>
            <a:ext cx="5484812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F0A14-FB2E-413B-89FC-BFC8083BAD20}" type="datetime1">
              <a:rPr lang="fr-FR" smtClean="0"/>
              <a:t>23/07/2021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874F-FB48-431B-A447-9983810D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2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5BEBA-D13D-4D2A-BB98-5A4BF4855C06}" type="datetime1">
              <a:rPr lang="fr-FR" smtClean="0"/>
              <a:t>23/07/2021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5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8849-C35E-4DFF-BEAE-34036E8F79D8}" type="datetime1">
              <a:rPr lang="fr-FR" smtClean="0"/>
              <a:t>23/07/2021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68" y="2797175"/>
            <a:ext cx="4100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051" y="2846375"/>
            <a:ext cx="1240063" cy="11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638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image" Target="../media/image6.emf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F3865EE-D9D7-4291-9619-1BA1F21806F6}" type="datetime1">
              <a:rPr lang="fr-FR" smtClean="0"/>
              <a:t>23/07/2021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7913" y="6356350"/>
            <a:ext cx="572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4564D37B-DB44-4494-A6D7-6F98CB105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131888"/>
            <a:ext cx="109696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363"/>
            <a:ext cx="109696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650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207" b="17070"/>
          <a:stretch/>
        </p:blipFill>
        <p:spPr bwMode="auto">
          <a:xfrm>
            <a:off x="609600" y="6373784"/>
            <a:ext cx="590550" cy="34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1014984" y="6373784"/>
            <a:ext cx="896112" cy="3707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25" r:id="rId10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225425" indent="-225425" algn="l" rtl="0" fontAlgn="base"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460375" indent="-228600" algn="l" rtl="0" fontAlgn="base">
        <a:spcBef>
          <a:spcPts val="9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8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685800" indent="-225425" algn="l" rtl="0" fontAlgn="base">
        <a:spcBef>
          <a:spcPts val="9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909638" indent="-223838" algn="l" rtl="0" fontAlgn="base">
        <a:spcBef>
          <a:spcPts val="900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1146175" indent="-236538" algn="l" rtl="0" fontAlgn="base">
        <a:spcBef>
          <a:spcPts val="900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4220EF8-4599-4375-B550-E55520D5E592}" type="datetime1">
              <a:rPr lang="fr-FR" smtClean="0"/>
              <a:t>23/07/2021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Project Team #46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dms.cern.ch/document/185459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531008" y="4065386"/>
            <a:ext cx="10735990" cy="14130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US" altLang="en-US" sz="4900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East Area Renovation - News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Project Team #46 on 23.07.2021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1589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589089" y="2757508"/>
            <a:ext cx="9009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9" y="7463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1" y="490548"/>
            <a:ext cx="3195638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956" y="5096683"/>
            <a:ext cx="2374036" cy="1513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9617F-7CBA-4DFA-9A58-4FF4163F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008" y="4592998"/>
            <a:ext cx="11021312" cy="1066688"/>
          </a:xfrm>
        </p:spPr>
        <p:txBody>
          <a:bodyPr>
            <a:normAutofit/>
          </a:bodyPr>
          <a:lstStyle/>
          <a:p>
            <a:r>
              <a:rPr lang="en-US" sz="2000" dirty="0"/>
              <a:t>S. EVRARD (EN-EA), on behalf of the project team</a:t>
            </a: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2459736" y="5469330"/>
            <a:ext cx="2757724" cy="11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5EC89-F948-4859-B5DB-D0666703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Budget situation on July 1</a:t>
            </a:r>
            <a:r>
              <a:rPr lang="en-US" baseline="30000" dirty="0"/>
              <a:t>st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C691B-D988-4183-86ED-398F122564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3660E26-9040-427F-910B-3D7974D1301B}" type="datetime1">
              <a:rPr lang="fr-FR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A6270-4C63-4DBA-8AA3-5360745551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AC592-008D-4489-A1EC-6866A8B613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5F0007-1AAF-4191-9FA8-065FE82E3EFF}"/>
              </a:ext>
            </a:extLst>
          </p:cNvPr>
          <p:cNvSpPr txBox="1">
            <a:spLocks/>
          </p:cNvSpPr>
          <p:nvPr/>
        </p:nvSpPr>
        <p:spPr bwMode="auto">
          <a:xfrm>
            <a:off x="6941488" y="1253086"/>
            <a:ext cx="5064982" cy="349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CH" sz="1800" dirty="0" err="1"/>
              <a:t>Overall</a:t>
            </a:r>
            <a:r>
              <a:rPr lang="fr-CH" sz="1800" dirty="0"/>
              <a:t> </a:t>
            </a:r>
            <a:r>
              <a:rPr lang="fr-CH" sz="1800" dirty="0" err="1"/>
              <a:t>material</a:t>
            </a:r>
            <a:r>
              <a:rPr lang="fr-CH" sz="1800" dirty="0"/>
              <a:t> budget: 27.1 MCHF</a:t>
            </a:r>
          </a:p>
          <a:p>
            <a:pPr eaLnBrk="1" hangingPunct="1"/>
            <a:r>
              <a:rPr lang="fr-CH" sz="1800" dirty="0"/>
              <a:t>On </a:t>
            </a:r>
            <a:r>
              <a:rPr lang="en-US" sz="1800" dirty="0"/>
              <a:t>July 1</a:t>
            </a:r>
            <a:r>
              <a:rPr lang="en-US" sz="1800" baseline="30000" dirty="0"/>
              <a:t>st</a:t>
            </a:r>
            <a:r>
              <a:rPr lang="fr-CH" sz="1800" dirty="0"/>
              <a:t>: 97 % </a:t>
            </a:r>
            <a:r>
              <a:rPr lang="fr-CH" sz="1800" dirty="0" err="1"/>
              <a:t>committed</a:t>
            </a:r>
            <a:r>
              <a:rPr lang="fr-CH" sz="1800" dirty="0"/>
              <a:t> and 90 % </a:t>
            </a:r>
            <a:r>
              <a:rPr lang="fr-CH" sz="1800" dirty="0" err="1"/>
              <a:t>charged</a:t>
            </a:r>
            <a:endParaRPr lang="fr-CH" sz="1800" dirty="0"/>
          </a:p>
          <a:p>
            <a:pPr eaLnBrk="1" hangingPunct="1"/>
            <a:r>
              <a:rPr lang="fr-CH" sz="1800" dirty="0" err="1"/>
              <a:t>Still</a:t>
            </a:r>
            <a:r>
              <a:rPr lang="fr-CH" sz="1800" dirty="0"/>
              <a:t> 700 </a:t>
            </a:r>
            <a:r>
              <a:rPr lang="fr-CH" sz="1800" dirty="0" err="1"/>
              <a:t>kCHF</a:t>
            </a:r>
            <a:r>
              <a:rPr lang="fr-CH" sz="1800" dirty="0"/>
              <a:t> to commit in 2021</a:t>
            </a:r>
          </a:p>
        </p:txBody>
      </p:sp>
      <p:pic>
        <p:nvPicPr>
          <p:cNvPr id="10" name="Content Placeholder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47F2626-F79A-48B7-9D17-A57C4E667F2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4" t="16333" r="28237" b="11866"/>
          <a:stretch/>
        </p:blipFill>
        <p:spPr>
          <a:xfrm>
            <a:off x="363620" y="1107972"/>
            <a:ext cx="6498355" cy="5184981"/>
          </a:xfrm>
        </p:spPr>
      </p:pic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41DCBC68-6F48-443A-BED6-3775FACAC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15" y="3998146"/>
            <a:ext cx="886570" cy="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CE808F03-BEAD-472B-8A40-E5F757964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074" y="3228230"/>
            <a:ext cx="825823" cy="55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01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3BAAC-EE0D-415F-86EE-9C4606A44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Miscellaneous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2CEC6-4F19-43B9-94D7-175115BEE5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3"/>
            <a:ext cx="10968567" cy="742304"/>
          </a:xfrm>
        </p:spPr>
        <p:txBody>
          <a:bodyPr/>
          <a:lstStyle/>
          <a:p>
            <a:r>
              <a:rPr lang="fr-CH" sz="2800" dirty="0"/>
              <a:t>Project </a:t>
            </a:r>
            <a:r>
              <a:rPr lang="fr-CH" sz="2800" dirty="0" err="1"/>
              <a:t>Quality</a:t>
            </a:r>
            <a:r>
              <a:rPr lang="fr-CH" sz="2800" dirty="0"/>
              <a:t> check </a:t>
            </a:r>
          </a:p>
          <a:p>
            <a:pPr lvl="1"/>
            <a:r>
              <a:rPr lang="fr-CH" sz="1800" dirty="0"/>
              <a:t>A second inspection has been </a:t>
            </a:r>
            <a:r>
              <a:rPr lang="fr-CH" sz="1800" dirty="0" err="1"/>
              <a:t>carried</a:t>
            </a:r>
            <a:r>
              <a:rPr lang="fr-CH" sz="1800" dirty="0"/>
              <a:t> out by the </a:t>
            </a:r>
            <a:r>
              <a:rPr lang="fr-CH" sz="1800" dirty="0" err="1"/>
              <a:t>project</a:t>
            </a:r>
            <a:r>
              <a:rPr lang="fr-CH" sz="1800" dirty="0"/>
              <a:t> </a:t>
            </a:r>
            <a:r>
              <a:rPr lang="fr-CH" sz="1800" dirty="0" err="1"/>
              <a:t>quality</a:t>
            </a:r>
            <a:r>
              <a:rPr lang="fr-CH" sz="1800" dirty="0"/>
              <a:t> team in the </a:t>
            </a:r>
            <a:r>
              <a:rPr lang="fr-CH" sz="1800" dirty="0" err="1"/>
              <a:t>mixted</a:t>
            </a:r>
            <a:r>
              <a:rPr lang="fr-CH" sz="1800" dirty="0"/>
              <a:t> area on June 18th</a:t>
            </a:r>
          </a:p>
          <a:p>
            <a:pPr lvl="1"/>
            <a:r>
              <a:rPr lang="fr-CH" sz="1800" dirty="0"/>
              <a:t>https://edms.cern.ch/document/2591498/1</a:t>
            </a:r>
          </a:p>
          <a:p>
            <a:r>
              <a:rPr lang="fr-CH" sz="2800" dirty="0"/>
              <a:t>LS2 debriefing </a:t>
            </a:r>
            <a:r>
              <a:rPr lang="fr-CH" sz="2800" dirty="0" err="1"/>
              <a:t>day</a:t>
            </a:r>
            <a:endParaRPr lang="fr-CH" sz="2800" dirty="0"/>
          </a:p>
          <a:p>
            <a:pPr lvl="1"/>
            <a:r>
              <a:rPr lang="en-US" sz="1800" dirty="0"/>
              <a:t>Project lessons learned on preparation, execution, deviation handling, tools in view of North Area renovation.        EDMS260335</a:t>
            </a:r>
          </a:p>
          <a:p>
            <a:r>
              <a:rPr lang="fr-CH" sz="2800" dirty="0"/>
              <a:t>Beam </a:t>
            </a:r>
            <a:r>
              <a:rPr lang="fr-CH" sz="2800" dirty="0" err="1"/>
              <a:t>permits</a:t>
            </a:r>
            <a:r>
              <a:rPr lang="fr-CH" sz="2800" dirty="0"/>
              <a:t> </a:t>
            </a:r>
            <a:r>
              <a:rPr lang="fr-CH" sz="2800" dirty="0">
                <a:sym typeface="Wingdings" panose="05000000000000000000" pitchFamily="2" charset="2"/>
              </a:rPr>
              <a:t> Louis-</a:t>
            </a:r>
            <a:r>
              <a:rPr lang="fr-CH" sz="2800" dirty="0" err="1">
                <a:sym typeface="Wingdings" panose="05000000000000000000" pitchFamily="2" charset="2"/>
              </a:rPr>
              <a:t>Frederic’s</a:t>
            </a:r>
            <a:r>
              <a:rPr lang="fr-CH" sz="2800" dirty="0">
                <a:sym typeface="Wingdings" panose="05000000000000000000" pitchFamily="2" charset="2"/>
              </a:rPr>
              <a:t> talk</a:t>
            </a:r>
            <a:endParaRPr lang="fr-CH" sz="2800" dirty="0"/>
          </a:p>
          <a:p>
            <a:r>
              <a:rPr lang="fr-CH" sz="2800" dirty="0" err="1"/>
              <a:t>ISTs</a:t>
            </a:r>
            <a:r>
              <a:rPr lang="fr-CH" sz="2800" dirty="0"/>
              <a:t> and HWC </a:t>
            </a:r>
            <a:r>
              <a:rPr lang="fr-CH" sz="2800" dirty="0">
                <a:sym typeface="Wingdings" panose="05000000000000000000" pitchFamily="2" charset="2"/>
              </a:rPr>
              <a:t> </a:t>
            </a:r>
            <a:r>
              <a:rPr lang="fr-CH" sz="2800" dirty="0" err="1">
                <a:sym typeface="Wingdings" panose="05000000000000000000" pitchFamily="2" charset="2"/>
              </a:rPr>
              <a:t>Filipa’s</a:t>
            </a:r>
            <a:r>
              <a:rPr lang="fr-CH" sz="2800" dirty="0">
                <a:sym typeface="Wingdings" panose="05000000000000000000" pitchFamily="2" charset="2"/>
              </a:rPr>
              <a:t> talk</a:t>
            </a:r>
            <a:endParaRPr lang="en-US" sz="1800" dirty="0"/>
          </a:p>
          <a:p>
            <a:r>
              <a:rPr lang="fr-CH" sz="2800" dirty="0"/>
              <a:t>Beam Commissioning </a:t>
            </a:r>
            <a:r>
              <a:rPr lang="fr-CH" sz="2800" dirty="0">
                <a:sym typeface="Wingdings" panose="05000000000000000000" pitchFamily="2" charset="2"/>
              </a:rPr>
              <a:t> Denis and </a:t>
            </a:r>
            <a:r>
              <a:rPr lang="fr-CH" sz="2800" dirty="0" err="1">
                <a:sym typeface="Wingdings" panose="05000000000000000000" pitchFamily="2" charset="2"/>
              </a:rPr>
              <a:t>Dipamwita’s</a:t>
            </a:r>
            <a:r>
              <a:rPr lang="fr-CH" sz="2800" dirty="0">
                <a:sym typeface="Wingdings" panose="05000000000000000000" pitchFamily="2" charset="2"/>
              </a:rPr>
              <a:t> </a:t>
            </a:r>
            <a:r>
              <a:rPr lang="fr-CH" sz="2800" dirty="0" err="1">
                <a:sym typeface="Wingdings" panose="05000000000000000000" pitchFamily="2" charset="2"/>
              </a:rPr>
              <a:t>talks</a:t>
            </a:r>
            <a:br>
              <a:rPr lang="en-US" sz="1200" dirty="0"/>
            </a:br>
            <a:endParaRPr lang="fr-CH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1E986-A9E4-4B10-96C4-C291B7AEFB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2394E4B-4E84-42A1-B579-9CE3A2D2FC69}" type="datetime1">
              <a:rPr lang="fr-FR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0671D-10DB-49B4-BFED-F71D9636B2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B171-82CD-45BF-80B6-8442D1155D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25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9055E-BC0E-443F-8287-C208CF3C1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B157 </a:t>
            </a:r>
            <a:r>
              <a:rPr lang="fr-CH" dirty="0" err="1"/>
              <a:t>Firemen</a:t>
            </a:r>
            <a:r>
              <a:rPr lang="fr-CH" dirty="0"/>
              <a:t> </a:t>
            </a:r>
            <a:r>
              <a:rPr lang="fr-CH" dirty="0" err="1"/>
              <a:t>cubicle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0E632-3DBA-431D-8326-88BF8E9BE5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27384" y="1245522"/>
            <a:ext cx="4255016" cy="5028279"/>
          </a:xfrm>
        </p:spPr>
        <p:txBody>
          <a:bodyPr/>
          <a:lstStyle/>
          <a:p>
            <a:r>
              <a:rPr lang="fr-CH" sz="1600" dirty="0"/>
              <a:t>HSE </a:t>
            </a:r>
            <a:r>
              <a:rPr lang="fr-CH" sz="1600" dirty="0" err="1"/>
              <a:t>requirements</a:t>
            </a:r>
            <a:r>
              <a:rPr lang="fr-CH" sz="1600" dirty="0"/>
              <a:t> </a:t>
            </a:r>
            <a:r>
              <a:rPr lang="en-US" sz="1600" dirty="0">
                <a:hlinkClick r:id="rId2"/>
              </a:rPr>
              <a:t>EDMS 1854596</a:t>
            </a:r>
            <a:endParaRPr lang="en-US" sz="1600" dirty="0"/>
          </a:p>
          <a:p>
            <a:r>
              <a:rPr lang="en-GB" sz="1600" dirty="0"/>
              <a:t>The operation panel shall provide for each smoke extraction zone an individual switch featuring 3 switch positions (AUTO/OFF/DESENFUMAGE) and status signals to account for operation mode and malfunction.</a:t>
            </a:r>
            <a:endParaRPr lang="en-US" sz="1600" dirty="0"/>
          </a:p>
          <a:p>
            <a:r>
              <a:rPr lang="en-US" sz="1600" dirty="0"/>
              <a:t>Specific requirements</a:t>
            </a:r>
          </a:p>
          <a:p>
            <a:r>
              <a:rPr lang="en-US" sz="1600" dirty="0"/>
              <a:t>FRS manual control of 5 ventilations systems:</a:t>
            </a:r>
          </a:p>
          <a:p>
            <a:pPr lvl="1"/>
            <a:r>
              <a:rPr lang="fr-FR" sz="1400" dirty="0" err="1"/>
              <a:t>Primary</a:t>
            </a:r>
            <a:r>
              <a:rPr lang="fr-FR" sz="1400" dirty="0"/>
              <a:t> area,</a:t>
            </a:r>
          </a:p>
          <a:p>
            <a:pPr lvl="1"/>
            <a:r>
              <a:rPr lang="fr-FR" sz="1400" dirty="0"/>
              <a:t> Mixed area, </a:t>
            </a:r>
          </a:p>
          <a:p>
            <a:pPr lvl="1"/>
            <a:r>
              <a:rPr lang="fr-FR" sz="1400" dirty="0"/>
              <a:t>ATEX ventilation</a:t>
            </a:r>
          </a:p>
          <a:p>
            <a:pPr lvl="1"/>
            <a:r>
              <a:rPr lang="fr-FR" sz="1400" dirty="0" err="1"/>
              <a:t>Destratification</a:t>
            </a:r>
            <a:endParaRPr lang="fr-FR" sz="1400" dirty="0"/>
          </a:p>
          <a:p>
            <a:pPr lvl="1"/>
            <a:r>
              <a:rPr lang="fr-FR" sz="1400" dirty="0"/>
              <a:t>IRRAD/CHARM </a:t>
            </a:r>
            <a:r>
              <a:rPr lang="fr-FR" sz="1400" dirty="0" err="1"/>
              <a:t>primary</a:t>
            </a:r>
            <a:r>
              <a:rPr lang="fr-FR" sz="1400" dirty="0"/>
              <a:t> ventilation</a:t>
            </a:r>
          </a:p>
          <a:p>
            <a:r>
              <a:rPr lang="fr-FR" sz="1600" dirty="0" err="1"/>
              <a:t>Visit</a:t>
            </a:r>
            <a:r>
              <a:rPr lang="fr-FR" sz="1600" dirty="0"/>
              <a:t> on site </a:t>
            </a:r>
            <a:r>
              <a:rPr lang="fr-FR" sz="1600" dirty="0" err="1"/>
              <a:t>with</a:t>
            </a:r>
            <a:r>
              <a:rPr lang="fr-FR" sz="1600" dirty="0"/>
              <a:t> SCE Contractor, in </a:t>
            </a:r>
            <a:r>
              <a:rPr lang="fr-FR" sz="1600" dirty="0" err="1"/>
              <a:t>operation</a:t>
            </a:r>
            <a:r>
              <a:rPr lang="fr-FR" sz="1600" dirty="0"/>
              <a:t>: deadline end of July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25C70-6CAD-458F-92B5-F932EFA24EB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EAF6748-4E37-4526-8DB2-7087A81BE6AA}" type="datetime1">
              <a:rPr lang="fr-FR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3C5B9-6393-4017-B692-F6839CAC71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D2D06-AB6B-43C9-986D-CE1D869719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6747B0-0832-44AD-849D-18CC67C0B7E4}"/>
              </a:ext>
            </a:extLst>
          </p:cNvPr>
          <p:cNvSpPr txBox="1"/>
          <p:nvPr/>
        </p:nvSpPr>
        <p:spPr>
          <a:xfrm>
            <a:off x="609600" y="2075290"/>
            <a:ext cx="11714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detection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2DCE2-8802-41A1-B184-53DF97797822}"/>
              </a:ext>
            </a:extLst>
          </p:cNvPr>
          <p:cNvSpPr txBox="1"/>
          <p:nvPr/>
        </p:nvSpPr>
        <p:spPr>
          <a:xfrm>
            <a:off x="2415872" y="2075290"/>
            <a:ext cx="11714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cubicle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8B1AAE-F822-4CF1-92A8-73B7E38C4BA9}"/>
              </a:ext>
            </a:extLst>
          </p:cNvPr>
          <p:cNvSpPr txBox="1"/>
          <p:nvPr/>
        </p:nvSpPr>
        <p:spPr>
          <a:xfrm>
            <a:off x="4548147" y="2075289"/>
            <a:ext cx="117149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 sectional </a:t>
            </a:r>
            <a:r>
              <a:rPr lang="fr-CH" dirty="0" err="1"/>
              <a:t>doors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1ED211-A1F0-4C7E-BA17-2C2EE2C4299D}"/>
              </a:ext>
            </a:extLst>
          </p:cNvPr>
          <p:cNvSpPr txBox="1"/>
          <p:nvPr/>
        </p:nvSpPr>
        <p:spPr>
          <a:xfrm>
            <a:off x="609600" y="3377297"/>
            <a:ext cx="142328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5 ventilations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908158-F72E-449F-B6C5-9CF5F55E53E4}"/>
              </a:ext>
            </a:extLst>
          </p:cNvPr>
          <p:cNvSpPr txBox="1"/>
          <p:nvPr/>
        </p:nvSpPr>
        <p:spPr>
          <a:xfrm>
            <a:off x="2474954" y="3390329"/>
            <a:ext cx="11714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Skydomes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F9153E-3121-41AF-85BA-1C0F35BD3440}"/>
              </a:ext>
            </a:extLst>
          </p:cNvPr>
          <p:cNvCxnSpPr/>
          <p:nvPr/>
        </p:nvCxnSpPr>
        <p:spPr>
          <a:xfrm>
            <a:off x="954157" y="2721621"/>
            <a:ext cx="0" cy="655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C50649-CAF4-4EE1-81DD-CF2E2B692EDC}"/>
              </a:ext>
            </a:extLst>
          </p:cNvPr>
          <p:cNvCxnSpPr>
            <a:cxnSpLocks/>
          </p:cNvCxnSpPr>
          <p:nvPr/>
        </p:nvCxnSpPr>
        <p:spPr>
          <a:xfrm flipV="1">
            <a:off x="1591587" y="2734653"/>
            <a:ext cx="1024392" cy="6332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FA738B-1E58-417B-ABCE-A2B9CDB7A241}"/>
              </a:ext>
            </a:extLst>
          </p:cNvPr>
          <p:cNvCxnSpPr>
            <a:cxnSpLocks/>
          </p:cNvCxnSpPr>
          <p:nvPr/>
        </p:nvCxnSpPr>
        <p:spPr>
          <a:xfrm flipH="1">
            <a:off x="1852654" y="2734653"/>
            <a:ext cx="1020418" cy="642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4F7381-C962-4590-A599-31A3AB2F44D0}"/>
              </a:ext>
            </a:extLst>
          </p:cNvPr>
          <p:cNvCxnSpPr>
            <a:cxnSpLocks/>
          </p:cNvCxnSpPr>
          <p:nvPr/>
        </p:nvCxnSpPr>
        <p:spPr>
          <a:xfrm>
            <a:off x="1781092" y="2218345"/>
            <a:ext cx="634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240F19-61BF-4B2B-ACBA-91D78B4E3066}"/>
              </a:ext>
            </a:extLst>
          </p:cNvPr>
          <p:cNvCxnSpPr>
            <a:cxnSpLocks/>
          </p:cNvCxnSpPr>
          <p:nvPr/>
        </p:nvCxnSpPr>
        <p:spPr>
          <a:xfrm>
            <a:off x="1781092" y="2474112"/>
            <a:ext cx="6347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5F29155-506F-48B9-BD45-1A311B7DF7E2}"/>
              </a:ext>
            </a:extLst>
          </p:cNvPr>
          <p:cNvCxnSpPr>
            <a:cxnSpLocks/>
          </p:cNvCxnSpPr>
          <p:nvPr/>
        </p:nvCxnSpPr>
        <p:spPr>
          <a:xfrm flipH="1">
            <a:off x="3587364" y="2459192"/>
            <a:ext cx="914916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B59720-092A-4947-9C19-D2ACAAF74513}"/>
              </a:ext>
            </a:extLst>
          </p:cNvPr>
          <p:cNvCxnSpPr>
            <a:cxnSpLocks/>
          </p:cNvCxnSpPr>
          <p:nvPr/>
        </p:nvCxnSpPr>
        <p:spPr>
          <a:xfrm>
            <a:off x="3587364" y="2205024"/>
            <a:ext cx="960783" cy="133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FFFBAF-FE39-4693-804D-EA2B7FEBFE56}"/>
              </a:ext>
            </a:extLst>
          </p:cNvPr>
          <p:cNvCxnSpPr/>
          <p:nvPr/>
        </p:nvCxnSpPr>
        <p:spPr>
          <a:xfrm>
            <a:off x="3030220" y="2734653"/>
            <a:ext cx="0" cy="655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2CDA0D-B34E-46D3-90F4-97077DF7543C}"/>
              </a:ext>
            </a:extLst>
          </p:cNvPr>
          <p:cNvCxnSpPr>
            <a:cxnSpLocks/>
          </p:cNvCxnSpPr>
          <p:nvPr/>
        </p:nvCxnSpPr>
        <p:spPr>
          <a:xfrm flipV="1">
            <a:off x="3221604" y="2721622"/>
            <a:ext cx="0" cy="6463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E76B9BE-F50A-4347-B4C4-5DB75BF9EBF2}"/>
              </a:ext>
            </a:extLst>
          </p:cNvPr>
          <p:cNvCxnSpPr>
            <a:cxnSpLocks/>
          </p:cNvCxnSpPr>
          <p:nvPr/>
        </p:nvCxnSpPr>
        <p:spPr>
          <a:xfrm>
            <a:off x="4793312" y="3759661"/>
            <a:ext cx="6347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032A28D-672F-4F6F-A9DB-94441398A082}"/>
              </a:ext>
            </a:extLst>
          </p:cNvPr>
          <p:cNvCxnSpPr>
            <a:cxnSpLocks/>
          </p:cNvCxnSpPr>
          <p:nvPr/>
        </p:nvCxnSpPr>
        <p:spPr>
          <a:xfrm>
            <a:off x="4793312" y="3430256"/>
            <a:ext cx="634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E96221E-0785-4ADB-AE44-531F6F4E606F}"/>
              </a:ext>
            </a:extLst>
          </p:cNvPr>
          <p:cNvSpPr txBox="1"/>
          <p:nvPr/>
        </p:nvSpPr>
        <p:spPr>
          <a:xfrm>
            <a:off x="5668193" y="3244334"/>
            <a:ext cx="1214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Command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F5A155-4E33-49A6-B111-3A729FF57AC1}"/>
              </a:ext>
            </a:extLst>
          </p:cNvPr>
          <p:cNvSpPr txBox="1"/>
          <p:nvPr/>
        </p:nvSpPr>
        <p:spPr>
          <a:xfrm>
            <a:off x="5665374" y="3581400"/>
            <a:ext cx="855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Status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988C054-77CD-4D8A-B640-37A5937571A2}"/>
              </a:ext>
            </a:extLst>
          </p:cNvPr>
          <p:cNvSpPr txBox="1"/>
          <p:nvPr/>
        </p:nvSpPr>
        <p:spPr>
          <a:xfrm>
            <a:off x="609600" y="1327868"/>
            <a:ext cx="245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functional</a:t>
            </a:r>
            <a:r>
              <a:rPr lang="fr-CH" dirty="0"/>
              <a:t> </a:t>
            </a:r>
            <a:r>
              <a:rPr lang="fr-CH" dirty="0" err="1"/>
              <a:t>schematic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BC3F4E9-63CF-45EA-86E1-52AC69CFC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706" y="4055440"/>
            <a:ext cx="4126727" cy="21779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6D1B9A-A15F-407A-92BF-E02C35D0A9F1}"/>
              </a:ext>
            </a:extLst>
          </p:cNvPr>
          <p:cNvSpPr txBox="1"/>
          <p:nvPr/>
        </p:nvSpPr>
        <p:spPr>
          <a:xfrm rot="19593432">
            <a:off x="6951453" y="2623193"/>
            <a:ext cx="4642069" cy="13542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3200" dirty="0">
                <a:solidFill>
                  <a:srgbClr val="FF0000"/>
                </a:solidFill>
              </a:rPr>
              <a:t>Design </a:t>
            </a:r>
            <a:r>
              <a:rPr lang="fr-CH" sz="3200" dirty="0" err="1">
                <a:solidFill>
                  <a:srgbClr val="FF0000"/>
                </a:solidFill>
              </a:rPr>
              <a:t>validated</a:t>
            </a:r>
            <a:endParaRPr lang="fr-CH" sz="3200" dirty="0">
              <a:solidFill>
                <a:srgbClr val="FF0000"/>
              </a:solidFill>
            </a:endParaRPr>
          </a:p>
          <a:p>
            <a:r>
              <a:rPr lang="fr-CH" sz="3200" dirty="0">
                <a:solidFill>
                  <a:srgbClr val="FF0000"/>
                </a:solidFill>
              </a:rPr>
              <a:t>EDMS	2450348 v.1.0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F3028647-6DEB-4FB4-AD69-8D05080F277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01543552"/>
              </p:ext>
            </p:extLst>
          </p:nvPr>
        </p:nvGraphicFramePr>
        <p:xfrm>
          <a:off x="277046" y="1178326"/>
          <a:ext cx="11771251" cy="4904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225">
                  <a:extLst>
                    <a:ext uri="{9D8B030D-6E8A-4147-A177-3AD203B41FA5}">
                      <a16:colId xmlns:a16="http://schemas.microsoft.com/office/drawing/2014/main" val="2998614745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2756772544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973415362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02882663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4021778953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4020007980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2600740440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4043720805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2469348519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2773412549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570567188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717580666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1252845585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202023686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4097989091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3922661709"/>
                    </a:ext>
                  </a:extLst>
                </a:gridCol>
                <a:gridCol w="535057">
                  <a:extLst>
                    <a:ext uri="{9D8B030D-6E8A-4147-A177-3AD203B41FA5}">
                      <a16:colId xmlns:a16="http://schemas.microsoft.com/office/drawing/2014/main" val="1828248049"/>
                    </a:ext>
                  </a:extLst>
                </a:gridCol>
                <a:gridCol w="473766">
                  <a:extLst>
                    <a:ext uri="{9D8B030D-6E8A-4147-A177-3AD203B41FA5}">
                      <a16:colId xmlns:a16="http://schemas.microsoft.com/office/drawing/2014/main" val="2069337364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995980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Th</a:t>
                      </a:r>
                    </a:p>
                    <a:p>
                      <a:r>
                        <a:rPr lang="fr-CH" dirty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Fr</a:t>
                      </a:r>
                    </a:p>
                    <a:p>
                      <a:r>
                        <a:rPr lang="fr-CH" dirty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Mo</a:t>
                      </a:r>
                    </a:p>
                    <a:p>
                      <a:r>
                        <a:rPr lang="fr-CH" dirty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Tu</a:t>
                      </a:r>
                    </a:p>
                    <a:p>
                      <a:r>
                        <a:rPr lang="fr-CH" dirty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We</a:t>
                      </a:r>
                      <a:endParaRPr lang="fr-CH" dirty="0"/>
                    </a:p>
                    <a:p>
                      <a:r>
                        <a:rPr lang="fr-CH" dirty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Th</a:t>
                      </a:r>
                    </a:p>
                    <a:p>
                      <a:r>
                        <a:rPr lang="fr-CH" dirty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Fr</a:t>
                      </a:r>
                    </a:p>
                    <a:p>
                      <a:r>
                        <a:rPr lang="fr-CH" dirty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Mo</a:t>
                      </a:r>
                    </a:p>
                    <a:p>
                      <a:r>
                        <a:rPr lang="fr-CH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Tu</a:t>
                      </a:r>
                    </a:p>
                    <a:p>
                      <a:r>
                        <a:rPr lang="fr-CH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We</a:t>
                      </a:r>
                      <a:endParaRPr lang="fr-CH" dirty="0"/>
                    </a:p>
                    <a:p>
                      <a:r>
                        <a:rPr lang="fr-CH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Th</a:t>
                      </a:r>
                    </a:p>
                    <a:p>
                      <a:r>
                        <a:rPr lang="fr-CH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Fr</a:t>
                      </a:r>
                    </a:p>
                    <a:p>
                      <a:r>
                        <a:rPr lang="fr-CH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Mo</a:t>
                      </a:r>
                      <a:r>
                        <a:rPr lang="en-US" dirty="0"/>
                        <a:t>9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Tu</a:t>
                      </a:r>
                    </a:p>
                    <a:p>
                      <a:r>
                        <a:rPr lang="fr-CH" dirty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We</a:t>
                      </a:r>
                      <a:endParaRPr lang="fr-CH" dirty="0"/>
                    </a:p>
                    <a:p>
                      <a:r>
                        <a:rPr lang="fr-CH" dirty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Th</a:t>
                      </a:r>
                    </a:p>
                    <a:p>
                      <a:r>
                        <a:rPr lang="fr-CH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Fr</a:t>
                      </a:r>
                    </a:p>
                    <a:p>
                      <a:r>
                        <a:rPr lang="fr-CH" dirty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Who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477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DIC sent to EN-EL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BE-EA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88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Electrical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drawings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CCME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826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Validation </a:t>
                      </a:r>
                      <a:r>
                        <a:rPr lang="fr-CH" dirty="0" err="1"/>
                        <a:t>drawings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ALL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254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Firemen</a:t>
                      </a:r>
                      <a:r>
                        <a:rPr lang="fr-CH" dirty="0"/>
                        <a:t> Cab </a:t>
                      </a:r>
                      <a:r>
                        <a:rPr lang="fr-CH" dirty="0" err="1"/>
                        <a:t>manuf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CCME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163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Cable </a:t>
                      </a:r>
                      <a:r>
                        <a:rPr lang="fr-CH" dirty="0" err="1"/>
                        <a:t>pulling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EN-EL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766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Skydome Cab move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/>
                        <a:t>Kingspan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8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Cable connexion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CV, AA, ACE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47758"/>
                  </a:ext>
                </a:extLst>
              </a:tr>
              <a:tr h="378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/>
                        <a:t>Firemen</a:t>
                      </a:r>
                      <a:r>
                        <a:rPr lang="fr-CH" dirty="0"/>
                        <a:t> Cab </a:t>
                      </a:r>
                      <a:r>
                        <a:rPr lang="fr-CH" dirty="0" err="1"/>
                        <a:t>inst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CCME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765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Contractor/CERN tests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ALL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578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HSE acceptance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HSE</a:t>
                      </a:r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48128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2184A-0420-49C1-AAEC-23BE6D186EB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E305409-A83F-4987-B457-2ED6460F156D}" type="datetime1">
              <a:rPr lang="fr-FR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F4414-8A62-4A8A-B9ED-AB9C112EF5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75FD9-E185-4476-B010-00C99EBC8B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8A6BF1-CA07-4FB7-823E-CE6AEA423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363"/>
            <a:ext cx="10969625" cy="811212"/>
          </a:xfrm>
        </p:spPr>
        <p:txBody>
          <a:bodyPr/>
          <a:lstStyle/>
          <a:p>
            <a:r>
              <a:rPr lang="fr-CH" dirty="0"/>
              <a:t>B157 </a:t>
            </a:r>
            <a:r>
              <a:rPr lang="fr-CH" dirty="0" err="1"/>
              <a:t>Firemen</a:t>
            </a:r>
            <a:r>
              <a:rPr lang="fr-CH" dirty="0"/>
              <a:t> </a:t>
            </a:r>
            <a:r>
              <a:rPr lang="fr-CH" dirty="0" err="1"/>
              <a:t>cubicle</a:t>
            </a:r>
            <a:r>
              <a:rPr lang="fr-CH" dirty="0"/>
              <a:t> - </a:t>
            </a:r>
            <a:r>
              <a:rPr lang="fr-CH" dirty="0" err="1"/>
              <a:t>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66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B4B15FE-859F-4404-8C14-893887218D21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23/07/2021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Project Team #46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05CB72-8CCA-4385-99C9-63EFA5B1B5D6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26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17703</TotalTime>
  <Words>359</Words>
  <Application>Microsoft Office PowerPoint</Application>
  <PresentationFormat>Widescreen</PresentationFormat>
  <Paragraphs>110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Corbel</vt:lpstr>
      <vt:lpstr>Source Sans Pro</vt:lpstr>
      <vt:lpstr>CERN_ENdept_Presentation_ArialFont copy</vt:lpstr>
      <vt:lpstr>Office Theme</vt:lpstr>
      <vt:lpstr> East Area Renovation - News Project Team #46 on 23.07.2021  </vt:lpstr>
      <vt:lpstr>Budget situation on July 1st</vt:lpstr>
      <vt:lpstr>Miscellaneous</vt:lpstr>
      <vt:lpstr>B157 Firemen cubicle</vt:lpstr>
      <vt:lpstr>B157 Firemen cubicle - schedule</vt:lpstr>
      <vt:lpstr>Thanks for your attention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Sebastien Evrard</cp:lastModifiedBy>
  <cp:revision>355</cp:revision>
  <cp:lastPrinted>2021-02-23T12:06:40Z</cp:lastPrinted>
  <dcterms:created xsi:type="dcterms:W3CDTF">2020-11-30T16:41:37Z</dcterms:created>
  <dcterms:modified xsi:type="dcterms:W3CDTF">2021-07-23T10:55:00Z</dcterms:modified>
</cp:coreProperties>
</file>