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handoutMasterIdLst>
    <p:handoutMasterId r:id="rId7"/>
  </p:handoutMasterIdLst>
  <p:sldIdLst>
    <p:sldId id="259" r:id="rId2"/>
    <p:sldId id="310" r:id="rId3"/>
    <p:sldId id="311" r:id="rId4"/>
    <p:sldId id="28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000000"/>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44"/>
    <p:restoredTop sz="94686"/>
  </p:normalViewPr>
  <p:slideViewPr>
    <p:cSldViewPr snapToObjects="1">
      <p:cViewPr varScale="1">
        <p:scale>
          <a:sx n="89" d="100"/>
          <a:sy n="89" d="100"/>
        </p:scale>
        <p:origin x="200" y="92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7/23/21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7/23/21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DA8171B7-2199-8041-AC84-E1D1A2D3F0EB}" type="datetime1">
              <a:rPr lang="de-DE" smtClean="0"/>
              <a:t>23.07.21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D. Banerjee, J. Bernhard | Secondary Beams Commissioning</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97B6386-6086-614E-9CAF-48FC3A078EED}" type="datetime1">
              <a:rPr lang="de-DE" smtClean="0"/>
              <a:t>23.07.21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J. Bernhard | Secondary Beams Commissioning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32DF50EB-DD80-2A48-812D-41E86D1B8D61}" type="datetime1">
              <a:rPr lang="de-DE" smtClean="0"/>
              <a:t>23.07.21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J. Bernhard | Secondary Beams Commissioning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3F9B2703-D42C-F346-B6E7-AA79950785CF}" type="datetime1">
              <a:rPr lang="de-DE" smtClean="0"/>
              <a:t>23.07.21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J. Bernhard | Secondary Beams Commissioning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59F388B-1DCE-B84E-8540-4BEAA8188760}" type="datetime1">
              <a:rPr lang="de-DE" smtClean="0"/>
              <a:t>23.07.21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D. Banerjee, J. Bernhard | Secondary Beams Commissioning</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58B91D0-8DEB-0848-94C5-D0963E7E2CC0}" type="datetime1">
              <a:rPr lang="de-DE" smtClean="0"/>
              <a:t>23.07.21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Banerjee, J. Bernhard | Secondary Beams Commissioning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7744E558-4940-7547-94C6-6B459333D4E2}" type="datetime1">
              <a:rPr lang="de-DE" smtClean="0"/>
              <a:t>23.07.21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Banerjee, J. Bernhard | Secondary Beams Commissioning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41351EE9-9918-5946-A159-D17DE1B4B600}" type="datetime1">
              <a:rPr lang="de-DE" smtClean="0"/>
              <a:t>23.07.21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Banerjee, J. Bernhard | Secondary Beams Commissioning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E4FE6A78-31C3-F345-A708-91240FD6E2CE}" type="datetime1">
              <a:rPr lang="de-DE" smtClean="0"/>
              <a:t>23.07.21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Banerjee, J. Bernhard | Secondary Beams Commissioning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bg2">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D328599F-D396-0B4B-B468-64AD749D1CC2}" type="datetime1">
              <a:rPr lang="de-DE" smtClean="0"/>
              <a:t>23.07.21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D. Banerjee, J. Bernhard | Secondary Beams Commissioning</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8E587F8F-EBC3-2346-AB61-01B2C02D69DC}" type="datetime1">
              <a:rPr lang="de-DE" smtClean="0"/>
              <a:t>23.07.21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D. Banerjee, J. Bernhard | Secondary Beams Commissioning</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222722E-1CFD-014A-A2FB-387E3EC1EB4A}" type="datetime1">
              <a:rPr lang="de-DE" smtClean="0"/>
              <a:t>23.07.21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D. Banerjee, J. Bernhard | Secondary Beams Commissioning</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B43D8F9A-1C9F-404E-97A6-55B2BCA72A4B}" type="datetime1">
              <a:rPr lang="de-DE" smtClean="0"/>
              <a:t>23.07.21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D. Banerjee, J. Bernhard | Secondary Beams Commissioning</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DB5F292-E330-1A4D-B7E2-F2F3BC6FC381}" type="datetime1">
              <a:rPr lang="de-DE" smtClean="0"/>
              <a:t>23.07.21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J. Bernhard | Secondary Beams Commissioning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4D020EA-AE28-8E4C-8098-5538C79EF971}" type="datetime1">
              <a:rPr lang="de-DE" smtClean="0"/>
              <a:t>23.07.21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J. Bernhard | Secondary Beams Commissioning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B906BBF-6565-EB47-8F18-3857381F4242}" type="datetime1">
              <a:rPr lang="de-DE" smtClean="0"/>
              <a:t>23.07.21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J. Bernhard | Secondary Beams Commissioning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07794702-D210-FA4E-90E4-9973DBEE6C1B}" type="datetime1">
              <a:rPr lang="de-DE" smtClean="0"/>
              <a:t>23.07.21</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D. Banerjee, J. Bernhard | Secondary Beams Commissioning</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0E5C898-7BD7-A744-9551-7E54BB08CDD6}" type="datetime1">
              <a:rPr lang="de-DE" smtClean="0"/>
              <a:t>23.07.21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J. Bernhard | Secondary Beams Commissioning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C3DF8BD4-DF99-794C-BF04-3AEEC16618CE}" type="datetime1">
              <a:rPr lang="de-DE" smtClean="0"/>
              <a:t>23.07.21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D. Banerjee, J. Bernhard | Secondary Beams Commissioning</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607135"/>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0AD6F303-ADAC-E24E-BAB8-87BDA8861645}" type="datetime1">
              <a:rPr lang="de-DE" smtClean="0"/>
              <a:t>23.07.21</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D. Banerjee, J. Bernhard | Secondary Beams Commissioning</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5"/>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6">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4">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b="0" dirty="0"/>
              <a:t>Secondary Beams Commissioning</a:t>
            </a:r>
            <a:br>
              <a:rPr lang="en-US" b="0" dirty="0"/>
            </a:br>
            <a:r>
              <a:rPr lang="en-US" sz="3600" b="0" dirty="0">
                <a:solidFill>
                  <a:schemeClr val="bg2">
                    <a:lumMod val="50000"/>
                  </a:schemeClr>
                </a:solidFill>
              </a:rPr>
              <a:t>East Area</a:t>
            </a:r>
            <a:endParaRPr lang="en-US" dirty="0">
              <a:solidFill>
                <a:schemeClr val="bg2">
                  <a:lumMod val="50000"/>
                </a:schemeClr>
              </a:solidFill>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157192"/>
            <a:ext cx="11376026" cy="1346847"/>
          </a:xfrm>
        </p:spPr>
        <p:txBody>
          <a:bodyPr/>
          <a:lstStyle/>
          <a:p>
            <a:pPr algn="l">
              <a:lnSpc>
                <a:spcPct val="100000"/>
              </a:lnSpc>
              <a:spcBef>
                <a:spcPts val="0"/>
              </a:spcBef>
              <a:spcAft>
                <a:spcPts val="0"/>
              </a:spcAft>
            </a:pPr>
            <a:r>
              <a:rPr lang="en-US" sz="1800" dirty="0"/>
              <a:t>D. Banerjee, J. Bernhard (BE-EA-LE)</a:t>
            </a:r>
          </a:p>
          <a:p>
            <a:pPr algn="l">
              <a:lnSpc>
                <a:spcPct val="100000"/>
              </a:lnSpc>
              <a:spcBef>
                <a:spcPts val="0"/>
              </a:spcBef>
              <a:spcAft>
                <a:spcPts val="0"/>
              </a:spcAft>
            </a:pPr>
            <a:endParaRPr lang="en-US" sz="600" dirty="0"/>
          </a:p>
          <a:p>
            <a:pPr algn="l">
              <a:lnSpc>
                <a:spcPct val="100000"/>
              </a:lnSpc>
              <a:spcBef>
                <a:spcPts val="0"/>
              </a:spcBef>
              <a:spcAft>
                <a:spcPts val="0"/>
              </a:spcAft>
            </a:pPr>
            <a:r>
              <a:rPr lang="en-US" sz="1800" dirty="0"/>
              <a:t>23.07.2021</a:t>
            </a:r>
          </a:p>
        </p:txBody>
      </p:sp>
      <p:pic>
        <p:nvPicPr>
          <p:cNvPr id="15" name="Picture 14" descr="Icon&#10;&#10;Description automatically generated">
            <a:extLst>
              <a:ext uri="{FF2B5EF4-FFF2-40B4-BE49-F238E27FC236}">
                <a16:creationId xmlns:a16="http://schemas.microsoft.com/office/drawing/2014/main" id="{3CE9F5CF-5826-8C4B-8929-A56666838B5B}"/>
              </a:ext>
            </a:extLst>
          </p:cNvPr>
          <p:cNvPicPr>
            <a:picLocks noChangeAspect="1"/>
          </p:cNvPicPr>
          <p:nvPr/>
        </p:nvPicPr>
        <p:blipFill>
          <a:blip r:embed="rId2"/>
          <a:stretch>
            <a:fillRect/>
          </a:stretch>
        </p:blipFill>
        <p:spPr>
          <a:xfrm>
            <a:off x="1415480" y="5949280"/>
            <a:ext cx="720080" cy="724696"/>
          </a:xfrm>
          <a:prstGeom prst="rect">
            <a:avLst/>
          </a:prstGeom>
        </p:spPr>
      </p:pic>
      <p:pic>
        <p:nvPicPr>
          <p:cNvPr id="9" name="Picture 8" descr="A picture containing venn diagram&#10;&#10;Description automatically generated">
            <a:extLst>
              <a:ext uri="{FF2B5EF4-FFF2-40B4-BE49-F238E27FC236}">
                <a16:creationId xmlns:a16="http://schemas.microsoft.com/office/drawing/2014/main" id="{4D46677F-B214-C942-9849-FEF42DEB0DA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5949280"/>
            <a:ext cx="752793" cy="724696"/>
          </a:xfrm>
          <a:prstGeom prst="rect">
            <a:avLst/>
          </a:prstGeom>
        </p:spPr>
      </p:pic>
      <p:pic>
        <p:nvPicPr>
          <p:cNvPr id="6" name="Picture 5" descr="Logo East Area Renovation.jpeg">
            <a:extLst>
              <a:ext uri="{FF2B5EF4-FFF2-40B4-BE49-F238E27FC236}">
                <a16:creationId xmlns:a16="http://schemas.microsoft.com/office/drawing/2014/main" id="{5BCAD613-7AF9-6343-AA12-4F3187C70E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35083" y="5157191"/>
            <a:ext cx="2656918" cy="1693833"/>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12">
            <a:extLst>
              <a:ext uri="{FF2B5EF4-FFF2-40B4-BE49-F238E27FC236}">
                <a16:creationId xmlns:a16="http://schemas.microsoft.com/office/drawing/2014/main" id="{A35304C7-05FA-944C-88A8-8AF16B4CB3FE}"/>
              </a:ext>
            </a:extLst>
          </p:cNvPr>
          <p:cNvPicPr>
            <a:picLocks noChangeAspect="1"/>
          </p:cNvPicPr>
          <p:nvPr/>
        </p:nvPicPr>
        <p:blipFill>
          <a:blip r:embed="rId2"/>
          <a:stretch>
            <a:fillRect/>
          </a:stretch>
        </p:blipFill>
        <p:spPr>
          <a:xfrm>
            <a:off x="1746499" y="2924944"/>
            <a:ext cx="8699001" cy="3320663"/>
          </a:xfrm>
          <a:prstGeom prst="rect">
            <a:avLst/>
          </a:prstGeom>
        </p:spPr>
      </p:pic>
      <p:sp>
        <p:nvSpPr>
          <p:cNvPr id="11" name="Oval 10">
            <a:extLst>
              <a:ext uri="{FF2B5EF4-FFF2-40B4-BE49-F238E27FC236}">
                <a16:creationId xmlns:a16="http://schemas.microsoft.com/office/drawing/2014/main" id="{43C81AAB-9D6F-D440-B4DD-ED73B7D9E059}"/>
              </a:ext>
            </a:extLst>
          </p:cNvPr>
          <p:cNvSpPr/>
          <p:nvPr/>
        </p:nvSpPr>
        <p:spPr>
          <a:xfrm>
            <a:off x="8256240" y="3356992"/>
            <a:ext cx="2088232" cy="172819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 name="Title 3">
            <a:extLst>
              <a:ext uri="{FF2B5EF4-FFF2-40B4-BE49-F238E27FC236}">
                <a16:creationId xmlns:a16="http://schemas.microsoft.com/office/drawing/2014/main" id="{28706940-7006-9242-872A-D16BEC8284BF}"/>
              </a:ext>
            </a:extLst>
          </p:cNvPr>
          <p:cNvSpPr>
            <a:spLocks noGrp="1"/>
          </p:cNvSpPr>
          <p:nvPr>
            <p:ph type="title"/>
          </p:nvPr>
        </p:nvSpPr>
        <p:spPr>
          <a:xfrm>
            <a:off x="407988" y="260648"/>
            <a:ext cx="11376025" cy="648072"/>
          </a:xfrm>
        </p:spPr>
        <p:txBody>
          <a:bodyPr/>
          <a:lstStyle/>
          <a:p>
            <a:r>
              <a:rPr lang="en-GB" dirty="0"/>
              <a:t>Preparation</a:t>
            </a:r>
          </a:p>
        </p:txBody>
      </p:sp>
      <p:sp>
        <p:nvSpPr>
          <p:cNvPr id="6" name="Content Placeholder 4">
            <a:extLst>
              <a:ext uri="{FF2B5EF4-FFF2-40B4-BE49-F238E27FC236}">
                <a16:creationId xmlns:a16="http://schemas.microsoft.com/office/drawing/2014/main" id="{D9BF09D2-95C5-B044-9FF2-C59C6179C3DD}"/>
              </a:ext>
            </a:extLst>
          </p:cNvPr>
          <p:cNvSpPr txBox="1">
            <a:spLocks/>
          </p:cNvSpPr>
          <p:nvPr/>
        </p:nvSpPr>
        <p:spPr>
          <a:xfrm>
            <a:off x="407987" y="908721"/>
            <a:ext cx="11376025" cy="230425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0">
              <a:lnSpc>
                <a:spcPct val="100000"/>
              </a:lnSpc>
              <a:spcBef>
                <a:spcPts val="600"/>
              </a:spcBef>
              <a:spcAft>
                <a:spcPts val="0"/>
              </a:spcAft>
            </a:pPr>
            <a:r>
              <a:rPr lang="en-GB" sz="2000" b="0" dirty="0"/>
              <a:t>The following steps have to be completed to start commissioning:</a:t>
            </a:r>
          </a:p>
          <a:p>
            <a:pPr lvl="1">
              <a:spcBef>
                <a:spcPts val="600"/>
              </a:spcBef>
              <a:spcAft>
                <a:spcPts val="0"/>
              </a:spcAft>
            </a:pPr>
            <a:r>
              <a:rPr lang="en-GB" sz="2000" b="0" dirty="0"/>
              <a:t>Checks for the control of all devices beforehand (CESAR) as well as of beam instrumentation readout.</a:t>
            </a:r>
          </a:p>
          <a:p>
            <a:pPr lvl="1">
              <a:spcBef>
                <a:spcPts val="600"/>
              </a:spcBef>
              <a:spcAft>
                <a:spcPts val="0"/>
              </a:spcAft>
            </a:pPr>
            <a:r>
              <a:rPr lang="en-GB" sz="2000" b="0" dirty="0"/>
              <a:t>Translation of optics to magnet currents and setting-up of configuration files (“beam files”).</a:t>
            </a:r>
          </a:p>
          <a:p>
            <a:pPr lvl="1">
              <a:spcBef>
                <a:spcPts val="600"/>
              </a:spcBef>
              <a:spcAft>
                <a:spcPts val="0"/>
              </a:spcAft>
            </a:pPr>
            <a:r>
              <a:rPr lang="en-GB" sz="2000" b="0" dirty="0"/>
              <a:t>Tests of loading different optic modes (hadron, electron, muon) for the beams.</a:t>
            </a:r>
          </a:p>
          <a:p>
            <a:pPr lvl="1">
              <a:spcBef>
                <a:spcPts val="600"/>
              </a:spcBef>
              <a:spcAft>
                <a:spcPts val="0"/>
              </a:spcAft>
            </a:pPr>
            <a:r>
              <a:rPr lang="en-GB" sz="2000" b="0" dirty="0"/>
              <a:t>Beam permit procedure (including DSO test and check of access system).</a:t>
            </a:r>
          </a:p>
          <a:p>
            <a:pPr lvl="0">
              <a:lnSpc>
                <a:spcPct val="100000"/>
              </a:lnSpc>
              <a:spcBef>
                <a:spcPts val="600"/>
              </a:spcBef>
              <a:spcAft>
                <a:spcPts val="0"/>
              </a:spcAft>
            </a:pPr>
            <a:endParaRPr lang="en-GB" sz="2000" b="0" dirty="0"/>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fld id="{49B84771-DFFB-D945-8476-822E5787D3D4}" type="datetime1">
              <a:rPr lang="de-DE" smtClean="0"/>
              <a:t>23.07.21</a:t>
            </a:fld>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D. Banerjee, J. Bernhard | Secondary Beams Commissioning</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2" name="Picture 11" descr="Logo East Area Renovation.jpeg">
            <a:extLst>
              <a:ext uri="{FF2B5EF4-FFF2-40B4-BE49-F238E27FC236}">
                <a16:creationId xmlns:a16="http://schemas.microsoft.com/office/drawing/2014/main" id="{320B6127-3A81-E34F-A8E0-02AFAE18F5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1844" y="1"/>
            <a:ext cx="1990155" cy="1268760"/>
          </a:xfrm>
          <a:prstGeom prst="rect">
            <a:avLst/>
          </a:prstGeom>
        </p:spPr>
      </p:pic>
    </p:spTree>
    <p:extLst>
      <p:ext uri="{BB962C8B-B14F-4D97-AF65-F5344CB8AC3E}">
        <p14:creationId xmlns:p14="http://schemas.microsoft.com/office/powerpoint/2010/main" val="1843249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706940-7006-9242-872A-D16BEC8284BF}"/>
              </a:ext>
            </a:extLst>
          </p:cNvPr>
          <p:cNvSpPr>
            <a:spLocks noGrp="1"/>
          </p:cNvSpPr>
          <p:nvPr>
            <p:ph type="title"/>
          </p:nvPr>
        </p:nvSpPr>
        <p:spPr>
          <a:xfrm>
            <a:off x="407988" y="260648"/>
            <a:ext cx="11376025" cy="648072"/>
          </a:xfrm>
        </p:spPr>
        <p:txBody>
          <a:bodyPr/>
          <a:lstStyle/>
          <a:p>
            <a:r>
              <a:rPr lang="en-GB" dirty="0"/>
              <a:t>Plans for commissioning</a:t>
            </a:r>
          </a:p>
        </p:txBody>
      </p:sp>
      <p:sp>
        <p:nvSpPr>
          <p:cNvPr id="6" name="Content Placeholder 4">
            <a:extLst>
              <a:ext uri="{FF2B5EF4-FFF2-40B4-BE49-F238E27FC236}">
                <a16:creationId xmlns:a16="http://schemas.microsoft.com/office/drawing/2014/main" id="{D9BF09D2-95C5-B044-9FF2-C59C6179C3DD}"/>
              </a:ext>
            </a:extLst>
          </p:cNvPr>
          <p:cNvSpPr txBox="1">
            <a:spLocks/>
          </p:cNvSpPr>
          <p:nvPr/>
        </p:nvSpPr>
        <p:spPr>
          <a:xfrm>
            <a:off x="407987" y="908720"/>
            <a:ext cx="11376025" cy="5442731"/>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0">
              <a:lnSpc>
                <a:spcPct val="100000"/>
              </a:lnSpc>
              <a:spcBef>
                <a:spcPts val="600"/>
              </a:spcBef>
              <a:spcAft>
                <a:spcPts val="0"/>
              </a:spcAft>
            </a:pPr>
            <a:r>
              <a:rPr lang="en-GB" sz="2000" b="0" dirty="0"/>
              <a:t>After commissioning of primary beams to both targets and signing of the beam                        permit, commissioning will start with priority on </a:t>
            </a:r>
            <a:r>
              <a:rPr lang="en-GB" sz="2000" dirty="0"/>
              <a:t>T11</a:t>
            </a:r>
            <a:r>
              <a:rPr lang="en-GB" sz="2000" b="0" dirty="0"/>
              <a:t>, then </a:t>
            </a:r>
            <a:r>
              <a:rPr lang="en-GB" sz="2000" dirty="0"/>
              <a:t>T09</a:t>
            </a:r>
            <a:r>
              <a:rPr lang="en-GB" sz="2000" b="0" dirty="0"/>
              <a:t> and </a:t>
            </a:r>
            <a:r>
              <a:rPr lang="en-GB" sz="2000" dirty="0"/>
              <a:t>T10</a:t>
            </a:r>
            <a:r>
              <a:rPr lang="en-GB" sz="2000" b="0" dirty="0"/>
              <a:t>.</a:t>
            </a:r>
          </a:p>
          <a:p>
            <a:pPr lvl="0">
              <a:lnSpc>
                <a:spcPct val="100000"/>
              </a:lnSpc>
              <a:spcBef>
                <a:spcPts val="600"/>
              </a:spcBef>
              <a:spcAft>
                <a:spcPts val="0"/>
              </a:spcAft>
            </a:pPr>
            <a:r>
              <a:rPr lang="en-GB" sz="2000" b="0" dirty="0"/>
              <a:t>The commissioning itself will start by setting up the beams according to our tuning procedure at the nominal energy for T11, then with highest available energies for T09 and T10 in hadron mode. Extrapolation in steps to the lowest energies will be checked next.</a:t>
            </a:r>
          </a:p>
          <a:p>
            <a:pPr lvl="0">
              <a:lnSpc>
                <a:spcPct val="100000"/>
              </a:lnSpc>
              <a:spcBef>
                <a:spcPts val="600"/>
              </a:spcBef>
              <a:spcAft>
                <a:spcPts val="0"/>
              </a:spcAft>
            </a:pPr>
            <a:r>
              <a:rPr lang="en-GB" sz="2000" b="0" dirty="0"/>
              <a:t>Muon beams in both T09 and T10 and the electron beam in T09 will then be commissioned and the performance of all beam modes will be checked against expectations (i.e. purity, rates, beam spot size, focussing options, different target heads).</a:t>
            </a:r>
          </a:p>
          <a:p>
            <a:pPr lvl="0">
              <a:lnSpc>
                <a:spcPct val="100000"/>
              </a:lnSpc>
              <a:spcBef>
                <a:spcPts val="600"/>
              </a:spcBef>
              <a:spcAft>
                <a:spcPts val="0"/>
              </a:spcAft>
            </a:pPr>
            <a:r>
              <a:rPr lang="en-GB" sz="2000" b="0" dirty="0"/>
              <a:t>If time allows, the low-energy mode with continuous vacuum and removed instrumentation in T09 will be also tested.</a:t>
            </a:r>
          </a:p>
          <a:p>
            <a:pPr lvl="0">
              <a:lnSpc>
                <a:spcPct val="100000"/>
              </a:lnSpc>
              <a:spcBef>
                <a:spcPts val="600"/>
              </a:spcBef>
              <a:spcAft>
                <a:spcPts val="0"/>
              </a:spcAft>
            </a:pPr>
            <a:r>
              <a:rPr lang="en-GB" sz="2000" b="0" dirty="0"/>
              <a:t>A time estimate is usually hard to give as typically in this period issues reveal themselves and need to be solved on the fly. </a:t>
            </a:r>
            <a:r>
              <a:rPr lang="en-GB" sz="2000" dirty="0"/>
              <a:t>Availability of equipment experts</a:t>
            </a:r>
            <a:r>
              <a:rPr lang="en-GB" sz="2000" b="0" dirty="0"/>
              <a:t> during this time is extremely important.</a:t>
            </a:r>
          </a:p>
          <a:p>
            <a:pPr lvl="0">
              <a:lnSpc>
                <a:spcPct val="100000"/>
              </a:lnSpc>
              <a:spcBef>
                <a:spcPts val="600"/>
              </a:spcBef>
              <a:spcAft>
                <a:spcPts val="0"/>
              </a:spcAft>
            </a:pPr>
            <a:r>
              <a:rPr lang="en-GB" sz="2000" b="0" dirty="0"/>
              <a:t>As soon as everything is commissioned, users can directly start their installation and data taking.</a:t>
            </a:r>
          </a:p>
          <a:p>
            <a:pPr lvl="0">
              <a:lnSpc>
                <a:spcPct val="100000"/>
              </a:lnSpc>
              <a:spcBef>
                <a:spcPts val="600"/>
              </a:spcBef>
              <a:spcAft>
                <a:spcPts val="0"/>
              </a:spcAft>
            </a:pPr>
            <a:endParaRPr lang="en-GB" sz="2000" b="0" dirty="0"/>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fld id="{49B84771-DFFB-D945-8476-822E5787D3D4}" type="datetime1">
              <a:rPr lang="de-DE" smtClean="0"/>
              <a:t>23.07.21</a:t>
            </a:fld>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D. Banerjee, J. Bernhard | Secondary Beams Commissioning</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2" name="Picture 11" descr="Logo East Area Renovation.jpeg">
            <a:extLst>
              <a:ext uri="{FF2B5EF4-FFF2-40B4-BE49-F238E27FC236}">
                <a16:creationId xmlns:a16="http://schemas.microsoft.com/office/drawing/2014/main" id="{B8879796-36F3-1841-BC7D-04030B4579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1844" y="1"/>
            <a:ext cx="1990155" cy="1268760"/>
          </a:xfrm>
          <a:prstGeom prst="rect">
            <a:avLst/>
          </a:prstGeom>
        </p:spPr>
      </p:pic>
    </p:spTree>
    <p:extLst>
      <p:ext uri="{BB962C8B-B14F-4D97-AF65-F5344CB8AC3E}">
        <p14:creationId xmlns:p14="http://schemas.microsoft.com/office/powerpoint/2010/main" val="213229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 East Area Renovation.jpeg">
            <a:extLst>
              <a:ext uri="{FF2B5EF4-FFF2-40B4-BE49-F238E27FC236}">
                <a16:creationId xmlns:a16="http://schemas.microsoft.com/office/drawing/2014/main" id="{1010AE32-1EE4-1E43-A078-C0BA029DE2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1844" y="1"/>
            <a:ext cx="1990155" cy="1268760"/>
          </a:xfrm>
          <a:prstGeom prst="rect">
            <a:avLst/>
          </a:prstGeom>
        </p:spPr>
      </p:pic>
    </p:spTree>
    <p:extLst>
      <p:ext uri="{BB962C8B-B14F-4D97-AF65-F5344CB8AC3E}">
        <p14:creationId xmlns:p14="http://schemas.microsoft.com/office/powerpoint/2010/main" val="314263667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FA9C3E2F-5E4F-BF4C-AAED-5F553F2B8BDF}" vid="{8A2B3DB7-9ED3-3447-AADF-ADB78508967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TotalTime>
  <Words>319</Words>
  <Application>Microsoft Macintosh PowerPoint</Application>
  <PresentationFormat>Widescreen</PresentationFormat>
  <Paragraphs>23</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Secondary Beams Commissioning East Area</vt:lpstr>
      <vt:lpstr>Preparation</vt:lpstr>
      <vt:lpstr>Plans for commissioning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Secondary Beams Commissioning East Area</dc:title>
  <dc:creator>Johannes Bernhard</dc:creator>
  <cp:lastModifiedBy>Johannes Bernhard</cp:lastModifiedBy>
  <cp:revision>6</cp:revision>
  <cp:lastPrinted>2020-01-30T13:49:18Z</cp:lastPrinted>
  <dcterms:created xsi:type="dcterms:W3CDTF">2021-07-23T07:25:55Z</dcterms:created>
  <dcterms:modified xsi:type="dcterms:W3CDTF">2021-07-23T07:59:31Z</dcterms:modified>
</cp:coreProperties>
</file>