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07" r:id="rId2"/>
    <p:sldId id="343" r:id="rId3"/>
    <p:sldId id="339" r:id="rId4"/>
    <p:sldId id="315" r:id="rId5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93" autoAdjust="0"/>
    <p:restoredTop sz="94660"/>
  </p:normalViewPr>
  <p:slideViewPr>
    <p:cSldViewPr snapToGrid="0" snapToObjects="1">
      <p:cViewPr varScale="1">
        <p:scale>
          <a:sx n="159" d="100"/>
          <a:sy n="159" d="100"/>
        </p:scale>
        <p:origin x="166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E419-066C-4CFB-B75E-36E1E3BE08C3}" type="datetimeFigureOut">
              <a:rPr lang="en-US" smtClean="0"/>
              <a:t>7/13/2021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D50-F3A3-420E-ACCC-F9260AF94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3A63D-748C-45F7-A5CD-866E4AD9F2FF}" type="datetimeFigureOut">
              <a:rPr lang="en-US"/>
              <a:pPr>
                <a:defRPr/>
              </a:pPr>
              <a:t>7/13/2021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51803"/>
            <a:ext cx="5439355" cy="3888116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82B532-0D5C-4D4F-8520-4996C9E16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14346" indent="-27474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098995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38592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1978190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17788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857386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296984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736581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D8754C-75AC-4BE9-BA7F-E8F3F1769142}" type="slidenum">
              <a:rPr lang="en-US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27"/>
          <a:stretch/>
        </p:blipFill>
        <p:spPr bwMode="auto">
          <a:xfrm>
            <a:off x="215900" y="5472113"/>
            <a:ext cx="137062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7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1738858" y="6356350"/>
            <a:ext cx="2731001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3FA1-8EC4-44A7-87C8-F435A82D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FEC4-9662-4ACF-930C-04DDD89C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2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FD6C-9807-4103-9E7F-A2187BD7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15DC-34C0-41BB-AA49-01931318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1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176-A121-4B4D-9B59-EB0F61C8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7D0E-7515-4D1B-B6AD-09C9A1D0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3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5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57671"/>
          <a:stretch/>
        </p:blipFill>
        <p:spPr bwMode="auto">
          <a:xfrm>
            <a:off x="395289" y="6356349"/>
            <a:ext cx="4878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09-03-2021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486D582-F224-4FCF-AA19-0437A3C4B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/>
              <a:t>Slide text first level</a:t>
            </a:r>
          </a:p>
          <a:p>
            <a:pPr lvl="1"/>
            <a:r>
              <a:rPr lang="fr-CH" altLang="fr-FR"/>
              <a:t>Slide text second level</a:t>
            </a:r>
          </a:p>
          <a:p>
            <a:pPr lvl="2"/>
            <a:r>
              <a:rPr lang="fr-CH" altLang="fr-FR"/>
              <a:t>Slide text third level</a:t>
            </a:r>
          </a:p>
          <a:p>
            <a:pPr lvl="3"/>
            <a:r>
              <a:rPr lang="fr-CH" altLang="fr-FR"/>
              <a:t>Slide text fourth level</a:t>
            </a:r>
          </a:p>
          <a:p>
            <a:pPr lvl="4"/>
            <a:r>
              <a:rPr lang="fr-CH" altLang="fr-FR"/>
              <a:t>Slide text fifth level</a:t>
            </a:r>
            <a:endParaRPr lang="en-US" altLang="fr-FR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17" r:id="rId7"/>
    <p:sldLayoutId id="2147484424" r:id="rId8"/>
    <p:sldLayoutId id="214748442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37911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2379119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3161" y="1806315"/>
            <a:ext cx="8266113" cy="7038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ECR/Documents for Information and Approval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>
            <a:off x="383162" y="2875250"/>
            <a:ext cx="8266113" cy="5699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5197CC"/>
                </a:solidFill>
              </a:rPr>
              <a:t>Silvia Schuh for BE-EA, 2021-07-13</a:t>
            </a: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S. Schuh, EATM Meeting, 2021/07/13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887265"/>
              </p:ext>
            </p:extLst>
          </p:nvPr>
        </p:nvGraphicFramePr>
        <p:xfrm>
          <a:off x="186813" y="1770808"/>
          <a:ext cx="8453533" cy="123612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208206">
                  <a:extLst>
                    <a:ext uri="{9D8B030D-6E8A-4147-A177-3AD203B41FA5}">
                      <a16:colId xmlns:a16="http://schemas.microsoft.com/office/drawing/2014/main" val="4245827978"/>
                    </a:ext>
                  </a:extLst>
                </a:gridCol>
                <a:gridCol w="1068212">
                  <a:extLst>
                    <a:ext uri="{9D8B030D-6E8A-4147-A177-3AD203B41FA5}">
                      <a16:colId xmlns:a16="http://schemas.microsoft.com/office/drawing/2014/main" val="3209685998"/>
                    </a:ext>
                  </a:extLst>
                </a:gridCol>
                <a:gridCol w="1225228">
                  <a:extLst>
                    <a:ext uri="{9D8B030D-6E8A-4147-A177-3AD203B41FA5}">
                      <a16:colId xmlns:a16="http://schemas.microsoft.com/office/drawing/2014/main" val="4010085513"/>
                    </a:ext>
                  </a:extLst>
                </a:gridCol>
                <a:gridCol w="1951887">
                  <a:extLst>
                    <a:ext uri="{9D8B030D-6E8A-4147-A177-3AD203B41FA5}">
                      <a16:colId xmlns:a16="http://schemas.microsoft.com/office/drawing/2014/main" val="3686751645"/>
                    </a:ext>
                  </a:extLst>
                </a:gridCol>
              </a:tblGrid>
              <a:tr h="4902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Comments before final Approval at next EATM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53480343"/>
                  </a:ext>
                </a:extLst>
              </a:tr>
              <a:tr h="745916">
                <a:tc>
                  <a:txBody>
                    <a:bodyPr/>
                    <a:lstStyle/>
                    <a:p>
                      <a:pPr lvl="0" algn="l" fontAlgn="ctr"/>
                      <a:r>
                        <a:rPr kumimoji="0" lang="en-US" sz="1600" b="0" i="0" u="none" strike="noStrike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 Beam Instrumentation for the EA-IRRAD Facility on the T08 Beam line</a:t>
                      </a:r>
                      <a:endParaRPr kumimoji="0" lang="en-US" sz="1600" b="0" i="0" u="none" strike="noStrike" kern="12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dirty="0"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2379119</a:t>
                      </a:r>
                      <a:endParaRPr kumimoji="0" lang="en-US" sz="1600" b="0" i="0" u="none" strike="noStrike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dirty="0"/>
                        <a:t>PSZ-B-EC-0002</a:t>
                      </a:r>
                      <a:r>
                        <a:rPr lang="en-US" sz="1600" b="1" dirty="0"/>
                        <a:t> v.0.1</a:t>
                      </a:r>
                      <a:endParaRPr kumimoji="0" lang="en-US" sz="1600" b="0" i="0" u="none" strike="noStrike" kern="1200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/>
                        <a:t>Federico </a:t>
                      </a:r>
                      <a:r>
                        <a:rPr lang="en-GB" sz="1600" i="1" dirty="0" err="1"/>
                        <a:t>Ravotti</a:t>
                      </a:r>
                      <a:r>
                        <a:rPr lang="en-GB" sz="1600" i="1" dirty="0"/>
                        <a:t> </a:t>
                      </a:r>
                      <a:endParaRPr lang="en-US" sz="1600" i="1" dirty="0"/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49603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269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New Beam Instrumentation for the EA-IRRAD Facility on the T08 Beam line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B0D50505-B975-9F40-BDB1-5E1881D64D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4" y="6356350"/>
            <a:ext cx="229224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S. Schuh, EATM Meeting, 2021/07/13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44A3311-4A7D-094F-ACE3-ACC009FB4BEB}"/>
              </a:ext>
            </a:extLst>
          </p:cNvPr>
          <p:cNvSpPr txBox="1"/>
          <p:nvPr/>
        </p:nvSpPr>
        <p:spPr>
          <a:xfrm flipH="1">
            <a:off x="7440074" y="783680"/>
            <a:ext cx="1241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/>
              <a:t>Federico </a:t>
            </a:r>
            <a:r>
              <a:rPr lang="en-GB" sz="1200" i="1" dirty="0" err="1"/>
              <a:t>Ravotti</a:t>
            </a:r>
            <a:r>
              <a:rPr lang="en-GB" sz="1200" i="1" dirty="0"/>
              <a:t> </a:t>
            </a:r>
            <a:endParaRPr lang="en-US" sz="12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DE05E8-C84F-1744-A14E-16B7591F6D18}"/>
              </a:ext>
            </a:extLst>
          </p:cNvPr>
          <p:cNvSpPr txBox="1"/>
          <p:nvPr/>
        </p:nvSpPr>
        <p:spPr>
          <a:xfrm>
            <a:off x="181445" y="1040894"/>
            <a:ext cx="88126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2379119</a:t>
            </a:r>
            <a:r>
              <a:rPr lang="en-US" b="1" dirty="0"/>
              <a:t>  </a:t>
            </a:r>
            <a:r>
              <a:rPr lang="en-GB" b="1" dirty="0"/>
              <a:t>| PSZ-B-EC-0002</a:t>
            </a:r>
            <a:r>
              <a:rPr lang="en-US" b="1" dirty="0"/>
              <a:t> v.0.1</a:t>
            </a:r>
            <a:endParaRPr lang="en-GB" sz="1200" dirty="0"/>
          </a:p>
          <a:p>
            <a:r>
              <a:rPr lang="en-GB" sz="1200" dirty="0"/>
              <a:t>This ECR concerns the upgrade of the beam instrumentation devices on the T08 beamline used for irradiation experiments in EA-IRRAD.</a:t>
            </a:r>
            <a:endParaRPr lang="en-US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B4B519-C7D3-1743-894D-FDACA34566EA}"/>
              </a:ext>
            </a:extLst>
          </p:cNvPr>
          <p:cNvSpPr/>
          <p:nvPr/>
        </p:nvSpPr>
        <p:spPr>
          <a:xfrm>
            <a:off x="4024562" y="5740991"/>
            <a:ext cx="51194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Seeking comments before final approval at next EATM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NB: </a:t>
            </a:r>
            <a:r>
              <a:rPr lang="en-GB" sz="1600" b="1" dirty="0">
                <a:solidFill>
                  <a:srgbClr val="FF0000"/>
                </a:solidFill>
              </a:rPr>
              <a:t>current (v0.1), shared cost breakdown being revised.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DF0AC5-9F8C-2A4A-8B0D-0982A245731F}"/>
              </a:ext>
            </a:extLst>
          </p:cNvPr>
          <p:cNvSpPr txBox="1"/>
          <p:nvPr/>
        </p:nvSpPr>
        <p:spPr>
          <a:xfrm>
            <a:off x="61603" y="3476752"/>
            <a:ext cx="313739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dirty="0"/>
              <a:t>A review of the needs and requirements of the T08 beamline beam instrumentation showed that the </a:t>
            </a:r>
            <a:r>
              <a:rPr lang="en-GB" sz="1000" b="1" dirty="0"/>
              <a:t>intensity measurements in the IRRAD/CHARM facility appeared to be difficult.</a:t>
            </a:r>
            <a:r>
              <a:rPr lang="en-GB" sz="1000" dirty="0"/>
              <a:t> This, in particular when:</a:t>
            </a:r>
          </a:p>
          <a:p>
            <a:pPr algn="just"/>
            <a:endParaRPr lang="en-US" sz="1000" dirty="0"/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GB" sz="1000" b="1" dirty="0"/>
              <a:t>operating 24 GeV/c proton beams with low intensity (10</a:t>
            </a:r>
            <a:r>
              <a:rPr lang="en-GB" sz="1000" b="1" baseline="30000" dirty="0"/>
              <a:t>9</a:t>
            </a:r>
            <a:r>
              <a:rPr lang="en-GB" sz="1000" b="1" dirty="0"/>
              <a:t>-10</a:t>
            </a:r>
            <a:r>
              <a:rPr lang="en-GB" sz="1000" b="1" baseline="30000" dirty="0"/>
              <a:t>10</a:t>
            </a:r>
            <a:r>
              <a:rPr lang="en-GB" sz="1000" b="1" dirty="0"/>
              <a:t> particles per spill)</a:t>
            </a:r>
            <a:r>
              <a:rPr lang="en-GB" sz="1000" dirty="0"/>
              <a:t>, as required for testing certain types of electronic components or for Radiation Protection studies</a:t>
            </a:r>
            <a:endParaRPr lang="en-US" sz="1000" dirty="0"/>
          </a:p>
          <a:p>
            <a:pPr marL="171450" lvl="0" indent="-171450" algn="just">
              <a:buFont typeface="Arial" panose="020B0604020202020204" pitchFamily="34" charset="0"/>
              <a:buChar char="•"/>
            </a:pPr>
            <a:r>
              <a:rPr lang="en-GB" sz="1000" b="1" dirty="0"/>
              <a:t>operating high-energy heavy ion beams</a:t>
            </a:r>
            <a:r>
              <a:rPr lang="en-GB" sz="1000" dirty="0"/>
              <a:t> (for which the facility was not specifically designed before LS2)</a:t>
            </a:r>
          </a:p>
          <a:p>
            <a:pPr lvl="0" algn="just"/>
            <a:endParaRPr lang="en-US" sz="1000" dirty="0"/>
          </a:p>
          <a:p>
            <a:pPr algn="just"/>
            <a:r>
              <a:rPr lang="en-GB" sz="1000" dirty="0"/>
              <a:t>Improving the beam instrumentation and the intensity measurements in T08 will </a:t>
            </a:r>
            <a:r>
              <a:rPr lang="en-GB" sz="1000" b="1" dirty="0"/>
              <a:t>increase the precision of the dosimetry supplied to the IRRAD/CHARM users during the standard proton operation </a:t>
            </a:r>
            <a:r>
              <a:rPr lang="en-GB" sz="1000" dirty="0"/>
              <a:t>and will </a:t>
            </a:r>
            <a:r>
              <a:rPr lang="en-GB" sz="1000" b="1" dirty="0"/>
              <a:t>allow the facility to be further developed for heavy ion testing.</a:t>
            </a:r>
            <a:endParaRPr lang="en-US" sz="1000" b="1" dirty="0"/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AE4ACC94-D248-A64E-96E1-F91CCD1D8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4153" y="1786713"/>
            <a:ext cx="3039931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GB" sz="1000" dirty="0"/>
              <a:t>The EA-IRRAD infrastructure in the PS East Area (bld. 157) houses the IRRAD and CHARM facilities, built during the LS1, for proton and mixed-field irradiation experiments, respectively. The layout of the T08 beam line has been modified during LS2, in the framework of the East Area Renovation project, and a set of new beam instruments has been added for EA-IRRAD.</a:t>
            </a:r>
            <a:endParaRPr lang="en-US" sz="1000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6791EEF-D020-1745-B9AC-ECBA67BE9B62}"/>
              </a:ext>
            </a:extLst>
          </p:cNvPr>
          <p:cNvGrpSpPr/>
          <p:nvPr/>
        </p:nvGrpSpPr>
        <p:grpSpPr>
          <a:xfrm>
            <a:off x="185495" y="1651198"/>
            <a:ext cx="5643245" cy="1695450"/>
            <a:chOff x="1750377" y="2581275"/>
            <a:chExt cx="5643245" cy="169545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0649EF2-92C4-6A4D-BC29-1B440630314C}"/>
                </a:ext>
              </a:extLst>
            </p:cNvPr>
            <p:cNvPicPr/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180" t="27576" r="5607" b="18485"/>
            <a:stretch/>
          </p:blipFill>
          <p:spPr bwMode="auto">
            <a:xfrm>
              <a:off x="1752600" y="2581275"/>
              <a:ext cx="5638800" cy="16954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6" name="Text Box 12">
              <a:extLst>
                <a:ext uri="{FF2B5EF4-FFF2-40B4-BE49-F238E27FC236}">
                  <a16:creationId xmlns:a16="http://schemas.microsoft.com/office/drawing/2014/main" id="{AC3DB3AD-2452-E94B-836A-2DDF7E0F0327}"/>
                </a:ext>
              </a:extLst>
            </p:cNvPr>
            <p:cNvSpPr txBox="1"/>
            <p:nvPr/>
          </p:nvSpPr>
          <p:spPr>
            <a:xfrm>
              <a:off x="2231072" y="3144838"/>
              <a:ext cx="541655" cy="2476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sz="1000" b="1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T08a</a:t>
              </a:r>
              <a:endParaRPr lang="en-US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13">
              <a:extLst>
                <a:ext uri="{FF2B5EF4-FFF2-40B4-BE49-F238E27FC236}">
                  <a16:creationId xmlns:a16="http://schemas.microsoft.com/office/drawing/2014/main" id="{2D57346A-C0E7-4B46-8B4F-FE38D9201614}"/>
                </a:ext>
              </a:extLst>
            </p:cNvPr>
            <p:cNvSpPr txBox="1"/>
            <p:nvPr/>
          </p:nvSpPr>
          <p:spPr>
            <a:xfrm>
              <a:off x="3917632" y="3449638"/>
              <a:ext cx="545465" cy="2476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sz="1000" b="1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T08b</a:t>
              </a:r>
              <a:endParaRPr lang="en-US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Text Box 14">
              <a:extLst>
                <a:ext uri="{FF2B5EF4-FFF2-40B4-BE49-F238E27FC236}">
                  <a16:creationId xmlns:a16="http://schemas.microsoft.com/office/drawing/2014/main" id="{F9EABFF0-B7DA-2A42-A9BD-12DCB4DC9288}"/>
                </a:ext>
              </a:extLst>
            </p:cNvPr>
            <p:cNvSpPr txBox="1"/>
            <p:nvPr/>
          </p:nvSpPr>
          <p:spPr>
            <a:xfrm>
              <a:off x="4983797" y="3821113"/>
              <a:ext cx="1064260" cy="2476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sz="1000" b="1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T08c-IRRAD</a:t>
              </a:r>
              <a:endParaRPr lang="en-US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D60A7C-6F19-7747-BC60-AE2FDE59C39A}"/>
                </a:ext>
              </a:extLst>
            </p:cNvPr>
            <p:cNvSpPr/>
            <p:nvPr/>
          </p:nvSpPr>
          <p:spPr>
            <a:xfrm>
              <a:off x="1750377" y="2589213"/>
              <a:ext cx="1543050" cy="4953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249A853-2C41-C744-8927-B83C8218B1F4}"/>
                </a:ext>
              </a:extLst>
            </p:cNvPr>
            <p:cNvSpPr/>
            <p:nvPr/>
          </p:nvSpPr>
          <p:spPr>
            <a:xfrm>
              <a:off x="3421062" y="2884488"/>
              <a:ext cx="1247775" cy="542925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D39C97E-0BEF-6E49-948F-933DF8AA8D1D}"/>
                </a:ext>
              </a:extLst>
            </p:cNvPr>
            <p:cNvSpPr/>
            <p:nvPr/>
          </p:nvSpPr>
          <p:spPr>
            <a:xfrm>
              <a:off x="6641147" y="3287713"/>
              <a:ext cx="752475" cy="981075"/>
            </a:xfrm>
            <a:prstGeom prst="rect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B58B9BA-722C-5343-AB0A-CB5B422BA6B4}"/>
                </a:ext>
              </a:extLst>
            </p:cNvPr>
            <p:cNvSpPr/>
            <p:nvPr/>
          </p:nvSpPr>
          <p:spPr>
            <a:xfrm>
              <a:off x="4755197" y="3163888"/>
              <a:ext cx="1552575" cy="600075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26" name="Text Box 20">
              <a:extLst>
                <a:ext uri="{FF2B5EF4-FFF2-40B4-BE49-F238E27FC236}">
                  <a16:creationId xmlns:a16="http://schemas.microsoft.com/office/drawing/2014/main" id="{6AC57C3D-0419-A440-A634-D3FD5AE3FCA1}"/>
                </a:ext>
              </a:extLst>
            </p:cNvPr>
            <p:cNvSpPr txBox="1"/>
            <p:nvPr/>
          </p:nvSpPr>
          <p:spPr>
            <a:xfrm>
              <a:off x="6641147" y="2963863"/>
              <a:ext cx="706120" cy="24765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</a:pPr>
              <a:r>
                <a:rPr lang="en-US" sz="1000" b="1">
                  <a:effectLst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CHARM</a:t>
              </a:r>
              <a:endParaRPr lang="en-US" sz="100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8" name="Rectangle 4">
            <a:extLst>
              <a:ext uri="{FF2B5EF4-FFF2-40B4-BE49-F238E27FC236}">
                <a16:creationId xmlns:a16="http://schemas.microsoft.com/office/drawing/2014/main" id="{F16472A3-FD1E-AE44-A43C-EF084A38E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8997" y="5405009"/>
            <a:ext cx="56831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z="1000" dirty="0"/>
              <a:t>Installation of a </a:t>
            </a:r>
            <a:r>
              <a:rPr lang="en-GB" sz="1000" b="1" dirty="0"/>
              <a:t>new BCT and XION </a:t>
            </a:r>
            <a:r>
              <a:rPr lang="en-GB" sz="1000" dirty="0"/>
              <a:t>upstream the facility and of the </a:t>
            </a:r>
            <a:r>
              <a:rPr lang="en-GB" sz="1000" b="1" dirty="0"/>
              <a:t>re-installation of the existent XION </a:t>
            </a:r>
            <a:r>
              <a:rPr lang="en-GB" sz="1000" dirty="0"/>
              <a:t>in between the IRRAD and CHARM. These devices will be mounted on </a:t>
            </a:r>
            <a:r>
              <a:rPr lang="en-GB" sz="1000" b="1" dirty="0"/>
              <a:t>movable telescopic supports.</a:t>
            </a:r>
            <a:endParaRPr lang="en-GB" altLang="ja-JP" sz="1000" b="1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FAF1B7D-89AF-8B49-A4E2-F003007AFC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625" y="3383298"/>
            <a:ext cx="3606609" cy="2021711"/>
          </a:xfrm>
          <a:prstGeom prst="rect">
            <a:avLst/>
          </a:prstGeom>
          <a:noFill/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235F6F9-5C95-D04F-BA36-CDE11944CAA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1017" r="31799" b="15216"/>
          <a:stretch/>
        </p:blipFill>
        <p:spPr bwMode="auto">
          <a:xfrm>
            <a:off x="7060741" y="3236060"/>
            <a:ext cx="1889377" cy="21377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FAFFC6-721B-41E9-8855-FA88BA6B775F}"/>
              </a:ext>
            </a:extLst>
          </p:cNvPr>
          <p:cNvSpPr txBox="1"/>
          <p:nvPr/>
        </p:nvSpPr>
        <p:spPr>
          <a:xfrm>
            <a:off x="7838532" y="3581476"/>
            <a:ext cx="365485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  <a:latin typeface="Comic Sans MS" panose="030F0702030302020204" pitchFamily="66" charset="0"/>
              </a:rPr>
              <a:t>BCT01</a:t>
            </a:r>
            <a:endParaRPr lang="en-GB" sz="9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93521D3-293E-474E-84EB-DF6505605DFF}"/>
              </a:ext>
            </a:extLst>
          </p:cNvPr>
          <p:cNvSpPr txBox="1"/>
          <p:nvPr/>
        </p:nvSpPr>
        <p:spPr>
          <a:xfrm>
            <a:off x="8396189" y="3446484"/>
            <a:ext cx="306174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00B0F0"/>
                </a:solidFill>
                <a:latin typeface="Comic Sans MS" panose="030F0702030302020204" pitchFamily="66" charset="0"/>
              </a:rPr>
              <a:t>BPM1</a:t>
            </a:r>
            <a:endParaRPr lang="en-GB" sz="900" b="1" dirty="0">
              <a:solidFill>
                <a:srgbClr val="00B0F0"/>
              </a:solidFill>
              <a:latin typeface="Comic Sans MS" panose="030F0702030302020204" pitchFamily="66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F66D43-F188-4D3B-8673-727AF80BD6BB}"/>
              </a:ext>
            </a:extLst>
          </p:cNvPr>
          <p:cNvSpPr txBox="1"/>
          <p:nvPr/>
        </p:nvSpPr>
        <p:spPr>
          <a:xfrm>
            <a:off x="7784832" y="4714292"/>
            <a:ext cx="472886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  <a:latin typeface="Comic Sans MS" panose="030F0702030302020204" pitchFamily="66" charset="0"/>
              </a:rPr>
              <a:t>XION01</a:t>
            </a:r>
            <a:endParaRPr lang="en-GB" sz="900" b="1" dirty="0">
              <a:solidFill>
                <a:srgbClr val="00B050"/>
              </a:solidFill>
              <a:latin typeface="Comic Sans MS" panose="030F0702030302020204" pitchFamily="66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8D50176-2813-45A6-9122-FEE4BF172C33}"/>
              </a:ext>
            </a:extLst>
          </p:cNvPr>
          <p:cNvSpPr txBox="1"/>
          <p:nvPr/>
        </p:nvSpPr>
        <p:spPr>
          <a:xfrm>
            <a:off x="7373182" y="4915842"/>
            <a:ext cx="395942" cy="1384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900" b="1" dirty="0">
                <a:solidFill>
                  <a:schemeClr val="accent5"/>
                </a:solidFill>
                <a:latin typeface="Comic Sans MS" panose="030F0702030302020204" pitchFamily="66" charset="0"/>
              </a:rPr>
              <a:t>MSC01</a:t>
            </a:r>
            <a:endParaRPr lang="en-GB" sz="900" b="1" dirty="0">
              <a:solidFill>
                <a:schemeClr val="accent5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6341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F7D0E-7515-4D1B-B6AD-09C9A1D0BED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5081" y="2005788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US" dirty="0">
                <a:latin typeface="+mn-lt"/>
              </a:rPr>
              <a:t>Thank you!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59" y="2863822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D9642E31-1513-2A44-A932-42F775C8D508}"/>
              </a:ext>
            </a:extLst>
          </p:cNvPr>
          <p:cNvSpPr txBox="1">
            <a:spLocks/>
          </p:cNvSpPr>
          <p:nvPr/>
        </p:nvSpPr>
        <p:spPr>
          <a:xfrm>
            <a:off x="2295524" y="6356350"/>
            <a:ext cx="22922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/>
              <a:t>S. Schuh, EATM Meeting, 2021/06/01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21304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16108</TotalTime>
  <Words>374</Words>
  <Application>Microsoft Office PowerPoint</Application>
  <PresentationFormat>On-screen Show (4:3)</PresentationFormat>
  <Paragraphs>40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Comic Sans MS</vt:lpstr>
      <vt:lpstr>Corbel</vt:lpstr>
      <vt:lpstr>Verdana</vt:lpstr>
      <vt:lpstr>CERN_ENdept_Presentation_ArialFont copy</vt:lpstr>
      <vt:lpstr>ECR/Documents for Information and Approval</vt:lpstr>
      <vt:lpstr>LIST OF DOCUMENTS</vt:lpstr>
      <vt:lpstr>New Beam Instrumentation for the EA-IRRAD Facility on the T08 Beam line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Federico Ravotti</cp:lastModifiedBy>
  <cp:revision>475</cp:revision>
  <cp:lastPrinted>2019-10-10T15:53:38Z</cp:lastPrinted>
  <dcterms:created xsi:type="dcterms:W3CDTF">2016-04-11T07:30:05Z</dcterms:created>
  <dcterms:modified xsi:type="dcterms:W3CDTF">2021-07-13T09:14:10Z</dcterms:modified>
</cp:coreProperties>
</file>