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18" r:id="rId3"/>
    <p:sldId id="419" r:id="rId4"/>
    <p:sldId id="420" r:id="rId5"/>
    <p:sldId id="41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>
        <p:scale>
          <a:sx n="125" d="100"/>
          <a:sy n="125" d="100"/>
        </p:scale>
        <p:origin x="105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0"/>
            <a:ext cx="8376916" cy="1827213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0"/>
              </a:spcBef>
            </a:pPr>
            <a:br>
              <a:rPr lang="en-GB" sz="4400" dirty="0"/>
            </a:br>
            <a:r>
              <a:rPr lang="en-GB" sz="4400" dirty="0"/>
              <a:t>Status and Summary </a:t>
            </a:r>
            <a:br>
              <a:rPr lang="en-GB" sz="4400" dirty="0"/>
            </a:br>
            <a:r>
              <a:rPr lang="en-GB" sz="4400" dirty="0"/>
              <a:t>of Beam Lines – Areas Readiness</a:t>
            </a:r>
            <a:br>
              <a:rPr lang="en-GB" sz="4400" dirty="0"/>
            </a:br>
            <a:r>
              <a:rPr lang="en-GB" sz="3200" b="0" dirty="0"/>
              <a:t>129</a:t>
            </a:r>
            <a:r>
              <a:rPr lang="en-GB" sz="3200" b="0" baseline="30000" dirty="0"/>
              <a:t>th</a:t>
            </a:r>
            <a:r>
              <a:rPr lang="en-GB" sz="4400" dirty="0"/>
              <a:t> </a:t>
            </a:r>
            <a:r>
              <a:rPr lang="en-GB" sz="3200" b="0" dirty="0"/>
              <a:t>EATM 13</a:t>
            </a:r>
            <a:r>
              <a:rPr lang="en-GB" sz="3200" b="0" baseline="30000" dirty="0"/>
              <a:t>th</a:t>
            </a:r>
            <a:r>
              <a:rPr lang="en-GB" sz="3200" b="0" dirty="0"/>
              <a:t> of July 2021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2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4787-916D-4BFC-ACE5-E2FB80A75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Beam 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D36E81-006D-4983-AAB3-F200176710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0103B-59D2-433C-8C18-82454C46A0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C3909-E786-40B0-B000-95574DDE4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63997AF-05BF-447F-BABD-AA58131FC3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246604"/>
              </p:ext>
            </p:extLst>
          </p:nvPr>
        </p:nvGraphicFramePr>
        <p:xfrm>
          <a:off x="1101550" y="1298893"/>
          <a:ext cx="6937746" cy="225448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544341">
                  <a:extLst>
                    <a:ext uri="{9D8B030D-6E8A-4147-A177-3AD203B41FA5}">
                      <a16:colId xmlns:a16="http://schemas.microsoft.com/office/drawing/2014/main" val="3343971306"/>
                    </a:ext>
                  </a:extLst>
                </a:gridCol>
                <a:gridCol w="355428">
                  <a:extLst>
                    <a:ext uri="{9D8B030D-6E8A-4147-A177-3AD203B41FA5}">
                      <a16:colId xmlns:a16="http://schemas.microsoft.com/office/drawing/2014/main" val="776741050"/>
                    </a:ext>
                  </a:extLst>
                </a:gridCol>
                <a:gridCol w="993603">
                  <a:extLst>
                    <a:ext uri="{9D8B030D-6E8A-4147-A177-3AD203B41FA5}">
                      <a16:colId xmlns:a16="http://schemas.microsoft.com/office/drawing/2014/main" val="3073353436"/>
                    </a:ext>
                  </a:extLst>
                </a:gridCol>
                <a:gridCol w="2784303">
                  <a:extLst>
                    <a:ext uri="{9D8B030D-6E8A-4147-A177-3AD203B41FA5}">
                      <a16:colId xmlns:a16="http://schemas.microsoft.com/office/drawing/2014/main" val="1859514543"/>
                    </a:ext>
                  </a:extLst>
                </a:gridCol>
                <a:gridCol w="1366666">
                  <a:extLst>
                    <a:ext uri="{9D8B030D-6E8A-4147-A177-3AD203B41FA5}">
                      <a16:colId xmlns:a16="http://schemas.microsoft.com/office/drawing/2014/main" val="1605778002"/>
                    </a:ext>
                  </a:extLst>
                </a:gridCol>
                <a:gridCol w="893405">
                  <a:extLst>
                    <a:ext uri="{9D8B030D-6E8A-4147-A177-3AD203B41FA5}">
                      <a16:colId xmlns:a16="http://schemas.microsoft.com/office/drawing/2014/main" val="1173279449"/>
                    </a:ext>
                  </a:extLst>
                </a:gridCol>
              </a:tblGrid>
              <a:tr h="1252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Building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 dirty="0">
                          <a:effectLst/>
                          <a:latin typeface="+mn-lt"/>
                        </a:rPr>
                        <a:t>Zone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Ready for beam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Work to be done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Group involved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Schedule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1816484280"/>
                  </a:ext>
                </a:extLst>
              </a:tr>
              <a:tr h="125276"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EHN1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H2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Scaffolding to be removed</a:t>
                      </a: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NA61</a:t>
                      </a: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ASAP</a:t>
                      </a: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3373549816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H4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BE-EA/SY-BI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154925101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H6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Realign XCON.041.126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BE-GM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995087140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 dirty="0">
                          <a:effectLst/>
                          <a:latin typeface="+mn-lt"/>
                        </a:rPr>
                        <a:t>XCHV.041.128 doesn’t close beyond +-1.5 mm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SY-BI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651840285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H8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Realign XCON.042.130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BE-GM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Next Access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468377539"/>
                  </a:ext>
                </a:extLst>
              </a:tr>
              <a:tr h="125276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EHN2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M2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SCRAPER 9 Reading Problem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SY-STI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3108289825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XION seems not connected 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SY-STI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578177377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Access wrong configuration for M2A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EN-AA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 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860417971"/>
                  </a:ext>
                </a:extLst>
              </a:tr>
              <a:tr h="1252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 Problem on SM2 (Software)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SY-EPC/BE-CSS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ASAP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2774657350"/>
                  </a:ext>
                </a:extLst>
              </a:tr>
              <a:tr h="1252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TCC8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P0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XCHV.043.396 and MBNH.043.554 to exchange 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BE-EA/SY-STI/TE-MSC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Next MD and TS (TBC)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1434655059"/>
                  </a:ext>
                </a:extLst>
              </a:tr>
              <a:tr h="12527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ECN3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K12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Yes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264" marR="6264" marT="6264" marB="0" anchor="b"/>
                </a:tc>
                <a:extLst>
                  <a:ext uri="{0D108BD9-81ED-4DB2-BD59-A6C34878D82A}">
                    <a16:rowId xmlns:a16="http://schemas.microsoft.com/office/drawing/2014/main" val="175880629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77E9D02-1523-4950-A137-5EB656CF9FD9}"/>
              </a:ext>
            </a:extLst>
          </p:cNvPr>
          <p:cNvSpPr txBox="1"/>
          <p:nvPr/>
        </p:nvSpPr>
        <p:spPr>
          <a:xfrm>
            <a:off x="457211" y="3718738"/>
            <a:ext cx="8427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General intervention to be done: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F79ADB8-8165-4DA7-9BF9-F177149C47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489838"/>
              </p:ext>
            </p:extLst>
          </p:nvPr>
        </p:nvGraphicFramePr>
        <p:xfrm>
          <a:off x="2077254" y="4297680"/>
          <a:ext cx="4986338" cy="1524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31938">
                  <a:extLst>
                    <a:ext uri="{9D8B030D-6E8A-4147-A177-3AD203B41FA5}">
                      <a16:colId xmlns:a16="http://schemas.microsoft.com/office/drawing/2014/main" val="754084166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429054507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Systems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Still to be done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51512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Magnets</a:t>
                      </a:r>
                      <a:endParaRPr lang="en-GB" sz="11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None </a:t>
                      </a:r>
                      <a:endParaRPr lang="en-GB" sz="11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7395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Obstacles (coll, target, …)</a:t>
                      </a:r>
                      <a:endParaRPr lang="en-GB" sz="11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None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0492074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Instrumentation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Beam instrumentation commissioning pending by SY/BI 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219045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Fiscs High voltage low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228756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Software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Target offset Issue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8072825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OP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>
                          <a:effectLst/>
                          <a:latin typeface="+mn-lt"/>
                        </a:rPr>
                        <a:t>T4 mini scan </a:t>
                      </a:r>
                      <a:endParaRPr lang="en-GB" sz="1100" b="0" i="0" u="none" strike="noStrike" noProof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357996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noProof="0" dirty="0">
                          <a:effectLst/>
                          <a:latin typeface="+mn-lt"/>
                        </a:rPr>
                        <a:t>Increase intensity on targets</a:t>
                      </a:r>
                      <a:endParaRPr lang="en-GB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07488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960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A1F71-8507-4136-8EBE-5AD43B289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TT83 Issues week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5D774-5FCF-4A89-9049-3FA80E4E39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On the end of June we’ve discovered few vacuum leaks in the TT 83 (P42 beam line).</a:t>
            </a:r>
          </a:p>
          <a:p>
            <a:r>
              <a:rPr lang="en-GB" dirty="0"/>
              <a:t>Activities done from the 28</a:t>
            </a:r>
            <a:r>
              <a:rPr lang="en-GB" baseline="30000" dirty="0"/>
              <a:t>th</a:t>
            </a:r>
            <a:r>
              <a:rPr lang="en-GB" dirty="0"/>
              <a:t> of June to the 2</a:t>
            </a:r>
            <a:r>
              <a:rPr lang="en-GB" baseline="30000" dirty="0"/>
              <a:t>nd</a:t>
            </a:r>
            <a:r>
              <a:rPr lang="en-GB" dirty="0"/>
              <a:t> of July.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Thanks to the heavy work of teams North Area was ready to take beam on the 2</a:t>
            </a:r>
            <a:r>
              <a:rPr lang="en-GB" baseline="30000" dirty="0"/>
              <a:t>nd</a:t>
            </a:r>
            <a:r>
              <a:rPr lang="en-GB" dirty="0"/>
              <a:t> July.</a:t>
            </a:r>
          </a:p>
          <a:p>
            <a:r>
              <a:rPr lang="en-GB" dirty="0"/>
              <a:t>Unfortunately, The TBIU/Ds was still not under vacuum.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5329E-7820-4CDA-9732-384A4554C6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3C13F-EF84-4779-BADD-E347D2095B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03C22-56BB-47F4-A1D6-933DFA1B0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D05C16E-BE95-40EB-9DC4-3C14D3A12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030827"/>
              </p:ext>
            </p:extLst>
          </p:nvPr>
        </p:nvGraphicFramePr>
        <p:xfrm>
          <a:off x="532452" y="3091012"/>
          <a:ext cx="8075941" cy="13373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16025">
                  <a:extLst>
                    <a:ext uri="{9D8B030D-6E8A-4147-A177-3AD203B41FA5}">
                      <a16:colId xmlns:a16="http://schemas.microsoft.com/office/drawing/2014/main" val="2981695217"/>
                    </a:ext>
                  </a:extLst>
                </a:gridCol>
                <a:gridCol w="1684338">
                  <a:extLst>
                    <a:ext uri="{9D8B030D-6E8A-4147-A177-3AD203B41FA5}">
                      <a16:colId xmlns:a16="http://schemas.microsoft.com/office/drawing/2014/main" val="123054088"/>
                    </a:ext>
                  </a:extLst>
                </a:gridCol>
                <a:gridCol w="2382838">
                  <a:extLst>
                    <a:ext uri="{9D8B030D-6E8A-4147-A177-3AD203B41FA5}">
                      <a16:colId xmlns:a16="http://schemas.microsoft.com/office/drawing/2014/main" val="1440019992"/>
                    </a:ext>
                  </a:extLst>
                </a:gridCol>
                <a:gridCol w="2792740">
                  <a:extLst>
                    <a:ext uri="{9D8B030D-6E8A-4147-A177-3AD203B41FA5}">
                      <a16:colId xmlns:a16="http://schemas.microsoft.com/office/drawing/2014/main" val="10452846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Devices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Problem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Work doned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Solved </a:t>
                      </a:r>
                      <a:endParaRPr lang="fr-CH" sz="1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9353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>
                          <a:effectLst/>
                        </a:rPr>
                        <a:t>MCAH33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Colar vacuum leak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Colar exchange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 dirty="0">
                          <a:effectLst/>
                        </a:rPr>
                        <a:t>Yes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73016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>
                          <a:effectLst/>
                        </a:rPr>
                        <a:t>MDX.043.171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Soufflet vacuum leak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Repaire the leak with paste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Partially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3211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>
                          <a:effectLst/>
                        </a:rPr>
                        <a:t>XCHV.043.396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vacuum leak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nothing could be done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No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495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>
                          <a:effectLst/>
                        </a:rPr>
                        <a:t>MBNH.043.554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Soufflet vacuum leak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Repaire the leak with paste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Partially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79454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dirty="0" err="1">
                          <a:effectLst/>
                        </a:rPr>
                        <a:t>Pumps</a:t>
                      </a:r>
                      <a:endParaRPr lang="fr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>
                          <a:effectLst/>
                        </a:rPr>
                        <a:t>Some Pumps to check</a:t>
                      </a:r>
                      <a:endParaRPr lang="fr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Exchange polarity on one Pump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u="none" strike="noStrike" dirty="0">
                          <a:effectLst/>
                        </a:rPr>
                        <a:t>Yes</a:t>
                      </a:r>
                      <a:endParaRPr lang="fr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277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785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A1F71-8507-4136-8EBE-5AD43B289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TT83 Issues week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5D774-5FCF-4A89-9049-3FA80E4E391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As the TBIU/Ds problem was taking more time to be solved. </a:t>
            </a:r>
          </a:p>
          <a:p>
            <a:r>
              <a:rPr lang="en-GB" dirty="0"/>
              <a:t>We profit of this week to fix issues in TT83.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Need a lot of preparation and groups involved thanks to all.</a:t>
            </a:r>
          </a:p>
          <a:p>
            <a:r>
              <a:rPr lang="en-GB" dirty="0"/>
              <a:t>We manage to finish everything around 13h30 on Friday.</a:t>
            </a:r>
          </a:p>
          <a:p>
            <a:r>
              <a:rPr lang="en-GB" dirty="0"/>
              <a:t>North Area commissioning have started on Saturday morning.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E5329E-7820-4CDA-9732-384A4554C6E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3C13F-EF84-4779-BADD-E347D2095B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B. Raë 13.07.21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203C22-56BB-47F4-A1D6-933DFA1B06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Areas Readiness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FC4A3A4-CFC4-4FAB-BA0A-55B01AFE6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21866"/>
              </p:ext>
            </p:extLst>
          </p:nvPr>
        </p:nvGraphicFramePr>
        <p:xfrm>
          <a:off x="1030202" y="2645242"/>
          <a:ext cx="7080442" cy="111442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16025">
                  <a:extLst>
                    <a:ext uri="{9D8B030D-6E8A-4147-A177-3AD203B41FA5}">
                      <a16:colId xmlns:a16="http://schemas.microsoft.com/office/drawing/2014/main" val="2981695217"/>
                    </a:ext>
                  </a:extLst>
                </a:gridCol>
                <a:gridCol w="2848166">
                  <a:extLst>
                    <a:ext uri="{9D8B030D-6E8A-4147-A177-3AD203B41FA5}">
                      <a16:colId xmlns:a16="http://schemas.microsoft.com/office/drawing/2014/main" val="123054088"/>
                    </a:ext>
                  </a:extLst>
                </a:gridCol>
                <a:gridCol w="2354263">
                  <a:extLst>
                    <a:ext uri="{9D8B030D-6E8A-4147-A177-3AD203B41FA5}">
                      <a16:colId xmlns:a16="http://schemas.microsoft.com/office/drawing/2014/main" val="1440019992"/>
                    </a:ext>
                  </a:extLst>
                </a:gridCol>
                <a:gridCol w="661988">
                  <a:extLst>
                    <a:ext uri="{9D8B030D-6E8A-4147-A177-3AD203B41FA5}">
                      <a16:colId xmlns:a16="http://schemas.microsoft.com/office/drawing/2014/main" val="10452846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effectLst/>
                        </a:rPr>
                        <a:t>Devices</a:t>
                      </a:r>
                      <a:endParaRPr lang="en-GB" sz="14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effectLst/>
                        </a:rPr>
                        <a:t>Problem</a:t>
                      </a:r>
                      <a:endParaRPr lang="en-GB" sz="14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effectLst/>
                        </a:rPr>
                        <a:t>Work done</a:t>
                      </a:r>
                      <a:endParaRPr lang="en-GB" sz="14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effectLst/>
                        </a:rPr>
                        <a:t>Solved </a:t>
                      </a:r>
                      <a:endParaRPr lang="en-GB" sz="1400" b="1" i="0" u="none" strike="noStrike" noProof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93536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MDX.043.171</a:t>
                      </a:r>
                      <a:endParaRPr lang="en-GB" sz="1400" b="1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Soufflet vacuum leak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Exchange of the magnet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03211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XCHV.043.286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Potentiometer problem (no reading)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Exchange of the collimator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20346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XCHV.043.396</a:t>
                      </a:r>
                      <a:endParaRPr lang="en-GB" sz="1400" b="1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vacuum leak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Prepare a spare for exchange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49585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MBNH.043.554</a:t>
                      </a:r>
                      <a:endParaRPr lang="en-GB" sz="1400" b="1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Soufflet vacuum leak</a:t>
                      </a:r>
                      <a:endParaRPr lang="en-GB" sz="1400" b="0" i="0" u="none" strike="noStrike" noProof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noProof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Prepare a magnet for exchange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noProof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Partially</a:t>
                      </a:r>
                      <a:endParaRPr lang="en-GB" sz="1400" b="0" i="0" u="none" strike="noStrike" noProof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7945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302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Questions or comments ?</a:t>
            </a:r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454</Words>
  <Application>Microsoft Office PowerPoint</Application>
  <PresentationFormat>On-screen Show (4:3)</PresentationFormat>
  <Paragraphs>148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CERN_ENdept_Presentation_ArialFont copy</vt:lpstr>
      <vt:lpstr> Status and Summary  of Beam Lines – Areas Readiness 129th EATM 13th of July 2021 </vt:lpstr>
      <vt:lpstr>Status of Beam Lines</vt:lpstr>
      <vt:lpstr>TT83 Issues week 26</vt:lpstr>
      <vt:lpstr>TT83 Issues week 27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118</cp:revision>
  <dcterms:created xsi:type="dcterms:W3CDTF">2021-01-26T09:56:08Z</dcterms:created>
  <dcterms:modified xsi:type="dcterms:W3CDTF">2021-07-13T09:38:05Z</dcterms:modified>
</cp:coreProperties>
</file>