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98" r:id="rId3"/>
    <p:sldId id="319" r:id="rId4"/>
    <p:sldId id="320" r:id="rId5"/>
    <p:sldId id="321" r:id="rId6"/>
    <p:sldId id="322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0000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/>
    <p:restoredTop sz="94686"/>
  </p:normalViewPr>
  <p:slideViewPr>
    <p:cSldViewPr snapToObjects="1">
      <p:cViewPr varScale="1">
        <p:scale>
          <a:sx n="121" d="100"/>
          <a:sy n="121" d="100"/>
        </p:scale>
        <p:origin x="126" y="3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Conventional Beams Meeting #6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57192"/>
            <a:ext cx="11376026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Markus Brugger, Lau </a:t>
            </a:r>
            <a:r>
              <a:rPr lang="en-US" sz="1800" dirty="0" err="1"/>
              <a:t>Gatignon</a:t>
            </a:r>
            <a:r>
              <a:rPr lang="en-US" sz="1800" dirty="0"/>
              <a:t>, Johannes Bernhard (BE-EA-LE)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08.07.2021</a:t>
            </a:r>
            <a:endParaRPr lang="en-US" sz="1800" dirty="0"/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594928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5949280"/>
            <a:ext cx="752793" cy="7246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04"/>
          <a:stretch/>
        </p:blipFill>
        <p:spPr>
          <a:xfrm>
            <a:off x="10268521" y="5114925"/>
            <a:ext cx="1923479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2994D-FAD7-7947-93FF-DBD8F7824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09739"/>
            <a:ext cx="11376025" cy="1719262"/>
          </a:xfrm>
        </p:spPr>
        <p:txBody>
          <a:bodyPr/>
          <a:lstStyle/>
          <a:p>
            <a:r>
              <a:rPr lang="en-GB" dirty="0" smtClean="0"/>
              <a:t>Mandate</a:t>
            </a:r>
            <a:r>
              <a:rPr lang="en-GB" dirty="0"/>
              <a:t/>
            </a:r>
            <a:br>
              <a:rPr lang="en-GB" dirty="0"/>
            </a:br>
            <a:r>
              <a:rPr lang="en-GB" sz="4400" dirty="0" smtClean="0">
                <a:solidFill>
                  <a:schemeClr val="bg2">
                    <a:lumMod val="50000"/>
                  </a:schemeClr>
                </a:solidFill>
              </a:rPr>
              <a:t>Update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3AF7D-6BEA-5947-B9F3-10C4C282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DFC53-252C-EA4F-8AC8-7AA02FEC2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5839B-B818-5046-88A6-449223FF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04"/>
          <a:stretch/>
        </p:blipFill>
        <p:spPr>
          <a:xfrm>
            <a:off x="10269094" y="-4008"/>
            <a:ext cx="1923479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373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mandate</a:t>
            </a:r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9BF09D2-95C5-B044-9FF2-C59C6179C3DD}"/>
              </a:ext>
            </a:extLst>
          </p:cNvPr>
          <p:cNvSpPr txBox="1">
            <a:spLocks/>
          </p:cNvSpPr>
          <p:nvPr/>
        </p:nvSpPr>
        <p:spPr>
          <a:xfrm>
            <a:off x="407988" y="1124743"/>
            <a:ext cx="11520659" cy="45365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 b="0" dirty="0"/>
              <a:t>The working group analyses the </a:t>
            </a:r>
            <a:r>
              <a:rPr lang="en-GB" sz="2000" dirty="0"/>
              <a:t>requirements</a:t>
            </a:r>
            <a:r>
              <a:rPr lang="en-GB" sz="2000" b="0" dirty="0"/>
              <a:t> and </a:t>
            </a:r>
            <a:r>
              <a:rPr lang="en-GB" sz="2000" dirty="0"/>
              <a:t>provides support for the experiments</a:t>
            </a:r>
            <a:r>
              <a:rPr lang="en-GB" sz="2000" b="0" dirty="0"/>
              <a:t> attributed to the working group, including </a:t>
            </a:r>
            <a:r>
              <a:rPr lang="en-GB" sz="2000" dirty="0"/>
              <a:t>design of secondary beam lines </a:t>
            </a:r>
            <a:r>
              <a:rPr lang="en-GB" sz="2000" b="0" dirty="0"/>
              <a:t>and </a:t>
            </a:r>
            <a:r>
              <a:rPr lang="en-GB" sz="2000" dirty="0"/>
              <a:t>integration</a:t>
            </a:r>
            <a:r>
              <a:rPr lang="en-GB" sz="2000" b="0" dirty="0"/>
              <a:t> in the existing SPS and PS experimental areas, in view of the submission of the </a:t>
            </a:r>
            <a:r>
              <a:rPr lang="en-GB" sz="2000" dirty="0"/>
              <a:t>proposals</a:t>
            </a:r>
            <a:r>
              <a:rPr lang="en-GB" sz="2000" b="0" dirty="0"/>
              <a:t> to the relevant committees. Similar support will be also provided for the study on </a:t>
            </a:r>
            <a:r>
              <a:rPr lang="en-GB" sz="2000" dirty="0"/>
              <a:t>novel neutrino beam lines</a:t>
            </a:r>
            <a:r>
              <a:rPr lang="en-GB" sz="2000" b="0" dirty="0"/>
              <a:t>. The working group evaluates </a:t>
            </a:r>
            <a:r>
              <a:rPr lang="en-GB" sz="2000" dirty="0"/>
              <a:t>the feasibility, compatibility, infrastructure needs, approximate costs and resource requirements</a:t>
            </a:r>
            <a:r>
              <a:rPr lang="en-GB" sz="2000" b="0" dirty="0"/>
              <a:t> from CERN and collects all this information for the PBC-A&amp;T Committee.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 b="0" dirty="0"/>
              <a:t>The following experiments are followed by the PBC: NA64µ/h, NA60</a:t>
            </a:r>
            <a:r>
              <a:rPr lang="en-GB" sz="2000" b="0" dirty="0" smtClean="0"/>
              <a:t>+, </a:t>
            </a:r>
            <a:r>
              <a:rPr lang="en-GB" sz="2000" b="0" dirty="0"/>
              <a:t>NA62 high intensity (x4)/KLEVER, SHADOWS, AMBER (RF-separated beams), ENUBET and </a:t>
            </a:r>
            <a:r>
              <a:rPr lang="en-GB" sz="2000" b="0" dirty="0" err="1"/>
              <a:t>NuTAG</a:t>
            </a:r>
            <a:r>
              <a:rPr lang="en-GB" sz="2000" b="0" dirty="0"/>
              <a:t>. Representatives from experiments already followed-up by the SPSC using the same areas and/or requiring shared physics studies will be part of the working group.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0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CF7A8-49E9-5548-B4AD-D297B947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94E1E4-BBCF-E947-B8A0-68E5756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M.Brugger</a:t>
            </a:r>
            <a:r>
              <a:rPr lang="en-US" dirty="0"/>
              <a:t>, </a:t>
            </a:r>
            <a:r>
              <a:rPr lang="en-US" dirty="0" err="1"/>
              <a:t>L.Gatignon</a:t>
            </a:r>
            <a:r>
              <a:rPr lang="en-US" dirty="0"/>
              <a:t>, </a:t>
            </a:r>
            <a:r>
              <a:rPr lang="en-US" dirty="0" err="1"/>
              <a:t>J.Bernhard</a:t>
            </a:r>
            <a:r>
              <a:rPr lang="en-US" dirty="0"/>
              <a:t> | </a:t>
            </a:r>
            <a:r>
              <a:rPr lang="en-US" dirty="0" smtClean="0"/>
              <a:t>CBWG6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12DBA-44E8-E44C-A0D6-1C0C4696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82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9BF09D2-95C5-B044-9FF2-C59C6179C3DD}"/>
              </a:ext>
            </a:extLst>
          </p:cNvPr>
          <p:cNvSpPr txBox="1">
            <a:spLocks/>
          </p:cNvSpPr>
          <p:nvPr/>
        </p:nvSpPr>
        <p:spPr>
          <a:xfrm>
            <a:off x="407988" y="1124743"/>
            <a:ext cx="11520659" cy="45365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 b="0" dirty="0"/>
              <a:t>Deliverables of the working group include in particular a conceptual beamline design for the high intensity operation of NA62/KLEVER and integration of SHADOWS, a conceptual design of a beam line providing RF separated hadron beams with increased purity for AMBER, and an integration concept for the NA60++ experiment in EHN1.</a:t>
            </a:r>
            <a:endParaRPr lang="en-GB" sz="20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CF7A8-49E9-5548-B4AD-D297B947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94E1E4-BBCF-E947-B8A0-68E5756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M.Brugger</a:t>
            </a:r>
            <a:r>
              <a:rPr lang="en-US" dirty="0"/>
              <a:t>, </a:t>
            </a:r>
            <a:r>
              <a:rPr lang="en-US" dirty="0" err="1"/>
              <a:t>L.Gatignon</a:t>
            </a:r>
            <a:r>
              <a:rPr lang="en-US" dirty="0"/>
              <a:t>, </a:t>
            </a:r>
            <a:r>
              <a:rPr lang="en-US" dirty="0" err="1"/>
              <a:t>J.Bernhard</a:t>
            </a:r>
            <a:r>
              <a:rPr lang="en-US" dirty="0"/>
              <a:t> | </a:t>
            </a:r>
            <a:r>
              <a:rPr lang="en-US" dirty="0" smtClean="0"/>
              <a:t>CBWG6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12DBA-44E8-E44C-A0D6-1C0C4696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17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2994D-FAD7-7947-93FF-DBD8F7824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709739"/>
            <a:ext cx="11376025" cy="1719262"/>
          </a:xfrm>
        </p:spPr>
        <p:txBody>
          <a:bodyPr/>
          <a:lstStyle/>
          <a:p>
            <a:r>
              <a:rPr lang="en-GB" dirty="0" smtClean="0"/>
              <a:t>Sub Working Groups</a:t>
            </a:r>
            <a:r>
              <a:rPr lang="en-GB" dirty="0"/>
              <a:t/>
            </a:r>
            <a:br>
              <a:rPr lang="en-GB" dirty="0"/>
            </a:br>
            <a:r>
              <a:rPr lang="en-GB" sz="4400" dirty="0" smtClean="0">
                <a:solidFill>
                  <a:schemeClr val="bg2">
                    <a:lumMod val="50000"/>
                  </a:schemeClr>
                </a:solidFill>
              </a:rPr>
              <a:t>Update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3AF7D-6BEA-5947-B9F3-10C4C282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DFC53-252C-EA4F-8AC8-7AA02FEC2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M.Brugger, L.Gatignon, J.Bernhard | CBWG6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5839B-B818-5046-88A6-449223FF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04"/>
          <a:stretch/>
        </p:blipFill>
        <p:spPr>
          <a:xfrm>
            <a:off x="10269094" y="-4008"/>
            <a:ext cx="1923479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structure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CF7A8-49E9-5548-B4AD-D297B947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08.07.2021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94E1E4-BBCF-E947-B8A0-68E5756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M.Brugger</a:t>
            </a:r>
            <a:r>
              <a:rPr lang="en-US" dirty="0"/>
              <a:t>, </a:t>
            </a:r>
            <a:r>
              <a:rPr lang="en-US" dirty="0" err="1"/>
              <a:t>L.Gatignon</a:t>
            </a:r>
            <a:r>
              <a:rPr lang="en-US" dirty="0"/>
              <a:t>, </a:t>
            </a:r>
            <a:r>
              <a:rPr lang="en-US" dirty="0" err="1"/>
              <a:t>J.Bernhard</a:t>
            </a:r>
            <a:r>
              <a:rPr lang="en-US" dirty="0"/>
              <a:t> | </a:t>
            </a:r>
            <a:r>
              <a:rPr lang="en-US" dirty="0" smtClean="0"/>
              <a:t>CBWG6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12DBA-44E8-E44C-A0D6-1C0C4696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36928" y="2826138"/>
            <a:ext cx="2526548" cy="3069561"/>
          </a:xfrm>
          <a:prstGeom prst="roundRect">
            <a:avLst/>
          </a:prstGeom>
          <a:solidFill>
            <a:srgbClr val="EBEBEB"/>
          </a:solidFill>
          <a:ln w="31750"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2400" b="1" dirty="0" smtClean="0">
                <a:solidFill>
                  <a:srgbClr val="0C377B"/>
                </a:solidFill>
              </a:rPr>
              <a:t>CBWG-EHN1</a:t>
            </a:r>
            <a:endParaRPr lang="en-GB" sz="2400" b="1" dirty="0" smtClean="0">
              <a:solidFill>
                <a:srgbClr val="0C377B"/>
              </a:solidFill>
            </a:endParaRPr>
          </a:p>
          <a:p>
            <a:pPr algn="ctr"/>
            <a:r>
              <a:rPr lang="en-GB" sz="1400" dirty="0">
                <a:solidFill>
                  <a:srgbClr val="0C377B"/>
                </a:solidFill>
              </a:rPr>
              <a:t>Convener: </a:t>
            </a:r>
            <a:r>
              <a:rPr lang="en-GB" sz="1400" dirty="0" smtClean="0">
                <a:solidFill>
                  <a:srgbClr val="0C377B"/>
                </a:solidFill>
              </a:rPr>
              <a:t>A. Gerbershagen</a:t>
            </a:r>
            <a:endParaRPr lang="en-GB" sz="1400" dirty="0">
              <a:solidFill>
                <a:srgbClr val="0C377B"/>
              </a:solidFill>
            </a:endParaRPr>
          </a:p>
          <a:p>
            <a:pPr algn="ctr"/>
            <a:endParaRPr lang="en-GB" sz="1400" b="1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C377B"/>
                </a:solidFill>
                <a:ea typeface="MS PGothic" panose="020B0600070205080204" pitchFamily="34" charset="-128"/>
              </a:rPr>
              <a:t>NA61 VLE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C377B"/>
                </a:solidFill>
                <a:ea typeface="MS PGothic" panose="020B0600070205080204" pitchFamily="34" charset="-128"/>
              </a:rPr>
              <a:t>NA60+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C377B"/>
                </a:solidFill>
                <a:ea typeface="MS PGothic" panose="020B0600070205080204" pitchFamily="34" charset="-128"/>
              </a:rPr>
              <a:t>NA64 high intensity / hadrons</a:t>
            </a:r>
          </a:p>
          <a:p>
            <a:r>
              <a:rPr lang="en-GB" dirty="0" smtClean="0">
                <a:solidFill>
                  <a:srgbClr val="0C377B"/>
                </a:solidFill>
              </a:rPr>
              <a:t/>
            </a:r>
            <a:br>
              <a:rPr lang="en-GB" dirty="0" smtClean="0">
                <a:solidFill>
                  <a:srgbClr val="0C377B"/>
                </a:solidFill>
              </a:rPr>
            </a:br>
            <a:endParaRPr lang="en-GB" dirty="0" smtClean="0">
              <a:solidFill>
                <a:srgbClr val="0C377B"/>
              </a:solidFill>
            </a:endParaRPr>
          </a:p>
          <a:p>
            <a:pPr algn="ctr"/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323528" y="2837410"/>
            <a:ext cx="2526548" cy="3058289"/>
          </a:xfrm>
          <a:prstGeom prst="roundRect">
            <a:avLst/>
          </a:prstGeom>
          <a:solidFill>
            <a:srgbClr val="EBEBEB"/>
          </a:solidFill>
          <a:ln w="31750"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C377B"/>
                </a:solidFill>
              </a:rPr>
              <a:t>CBWG-EHN2</a:t>
            </a:r>
          </a:p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Convener: </a:t>
            </a:r>
            <a:r>
              <a:rPr lang="en-GB" sz="1400" dirty="0" smtClean="0">
                <a:solidFill>
                  <a:srgbClr val="0C377B"/>
                </a:solidFill>
              </a:rPr>
              <a:t>D. </a:t>
            </a:r>
            <a:r>
              <a:rPr lang="en-GB" sz="1400" dirty="0" smtClean="0">
                <a:solidFill>
                  <a:srgbClr val="0C377B"/>
                </a:solidFill>
              </a:rPr>
              <a:t>Banerjee</a:t>
            </a:r>
            <a:endParaRPr lang="en-GB" sz="1400" dirty="0" smtClean="0">
              <a:solidFill>
                <a:srgbClr val="0C377B"/>
              </a:solidFill>
            </a:endParaRPr>
          </a:p>
          <a:p>
            <a:pPr algn="ctr"/>
            <a:endParaRPr lang="en-GB" sz="1400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</a:rPr>
              <a:t>COMPASS </a:t>
            </a:r>
            <a:r>
              <a:rPr lang="en-GB" dirty="0" smtClean="0">
                <a:solidFill>
                  <a:srgbClr val="0C377B"/>
                </a:solidFill>
              </a:rPr>
              <a:t>(</a:t>
            </a:r>
            <a:r>
              <a:rPr lang="el-GR" dirty="0" smtClean="0">
                <a:solidFill>
                  <a:srgbClr val="0C377B"/>
                </a:solidFill>
              </a:rPr>
              <a:t>μ </a:t>
            </a:r>
            <a:r>
              <a:rPr lang="en-GB" dirty="0">
                <a:solidFill>
                  <a:srgbClr val="0C377B"/>
                </a:solidFill>
              </a:rPr>
              <a:t>&amp;</a:t>
            </a:r>
            <a:r>
              <a:rPr lang="en-GB" dirty="0" smtClean="0">
                <a:solidFill>
                  <a:srgbClr val="0C377B"/>
                </a:solidFill>
              </a:rPr>
              <a:t> </a:t>
            </a:r>
            <a:r>
              <a:rPr lang="en-GB" dirty="0" smtClean="0">
                <a:solidFill>
                  <a:srgbClr val="0C377B"/>
                </a:solidFill>
              </a:rPr>
              <a:t>RF-separated beams</a:t>
            </a:r>
            <a:r>
              <a:rPr lang="en-GB" dirty="0" smtClean="0">
                <a:solidFill>
                  <a:srgbClr val="0C377B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C377B"/>
                </a:solidFill>
              </a:rPr>
              <a:t>MuonE</a:t>
            </a:r>
            <a:endParaRPr lang="en-GB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</a:rPr>
              <a:t>NA64-</a:t>
            </a:r>
            <a:r>
              <a:rPr lang="el-GR" dirty="0" smtClean="0">
                <a:solidFill>
                  <a:srgbClr val="0C377B"/>
                </a:solidFill>
              </a:rPr>
              <a:t>μ</a:t>
            </a:r>
            <a:endParaRPr lang="en-GB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C377B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174848" y="2831041"/>
            <a:ext cx="2529480" cy="3064658"/>
          </a:xfrm>
          <a:prstGeom prst="roundRect">
            <a:avLst/>
          </a:prstGeom>
          <a:solidFill>
            <a:srgbClr val="EBEBEB"/>
          </a:solidFill>
          <a:ln w="31750"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C377B"/>
                </a:solidFill>
              </a:rPr>
              <a:t>CBWG-ECN3</a:t>
            </a:r>
            <a:endParaRPr lang="en-GB" sz="2400" b="1" dirty="0" smtClean="0">
              <a:solidFill>
                <a:srgbClr val="0C377B"/>
              </a:solidFill>
            </a:endParaRPr>
          </a:p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Convener: </a:t>
            </a:r>
            <a:r>
              <a:rPr lang="en-GB" sz="1400" dirty="0" smtClean="0">
                <a:solidFill>
                  <a:srgbClr val="0C377B"/>
                </a:solidFill>
              </a:rPr>
              <a:t>J. Bernhard</a:t>
            </a:r>
            <a:endParaRPr lang="en-GB" sz="1400" dirty="0" smtClean="0">
              <a:solidFill>
                <a:srgbClr val="0C377B"/>
              </a:solidFill>
            </a:endParaRPr>
          </a:p>
          <a:p>
            <a:endParaRPr lang="en-GB" sz="1400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  <a:ea typeface="MS PGothic" panose="020B0600070205080204" pitchFamily="34" charset="-128"/>
              </a:rPr>
              <a:t>K</a:t>
            </a:r>
            <a:r>
              <a:rPr lang="en-US" baseline="-25000" dirty="0">
                <a:solidFill>
                  <a:srgbClr val="0C377B"/>
                </a:solidFill>
                <a:ea typeface="MS PGothic" panose="020B0600070205080204" pitchFamily="34" charset="-128"/>
              </a:rPr>
              <a:t>L</a:t>
            </a:r>
            <a:r>
              <a:rPr lang="en-US" dirty="0">
                <a:solidFill>
                  <a:srgbClr val="0C377B"/>
                </a:solidFill>
                <a:ea typeface="MS PGothic" panose="020B0600070205080204" pitchFamily="34" charset="-128"/>
              </a:rPr>
              <a:t>EVER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</a:rPr>
              <a:t>NA62 BD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</a:rPr>
              <a:t>NA62 High Intensity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</a:rPr>
              <a:t>Shadows</a:t>
            </a:r>
            <a:endParaRPr lang="en-GB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77474" y="1183572"/>
            <a:ext cx="11113454" cy="151552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1"/>
                </a:solidFill>
              </a:rPr>
              <a:t>CONVENTIONAL BEAMS WORKING GROUP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Conveners: </a:t>
            </a:r>
            <a:r>
              <a:rPr lang="en-GB" dirty="0" smtClean="0">
                <a:solidFill>
                  <a:schemeClr val="tx1"/>
                </a:solidFill>
              </a:rPr>
              <a:t>M. Brugger, J. Bernhard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Executive Advisor: L. Gatignon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PBC physics representatives, experts, and SPSC referees on demand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061448" y="2826138"/>
            <a:ext cx="2529480" cy="3064658"/>
          </a:xfrm>
          <a:prstGeom prst="roundRect">
            <a:avLst/>
          </a:prstGeom>
          <a:solidFill>
            <a:srgbClr val="EBEBEB"/>
          </a:solidFill>
          <a:ln w="31750"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C377B"/>
                </a:solidFill>
              </a:rPr>
              <a:t>CBWG-NB</a:t>
            </a:r>
            <a:endParaRPr lang="en-GB" sz="2400" b="1" dirty="0" smtClean="0">
              <a:solidFill>
                <a:srgbClr val="0C377B"/>
              </a:solidFill>
            </a:endParaRPr>
          </a:p>
          <a:p>
            <a:pPr algn="ctr"/>
            <a:r>
              <a:rPr lang="en-GB" sz="1400" dirty="0" smtClean="0">
                <a:solidFill>
                  <a:srgbClr val="0C377B"/>
                </a:solidFill>
              </a:rPr>
              <a:t>Convener: N. </a:t>
            </a:r>
            <a:r>
              <a:rPr lang="en-GB" sz="1400" dirty="0" smtClean="0">
                <a:solidFill>
                  <a:srgbClr val="0C377B"/>
                </a:solidFill>
              </a:rPr>
              <a:t>Charitonidis</a:t>
            </a:r>
            <a:endParaRPr lang="en-GB" sz="1400" dirty="0" smtClean="0">
              <a:solidFill>
                <a:srgbClr val="0C377B"/>
              </a:solidFill>
            </a:endParaRPr>
          </a:p>
          <a:p>
            <a:endParaRPr lang="en-GB" sz="1400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C377B"/>
                </a:solidFill>
              </a:rPr>
              <a:t>ENUBET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0C377B"/>
                </a:solidFill>
              </a:rPr>
              <a:t>NuTAG</a:t>
            </a:r>
            <a:endParaRPr lang="en-GB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88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12526</TotalTime>
  <Words>361</Words>
  <Application>Microsoft Office PowerPoint</Application>
  <PresentationFormat>Widescreen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MS PGothic</vt:lpstr>
      <vt:lpstr>Arial</vt:lpstr>
      <vt:lpstr>Calibri</vt:lpstr>
      <vt:lpstr>Office Theme</vt:lpstr>
      <vt:lpstr>Conventional Beams Meeting #6</vt:lpstr>
      <vt:lpstr>Mandate Update</vt:lpstr>
      <vt:lpstr>New mandate</vt:lpstr>
      <vt:lpstr>Objectives</vt:lpstr>
      <vt:lpstr>Sub Working Groups Update</vt:lpstr>
      <vt:lpstr>New structure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Johannes Bernhard</dc:creator>
  <cp:lastModifiedBy>Johannes Bernhard</cp:lastModifiedBy>
  <cp:revision>422</cp:revision>
  <cp:lastPrinted>2020-01-30T13:49:18Z</cp:lastPrinted>
  <dcterms:created xsi:type="dcterms:W3CDTF">2021-01-13T09:42:27Z</dcterms:created>
  <dcterms:modified xsi:type="dcterms:W3CDTF">2021-07-08T12:56:43Z</dcterms:modified>
</cp:coreProperties>
</file>